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31"/>
  </p:notesMasterIdLst>
  <p:sldIdLst>
    <p:sldId id="256" r:id="rId3"/>
    <p:sldId id="317" r:id="rId4"/>
    <p:sldId id="272" r:id="rId5"/>
    <p:sldId id="306" r:id="rId6"/>
    <p:sldId id="307" r:id="rId7"/>
    <p:sldId id="355" r:id="rId8"/>
    <p:sldId id="308" r:id="rId9"/>
    <p:sldId id="309" r:id="rId10"/>
    <p:sldId id="311" r:id="rId11"/>
    <p:sldId id="312" r:id="rId12"/>
    <p:sldId id="313" r:id="rId13"/>
    <p:sldId id="314" r:id="rId14"/>
    <p:sldId id="329" r:id="rId15"/>
    <p:sldId id="356" r:id="rId16"/>
    <p:sldId id="357" r:id="rId17"/>
    <p:sldId id="358" r:id="rId18"/>
    <p:sldId id="315" r:id="rId19"/>
    <p:sldId id="316" r:id="rId20"/>
    <p:sldId id="318" r:id="rId21"/>
    <p:sldId id="319" r:id="rId22"/>
    <p:sldId id="322" r:id="rId23"/>
    <p:sldId id="325" r:id="rId24"/>
    <p:sldId id="320" r:id="rId25"/>
    <p:sldId id="323" r:id="rId26"/>
    <p:sldId id="326" r:id="rId27"/>
    <p:sldId id="327" r:id="rId28"/>
    <p:sldId id="330" r:id="rId29"/>
    <p:sldId id="359" r:id="rId30"/>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66FF"/>
    <a:srgbClr val="005C2A"/>
    <a:srgbClr val="009900"/>
    <a:srgbClr val="00CC99"/>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74403" autoAdjust="0"/>
  </p:normalViewPr>
  <p:slideViewPr>
    <p:cSldViewPr snapToGrid="0" snapToObjects="1">
      <p:cViewPr varScale="1">
        <p:scale>
          <a:sx n="91" d="100"/>
          <a:sy n="91" d="100"/>
        </p:scale>
        <p:origin x="1560" y="58"/>
      </p:cViewPr>
      <p:guideLst>
        <p:guide orient="horz" pos="2160"/>
        <p:guide pos="3837"/>
      </p:guideLst>
    </p:cSldViewPr>
  </p:slideViewPr>
  <p:outlineViewPr>
    <p:cViewPr>
      <p:scale>
        <a:sx n="33" d="100"/>
        <a:sy n="33" d="100"/>
      </p:scale>
      <p:origin x="0" y="0"/>
    </p:cViewPr>
  </p:outlineViewPr>
  <p:notesTextViewPr>
    <p:cViewPr>
      <p:scale>
        <a:sx n="3" d="2"/>
        <a:sy n="3" d="2"/>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在讨论晶体的结构中，将组成晶体的原子或离子看成是固定不动的，都处在其平衡位置。实际上，在一定温度下，晶体中的原子或离子是不停的在平衡位置附近做热振动</a:t>
            </a:r>
            <a:r>
              <a:rPr lang="en-US" altLang="zh-CN" dirty="0" smtClean="0"/>
              <a:t>,</a:t>
            </a:r>
            <a:r>
              <a:rPr lang="zh-CN" altLang="en-US" dirty="0" smtClean="0"/>
              <a:t>并且温度升高，振动也会加剧，这种振动也称为晶格振动，对半导体性质产生重要影响。实际晶体中原子振动现象很复杂，我们课上只分析一维晶体，单原子和双原子链的振动，之后将所得结果推广到三维晶体中。固体物理中也将讲述这部分内容。</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2936340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至此，总结一下一维单原子链原子振动产生的格波（简谐波）的性质：所有原子振动</a:t>
            </a:r>
            <a:r>
              <a:rPr lang="zh-CN" altLang="en-US" sz="1200" kern="1200" dirty="0" smtClean="0">
                <a:solidFill>
                  <a:schemeClr val="tx1"/>
                </a:solidFill>
                <a:effectLst/>
                <a:latin typeface="Arial" pitchFamily="34" charset="0"/>
                <a:ea typeface="宋体" pitchFamily="2" charset="-122"/>
                <a:cs typeface="+mn-cs"/>
              </a:rPr>
              <a:t>波函数</a:t>
            </a:r>
            <a:r>
              <a:rPr lang="zh-CN" altLang="zh-CN" sz="1200" kern="1200" dirty="0" smtClean="0">
                <a:solidFill>
                  <a:schemeClr val="tx1"/>
                </a:solidFill>
                <a:effectLst/>
                <a:latin typeface="Arial" pitchFamily="34" charset="0"/>
                <a:ea typeface="宋体" pitchFamily="2" charset="-122"/>
                <a:cs typeface="+mn-cs"/>
              </a:rPr>
              <a:t>的形式都是，只是</a:t>
            </a:r>
            <a:r>
              <a:rPr lang="zh-CN" altLang="en-US" sz="1200" kern="1200" dirty="0" smtClean="0">
                <a:solidFill>
                  <a:schemeClr val="tx1"/>
                </a:solidFill>
                <a:effectLst/>
                <a:latin typeface="Arial" pitchFamily="34" charset="0"/>
                <a:ea typeface="宋体" pitchFamily="2" charset="-122"/>
                <a:cs typeface="+mn-cs"/>
              </a:rPr>
              <a:t>对</a:t>
            </a:r>
            <a:r>
              <a:rPr lang="zh-CN" altLang="zh-CN" sz="1200" kern="1200" dirty="0" smtClean="0">
                <a:solidFill>
                  <a:schemeClr val="tx1"/>
                </a:solidFill>
                <a:effectLst/>
                <a:latin typeface="Arial" pitchFamily="34" charset="0"/>
                <a:ea typeface="宋体" pitchFamily="2" charset="-122"/>
                <a:cs typeface="+mn-cs"/>
              </a:rPr>
              <a:t>不同原子，原子的平衡位置不同，即</a:t>
            </a:r>
            <a:r>
              <a:rPr lang="en-US" altLang="zh-CN" sz="1200" kern="1200" dirty="0" err="1" smtClean="0">
                <a:solidFill>
                  <a:schemeClr val="tx1"/>
                </a:solidFill>
                <a:effectLst/>
                <a:latin typeface="Arial" pitchFamily="34" charset="0"/>
                <a:ea typeface="宋体" pitchFamily="2" charset="-122"/>
                <a:cs typeface="+mn-cs"/>
              </a:rPr>
              <a:t>na</a:t>
            </a:r>
            <a:r>
              <a:rPr lang="zh-CN" altLang="zh-CN" sz="1200" kern="1200" dirty="0" smtClean="0">
                <a:solidFill>
                  <a:schemeClr val="tx1"/>
                </a:solidFill>
                <a:effectLst/>
                <a:latin typeface="Arial" pitchFamily="34" charset="0"/>
                <a:ea typeface="宋体" pitchFamily="2" charset="-122"/>
                <a:cs typeface="+mn-cs"/>
              </a:rPr>
              <a:t>发生改变。所以：</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所有原子都以相同的角频率</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和振幅</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作简谐振动；</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各原子之间有一均匀变化的位相差。位相差的大小由原子之间的距离</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和波长</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决定。近邻原子间的位相差为</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如果两个波矢</a:t>
            </a:r>
            <a:r>
              <a:rPr lang="zh-CN" altLang="zh-CN" sz="1200" b="1" kern="1200" dirty="0" smtClean="0">
                <a:solidFill>
                  <a:schemeClr val="tx1"/>
                </a:solidFill>
                <a:effectLst/>
                <a:latin typeface="Arial" pitchFamily="34" charset="0"/>
                <a:ea typeface="宋体" pitchFamily="2" charset="-122"/>
                <a:cs typeface="+mn-cs"/>
              </a:rPr>
              <a:t>之间相差</a:t>
            </a:r>
            <a:r>
              <a:rPr lang="en-US" altLang="zh-CN" sz="1200" b="1" kern="1200" dirty="0" smtClean="0">
                <a:solidFill>
                  <a:schemeClr val="tx1"/>
                </a:solidFill>
                <a:effectLst/>
                <a:latin typeface="Arial" pitchFamily="34" charset="0"/>
                <a:ea typeface="宋体" pitchFamily="2" charset="-122"/>
                <a:cs typeface="+mn-cs"/>
              </a:rPr>
              <a:t>2</a:t>
            </a:r>
            <a:r>
              <a:rPr lang="en-US" altLang="zh-CN" sz="1200" b="1"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b="1" kern="1200" dirty="0" smtClean="0">
                <a:solidFill>
                  <a:schemeClr val="tx1"/>
                </a:solidFill>
                <a:effectLst/>
                <a:latin typeface="Arial" pitchFamily="34" charset="0"/>
                <a:ea typeface="宋体" pitchFamily="2" charset="-122"/>
                <a:cs typeface="+mn-cs"/>
              </a:rPr>
              <a:t>/</a:t>
            </a:r>
            <a:r>
              <a:rPr lang="en-US" altLang="zh-CN" sz="1200" b="1" i="1" kern="1200" dirty="0" smtClean="0">
                <a:solidFill>
                  <a:schemeClr val="tx1"/>
                </a:solidFill>
                <a:effectLst/>
                <a:latin typeface="Arial" pitchFamily="34" charset="0"/>
                <a:ea typeface="宋体" pitchFamily="2" charset="-122"/>
                <a:cs typeface="+mn-cs"/>
              </a:rPr>
              <a:t>a</a:t>
            </a:r>
            <a:r>
              <a:rPr lang="zh-CN" altLang="zh-CN" sz="1200" b="1" kern="1200" dirty="0" smtClean="0">
                <a:solidFill>
                  <a:schemeClr val="tx1"/>
                </a:solidFill>
                <a:effectLst/>
                <a:latin typeface="Arial" pitchFamily="34" charset="0"/>
                <a:ea typeface="宋体" pitchFamily="2" charset="-122"/>
                <a:cs typeface="+mn-cs"/>
              </a:rPr>
              <a:t>的整数倍</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为任意整数，则相应于这两个波矢的格波所引起的原子振动是相同的。</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1853961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pitchFamily="34" charset="0"/>
                <a:ea typeface="宋体" pitchFamily="2" charset="-122"/>
                <a:cs typeface="+mn-cs"/>
              </a:rPr>
              <a:t>11</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来看一下，当两个波矢相差</a:t>
            </a:r>
            <a:r>
              <a:rPr lang="en-US" altLang="zh-CN" sz="1200" kern="1200" dirty="0" smtClean="0">
                <a:solidFill>
                  <a:schemeClr val="tx1"/>
                </a:solidFill>
                <a:effectLst/>
                <a:latin typeface="Arial" pitchFamily="34" charset="0"/>
                <a:ea typeface="宋体" pitchFamily="2" charset="-122"/>
                <a:cs typeface="+mn-cs"/>
              </a:rPr>
              <a:t>a</a:t>
            </a:r>
            <a:r>
              <a:rPr lang="zh-CN" altLang="en-US" sz="1200" kern="1200" dirty="0" smtClean="0">
                <a:solidFill>
                  <a:schemeClr val="tx1"/>
                </a:solidFill>
                <a:effectLst/>
                <a:latin typeface="Arial" pitchFamily="34" charset="0"/>
                <a:ea typeface="宋体" pitchFamily="2" charset="-122"/>
                <a:cs typeface="+mn-cs"/>
              </a:rPr>
              <a:t>分之</a:t>
            </a:r>
            <a:r>
              <a:rPr lang="en-US" altLang="zh-CN" sz="1200" kern="1200" dirty="0" smtClean="0">
                <a:solidFill>
                  <a:schemeClr val="tx1"/>
                </a:solidFill>
                <a:effectLst/>
                <a:latin typeface="Arial" pitchFamily="34" charset="0"/>
                <a:ea typeface="宋体" pitchFamily="2" charset="-122"/>
                <a:cs typeface="+mn-cs"/>
              </a:rPr>
              <a:t>2pai</a:t>
            </a:r>
            <a:r>
              <a:rPr lang="zh-CN" altLang="en-US" sz="1200" kern="1200" dirty="0" smtClean="0">
                <a:solidFill>
                  <a:schemeClr val="tx1"/>
                </a:solidFill>
                <a:effectLst/>
                <a:latin typeface="Arial" pitchFamily="34" charset="0"/>
                <a:ea typeface="宋体" pitchFamily="2" charset="-122"/>
                <a:cs typeface="+mn-cs"/>
              </a:rPr>
              <a:t>整数倍时，一维单原子链的振动是否相同。</a:t>
            </a:r>
            <a:r>
              <a:rPr lang="zh-CN" altLang="zh-CN" sz="1200" kern="1200" dirty="0" smtClean="0">
                <a:solidFill>
                  <a:schemeClr val="tx1"/>
                </a:solidFill>
                <a:effectLst/>
                <a:latin typeface="Arial" pitchFamily="34" charset="0"/>
                <a:ea typeface="宋体" pitchFamily="2" charset="-122"/>
                <a:cs typeface="+mn-cs"/>
              </a:rPr>
              <a:t>出发点还是第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个原子的振动</a:t>
            </a:r>
            <a:r>
              <a:rPr lang="zh-CN" altLang="en-US" sz="1200" kern="1200" dirty="0" smtClean="0">
                <a:solidFill>
                  <a:schemeClr val="tx1"/>
                </a:solidFill>
                <a:effectLst/>
                <a:latin typeface="Arial" pitchFamily="34" charset="0"/>
                <a:ea typeface="宋体" pitchFamily="2" charset="-122"/>
                <a:cs typeface="+mn-cs"/>
              </a:rPr>
              <a:t>解</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等于。。，即</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’和</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之间相差</a:t>
            </a:r>
            <a:r>
              <a:rPr lang="en-US" altLang="zh-CN" sz="1200" b="1" kern="1200" dirty="0" smtClean="0">
                <a:solidFill>
                  <a:schemeClr val="tx1"/>
                </a:solidFill>
                <a:effectLst/>
                <a:latin typeface="Arial" pitchFamily="34" charset="0"/>
                <a:ea typeface="宋体" pitchFamily="2" charset="-122"/>
                <a:cs typeface="+mn-cs"/>
              </a:rPr>
              <a:t>2</a:t>
            </a:r>
            <a:r>
              <a:rPr lang="en-US" altLang="zh-CN" sz="1200" b="1"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b="1" kern="1200" dirty="0" smtClean="0">
                <a:solidFill>
                  <a:schemeClr val="tx1"/>
                </a:solidFill>
                <a:effectLst/>
                <a:latin typeface="Arial" pitchFamily="34" charset="0"/>
                <a:ea typeface="宋体" pitchFamily="2" charset="-122"/>
                <a:cs typeface="+mn-cs"/>
              </a:rPr>
              <a:t>/</a:t>
            </a:r>
            <a:r>
              <a:rPr lang="en-US" altLang="zh-CN" sz="1200" b="1" i="1" kern="1200" dirty="0" smtClean="0">
                <a:solidFill>
                  <a:schemeClr val="tx1"/>
                </a:solidFill>
                <a:effectLst/>
                <a:latin typeface="Arial" pitchFamily="34" charset="0"/>
                <a:ea typeface="宋体" pitchFamily="2" charset="-122"/>
                <a:cs typeface="+mn-cs"/>
              </a:rPr>
              <a:t>a</a:t>
            </a:r>
            <a:r>
              <a:rPr lang="zh-CN" altLang="zh-CN" sz="1200" b="1" kern="1200" dirty="0" smtClean="0">
                <a:solidFill>
                  <a:schemeClr val="tx1"/>
                </a:solidFill>
                <a:effectLst/>
                <a:latin typeface="Arial" pitchFamily="34" charset="0"/>
                <a:ea typeface="宋体" pitchFamily="2" charset="-122"/>
                <a:cs typeface="+mn-cs"/>
              </a:rPr>
              <a:t>的整数倍，</a:t>
            </a:r>
            <a:r>
              <a:rPr lang="en-US" altLang="zh-CN" sz="1200" b="1" kern="1200" dirty="0" smtClean="0">
                <a:solidFill>
                  <a:schemeClr val="tx1"/>
                </a:solidFill>
                <a:effectLst/>
                <a:latin typeface="Arial" pitchFamily="34" charset="0"/>
                <a:ea typeface="宋体" pitchFamily="2" charset="-122"/>
                <a:cs typeface="+mn-cs"/>
              </a:rPr>
              <a:t>a</a:t>
            </a:r>
            <a:r>
              <a:rPr lang="zh-CN" altLang="zh-CN" sz="1200" b="1" kern="1200" dirty="0" smtClean="0">
                <a:solidFill>
                  <a:schemeClr val="tx1"/>
                </a:solidFill>
                <a:effectLst/>
                <a:latin typeface="Arial" pitchFamily="34" charset="0"/>
                <a:ea typeface="宋体" pitchFamily="2" charset="-122"/>
                <a:cs typeface="+mn-cs"/>
              </a:rPr>
              <a:t>时晶格常数。将</a:t>
            </a:r>
            <a:r>
              <a:rPr lang="en-US" altLang="zh-CN" sz="1200" b="1" kern="1200" dirty="0" smtClean="0">
                <a:solidFill>
                  <a:schemeClr val="tx1"/>
                </a:solidFill>
                <a:effectLst/>
                <a:latin typeface="Arial" pitchFamily="34" charset="0"/>
                <a:ea typeface="宋体" pitchFamily="2" charset="-122"/>
                <a:cs typeface="+mn-cs"/>
              </a:rPr>
              <a:t>q</a:t>
            </a:r>
            <a:r>
              <a:rPr lang="zh-CN" altLang="zh-CN" sz="1200" b="1" kern="1200" dirty="0" smtClean="0">
                <a:solidFill>
                  <a:schemeClr val="tx1"/>
                </a:solidFill>
                <a:effectLst/>
                <a:latin typeface="Arial" pitchFamily="34" charset="0"/>
                <a:ea typeface="宋体" pitchFamily="2" charset="-122"/>
                <a:cs typeface="+mn-cs"/>
              </a:rPr>
              <a:t>‘代入到第</a:t>
            </a:r>
            <a:r>
              <a:rPr lang="en-US" altLang="zh-CN" sz="1200" b="1" kern="1200" dirty="0" smtClean="0">
                <a:solidFill>
                  <a:schemeClr val="tx1"/>
                </a:solidFill>
                <a:effectLst/>
                <a:latin typeface="Arial" pitchFamily="34" charset="0"/>
                <a:ea typeface="宋体" pitchFamily="2" charset="-122"/>
                <a:cs typeface="+mn-cs"/>
              </a:rPr>
              <a:t>n</a:t>
            </a:r>
            <a:r>
              <a:rPr lang="zh-CN" altLang="zh-CN" sz="1200" b="1" kern="1200" dirty="0" smtClean="0">
                <a:solidFill>
                  <a:schemeClr val="tx1"/>
                </a:solidFill>
                <a:effectLst/>
                <a:latin typeface="Arial" pitchFamily="34" charset="0"/>
                <a:ea typeface="宋体" pitchFamily="2" charset="-122"/>
                <a:cs typeface="+mn-cs"/>
              </a:rPr>
              <a:t>个原子的振动解，得到</a:t>
            </a:r>
            <a:r>
              <a:rPr lang="en-US" altLang="zh-CN" sz="1200" b="1"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b="1" kern="1200" dirty="0" smtClean="0">
                <a:solidFill>
                  <a:schemeClr val="tx1"/>
                </a:solidFill>
                <a:effectLst/>
                <a:latin typeface="Arial" pitchFamily="34" charset="0"/>
                <a:ea typeface="宋体" pitchFamily="2" charset="-122"/>
                <a:cs typeface="+mn-cs"/>
              </a:rPr>
              <a:t>整理一下，得到</a:t>
            </a:r>
            <a:r>
              <a:rPr lang="en-US" altLang="zh-CN" sz="1200" b="1"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b="1" kern="1200" dirty="0" smtClean="0">
                <a:solidFill>
                  <a:schemeClr val="tx1"/>
                </a:solidFill>
                <a:effectLst/>
                <a:latin typeface="Arial" pitchFamily="34" charset="0"/>
                <a:ea typeface="宋体" pitchFamily="2" charset="-122"/>
                <a:cs typeface="+mn-cs"/>
              </a:rPr>
              <a:t>与第</a:t>
            </a:r>
            <a:r>
              <a:rPr lang="en-US" altLang="zh-CN" sz="1200" b="1" kern="1200" dirty="0" smtClean="0">
                <a:solidFill>
                  <a:schemeClr val="tx1"/>
                </a:solidFill>
                <a:effectLst/>
                <a:latin typeface="Arial" pitchFamily="34" charset="0"/>
                <a:ea typeface="宋体" pitchFamily="2" charset="-122"/>
                <a:cs typeface="+mn-cs"/>
              </a:rPr>
              <a:t>n</a:t>
            </a:r>
            <a:r>
              <a:rPr lang="zh-CN" altLang="zh-CN" sz="1200" b="1" kern="1200" dirty="0" smtClean="0">
                <a:solidFill>
                  <a:schemeClr val="tx1"/>
                </a:solidFill>
                <a:effectLst/>
                <a:latin typeface="Arial" pitchFamily="34" charset="0"/>
                <a:ea typeface="宋体" pitchFamily="2" charset="-122"/>
                <a:cs typeface="+mn-cs"/>
              </a:rPr>
              <a:t>个原子的振动解比</a:t>
            </a:r>
            <a:r>
              <a:rPr lang="en-US" altLang="zh-CN" sz="1200" b="1"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b="1" kern="1200" dirty="0" smtClean="0">
                <a:solidFill>
                  <a:schemeClr val="tx1"/>
                </a:solidFill>
                <a:effectLst/>
                <a:latin typeface="Arial" pitchFamily="34" charset="0"/>
                <a:ea typeface="宋体" pitchFamily="2" charset="-122"/>
                <a:cs typeface="+mn-cs"/>
              </a:rPr>
              <a:t>多了一项。。，这一项等于</a:t>
            </a:r>
            <a:r>
              <a:rPr lang="en-US" altLang="zh-CN" sz="1200" b="1" kern="1200" dirty="0" smtClean="0">
                <a:solidFill>
                  <a:schemeClr val="tx1"/>
                </a:solidFill>
                <a:effectLst/>
                <a:latin typeface="Arial" pitchFamily="34" charset="0"/>
                <a:ea typeface="宋体" pitchFamily="2" charset="-122"/>
                <a:cs typeface="+mn-cs"/>
              </a:rPr>
              <a:t>1.</a:t>
            </a:r>
            <a:r>
              <a:rPr lang="zh-CN" altLang="zh-CN" sz="1200" b="1" kern="1200" dirty="0" smtClean="0">
                <a:solidFill>
                  <a:schemeClr val="tx1"/>
                </a:solidFill>
                <a:effectLst/>
                <a:latin typeface="Arial" pitchFamily="34" charset="0"/>
                <a:ea typeface="宋体" pitchFamily="2" charset="-122"/>
                <a:cs typeface="+mn-cs"/>
              </a:rPr>
              <a:t>所以</a:t>
            </a:r>
            <a:r>
              <a:rPr lang="en-US" altLang="zh-CN" sz="1200" b="1" kern="1200" dirty="0" smtClean="0">
                <a:solidFill>
                  <a:schemeClr val="tx1"/>
                </a:solidFill>
                <a:effectLst/>
                <a:latin typeface="Arial" pitchFamily="34" charset="0"/>
                <a:ea typeface="宋体" pitchFamily="2" charset="-122"/>
                <a:cs typeface="+mn-cs"/>
              </a:rPr>
              <a:t>un’</a:t>
            </a:r>
            <a:r>
              <a:rPr lang="zh-CN" altLang="zh-CN" sz="1200" b="1" kern="1200" dirty="0" smtClean="0">
                <a:solidFill>
                  <a:schemeClr val="tx1"/>
                </a:solidFill>
                <a:effectLst/>
                <a:latin typeface="Arial" pitchFamily="34" charset="0"/>
                <a:ea typeface="宋体" pitchFamily="2" charset="-122"/>
                <a:cs typeface="+mn-cs"/>
              </a:rPr>
              <a:t>等于</a:t>
            </a:r>
            <a:r>
              <a:rPr lang="en-US" altLang="zh-CN" sz="1200" b="1" kern="1200" dirty="0" smtClean="0">
                <a:solidFill>
                  <a:schemeClr val="tx1"/>
                </a:solidFill>
                <a:effectLst/>
                <a:latin typeface="Arial" pitchFamily="34" charset="0"/>
                <a:ea typeface="宋体" pitchFamily="2" charset="-122"/>
                <a:cs typeface="+mn-cs"/>
              </a:rPr>
              <a:t>un</a:t>
            </a:r>
            <a:r>
              <a:rPr lang="zh-CN" altLang="zh-CN" sz="1200" b="1" kern="1200" dirty="0" smtClean="0">
                <a:solidFill>
                  <a:schemeClr val="tx1"/>
                </a:solidFill>
                <a:effectLst/>
                <a:latin typeface="Arial" pitchFamily="34" charset="0"/>
                <a:ea typeface="宋体" pitchFamily="2" charset="-122"/>
                <a:cs typeface="+mn-cs"/>
              </a:rPr>
              <a:t>。也就是两个相差</a:t>
            </a:r>
            <a:r>
              <a:rPr lang="en-US" altLang="zh-CN" sz="1200" b="1" kern="1200" dirty="0" smtClean="0">
                <a:solidFill>
                  <a:schemeClr val="tx1"/>
                </a:solidFill>
                <a:effectLst/>
                <a:latin typeface="Arial" pitchFamily="34" charset="0"/>
                <a:ea typeface="宋体" pitchFamily="2" charset="-122"/>
                <a:cs typeface="+mn-cs"/>
              </a:rPr>
              <a:t>2</a:t>
            </a:r>
            <a:r>
              <a:rPr lang="en-US" altLang="zh-CN" sz="1200" b="1"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b="1" kern="1200" dirty="0" smtClean="0">
                <a:solidFill>
                  <a:schemeClr val="tx1"/>
                </a:solidFill>
                <a:effectLst/>
                <a:latin typeface="Arial" pitchFamily="34" charset="0"/>
                <a:ea typeface="宋体" pitchFamily="2" charset="-122"/>
                <a:cs typeface="+mn-cs"/>
              </a:rPr>
              <a:t>/</a:t>
            </a:r>
            <a:r>
              <a:rPr lang="en-US" altLang="zh-CN" sz="1200" b="1" i="1" kern="1200" dirty="0" smtClean="0">
                <a:solidFill>
                  <a:schemeClr val="tx1"/>
                </a:solidFill>
                <a:effectLst/>
                <a:latin typeface="Arial" pitchFamily="34" charset="0"/>
                <a:ea typeface="宋体" pitchFamily="2" charset="-122"/>
                <a:cs typeface="+mn-cs"/>
              </a:rPr>
              <a:t>a</a:t>
            </a:r>
            <a:r>
              <a:rPr lang="zh-CN" altLang="zh-CN" sz="1200" b="1" kern="1200" dirty="0" smtClean="0">
                <a:solidFill>
                  <a:schemeClr val="tx1"/>
                </a:solidFill>
                <a:effectLst/>
                <a:latin typeface="Arial" pitchFamily="34" charset="0"/>
                <a:ea typeface="宋体" pitchFamily="2" charset="-122"/>
                <a:cs typeface="+mn-cs"/>
              </a:rPr>
              <a:t>的整数倍的波矢表示的是完全相同的振动。由此，我们只要在</a:t>
            </a:r>
            <a:r>
              <a:rPr lang="en-US" altLang="zh-CN" sz="1200" b="1" kern="1200" dirty="0" smtClean="0">
                <a:solidFill>
                  <a:schemeClr val="tx1"/>
                </a:solidFill>
                <a:effectLst/>
                <a:latin typeface="Arial" pitchFamily="34" charset="0"/>
                <a:ea typeface="宋体" pitchFamily="2" charset="-122"/>
                <a:cs typeface="+mn-cs"/>
              </a:rPr>
              <a:t>2</a:t>
            </a:r>
            <a:r>
              <a:rPr lang="en-US" altLang="zh-CN" sz="1200" b="1"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b="1" kern="1200" dirty="0" smtClean="0">
                <a:solidFill>
                  <a:schemeClr val="tx1"/>
                </a:solidFill>
                <a:effectLst/>
                <a:latin typeface="Arial" pitchFamily="34" charset="0"/>
                <a:ea typeface="宋体" pitchFamily="2" charset="-122"/>
                <a:cs typeface="+mn-cs"/>
              </a:rPr>
              <a:t>/a</a:t>
            </a:r>
            <a:r>
              <a:rPr lang="zh-CN" altLang="zh-CN" sz="1200" b="1" kern="1200" dirty="0" smtClean="0">
                <a:solidFill>
                  <a:schemeClr val="tx1"/>
                </a:solidFill>
                <a:effectLst/>
                <a:latin typeface="Arial" pitchFamily="34" charset="0"/>
                <a:ea typeface="宋体" pitchFamily="2" charset="-122"/>
                <a:cs typeface="+mn-cs"/>
              </a:rPr>
              <a:t>的范围内取值，</a:t>
            </a:r>
            <a:r>
              <a:rPr lang="zh-CN" altLang="zh-CN" sz="1200" kern="1200" dirty="0" smtClean="0">
                <a:solidFill>
                  <a:schemeClr val="tx1"/>
                </a:solidFill>
                <a:effectLst/>
                <a:latin typeface="Arial" pitchFamily="34" charset="0"/>
                <a:ea typeface="宋体" pitchFamily="2" charset="-122"/>
                <a:cs typeface="+mn-cs"/>
              </a:rPr>
              <a:t>能够给出所有的独立格波，</a:t>
            </a:r>
            <a:r>
              <a:rPr lang="en-US" altLang="zh-CN" sz="1200" b="1" kern="1200" dirty="0" smtClean="0">
                <a:solidFill>
                  <a:schemeClr val="tx1"/>
                </a:solidFill>
                <a:effectLst/>
                <a:latin typeface="Arial" pitchFamily="34" charset="0"/>
                <a:ea typeface="宋体" pitchFamily="2" charset="-122"/>
                <a:cs typeface="+mn-cs"/>
              </a:rPr>
              <a:t>2</a:t>
            </a:r>
            <a:r>
              <a:rPr lang="en-US" altLang="zh-CN" sz="1200" b="1"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b="1" kern="1200" dirty="0" smtClean="0">
                <a:solidFill>
                  <a:schemeClr val="tx1"/>
                </a:solidFill>
                <a:effectLst/>
                <a:latin typeface="Arial" pitchFamily="34" charset="0"/>
                <a:ea typeface="宋体" pitchFamily="2" charset="-122"/>
                <a:cs typeface="+mn-cs"/>
              </a:rPr>
              <a:t>/a</a:t>
            </a:r>
            <a:r>
              <a:rPr lang="zh-CN" altLang="zh-CN" sz="1200" b="1" kern="1200" dirty="0" smtClean="0">
                <a:solidFill>
                  <a:schemeClr val="tx1"/>
                </a:solidFill>
                <a:effectLst/>
                <a:latin typeface="Arial" pitchFamily="34" charset="0"/>
                <a:ea typeface="宋体" pitchFamily="2" charset="-122"/>
                <a:cs typeface="+mn-cs"/>
              </a:rPr>
              <a:t>一维单原子链倒基矢的长度，波矢</a:t>
            </a:r>
            <a:r>
              <a:rPr lang="en-US" altLang="zh-CN" sz="1200" b="1" kern="1200" dirty="0" smtClean="0">
                <a:solidFill>
                  <a:schemeClr val="tx1"/>
                </a:solidFill>
                <a:effectLst/>
                <a:latin typeface="Arial" pitchFamily="34" charset="0"/>
                <a:ea typeface="宋体" pitchFamily="2" charset="-122"/>
                <a:cs typeface="+mn-cs"/>
              </a:rPr>
              <a:t>q</a:t>
            </a:r>
            <a:r>
              <a:rPr lang="zh-CN" altLang="zh-CN" sz="1200" b="1" kern="1200" dirty="0" smtClean="0">
                <a:solidFill>
                  <a:schemeClr val="tx1"/>
                </a:solidFill>
                <a:effectLst/>
                <a:latin typeface="Arial" pitchFamily="34" charset="0"/>
                <a:ea typeface="宋体" pitchFamily="2" charset="-122"/>
                <a:cs typeface="+mn-cs"/>
              </a:rPr>
              <a:t>具有长度倒数的量纲，</a:t>
            </a:r>
            <a:r>
              <a:rPr lang="en-US" altLang="zh-CN" sz="1200" b="1" kern="1200" dirty="0" smtClean="0">
                <a:solidFill>
                  <a:schemeClr val="tx1"/>
                </a:solidFill>
                <a:effectLst/>
                <a:latin typeface="Arial" pitchFamily="34" charset="0"/>
                <a:ea typeface="宋体" pitchFamily="2" charset="-122"/>
                <a:cs typeface="+mn-cs"/>
              </a:rPr>
              <a:t>q</a:t>
            </a:r>
            <a:r>
              <a:rPr lang="zh-CN" altLang="zh-CN" sz="1200" b="1" kern="1200" dirty="0" smtClean="0">
                <a:solidFill>
                  <a:schemeClr val="tx1"/>
                </a:solidFill>
                <a:effectLst/>
                <a:latin typeface="Arial" pitchFamily="34" charset="0"/>
                <a:ea typeface="宋体" pitchFamily="2" charset="-122"/>
                <a:cs typeface="+mn-cs"/>
              </a:rPr>
              <a:t>在倒空间取值，通常限制取值范围为</a:t>
            </a:r>
            <a:r>
              <a:rPr lang="en-US" altLang="zh-CN" sz="1200" b="1" kern="1200" dirty="0" smtClean="0">
                <a:solidFill>
                  <a:schemeClr val="tx1"/>
                </a:solidFill>
                <a:effectLst/>
                <a:latin typeface="Arial" pitchFamily="34" charset="0"/>
                <a:ea typeface="宋体" pitchFamily="2" charset="-122"/>
                <a:cs typeface="+mn-cs"/>
              </a:rPr>
              <a:t>-</a:t>
            </a:r>
            <a:r>
              <a:rPr lang="en-US" altLang="zh-CN" sz="1200" b="1" kern="1200" dirty="0" err="1" smtClean="0">
                <a:solidFill>
                  <a:schemeClr val="tx1"/>
                </a:solidFill>
                <a:effectLst/>
                <a:latin typeface="Arial" pitchFamily="34" charset="0"/>
                <a:ea typeface="宋体" pitchFamily="2" charset="-122"/>
                <a:cs typeface="+mn-cs"/>
              </a:rPr>
              <a:t>Pai</a:t>
            </a:r>
            <a:r>
              <a:rPr lang="en-US" altLang="zh-CN" sz="1200" b="1" kern="1200" dirty="0" smtClean="0">
                <a:solidFill>
                  <a:schemeClr val="tx1"/>
                </a:solidFill>
                <a:effectLst/>
                <a:latin typeface="Arial" pitchFamily="34" charset="0"/>
                <a:ea typeface="宋体" pitchFamily="2" charset="-122"/>
                <a:cs typeface="+mn-cs"/>
              </a:rPr>
              <a:t>/</a:t>
            </a:r>
            <a:r>
              <a:rPr lang="en-US" altLang="zh-CN" sz="1200" b="1" kern="1200" dirty="0" err="1" smtClean="0">
                <a:solidFill>
                  <a:schemeClr val="tx1"/>
                </a:solidFill>
                <a:effectLst/>
                <a:latin typeface="Arial" pitchFamily="34" charset="0"/>
                <a:ea typeface="宋体" pitchFamily="2" charset="-122"/>
                <a:cs typeface="+mn-cs"/>
              </a:rPr>
              <a:t>a~Pai</a:t>
            </a:r>
            <a:r>
              <a:rPr lang="en-US" altLang="zh-CN" sz="1200" b="1" kern="1200" dirty="0" smtClean="0">
                <a:solidFill>
                  <a:schemeClr val="tx1"/>
                </a:solidFill>
                <a:effectLst/>
                <a:latin typeface="Arial" pitchFamily="34" charset="0"/>
                <a:ea typeface="宋体" pitchFamily="2" charset="-122"/>
                <a:cs typeface="+mn-cs"/>
              </a:rPr>
              <a:t>/a</a:t>
            </a:r>
            <a:r>
              <a:rPr lang="zh-CN" altLang="zh-CN" sz="1200" b="1" kern="1200" dirty="0" smtClean="0">
                <a:solidFill>
                  <a:schemeClr val="tx1"/>
                </a:solidFill>
                <a:effectLst/>
                <a:latin typeface="Arial" pitchFamily="34" charset="0"/>
                <a:ea typeface="宋体" pitchFamily="2" charset="-122"/>
                <a:cs typeface="+mn-cs"/>
              </a:rPr>
              <a:t>之间。</a:t>
            </a:r>
            <a:r>
              <a:rPr lang="zh-CN" altLang="zh-CN" sz="1200" kern="1200" dirty="0" smtClean="0">
                <a:solidFill>
                  <a:schemeClr val="tx1"/>
                </a:solidFill>
                <a:effectLst/>
                <a:latin typeface="Arial" pitchFamily="34" charset="0"/>
                <a:ea typeface="宋体" pitchFamily="2" charset="-122"/>
                <a:cs typeface="+mn-cs"/>
              </a:rPr>
              <a:t>波矢</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的这一变化范围，称为第一布里渊区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。由于</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在</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之间取值，故</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，相应的格波波长最小，为</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。这个结果意味着在晶格中不可能存在半波长比晶格常数</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小的格波。</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298789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我们来比较一下，注意图中所画的曲线都表示在某个固定时刻，原子振动时的振幅的大小。一维单原子链原子的振动只能在什么方向上？对只能是沿着链的方向振动。在此图中最左侧和最右侧的原子在图中显示的三个波矢情况下都处在平衡位置。近邻原子间距是</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，先来观察波长等于</a:t>
            </a:r>
            <a:r>
              <a:rPr lang="en-US" altLang="zh-CN" sz="1200" kern="1200" dirty="0" smtClean="0">
                <a:solidFill>
                  <a:schemeClr val="tx1"/>
                </a:solidFill>
                <a:effectLst/>
                <a:latin typeface="Arial" pitchFamily="34" charset="0"/>
                <a:ea typeface="宋体" pitchFamily="2" charset="-122"/>
                <a:cs typeface="+mn-cs"/>
              </a:rPr>
              <a:t>2a</a:t>
            </a:r>
            <a:r>
              <a:rPr lang="zh-CN" altLang="zh-CN" sz="1200" kern="1200" dirty="0" smtClean="0">
                <a:solidFill>
                  <a:schemeClr val="tx1"/>
                </a:solidFill>
                <a:effectLst/>
                <a:latin typeface="Arial" pitchFamily="34" charset="0"/>
                <a:ea typeface="宋体" pitchFamily="2" charset="-122"/>
                <a:cs typeface="+mn-cs"/>
              </a:rPr>
              <a:t>，波矢等于</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分之</a:t>
            </a:r>
            <a:r>
              <a:rPr lang="en-US" altLang="zh-CN" sz="1200" kern="1200" dirty="0" err="1" smtClean="0">
                <a:solidFill>
                  <a:schemeClr val="tx1"/>
                </a:solidFill>
                <a:effectLst/>
                <a:latin typeface="Arial" pitchFamily="34" charset="0"/>
                <a:ea typeface="宋体" pitchFamily="2" charset="-122"/>
                <a:cs typeface="+mn-cs"/>
              </a:rPr>
              <a:t>pai</a:t>
            </a:r>
            <a:r>
              <a:rPr lang="zh-CN" altLang="zh-CN" sz="1200" kern="1200" dirty="0" smtClean="0">
                <a:solidFill>
                  <a:schemeClr val="tx1"/>
                </a:solidFill>
                <a:effectLst/>
                <a:latin typeface="Arial" pitchFamily="34" charset="0"/>
                <a:ea typeface="宋体" pitchFamily="2" charset="-122"/>
                <a:cs typeface="+mn-cs"/>
              </a:rPr>
              <a:t>的情况，就是蓝色曲线。在波矢为</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分之</a:t>
            </a:r>
            <a:r>
              <a:rPr lang="en-US" altLang="zh-CN" sz="1200" kern="1200" dirty="0" err="1" smtClean="0">
                <a:solidFill>
                  <a:schemeClr val="tx1"/>
                </a:solidFill>
                <a:effectLst/>
                <a:latin typeface="Arial" pitchFamily="34" charset="0"/>
                <a:ea typeface="宋体" pitchFamily="2" charset="-122"/>
                <a:cs typeface="+mn-cs"/>
              </a:rPr>
              <a:t>pai</a:t>
            </a:r>
            <a:r>
              <a:rPr lang="zh-CN" altLang="zh-CN" sz="1200" kern="1200" dirty="0" smtClean="0">
                <a:solidFill>
                  <a:schemeClr val="tx1"/>
                </a:solidFill>
                <a:effectLst/>
                <a:latin typeface="Arial" pitchFamily="34" charset="0"/>
                <a:ea typeface="宋体" pitchFamily="2" charset="-122"/>
                <a:cs typeface="+mn-cs"/>
              </a:rPr>
              <a:t>时</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个原子振动的解</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，相邻两个原子之间的位相差为</a:t>
            </a:r>
            <a:r>
              <a:rPr lang="en-US" altLang="zh-CN" sz="1200" kern="1200" dirty="0" smtClean="0">
                <a:solidFill>
                  <a:schemeClr val="tx1"/>
                </a:solidFill>
                <a:effectLst/>
                <a:latin typeface="Arial" pitchFamily="34" charset="0"/>
                <a:ea typeface="宋体" pitchFamily="2" charset="-122"/>
                <a:cs typeface="+mn-cs"/>
              </a:rPr>
              <a:t>180</a:t>
            </a:r>
            <a:r>
              <a:rPr lang="zh-CN" altLang="zh-CN" sz="1200" kern="1200" dirty="0" smtClean="0">
                <a:solidFill>
                  <a:schemeClr val="tx1"/>
                </a:solidFill>
                <a:effectLst/>
                <a:latin typeface="Arial" pitchFamily="34" charset="0"/>
                <a:ea typeface="宋体" pitchFamily="2" charset="-122"/>
                <a:cs typeface="+mn-cs"/>
              </a:rPr>
              <a:t>度。则如果有一个原子在平衡位置，其他所有原子都在平衡位置，并且半波长为</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，波长为</a:t>
            </a:r>
            <a:r>
              <a:rPr lang="en-US" altLang="zh-CN" sz="1200" kern="1200" dirty="0" smtClean="0">
                <a:solidFill>
                  <a:schemeClr val="tx1"/>
                </a:solidFill>
                <a:effectLst/>
                <a:latin typeface="Arial" pitchFamily="34" charset="0"/>
                <a:ea typeface="宋体" pitchFamily="2" charset="-122"/>
                <a:cs typeface="+mn-cs"/>
              </a:rPr>
              <a:t>2a</a:t>
            </a:r>
            <a:r>
              <a:rPr lang="zh-CN" altLang="zh-CN" sz="1200" kern="1200" dirty="0" smtClean="0">
                <a:solidFill>
                  <a:schemeClr val="tx1"/>
                </a:solidFill>
                <a:effectLst/>
                <a:latin typeface="Arial" pitchFamily="34" charset="0"/>
                <a:ea typeface="宋体" pitchFamily="2" charset="-122"/>
                <a:cs typeface="+mn-cs"/>
              </a:rPr>
              <a:t>。再来看红色线，对应波矢为</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，波长为</a:t>
            </a:r>
            <a:r>
              <a:rPr lang="en-US" altLang="zh-CN" sz="1200" kern="1200" dirty="0" smtClean="0">
                <a:solidFill>
                  <a:schemeClr val="tx1"/>
                </a:solidFill>
                <a:effectLst/>
                <a:latin typeface="Arial" pitchFamily="34" charset="0"/>
                <a:ea typeface="宋体" pitchFamily="2" charset="-122"/>
                <a:cs typeface="+mn-cs"/>
              </a:rPr>
              <a:t>6a</a:t>
            </a:r>
            <a:r>
              <a:rPr lang="zh-CN" altLang="zh-CN" sz="1200" kern="1200" dirty="0" smtClean="0">
                <a:solidFill>
                  <a:schemeClr val="tx1"/>
                </a:solidFill>
                <a:effectLst/>
                <a:latin typeface="Arial" pitchFamily="34" charset="0"/>
                <a:ea typeface="宋体" pitchFamily="2" charset="-122"/>
                <a:cs typeface="+mn-cs"/>
              </a:rPr>
              <a:t>，而紫色线，对应波矢为</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，波长为</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，这两个波矢的差为</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分之</a:t>
            </a:r>
            <a:r>
              <a:rPr lang="en-US" altLang="zh-CN" sz="1200" kern="1200" dirty="0" smtClean="0">
                <a:solidFill>
                  <a:schemeClr val="tx1"/>
                </a:solidFill>
                <a:effectLst/>
                <a:latin typeface="Arial" pitchFamily="34" charset="0"/>
                <a:ea typeface="宋体" pitchFamily="2" charset="-122"/>
                <a:cs typeface="+mn-cs"/>
              </a:rPr>
              <a:t>2pai</a:t>
            </a:r>
            <a:r>
              <a:rPr lang="zh-CN" altLang="zh-CN" sz="1200" kern="1200" dirty="0" smtClean="0">
                <a:solidFill>
                  <a:schemeClr val="tx1"/>
                </a:solidFill>
                <a:effectLst/>
                <a:latin typeface="Arial" pitchFamily="34" charset="0"/>
                <a:ea typeface="宋体" pitchFamily="2" charset="-122"/>
                <a:cs typeface="+mn-cs"/>
              </a:rPr>
              <a:t>，那么这两个的振动完全一</a:t>
            </a:r>
            <a:r>
              <a:rPr lang="zh-CN" altLang="en-US" sz="1200" kern="1200" dirty="0" smtClean="0">
                <a:solidFill>
                  <a:schemeClr val="tx1"/>
                </a:solidFill>
                <a:effectLst/>
                <a:latin typeface="Arial" pitchFamily="34" charset="0"/>
                <a:ea typeface="宋体" pitchFamily="2" charset="-122"/>
                <a:cs typeface="+mn-cs"/>
              </a:rPr>
              <a:t>致</a:t>
            </a:r>
            <a:r>
              <a:rPr lang="zh-CN" altLang="zh-CN" sz="1200" kern="1200" dirty="0" smtClean="0">
                <a:solidFill>
                  <a:schemeClr val="tx1"/>
                </a:solidFill>
                <a:effectLst/>
                <a:latin typeface="Arial" pitchFamily="34" charset="0"/>
                <a:ea typeface="宋体" pitchFamily="2" charset="-122"/>
                <a:cs typeface="+mn-cs"/>
              </a:rPr>
              <a:t>，从图上也可以看出，两种波矢对应的振动幅度一致。但是，我们将了波矢的取值范围被限定在</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，这限定了格波的最小波长为</a:t>
            </a:r>
            <a:r>
              <a:rPr lang="en-US" altLang="zh-CN" sz="1200" kern="1200" dirty="0" smtClean="0">
                <a:solidFill>
                  <a:schemeClr val="tx1"/>
                </a:solidFill>
                <a:effectLst/>
                <a:latin typeface="Arial" pitchFamily="34" charset="0"/>
                <a:ea typeface="宋体" pitchFamily="2" charset="-122"/>
                <a:cs typeface="+mn-cs"/>
              </a:rPr>
              <a:t>2a</a:t>
            </a:r>
            <a:r>
              <a:rPr lang="zh-CN" altLang="zh-CN" sz="1200" kern="1200" dirty="0" smtClean="0">
                <a:solidFill>
                  <a:schemeClr val="tx1"/>
                </a:solidFill>
                <a:effectLst/>
                <a:latin typeface="Arial" pitchFamily="34" charset="0"/>
                <a:ea typeface="宋体" pitchFamily="2" charset="-122"/>
                <a:cs typeface="+mn-cs"/>
              </a:rPr>
              <a:t>，所以波矢为</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，波长为</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的格波不存在。</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3736455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一维单原子链振动总结，</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1477657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这里提到布里渊区的概念。布里渊区是在倒空间倒格子中定义的。如有一倒格子，选取一个倒格点为原点</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，任取一个倒格点</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从原点指向这个倒格点矢量为倒格矢，</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，用</a:t>
            </a:r>
            <a:r>
              <a:rPr lang="en-US" altLang="zh-CN" sz="1200" kern="1200" dirty="0" err="1" smtClean="0">
                <a:solidFill>
                  <a:schemeClr val="tx1"/>
                </a:solidFill>
                <a:effectLst/>
                <a:latin typeface="Arial" pitchFamily="34" charset="0"/>
                <a:ea typeface="宋体" pitchFamily="2" charset="-122"/>
                <a:cs typeface="+mn-cs"/>
              </a:rPr>
              <a:t>Kn</a:t>
            </a:r>
            <a:r>
              <a:rPr lang="zh-CN" altLang="zh-CN" sz="1200" kern="1200" dirty="0" smtClean="0">
                <a:solidFill>
                  <a:schemeClr val="tx1"/>
                </a:solidFill>
                <a:effectLst/>
                <a:latin typeface="Arial" pitchFamily="34" charset="0"/>
                <a:ea typeface="宋体" pitchFamily="2" charset="-122"/>
                <a:cs typeface="+mn-cs"/>
              </a:rPr>
              <a:t>表示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，现在来做这个倒格矢的垂直平分面。现在来把这个平面的平面公式写出来。从原点倒这个平面上的任意一点的矢量</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用</a:t>
            </a:r>
            <a:r>
              <a:rPr lang="en-US" altLang="zh-CN" sz="1200" kern="1200" dirty="0" smtClean="0">
                <a:solidFill>
                  <a:schemeClr val="tx1"/>
                </a:solidFill>
                <a:effectLst/>
                <a:latin typeface="Arial" pitchFamily="34" charset="0"/>
                <a:ea typeface="宋体" pitchFamily="2" charset="-122"/>
                <a:cs typeface="+mn-cs"/>
              </a:rPr>
              <a:t>k</a:t>
            </a:r>
            <a:r>
              <a:rPr lang="zh-CN" altLang="zh-CN" sz="1200" kern="1200" dirty="0" smtClean="0">
                <a:solidFill>
                  <a:schemeClr val="tx1"/>
                </a:solidFill>
                <a:effectLst/>
                <a:latin typeface="Arial" pitchFamily="34" charset="0"/>
                <a:ea typeface="宋体" pitchFamily="2" charset="-122"/>
                <a:cs typeface="+mn-cs"/>
              </a:rPr>
              <a:t>表示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则</a:t>
            </a:r>
            <a:r>
              <a:rPr lang="en-US" altLang="zh-CN" sz="1200" kern="1200" dirty="0" smtClean="0">
                <a:solidFill>
                  <a:schemeClr val="tx1"/>
                </a:solidFill>
                <a:effectLst/>
                <a:latin typeface="Arial" pitchFamily="34" charset="0"/>
                <a:ea typeface="宋体" pitchFamily="2" charset="-122"/>
                <a:cs typeface="+mn-cs"/>
              </a:rPr>
              <a:t>k</a:t>
            </a:r>
            <a:r>
              <a:rPr lang="zh-CN" altLang="zh-CN" sz="1200" kern="1200" dirty="0" smtClean="0">
                <a:solidFill>
                  <a:schemeClr val="tx1"/>
                </a:solidFill>
                <a:effectLst/>
                <a:latin typeface="Arial" pitchFamily="34" charset="0"/>
                <a:ea typeface="宋体" pitchFamily="2" charset="-122"/>
                <a:cs typeface="+mn-cs"/>
              </a:rPr>
              <a:t>到倒格矢</a:t>
            </a:r>
            <a:r>
              <a:rPr lang="en-US" altLang="zh-CN" sz="1200" kern="1200" dirty="0" err="1" smtClean="0">
                <a:solidFill>
                  <a:schemeClr val="tx1"/>
                </a:solidFill>
                <a:effectLst/>
                <a:latin typeface="Arial" pitchFamily="34" charset="0"/>
                <a:ea typeface="宋体" pitchFamily="2" charset="-122"/>
                <a:cs typeface="+mn-cs"/>
              </a:rPr>
              <a:t>kn</a:t>
            </a:r>
            <a:r>
              <a:rPr lang="zh-CN" altLang="zh-CN" sz="1200" kern="1200" dirty="0" smtClean="0">
                <a:solidFill>
                  <a:schemeClr val="tx1"/>
                </a:solidFill>
                <a:effectLst/>
                <a:latin typeface="Arial" pitchFamily="34" charset="0"/>
                <a:ea typeface="宋体" pitchFamily="2" charset="-122"/>
                <a:cs typeface="+mn-cs"/>
              </a:rPr>
              <a:t>上的投影可以写为</a:t>
            </a:r>
            <a:r>
              <a:rPr lang="en-US" altLang="zh-CN" sz="1200" kern="1200" dirty="0" smtClean="0">
                <a:solidFill>
                  <a:schemeClr val="tx1"/>
                </a:solidFill>
                <a:effectLst/>
                <a:latin typeface="Arial" pitchFamily="34" charset="0"/>
                <a:ea typeface="宋体" pitchFamily="2" charset="-122"/>
                <a:cs typeface="+mn-cs"/>
              </a:rPr>
              <a:t>k</a:t>
            </a:r>
            <a:r>
              <a:rPr lang="zh-CN" altLang="zh-CN" sz="1200" kern="1200" dirty="0" smtClean="0">
                <a:solidFill>
                  <a:schemeClr val="tx1"/>
                </a:solidFill>
                <a:effectLst/>
                <a:latin typeface="Arial" pitchFamily="34" charset="0"/>
                <a:ea typeface="宋体" pitchFamily="2" charset="-122"/>
                <a:cs typeface="+mn-cs"/>
              </a:rPr>
              <a:t>点乘格矢的单位矢量等于倒格矢长度的一半。即：</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这里的</a:t>
            </a:r>
            <a:r>
              <a:rPr lang="en-US" altLang="zh-CN" sz="1200" kern="1200" dirty="0" err="1" smtClean="0">
                <a:solidFill>
                  <a:schemeClr val="tx1"/>
                </a:solidFill>
                <a:effectLst/>
                <a:latin typeface="Arial" pitchFamily="34" charset="0"/>
                <a:ea typeface="宋体" pitchFamily="2" charset="-122"/>
                <a:cs typeface="+mn-cs"/>
              </a:rPr>
              <a:t>kn</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表示倒格矢</a:t>
            </a:r>
            <a:r>
              <a:rPr lang="en-US" altLang="zh-CN" sz="1200" kern="1200" dirty="0" err="1" smtClean="0">
                <a:solidFill>
                  <a:schemeClr val="tx1"/>
                </a:solidFill>
                <a:effectLst/>
                <a:latin typeface="Arial" pitchFamily="34" charset="0"/>
                <a:ea typeface="宋体" pitchFamily="2" charset="-122"/>
                <a:cs typeface="+mn-cs"/>
              </a:rPr>
              <a:t>kn</a:t>
            </a:r>
            <a:r>
              <a:rPr lang="zh-CN" altLang="zh-CN" sz="1200" kern="1200" dirty="0" smtClean="0">
                <a:solidFill>
                  <a:schemeClr val="tx1"/>
                </a:solidFill>
                <a:effectLst/>
                <a:latin typeface="Arial" pitchFamily="34" charset="0"/>
                <a:ea typeface="宋体" pitchFamily="2" charset="-122"/>
                <a:cs typeface="+mn-cs"/>
              </a:rPr>
              <a:t>的大小。这个公式整理得</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。那么什么是布里渊区呢，布里渊区就是由倒格矢的垂直平方面包围起来的封闭空间。</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3652742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举例来看，这里的例子是，正格子是简正方结构，二维结构，三维画布里渊区是画倒格矢的垂直平方面。二维结构就是画倒格矢的垂直平分线。由垂直平分线包围的封闭面就形成布里渊区。对于简单正方形格子，原基矢量选择为</a:t>
            </a:r>
            <a:r>
              <a:rPr lang="en-US" altLang="zh-CN" sz="1200" kern="1200" dirty="0" err="1" smtClean="0">
                <a:solidFill>
                  <a:schemeClr val="tx1"/>
                </a:solidFill>
                <a:effectLst/>
                <a:latin typeface="Arial" pitchFamily="34" charset="0"/>
                <a:ea typeface="宋体" pitchFamily="2" charset="-122"/>
                <a:cs typeface="+mn-cs"/>
              </a:rPr>
              <a:t>ai</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aj</a:t>
            </a:r>
            <a:r>
              <a:rPr lang="zh-CN" altLang="zh-CN" sz="1200" kern="1200" dirty="0" smtClean="0">
                <a:solidFill>
                  <a:schemeClr val="tx1"/>
                </a:solidFill>
                <a:effectLst/>
                <a:latin typeface="Arial" pitchFamily="34" charset="0"/>
                <a:ea typeface="宋体" pitchFamily="2" charset="-122"/>
                <a:cs typeface="+mn-cs"/>
              </a:rPr>
              <a:t>，根据倒基矢的公式可以计算得到倒基矢为</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分之</a:t>
            </a:r>
            <a:r>
              <a:rPr lang="en-US" altLang="zh-CN" sz="1200" kern="1200" dirty="0" smtClean="0">
                <a:solidFill>
                  <a:schemeClr val="tx1"/>
                </a:solidFill>
                <a:effectLst/>
                <a:latin typeface="Arial" pitchFamily="34" charset="0"/>
                <a:ea typeface="宋体" pitchFamily="2" charset="-122"/>
                <a:cs typeface="+mn-cs"/>
              </a:rPr>
              <a:t>2pai </a:t>
            </a:r>
            <a:r>
              <a:rPr lang="en-US" altLang="zh-CN" sz="1200" kern="1200" dirty="0" err="1" smtClean="0">
                <a:solidFill>
                  <a:schemeClr val="tx1"/>
                </a:solidFill>
                <a:effectLst/>
                <a:latin typeface="Arial" pitchFamily="34" charset="0"/>
                <a:ea typeface="宋体" pitchFamily="2" charset="-122"/>
                <a:cs typeface="+mn-cs"/>
              </a:rPr>
              <a:t>i</a:t>
            </a:r>
            <a:r>
              <a:rPr lang="zh-CN" altLang="zh-CN" sz="1200" kern="1200" dirty="0" smtClean="0">
                <a:solidFill>
                  <a:schemeClr val="tx1"/>
                </a:solidFill>
                <a:effectLst/>
                <a:latin typeface="Arial" pitchFamily="34" charset="0"/>
                <a:ea typeface="宋体" pitchFamily="2" charset="-122"/>
                <a:cs typeface="+mn-cs"/>
              </a:rPr>
              <a:t>和</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分之</a:t>
            </a:r>
            <a:r>
              <a:rPr lang="en-US" altLang="zh-CN" sz="1200" kern="1200" dirty="0" smtClean="0">
                <a:solidFill>
                  <a:schemeClr val="tx1"/>
                </a:solidFill>
                <a:effectLst/>
                <a:latin typeface="Arial" pitchFamily="34" charset="0"/>
                <a:ea typeface="宋体" pitchFamily="2" charset="-122"/>
                <a:cs typeface="+mn-cs"/>
              </a:rPr>
              <a:t>2pai j</a:t>
            </a:r>
            <a:r>
              <a:rPr lang="zh-CN" altLang="zh-CN" sz="1200" kern="1200" dirty="0" smtClean="0">
                <a:solidFill>
                  <a:schemeClr val="tx1"/>
                </a:solidFill>
                <a:effectLst/>
                <a:latin typeface="Arial" pitchFamily="34" charset="0"/>
                <a:ea typeface="宋体" pitchFamily="2" charset="-122"/>
                <a:cs typeface="+mn-cs"/>
              </a:rPr>
              <a:t>。画出倒格子。我们来画布里渊区。确定原点，先画与原点最近邻的倒格矢的垂直平分线，由四个。在画次近邻的倒格点的垂直平分线。看到红色虚线围起来的与原点最近的封闭的平面，这个就是第一布里渊区，由红色虚线和紫色虚线围起来的封闭面，从第一布里渊区进入的是第二布里渊区。依次画出更多的倒格矢的垂直平方面，从第二布里渊区进入的封闭的面就是第三布里渊区，依次第四、第五布里渊区等等。一般我们画出第一布里渊区就可以了。每个布里渊区的体积都是一样的，都等于倒原胞的体积。每个布里渊区经过平移倒格矢后能够与另一个布里渊区重合，每个布里渊区都以原点对称分布。第一布里渊区也称为简约布里渊区。在能带理论计算中只要计算第一布里渊区也就是简约布里渊区范围内的能级就可以了。此处知道怎么画布里渊区就可以。</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15</a:t>
            </a:fld>
            <a:endParaRPr lang="en-US"/>
          </a:p>
        </p:txBody>
      </p:sp>
    </p:spTree>
    <p:extLst>
      <p:ext uri="{BB962C8B-B14F-4D97-AF65-F5344CB8AC3E}">
        <p14:creationId xmlns:p14="http://schemas.microsoft.com/office/powerpoint/2010/main" val="2116323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一维单原子链是简单格子情况。下面分析一维双原子链。一维双原子链式复式格子情况。</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17</a:t>
            </a:fld>
            <a:endParaRPr lang="en-US"/>
          </a:p>
        </p:txBody>
      </p:sp>
    </p:spTree>
    <p:extLst>
      <p:ext uri="{BB962C8B-B14F-4D97-AF65-F5344CB8AC3E}">
        <p14:creationId xmlns:p14="http://schemas.microsoft.com/office/powerpoint/2010/main" val="1389423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在原胞中有两个原子的一维晶体中有两支振动波（格波），其中频率较高者与晶体的光学性质有关，通常称光学波。而频率较低者则与宏观弹性波（声波）有密切关系，通常称声学波。</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19</a:t>
            </a:fld>
            <a:endParaRPr lang="en-US"/>
          </a:p>
        </p:txBody>
      </p:sp>
    </p:spTree>
    <p:extLst>
      <p:ext uri="{BB962C8B-B14F-4D97-AF65-F5344CB8AC3E}">
        <p14:creationId xmlns:p14="http://schemas.microsoft.com/office/powerpoint/2010/main" val="2716047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同一种原子具有相同的位相，所以同一种原子形成的格子像一个整体地</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20</a:t>
            </a:fld>
            <a:endParaRPr lang="en-US"/>
          </a:p>
        </p:txBody>
      </p:sp>
    </p:spTree>
    <p:extLst>
      <p:ext uri="{BB962C8B-B14F-4D97-AF65-F5344CB8AC3E}">
        <p14:creationId xmlns:p14="http://schemas.microsoft.com/office/powerpoint/2010/main" val="331779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远红外的光波能够与长波长，也就是波矢非常小的高频的分支相互作用。这个在晶格的红外光谱的吸收是一个重要的作用。</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21</a:t>
            </a:fld>
            <a:endParaRPr lang="en-US"/>
          </a:p>
        </p:txBody>
      </p:sp>
    </p:spTree>
    <p:extLst>
      <p:ext uri="{BB962C8B-B14F-4D97-AF65-F5344CB8AC3E}">
        <p14:creationId xmlns:p14="http://schemas.microsoft.com/office/powerpoint/2010/main" val="271831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kern="1200" dirty="0" smtClean="0">
                <a:solidFill>
                  <a:schemeClr val="tx1"/>
                </a:solidFill>
                <a:effectLst/>
                <a:latin typeface="Arial" pitchFamily="34" charset="0"/>
                <a:ea typeface="宋体" pitchFamily="2" charset="-122"/>
                <a:cs typeface="+mn-cs"/>
              </a:rPr>
              <a:t>具体的晶格振动对晶体的性质有哪些影响。这里给出几个例子。</a:t>
            </a:r>
            <a:r>
              <a:rPr lang="zh-CN" altLang="zh-CN" sz="1200" b="1" kern="1200" dirty="0" smtClean="0">
                <a:solidFill>
                  <a:schemeClr val="tx1"/>
                </a:solidFill>
                <a:effectLst/>
                <a:latin typeface="Arial" pitchFamily="34" charset="0"/>
                <a:ea typeface="宋体" pitchFamily="2" charset="-122"/>
                <a:cs typeface="+mn-cs"/>
              </a:rPr>
              <a:t>晶格振动使晶体势场</a:t>
            </a:r>
            <a:r>
              <a:rPr lang="zh-CN" altLang="zh-CN" sz="1200" b="1" u="sng" kern="1200" dirty="0" smtClean="0">
                <a:solidFill>
                  <a:schemeClr val="tx1"/>
                </a:solidFill>
                <a:effectLst/>
                <a:latin typeface="Arial" pitchFamily="34" charset="0"/>
                <a:ea typeface="宋体" pitchFamily="2" charset="-122"/>
                <a:cs typeface="+mn-cs"/>
              </a:rPr>
              <a:t>偏离</a:t>
            </a:r>
            <a:r>
              <a:rPr lang="zh-CN" altLang="zh-CN" sz="1200" b="1" kern="1200" dirty="0" smtClean="0">
                <a:solidFill>
                  <a:schemeClr val="tx1"/>
                </a:solidFill>
                <a:effectLst/>
                <a:latin typeface="Arial" pitchFamily="34" charset="0"/>
                <a:ea typeface="宋体" pitchFamily="2" charset="-122"/>
                <a:cs typeface="+mn-cs"/>
              </a:rPr>
              <a:t>严格的</a:t>
            </a:r>
            <a:r>
              <a:rPr lang="zh-CN" altLang="zh-CN" sz="1200" b="1" u="sng" kern="1200" dirty="0" smtClean="0">
                <a:solidFill>
                  <a:schemeClr val="tx1"/>
                </a:solidFill>
                <a:effectLst/>
                <a:latin typeface="Arial" pitchFamily="34" charset="0"/>
                <a:ea typeface="宋体" pitchFamily="2" charset="-122"/>
                <a:cs typeface="+mn-cs"/>
              </a:rPr>
              <a:t>周期性，</a:t>
            </a:r>
            <a:r>
              <a:rPr lang="zh-CN" altLang="zh-CN" sz="1200" b="1" kern="1200" dirty="0" smtClean="0">
                <a:solidFill>
                  <a:schemeClr val="tx1"/>
                </a:solidFill>
                <a:effectLst/>
                <a:latin typeface="Arial" pitchFamily="34" charset="0"/>
                <a:ea typeface="宋体" pitchFamily="2" charset="-122"/>
                <a:cs typeface="+mn-cs"/>
              </a:rPr>
              <a:t>甚至造成缺陷。晶格振动</a:t>
            </a:r>
            <a:r>
              <a:rPr lang="zh-CN" altLang="zh-CN" sz="1200" kern="1200" dirty="0" smtClean="0">
                <a:solidFill>
                  <a:schemeClr val="tx1"/>
                </a:solidFill>
                <a:effectLst/>
                <a:latin typeface="Arial" pitchFamily="34" charset="0"/>
                <a:ea typeface="宋体" pitchFamily="2" charset="-122"/>
                <a:cs typeface="+mn-cs"/>
              </a:rPr>
              <a:t>有一定的几率使原子或离子离开原有的平衡位置，成为间隙原子，同时留下原子的空位形成点缺陷。这样的缺陷将影响导电性质、与光</a:t>
            </a:r>
            <a:r>
              <a:rPr lang="zh-CN" altLang="en-US" sz="1200" kern="1200" dirty="0" smtClean="0">
                <a:solidFill>
                  <a:schemeClr val="tx1"/>
                </a:solidFill>
                <a:effectLst/>
                <a:latin typeface="Arial" pitchFamily="34" charset="0"/>
                <a:ea typeface="宋体" pitchFamily="2" charset="-122"/>
                <a:cs typeface="+mn-cs"/>
              </a:rPr>
              <a:t>学</a:t>
            </a:r>
            <a:r>
              <a:rPr lang="zh-CN" altLang="zh-CN" sz="1200" kern="1200" dirty="0" smtClean="0">
                <a:solidFill>
                  <a:schemeClr val="tx1"/>
                </a:solidFill>
                <a:effectLst/>
                <a:latin typeface="Arial" pitchFamily="34" charset="0"/>
                <a:ea typeface="宋体" pitchFamily="2" charset="-122"/>
                <a:cs typeface="+mn-cs"/>
              </a:rPr>
              <a:t>性质等。</a:t>
            </a:r>
            <a:r>
              <a:rPr lang="zh-CN" altLang="zh-CN" sz="1200" b="1" kern="1200" dirty="0" smtClean="0">
                <a:solidFill>
                  <a:schemeClr val="tx1"/>
                </a:solidFill>
                <a:effectLst/>
                <a:latin typeface="Arial" pitchFamily="34" charset="0"/>
                <a:ea typeface="宋体" pitchFamily="2" charset="-122"/>
                <a:cs typeface="+mn-cs"/>
              </a:rPr>
              <a:t>晶格振动对导电电子有</a:t>
            </a:r>
            <a:r>
              <a:rPr lang="zh-CN" altLang="zh-CN" sz="1200" b="1" u="sng" kern="1200" dirty="0" smtClean="0">
                <a:solidFill>
                  <a:schemeClr val="tx1"/>
                </a:solidFill>
                <a:effectLst/>
                <a:latin typeface="Arial" pitchFamily="34" charset="0"/>
                <a:ea typeface="宋体" pitchFamily="2" charset="-122"/>
                <a:cs typeface="+mn-cs"/>
              </a:rPr>
              <a:t>散射作用</a:t>
            </a:r>
            <a:r>
              <a:rPr lang="zh-CN" altLang="zh-CN" sz="1200" b="1" kern="1200" dirty="0" smtClean="0">
                <a:solidFill>
                  <a:schemeClr val="tx1"/>
                </a:solidFill>
                <a:effectLst/>
                <a:latin typeface="Arial" pitchFamily="34" charset="0"/>
                <a:ea typeface="宋体" pitchFamily="2" charset="-122"/>
                <a:cs typeface="+mn-cs"/>
              </a:rPr>
              <a:t>，从而影响与电子有关的运输性质： 电导，霍尔效应，磁阻，温差电效应；本课的第五章载流子的散射部分讲述了热振动对载流子的散射作用。晶体的</a:t>
            </a:r>
            <a:r>
              <a:rPr lang="zh-CN" altLang="zh-CN" sz="1200" b="1" u="sng" kern="1200" dirty="0" smtClean="0">
                <a:solidFill>
                  <a:schemeClr val="tx1"/>
                </a:solidFill>
                <a:effectLst/>
                <a:latin typeface="Arial" pitchFamily="34" charset="0"/>
                <a:ea typeface="宋体" pitchFamily="2" charset="-122"/>
                <a:cs typeface="+mn-cs"/>
              </a:rPr>
              <a:t>比热</a:t>
            </a:r>
            <a:r>
              <a:rPr lang="zh-CN" altLang="zh-CN" sz="1200" b="1" kern="1200" dirty="0" smtClean="0">
                <a:solidFill>
                  <a:schemeClr val="tx1"/>
                </a:solidFill>
                <a:effectLst/>
                <a:latin typeface="Arial" pitchFamily="34" charset="0"/>
                <a:ea typeface="宋体" pitchFamily="2" charset="-122"/>
                <a:cs typeface="+mn-cs"/>
              </a:rPr>
              <a:t>，</a:t>
            </a:r>
            <a:r>
              <a:rPr lang="zh-CN" altLang="zh-CN" sz="1200" b="1" u="sng" kern="1200" dirty="0" smtClean="0">
                <a:solidFill>
                  <a:schemeClr val="tx1"/>
                </a:solidFill>
                <a:effectLst/>
                <a:latin typeface="Arial" pitchFamily="34" charset="0"/>
                <a:ea typeface="宋体" pitchFamily="2" charset="-122"/>
                <a:cs typeface="+mn-cs"/>
              </a:rPr>
              <a:t>热膨胀</a:t>
            </a:r>
            <a:r>
              <a:rPr lang="zh-CN" altLang="zh-CN" sz="1200" b="1" kern="1200" dirty="0" smtClean="0">
                <a:solidFill>
                  <a:schemeClr val="tx1"/>
                </a:solidFill>
                <a:effectLst/>
                <a:latin typeface="Arial" pitchFamily="34" charset="0"/>
                <a:ea typeface="宋体" pitchFamily="2" charset="-122"/>
                <a:cs typeface="+mn-cs"/>
              </a:rPr>
              <a:t>和</a:t>
            </a:r>
            <a:r>
              <a:rPr lang="zh-CN" altLang="zh-CN" sz="1200" b="1" u="sng" kern="1200" dirty="0" smtClean="0">
                <a:solidFill>
                  <a:schemeClr val="tx1"/>
                </a:solidFill>
                <a:effectLst/>
                <a:latin typeface="Arial" pitchFamily="34" charset="0"/>
                <a:ea typeface="宋体" pitchFamily="2" charset="-122"/>
                <a:cs typeface="+mn-cs"/>
              </a:rPr>
              <a:t>热导</a:t>
            </a:r>
            <a:r>
              <a:rPr lang="zh-CN" altLang="zh-CN" sz="1200" b="1" kern="1200" dirty="0" smtClean="0">
                <a:solidFill>
                  <a:schemeClr val="tx1"/>
                </a:solidFill>
                <a:effectLst/>
                <a:latin typeface="Arial" pitchFamily="34" charset="0"/>
                <a:ea typeface="宋体" pitchFamily="2" charset="-122"/>
                <a:cs typeface="+mn-cs"/>
              </a:rPr>
              <a:t>等热学性质直接依赖于晶格振动；涉及到的量子理论、热力学统计物理、晶格动力学。晶体的</a:t>
            </a:r>
            <a:r>
              <a:rPr lang="zh-CN" altLang="zh-CN" sz="1200" b="1" u="sng" kern="1200" dirty="0" smtClean="0">
                <a:solidFill>
                  <a:schemeClr val="tx1"/>
                </a:solidFill>
                <a:effectLst/>
                <a:latin typeface="Arial" pitchFamily="34" charset="0"/>
                <a:ea typeface="宋体" pitchFamily="2" charset="-122"/>
                <a:cs typeface="+mn-cs"/>
              </a:rPr>
              <a:t>光吸收</a:t>
            </a:r>
            <a:r>
              <a:rPr lang="zh-CN" altLang="zh-CN" sz="1200" b="1" kern="1200" dirty="0" smtClean="0">
                <a:solidFill>
                  <a:schemeClr val="tx1"/>
                </a:solidFill>
                <a:effectLst/>
                <a:latin typeface="Arial" pitchFamily="34" charset="0"/>
                <a:ea typeface="宋体" pitchFamily="2" charset="-122"/>
                <a:cs typeface="+mn-cs"/>
              </a:rPr>
              <a:t>和</a:t>
            </a:r>
            <a:r>
              <a:rPr lang="zh-CN" altLang="zh-CN" sz="1200" b="1" u="sng" kern="1200" dirty="0" smtClean="0">
                <a:solidFill>
                  <a:schemeClr val="tx1"/>
                </a:solidFill>
                <a:effectLst/>
                <a:latin typeface="Arial" pitchFamily="34" charset="0"/>
                <a:ea typeface="宋体" pitchFamily="2" charset="-122"/>
                <a:cs typeface="+mn-cs"/>
              </a:rPr>
              <a:t>光发射</a:t>
            </a:r>
            <a:r>
              <a:rPr lang="zh-CN" altLang="zh-CN" sz="1200" b="1" kern="1200" dirty="0" smtClean="0">
                <a:solidFill>
                  <a:schemeClr val="tx1"/>
                </a:solidFill>
                <a:effectLst/>
                <a:latin typeface="Arial" pitchFamily="34" charset="0"/>
                <a:ea typeface="宋体" pitchFamily="2" charset="-122"/>
                <a:cs typeface="+mn-cs"/>
              </a:rPr>
              <a:t>等光学性质与晶格振动有关；这方面在发光器件和光探测器件研究中需要考虑。这里提到的晶格振动对半导体性质的影响是不全面的，当具体研究哪方面工作还需要具体的分析是否需要考虑晶格振动的影响。</a:t>
            </a:r>
            <a:endParaRPr lang="zh-CN" altLang="en-US" sz="1200" b="1" dirty="0" smtClean="0">
              <a:latin typeface="Times New Roman" pitchFamily="18" charset="0"/>
              <a:ea typeface="楷体_GB2312"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b="1" dirty="0" smtClean="0">
              <a:latin typeface="Times New Roman" pitchFamily="18" charset="0"/>
              <a:ea typeface="楷体_GB2312"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4134199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rgbClr val="FF0000"/>
                </a:solidFill>
                <a:effectLst/>
                <a:latin typeface="Arial" pitchFamily="34" charset="0"/>
                <a:ea typeface="宋体" pitchFamily="2" charset="-122"/>
                <a:cs typeface="+mn-cs"/>
              </a:rPr>
              <a:t>相速度</a:t>
            </a:r>
            <a:r>
              <a:rPr lang="zh-CN" altLang="zh-CN" sz="1200" kern="1200" dirty="0" smtClean="0">
                <a:solidFill>
                  <a:schemeClr val="tx1"/>
                </a:solidFill>
                <a:effectLst/>
                <a:latin typeface="Arial" pitchFamily="34" charset="0"/>
                <a:ea typeface="宋体" pitchFamily="2" charset="-122"/>
                <a:cs typeface="+mn-cs"/>
              </a:rPr>
              <a:t>即波相传播的速度</a:t>
            </a:r>
            <a:r>
              <a:rPr lang="zh-CN" altLang="en-US" sz="1200" kern="1200" dirty="0" smtClean="0">
                <a:solidFill>
                  <a:schemeClr val="tx1"/>
                </a:solidFill>
                <a:effectLst/>
                <a:latin typeface="Arial" pitchFamily="34" charset="0"/>
                <a:ea typeface="宋体" pitchFamily="2" charset="-122"/>
                <a:cs typeface="+mn-cs"/>
              </a:rPr>
              <a:t>，</a:t>
            </a:r>
            <a:r>
              <a:rPr lang="zh-CN" altLang="en-US" sz="1200" b="1" dirty="0" smtClean="0">
                <a:ea typeface="楷体" panose="02010609060101010101" pitchFamily="49" charset="-122"/>
              </a:rPr>
              <a:t>单一频率的波位相面在介质中的传播速度。</a:t>
            </a:r>
            <a:r>
              <a:rPr lang="zh-CN" altLang="en-US" sz="1200" b="1" dirty="0" smtClean="0">
                <a:solidFill>
                  <a:srgbClr val="FF0000"/>
                </a:solidFill>
                <a:ea typeface="楷体" panose="02010609060101010101" pitchFamily="49" charset="-122"/>
              </a:rPr>
              <a:t>波包的包络（或振幅</a:t>
            </a:r>
            <a:r>
              <a:rPr lang="zh-CN" altLang="en-US" sz="1200" b="1" dirty="0" smtClean="0">
                <a:ea typeface="楷体" panose="02010609060101010101" pitchFamily="49" charset="-122"/>
              </a:rPr>
              <a:t>的最大值）在介质中的传播速度，也可以认为是波的能量顺着波动所传播的速度。对于离子晶体，长光学波有特别重要的作用，因为正负离子之间是相对远动的，就会产生电偶极距，从而可以和电磁波相互作用，如果电磁波和格波具有相同的频率就可以发生共振吸收。这也是频率较高的这支格波称为光学波的原因。。</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25</a:t>
            </a:fld>
            <a:endParaRPr lang="en-US"/>
          </a:p>
        </p:txBody>
      </p:sp>
    </p:spTree>
    <p:extLst>
      <p:ext uri="{BB962C8B-B14F-4D97-AF65-F5344CB8AC3E}">
        <p14:creationId xmlns:p14="http://schemas.microsoft.com/office/powerpoint/2010/main" val="3539251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长声学波的频率正比于波数，长声学波就是把一维链看做连续介质时的弹性波，这也是将该支格波称为声学波的原因。</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26</a:t>
            </a:fld>
            <a:endParaRPr lang="en-US"/>
          </a:p>
        </p:txBody>
      </p:sp>
    </p:spTree>
    <p:extLst>
      <p:ext uri="{BB962C8B-B14F-4D97-AF65-F5344CB8AC3E}">
        <p14:creationId xmlns:p14="http://schemas.microsoft.com/office/powerpoint/2010/main" val="374384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一维单原子链振动总结，</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28</a:t>
            </a:fld>
            <a:endParaRPr lang="en-US"/>
          </a:p>
        </p:txBody>
      </p:sp>
    </p:spTree>
    <p:extLst>
      <p:ext uri="{BB962C8B-B14F-4D97-AF65-F5344CB8AC3E}">
        <p14:creationId xmlns:p14="http://schemas.microsoft.com/office/powerpoint/2010/main" val="140063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第二章的内容分两次课完成。通过本章的学习理解晶格振动的规律、理解格波、声子的概念和格波的性质，掌握晶体中具有哪些缺陷，基本结构特性。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381668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在讨论晶格振动之前，先介绍一维均匀线振动，也就是宏观弹性波的传播。设有一条一维的均匀线</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这条线是</a:t>
            </a:r>
            <a:r>
              <a:rPr lang="zh-CN" altLang="zh-CN" sz="1200" kern="1200" dirty="0" smtClean="0">
                <a:solidFill>
                  <a:schemeClr val="tx1"/>
                </a:solidFill>
                <a:effectLst/>
                <a:latin typeface="Arial" pitchFamily="34" charset="0"/>
                <a:ea typeface="宋体" pitchFamily="2" charset="-122"/>
                <a:cs typeface="+mn-cs"/>
              </a:rPr>
              <a:t>密度均匀的连续弹性线，在微观上，由物质构成的线都是不连续的，</a:t>
            </a:r>
            <a:r>
              <a:rPr lang="zh-CN" altLang="en-US" sz="1200" kern="1200" dirty="0" smtClean="0">
                <a:solidFill>
                  <a:schemeClr val="tx1"/>
                </a:solidFill>
                <a:effectLst/>
                <a:latin typeface="Arial" pitchFamily="34" charset="0"/>
                <a:ea typeface="宋体" pitchFamily="2" charset="-122"/>
                <a:cs typeface="+mn-cs"/>
              </a:rPr>
              <a:t>在</a:t>
            </a:r>
            <a:r>
              <a:rPr lang="zh-CN" altLang="zh-CN" sz="1200" kern="1200" dirty="0" smtClean="0">
                <a:solidFill>
                  <a:schemeClr val="tx1"/>
                </a:solidFill>
                <a:effectLst/>
                <a:latin typeface="Arial" pitchFamily="34" charset="0"/>
                <a:ea typeface="宋体" pitchFamily="2" charset="-122"/>
                <a:cs typeface="+mn-cs"/>
              </a:rPr>
              <a:t>宏观</a:t>
            </a:r>
            <a:r>
              <a:rPr lang="zh-CN" altLang="en-US" sz="1200" kern="1200" dirty="0" smtClean="0">
                <a:solidFill>
                  <a:schemeClr val="tx1"/>
                </a:solidFill>
                <a:effectLst/>
                <a:latin typeface="Arial" pitchFamily="34" charset="0"/>
                <a:ea typeface="宋体" pitchFamily="2" charset="-122"/>
                <a:cs typeface="+mn-cs"/>
              </a:rPr>
              <a:t>上，如果考虑</a:t>
            </a:r>
            <a:r>
              <a:rPr lang="zh-CN" altLang="zh-CN" sz="1200" kern="1200" dirty="0" smtClean="0">
                <a:solidFill>
                  <a:schemeClr val="tx1"/>
                </a:solidFill>
                <a:effectLst/>
                <a:latin typeface="Arial" pitchFamily="34" charset="0"/>
                <a:ea typeface="宋体" pitchFamily="2" charset="-122"/>
                <a:cs typeface="+mn-cs"/>
              </a:rPr>
              <a:t>一</a:t>
            </a:r>
            <a:r>
              <a:rPr lang="zh-CN" altLang="en-US" sz="1200" kern="1200" dirty="0" smtClean="0">
                <a:solidFill>
                  <a:schemeClr val="tx1"/>
                </a:solidFill>
                <a:effectLst/>
                <a:latin typeface="Arial" pitchFamily="34" charset="0"/>
                <a:ea typeface="宋体" pitchFamily="2" charset="-122"/>
                <a:cs typeface="+mn-cs"/>
              </a:rPr>
              <a:t>小</a:t>
            </a:r>
            <a:r>
              <a:rPr lang="zh-CN" altLang="zh-CN" sz="1200" kern="1200" dirty="0" smtClean="0">
                <a:solidFill>
                  <a:schemeClr val="tx1"/>
                </a:solidFill>
                <a:effectLst/>
                <a:latin typeface="Arial" pitchFamily="34" charset="0"/>
                <a:ea typeface="宋体" pitchFamily="2" charset="-122"/>
                <a:cs typeface="+mn-cs"/>
              </a:rPr>
              <a:t>段线段，</a:t>
            </a:r>
            <a:r>
              <a:rPr lang="zh-CN" altLang="en-US" sz="1200" kern="1200" dirty="0" smtClean="0">
                <a:solidFill>
                  <a:schemeClr val="tx1"/>
                </a:solidFill>
                <a:effectLst/>
                <a:latin typeface="Arial" pitchFamily="34" charset="0"/>
                <a:ea typeface="宋体" pitchFamily="2" charset="-122"/>
                <a:cs typeface="+mn-cs"/>
              </a:rPr>
              <a:t>这一小段线段</a:t>
            </a:r>
            <a:r>
              <a:rPr lang="zh-CN" altLang="zh-CN" sz="1200" kern="1200" dirty="0" smtClean="0">
                <a:solidFill>
                  <a:schemeClr val="tx1"/>
                </a:solidFill>
                <a:effectLst/>
                <a:latin typeface="Arial" pitchFamily="34" charset="0"/>
                <a:ea typeface="宋体" pitchFamily="2" charset="-122"/>
                <a:cs typeface="+mn-cs"/>
              </a:rPr>
              <a:t>包含大量原子</a:t>
            </a:r>
            <a:r>
              <a:rPr lang="zh-CN" altLang="en-US" sz="1200" kern="1200" dirty="0" smtClean="0">
                <a:solidFill>
                  <a:schemeClr val="tx1"/>
                </a:solidFill>
                <a:effectLst/>
                <a:latin typeface="Arial" pitchFamily="34" charset="0"/>
                <a:ea typeface="宋体" pitchFamily="2" charset="-122"/>
                <a:cs typeface="+mn-cs"/>
              </a:rPr>
              <a:t>，如果这些原子</a:t>
            </a:r>
            <a:r>
              <a:rPr lang="zh-CN" altLang="zh-CN" sz="1200" kern="1200" dirty="0" smtClean="0">
                <a:solidFill>
                  <a:schemeClr val="tx1"/>
                </a:solidFill>
                <a:effectLst/>
                <a:latin typeface="Arial" pitchFamily="34" charset="0"/>
                <a:ea typeface="宋体" pitchFamily="2" charset="-122"/>
                <a:cs typeface="+mn-cs"/>
              </a:rPr>
              <a:t>的运动彼此差别不大，</a:t>
            </a:r>
            <a:r>
              <a:rPr lang="zh-CN" altLang="en-US" sz="1200" kern="1200" dirty="0" smtClean="0">
                <a:solidFill>
                  <a:schemeClr val="tx1"/>
                </a:solidFill>
                <a:effectLst/>
                <a:latin typeface="Arial" pitchFamily="34" charset="0"/>
                <a:ea typeface="宋体" pitchFamily="2" charset="-122"/>
                <a:cs typeface="+mn-cs"/>
              </a:rPr>
              <a:t>就可以把这个线段</a:t>
            </a:r>
            <a:r>
              <a:rPr lang="zh-CN" altLang="zh-CN" sz="1200" kern="1200" dirty="0" smtClean="0">
                <a:solidFill>
                  <a:schemeClr val="tx1"/>
                </a:solidFill>
                <a:effectLst/>
                <a:latin typeface="Arial" pitchFamily="34" charset="0"/>
                <a:ea typeface="宋体" pitchFamily="2" charset="-122"/>
                <a:cs typeface="+mn-cs"/>
              </a:rPr>
              <a:t>看成是连续的。</a:t>
            </a:r>
            <a:r>
              <a:rPr lang="zh-CN" altLang="en-US" sz="1200" kern="1200" dirty="0" smtClean="0">
                <a:solidFill>
                  <a:schemeClr val="tx1"/>
                </a:solidFill>
                <a:effectLst/>
                <a:latin typeface="Arial" pitchFamily="34" charset="0"/>
                <a:ea typeface="宋体" pitchFamily="2" charset="-122"/>
                <a:cs typeface="+mn-cs"/>
              </a:rPr>
              <a:t>我们</a:t>
            </a:r>
            <a:r>
              <a:rPr lang="zh-CN" altLang="zh-CN" sz="1200" kern="1200" dirty="0" smtClean="0">
                <a:solidFill>
                  <a:schemeClr val="tx1"/>
                </a:solidFill>
                <a:effectLst/>
                <a:latin typeface="Arial" pitchFamily="34" charset="0"/>
                <a:ea typeface="宋体" pitchFamily="2" charset="-122"/>
                <a:cs typeface="+mn-cs"/>
              </a:rPr>
              <a:t>就</a:t>
            </a:r>
            <a:r>
              <a:rPr lang="zh-CN" altLang="en-US" sz="1200" kern="1200" dirty="0" smtClean="0">
                <a:solidFill>
                  <a:schemeClr val="tx1"/>
                </a:solidFill>
                <a:effectLst/>
                <a:latin typeface="Arial" pitchFamily="34" charset="0"/>
                <a:ea typeface="宋体" pitchFamily="2" charset="-122"/>
                <a:cs typeface="+mn-cs"/>
              </a:rPr>
              <a:t>来</a:t>
            </a:r>
            <a:r>
              <a:rPr lang="zh-CN" altLang="zh-CN" sz="1200" kern="1200" dirty="0" smtClean="0">
                <a:solidFill>
                  <a:schemeClr val="tx1"/>
                </a:solidFill>
                <a:effectLst/>
                <a:latin typeface="Arial" pitchFamily="34" charset="0"/>
                <a:ea typeface="宋体" pitchFamily="2" charset="-122"/>
                <a:cs typeface="+mn-cs"/>
              </a:rPr>
              <a:t>考虑这样的连续弹性线。设线的质量密度为ρ，弹性模量为</a:t>
            </a:r>
            <a:r>
              <a:rPr lang="en-US" altLang="zh-CN" sz="1200" kern="1200" dirty="0" smtClean="0">
                <a:solidFill>
                  <a:schemeClr val="tx1"/>
                </a:solidFill>
                <a:effectLst/>
                <a:latin typeface="Arial" pitchFamily="34" charset="0"/>
                <a:ea typeface="宋体" pitchFamily="2" charset="-122"/>
                <a:cs typeface="+mn-cs"/>
              </a:rPr>
              <a:t>K</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，当对此均匀线进行拉伸，</a:t>
            </a:r>
            <a:r>
              <a:rPr lang="zh-CN" altLang="en-US" sz="1200" kern="1200" dirty="0" smtClean="0">
                <a:solidFill>
                  <a:schemeClr val="tx1"/>
                </a:solidFill>
                <a:effectLst/>
                <a:latin typeface="Arial" pitchFamily="34" charset="0"/>
                <a:ea typeface="宋体" pitchFamily="2" charset="-122"/>
                <a:cs typeface="+mn-cs"/>
              </a:rPr>
              <a:t>要</a:t>
            </a:r>
            <a:r>
              <a:rPr lang="zh-CN" altLang="zh-CN" sz="1200" kern="1200" dirty="0" smtClean="0">
                <a:solidFill>
                  <a:schemeClr val="tx1"/>
                </a:solidFill>
                <a:effectLst/>
                <a:latin typeface="Arial" pitchFamily="34" charset="0"/>
                <a:ea typeface="宋体" pitchFamily="2" charset="-122"/>
                <a:cs typeface="+mn-cs"/>
              </a:rPr>
              <a:t>注意</a:t>
            </a:r>
            <a:r>
              <a:rPr lang="zh-CN" altLang="en-US" sz="1200" kern="1200" dirty="0" smtClean="0">
                <a:solidFill>
                  <a:schemeClr val="tx1"/>
                </a:solidFill>
                <a:effectLst/>
                <a:latin typeface="Arial" pitchFamily="34" charset="0"/>
                <a:ea typeface="宋体" pitchFamily="2" charset="-122"/>
                <a:cs typeface="+mn-cs"/>
              </a:rPr>
              <a:t>，我们分析</a:t>
            </a:r>
            <a:r>
              <a:rPr lang="zh-CN" altLang="zh-CN" sz="1200" kern="1200" dirty="0" smtClean="0">
                <a:solidFill>
                  <a:schemeClr val="tx1"/>
                </a:solidFill>
                <a:effectLst/>
                <a:latin typeface="Arial" pitchFamily="34" charset="0"/>
                <a:ea typeface="宋体" pitchFamily="2" charset="-122"/>
                <a:cs typeface="+mn-cs"/>
              </a:rPr>
              <a:t>是一维的均匀线，施力方向只能沿着线的方向。根据胡克定律，在弹性限度内线上的某一点受力</a:t>
            </a:r>
            <a:r>
              <a:rPr lang="zh-CN" altLang="en-US" sz="1200" kern="1200" dirty="0" smtClean="0">
                <a:solidFill>
                  <a:schemeClr val="tx1"/>
                </a:solidFill>
                <a:effectLst/>
                <a:latin typeface="Arial" pitchFamily="34" charset="0"/>
                <a:ea typeface="宋体" pitchFamily="2" charset="-122"/>
                <a:cs typeface="+mn-cs"/>
              </a:rPr>
              <a:t>的大小</a:t>
            </a:r>
            <a:r>
              <a:rPr lang="zh-CN" altLang="zh-CN" sz="1200" kern="1200" dirty="0" smtClean="0">
                <a:solidFill>
                  <a:schemeClr val="tx1"/>
                </a:solidFill>
                <a:effectLst/>
                <a:latin typeface="Arial" pitchFamily="34" charset="0"/>
                <a:ea typeface="宋体" pitchFamily="2" charset="-122"/>
                <a:cs typeface="+mn-cs"/>
              </a:rPr>
              <a:t>与形变成正比，比例系数为弹性模量</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所谓形变是指，如有一个线段长度为</a:t>
            </a:r>
            <a:r>
              <a:rPr lang="en-US" altLang="zh-CN" sz="1200" kern="1200" dirty="0" err="1" smtClean="0">
                <a:solidFill>
                  <a:schemeClr val="tx1"/>
                </a:solidFill>
                <a:effectLst/>
                <a:latin typeface="Arial" pitchFamily="34" charset="0"/>
                <a:ea typeface="宋体" pitchFamily="2" charset="-122"/>
                <a:cs typeface="+mn-cs"/>
              </a:rPr>
              <a:t>deta</a:t>
            </a:r>
            <a:r>
              <a:rPr lang="en-US" altLang="zh-CN" sz="1200" kern="1200" baseline="0" dirty="0" smtClean="0">
                <a:solidFill>
                  <a:schemeClr val="tx1"/>
                </a:solidFill>
                <a:effectLst/>
                <a:latin typeface="Arial" pitchFamily="34" charset="0"/>
                <a:ea typeface="宋体" pitchFamily="2" charset="-122"/>
                <a:cs typeface="+mn-cs"/>
              </a:rPr>
              <a:t> x</a:t>
            </a:r>
            <a:r>
              <a:rPr lang="zh-CN" altLang="en-US" sz="1200" kern="1200" baseline="0" dirty="0" smtClean="0">
                <a:solidFill>
                  <a:schemeClr val="tx1"/>
                </a:solidFill>
                <a:effectLst/>
                <a:latin typeface="Arial" pitchFamily="34" charset="0"/>
                <a:ea typeface="宋体" pitchFamily="2" charset="-122"/>
                <a:cs typeface="+mn-cs"/>
              </a:rPr>
              <a:t>，对此线段施加横向力，线段的长度变化量为</a:t>
            </a:r>
            <a:r>
              <a:rPr lang="en-US" altLang="zh-CN" sz="1200" kern="1200" baseline="0" dirty="0" err="1" smtClean="0">
                <a:solidFill>
                  <a:schemeClr val="tx1"/>
                </a:solidFill>
                <a:effectLst/>
                <a:latin typeface="Arial" pitchFamily="34" charset="0"/>
                <a:ea typeface="宋体" pitchFamily="2" charset="-122"/>
                <a:cs typeface="+mn-cs"/>
              </a:rPr>
              <a:t>deita</a:t>
            </a:r>
            <a:r>
              <a:rPr lang="en-US" altLang="zh-CN" sz="1200" kern="1200" baseline="0" dirty="0" smtClean="0">
                <a:solidFill>
                  <a:schemeClr val="tx1"/>
                </a:solidFill>
                <a:effectLst/>
                <a:latin typeface="Arial" pitchFamily="34" charset="0"/>
                <a:ea typeface="宋体" pitchFamily="2" charset="-122"/>
                <a:cs typeface="+mn-cs"/>
              </a:rPr>
              <a:t> u</a:t>
            </a:r>
            <a:r>
              <a:rPr lang="zh-CN" altLang="en-US" sz="1200" kern="1200" baseline="0" dirty="0" smtClean="0">
                <a:solidFill>
                  <a:schemeClr val="tx1"/>
                </a:solidFill>
                <a:effectLst/>
                <a:latin typeface="Arial" pitchFamily="34" charset="0"/>
                <a:ea typeface="宋体" pitchFamily="2" charset="-122"/>
                <a:cs typeface="+mn-cs"/>
              </a:rPr>
              <a:t>，则形变为</a:t>
            </a:r>
            <a:r>
              <a:rPr lang="en-US" altLang="zh-CN" sz="1200" kern="1200" baseline="0" dirty="0" err="1" smtClean="0">
                <a:solidFill>
                  <a:schemeClr val="tx1"/>
                </a:solidFill>
                <a:effectLst/>
                <a:latin typeface="Arial" pitchFamily="34" charset="0"/>
                <a:ea typeface="宋体" pitchFamily="2" charset="-122"/>
                <a:cs typeface="+mn-cs"/>
              </a:rPr>
              <a:t>deita</a:t>
            </a:r>
            <a:r>
              <a:rPr lang="en-US" altLang="zh-CN" sz="1200" kern="1200" baseline="0" dirty="0" smtClean="0">
                <a:solidFill>
                  <a:schemeClr val="tx1"/>
                </a:solidFill>
                <a:effectLst/>
                <a:latin typeface="Arial" pitchFamily="34" charset="0"/>
                <a:ea typeface="宋体" pitchFamily="2" charset="-122"/>
                <a:cs typeface="+mn-cs"/>
              </a:rPr>
              <a:t> u</a:t>
            </a:r>
            <a:r>
              <a:rPr lang="zh-CN" altLang="en-US" sz="1200" kern="1200" baseline="0" dirty="0" smtClean="0">
                <a:solidFill>
                  <a:schemeClr val="tx1"/>
                </a:solidFill>
                <a:effectLst/>
                <a:latin typeface="Arial" pitchFamily="34" charset="0"/>
                <a:ea typeface="宋体" pitchFamily="2" charset="-122"/>
                <a:cs typeface="+mn-cs"/>
              </a:rPr>
              <a:t>除以</a:t>
            </a:r>
            <a:r>
              <a:rPr lang="en-US" altLang="zh-CN" sz="1200" kern="1200" baseline="0" dirty="0" err="1" smtClean="0">
                <a:solidFill>
                  <a:schemeClr val="tx1"/>
                </a:solidFill>
                <a:effectLst/>
                <a:latin typeface="Arial" pitchFamily="34" charset="0"/>
                <a:ea typeface="宋体" pitchFamily="2" charset="-122"/>
                <a:cs typeface="+mn-cs"/>
              </a:rPr>
              <a:t>deita</a:t>
            </a:r>
            <a:r>
              <a:rPr lang="en-US" altLang="zh-CN" sz="1200" kern="1200" baseline="0" dirty="0" smtClean="0">
                <a:solidFill>
                  <a:schemeClr val="tx1"/>
                </a:solidFill>
                <a:effectLst/>
                <a:latin typeface="Arial" pitchFamily="34" charset="0"/>
                <a:ea typeface="宋体" pitchFamily="2" charset="-122"/>
                <a:cs typeface="+mn-cs"/>
              </a:rPr>
              <a:t> x </a:t>
            </a:r>
            <a:r>
              <a:rPr lang="zh-CN" altLang="en-US" sz="1200" kern="1200" baseline="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如在</a:t>
            </a:r>
            <a:r>
              <a:rPr lang="zh-CN" altLang="en-US" sz="1200" kern="1200" dirty="0" smtClean="0">
                <a:solidFill>
                  <a:schemeClr val="tx1"/>
                </a:solidFill>
                <a:effectLst/>
                <a:latin typeface="Arial" pitchFamily="34" charset="0"/>
                <a:ea typeface="宋体" pitchFamily="2" charset="-122"/>
                <a:cs typeface="+mn-cs"/>
              </a:rPr>
              <a:t>弹性</a:t>
            </a:r>
            <a:r>
              <a:rPr lang="zh-CN" altLang="zh-CN" sz="1200" kern="1200" dirty="0" smtClean="0">
                <a:solidFill>
                  <a:schemeClr val="tx1"/>
                </a:solidFill>
                <a:effectLst/>
                <a:latin typeface="Arial" pitchFamily="34" charset="0"/>
                <a:ea typeface="宋体" pitchFamily="2" charset="-122"/>
                <a:cs typeface="+mn-cs"/>
              </a:rPr>
              <a:t>线上</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有距离非常近的两点</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，坐标分别是</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，和</a:t>
            </a:r>
            <a:r>
              <a:rPr lang="en-US" altLang="zh-CN" sz="1200" kern="1200" dirty="0" smtClean="0">
                <a:solidFill>
                  <a:schemeClr val="tx1"/>
                </a:solidFill>
                <a:effectLst/>
                <a:latin typeface="Arial" pitchFamily="34" charset="0"/>
                <a:ea typeface="宋体" pitchFamily="2" charset="-122"/>
                <a:cs typeface="+mn-cs"/>
              </a:rPr>
              <a:t>x+</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，两点间</a:t>
            </a:r>
            <a:r>
              <a:rPr lang="zh-CN" altLang="en-US" sz="1200" kern="1200" dirty="0" smtClean="0">
                <a:solidFill>
                  <a:schemeClr val="tx1"/>
                </a:solidFill>
                <a:effectLst/>
                <a:latin typeface="Arial" pitchFamily="34" charset="0"/>
                <a:ea typeface="宋体" pitchFamily="2" charset="-122"/>
                <a:cs typeface="+mn-cs"/>
              </a:rPr>
              <a:t>的距离</a:t>
            </a:r>
            <a:r>
              <a:rPr lang="zh-CN" altLang="zh-CN" sz="1200" kern="1200" dirty="0" smtClean="0">
                <a:solidFill>
                  <a:schemeClr val="tx1"/>
                </a:solidFill>
                <a:effectLst/>
                <a:latin typeface="Arial" pitchFamily="34" charset="0"/>
                <a:ea typeface="宋体" pitchFamily="2" charset="-122"/>
                <a:cs typeface="+mn-cs"/>
              </a:rPr>
              <a:t>距</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是一个小量</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均匀线受力后发生形变，</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点的位移</a:t>
            </a:r>
            <a:r>
              <a:rPr lang="zh-CN" altLang="en-US" sz="1200" kern="1200" dirty="0" smtClean="0">
                <a:solidFill>
                  <a:schemeClr val="tx1"/>
                </a:solidFill>
                <a:effectLst/>
                <a:latin typeface="Arial" pitchFamily="34" charset="0"/>
                <a:ea typeface="宋体" pitchFamily="2" charset="-122"/>
                <a:cs typeface="+mn-cs"/>
              </a:rPr>
              <a:t>用</a:t>
            </a:r>
            <a:r>
              <a:rPr lang="en-US" altLang="zh-CN" sz="1200" kern="1200" dirty="0" smtClean="0">
                <a:solidFill>
                  <a:schemeClr val="tx1"/>
                </a:solidFill>
                <a:effectLst/>
                <a:latin typeface="Arial" pitchFamily="34" charset="0"/>
                <a:ea typeface="宋体" pitchFamily="2" charset="-122"/>
                <a:cs typeface="+mn-cs"/>
              </a:rPr>
              <a:t>u</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表示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x+</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点</a:t>
            </a:r>
            <a:r>
              <a:rPr lang="zh-CN" altLang="zh-CN" sz="1200" kern="1200" dirty="0" smtClean="0">
                <a:solidFill>
                  <a:schemeClr val="tx1"/>
                </a:solidFill>
                <a:effectLst/>
                <a:latin typeface="Arial" pitchFamily="34" charset="0"/>
                <a:ea typeface="宋体" pitchFamily="2" charset="-122"/>
                <a:cs typeface="+mn-cs"/>
              </a:rPr>
              <a:t>的位移</a:t>
            </a:r>
            <a:r>
              <a:rPr lang="zh-CN" altLang="en-US" sz="1200" kern="1200" dirty="0" smtClean="0">
                <a:solidFill>
                  <a:schemeClr val="tx1"/>
                </a:solidFill>
                <a:effectLst/>
                <a:latin typeface="Arial" pitchFamily="34" charset="0"/>
                <a:ea typeface="宋体" pitchFamily="2" charset="-122"/>
                <a:cs typeface="+mn-cs"/>
              </a:rPr>
              <a:t>用</a:t>
            </a:r>
            <a:r>
              <a:rPr lang="en-US" altLang="zh-CN" sz="1200" kern="1200" dirty="0" smtClean="0">
                <a:solidFill>
                  <a:schemeClr val="tx1"/>
                </a:solidFill>
                <a:effectLst/>
                <a:latin typeface="Arial" pitchFamily="34" charset="0"/>
                <a:ea typeface="宋体" pitchFamily="2" charset="-122"/>
                <a:cs typeface="+mn-cs"/>
              </a:rPr>
              <a:t>u</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x+</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表示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点的形变</a:t>
            </a:r>
            <a:r>
              <a:rPr lang="zh-CN" altLang="en-US" sz="1200" kern="1200" dirty="0" smtClean="0">
                <a:solidFill>
                  <a:schemeClr val="tx1"/>
                </a:solidFill>
                <a:effectLst/>
                <a:latin typeface="Arial" pitchFamily="34" charset="0"/>
                <a:ea typeface="宋体" pitchFamily="2" charset="-122"/>
                <a:cs typeface="+mn-cs"/>
              </a:rPr>
              <a:t>用</a:t>
            </a:r>
            <a:r>
              <a:rPr lang="en-US" altLang="zh-CN" sz="1200" kern="1200" dirty="0" smtClean="0">
                <a:solidFill>
                  <a:schemeClr val="tx1"/>
                </a:solidFill>
                <a:effectLst/>
                <a:latin typeface="Arial" pitchFamily="34" charset="0"/>
                <a:ea typeface="宋体" pitchFamily="2" charset="-122"/>
                <a:cs typeface="+mn-cs"/>
              </a:rPr>
              <a:t>ex</a:t>
            </a:r>
            <a:r>
              <a:rPr lang="zh-CN" altLang="en-US" sz="1200" kern="1200" dirty="0" smtClean="0">
                <a:solidFill>
                  <a:schemeClr val="tx1"/>
                </a:solidFill>
                <a:effectLst/>
                <a:latin typeface="Arial" pitchFamily="34" charset="0"/>
                <a:ea typeface="宋体" pitchFamily="2" charset="-122"/>
                <a:cs typeface="+mn-cs"/>
              </a:rPr>
              <a:t>表示等于</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x+</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点的形变</a:t>
            </a:r>
            <a:r>
              <a:rPr lang="zh-CN" altLang="en-US" sz="1200" kern="1200" dirty="0" smtClean="0">
                <a:solidFill>
                  <a:schemeClr val="tx1"/>
                </a:solidFill>
                <a:effectLst/>
                <a:latin typeface="Arial" pitchFamily="34" charset="0"/>
                <a:ea typeface="宋体" pitchFamily="2" charset="-122"/>
                <a:cs typeface="+mn-cs"/>
              </a:rPr>
              <a:t>可以在</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点展开，保留到二阶微分项，省略高次项</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，此时在</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线元上的作用力为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。此作用力还可表示为线元质量</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乘上加速度</a:t>
            </a:r>
            <a:r>
              <a:rPr lang="en-US" altLang="zh-CN" sz="1200" kern="1200" dirty="0" smtClean="0">
                <a:solidFill>
                  <a:schemeClr val="tx1"/>
                </a:solidFill>
                <a:effectLst/>
                <a:latin typeface="Arial" pitchFamily="34" charset="0"/>
                <a:ea typeface="宋体" pitchFamily="2" charset="-122"/>
                <a:cs typeface="+mn-cs"/>
              </a:rPr>
              <a:t> </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从而得到一维均匀线的波动方程</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，变一下形式为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，式中</a:t>
            </a:r>
            <a:r>
              <a:rPr lang="en-US" altLang="zh-CN" sz="1200" kern="1200" dirty="0" smtClean="0">
                <a:solidFill>
                  <a:schemeClr val="tx1"/>
                </a:solidFill>
                <a:effectLst/>
                <a:latin typeface="Arial" pitchFamily="34" charset="0"/>
                <a:ea typeface="宋体" pitchFamily="2" charset="-122"/>
                <a:cs typeface="+mn-cs"/>
              </a:rPr>
              <a:t>v</a:t>
            </a:r>
            <a:r>
              <a:rPr lang="zh-CN" altLang="zh-CN" sz="1200" kern="1200" dirty="0" smtClean="0">
                <a:solidFill>
                  <a:schemeClr val="tx1"/>
                </a:solidFill>
                <a:effectLst/>
                <a:latin typeface="Arial" pitchFamily="34" charset="0"/>
                <a:ea typeface="宋体" pitchFamily="2" charset="-122"/>
                <a:cs typeface="+mn-cs"/>
              </a:rPr>
              <a:t>是弹性波的传播速度，也就是声波速度。注意：在一维均匀线中弹性波的传播速度与振动频率无关。</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383903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一维均匀线的振动方程</a:t>
            </a:r>
            <a:r>
              <a:rPr lang="zh-CN" altLang="en-US" sz="1200" kern="1200" dirty="0" smtClean="0">
                <a:solidFill>
                  <a:schemeClr val="tx1"/>
                </a:solidFill>
                <a:effectLst/>
                <a:latin typeface="Arial" pitchFamily="34" charset="0"/>
                <a:ea typeface="宋体" pitchFamily="2" charset="-122"/>
                <a:cs typeface="+mn-cs"/>
              </a:rPr>
              <a:t>是一个</a:t>
            </a:r>
            <a:r>
              <a:rPr lang="zh-CN" altLang="zh-CN" sz="1200" kern="1200" dirty="0" smtClean="0">
                <a:solidFill>
                  <a:schemeClr val="tx1"/>
                </a:solidFill>
                <a:effectLst/>
                <a:latin typeface="Arial" pitchFamily="34" charset="0"/>
                <a:ea typeface="宋体" pitchFamily="2" charset="-122"/>
                <a:cs typeface="+mn-cs"/>
              </a:rPr>
              <a:t>线性微分方程。</a:t>
            </a:r>
            <a:r>
              <a:rPr lang="zh-CN" altLang="en-US" sz="1200" kern="1200" dirty="0" smtClean="0">
                <a:solidFill>
                  <a:schemeClr val="tx1"/>
                </a:solidFill>
                <a:effectLst/>
                <a:latin typeface="Arial" pitchFamily="34" charset="0"/>
                <a:ea typeface="宋体" pitchFamily="2" charset="-122"/>
                <a:cs typeface="+mn-cs"/>
              </a:rPr>
              <a:t>我们</a:t>
            </a:r>
            <a:r>
              <a:rPr lang="zh-CN" altLang="zh-CN" sz="1200" kern="1200" dirty="0" smtClean="0">
                <a:solidFill>
                  <a:schemeClr val="tx1"/>
                </a:solidFill>
                <a:effectLst/>
                <a:latin typeface="Arial" pitchFamily="34" charset="0"/>
                <a:ea typeface="宋体" pitchFamily="2" charset="-122"/>
                <a:cs typeface="+mn-cs"/>
              </a:rPr>
              <a:t>可以采用分离变量法求解。得到方程的解</a:t>
            </a:r>
            <a:r>
              <a:rPr lang="zh-CN" altLang="en-US" sz="1200" kern="1200" dirty="0" smtClean="0">
                <a:solidFill>
                  <a:schemeClr val="tx1"/>
                </a:solidFill>
                <a:effectLst/>
                <a:latin typeface="Arial" pitchFamily="34" charset="0"/>
                <a:ea typeface="宋体" pitchFamily="2" charset="-122"/>
                <a:cs typeface="+mn-cs"/>
              </a:rPr>
              <a:t>是</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这个形式的解是</a:t>
            </a:r>
            <a:r>
              <a:rPr lang="zh-CN" altLang="zh-CN" sz="1200" kern="1200" dirty="0" smtClean="0">
                <a:solidFill>
                  <a:schemeClr val="tx1"/>
                </a:solidFill>
                <a:effectLst/>
                <a:latin typeface="Arial" pitchFamily="34" charset="0"/>
                <a:ea typeface="宋体" pitchFamily="2" charset="-122"/>
                <a:cs typeface="+mn-cs"/>
              </a:rPr>
              <a:t>简谐波的</a:t>
            </a:r>
            <a:r>
              <a:rPr lang="zh-CN" altLang="en-US" sz="1200" kern="1200" dirty="0" smtClean="0">
                <a:solidFill>
                  <a:schemeClr val="tx1"/>
                </a:solidFill>
                <a:effectLst/>
                <a:latin typeface="Arial" pitchFamily="34" charset="0"/>
                <a:ea typeface="宋体" pitchFamily="2" charset="-122"/>
                <a:cs typeface="+mn-cs"/>
              </a:rPr>
              <a:t>波动函数</a:t>
            </a:r>
            <a:r>
              <a:rPr lang="zh-CN" altLang="zh-CN" sz="1200" kern="1200" dirty="0" smtClean="0">
                <a:solidFill>
                  <a:schemeClr val="tx1"/>
                </a:solidFill>
                <a:effectLst/>
                <a:latin typeface="Arial" pitchFamily="34" charset="0"/>
                <a:ea typeface="宋体" pitchFamily="2" charset="-122"/>
                <a:cs typeface="+mn-cs"/>
              </a:rPr>
              <a:t>。式中，</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为振幅，</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为波矢，</a:t>
            </a:r>
            <a:r>
              <a:rPr lang="en-US" altLang="zh-CN" sz="1200" kern="1200" dirty="0" smtClean="0">
                <a:solidFill>
                  <a:schemeClr val="tx1"/>
                </a:solidFill>
                <a:effectLst/>
                <a:latin typeface="Arial" pitchFamily="34" charset="0"/>
                <a:ea typeface="宋体" pitchFamily="2" charset="-122"/>
                <a:cs typeface="+mn-cs"/>
              </a:rPr>
              <a:t>q</a:t>
            </a:r>
            <a:r>
              <a:rPr lang="zh-CN" altLang="en-US" sz="1200" kern="1200" dirty="0" smtClean="0">
                <a:solidFill>
                  <a:schemeClr val="tx1"/>
                </a:solidFill>
                <a:effectLst/>
                <a:latin typeface="Arial" pitchFamily="34" charset="0"/>
                <a:ea typeface="宋体" pitchFamily="2" charset="-122"/>
                <a:cs typeface="+mn-cs"/>
              </a:rPr>
              <a:t>是一个矢量，矢量</a:t>
            </a:r>
            <a:r>
              <a:rPr lang="zh-CN" altLang="zh-CN" sz="1200" kern="1200" dirty="0" smtClean="0">
                <a:solidFill>
                  <a:schemeClr val="tx1"/>
                </a:solidFill>
                <a:effectLst/>
                <a:latin typeface="Arial" pitchFamily="34" charset="0"/>
                <a:ea typeface="宋体" pitchFamily="2" charset="-122"/>
                <a:cs typeface="+mn-cs"/>
              </a:rPr>
              <a:t>方向表示波传播的方向，它的大小为 </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是波数，角频率为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v </a:t>
            </a:r>
            <a:r>
              <a:rPr lang="zh-CN" altLang="zh-CN" sz="1200" kern="1200" dirty="0" smtClean="0">
                <a:solidFill>
                  <a:schemeClr val="tx1"/>
                </a:solidFill>
                <a:effectLst/>
                <a:latin typeface="Arial" pitchFamily="34" charset="0"/>
                <a:ea typeface="宋体" pitchFamily="2" charset="-122"/>
                <a:cs typeface="+mn-cs"/>
              </a:rPr>
              <a:t>为振动频率。波的传播速度</a:t>
            </a:r>
            <a:r>
              <a:rPr lang="zh-CN" altLang="en-US" sz="1200" kern="1200" dirty="0" smtClean="0">
                <a:solidFill>
                  <a:schemeClr val="tx1"/>
                </a:solidFill>
                <a:effectLst/>
                <a:latin typeface="Arial" pitchFamily="34" charset="0"/>
                <a:ea typeface="宋体" pitchFamily="2" charset="-122"/>
                <a:cs typeface="+mn-cs"/>
              </a:rPr>
              <a:t>可以写为波长乘以振动频率</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结合波矢、角频率、波的传播速度三个公式，我们</a:t>
            </a:r>
            <a:r>
              <a:rPr lang="zh-CN" altLang="zh-CN" sz="1200" kern="1200" dirty="0" smtClean="0">
                <a:solidFill>
                  <a:schemeClr val="tx1"/>
                </a:solidFill>
                <a:effectLst/>
                <a:latin typeface="Arial" pitchFamily="34" charset="0"/>
                <a:ea typeface="宋体" pitchFamily="2" charset="-122"/>
                <a:cs typeface="+mn-cs"/>
              </a:rPr>
              <a:t>可以得到一维均匀线振动的色散关系</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就是角频率与波矢之间的关系，一维均匀线的角频率</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与波矢</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的大小成正比</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的绝对值可取</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，因而振动频率也可取</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，且与</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的绝对值一一对应。</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1213277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对于晶体，是由周期性排列的原子构成。原子和原子之间是不连续的，使得晶体中原子的振动与连续媒质弹性振动不同。由于原子之间的相互作用，晶体中每个原子的振动并不是彼此孤立的，而是一个原子的振动要依次传递给其他原子。晶体中的原子振动，总体而言，也是以波的形式在晶体中</a:t>
            </a:r>
            <a:r>
              <a:rPr lang="zh-CN" altLang="en-US" sz="1200" kern="1200" dirty="0" smtClean="0">
                <a:solidFill>
                  <a:schemeClr val="tx1"/>
                </a:solidFill>
                <a:effectLst/>
                <a:latin typeface="Arial" pitchFamily="34" charset="0"/>
                <a:ea typeface="宋体" pitchFamily="2" charset="-122"/>
                <a:cs typeface="+mn-cs"/>
              </a:rPr>
              <a:t>进行</a:t>
            </a:r>
            <a:r>
              <a:rPr lang="zh-CN" altLang="zh-CN" sz="1200" kern="1200" dirty="0" smtClean="0">
                <a:solidFill>
                  <a:schemeClr val="tx1"/>
                </a:solidFill>
                <a:effectLst/>
                <a:latin typeface="Arial" pitchFamily="34" charset="0"/>
                <a:ea typeface="宋体" pitchFamily="2" charset="-122"/>
                <a:cs typeface="+mn-cs"/>
              </a:rPr>
              <a:t>传播。这种</a:t>
            </a:r>
            <a:r>
              <a:rPr lang="zh-CN" altLang="zh-CN" sz="1200" b="1" kern="1200" dirty="0" smtClean="0">
                <a:solidFill>
                  <a:schemeClr val="tx1"/>
                </a:solidFill>
                <a:effectLst/>
                <a:latin typeface="Arial" pitchFamily="34" charset="0"/>
                <a:ea typeface="宋体" pitchFamily="2" charset="-122"/>
                <a:cs typeface="+mn-cs"/>
              </a:rPr>
              <a:t>晶体中的原子振动波称</a:t>
            </a:r>
            <a:r>
              <a:rPr lang="zh-CN" altLang="en-US" sz="1200" b="1" kern="1200" dirty="0" smtClean="0">
                <a:solidFill>
                  <a:schemeClr val="tx1"/>
                </a:solidFill>
                <a:effectLst/>
                <a:latin typeface="Arial" pitchFamily="34" charset="0"/>
                <a:ea typeface="宋体" pitchFamily="2" charset="-122"/>
                <a:cs typeface="+mn-cs"/>
              </a:rPr>
              <a:t>为</a:t>
            </a:r>
            <a:r>
              <a:rPr lang="zh-CN" altLang="zh-CN" sz="1200" b="1" kern="1200" dirty="0" smtClean="0">
                <a:solidFill>
                  <a:schemeClr val="tx1"/>
                </a:solidFill>
                <a:effectLst/>
                <a:latin typeface="Arial" pitchFamily="34" charset="0"/>
                <a:ea typeface="宋体" pitchFamily="2" charset="-122"/>
                <a:cs typeface="+mn-cs"/>
              </a:rPr>
              <a:t>格波</a:t>
            </a:r>
            <a:r>
              <a:rPr lang="zh-CN" altLang="zh-CN" sz="1200" kern="1200" dirty="0" smtClean="0">
                <a:solidFill>
                  <a:schemeClr val="tx1"/>
                </a:solidFill>
                <a:effectLst/>
                <a:latin typeface="Arial" pitchFamily="34" charset="0"/>
                <a:ea typeface="宋体" pitchFamily="2" charset="-122"/>
                <a:cs typeface="+mn-cs"/>
              </a:rPr>
              <a:t>。在本课程中分析一维单原子链和一维双原子链中原子振动规律，</a:t>
            </a:r>
            <a:r>
              <a:rPr lang="zh-CN" altLang="en-US" sz="1200" kern="1200" dirty="0" smtClean="0">
                <a:solidFill>
                  <a:schemeClr val="tx1"/>
                </a:solidFill>
                <a:effectLst/>
                <a:latin typeface="Arial" pitchFamily="34" charset="0"/>
                <a:ea typeface="宋体" pitchFamily="2" charset="-122"/>
                <a:cs typeface="+mn-cs"/>
              </a:rPr>
              <a:t>将结果</a:t>
            </a:r>
            <a:r>
              <a:rPr lang="zh-CN" altLang="zh-CN" sz="1200" kern="1200" dirty="0" smtClean="0">
                <a:solidFill>
                  <a:schemeClr val="tx1"/>
                </a:solidFill>
                <a:effectLst/>
                <a:latin typeface="Arial" pitchFamily="34" charset="0"/>
                <a:ea typeface="宋体" pitchFamily="2" charset="-122"/>
                <a:cs typeface="+mn-cs"/>
              </a:rPr>
              <a:t>而推广到三维</a:t>
            </a:r>
            <a:r>
              <a:rPr lang="zh-CN" altLang="en-US" sz="1200" kern="1200" dirty="0" smtClean="0">
                <a:solidFill>
                  <a:schemeClr val="tx1"/>
                </a:solidFill>
                <a:effectLst/>
                <a:latin typeface="Arial" pitchFamily="34" charset="0"/>
                <a:ea typeface="宋体" pitchFamily="2" charset="-122"/>
                <a:cs typeface="+mn-cs"/>
              </a:rPr>
              <a:t>晶体</a:t>
            </a:r>
            <a:r>
              <a:rPr lang="zh-CN" altLang="zh-CN" sz="1200" kern="1200" dirty="0" smtClean="0">
                <a:solidFill>
                  <a:schemeClr val="tx1"/>
                </a:solidFill>
                <a:effectLst/>
                <a:latin typeface="Arial" pitchFamily="34" charset="0"/>
                <a:ea typeface="宋体" pitchFamily="2" charset="-122"/>
                <a:cs typeface="+mn-cs"/>
              </a:rPr>
              <a:t>中。</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72263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先来分析一维单原子链中原子的振动情况。</a:t>
            </a:r>
            <a:r>
              <a:rPr lang="zh-CN" altLang="en-US" sz="1200" kern="1200" dirty="0" smtClean="0">
                <a:solidFill>
                  <a:schemeClr val="tx1"/>
                </a:solidFill>
                <a:effectLst/>
                <a:latin typeface="Arial" pitchFamily="34" charset="0"/>
                <a:ea typeface="宋体" pitchFamily="2" charset="-122"/>
                <a:cs typeface="+mn-cs"/>
              </a:rPr>
              <a:t>我们考虑</a:t>
            </a:r>
            <a:r>
              <a:rPr lang="zh-CN" altLang="zh-CN" sz="1200" kern="1200" dirty="0" smtClean="0">
                <a:solidFill>
                  <a:schemeClr val="tx1"/>
                </a:solidFill>
                <a:effectLst/>
                <a:latin typeface="Arial" pitchFamily="34" charset="0"/>
                <a:ea typeface="宋体" pitchFamily="2" charset="-122"/>
                <a:cs typeface="+mn-cs"/>
              </a:rPr>
              <a:t>一维简单格子晶体，</a:t>
            </a:r>
            <a:r>
              <a:rPr lang="zh-CN" altLang="en-US" sz="1200" kern="1200" dirty="0" smtClean="0">
                <a:solidFill>
                  <a:schemeClr val="tx1"/>
                </a:solidFill>
                <a:effectLst/>
                <a:latin typeface="Arial" pitchFamily="34" charset="0"/>
                <a:ea typeface="宋体" pitchFamily="2" charset="-122"/>
                <a:cs typeface="+mn-cs"/>
              </a:rPr>
              <a:t>晶体中只有一种原子，图中显示为一维晶体的一部分，</a:t>
            </a:r>
            <a:r>
              <a:rPr lang="zh-CN" altLang="zh-CN" sz="1200" kern="1200" dirty="0" smtClean="0">
                <a:solidFill>
                  <a:schemeClr val="tx1"/>
                </a:solidFill>
                <a:effectLst/>
                <a:latin typeface="Arial" pitchFamily="34" charset="0"/>
                <a:ea typeface="宋体" pitchFamily="2" charset="-122"/>
                <a:cs typeface="+mn-cs"/>
              </a:rPr>
              <a:t>每个点代表一个原子，原子的质量为</a:t>
            </a:r>
            <a:r>
              <a:rPr lang="en-US" altLang="zh-CN" sz="1200" kern="1200" dirty="0" smtClean="0">
                <a:solidFill>
                  <a:schemeClr val="tx1"/>
                </a:solidFill>
                <a:effectLst/>
                <a:latin typeface="Arial" pitchFamily="34" charset="0"/>
                <a:ea typeface="宋体" pitchFamily="2" charset="-122"/>
                <a:cs typeface="+mn-cs"/>
              </a:rPr>
              <a:t>m</a:t>
            </a:r>
            <a:r>
              <a:rPr lang="zh-CN" altLang="zh-CN" sz="1200" kern="1200" dirty="0" smtClean="0">
                <a:solidFill>
                  <a:schemeClr val="tx1"/>
                </a:solidFill>
                <a:effectLst/>
                <a:latin typeface="Arial" pitchFamily="34" charset="0"/>
                <a:ea typeface="宋体" pitchFamily="2" charset="-122"/>
                <a:cs typeface="+mn-cs"/>
              </a:rPr>
              <a:t>、间距为</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就是原子与原子之间的距离为</a:t>
            </a:r>
            <a:r>
              <a:rPr lang="en-US" altLang="zh-CN" sz="1200" kern="1200" dirty="0" smtClean="0">
                <a:solidFill>
                  <a:schemeClr val="tx1"/>
                </a:solidFill>
                <a:effectLst/>
                <a:latin typeface="Arial" pitchFamily="34" charset="0"/>
                <a:ea typeface="宋体" pitchFamily="2" charset="-122"/>
                <a:cs typeface="+mn-cs"/>
              </a:rPr>
              <a:t>a</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晶格常数为</a:t>
            </a:r>
            <a:r>
              <a:rPr lang="en-US" altLang="zh-CN" sz="1200" kern="1200" dirty="0" smtClean="0">
                <a:solidFill>
                  <a:schemeClr val="tx1"/>
                </a:solidFill>
                <a:effectLst/>
                <a:latin typeface="Arial" pitchFamily="34" charset="0"/>
                <a:ea typeface="宋体" pitchFamily="2" charset="-122"/>
                <a:cs typeface="+mn-cs"/>
              </a:rPr>
              <a:t>a</a:t>
            </a:r>
            <a:r>
              <a:rPr lang="zh-CN" altLang="zh-CN" sz="1200" kern="1200" dirty="0" smtClean="0">
                <a:solidFill>
                  <a:schemeClr val="tx1"/>
                </a:solidFill>
                <a:effectLst/>
                <a:latin typeface="Arial" pitchFamily="34" charset="0"/>
                <a:ea typeface="宋体" pitchFamily="2" charset="-122"/>
                <a:cs typeface="+mn-cs"/>
              </a:rPr>
              <a:t>，来考察这样的一维单原子链的晶格振动。这样的一维晶体</a:t>
            </a:r>
            <a:r>
              <a:rPr lang="zh-CN" altLang="en-US" sz="1200" kern="1200" dirty="0" smtClean="0">
                <a:solidFill>
                  <a:schemeClr val="tx1"/>
                </a:solidFill>
                <a:effectLst/>
                <a:latin typeface="Arial" pitchFamily="34" charset="0"/>
                <a:ea typeface="宋体" pitchFamily="2" charset="-122"/>
                <a:cs typeface="+mn-cs"/>
              </a:rPr>
              <a:t>结构，他的布拉伐格子时怎样的？很容易观察到，这样的一维晶体中，每个原子都是完全等同的</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那么这个原子结构和他的布拉伐格子结构式一致的，也就是每个格点中只包含一个原子，格点和格点的距离为</a:t>
            </a:r>
            <a:r>
              <a:rPr lang="en-US" altLang="zh-CN" sz="1200" kern="1200" dirty="0" smtClean="0">
                <a:solidFill>
                  <a:schemeClr val="tx1"/>
                </a:solidFill>
                <a:effectLst/>
                <a:latin typeface="Arial" pitchFamily="34" charset="0"/>
                <a:ea typeface="宋体" pitchFamily="2" charset="-122"/>
                <a:cs typeface="+mn-cs"/>
              </a:rPr>
              <a:t>a</a:t>
            </a:r>
            <a:r>
              <a:rPr lang="zh-CN" altLang="en-US" sz="1200" kern="1200" dirty="0" smtClean="0">
                <a:solidFill>
                  <a:schemeClr val="tx1"/>
                </a:solidFill>
                <a:effectLst/>
                <a:latin typeface="Arial" pitchFamily="34" charset="0"/>
                <a:ea typeface="宋体" pitchFamily="2" charset="-122"/>
                <a:cs typeface="+mn-cs"/>
              </a:rPr>
              <a:t>。这样的格子的原胞是怎样的。我们画出来，一个原胞中只包含一个格点，但是我们画出了两个格点，要注意每个格点都是由两个原胞所共有，所以虽然画出两个格子，但是原胞中只包含一个格点</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这样的格子的</a:t>
            </a:r>
            <a:r>
              <a:rPr lang="zh-CN" altLang="zh-CN" sz="1200" kern="1200" dirty="0" smtClean="0">
                <a:solidFill>
                  <a:schemeClr val="tx1"/>
                </a:solidFill>
                <a:effectLst/>
                <a:latin typeface="Arial" pitchFamily="34" charset="0"/>
                <a:ea typeface="宋体" pitchFamily="2" charset="-122"/>
                <a:cs typeface="+mn-cs"/>
              </a:rPr>
              <a:t>原基矢量</a:t>
            </a:r>
            <a:r>
              <a:rPr lang="zh-CN" altLang="en-US" sz="1200" kern="1200" dirty="0" smtClean="0">
                <a:solidFill>
                  <a:schemeClr val="tx1"/>
                </a:solidFill>
                <a:effectLst/>
                <a:latin typeface="Arial" pitchFamily="34" charset="0"/>
                <a:ea typeface="宋体" pitchFamily="2" charset="-122"/>
                <a:cs typeface="+mn-cs"/>
              </a:rPr>
              <a:t>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他的</a:t>
            </a:r>
            <a:r>
              <a:rPr lang="zh-CN" altLang="zh-CN" sz="1200" kern="1200" dirty="0" smtClean="0">
                <a:solidFill>
                  <a:schemeClr val="tx1"/>
                </a:solidFill>
                <a:effectLst/>
                <a:latin typeface="Arial" pitchFamily="34" charset="0"/>
                <a:ea typeface="宋体" pitchFamily="2" charset="-122"/>
                <a:cs typeface="+mn-cs"/>
              </a:rPr>
              <a:t>倒基矢是</a:t>
            </a:r>
            <a:r>
              <a:rPr lang="zh-CN" altLang="en-US" sz="1200" kern="1200" dirty="0" smtClean="0">
                <a:solidFill>
                  <a:schemeClr val="tx1"/>
                </a:solidFill>
                <a:effectLst/>
                <a:latin typeface="Arial" pitchFamily="34" charset="0"/>
                <a:ea typeface="宋体" pitchFamily="2" charset="-122"/>
                <a:cs typeface="+mn-cs"/>
              </a:rPr>
              <a:t>什么</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现在</a:t>
            </a:r>
            <a:r>
              <a:rPr lang="zh-CN" altLang="zh-CN" sz="1200" kern="1200" dirty="0" smtClean="0">
                <a:solidFill>
                  <a:schemeClr val="tx1"/>
                </a:solidFill>
                <a:effectLst/>
                <a:latin typeface="Arial" pitchFamily="34" charset="0"/>
                <a:ea typeface="宋体" pitchFamily="2" charset="-122"/>
                <a:cs typeface="+mn-cs"/>
              </a:rPr>
              <a:t>假设中间的原子是第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a:t>
            </a:r>
            <a:r>
              <a:rPr lang="zh-CN" altLang="en-US" sz="1200" kern="1200" dirty="0" smtClean="0">
                <a:solidFill>
                  <a:schemeClr val="tx1"/>
                </a:solidFill>
                <a:effectLst/>
                <a:latin typeface="Arial" pitchFamily="34" charset="0"/>
                <a:ea typeface="宋体" pitchFamily="2" charset="-122"/>
                <a:cs typeface="+mn-cs"/>
              </a:rPr>
              <a:t>所在的位置是</a:t>
            </a:r>
            <a:r>
              <a:rPr lang="en-US" altLang="zh-CN" sz="1200" kern="1200" dirty="0" err="1" smtClean="0">
                <a:solidFill>
                  <a:schemeClr val="tx1"/>
                </a:solidFill>
                <a:effectLst/>
                <a:latin typeface="Arial" pitchFamily="34" charset="0"/>
                <a:ea typeface="宋体" pitchFamily="2" charset="-122"/>
                <a:cs typeface="+mn-cs"/>
              </a:rPr>
              <a:t>na</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，则他两边的原子的位置分别是</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由于原子振动</a:t>
            </a:r>
            <a:r>
              <a:rPr lang="zh-CN" altLang="zh-CN" sz="1200" kern="1200" dirty="0" smtClean="0">
                <a:solidFill>
                  <a:schemeClr val="tx1"/>
                </a:solidFill>
                <a:effectLst/>
                <a:latin typeface="Arial" pitchFamily="34" charset="0"/>
                <a:ea typeface="宋体" pitchFamily="2" charset="-122"/>
                <a:cs typeface="+mn-cs"/>
              </a:rPr>
              <a:t>，原子偏离平衡位置</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，原子偏离平衡位置的位移用</a:t>
            </a:r>
            <a:r>
              <a:rPr lang="en-US" altLang="zh-CN" sz="1200" kern="1200" dirty="0" smtClean="0">
                <a:solidFill>
                  <a:schemeClr val="tx1"/>
                </a:solidFill>
                <a:effectLst/>
                <a:latin typeface="Arial" pitchFamily="34" charset="0"/>
                <a:ea typeface="宋体" pitchFamily="2" charset="-122"/>
                <a:cs typeface="+mn-cs"/>
              </a:rPr>
              <a:t>u</a:t>
            </a:r>
            <a:r>
              <a:rPr lang="zh-CN" altLang="zh-CN" sz="1200" kern="1200" dirty="0" smtClean="0">
                <a:solidFill>
                  <a:schemeClr val="tx1"/>
                </a:solidFill>
                <a:effectLst/>
                <a:latin typeface="Arial" pitchFamily="34" charset="0"/>
                <a:ea typeface="宋体" pitchFamily="2" charset="-122"/>
                <a:cs typeface="+mn-cs"/>
              </a:rPr>
              <a:t>来表示，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分别是</a:t>
            </a:r>
            <a:r>
              <a:rPr lang="en-US" altLang="zh-CN" sz="1200" kern="1200" dirty="0" smtClean="0">
                <a:solidFill>
                  <a:schemeClr val="tx1"/>
                </a:solidFill>
                <a:effectLst/>
                <a:latin typeface="Arial" pitchFamily="34" charset="0"/>
                <a:ea typeface="宋体" pitchFamily="2" charset="-122"/>
                <a:cs typeface="+mn-cs"/>
              </a:rPr>
              <a:t>un</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un-1</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un-2</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un+1</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un+2</a:t>
            </a:r>
            <a:r>
              <a:rPr lang="zh-CN" altLang="en-US" sz="1200" kern="1200" dirty="0" smtClean="0">
                <a:solidFill>
                  <a:schemeClr val="tx1"/>
                </a:solidFill>
                <a:effectLst/>
                <a:latin typeface="Arial" pitchFamily="34" charset="0"/>
                <a:ea typeface="宋体" pitchFamily="2" charset="-122"/>
                <a:cs typeface="+mn-cs"/>
              </a:rPr>
              <a:t>来</a:t>
            </a:r>
            <a:r>
              <a:rPr lang="zh-CN" altLang="zh-CN" sz="1200" kern="1200" dirty="0" smtClean="0">
                <a:solidFill>
                  <a:schemeClr val="tx1"/>
                </a:solidFill>
                <a:effectLst/>
                <a:latin typeface="Arial" pitchFamily="34" charset="0"/>
                <a:ea typeface="宋体" pitchFamily="2" charset="-122"/>
                <a:cs typeface="+mn-cs"/>
              </a:rPr>
              <a:t>。假设</a:t>
            </a:r>
            <a:r>
              <a:rPr lang="zh-CN" altLang="en-US" sz="1200" kern="1200" dirty="0" smtClean="0">
                <a:solidFill>
                  <a:schemeClr val="tx1"/>
                </a:solidFill>
                <a:effectLst/>
                <a:latin typeface="Arial" pitchFamily="34" charset="0"/>
                <a:ea typeface="宋体" pitchFamily="2" charset="-122"/>
                <a:cs typeface="+mn-cs"/>
              </a:rPr>
              <a:t>所有的原子</a:t>
            </a:r>
            <a:r>
              <a:rPr lang="zh-CN" altLang="zh-CN" sz="1200" kern="1200" dirty="0" smtClean="0">
                <a:solidFill>
                  <a:schemeClr val="tx1"/>
                </a:solidFill>
                <a:effectLst/>
                <a:latin typeface="Arial" pitchFamily="34" charset="0"/>
                <a:ea typeface="宋体" pitchFamily="2" charset="-122"/>
                <a:cs typeface="+mn-cs"/>
              </a:rPr>
              <a:t>偏离平衡位置不远，则其受到的相互作用力</a:t>
            </a:r>
            <a:r>
              <a:rPr lang="zh-CN" altLang="en-US" sz="1200" kern="1200" dirty="0" smtClean="0">
                <a:solidFill>
                  <a:schemeClr val="tx1"/>
                </a:solidFill>
                <a:effectLst/>
                <a:latin typeface="Arial" pitchFamily="34" charset="0"/>
                <a:ea typeface="宋体" pitchFamily="2" charset="-122"/>
                <a:cs typeface="+mn-cs"/>
              </a:rPr>
              <a:t>可以</a:t>
            </a:r>
            <a:r>
              <a:rPr lang="zh-CN" altLang="zh-CN" sz="1200" kern="1200" dirty="0" smtClean="0">
                <a:solidFill>
                  <a:schemeClr val="tx1"/>
                </a:solidFill>
                <a:effectLst/>
                <a:latin typeface="Arial" pitchFamily="34" charset="0"/>
                <a:ea typeface="宋体" pitchFamily="2" charset="-122"/>
                <a:cs typeface="+mn-cs"/>
              </a:rPr>
              <a:t>认为是准弹性的，并与原子间距的变化成正比。同时假设忽略次近邻以外原子的</a:t>
            </a:r>
            <a:r>
              <a:rPr lang="zh-CN" altLang="en-US" sz="1200" kern="1200" dirty="0" smtClean="0">
                <a:solidFill>
                  <a:schemeClr val="tx1"/>
                </a:solidFill>
                <a:effectLst/>
                <a:latin typeface="Arial" pitchFamily="34" charset="0"/>
                <a:ea typeface="宋体" pitchFamily="2" charset="-122"/>
                <a:cs typeface="+mn-cs"/>
              </a:rPr>
              <a:t>相互</a:t>
            </a:r>
            <a:r>
              <a:rPr lang="zh-CN" altLang="zh-CN" sz="1200" kern="1200" dirty="0" smtClean="0">
                <a:solidFill>
                  <a:schemeClr val="tx1"/>
                </a:solidFill>
                <a:effectLst/>
                <a:latin typeface="Arial" pitchFamily="34" charset="0"/>
                <a:ea typeface="宋体" pitchFamily="2" charset="-122"/>
                <a:cs typeface="+mn-cs"/>
              </a:rPr>
              <a:t>作用，也就是只考虑临近原子之间的相互作用。这些假设是否成立，就要看这种假设下得到的理论结果是否与实验相一致。实际上在科研工作</a:t>
            </a:r>
            <a:r>
              <a:rPr lang="zh-CN" altLang="en-US" sz="1200" kern="1200" dirty="0" smtClean="0">
                <a:solidFill>
                  <a:schemeClr val="tx1"/>
                </a:solidFill>
                <a:effectLst/>
                <a:latin typeface="Arial" pitchFamily="34" charset="0"/>
                <a:ea typeface="宋体" pitchFamily="2" charset="-122"/>
                <a:cs typeface="+mn-cs"/>
              </a:rPr>
              <a:t>中，</a:t>
            </a:r>
            <a:r>
              <a:rPr lang="zh-CN" altLang="zh-CN" sz="1200" kern="1200" dirty="0" smtClean="0">
                <a:solidFill>
                  <a:schemeClr val="tx1"/>
                </a:solidFill>
                <a:effectLst/>
                <a:latin typeface="Arial" pitchFamily="34" charset="0"/>
                <a:ea typeface="宋体" pitchFamily="2" charset="-122"/>
                <a:cs typeface="+mn-cs"/>
              </a:rPr>
              <a:t>理论分析还是</a:t>
            </a:r>
            <a:r>
              <a:rPr lang="zh-CN" altLang="en-US" sz="1200" kern="1200" dirty="0" smtClean="0">
                <a:solidFill>
                  <a:schemeClr val="tx1"/>
                </a:solidFill>
                <a:effectLst/>
                <a:latin typeface="Arial" pitchFamily="34" charset="0"/>
                <a:ea typeface="宋体" pitchFamily="2" charset="-122"/>
                <a:cs typeface="+mn-cs"/>
              </a:rPr>
              <a:t>需要</a:t>
            </a:r>
            <a:r>
              <a:rPr lang="zh-CN" altLang="zh-CN" sz="1200" kern="1200" dirty="0" smtClean="0">
                <a:solidFill>
                  <a:schemeClr val="tx1"/>
                </a:solidFill>
                <a:effectLst/>
                <a:latin typeface="Arial" pitchFamily="34" charset="0"/>
                <a:ea typeface="宋体" pitchFamily="2" charset="-122"/>
                <a:cs typeface="+mn-cs"/>
              </a:rPr>
              <a:t>由实验</a:t>
            </a:r>
            <a:r>
              <a:rPr lang="zh-CN" altLang="en-US" sz="1200" kern="1200" dirty="0" smtClean="0">
                <a:solidFill>
                  <a:schemeClr val="tx1"/>
                </a:solidFill>
                <a:effectLst/>
                <a:latin typeface="Arial" pitchFamily="34" charset="0"/>
                <a:ea typeface="宋体" pitchFamily="2" charset="-122"/>
                <a:cs typeface="+mn-cs"/>
              </a:rPr>
              <a:t>来</a:t>
            </a:r>
            <a:r>
              <a:rPr lang="zh-CN" altLang="zh-CN" sz="1200" kern="1200" dirty="0" smtClean="0">
                <a:solidFill>
                  <a:schemeClr val="tx1"/>
                </a:solidFill>
                <a:effectLst/>
                <a:latin typeface="Arial" pitchFamily="34" charset="0"/>
                <a:ea typeface="宋体" pitchFamily="2" charset="-122"/>
                <a:cs typeface="+mn-cs"/>
              </a:rPr>
              <a:t>检验，反过来</a:t>
            </a:r>
            <a:r>
              <a:rPr lang="zh-CN" altLang="en-US" sz="1200" kern="1200" dirty="0" smtClean="0">
                <a:solidFill>
                  <a:schemeClr val="tx1"/>
                </a:solidFill>
                <a:effectLst/>
                <a:latin typeface="Arial" pitchFamily="34" charset="0"/>
                <a:ea typeface="宋体" pitchFamily="2" charset="-122"/>
                <a:cs typeface="+mn-cs"/>
              </a:rPr>
              <a:t>再指导</a:t>
            </a:r>
            <a:r>
              <a:rPr lang="zh-CN" altLang="zh-CN" sz="1200" kern="1200" dirty="0" smtClean="0">
                <a:solidFill>
                  <a:schemeClr val="tx1"/>
                </a:solidFill>
                <a:effectLst/>
                <a:latin typeface="Arial" pitchFamily="34" charset="0"/>
                <a:ea typeface="宋体" pitchFamily="2" charset="-122"/>
                <a:cs typeface="+mn-cs"/>
              </a:rPr>
              <a:t>理论。按照准弹性近似和忽略次近邻以外的原子</a:t>
            </a:r>
            <a:r>
              <a:rPr lang="zh-CN" altLang="en-US" sz="1200" kern="1200" dirty="0" smtClean="0">
                <a:solidFill>
                  <a:schemeClr val="tx1"/>
                </a:solidFill>
                <a:effectLst/>
                <a:latin typeface="Arial" pitchFamily="34" charset="0"/>
                <a:ea typeface="宋体" pitchFamily="2" charset="-122"/>
                <a:cs typeface="+mn-cs"/>
              </a:rPr>
              <a:t>相互</a:t>
            </a:r>
            <a:r>
              <a:rPr lang="zh-CN" altLang="zh-CN" sz="1200" kern="1200" dirty="0" smtClean="0">
                <a:solidFill>
                  <a:schemeClr val="tx1"/>
                </a:solidFill>
                <a:effectLst/>
                <a:latin typeface="Arial" pitchFamily="34" charset="0"/>
                <a:ea typeface="宋体" pitchFamily="2" charset="-122"/>
                <a:cs typeface="+mn-cs"/>
              </a:rPr>
              <a:t>作用，在原子链上，当原子处于平衡位置时，他们的势能最低，所受的作用力等于零。一旦它们离开平衡位置，由于原子位移不同，原子之间的距离就发生变化，弹性恢复力随之出现。第</a:t>
            </a:r>
            <a:r>
              <a:rPr lang="en-US" altLang="zh-CN" sz="1200" kern="1200" dirty="0" smtClean="0">
                <a:solidFill>
                  <a:schemeClr val="tx1"/>
                </a:solidFill>
                <a:effectLst/>
                <a:latin typeface="Arial" pitchFamily="34" charset="0"/>
                <a:ea typeface="宋体" pitchFamily="2" charset="-122"/>
                <a:cs typeface="+mn-cs"/>
              </a:rPr>
              <a:t>n+1</a:t>
            </a:r>
            <a:r>
              <a:rPr lang="zh-CN" altLang="zh-CN" sz="1200" kern="1200" dirty="0" smtClean="0">
                <a:solidFill>
                  <a:schemeClr val="tx1"/>
                </a:solidFill>
                <a:effectLst/>
                <a:latin typeface="Arial" pitchFamily="34" charset="0"/>
                <a:ea typeface="宋体" pitchFamily="2" charset="-122"/>
                <a:cs typeface="+mn-cs"/>
              </a:rPr>
              <a:t>个原子与第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个原子之间距离的</a:t>
            </a:r>
            <a:r>
              <a:rPr lang="zh-CN" altLang="en-US" sz="1200" kern="1200" dirty="0" smtClean="0">
                <a:solidFill>
                  <a:schemeClr val="tx1"/>
                </a:solidFill>
                <a:effectLst/>
                <a:latin typeface="Arial" pitchFamily="34" charset="0"/>
                <a:ea typeface="宋体" pitchFamily="2" charset="-122"/>
                <a:cs typeface="+mn-cs"/>
              </a:rPr>
              <a:t>变化量就是</a:t>
            </a:r>
            <a:r>
              <a:rPr lang="en-US" altLang="zh-CN" sz="1200" kern="1200" dirty="0" smtClean="0">
                <a:solidFill>
                  <a:schemeClr val="tx1"/>
                </a:solidFill>
                <a:effectLst/>
                <a:latin typeface="Arial" pitchFamily="34" charset="0"/>
                <a:ea typeface="宋体" pitchFamily="2" charset="-122"/>
                <a:cs typeface="+mn-cs"/>
              </a:rPr>
              <a:t>un+1-un</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，在弹性理论适用范围内，这两个原子之间的弹性引力与他们距离的</a:t>
            </a:r>
            <a:r>
              <a:rPr lang="zh-CN" altLang="en-US" sz="1200" kern="1200" dirty="0" smtClean="0">
                <a:solidFill>
                  <a:schemeClr val="tx1"/>
                </a:solidFill>
                <a:effectLst/>
                <a:latin typeface="Arial" pitchFamily="34" charset="0"/>
                <a:ea typeface="宋体" pitchFamily="2" charset="-122"/>
                <a:cs typeface="+mn-cs"/>
              </a:rPr>
              <a:t>变化量</a:t>
            </a:r>
            <a:r>
              <a:rPr lang="zh-CN" altLang="zh-CN" sz="1200" kern="1200" dirty="0" smtClean="0">
                <a:solidFill>
                  <a:schemeClr val="tx1"/>
                </a:solidFill>
                <a:effectLst/>
                <a:latin typeface="Arial" pitchFamily="34" charset="0"/>
                <a:ea typeface="宋体" pitchFamily="2" charset="-122"/>
                <a:cs typeface="+mn-cs"/>
              </a:rPr>
              <a:t>成正比</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称准弹性力常数，又根据胡克定律，第</a:t>
            </a:r>
            <a:r>
              <a:rPr lang="en-US" altLang="zh-CN" sz="1200" kern="1200" dirty="0" smtClean="0">
                <a:solidFill>
                  <a:schemeClr val="tx1"/>
                </a:solidFill>
                <a:effectLst/>
                <a:latin typeface="Arial" pitchFamily="34" charset="0"/>
                <a:ea typeface="宋体" pitchFamily="2" charset="-122"/>
                <a:cs typeface="+mn-cs"/>
              </a:rPr>
              <a:t>n+1</a:t>
            </a:r>
            <a:r>
              <a:rPr lang="zh-CN" altLang="zh-CN" sz="1200" kern="1200" dirty="0" smtClean="0">
                <a:solidFill>
                  <a:schemeClr val="tx1"/>
                </a:solidFill>
                <a:effectLst/>
                <a:latin typeface="Arial" pitchFamily="34" charset="0"/>
                <a:ea typeface="宋体" pitchFamily="2" charset="-122"/>
                <a:cs typeface="+mn-cs"/>
              </a:rPr>
              <a:t>个原子和第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个原子之间的作用力能够写成</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K</a:t>
            </a:r>
            <a:r>
              <a:rPr lang="zh-CN" altLang="zh-CN" sz="1200" kern="1200" dirty="0" smtClean="0">
                <a:solidFill>
                  <a:schemeClr val="tx1"/>
                </a:solidFill>
                <a:effectLst/>
                <a:latin typeface="Arial" pitchFamily="34" charset="0"/>
                <a:ea typeface="宋体" pitchFamily="2" charset="-122"/>
                <a:cs typeface="+mn-cs"/>
              </a:rPr>
              <a:t>为弹性模量，则</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，同时第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个原子和第</a:t>
            </a:r>
            <a:r>
              <a:rPr lang="en-US" altLang="zh-CN" sz="1200" kern="1200" dirty="0" smtClean="0">
                <a:solidFill>
                  <a:schemeClr val="tx1"/>
                </a:solidFill>
                <a:effectLst/>
                <a:latin typeface="Arial" pitchFamily="34" charset="0"/>
                <a:ea typeface="宋体" pitchFamily="2" charset="-122"/>
                <a:cs typeface="+mn-cs"/>
              </a:rPr>
              <a:t>n-1</a:t>
            </a:r>
            <a:r>
              <a:rPr lang="zh-CN" altLang="zh-CN" sz="1200" kern="1200" dirty="0" smtClean="0">
                <a:solidFill>
                  <a:schemeClr val="tx1"/>
                </a:solidFill>
                <a:effectLst/>
                <a:latin typeface="Arial" pitchFamily="34" charset="0"/>
                <a:ea typeface="宋体" pitchFamily="2" charset="-122"/>
                <a:cs typeface="+mn-cs"/>
              </a:rPr>
              <a:t>个原子之间的弹性引力为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。那么第</a:t>
            </a:r>
            <a:r>
              <a:rPr lang="en-US" altLang="zh-CN" sz="1200" kern="1200" dirty="0" smtClean="0">
                <a:solidFill>
                  <a:schemeClr val="tx1"/>
                </a:solidFill>
                <a:effectLst/>
                <a:latin typeface="Arial" pitchFamily="34" charset="0"/>
                <a:ea typeface="宋体" pitchFamily="2" charset="-122"/>
                <a:cs typeface="+mn-cs"/>
              </a:rPr>
              <a:t>n+1</a:t>
            </a:r>
            <a:r>
              <a:rPr lang="zh-CN" altLang="zh-CN" sz="1200" kern="1200" dirty="0" smtClean="0">
                <a:solidFill>
                  <a:schemeClr val="tx1"/>
                </a:solidFill>
                <a:effectLst/>
                <a:latin typeface="Arial" pitchFamily="34" charset="0"/>
                <a:ea typeface="宋体" pitchFamily="2" charset="-122"/>
                <a:cs typeface="+mn-cs"/>
              </a:rPr>
              <a:t>个原子和第</a:t>
            </a:r>
            <a:r>
              <a:rPr lang="en-US" altLang="zh-CN" sz="1200" kern="1200" dirty="0" smtClean="0">
                <a:solidFill>
                  <a:schemeClr val="tx1"/>
                </a:solidFill>
                <a:effectLst/>
                <a:latin typeface="Arial" pitchFamily="34" charset="0"/>
                <a:ea typeface="宋体" pitchFamily="2" charset="-122"/>
                <a:cs typeface="+mn-cs"/>
              </a:rPr>
              <a:t>n-1</a:t>
            </a:r>
            <a:r>
              <a:rPr lang="zh-CN" altLang="zh-CN" sz="1200" kern="1200" dirty="0" smtClean="0">
                <a:solidFill>
                  <a:schemeClr val="tx1"/>
                </a:solidFill>
                <a:effectLst/>
                <a:latin typeface="Arial" pitchFamily="34" charset="0"/>
                <a:ea typeface="宋体" pitchFamily="2" charset="-122"/>
                <a:cs typeface="+mn-cs"/>
              </a:rPr>
              <a:t>个原子对第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个原子的作用力为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个原子所受的力</a:t>
            </a:r>
            <a:r>
              <a:rPr lang="zh-CN" altLang="en-US" sz="1200" kern="1200" dirty="0" smtClean="0">
                <a:solidFill>
                  <a:schemeClr val="tx1"/>
                </a:solidFill>
                <a:effectLst/>
                <a:latin typeface="Arial" pitchFamily="34" charset="0"/>
                <a:ea typeface="宋体" pitchFamily="2" charset="-122"/>
                <a:cs typeface="+mn-cs"/>
              </a:rPr>
              <a:t>还</a:t>
            </a:r>
            <a:r>
              <a:rPr lang="zh-CN" altLang="zh-CN" sz="1200" kern="1200" dirty="0" smtClean="0">
                <a:solidFill>
                  <a:schemeClr val="tx1"/>
                </a:solidFill>
                <a:effectLst/>
                <a:latin typeface="Arial" pitchFamily="34" charset="0"/>
                <a:ea typeface="宋体" pitchFamily="2" charset="-122"/>
                <a:cs typeface="+mn-cs"/>
              </a:rPr>
              <a:t>等于原子质量乘以原子加速度</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。则第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个原子的远动方程写为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对于每个原子有一个方程，</a:t>
            </a:r>
            <a:r>
              <a:rPr lang="zh-CN" altLang="en-US" sz="1200" kern="1200" dirty="0" smtClean="0">
                <a:solidFill>
                  <a:schemeClr val="tx1"/>
                </a:solidFill>
                <a:effectLst/>
                <a:latin typeface="Arial" pitchFamily="34" charset="0"/>
                <a:ea typeface="宋体" pitchFamily="2" charset="-122"/>
                <a:cs typeface="+mn-cs"/>
              </a:rPr>
              <a:t>有多少原子就可以写出多少方程，所以这个方程代表是一组</a:t>
            </a:r>
            <a:r>
              <a:rPr lang="zh-CN" altLang="zh-CN" sz="1200" kern="1200" dirty="0" smtClean="0">
                <a:solidFill>
                  <a:schemeClr val="tx1"/>
                </a:solidFill>
                <a:effectLst/>
                <a:latin typeface="Arial" pitchFamily="34" charset="0"/>
                <a:ea typeface="宋体" pitchFamily="2" charset="-122"/>
                <a:cs typeface="+mn-cs"/>
              </a:rPr>
              <a:t>方程组。</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80070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来看一下这样方程组的解。</a:t>
            </a:r>
            <a:r>
              <a:rPr lang="zh-CN" altLang="zh-CN" sz="1200" kern="1200" dirty="0" smtClean="0">
                <a:solidFill>
                  <a:schemeClr val="tx1"/>
                </a:solidFill>
                <a:effectLst/>
                <a:latin typeface="Arial" pitchFamily="34" charset="0"/>
                <a:ea typeface="宋体" pitchFamily="2" charset="-122"/>
                <a:cs typeface="+mn-cs"/>
              </a:rPr>
              <a:t>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个原子的运动方程的解具有简谐波的形式</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这里</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是</a:t>
            </a:r>
            <a:r>
              <a:rPr lang="zh-CN" altLang="zh-CN" sz="1200" kern="1200" dirty="0" smtClean="0">
                <a:solidFill>
                  <a:schemeClr val="tx1"/>
                </a:solidFill>
                <a:effectLst/>
                <a:latin typeface="Arial" pitchFamily="34" charset="0"/>
                <a:ea typeface="宋体" pitchFamily="2" charset="-122"/>
                <a:cs typeface="+mn-cs"/>
              </a:rPr>
              <a:t>角频率，但是位置变量不再是</a:t>
            </a:r>
            <a:r>
              <a:rPr lang="en-US" altLang="zh-CN" sz="1200" kern="1200" dirty="0" smtClean="0">
                <a:solidFill>
                  <a:schemeClr val="tx1"/>
                </a:solidFill>
                <a:effectLst/>
                <a:latin typeface="Arial" pitchFamily="34" charset="0"/>
                <a:ea typeface="宋体" pitchFamily="2" charset="-122"/>
                <a:cs typeface="+mn-cs"/>
              </a:rPr>
              <a:t>x</a:t>
            </a:r>
            <a:r>
              <a:rPr lang="zh-CN" altLang="zh-CN" sz="1200" kern="1200" dirty="0" smtClean="0">
                <a:solidFill>
                  <a:schemeClr val="tx1"/>
                </a:solidFill>
                <a:effectLst/>
                <a:latin typeface="Arial" pitchFamily="34" charset="0"/>
                <a:ea typeface="宋体" pitchFamily="2" charset="-122"/>
                <a:cs typeface="+mn-cs"/>
              </a:rPr>
              <a:t>，而是第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个原子所在的平衡位置</a:t>
            </a:r>
            <a:r>
              <a:rPr lang="en-US" altLang="zh-CN" sz="1200" kern="1200" dirty="0" err="1" smtClean="0">
                <a:solidFill>
                  <a:schemeClr val="tx1"/>
                </a:solidFill>
                <a:effectLst/>
                <a:latin typeface="Arial" pitchFamily="34" charset="0"/>
                <a:ea typeface="宋体" pitchFamily="2" charset="-122"/>
                <a:cs typeface="+mn-cs"/>
              </a:rPr>
              <a:t>na</a:t>
            </a:r>
            <a:r>
              <a:rPr lang="zh-CN" altLang="zh-CN" sz="1200" kern="1200" dirty="0" smtClean="0">
                <a:solidFill>
                  <a:schemeClr val="tx1"/>
                </a:solidFill>
                <a:effectLst/>
                <a:latin typeface="Arial" pitchFamily="34" charset="0"/>
                <a:ea typeface="宋体" pitchFamily="2" charset="-122"/>
                <a:cs typeface="+mn-cs"/>
              </a:rPr>
              <a:t>，将这个解代回到第</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个原子的运动方程。左侧为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，右侧为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，右侧整理后为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左右两侧消除相同项，得到</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，由</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得到，由</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得到 </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，即一</a:t>
            </a:r>
            <a:r>
              <a:rPr lang="zh-CN" altLang="zh-CN" sz="1200" b="1" kern="1200" dirty="0" smtClean="0">
                <a:solidFill>
                  <a:schemeClr val="tx1"/>
                </a:solidFill>
                <a:effectLst/>
                <a:latin typeface="Arial" pitchFamily="34" charset="0"/>
                <a:ea typeface="宋体" pitchFamily="2" charset="-122"/>
                <a:cs typeface="+mn-cs"/>
              </a:rPr>
              <a:t>维单原子链色散关系（也就是频谱分布）为：</a:t>
            </a:r>
            <a:r>
              <a:rPr lang="en-US" altLang="zh-CN" sz="1200" b="1"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我们得出的色散关系与</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无关，也就是所有的原子都具有相同的振动模式。</a:t>
            </a:r>
            <a:r>
              <a:rPr lang="zh-CN" altLang="en-US" sz="1200" kern="1200" dirty="0" smtClean="0">
                <a:solidFill>
                  <a:schemeClr val="tx1"/>
                </a:solidFill>
                <a:effectLst/>
                <a:latin typeface="Arial" pitchFamily="34" charset="0"/>
                <a:ea typeface="宋体" pitchFamily="2" charset="-122"/>
                <a:cs typeface="+mn-cs"/>
              </a:rPr>
              <a:t>也就是第</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个原子运动方程解的形式适合于所有的原子。</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1242774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pitchFamily="34" charset="0"/>
                <a:ea typeface="宋体" pitchFamily="2" charset="-122"/>
                <a:cs typeface="+mn-cs"/>
              </a:rPr>
              <a:t>将一维单原子链的色散关系和一维均匀线的色散关系比较一下。</a:t>
            </a:r>
            <a:r>
              <a:rPr lang="zh-CN" altLang="zh-CN" sz="1200" kern="1200" dirty="0" smtClean="0">
                <a:solidFill>
                  <a:schemeClr val="tx1"/>
                </a:solidFill>
                <a:effectLst/>
                <a:latin typeface="Arial" pitchFamily="34" charset="0"/>
                <a:ea typeface="宋体" pitchFamily="2" charset="-122"/>
                <a:cs typeface="+mn-cs"/>
              </a:rPr>
              <a:t>一维单原子链振动</a:t>
            </a:r>
            <a:r>
              <a:rPr lang="zh-CN" altLang="en-US" sz="1200" kern="1200" dirty="0" smtClean="0">
                <a:solidFill>
                  <a:schemeClr val="tx1"/>
                </a:solidFill>
                <a:effectLst/>
                <a:latin typeface="Arial" pitchFamily="34" charset="0"/>
                <a:ea typeface="宋体" pitchFamily="2" charset="-122"/>
                <a:cs typeface="+mn-cs"/>
              </a:rPr>
              <a:t>的</a:t>
            </a:r>
            <a:r>
              <a:rPr lang="zh-CN" altLang="zh-CN" sz="1200" kern="1200" dirty="0" smtClean="0">
                <a:solidFill>
                  <a:schemeClr val="tx1"/>
                </a:solidFill>
                <a:effectLst/>
                <a:latin typeface="Arial" pitchFamily="34" charset="0"/>
                <a:ea typeface="宋体" pitchFamily="2" charset="-122"/>
                <a:cs typeface="+mn-cs"/>
              </a:rPr>
              <a:t>色散关系</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与</a:t>
            </a:r>
            <a:r>
              <a:rPr lang="en-US" altLang="zh-CN" sz="1200" kern="1200" dirty="0" smtClean="0">
                <a:solidFill>
                  <a:schemeClr val="tx1"/>
                </a:solidFill>
                <a:effectLst/>
                <a:latin typeface="Arial" pitchFamily="34" charset="0"/>
                <a:ea typeface="宋体" pitchFamily="2" charset="-122"/>
                <a:cs typeface="+mn-cs"/>
              </a:rPr>
              <a:t>q</a:t>
            </a:r>
            <a:r>
              <a:rPr lang="zh-CN" altLang="zh-CN" sz="1200" kern="1200" dirty="0" smtClean="0">
                <a:solidFill>
                  <a:schemeClr val="tx1"/>
                </a:solidFill>
                <a:effectLst/>
                <a:latin typeface="Arial" pitchFamily="34" charset="0"/>
                <a:ea typeface="宋体" pitchFamily="2" charset="-122"/>
                <a:cs typeface="+mn-cs"/>
              </a:rPr>
              <a:t>之间不再是线性关系，</a:t>
            </a:r>
            <a:r>
              <a:rPr lang="zh-CN" altLang="en-US" sz="1200" kern="1200" dirty="0" smtClean="0">
                <a:solidFill>
                  <a:schemeClr val="tx1"/>
                </a:solidFill>
                <a:effectLst/>
                <a:latin typeface="Arial" pitchFamily="34" charset="0"/>
                <a:ea typeface="宋体" pitchFamily="2" charset="-122"/>
                <a:cs typeface="+mn-cs"/>
              </a:rPr>
              <a:t>一维均价线的振动</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的取值范围从</a:t>
            </a:r>
            <a:r>
              <a:rPr lang="en-US" altLang="zh-CN" sz="1200" kern="1200" dirty="0" smtClean="0">
                <a:solidFill>
                  <a:schemeClr val="tx1"/>
                </a:solidFill>
                <a:effectLst/>
                <a:latin typeface="Arial" pitchFamily="34" charset="0"/>
                <a:ea typeface="宋体" pitchFamily="2" charset="-122"/>
                <a:cs typeface="+mn-cs"/>
              </a:rPr>
              <a:t>0-</a:t>
            </a:r>
            <a:r>
              <a:rPr lang="zh-CN" altLang="zh-CN" sz="1200" kern="1200" dirty="0" smtClean="0">
                <a:solidFill>
                  <a:schemeClr val="tx1"/>
                </a:solidFill>
                <a:effectLst/>
                <a:latin typeface="Arial" pitchFamily="34" charset="0"/>
                <a:ea typeface="宋体" pitchFamily="2" charset="-122"/>
                <a:cs typeface="+mn-cs"/>
              </a:rPr>
              <a:t>无穷。一维</a:t>
            </a:r>
            <a:r>
              <a:rPr lang="zh-CN" altLang="en-US" sz="1200" kern="1200" dirty="0" smtClean="0">
                <a:solidFill>
                  <a:schemeClr val="tx1"/>
                </a:solidFill>
                <a:effectLst/>
                <a:latin typeface="Arial" pitchFamily="34" charset="0"/>
                <a:ea typeface="宋体" pitchFamily="2" charset="-122"/>
                <a:cs typeface="+mn-cs"/>
              </a:rPr>
              <a:t>单原子链</a:t>
            </a:r>
            <a:r>
              <a:rPr lang="zh-CN" altLang="zh-CN" sz="1200" kern="1200" dirty="0" smtClean="0">
                <a:solidFill>
                  <a:schemeClr val="tx1"/>
                </a:solidFill>
                <a:effectLst/>
                <a:latin typeface="Arial" pitchFamily="34" charset="0"/>
                <a:ea typeface="宋体" pitchFamily="2" charset="-122"/>
                <a:cs typeface="+mn-cs"/>
              </a:rPr>
              <a:t>的</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与</a:t>
            </a:r>
            <a:r>
              <a:rPr lang="en-US" altLang="zh-CN" sz="1200" kern="1200" dirty="0" smtClean="0">
                <a:solidFill>
                  <a:schemeClr val="tx1"/>
                </a:solidFill>
                <a:effectLst/>
                <a:latin typeface="Arial" pitchFamily="34" charset="0"/>
                <a:ea typeface="宋体" pitchFamily="2" charset="-122"/>
                <a:cs typeface="+mn-cs"/>
              </a:rPr>
              <a:t>sin</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qa</a:t>
            </a:r>
            <a:r>
              <a:rPr lang="en-US" altLang="zh-CN" sz="1200" kern="1200" dirty="0" smtClean="0">
                <a:solidFill>
                  <a:schemeClr val="tx1"/>
                </a:solidFill>
                <a:effectLst/>
                <a:latin typeface="Arial" pitchFamily="34" charset="0"/>
                <a:ea typeface="宋体" pitchFamily="2" charset="-122"/>
                <a:cs typeface="+mn-cs"/>
              </a:rPr>
              <a:t>/2</a:t>
            </a:r>
            <a:r>
              <a:rPr lang="zh-CN" altLang="zh-CN" sz="1200" kern="1200" dirty="0" smtClean="0">
                <a:solidFill>
                  <a:schemeClr val="tx1"/>
                </a:solidFill>
                <a:effectLst/>
                <a:latin typeface="Arial" pitchFamily="34" charset="0"/>
                <a:ea typeface="宋体" pitchFamily="2" charset="-122"/>
                <a:cs typeface="+mn-cs"/>
              </a:rPr>
              <a:t>）成正比，因此</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取值范围有限，最大值为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，最小值为零。一维均匀线振动传播速度是一常量</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，一维单原子链中准弹性波的传播速度为</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zh-CN" sz="1200" kern="1200" dirty="0" smtClean="0">
                <a:solidFill>
                  <a:schemeClr val="tx1"/>
                </a:solidFill>
                <a:effectLst/>
                <a:latin typeface="Arial" pitchFamily="34" charset="0"/>
                <a:ea typeface="宋体" pitchFamily="2" charset="-122"/>
                <a:cs typeface="+mn-cs"/>
              </a:rPr>
              <a:t>，传播速度与波长有关。</a:t>
            </a:r>
            <a:r>
              <a:rPr lang="zh-CN" altLang="en-US" sz="1200" kern="1200" dirty="0" smtClean="0">
                <a:solidFill>
                  <a:schemeClr val="tx1"/>
                </a:solidFill>
                <a:effectLst/>
                <a:latin typeface="Arial" pitchFamily="34" charset="0"/>
                <a:ea typeface="宋体" pitchFamily="2" charset="-122"/>
                <a:cs typeface="+mn-cs"/>
              </a:rPr>
              <a:t>而这些变化正式由于一维单原子链的不连续性，原子和原子之间有相互作用，但是是不连续的。</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312860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pic>
        <p:nvPicPr>
          <p:cNvPr id="253" name="图片 25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pic>
        <p:nvPicPr>
          <p:cNvPr id="182" name="图片 18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 cy="1219200"/>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1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1.png"/><Relationship Id="rId7"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2.xml.rels><?xml version="1.0" encoding="UTF-8" standalone="yes"?>
<Relationships xmlns="http://schemas.openxmlformats.org/package/2006/relationships"><Relationship Id="rId8" Type="http://schemas.openxmlformats.org/officeDocument/2006/relationships/hyperlink" Target="&#27874;&#38271;6a.swf" TargetMode="External"/><Relationship Id="rId13" Type="http://schemas.openxmlformats.org/officeDocument/2006/relationships/image" Target="../media/image72.png"/><Relationship Id="rId3" Type="http://schemas.openxmlformats.org/officeDocument/2006/relationships/image" Target="../media/image66.png"/><Relationship Id="rId7" Type="http://schemas.openxmlformats.org/officeDocument/2006/relationships/image" Target="../media/image68.png"/><Relationship Id="rId12"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7.png"/><Relationship Id="rId11" Type="http://schemas.openxmlformats.org/officeDocument/2006/relationships/image" Target="../media/image70.png"/><Relationship Id="rId5" Type="http://schemas.openxmlformats.org/officeDocument/2006/relationships/hyperlink" Target="&#27874;&#38271;2a.swf" TargetMode="External"/><Relationship Id="rId10" Type="http://schemas.openxmlformats.org/officeDocument/2006/relationships/image" Target="../media/image69.png"/><Relationship Id="rId4" Type="http://schemas.openxmlformats.org/officeDocument/2006/relationships/hyperlink" Target="&#27874;&#38271;2a.swf" TargetMode="External"/><Relationship Id="rId9" Type="http://schemas.openxmlformats.org/officeDocument/2006/relationships/hyperlink" Target="&#27874;&#38271;6a.sw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5.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86.png"/><Relationship Id="rId18" Type="http://schemas.openxmlformats.org/officeDocument/2006/relationships/image" Target="../media/image91.png"/><Relationship Id="rId3" Type="http://schemas.openxmlformats.org/officeDocument/2006/relationships/image" Target="../media/image84.png"/><Relationship Id="rId21" Type="http://schemas.openxmlformats.org/officeDocument/2006/relationships/image" Target="../media/image94.png"/><Relationship Id="rId7" Type="http://schemas.openxmlformats.org/officeDocument/2006/relationships/image" Target="../media/image580.png"/><Relationship Id="rId12" Type="http://schemas.openxmlformats.org/officeDocument/2006/relationships/image" Target="../media/image720.png"/><Relationship Id="rId17" Type="http://schemas.openxmlformats.org/officeDocument/2006/relationships/image" Target="../media/image90.png"/><Relationship Id="rId2" Type="http://schemas.openxmlformats.org/officeDocument/2006/relationships/notesSlide" Target="../notesSlides/notesSlide16.xml"/><Relationship Id="rId16" Type="http://schemas.openxmlformats.org/officeDocument/2006/relationships/image" Target="../media/image89.png"/><Relationship Id="rId20"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610.png"/><Relationship Id="rId11" Type="http://schemas.openxmlformats.org/officeDocument/2006/relationships/image" Target="../media/image710.png"/><Relationship Id="rId5" Type="http://schemas.openxmlformats.org/officeDocument/2006/relationships/image" Target="../media/image601.png"/><Relationship Id="rId15" Type="http://schemas.openxmlformats.org/officeDocument/2006/relationships/image" Target="../media/image88.png"/><Relationship Id="rId10" Type="http://schemas.openxmlformats.org/officeDocument/2006/relationships/image" Target="../media/image630.png"/><Relationship Id="rId19" Type="http://schemas.openxmlformats.org/officeDocument/2006/relationships/image" Target="../media/image92.png"/><Relationship Id="rId4" Type="http://schemas.openxmlformats.org/officeDocument/2006/relationships/image" Target="../media/image85.png"/><Relationship Id="rId9" Type="http://schemas.openxmlformats.org/officeDocument/2006/relationships/image" Target="../media/image621.png"/><Relationship Id="rId14" Type="http://schemas.openxmlformats.org/officeDocument/2006/relationships/image" Target="../media/image87.png"/><Relationship Id="rId22" Type="http://schemas.openxmlformats.org/officeDocument/2006/relationships/image" Target="../media/image95.png"/></Relationships>
</file>

<file path=ppt/slides/_rels/slide18.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810.png"/><Relationship Id="rId7" Type="http://schemas.openxmlformats.org/officeDocument/2006/relationships/image" Target="../media/image96.png"/><Relationship Id="rId2" Type="http://schemas.openxmlformats.org/officeDocument/2006/relationships/image" Target="../media/image800.png"/><Relationship Id="rId1" Type="http://schemas.openxmlformats.org/officeDocument/2006/relationships/slideLayout" Target="../slideLayouts/slideLayout7.xml"/><Relationship Id="rId6" Type="http://schemas.openxmlformats.org/officeDocument/2006/relationships/image" Target="../media/image840.png"/><Relationship Id="rId11" Type="http://schemas.openxmlformats.org/officeDocument/2006/relationships/image" Target="../media/image100.png"/><Relationship Id="rId5" Type="http://schemas.openxmlformats.org/officeDocument/2006/relationships/image" Target="../media/image830.png"/><Relationship Id="rId10" Type="http://schemas.openxmlformats.org/officeDocument/2006/relationships/image" Target="../media/image99.png"/><Relationship Id="rId4" Type="http://schemas.openxmlformats.org/officeDocument/2006/relationships/image" Target="../media/image820.png"/><Relationship Id="rId9" Type="http://schemas.openxmlformats.org/officeDocument/2006/relationships/image" Target="../media/image98.png"/></Relationships>
</file>

<file path=ppt/slides/_rels/slide19.xml.rels><?xml version="1.0" encoding="UTF-8" standalone="yes"?>
<Relationships xmlns="http://schemas.openxmlformats.org/package/2006/relationships"><Relationship Id="rId8" Type="http://schemas.openxmlformats.org/officeDocument/2006/relationships/image" Target="../media/image950.png"/><Relationship Id="rId13" Type="http://schemas.openxmlformats.org/officeDocument/2006/relationships/image" Target="../media/image1000.png"/><Relationship Id="rId18" Type="http://schemas.openxmlformats.org/officeDocument/2006/relationships/image" Target="../media/image105.png"/><Relationship Id="rId3" Type="http://schemas.openxmlformats.org/officeDocument/2006/relationships/image" Target="../media/image900.png"/><Relationship Id="rId21" Type="http://schemas.openxmlformats.org/officeDocument/2006/relationships/image" Target="../media/image108.png"/><Relationship Id="rId7" Type="http://schemas.openxmlformats.org/officeDocument/2006/relationships/image" Target="../media/image101.png"/><Relationship Id="rId12" Type="http://schemas.openxmlformats.org/officeDocument/2006/relationships/image" Target="../media/image990.png"/><Relationship Id="rId17" Type="http://schemas.openxmlformats.org/officeDocument/2006/relationships/image" Target="../media/image104.png"/><Relationship Id="rId2" Type="http://schemas.openxmlformats.org/officeDocument/2006/relationships/notesSlide" Target="../notesSlides/notesSlide17.xml"/><Relationship Id="rId16" Type="http://schemas.openxmlformats.org/officeDocument/2006/relationships/image" Target="../media/image103.png"/><Relationship Id="rId20"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930.png"/><Relationship Id="rId11" Type="http://schemas.openxmlformats.org/officeDocument/2006/relationships/image" Target="../media/image980.png"/><Relationship Id="rId5" Type="http://schemas.openxmlformats.org/officeDocument/2006/relationships/image" Target="../media/image920.png"/><Relationship Id="rId15" Type="http://schemas.openxmlformats.org/officeDocument/2006/relationships/image" Target="../media/image102.png"/><Relationship Id="rId23" Type="http://schemas.openxmlformats.org/officeDocument/2006/relationships/image" Target="../media/image110.png"/><Relationship Id="rId10" Type="http://schemas.openxmlformats.org/officeDocument/2006/relationships/image" Target="../media/image970.png"/><Relationship Id="rId19" Type="http://schemas.openxmlformats.org/officeDocument/2006/relationships/image" Target="../media/image106.png"/><Relationship Id="rId4" Type="http://schemas.openxmlformats.org/officeDocument/2006/relationships/image" Target="../media/image910.png"/><Relationship Id="rId9" Type="http://schemas.openxmlformats.org/officeDocument/2006/relationships/image" Target="../media/image960.png"/><Relationship Id="rId14" Type="http://schemas.openxmlformats.org/officeDocument/2006/relationships/image" Target="../media/image1010.png"/><Relationship Id="rId22" Type="http://schemas.openxmlformats.org/officeDocument/2006/relationships/image" Target="../media/image10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0.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1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14.png"/><Relationship Id="rId11" Type="http://schemas.openxmlformats.org/officeDocument/2006/relationships/slide" Target="slide23.xml"/><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hyperlink" Target="&#36136;&#37327;&#20013;&#24515;&#19981;&#21464;.swf"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23.png"/><Relationship Id="rId13" Type="http://schemas.openxmlformats.org/officeDocument/2006/relationships/image" Target="../media/image126.png"/><Relationship Id="rId3" Type="http://schemas.openxmlformats.org/officeDocument/2006/relationships/image" Target="../media/image111.png"/><Relationship Id="rId7" Type="http://schemas.openxmlformats.org/officeDocument/2006/relationships/image" Target="../media/image122.png"/><Relationship Id="rId12" Type="http://schemas.openxmlformats.org/officeDocument/2006/relationships/image" Target="../media/image12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slide" Target="slide24.xml"/><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24.png"/><Relationship Id="rId14" Type="http://schemas.openxmlformats.org/officeDocument/2006/relationships/hyperlink" Target="&#21516;&#21521;&#21516;&#39057;.swf"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slide" Target="slide25.xml"/><Relationship Id="rId3" Type="http://schemas.openxmlformats.org/officeDocument/2006/relationships/image" Target="../media/image112.png"/><Relationship Id="rId7" Type="http://schemas.openxmlformats.org/officeDocument/2006/relationships/image" Target="../media/image123.png"/><Relationship Id="rId12" Type="http://schemas.openxmlformats.org/officeDocument/2006/relationships/hyperlink" Target="&#21516;&#21521;&#21516;&#39057;.swf" TargetMode="External"/><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22.png"/><Relationship Id="rId11" Type="http://schemas.openxmlformats.org/officeDocument/2006/relationships/image" Target="../media/image127.png"/><Relationship Id="rId5" Type="http://schemas.openxmlformats.org/officeDocument/2006/relationships/image" Target="../media/image121.png"/><Relationship Id="rId10" Type="http://schemas.openxmlformats.org/officeDocument/2006/relationships/slide" Target="slide24.xml"/><Relationship Id="rId4" Type="http://schemas.openxmlformats.org/officeDocument/2006/relationships/image" Target="../media/image113.png"/><Relationship Id="rId9" Type="http://schemas.openxmlformats.org/officeDocument/2006/relationships/image" Target="../media/image118.png"/></Relationships>
</file>

<file path=ppt/slides/_rels/slide23.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7.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slide" Target="slide22.xml"/><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25.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00.png"/><Relationship Id="rId7" Type="http://schemas.openxmlformats.org/officeDocument/2006/relationships/image" Target="../media/image139.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930.png"/><Relationship Id="rId11" Type="http://schemas.openxmlformats.org/officeDocument/2006/relationships/image" Target="../media/image143.png"/><Relationship Id="rId5" Type="http://schemas.openxmlformats.org/officeDocument/2006/relationships/image" Target="../media/image920.png"/><Relationship Id="rId10" Type="http://schemas.openxmlformats.org/officeDocument/2006/relationships/image" Target="../media/image142.png"/><Relationship Id="rId4" Type="http://schemas.openxmlformats.org/officeDocument/2006/relationships/image" Target="../media/image910.png"/><Relationship Id="rId9" Type="http://schemas.openxmlformats.org/officeDocument/2006/relationships/image" Target="../media/image141.png"/></Relationships>
</file>

<file path=ppt/slides/_rels/slide26.xml.rels><?xml version="1.0" encoding="UTF-8" standalone="yes"?>
<Relationships xmlns="http://schemas.openxmlformats.org/package/2006/relationships"><Relationship Id="rId8" Type="http://schemas.openxmlformats.org/officeDocument/2006/relationships/image" Target="../media/image145.png"/><Relationship Id="rId13" Type="http://schemas.openxmlformats.org/officeDocument/2006/relationships/image" Target="../media/image150.png"/><Relationship Id="rId3" Type="http://schemas.openxmlformats.org/officeDocument/2006/relationships/image" Target="../media/image900.png"/><Relationship Id="rId7" Type="http://schemas.openxmlformats.org/officeDocument/2006/relationships/image" Target="../media/image144.png"/><Relationship Id="rId12" Type="http://schemas.openxmlformats.org/officeDocument/2006/relationships/image" Target="../media/image14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930.png"/><Relationship Id="rId11" Type="http://schemas.openxmlformats.org/officeDocument/2006/relationships/image" Target="../media/image148.png"/><Relationship Id="rId5" Type="http://schemas.openxmlformats.org/officeDocument/2006/relationships/image" Target="../media/image920.png"/><Relationship Id="rId10" Type="http://schemas.openxmlformats.org/officeDocument/2006/relationships/image" Target="../media/image147.png"/><Relationship Id="rId4" Type="http://schemas.openxmlformats.org/officeDocument/2006/relationships/image" Target="../media/image910.png"/><Relationship Id="rId9" Type="http://schemas.openxmlformats.org/officeDocument/2006/relationships/image" Target="../media/image146.png"/></Relationships>
</file>

<file path=ppt/slides/_rels/slide27.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4.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11.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8.png"/><Relationship Id="rId26" Type="http://schemas.openxmlformats.org/officeDocument/2006/relationships/image" Target="../media/image45.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7.png"/><Relationship Id="rId25" Type="http://schemas.openxmlformats.org/officeDocument/2006/relationships/image" Target="../media/image44.png"/><Relationship Id="rId2" Type="http://schemas.openxmlformats.org/officeDocument/2006/relationships/notesSlide" Target="../notesSlides/notesSlide7.xml"/><Relationship Id="rId16" Type="http://schemas.openxmlformats.org/officeDocument/2006/relationships/image" Target="../media/image35.png"/><Relationship Id="rId20"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29.png"/><Relationship Id="rId19" Type="http://schemas.openxmlformats.org/officeDocument/2006/relationships/image" Target="../media/image3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50.png"/><Relationship Id="rId3" Type="http://schemas.openxmlformats.org/officeDocument/2006/relationships/image" Target="../media/image400.png"/><Relationship Id="rId7" Type="http://schemas.openxmlformats.org/officeDocument/2006/relationships/image" Target="../media/image440.png"/><Relationship Id="rId12"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30.png"/><Relationship Id="rId11" Type="http://schemas.openxmlformats.org/officeDocument/2006/relationships/image" Target="../media/image48.png"/><Relationship Id="rId5" Type="http://schemas.openxmlformats.org/officeDocument/2006/relationships/image" Target="../media/image420.png"/><Relationship Id="rId10"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460.png"/><Relationship Id="rId14" Type="http://schemas.openxmlformats.org/officeDocument/2006/relationships/image" Target="../media/image51.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2166938" y="2405063"/>
            <a:ext cx="7772400" cy="1143000"/>
          </a:xfrm>
        </p:spPr>
        <p:txBody>
          <a:bodyPr/>
          <a:lstStyle/>
          <a:p>
            <a:pPr eaLnBrk="1" hangingPunct="1"/>
            <a:r>
              <a:rPr lang="zh-CN" altLang="en-US" b="1" dirty="0" smtClean="0"/>
              <a:t>第二章 晶格振动和晶格缺陷</a:t>
            </a:r>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4628625" y="1903169"/>
                <a:ext cx="2936701" cy="552267"/>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r>
                        <a:rPr lang="en-US" altLang="zh-CN" b="1" i="1">
                          <a:latin typeface="Cambria Math"/>
                        </a:rPr>
                        <m:t>=</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4628625" y="1903169"/>
                <a:ext cx="2936701" cy="552267"/>
              </a:xfrm>
              <a:prstGeom prst="rect">
                <a:avLst/>
              </a:prstGeom>
              <a:blipFill>
                <a:blip r:embed="rId3"/>
                <a:stretch>
                  <a:fillRect/>
                </a:stretch>
              </a:blipFill>
            </p:spPr>
            <p:txBody>
              <a:bodyPr/>
              <a:lstStyle/>
              <a:p>
                <a:r>
                  <a:rPr lang="zh-CN" altLang="en-US">
                    <a:noFill/>
                  </a:rPr>
                  <a:t> </a:t>
                </a:r>
              </a:p>
            </p:txBody>
          </p:sp>
        </mc:Fallback>
      </mc:AlternateContent>
      <p:sp>
        <p:nvSpPr>
          <p:cNvPr id="3" name="矩形 2"/>
          <p:cNvSpPr/>
          <p:nvPr/>
        </p:nvSpPr>
        <p:spPr>
          <a:xfrm>
            <a:off x="2628405" y="1173668"/>
            <a:ext cx="7695210" cy="523220"/>
          </a:xfrm>
          <a:prstGeom prst="rect">
            <a:avLst/>
          </a:prstGeom>
        </p:spPr>
        <p:txBody>
          <a:bodyPr wrap="square">
            <a:spAutoFit/>
          </a:bodyPr>
          <a:lstStyle/>
          <a:p>
            <a:r>
              <a:rPr lang="zh-CN" altLang="zh-CN" b="1" dirty="0">
                <a:solidFill>
                  <a:schemeClr val="tx2"/>
                </a:solidFill>
              </a:rPr>
              <a:t>一维单原子链的格波（简谐波）具有性质</a:t>
            </a:r>
            <a:endParaRPr lang="zh-CN" altLang="en-US" b="1" dirty="0">
              <a:solidFill>
                <a:schemeClr val="tx2"/>
              </a:solidFill>
            </a:endParaRPr>
          </a:p>
        </p:txBody>
      </p:sp>
      <p:sp>
        <p:nvSpPr>
          <p:cNvPr id="4" name="TextBox 3"/>
          <p:cNvSpPr txBox="1"/>
          <p:nvPr/>
        </p:nvSpPr>
        <p:spPr>
          <a:xfrm>
            <a:off x="1951512" y="2612572"/>
            <a:ext cx="8550233" cy="523220"/>
          </a:xfrm>
          <a:prstGeom prst="rect">
            <a:avLst/>
          </a:prstGeom>
          <a:noFill/>
        </p:spPr>
        <p:txBody>
          <a:bodyPr wrap="square" rtlCol="0">
            <a:spAutoFit/>
          </a:bodyPr>
          <a:lstStyle/>
          <a:p>
            <a:pPr lvl="0"/>
            <a:r>
              <a:rPr lang="en-US" altLang="zh-CN" b="1" dirty="0">
                <a:solidFill>
                  <a:srgbClr val="7030A0"/>
                </a:solidFill>
                <a:latin typeface="Times New Roman" pitchFamily="18" charset="0"/>
                <a:ea typeface="华文楷体" pitchFamily="2" charset="-122"/>
                <a:cs typeface="Times New Roman" pitchFamily="18" charset="0"/>
              </a:rPr>
              <a:t>1</a:t>
            </a:r>
            <a:r>
              <a:rPr lang="zh-CN" altLang="en-US" b="1" dirty="0">
                <a:solidFill>
                  <a:srgbClr val="7030A0"/>
                </a:solidFill>
                <a:latin typeface="Times New Roman" pitchFamily="18" charset="0"/>
                <a:ea typeface="华文楷体" pitchFamily="2" charset="-122"/>
                <a:cs typeface="Times New Roman" pitchFamily="18" charset="0"/>
              </a:rPr>
              <a:t>、</a:t>
            </a:r>
            <a:r>
              <a:rPr lang="zh-CN" altLang="zh-CN" b="1" dirty="0">
                <a:solidFill>
                  <a:srgbClr val="7030A0"/>
                </a:solidFill>
                <a:latin typeface="Times New Roman" pitchFamily="18" charset="0"/>
                <a:ea typeface="华文楷体" pitchFamily="2" charset="-122"/>
                <a:cs typeface="Times New Roman" pitchFamily="18" charset="0"/>
              </a:rPr>
              <a:t>所有原子都以相同的角频率</a:t>
            </a:r>
            <a:r>
              <a:rPr lang="zh-CN" altLang="en-US" b="1" i="1" dirty="0">
                <a:solidFill>
                  <a:srgbClr val="7030A0"/>
                </a:solidFill>
                <a:latin typeface="Times New Roman" pitchFamily="18" charset="0"/>
                <a:ea typeface="华文楷体" pitchFamily="2" charset="-122"/>
                <a:cs typeface="Times New Roman" pitchFamily="18" charset="0"/>
                <a:sym typeface="Symbol"/>
              </a:rPr>
              <a:t></a:t>
            </a:r>
            <a:r>
              <a:rPr lang="zh-CN" altLang="zh-CN" b="1" dirty="0">
                <a:solidFill>
                  <a:srgbClr val="7030A0"/>
                </a:solidFill>
                <a:latin typeface="Times New Roman" pitchFamily="18" charset="0"/>
                <a:ea typeface="华文楷体" pitchFamily="2" charset="-122"/>
                <a:cs typeface="Times New Roman" pitchFamily="18" charset="0"/>
              </a:rPr>
              <a:t>和振幅</a:t>
            </a:r>
            <a:r>
              <a:rPr lang="en-US" altLang="zh-CN" b="1" i="1" dirty="0">
                <a:solidFill>
                  <a:srgbClr val="7030A0"/>
                </a:solidFill>
                <a:latin typeface="Times New Roman" pitchFamily="18" charset="0"/>
                <a:ea typeface="华文楷体" pitchFamily="2" charset="-122"/>
                <a:cs typeface="Times New Roman" pitchFamily="18" charset="0"/>
              </a:rPr>
              <a:t>A</a:t>
            </a:r>
            <a:r>
              <a:rPr lang="zh-CN" altLang="zh-CN" b="1" dirty="0">
                <a:solidFill>
                  <a:srgbClr val="7030A0"/>
                </a:solidFill>
                <a:latin typeface="Times New Roman" pitchFamily="18" charset="0"/>
                <a:ea typeface="华文楷体" pitchFamily="2" charset="-122"/>
                <a:cs typeface="Times New Roman" pitchFamily="18" charset="0"/>
              </a:rPr>
              <a:t>作简谐振动；</a:t>
            </a:r>
          </a:p>
        </p:txBody>
      </p:sp>
      <p:sp>
        <p:nvSpPr>
          <p:cNvPr id="5" name="TextBox 4"/>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2.2</a:t>
            </a:r>
            <a:r>
              <a:rPr lang="zh-CN" altLang="en-US" sz="3600" b="1" dirty="0">
                <a:solidFill>
                  <a:srgbClr val="FF0000"/>
                </a:solidFill>
              </a:rPr>
              <a:t>一维单原子链的振动</a:t>
            </a:r>
          </a:p>
        </p:txBody>
      </p:sp>
      <p:sp>
        <p:nvSpPr>
          <p:cNvPr id="6" name="TextBox 5"/>
          <p:cNvSpPr txBox="1"/>
          <p:nvPr/>
        </p:nvSpPr>
        <p:spPr>
          <a:xfrm>
            <a:off x="1951512" y="3351359"/>
            <a:ext cx="8550233" cy="1384995"/>
          </a:xfrm>
          <a:prstGeom prst="rect">
            <a:avLst/>
          </a:prstGeom>
          <a:noFill/>
        </p:spPr>
        <p:txBody>
          <a:bodyPr wrap="square" rtlCol="0">
            <a:spAutoFit/>
          </a:bodyPr>
          <a:lstStyle/>
          <a:p>
            <a:r>
              <a:rPr lang="en-US" altLang="zh-CN" b="1" dirty="0">
                <a:solidFill>
                  <a:srgbClr val="009900"/>
                </a:solidFill>
                <a:latin typeface="Times New Roman" pitchFamily="18" charset="0"/>
                <a:ea typeface="华文行楷" pitchFamily="2" charset="-122"/>
                <a:cs typeface="Times New Roman" pitchFamily="18" charset="0"/>
              </a:rPr>
              <a:t>2</a:t>
            </a:r>
            <a:r>
              <a:rPr lang="zh-CN" altLang="en-US" b="1" dirty="0">
                <a:solidFill>
                  <a:srgbClr val="009900"/>
                </a:solidFill>
                <a:latin typeface="Times New Roman" pitchFamily="18" charset="0"/>
                <a:ea typeface="华文行楷" pitchFamily="2" charset="-122"/>
                <a:cs typeface="Times New Roman" pitchFamily="18" charset="0"/>
              </a:rPr>
              <a:t>、</a:t>
            </a:r>
            <a:r>
              <a:rPr lang="zh-CN" altLang="zh-CN" b="1" dirty="0">
                <a:solidFill>
                  <a:srgbClr val="009900"/>
                </a:solidFill>
                <a:latin typeface="Times New Roman" pitchFamily="18" charset="0"/>
                <a:ea typeface="华文行楷" pitchFamily="2" charset="-122"/>
                <a:cs typeface="Times New Roman" pitchFamily="18" charset="0"/>
              </a:rPr>
              <a:t>各原子之间有一均匀变化的位相差。位相差的大小由原子之间的距离</a:t>
            </a:r>
            <a:r>
              <a:rPr lang="en-US" altLang="zh-CN" b="1" i="1" dirty="0">
                <a:solidFill>
                  <a:srgbClr val="009900"/>
                </a:solidFill>
                <a:latin typeface="Times New Roman" pitchFamily="18" charset="0"/>
                <a:ea typeface="华文行楷" pitchFamily="2" charset="-122"/>
                <a:cs typeface="Times New Roman" pitchFamily="18" charset="0"/>
              </a:rPr>
              <a:t>a</a:t>
            </a:r>
            <a:r>
              <a:rPr lang="zh-CN" altLang="zh-CN" b="1" dirty="0">
                <a:solidFill>
                  <a:srgbClr val="009900"/>
                </a:solidFill>
                <a:latin typeface="Times New Roman" pitchFamily="18" charset="0"/>
                <a:ea typeface="华文行楷" pitchFamily="2" charset="-122"/>
                <a:cs typeface="Times New Roman" pitchFamily="18" charset="0"/>
              </a:rPr>
              <a:t>和波长</a:t>
            </a:r>
            <a:r>
              <a:rPr lang="zh-CN" altLang="en-US" b="1" dirty="0">
                <a:solidFill>
                  <a:srgbClr val="009900"/>
                </a:solidFill>
                <a:latin typeface="Times New Roman" pitchFamily="18" charset="0"/>
                <a:ea typeface="华文行楷" pitchFamily="2" charset="-122"/>
                <a:cs typeface="Times New Roman" pitchFamily="18" charset="0"/>
                <a:sym typeface="Symbol"/>
              </a:rPr>
              <a:t></a:t>
            </a:r>
            <a:r>
              <a:rPr lang="en-US" altLang="zh-CN" b="1" dirty="0">
                <a:solidFill>
                  <a:srgbClr val="009900"/>
                </a:solidFill>
                <a:latin typeface="Times New Roman" pitchFamily="18" charset="0"/>
                <a:ea typeface="华文行楷" pitchFamily="2" charset="-122"/>
                <a:cs typeface="Times New Roman" pitchFamily="18" charset="0"/>
              </a:rPr>
              <a:t> </a:t>
            </a:r>
            <a:r>
              <a:rPr lang="zh-CN" altLang="zh-CN" b="1" dirty="0">
                <a:solidFill>
                  <a:srgbClr val="009900"/>
                </a:solidFill>
                <a:latin typeface="Times New Roman" pitchFamily="18" charset="0"/>
                <a:ea typeface="华文行楷" pitchFamily="2" charset="-122"/>
                <a:cs typeface="Times New Roman" pitchFamily="18" charset="0"/>
              </a:rPr>
              <a:t>决定。近邻原子间的位相差为</a:t>
            </a:r>
            <a:r>
              <a:rPr lang="en-US" altLang="zh-CN" b="1" dirty="0">
                <a:solidFill>
                  <a:srgbClr val="009900"/>
                </a:solidFill>
                <a:latin typeface="Times New Roman" pitchFamily="18" charset="0"/>
                <a:ea typeface="华文行楷" pitchFamily="2" charset="-122"/>
                <a:cs typeface="Times New Roman" pitchFamily="18" charset="0"/>
              </a:rPr>
              <a:t> </a:t>
            </a:r>
            <a:r>
              <a:rPr lang="en-US" altLang="zh-CN" b="1" dirty="0" smtClean="0">
                <a:solidFill>
                  <a:schemeClr val="tx2"/>
                </a:solidFill>
                <a:latin typeface="Times New Roman" pitchFamily="18" charset="0"/>
                <a:ea typeface="华文行楷" pitchFamily="2" charset="-122"/>
                <a:cs typeface="Times New Roman" pitchFamily="18" charset="0"/>
              </a:rPr>
              <a:t>|</a:t>
            </a:r>
            <a:r>
              <a:rPr lang="en-US" altLang="zh-CN" b="1" i="1" dirty="0" err="1" smtClean="0">
                <a:solidFill>
                  <a:srgbClr val="FF0000"/>
                </a:solidFill>
                <a:latin typeface="Times New Roman" pitchFamily="18" charset="0"/>
                <a:ea typeface="华文行楷" pitchFamily="2" charset="-122"/>
                <a:cs typeface="Times New Roman" pitchFamily="18" charset="0"/>
              </a:rPr>
              <a:t>q|a</a:t>
            </a:r>
            <a:r>
              <a:rPr lang="en-US" altLang="zh-CN" b="1" dirty="0" smtClean="0">
                <a:solidFill>
                  <a:srgbClr val="FF0000"/>
                </a:solidFill>
                <a:latin typeface="Times New Roman" pitchFamily="18" charset="0"/>
                <a:ea typeface="华文行楷" pitchFamily="2" charset="-122"/>
                <a:cs typeface="Times New Roman" pitchFamily="18" charset="0"/>
              </a:rPr>
              <a:t>=2</a:t>
            </a:r>
            <a:r>
              <a:rPr lang="en-US" altLang="zh-CN" b="1" dirty="0">
                <a:solidFill>
                  <a:srgbClr val="FF0000"/>
                </a:solidFill>
                <a:latin typeface="Times New Roman" pitchFamily="18" charset="0"/>
                <a:ea typeface="华文行楷" pitchFamily="2" charset="-122"/>
                <a:cs typeface="Times New Roman" pitchFamily="18" charset="0"/>
                <a:sym typeface="Symbol"/>
              </a:rPr>
              <a:t></a:t>
            </a:r>
            <a:r>
              <a:rPr lang="en-US" altLang="zh-CN" b="1" i="1" dirty="0">
                <a:solidFill>
                  <a:srgbClr val="FF0000"/>
                </a:solidFill>
                <a:latin typeface="Times New Roman" pitchFamily="18" charset="0"/>
                <a:ea typeface="华文行楷" pitchFamily="2" charset="-122"/>
                <a:cs typeface="Times New Roman" pitchFamily="18" charset="0"/>
                <a:sym typeface="Symbol"/>
              </a:rPr>
              <a:t>a/</a:t>
            </a:r>
            <a:r>
              <a:rPr lang="zh-CN" altLang="en-US" b="1" dirty="0">
                <a:solidFill>
                  <a:srgbClr val="FF0000"/>
                </a:solidFill>
                <a:latin typeface="Times New Roman" pitchFamily="18" charset="0"/>
                <a:ea typeface="华文行楷" pitchFamily="2" charset="-122"/>
                <a:cs typeface="Times New Roman" pitchFamily="18" charset="0"/>
                <a:sym typeface="Symbol"/>
              </a:rPr>
              <a:t> </a:t>
            </a:r>
            <a:r>
              <a:rPr lang="zh-CN" altLang="en-US" b="1" dirty="0">
                <a:solidFill>
                  <a:srgbClr val="009900"/>
                </a:solidFill>
                <a:latin typeface="Times New Roman" pitchFamily="18" charset="0"/>
                <a:ea typeface="华文行楷" pitchFamily="2" charset="-122"/>
                <a:cs typeface="Times New Roman" pitchFamily="18" charset="0"/>
                <a:sym typeface="Symbol"/>
              </a:rPr>
              <a:t>。</a:t>
            </a:r>
            <a:endParaRPr lang="en-US" altLang="zh-CN" b="1" dirty="0">
              <a:solidFill>
                <a:srgbClr val="009900"/>
              </a:solidFill>
              <a:latin typeface="Times New Roman" pitchFamily="18" charset="0"/>
              <a:ea typeface="华文行楷" pitchFamily="2" charset="-122"/>
              <a:cs typeface="Times New Roman" pitchFamily="18" charset="0"/>
              <a:sym typeface="Symbol"/>
            </a:endParaRPr>
          </a:p>
        </p:txBody>
      </p:sp>
      <mc:AlternateContent xmlns:mc="http://schemas.openxmlformats.org/markup-compatibility/2006" xmlns:a14="http://schemas.microsoft.com/office/drawing/2010/main">
        <mc:Choice Requires="a14">
          <p:sp>
            <p:nvSpPr>
              <p:cNvPr id="7" name="TextBox 6"/>
              <p:cNvSpPr txBox="1"/>
              <p:nvPr/>
            </p:nvSpPr>
            <p:spPr>
              <a:xfrm>
                <a:off x="1856510" y="4884718"/>
                <a:ext cx="9285102" cy="1145570"/>
              </a:xfrm>
              <a:prstGeom prst="rect">
                <a:avLst/>
              </a:prstGeom>
              <a:noFill/>
            </p:spPr>
            <p:txBody>
              <a:bodyPr wrap="square" rtlCol="0">
                <a:spAutoFit/>
              </a:bodyPr>
              <a:lstStyle/>
              <a:p>
                <a:r>
                  <a:rPr lang="en-US" altLang="zh-CN" b="1" dirty="0" smtClean="0">
                    <a:latin typeface="Times New Roman" pitchFamily="18" charset="0"/>
                    <a:cs typeface="Times New Roman" pitchFamily="18" charset="0"/>
                    <a:sym typeface="Symbol"/>
                  </a:rPr>
                  <a:t>3</a:t>
                </a:r>
                <a:r>
                  <a:rPr lang="zh-CN" altLang="en-US" b="1" dirty="0">
                    <a:latin typeface="Times New Roman" pitchFamily="18" charset="0"/>
                    <a:cs typeface="Times New Roman" pitchFamily="18" charset="0"/>
                    <a:sym typeface="Symbol"/>
                  </a:rPr>
                  <a:t>、如果两个波矢之间相差</a:t>
                </a:r>
                <a:r>
                  <a:rPr lang="en-US" altLang="zh-CN" b="1" dirty="0">
                    <a:latin typeface="Times New Roman" pitchFamily="18" charset="0"/>
                    <a:cs typeface="Times New Roman" pitchFamily="18" charset="0"/>
                  </a:rPr>
                  <a:t>2</a:t>
                </a:r>
                <a:r>
                  <a:rPr lang="en-US" altLang="zh-CN" b="1" dirty="0">
                    <a:latin typeface="Times New Roman" pitchFamily="18" charset="0"/>
                    <a:cs typeface="Times New Roman" pitchFamily="18" charset="0"/>
                    <a:sym typeface="Symbol"/>
                  </a:rPr>
                  <a:t>/</a:t>
                </a:r>
                <a:r>
                  <a:rPr lang="en-US" altLang="zh-CN" b="1" i="1" dirty="0">
                    <a:latin typeface="Times New Roman" pitchFamily="18" charset="0"/>
                    <a:cs typeface="Times New Roman" pitchFamily="18" charset="0"/>
                    <a:sym typeface="Symbol"/>
                  </a:rPr>
                  <a:t>a</a:t>
                </a:r>
                <a:r>
                  <a:rPr lang="zh-CN" altLang="en-US" b="1" dirty="0">
                    <a:latin typeface="Times New Roman" pitchFamily="18" charset="0"/>
                    <a:cs typeface="Times New Roman" pitchFamily="18" charset="0"/>
                    <a:sym typeface="Symbol"/>
                  </a:rPr>
                  <a:t>的整数</a:t>
                </a:r>
                <a:r>
                  <a:rPr lang="zh-CN" altLang="en-US" b="1" dirty="0" smtClean="0">
                    <a:latin typeface="Times New Roman" pitchFamily="18" charset="0"/>
                    <a:cs typeface="Times New Roman" pitchFamily="18" charset="0"/>
                    <a:sym typeface="Symbol"/>
                  </a:rPr>
                  <a:t>倍，</a:t>
                </a:r>
                <a14:m>
                  <m:oMath xmlns:m="http://schemas.openxmlformats.org/officeDocument/2006/math">
                    <m:sSup>
                      <m:sSupPr>
                        <m:ctrlPr>
                          <a:rPr lang="en-US" altLang="zh-CN" b="1" i="1" smtClean="0">
                            <a:latin typeface="Cambria Math" panose="02040503050406030204" pitchFamily="18" charset="0"/>
                            <a:cs typeface="Times New Roman" pitchFamily="18" charset="0"/>
                            <a:sym typeface="Symbol"/>
                          </a:rPr>
                        </m:ctrlPr>
                      </m:sSupPr>
                      <m:e>
                        <m:r>
                          <a:rPr lang="en-US" altLang="zh-CN" b="1" i="1" smtClean="0">
                            <a:latin typeface="Cambria Math" panose="02040503050406030204" pitchFamily="18" charset="0"/>
                            <a:cs typeface="Times New Roman" pitchFamily="18" charset="0"/>
                            <a:sym typeface="Symbol"/>
                          </a:rPr>
                          <m:t>𝒒</m:t>
                        </m:r>
                      </m:e>
                      <m:sup>
                        <m:r>
                          <a:rPr lang="en-US" altLang="zh-CN" b="1" i="1" smtClean="0">
                            <a:latin typeface="Cambria Math" panose="02040503050406030204" pitchFamily="18" charset="0"/>
                            <a:cs typeface="Times New Roman" pitchFamily="18" charset="0"/>
                            <a:sym typeface="Symbol"/>
                          </a:rPr>
                          <m:t>′</m:t>
                        </m:r>
                      </m:sup>
                    </m:sSup>
                    <m:r>
                      <a:rPr lang="en-US" altLang="zh-CN" b="1" i="1" smtClean="0">
                        <a:latin typeface="Cambria Math" panose="02040503050406030204" pitchFamily="18" charset="0"/>
                        <a:cs typeface="Times New Roman" pitchFamily="18" charset="0"/>
                        <a:sym typeface="Symbol"/>
                      </a:rPr>
                      <m:t>=</m:t>
                    </m:r>
                    <m:r>
                      <a:rPr lang="en-US" altLang="zh-CN" b="1" i="1" smtClean="0">
                        <a:latin typeface="Cambria Math" panose="02040503050406030204" pitchFamily="18" charset="0"/>
                        <a:cs typeface="Times New Roman" pitchFamily="18" charset="0"/>
                        <a:sym typeface="Symbol"/>
                      </a:rPr>
                      <m:t>𝒒</m:t>
                    </m:r>
                    <m:r>
                      <a:rPr lang="en-US" altLang="zh-CN" b="1" i="1" smtClean="0">
                        <a:latin typeface="Cambria Math" panose="02040503050406030204" pitchFamily="18" charset="0"/>
                        <a:cs typeface="Times New Roman" pitchFamily="18" charset="0"/>
                        <a:sym typeface="Symbol"/>
                      </a:rPr>
                      <m:t>+</m:t>
                    </m:r>
                    <m:f>
                      <m:fPr>
                        <m:ctrlPr>
                          <a:rPr lang="en-US" altLang="zh-CN" b="1" i="1" smtClean="0">
                            <a:latin typeface="Cambria Math" panose="02040503050406030204" pitchFamily="18" charset="0"/>
                            <a:cs typeface="Times New Roman" pitchFamily="18" charset="0"/>
                            <a:sym typeface="Symbol"/>
                          </a:rPr>
                        </m:ctrlPr>
                      </m:fPr>
                      <m:num>
                        <m:r>
                          <a:rPr lang="en-US" altLang="zh-CN" b="1" i="1" smtClean="0">
                            <a:latin typeface="Cambria Math" panose="02040503050406030204" pitchFamily="18" charset="0"/>
                            <a:cs typeface="Times New Roman" pitchFamily="18" charset="0"/>
                            <a:sym typeface="Symbol"/>
                          </a:rPr>
                          <m:t>𝟐</m:t>
                        </m:r>
                        <m:r>
                          <a:rPr lang="zh-CN" altLang="en-US" b="1" i="1" smtClean="0">
                            <a:latin typeface="Cambria Math" panose="02040503050406030204" pitchFamily="18" charset="0"/>
                            <a:cs typeface="Times New Roman" pitchFamily="18" charset="0"/>
                            <a:sym typeface="Symbol"/>
                          </a:rPr>
                          <m:t>𝝅</m:t>
                        </m:r>
                      </m:num>
                      <m:den>
                        <m:r>
                          <a:rPr lang="en-US" altLang="zh-CN" b="1" i="1" smtClean="0">
                            <a:latin typeface="Cambria Math" panose="02040503050406030204" pitchFamily="18" charset="0"/>
                            <a:cs typeface="Times New Roman" pitchFamily="18" charset="0"/>
                            <a:sym typeface="Symbol"/>
                          </a:rPr>
                          <m:t>𝒂</m:t>
                        </m:r>
                      </m:den>
                    </m:f>
                    <m:r>
                      <a:rPr lang="en-US" altLang="zh-CN" b="1" i="1" smtClean="0">
                        <a:latin typeface="Cambria Math" panose="02040503050406030204" pitchFamily="18" charset="0"/>
                        <a:cs typeface="Times New Roman" pitchFamily="18" charset="0"/>
                        <a:sym typeface="Symbol"/>
                      </a:rPr>
                      <m:t>𝒍</m:t>
                    </m:r>
                    <m:r>
                      <a:rPr lang="zh-CN" altLang="en-US" b="1" i="1">
                        <a:latin typeface="Cambria Math" panose="02040503050406030204" pitchFamily="18" charset="0"/>
                        <a:cs typeface="Times New Roman" pitchFamily="18" charset="0"/>
                        <a:sym typeface="Symbol"/>
                      </a:rPr>
                      <m:t>，</m:t>
                    </m:r>
                  </m:oMath>
                </a14:m>
                <a:r>
                  <a:rPr lang="zh-CN" altLang="en-US" b="1" dirty="0" smtClean="0">
                    <a:latin typeface="Times New Roman" pitchFamily="18" charset="0"/>
                    <a:cs typeface="Times New Roman" pitchFamily="18" charset="0"/>
                    <a:sym typeface="Symbol"/>
                  </a:rPr>
                  <a:t>                 对应</a:t>
                </a:r>
                <a:r>
                  <a:rPr lang="zh-CN" altLang="en-US" b="1" dirty="0">
                    <a:latin typeface="Times New Roman" pitchFamily="18" charset="0"/>
                    <a:cs typeface="Times New Roman" pitchFamily="18" charset="0"/>
                    <a:sym typeface="Symbol"/>
                  </a:rPr>
                  <a:t>这两个波矢的格波所引起的原子振动相同。</a:t>
                </a:r>
                <a:endParaRPr lang="zh-CN" altLang="en-US" b="1"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856510" y="4884718"/>
                <a:ext cx="9285102" cy="1145570"/>
              </a:xfrm>
              <a:prstGeom prst="rect">
                <a:avLst/>
              </a:prstGeom>
              <a:blipFill>
                <a:blip r:embed="rId4"/>
                <a:stretch>
                  <a:fillRect l="-1379" b="-12234"/>
                </a:stretch>
              </a:blipFill>
            </p:spPr>
            <p:txBody>
              <a:bodyPr/>
              <a:lstStyle/>
              <a:p>
                <a:r>
                  <a:rPr lang="zh-CN" altLang="en-US">
                    <a:noFill/>
                  </a:rPr>
                  <a:t> </a:t>
                </a:r>
              </a:p>
            </p:txBody>
          </p:sp>
        </mc:Fallback>
      </mc:AlternateContent>
      <p:grpSp>
        <p:nvGrpSpPr>
          <p:cNvPr id="8" name="组合 7"/>
          <p:cNvGrpSpPr/>
          <p:nvPr/>
        </p:nvGrpSpPr>
        <p:grpSpPr>
          <a:xfrm>
            <a:off x="7458075" y="6382078"/>
            <a:ext cx="552450" cy="314325"/>
            <a:chOff x="5172075" y="6438900"/>
            <a:chExt cx="552450" cy="314325"/>
          </a:xfrm>
        </p:grpSpPr>
        <p:sp>
          <p:nvSpPr>
            <p:cNvPr id="9" name="棱台 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89567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2.2</a:t>
            </a:r>
            <a:r>
              <a:rPr lang="zh-CN" altLang="en-US" sz="3600" b="1" dirty="0">
                <a:solidFill>
                  <a:srgbClr val="FF0000"/>
                </a:solidFill>
              </a:rPr>
              <a:t>一维单原子链的振动</a:t>
            </a:r>
          </a:p>
        </p:txBody>
      </p:sp>
      <mc:AlternateContent xmlns:mc="http://schemas.openxmlformats.org/markup-compatibility/2006" xmlns:a14="http://schemas.microsoft.com/office/drawing/2010/main">
        <mc:Choice Requires="a14">
          <p:sp>
            <p:nvSpPr>
              <p:cNvPr id="4" name="TextBox 3"/>
              <p:cNvSpPr txBox="1"/>
              <p:nvPr/>
            </p:nvSpPr>
            <p:spPr>
              <a:xfrm>
                <a:off x="6345312" y="1016412"/>
                <a:ext cx="2373727" cy="9017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1" i="1">
                              <a:latin typeface="Cambria Math" panose="02040503050406030204" pitchFamily="18" charset="0"/>
                              <a:sym typeface="Symbol"/>
                            </a:rPr>
                          </m:ctrlPr>
                        </m:sSupPr>
                        <m:e>
                          <m:r>
                            <a:rPr lang="en-US" altLang="zh-CN" b="1" i="1">
                              <a:latin typeface="Cambria Math"/>
                              <a:sym typeface="Symbol"/>
                            </a:rPr>
                            <m:t>𝒒</m:t>
                          </m:r>
                        </m:e>
                        <m:sup>
                          <m:r>
                            <a:rPr lang="en-US" altLang="zh-CN" b="1" i="1">
                              <a:latin typeface="Cambria Math"/>
                              <a:sym typeface="Symbol"/>
                            </a:rPr>
                            <m:t>′</m:t>
                          </m:r>
                        </m:sup>
                      </m:sSup>
                      <m:r>
                        <a:rPr lang="en-US" altLang="zh-CN" b="1" i="1">
                          <a:latin typeface="Cambria Math"/>
                          <a:sym typeface="Symbol"/>
                        </a:rPr>
                        <m:t>=</m:t>
                      </m:r>
                      <m:f>
                        <m:fPr>
                          <m:ctrlPr>
                            <a:rPr lang="en-US" altLang="zh-CN" b="1" i="1">
                              <a:latin typeface="Cambria Math" panose="02040503050406030204" pitchFamily="18" charset="0"/>
                              <a:sym typeface="Symbol"/>
                            </a:rPr>
                          </m:ctrlPr>
                        </m:fPr>
                        <m:num>
                          <m:r>
                            <a:rPr lang="en-US" altLang="zh-CN" b="1" i="1">
                              <a:latin typeface="Cambria Math"/>
                              <a:sym typeface="Symbol"/>
                            </a:rPr>
                            <m:t>𝟐</m:t>
                          </m:r>
                          <m:r>
                            <a:rPr lang="zh-CN" altLang="en-US" b="1" i="1">
                              <a:latin typeface="Cambria Math"/>
                              <a:sym typeface="Symbol"/>
                            </a:rPr>
                            <m:t>𝝅</m:t>
                          </m:r>
                        </m:num>
                        <m:den>
                          <m:r>
                            <a:rPr lang="en-US" altLang="zh-CN" b="1" i="1">
                              <a:latin typeface="Cambria Math"/>
                              <a:sym typeface="Symbol"/>
                            </a:rPr>
                            <m:t>𝒂</m:t>
                          </m:r>
                        </m:den>
                      </m:f>
                      <m:r>
                        <a:rPr lang="en-US" altLang="zh-CN" b="1" i="1">
                          <a:latin typeface="Cambria Math"/>
                          <a:sym typeface="Symbol"/>
                        </a:rPr>
                        <m:t>𝒍</m:t>
                      </m:r>
                      <m:r>
                        <a:rPr lang="en-US" altLang="zh-CN" b="1" i="1">
                          <a:latin typeface="Cambria Math"/>
                          <a:sym typeface="Symbol"/>
                        </a:rPr>
                        <m:t>+</m:t>
                      </m:r>
                      <m:r>
                        <a:rPr lang="en-US" altLang="zh-CN" b="1" i="1">
                          <a:latin typeface="Cambria Math"/>
                          <a:sym typeface="Symbol"/>
                        </a:rPr>
                        <m:t>𝒒</m:t>
                      </m:r>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6345312" y="1016412"/>
                <a:ext cx="2373727" cy="90178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089713" y="2122288"/>
                <a:ext cx="3900555" cy="7382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sSup>
                            <m:sSupPr>
                              <m:ctrlPr>
                                <a:rPr lang="en-US" altLang="zh-CN" b="1" i="1">
                                  <a:latin typeface="Cambria Math" panose="02040503050406030204" pitchFamily="18" charset="0"/>
                                </a:rPr>
                              </m:ctrlPr>
                            </m:sSupPr>
                            <m:e>
                              <m:r>
                                <a:rPr lang="en-US" altLang="zh-CN" b="1" i="1">
                                  <a:latin typeface="Cambria Math"/>
                                </a:rPr>
                                <m:t>𝒖</m:t>
                              </m:r>
                            </m:e>
                            <m:sup>
                              <m:r>
                                <a:rPr lang="en-US" altLang="zh-CN" b="1" i="1">
                                  <a:latin typeface="Cambria Math"/>
                                </a:rPr>
                                <m:t>′</m:t>
                              </m:r>
                            </m:sup>
                          </m:sSup>
                        </m:e>
                        <m:sub>
                          <m:r>
                            <a:rPr lang="en-US" altLang="zh-CN" b="1" i="1">
                              <a:latin typeface="Cambria Math"/>
                            </a:rPr>
                            <m:t>𝒏</m:t>
                          </m:r>
                        </m:sub>
                      </m:sSub>
                      <m:r>
                        <a:rPr lang="en-US" altLang="zh-CN" b="1" i="1">
                          <a:latin typeface="Cambria Math"/>
                        </a:rPr>
                        <m:t>=</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begChr m:val="["/>
                              <m:endChr m:val="]"/>
                              <m:ctrlPr>
                                <a:rPr lang="en-US" altLang="zh-CN" b="1" i="1">
                                  <a:latin typeface="Cambria Math" panose="02040503050406030204" pitchFamily="18" charset="0"/>
                                </a:rPr>
                              </m:ctrlPr>
                            </m:dPr>
                            <m:e>
                              <m:d>
                                <m:dPr>
                                  <m:ctrlPr>
                                    <a:rPr lang="en-US" altLang="zh-CN" b="1" i="1">
                                      <a:latin typeface="Cambria Math" panose="02040503050406030204" pitchFamily="18" charset="0"/>
                                    </a:rPr>
                                  </m:ctrlPr>
                                </m:dPr>
                                <m:e>
                                  <m:f>
                                    <m:fPr>
                                      <m:ctrlPr>
                                        <a:rPr lang="en-US" altLang="zh-CN" b="1" i="1">
                                          <a:latin typeface="Cambria Math" panose="02040503050406030204" pitchFamily="18" charset="0"/>
                                          <a:sym typeface="Symbol"/>
                                        </a:rPr>
                                      </m:ctrlPr>
                                    </m:fPr>
                                    <m:num>
                                      <m:r>
                                        <a:rPr lang="en-US" altLang="zh-CN" b="1" i="1">
                                          <a:latin typeface="Cambria Math"/>
                                          <a:sym typeface="Symbol"/>
                                        </a:rPr>
                                        <m:t>𝟐</m:t>
                                      </m:r>
                                      <m:r>
                                        <a:rPr lang="zh-CN" altLang="en-US" b="1" i="1">
                                          <a:latin typeface="Cambria Math"/>
                                          <a:sym typeface="Symbol"/>
                                        </a:rPr>
                                        <m:t>𝝅</m:t>
                                      </m:r>
                                    </m:num>
                                    <m:den>
                                      <m:r>
                                        <a:rPr lang="en-US" altLang="zh-CN" b="1" i="1">
                                          <a:latin typeface="Cambria Math"/>
                                          <a:sym typeface="Symbol"/>
                                        </a:rPr>
                                        <m:t>𝒂</m:t>
                                      </m:r>
                                    </m:den>
                                  </m:f>
                                  <m:r>
                                    <a:rPr lang="en-US" altLang="zh-CN" b="1" i="1">
                                      <a:latin typeface="Cambria Math"/>
                                      <a:sym typeface="Symbol"/>
                                    </a:rPr>
                                    <m:t>𝒍</m:t>
                                  </m:r>
                                  <m:r>
                                    <a:rPr lang="en-US" altLang="zh-CN" b="1" i="1">
                                      <a:latin typeface="Cambria Math"/>
                                      <a:sym typeface="Symbol"/>
                                    </a:rPr>
                                    <m:t>+</m:t>
                                  </m:r>
                                  <m:r>
                                    <a:rPr lang="en-US" altLang="zh-CN" b="1" i="1">
                                      <a:latin typeface="Cambria Math"/>
                                      <a:sym typeface="Symbol"/>
                                    </a:rPr>
                                    <m:t>𝒒</m:t>
                                  </m:r>
                                </m:e>
                              </m:d>
                              <m:r>
                                <a:rPr lang="en-US" altLang="zh-CN" b="1" i="1">
                                  <a:latin typeface="Cambria Math"/>
                                </a:rPr>
                                <m:t>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2089713" y="2122288"/>
                <a:ext cx="3900555" cy="73821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273862" y="1191172"/>
                <a:ext cx="2936701"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r>
                        <a:rPr lang="en-US" altLang="zh-CN" b="1" i="1">
                          <a:latin typeface="Cambria Math"/>
                        </a:rPr>
                        <m:t>=</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3273862" y="1191172"/>
                <a:ext cx="2936701" cy="5522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723564" y="2215261"/>
                <a:ext cx="3333861"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r>
                            <a:rPr lang="en-US" altLang="zh-CN" b="1" i="1">
                              <a:latin typeface="Cambria Math"/>
                            </a:rPr>
                            <m:t>𝟐</m:t>
                          </m:r>
                          <m:r>
                            <a:rPr lang="zh-CN" altLang="en-US" b="1" i="1">
                              <a:latin typeface="Cambria Math"/>
                            </a:rPr>
                            <m:t>𝝅</m:t>
                          </m:r>
                          <m:r>
                            <a:rPr lang="en-US" altLang="zh-CN" b="1" i="1">
                              <a:latin typeface="Cambria Math"/>
                            </a:rPr>
                            <m:t>𝒍𝒏</m:t>
                          </m:r>
                        </m:sup>
                      </m:sSup>
                    </m:oMath>
                  </m:oMathPara>
                </a14:m>
                <a:endParaRPr lang="zh-CN" alt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5723564" y="2215261"/>
                <a:ext cx="3333861" cy="55226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830940" y="2196030"/>
                <a:ext cx="10687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8830940" y="2196030"/>
                <a:ext cx="1068754"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679173" y="3085584"/>
                <a:ext cx="2259401" cy="8336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r>
                        <a:rPr lang="en-US" altLang="zh-CN" b="1" i="1">
                          <a:latin typeface="Cambria Math"/>
                          <a:ea typeface="Cambria Math"/>
                        </a:rPr>
                        <m:t>≤</m:t>
                      </m:r>
                      <m:r>
                        <a:rPr lang="en-US" altLang="zh-CN" b="1" i="1">
                          <a:latin typeface="Cambria Math"/>
                          <a:ea typeface="Cambria Math"/>
                        </a:rPr>
                        <m:t>𝒒</m:t>
                      </m:r>
                      <m:r>
                        <a:rPr lang="en-US" altLang="zh-CN" b="1" i="1">
                          <a:latin typeface="Cambria Math"/>
                          <a:ea typeface="Cambria Math"/>
                        </a:rPr>
                        <m:t>&lt;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679173" y="3085584"/>
                <a:ext cx="2259401" cy="833626"/>
              </a:xfrm>
              <a:prstGeom prst="rect">
                <a:avLst/>
              </a:prstGeom>
              <a:blipFill>
                <a:blip r:embed="rId8"/>
                <a:stretch>
                  <a:fillRect/>
                </a:stretch>
              </a:blipFill>
            </p:spPr>
            <p:txBody>
              <a:bodyPr/>
              <a:lstStyle/>
              <a:p>
                <a:r>
                  <a:rPr lang="zh-CN" altLang="en-US">
                    <a:noFill/>
                  </a:rPr>
                  <a:t> </a:t>
                </a:r>
              </a:p>
            </p:txBody>
          </p:sp>
        </mc:Fallback>
      </mc:AlternateContent>
      <p:sp>
        <p:nvSpPr>
          <p:cNvPr id="11" name="TextBox 10"/>
          <p:cNvSpPr txBox="1"/>
          <p:nvPr/>
        </p:nvSpPr>
        <p:spPr>
          <a:xfrm>
            <a:off x="6491838" y="3264067"/>
            <a:ext cx="2339102" cy="523220"/>
          </a:xfrm>
          <a:prstGeom prst="rect">
            <a:avLst/>
          </a:prstGeom>
          <a:noFill/>
        </p:spPr>
        <p:txBody>
          <a:bodyPr wrap="none" rtlCol="0">
            <a:spAutoFit/>
          </a:bodyPr>
          <a:lstStyle/>
          <a:p>
            <a:r>
              <a:rPr lang="zh-CN" altLang="en-US" b="1" dirty="0">
                <a:solidFill>
                  <a:schemeClr val="tx2"/>
                </a:solidFill>
              </a:rPr>
              <a:t>第一布里渊区</a:t>
            </a:r>
          </a:p>
        </p:txBody>
      </p:sp>
      <p:sp>
        <p:nvSpPr>
          <p:cNvPr id="12" name="TextBox 11"/>
          <p:cNvSpPr txBox="1"/>
          <p:nvPr/>
        </p:nvSpPr>
        <p:spPr>
          <a:xfrm>
            <a:off x="2482231" y="5132103"/>
            <a:ext cx="2709396" cy="523220"/>
          </a:xfrm>
          <a:prstGeom prst="rect">
            <a:avLst/>
          </a:prstGeom>
          <a:noFill/>
        </p:spPr>
        <p:txBody>
          <a:bodyPr wrap="none" rtlCol="0">
            <a:spAutoFit/>
          </a:bodyPr>
          <a:lstStyle/>
          <a:p>
            <a:r>
              <a:rPr lang="zh-CN" altLang="en-US" b="1" dirty="0">
                <a:solidFill>
                  <a:schemeClr val="tx2"/>
                </a:solidFill>
              </a:rPr>
              <a:t>格波的最小波长</a:t>
            </a:r>
          </a:p>
        </p:txBody>
      </p:sp>
      <mc:AlternateContent xmlns:mc="http://schemas.openxmlformats.org/markup-compatibility/2006" xmlns:a14="http://schemas.microsoft.com/office/drawing/2010/main">
        <mc:Choice Requires="a14">
          <p:sp>
            <p:nvSpPr>
              <p:cNvPr id="13" name="TextBox 12"/>
              <p:cNvSpPr txBox="1"/>
              <p:nvPr/>
            </p:nvSpPr>
            <p:spPr>
              <a:xfrm>
                <a:off x="5512980" y="4906432"/>
                <a:ext cx="3404778" cy="974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b="1" i="1">
                              <a:latin typeface="Cambria Math" panose="02040503050406030204" pitchFamily="18" charset="0"/>
                              <a:sym typeface="Symbol"/>
                            </a:rPr>
                          </m:ctrlPr>
                        </m:sSupPr>
                        <m:e>
                          <m:sSubSup>
                            <m:sSubSupPr>
                              <m:ctrlPr>
                                <a:rPr lang="en-US" altLang="zh-CN" b="1" i="1">
                                  <a:latin typeface="Cambria Math" panose="02040503050406030204" pitchFamily="18" charset="0"/>
                                  <a:sym typeface="Symbol"/>
                                </a:rPr>
                              </m:ctrlPr>
                            </m:sSubSupPr>
                            <m:e>
                              <m:r>
                                <a:rPr lang="en-US" altLang="zh-CN" b="1" i="1">
                                  <a:latin typeface="Cambria Math"/>
                                  <a:sym typeface="Symbol"/>
                                </a:rPr>
                                <m:t></m:t>
                              </m:r>
                            </m:e>
                            <m:sub>
                              <m:r>
                                <m:rPr>
                                  <m:sty m:val="p"/>
                                </m:rPr>
                                <a:rPr lang="en-US" altLang="zh-CN" i="1">
                                  <a:latin typeface="Cambria Math"/>
                                </a:rPr>
                                <m:t>min</m:t>
                              </m:r>
                            </m:sub>
                            <m:sup/>
                          </m:sSubSup>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𝟐</m:t>
                              </m:r>
                              <m:r>
                                <a:rPr lang="zh-CN" altLang="en-US" b="1" i="1">
                                  <a:latin typeface="Cambria Math"/>
                                </a:rPr>
                                <m:t>𝝅</m:t>
                              </m:r>
                            </m:num>
                            <m:den>
                              <m:sSub>
                                <m:sSubPr>
                                  <m:ctrlPr>
                                    <a:rPr lang="en-US" altLang="zh-CN" b="1" i="1">
                                      <a:latin typeface="Cambria Math" panose="02040503050406030204" pitchFamily="18" charset="0"/>
                                    </a:rPr>
                                  </m:ctrlPr>
                                </m:sSubPr>
                                <m:e>
                                  <m:r>
                                    <a:rPr lang="en-US" altLang="zh-CN" b="1" i="1">
                                      <a:latin typeface="Cambria Math"/>
                                    </a:rPr>
                                    <m:t>𝒒</m:t>
                                  </m:r>
                                </m:e>
                                <m:sub>
                                  <m:r>
                                    <a:rPr lang="en-US" altLang="zh-CN" b="1" i="1">
                                      <a:latin typeface="Cambria Math"/>
                                    </a:rPr>
                                    <m:t>𝒎𝒂𝒙</m:t>
                                  </m:r>
                                </m:sub>
                              </m:sSub>
                            </m:den>
                          </m:f>
                          <m:r>
                            <a:rPr lang="en-US" altLang="zh-CN" b="1" i="1">
                              <a:latin typeface="Cambria Math"/>
                            </a:rPr>
                            <m:t>=</m:t>
                          </m:r>
                          <m:r>
                            <a:rPr lang="en-US" altLang="zh-CN" b="1" i="1">
                              <a:latin typeface="Cambria Math"/>
                            </a:rPr>
                            <m:t>𝟐</m:t>
                          </m:r>
                          <m:r>
                            <a:rPr lang="en-US" altLang="zh-CN" b="1" i="1">
                              <a:latin typeface="Cambria Math"/>
                            </a:rPr>
                            <m:t>𝒂</m:t>
                          </m:r>
                        </m:e>
                        <m:sup/>
                      </m:sSup>
                    </m:oMath>
                  </m:oMathPara>
                </a14:m>
                <a:endParaRPr lang="zh-CN" altLang="en-US"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5512980" y="4906432"/>
                <a:ext cx="3404778" cy="97456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096625" y="3944040"/>
                <a:ext cx="1787284" cy="8336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en-US" b="1" i="1" dirty="0">
                              <a:latin typeface="Cambria Math" panose="02040503050406030204" pitchFamily="18" charset="0"/>
                            </a:rPr>
                          </m:ctrlPr>
                        </m:sSubPr>
                        <m:e>
                          <m:r>
                            <a:rPr lang="en-US" altLang="zh-CN" b="1" i="1" dirty="0">
                              <a:latin typeface="Cambria Math"/>
                            </a:rPr>
                            <m:t>𝒒</m:t>
                          </m:r>
                        </m:e>
                        <m:sub>
                          <m:r>
                            <a:rPr lang="en-US" altLang="zh-CN" b="1" i="1" dirty="0">
                              <a:latin typeface="Cambria Math"/>
                            </a:rPr>
                            <m:t>𝒎𝒂𝒙</m:t>
                          </m:r>
                        </m:sub>
                      </m:sSub>
                      <m:r>
                        <a:rPr lang="en-US" altLang="zh-CN" b="1" i="1" dirty="0">
                          <a:latin typeface="Cambria Math"/>
                        </a:rPr>
                        <m: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5096625" y="3944040"/>
                <a:ext cx="1787284" cy="833626"/>
              </a:xfrm>
              <a:prstGeom prst="rect">
                <a:avLst/>
              </a:prstGeom>
              <a:blipFill>
                <a:blip r:embed="rId10"/>
                <a:stretch>
                  <a:fillRect/>
                </a:stretch>
              </a:blipFill>
            </p:spPr>
            <p:txBody>
              <a:bodyPr/>
              <a:lstStyle/>
              <a:p>
                <a:r>
                  <a:rPr lang="zh-CN" altLang="en-US">
                    <a:noFill/>
                  </a:rPr>
                  <a:t> </a:t>
                </a:r>
              </a:p>
            </p:txBody>
          </p:sp>
        </mc:Fallback>
      </mc:AlternateContent>
      <p:sp>
        <p:nvSpPr>
          <p:cNvPr id="2" name="流程图: 过程 1"/>
          <p:cNvSpPr/>
          <p:nvPr/>
        </p:nvSpPr>
        <p:spPr>
          <a:xfrm>
            <a:off x="6198688" y="2227135"/>
            <a:ext cx="1797365" cy="503990"/>
          </a:xfrm>
          <a:prstGeom prst="flowChartProcess">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924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2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2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1" grpId="0"/>
      <p:bldP spid="12" grpId="0"/>
      <p:bldP spid="13" grpId="0"/>
      <p:bldP spid="14"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2.2</a:t>
            </a:r>
            <a:r>
              <a:rPr lang="zh-CN" altLang="en-US" sz="3600" b="1" dirty="0">
                <a:solidFill>
                  <a:srgbClr val="FF0000"/>
                </a:solidFill>
              </a:rPr>
              <a:t>一维单原子链的振动</a:t>
            </a:r>
          </a:p>
        </p:txBody>
      </p:sp>
      <mc:AlternateContent xmlns:mc="http://schemas.openxmlformats.org/markup-compatibility/2006" xmlns:a14="http://schemas.microsoft.com/office/drawing/2010/main">
        <mc:Choice Requires="a14">
          <p:sp>
            <p:nvSpPr>
              <p:cNvPr id="3" name="TextBox 2"/>
              <p:cNvSpPr txBox="1"/>
              <p:nvPr/>
            </p:nvSpPr>
            <p:spPr>
              <a:xfrm>
                <a:off x="4877031" y="1212659"/>
                <a:ext cx="2936701"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r>
                        <a:rPr lang="en-US" altLang="zh-CN" b="1" i="1">
                          <a:latin typeface="Cambria Math"/>
                        </a:rPr>
                        <m:t>=</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4877031" y="1212659"/>
                <a:ext cx="2936701" cy="552267"/>
              </a:xfrm>
              <a:prstGeom prst="rect">
                <a:avLst/>
              </a:prstGeom>
              <a:blipFill>
                <a:blip r:embed="rId3"/>
                <a:stretch>
                  <a:fillRect/>
                </a:stretch>
              </a:blipFill>
            </p:spPr>
            <p:txBody>
              <a:bodyPr/>
              <a:lstStyle/>
              <a:p>
                <a:r>
                  <a:rPr lang="zh-CN" altLang="en-US">
                    <a:noFill/>
                  </a:rPr>
                  <a:t> </a:t>
                </a:r>
              </a:p>
            </p:txBody>
          </p:sp>
        </mc:Fallback>
      </mc:AlternateContent>
      <p:sp>
        <p:nvSpPr>
          <p:cNvPr id="7" name="任意多边形 6"/>
          <p:cNvSpPr/>
          <p:nvPr/>
        </p:nvSpPr>
        <p:spPr>
          <a:xfrm>
            <a:off x="2204347" y="2860889"/>
            <a:ext cx="4892000" cy="1434697"/>
          </a:xfrm>
          <a:custGeom>
            <a:avLst/>
            <a:gdLst>
              <a:gd name="connsiteX0" fmla="*/ 0 w 4892000"/>
              <a:gd name="connsiteY0" fmla="*/ 782314 h 1434697"/>
              <a:gd name="connsiteX1" fmla="*/ 91027 w 4892000"/>
              <a:gd name="connsiteY1" fmla="*/ 724388 h 1434697"/>
              <a:gd name="connsiteX2" fmla="*/ 136540 w 4892000"/>
              <a:gd name="connsiteY2" fmla="*/ 691288 h 1434697"/>
              <a:gd name="connsiteX3" fmla="*/ 182053 w 4892000"/>
              <a:gd name="connsiteY3" fmla="*/ 666463 h 1434697"/>
              <a:gd name="connsiteX4" fmla="*/ 219291 w 4892000"/>
              <a:gd name="connsiteY4" fmla="*/ 645775 h 1434697"/>
              <a:gd name="connsiteX5" fmla="*/ 248254 w 4892000"/>
              <a:gd name="connsiteY5" fmla="*/ 620950 h 1434697"/>
              <a:gd name="connsiteX6" fmla="*/ 293767 w 4892000"/>
              <a:gd name="connsiteY6" fmla="*/ 596124 h 1434697"/>
              <a:gd name="connsiteX7" fmla="*/ 335142 w 4892000"/>
              <a:gd name="connsiteY7" fmla="*/ 567161 h 1434697"/>
              <a:gd name="connsiteX8" fmla="*/ 380656 w 4892000"/>
              <a:gd name="connsiteY8" fmla="*/ 538198 h 1434697"/>
              <a:gd name="connsiteX9" fmla="*/ 405481 w 4892000"/>
              <a:gd name="connsiteY9" fmla="*/ 517511 h 1434697"/>
              <a:gd name="connsiteX10" fmla="*/ 459269 w 4892000"/>
              <a:gd name="connsiteY10" fmla="*/ 488548 h 1434697"/>
              <a:gd name="connsiteX11" fmla="*/ 504782 w 4892000"/>
              <a:gd name="connsiteY11" fmla="*/ 455447 h 1434697"/>
              <a:gd name="connsiteX12" fmla="*/ 550295 w 4892000"/>
              <a:gd name="connsiteY12" fmla="*/ 434759 h 1434697"/>
              <a:gd name="connsiteX13" fmla="*/ 591671 w 4892000"/>
              <a:gd name="connsiteY13" fmla="*/ 418209 h 1434697"/>
              <a:gd name="connsiteX14" fmla="*/ 628909 w 4892000"/>
              <a:gd name="connsiteY14" fmla="*/ 385109 h 1434697"/>
              <a:gd name="connsiteX15" fmla="*/ 686835 w 4892000"/>
              <a:gd name="connsiteY15" fmla="*/ 364421 h 1434697"/>
              <a:gd name="connsiteX16" fmla="*/ 736485 w 4892000"/>
              <a:gd name="connsiteY16" fmla="*/ 339596 h 1434697"/>
              <a:gd name="connsiteX17" fmla="*/ 806824 w 4892000"/>
              <a:gd name="connsiteY17" fmla="*/ 298220 h 1434697"/>
              <a:gd name="connsiteX18" fmla="*/ 873025 w 4892000"/>
              <a:gd name="connsiteY18" fmla="*/ 260982 h 1434697"/>
              <a:gd name="connsiteX19" fmla="*/ 947501 w 4892000"/>
              <a:gd name="connsiteY19" fmla="*/ 232019 h 1434697"/>
              <a:gd name="connsiteX20" fmla="*/ 1026114 w 4892000"/>
              <a:gd name="connsiteY20" fmla="*/ 198919 h 1434697"/>
              <a:gd name="connsiteX21" fmla="*/ 1075765 w 4892000"/>
              <a:gd name="connsiteY21" fmla="*/ 165818 h 1434697"/>
              <a:gd name="connsiteX22" fmla="*/ 1100590 w 4892000"/>
              <a:gd name="connsiteY22" fmla="*/ 165818 h 1434697"/>
              <a:gd name="connsiteX23" fmla="*/ 1150241 w 4892000"/>
              <a:gd name="connsiteY23" fmla="*/ 140993 h 1434697"/>
              <a:gd name="connsiteX24" fmla="*/ 1357119 w 4892000"/>
              <a:gd name="connsiteY24" fmla="*/ 78930 h 1434697"/>
              <a:gd name="connsiteX25" fmla="*/ 1435733 w 4892000"/>
              <a:gd name="connsiteY25" fmla="*/ 54104 h 1434697"/>
              <a:gd name="connsiteX26" fmla="*/ 1489521 w 4892000"/>
              <a:gd name="connsiteY26" fmla="*/ 41692 h 1434697"/>
              <a:gd name="connsiteX27" fmla="*/ 1535034 w 4892000"/>
              <a:gd name="connsiteY27" fmla="*/ 33417 h 1434697"/>
              <a:gd name="connsiteX28" fmla="*/ 1580547 w 4892000"/>
              <a:gd name="connsiteY28" fmla="*/ 25141 h 1434697"/>
              <a:gd name="connsiteX29" fmla="*/ 1659161 w 4892000"/>
              <a:gd name="connsiteY29" fmla="*/ 21004 h 1434697"/>
              <a:gd name="connsiteX30" fmla="*/ 1737774 w 4892000"/>
              <a:gd name="connsiteY30" fmla="*/ 12729 h 1434697"/>
              <a:gd name="connsiteX31" fmla="*/ 1799838 w 4892000"/>
              <a:gd name="connsiteY31" fmla="*/ 4454 h 1434697"/>
              <a:gd name="connsiteX32" fmla="*/ 2023266 w 4892000"/>
              <a:gd name="connsiteY32" fmla="*/ 316 h 1434697"/>
              <a:gd name="connsiteX33" fmla="*/ 2089466 w 4892000"/>
              <a:gd name="connsiteY33" fmla="*/ 12729 h 1434697"/>
              <a:gd name="connsiteX34" fmla="*/ 2172218 w 4892000"/>
              <a:gd name="connsiteY34" fmla="*/ 21004 h 1434697"/>
              <a:gd name="connsiteX35" fmla="*/ 2230143 w 4892000"/>
              <a:gd name="connsiteY35" fmla="*/ 29279 h 1434697"/>
              <a:gd name="connsiteX36" fmla="*/ 2263244 w 4892000"/>
              <a:gd name="connsiteY36" fmla="*/ 41692 h 1434697"/>
              <a:gd name="connsiteX37" fmla="*/ 2317032 w 4892000"/>
              <a:gd name="connsiteY37" fmla="*/ 49967 h 1434697"/>
              <a:gd name="connsiteX38" fmla="*/ 2366683 w 4892000"/>
              <a:gd name="connsiteY38" fmla="*/ 58242 h 1434697"/>
              <a:gd name="connsiteX39" fmla="*/ 2424609 w 4892000"/>
              <a:gd name="connsiteY39" fmla="*/ 74792 h 1434697"/>
              <a:gd name="connsiteX40" fmla="*/ 2461847 w 4892000"/>
              <a:gd name="connsiteY40" fmla="*/ 95480 h 1434697"/>
              <a:gd name="connsiteX41" fmla="*/ 2668724 w 4892000"/>
              <a:gd name="connsiteY41" fmla="*/ 161681 h 1434697"/>
              <a:gd name="connsiteX42" fmla="*/ 2776301 w 4892000"/>
              <a:gd name="connsiteY42" fmla="*/ 211331 h 1434697"/>
              <a:gd name="connsiteX43" fmla="*/ 2813539 w 4892000"/>
              <a:gd name="connsiteY43" fmla="*/ 215469 h 1434697"/>
              <a:gd name="connsiteX44" fmla="*/ 3190057 w 4892000"/>
              <a:gd name="connsiteY44" fmla="*/ 418209 h 1434697"/>
              <a:gd name="connsiteX45" fmla="*/ 3194194 w 4892000"/>
              <a:gd name="connsiteY45" fmla="*/ 426484 h 1434697"/>
              <a:gd name="connsiteX46" fmla="*/ 3483823 w 4892000"/>
              <a:gd name="connsiteY46" fmla="*/ 583712 h 1434697"/>
              <a:gd name="connsiteX47" fmla="*/ 3525199 w 4892000"/>
              <a:gd name="connsiteY47" fmla="*/ 616812 h 1434697"/>
              <a:gd name="connsiteX48" fmla="*/ 3583124 w 4892000"/>
              <a:gd name="connsiteY48" fmla="*/ 658188 h 1434697"/>
              <a:gd name="connsiteX49" fmla="*/ 3645188 w 4892000"/>
              <a:gd name="connsiteY49" fmla="*/ 699563 h 1434697"/>
              <a:gd name="connsiteX50" fmla="*/ 3740352 w 4892000"/>
              <a:gd name="connsiteY50" fmla="*/ 757489 h 1434697"/>
              <a:gd name="connsiteX51" fmla="*/ 3918266 w 4892000"/>
              <a:gd name="connsiteY51" fmla="*/ 877478 h 1434697"/>
              <a:gd name="connsiteX52" fmla="*/ 3972055 w 4892000"/>
              <a:gd name="connsiteY52" fmla="*/ 906441 h 1434697"/>
              <a:gd name="connsiteX53" fmla="*/ 4034118 w 4892000"/>
              <a:gd name="connsiteY53" fmla="*/ 964367 h 1434697"/>
              <a:gd name="connsiteX54" fmla="*/ 4125144 w 4892000"/>
              <a:gd name="connsiteY54" fmla="*/ 1014017 h 1434697"/>
              <a:gd name="connsiteX55" fmla="*/ 4269959 w 4892000"/>
              <a:gd name="connsiteY55" fmla="*/ 1096769 h 1434697"/>
              <a:gd name="connsiteX56" fmla="*/ 4356847 w 4892000"/>
              <a:gd name="connsiteY56" fmla="*/ 1158832 h 1434697"/>
              <a:gd name="connsiteX57" fmla="*/ 4576138 w 4892000"/>
              <a:gd name="connsiteY57" fmla="*/ 1287096 h 1434697"/>
              <a:gd name="connsiteX58" fmla="*/ 4675439 w 4892000"/>
              <a:gd name="connsiteY58" fmla="*/ 1336747 h 1434697"/>
              <a:gd name="connsiteX59" fmla="*/ 4774741 w 4892000"/>
              <a:gd name="connsiteY59" fmla="*/ 1373985 h 1434697"/>
              <a:gd name="connsiteX60" fmla="*/ 4816116 w 4892000"/>
              <a:gd name="connsiteY60" fmla="*/ 1402948 h 1434697"/>
              <a:gd name="connsiteX61" fmla="*/ 4886455 w 4892000"/>
              <a:gd name="connsiteY61" fmla="*/ 1431911 h 1434697"/>
              <a:gd name="connsiteX62" fmla="*/ 4882317 w 4892000"/>
              <a:gd name="connsiteY62" fmla="*/ 1431911 h 143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92000" h="1434697">
                <a:moveTo>
                  <a:pt x="0" y="782314"/>
                </a:moveTo>
                <a:cubicBezTo>
                  <a:pt x="34135" y="760936"/>
                  <a:pt x="68270" y="739559"/>
                  <a:pt x="91027" y="724388"/>
                </a:cubicBezTo>
                <a:cubicBezTo>
                  <a:pt x="113784" y="709217"/>
                  <a:pt x="121369" y="700942"/>
                  <a:pt x="136540" y="691288"/>
                </a:cubicBezTo>
                <a:cubicBezTo>
                  <a:pt x="151711" y="681634"/>
                  <a:pt x="182053" y="666463"/>
                  <a:pt x="182053" y="666463"/>
                </a:cubicBezTo>
                <a:cubicBezTo>
                  <a:pt x="195845" y="658877"/>
                  <a:pt x="208258" y="653360"/>
                  <a:pt x="219291" y="645775"/>
                </a:cubicBezTo>
                <a:cubicBezTo>
                  <a:pt x="230324" y="638190"/>
                  <a:pt x="235841" y="629225"/>
                  <a:pt x="248254" y="620950"/>
                </a:cubicBezTo>
                <a:cubicBezTo>
                  <a:pt x="260667" y="612675"/>
                  <a:pt x="279286" y="605089"/>
                  <a:pt x="293767" y="596124"/>
                </a:cubicBezTo>
                <a:cubicBezTo>
                  <a:pt x="308248" y="587159"/>
                  <a:pt x="320661" y="576815"/>
                  <a:pt x="335142" y="567161"/>
                </a:cubicBezTo>
                <a:cubicBezTo>
                  <a:pt x="349624" y="557507"/>
                  <a:pt x="368933" y="546473"/>
                  <a:pt x="380656" y="538198"/>
                </a:cubicBezTo>
                <a:cubicBezTo>
                  <a:pt x="392379" y="529923"/>
                  <a:pt x="392379" y="525786"/>
                  <a:pt x="405481" y="517511"/>
                </a:cubicBezTo>
                <a:cubicBezTo>
                  <a:pt x="418583" y="509236"/>
                  <a:pt x="442719" y="498892"/>
                  <a:pt x="459269" y="488548"/>
                </a:cubicBezTo>
                <a:cubicBezTo>
                  <a:pt x="475819" y="478204"/>
                  <a:pt x="489611" y="464412"/>
                  <a:pt x="504782" y="455447"/>
                </a:cubicBezTo>
                <a:cubicBezTo>
                  <a:pt x="519953" y="446482"/>
                  <a:pt x="535814" y="440965"/>
                  <a:pt x="550295" y="434759"/>
                </a:cubicBezTo>
                <a:cubicBezTo>
                  <a:pt x="564777" y="428553"/>
                  <a:pt x="578569" y="426484"/>
                  <a:pt x="591671" y="418209"/>
                </a:cubicBezTo>
                <a:cubicBezTo>
                  <a:pt x="604773" y="409934"/>
                  <a:pt x="613048" y="394074"/>
                  <a:pt x="628909" y="385109"/>
                </a:cubicBezTo>
                <a:cubicBezTo>
                  <a:pt x="644770" y="376144"/>
                  <a:pt x="668906" y="372006"/>
                  <a:pt x="686835" y="364421"/>
                </a:cubicBezTo>
                <a:cubicBezTo>
                  <a:pt x="704764" y="356835"/>
                  <a:pt x="716487" y="350629"/>
                  <a:pt x="736485" y="339596"/>
                </a:cubicBezTo>
                <a:cubicBezTo>
                  <a:pt x="756483" y="328562"/>
                  <a:pt x="784067" y="311322"/>
                  <a:pt x="806824" y="298220"/>
                </a:cubicBezTo>
                <a:cubicBezTo>
                  <a:pt x="829581" y="285118"/>
                  <a:pt x="849579" y="272015"/>
                  <a:pt x="873025" y="260982"/>
                </a:cubicBezTo>
                <a:cubicBezTo>
                  <a:pt x="896471" y="249948"/>
                  <a:pt x="921986" y="242363"/>
                  <a:pt x="947501" y="232019"/>
                </a:cubicBezTo>
                <a:cubicBezTo>
                  <a:pt x="973016" y="221675"/>
                  <a:pt x="1004737" y="209952"/>
                  <a:pt x="1026114" y="198919"/>
                </a:cubicBezTo>
                <a:cubicBezTo>
                  <a:pt x="1047491" y="187885"/>
                  <a:pt x="1063352" y="171335"/>
                  <a:pt x="1075765" y="165818"/>
                </a:cubicBezTo>
                <a:cubicBezTo>
                  <a:pt x="1088178" y="160301"/>
                  <a:pt x="1088177" y="169955"/>
                  <a:pt x="1100590" y="165818"/>
                </a:cubicBezTo>
                <a:cubicBezTo>
                  <a:pt x="1113003" y="161681"/>
                  <a:pt x="1107486" y="155474"/>
                  <a:pt x="1150241" y="140993"/>
                </a:cubicBezTo>
                <a:cubicBezTo>
                  <a:pt x="1192996" y="126512"/>
                  <a:pt x="1309537" y="93411"/>
                  <a:pt x="1357119" y="78930"/>
                </a:cubicBezTo>
                <a:cubicBezTo>
                  <a:pt x="1404701" y="64449"/>
                  <a:pt x="1413666" y="60310"/>
                  <a:pt x="1435733" y="54104"/>
                </a:cubicBezTo>
                <a:cubicBezTo>
                  <a:pt x="1457800" y="47898"/>
                  <a:pt x="1472971" y="45140"/>
                  <a:pt x="1489521" y="41692"/>
                </a:cubicBezTo>
                <a:cubicBezTo>
                  <a:pt x="1506071" y="38244"/>
                  <a:pt x="1535034" y="33417"/>
                  <a:pt x="1535034" y="33417"/>
                </a:cubicBezTo>
                <a:cubicBezTo>
                  <a:pt x="1550205" y="30658"/>
                  <a:pt x="1559859" y="27210"/>
                  <a:pt x="1580547" y="25141"/>
                </a:cubicBezTo>
                <a:cubicBezTo>
                  <a:pt x="1601235" y="23072"/>
                  <a:pt x="1632957" y="23073"/>
                  <a:pt x="1659161" y="21004"/>
                </a:cubicBezTo>
                <a:cubicBezTo>
                  <a:pt x="1685366" y="18935"/>
                  <a:pt x="1714328" y="15487"/>
                  <a:pt x="1737774" y="12729"/>
                </a:cubicBezTo>
                <a:cubicBezTo>
                  <a:pt x="1761220" y="9971"/>
                  <a:pt x="1752256" y="6523"/>
                  <a:pt x="1799838" y="4454"/>
                </a:cubicBezTo>
                <a:cubicBezTo>
                  <a:pt x="1847420" y="2385"/>
                  <a:pt x="1974995" y="-1063"/>
                  <a:pt x="2023266" y="316"/>
                </a:cubicBezTo>
                <a:cubicBezTo>
                  <a:pt x="2071537" y="1695"/>
                  <a:pt x="2064641" y="9281"/>
                  <a:pt x="2089466" y="12729"/>
                </a:cubicBezTo>
                <a:cubicBezTo>
                  <a:pt x="2114291" y="16177"/>
                  <a:pt x="2148772" y="18246"/>
                  <a:pt x="2172218" y="21004"/>
                </a:cubicBezTo>
                <a:cubicBezTo>
                  <a:pt x="2195664" y="23762"/>
                  <a:pt x="2214972" y="25831"/>
                  <a:pt x="2230143" y="29279"/>
                </a:cubicBezTo>
                <a:cubicBezTo>
                  <a:pt x="2245314" y="32727"/>
                  <a:pt x="2248763" y="38244"/>
                  <a:pt x="2263244" y="41692"/>
                </a:cubicBezTo>
                <a:cubicBezTo>
                  <a:pt x="2277725" y="45140"/>
                  <a:pt x="2317032" y="49967"/>
                  <a:pt x="2317032" y="49967"/>
                </a:cubicBezTo>
                <a:cubicBezTo>
                  <a:pt x="2334272" y="52725"/>
                  <a:pt x="2348754" y="54104"/>
                  <a:pt x="2366683" y="58242"/>
                </a:cubicBezTo>
                <a:cubicBezTo>
                  <a:pt x="2384613" y="62379"/>
                  <a:pt x="2408748" y="68586"/>
                  <a:pt x="2424609" y="74792"/>
                </a:cubicBezTo>
                <a:cubicBezTo>
                  <a:pt x="2440470" y="80998"/>
                  <a:pt x="2421161" y="80998"/>
                  <a:pt x="2461847" y="95480"/>
                </a:cubicBezTo>
                <a:cubicBezTo>
                  <a:pt x="2502533" y="109961"/>
                  <a:pt x="2616315" y="142373"/>
                  <a:pt x="2668724" y="161681"/>
                </a:cubicBezTo>
                <a:cubicBezTo>
                  <a:pt x="2721133" y="180989"/>
                  <a:pt x="2752165" y="202366"/>
                  <a:pt x="2776301" y="211331"/>
                </a:cubicBezTo>
                <a:cubicBezTo>
                  <a:pt x="2800437" y="220296"/>
                  <a:pt x="2744580" y="180989"/>
                  <a:pt x="2813539" y="215469"/>
                </a:cubicBezTo>
                <a:cubicBezTo>
                  <a:pt x="2882498" y="249949"/>
                  <a:pt x="3126614" y="383040"/>
                  <a:pt x="3190057" y="418209"/>
                </a:cubicBezTo>
                <a:cubicBezTo>
                  <a:pt x="3253500" y="453378"/>
                  <a:pt x="3145233" y="398900"/>
                  <a:pt x="3194194" y="426484"/>
                </a:cubicBezTo>
                <a:cubicBezTo>
                  <a:pt x="3243155" y="454068"/>
                  <a:pt x="3428656" y="551991"/>
                  <a:pt x="3483823" y="583712"/>
                </a:cubicBezTo>
                <a:cubicBezTo>
                  <a:pt x="3538990" y="615433"/>
                  <a:pt x="3508649" y="604399"/>
                  <a:pt x="3525199" y="616812"/>
                </a:cubicBezTo>
                <a:cubicBezTo>
                  <a:pt x="3541749" y="629225"/>
                  <a:pt x="3563126" y="644396"/>
                  <a:pt x="3583124" y="658188"/>
                </a:cubicBezTo>
                <a:cubicBezTo>
                  <a:pt x="3603122" y="671980"/>
                  <a:pt x="3618983" y="683013"/>
                  <a:pt x="3645188" y="699563"/>
                </a:cubicBezTo>
                <a:cubicBezTo>
                  <a:pt x="3671393" y="716113"/>
                  <a:pt x="3694839" y="727837"/>
                  <a:pt x="3740352" y="757489"/>
                </a:cubicBezTo>
                <a:cubicBezTo>
                  <a:pt x="3785865" y="787141"/>
                  <a:pt x="3879649" y="852653"/>
                  <a:pt x="3918266" y="877478"/>
                </a:cubicBezTo>
                <a:cubicBezTo>
                  <a:pt x="3956883" y="902303"/>
                  <a:pt x="3952746" y="891960"/>
                  <a:pt x="3972055" y="906441"/>
                </a:cubicBezTo>
                <a:cubicBezTo>
                  <a:pt x="3991364" y="920922"/>
                  <a:pt x="4008603" y="946438"/>
                  <a:pt x="4034118" y="964367"/>
                </a:cubicBezTo>
                <a:cubicBezTo>
                  <a:pt x="4059633" y="982296"/>
                  <a:pt x="4085837" y="991950"/>
                  <a:pt x="4125144" y="1014017"/>
                </a:cubicBezTo>
                <a:cubicBezTo>
                  <a:pt x="4164451" y="1036084"/>
                  <a:pt x="4231342" y="1072633"/>
                  <a:pt x="4269959" y="1096769"/>
                </a:cubicBezTo>
                <a:cubicBezTo>
                  <a:pt x="4308576" y="1120905"/>
                  <a:pt x="4305817" y="1127111"/>
                  <a:pt x="4356847" y="1158832"/>
                </a:cubicBezTo>
                <a:cubicBezTo>
                  <a:pt x="4407877" y="1190553"/>
                  <a:pt x="4523039" y="1257444"/>
                  <a:pt x="4576138" y="1287096"/>
                </a:cubicBezTo>
                <a:cubicBezTo>
                  <a:pt x="4629237" y="1316749"/>
                  <a:pt x="4642339" y="1322266"/>
                  <a:pt x="4675439" y="1336747"/>
                </a:cubicBezTo>
                <a:cubicBezTo>
                  <a:pt x="4708539" y="1351228"/>
                  <a:pt x="4751295" y="1362952"/>
                  <a:pt x="4774741" y="1373985"/>
                </a:cubicBezTo>
                <a:cubicBezTo>
                  <a:pt x="4798187" y="1385019"/>
                  <a:pt x="4797497" y="1393294"/>
                  <a:pt x="4816116" y="1402948"/>
                </a:cubicBezTo>
                <a:cubicBezTo>
                  <a:pt x="4834735" y="1412602"/>
                  <a:pt x="4875422" y="1427084"/>
                  <a:pt x="4886455" y="1431911"/>
                </a:cubicBezTo>
                <a:cubicBezTo>
                  <a:pt x="4897488" y="1436738"/>
                  <a:pt x="4889902" y="1434324"/>
                  <a:pt x="4882317" y="1431911"/>
                </a:cubicBez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任意多边形 7"/>
          <p:cNvSpPr/>
          <p:nvPr/>
        </p:nvSpPr>
        <p:spPr>
          <a:xfrm>
            <a:off x="7102783" y="3726404"/>
            <a:ext cx="2665194" cy="746222"/>
          </a:xfrm>
          <a:custGeom>
            <a:avLst/>
            <a:gdLst>
              <a:gd name="connsiteX0" fmla="*/ 0 w 2665194"/>
              <a:gd name="connsiteY0" fmla="*/ 572042 h 746222"/>
              <a:gd name="connsiteX1" fmla="*/ 82339 w 2665194"/>
              <a:gd name="connsiteY1" fmla="*/ 606711 h 746222"/>
              <a:gd name="connsiteX2" fmla="*/ 273020 w 2665194"/>
              <a:gd name="connsiteY2" fmla="*/ 667382 h 746222"/>
              <a:gd name="connsiteX3" fmla="*/ 312023 w 2665194"/>
              <a:gd name="connsiteY3" fmla="*/ 680383 h 746222"/>
              <a:gd name="connsiteX4" fmla="*/ 355359 w 2665194"/>
              <a:gd name="connsiteY4" fmla="*/ 689051 h 746222"/>
              <a:gd name="connsiteX5" fmla="*/ 403029 w 2665194"/>
              <a:gd name="connsiteY5" fmla="*/ 697718 h 746222"/>
              <a:gd name="connsiteX6" fmla="*/ 433365 w 2665194"/>
              <a:gd name="connsiteY6" fmla="*/ 702052 h 746222"/>
              <a:gd name="connsiteX7" fmla="*/ 468034 w 2665194"/>
              <a:gd name="connsiteY7" fmla="*/ 715053 h 746222"/>
              <a:gd name="connsiteX8" fmla="*/ 515704 w 2665194"/>
              <a:gd name="connsiteY8" fmla="*/ 723720 h 746222"/>
              <a:gd name="connsiteX9" fmla="*/ 559041 w 2665194"/>
              <a:gd name="connsiteY9" fmla="*/ 723720 h 746222"/>
              <a:gd name="connsiteX10" fmla="*/ 611045 w 2665194"/>
              <a:gd name="connsiteY10" fmla="*/ 732387 h 746222"/>
              <a:gd name="connsiteX11" fmla="*/ 671716 w 2665194"/>
              <a:gd name="connsiteY11" fmla="*/ 736721 h 746222"/>
              <a:gd name="connsiteX12" fmla="*/ 706385 w 2665194"/>
              <a:gd name="connsiteY12" fmla="*/ 745388 h 746222"/>
              <a:gd name="connsiteX13" fmla="*/ 975071 w 2665194"/>
              <a:gd name="connsiteY13" fmla="*/ 745388 h 746222"/>
              <a:gd name="connsiteX14" fmla="*/ 1005407 w 2665194"/>
              <a:gd name="connsiteY14" fmla="*/ 741054 h 746222"/>
              <a:gd name="connsiteX15" fmla="*/ 1079079 w 2665194"/>
              <a:gd name="connsiteY15" fmla="*/ 741054 h 746222"/>
              <a:gd name="connsiteX16" fmla="*/ 1092080 w 2665194"/>
              <a:gd name="connsiteY16" fmla="*/ 732387 h 746222"/>
              <a:gd name="connsiteX17" fmla="*/ 1126749 w 2665194"/>
              <a:gd name="connsiteY17" fmla="*/ 732387 h 746222"/>
              <a:gd name="connsiteX18" fmla="*/ 1161418 w 2665194"/>
              <a:gd name="connsiteY18" fmla="*/ 719386 h 746222"/>
              <a:gd name="connsiteX19" fmla="*/ 1191754 w 2665194"/>
              <a:gd name="connsiteY19" fmla="*/ 715053 h 746222"/>
              <a:gd name="connsiteX20" fmla="*/ 1252425 w 2665194"/>
              <a:gd name="connsiteY20" fmla="*/ 702052 h 746222"/>
              <a:gd name="connsiteX21" fmla="*/ 1317429 w 2665194"/>
              <a:gd name="connsiteY21" fmla="*/ 689051 h 746222"/>
              <a:gd name="connsiteX22" fmla="*/ 1378100 w 2665194"/>
              <a:gd name="connsiteY22" fmla="*/ 663049 h 746222"/>
              <a:gd name="connsiteX23" fmla="*/ 1586116 w 2665194"/>
              <a:gd name="connsiteY23" fmla="*/ 598044 h 746222"/>
              <a:gd name="connsiteX24" fmla="*/ 1707458 w 2665194"/>
              <a:gd name="connsiteY24" fmla="*/ 554708 h 746222"/>
              <a:gd name="connsiteX25" fmla="*/ 1776796 w 2665194"/>
              <a:gd name="connsiteY25" fmla="*/ 524372 h 746222"/>
              <a:gd name="connsiteX26" fmla="*/ 1850468 w 2665194"/>
              <a:gd name="connsiteY26" fmla="*/ 485369 h 746222"/>
              <a:gd name="connsiteX27" fmla="*/ 1876470 w 2665194"/>
              <a:gd name="connsiteY27" fmla="*/ 485369 h 746222"/>
              <a:gd name="connsiteX28" fmla="*/ 1941475 w 2665194"/>
              <a:gd name="connsiteY28" fmla="*/ 442033 h 746222"/>
              <a:gd name="connsiteX29" fmla="*/ 2171158 w 2665194"/>
              <a:gd name="connsiteY29" fmla="*/ 312023 h 746222"/>
              <a:gd name="connsiteX30" fmla="*/ 2340171 w 2665194"/>
              <a:gd name="connsiteY30" fmla="*/ 216683 h 746222"/>
              <a:gd name="connsiteX31" fmla="*/ 2383507 w 2665194"/>
              <a:gd name="connsiteY31" fmla="*/ 186347 h 746222"/>
              <a:gd name="connsiteX32" fmla="*/ 2413843 w 2665194"/>
              <a:gd name="connsiteY32" fmla="*/ 160345 h 746222"/>
              <a:gd name="connsiteX33" fmla="*/ 2548186 w 2665194"/>
              <a:gd name="connsiteY33" fmla="*/ 82340 h 746222"/>
              <a:gd name="connsiteX34" fmla="*/ 2574188 w 2665194"/>
              <a:gd name="connsiteY34" fmla="*/ 52004 h 746222"/>
              <a:gd name="connsiteX35" fmla="*/ 2665194 w 2665194"/>
              <a:gd name="connsiteY35" fmla="*/ 0 h 74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65194" h="746222">
                <a:moveTo>
                  <a:pt x="0" y="572042"/>
                </a:moveTo>
                <a:cubicBezTo>
                  <a:pt x="18418" y="581431"/>
                  <a:pt x="36836" y="590821"/>
                  <a:pt x="82339" y="606711"/>
                </a:cubicBezTo>
                <a:cubicBezTo>
                  <a:pt x="127842" y="622601"/>
                  <a:pt x="234739" y="655103"/>
                  <a:pt x="273020" y="667382"/>
                </a:cubicBezTo>
                <a:cubicBezTo>
                  <a:pt x="311301" y="679661"/>
                  <a:pt x="298300" y="676772"/>
                  <a:pt x="312023" y="680383"/>
                </a:cubicBezTo>
                <a:cubicBezTo>
                  <a:pt x="325746" y="683995"/>
                  <a:pt x="355359" y="689051"/>
                  <a:pt x="355359" y="689051"/>
                </a:cubicBezTo>
                <a:lnTo>
                  <a:pt x="403029" y="697718"/>
                </a:lnTo>
                <a:cubicBezTo>
                  <a:pt x="416030" y="699885"/>
                  <a:pt x="422531" y="699163"/>
                  <a:pt x="433365" y="702052"/>
                </a:cubicBezTo>
                <a:cubicBezTo>
                  <a:pt x="444199" y="704941"/>
                  <a:pt x="454311" y="711442"/>
                  <a:pt x="468034" y="715053"/>
                </a:cubicBezTo>
                <a:cubicBezTo>
                  <a:pt x="481757" y="718664"/>
                  <a:pt x="500536" y="722276"/>
                  <a:pt x="515704" y="723720"/>
                </a:cubicBezTo>
                <a:cubicBezTo>
                  <a:pt x="530872" y="725165"/>
                  <a:pt x="543151" y="722275"/>
                  <a:pt x="559041" y="723720"/>
                </a:cubicBezTo>
                <a:cubicBezTo>
                  <a:pt x="574931" y="725165"/>
                  <a:pt x="592266" y="730220"/>
                  <a:pt x="611045" y="732387"/>
                </a:cubicBezTo>
                <a:cubicBezTo>
                  <a:pt x="629824" y="734554"/>
                  <a:pt x="655826" y="734554"/>
                  <a:pt x="671716" y="736721"/>
                </a:cubicBezTo>
                <a:cubicBezTo>
                  <a:pt x="687606" y="738888"/>
                  <a:pt x="655826" y="743944"/>
                  <a:pt x="706385" y="745388"/>
                </a:cubicBezTo>
                <a:cubicBezTo>
                  <a:pt x="756944" y="746833"/>
                  <a:pt x="925234" y="746110"/>
                  <a:pt x="975071" y="745388"/>
                </a:cubicBezTo>
                <a:cubicBezTo>
                  <a:pt x="1024908" y="744666"/>
                  <a:pt x="988072" y="741776"/>
                  <a:pt x="1005407" y="741054"/>
                </a:cubicBezTo>
                <a:cubicBezTo>
                  <a:pt x="1022742" y="740332"/>
                  <a:pt x="1064634" y="742498"/>
                  <a:pt x="1079079" y="741054"/>
                </a:cubicBezTo>
                <a:cubicBezTo>
                  <a:pt x="1093524" y="739610"/>
                  <a:pt x="1084135" y="733831"/>
                  <a:pt x="1092080" y="732387"/>
                </a:cubicBezTo>
                <a:cubicBezTo>
                  <a:pt x="1100025" y="730943"/>
                  <a:pt x="1115193" y="734554"/>
                  <a:pt x="1126749" y="732387"/>
                </a:cubicBezTo>
                <a:cubicBezTo>
                  <a:pt x="1138305" y="730220"/>
                  <a:pt x="1150584" y="722275"/>
                  <a:pt x="1161418" y="719386"/>
                </a:cubicBezTo>
                <a:cubicBezTo>
                  <a:pt x="1172252" y="716497"/>
                  <a:pt x="1176586" y="717942"/>
                  <a:pt x="1191754" y="715053"/>
                </a:cubicBezTo>
                <a:cubicBezTo>
                  <a:pt x="1206922" y="712164"/>
                  <a:pt x="1252425" y="702052"/>
                  <a:pt x="1252425" y="702052"/>
                </a:cubicBezTo>
                <a:cubicBezTo>
                  <a:pt x="1273371" y="697718"/>
                  <a:pt x="1296483" y="695552"/>
                  <a:pt x="1317429" y="689051"/>
                </a:cubicBezTo>
                <a:cubicBezTo>
                  <a:pt x="1338375" y="682551"/>
                  <a:pt x="1333319" y="678217"/>
                  <a:pt x="1378100" y="663049"/>
                </a:cubicBezTo>
                <a:cubicBezTo>
                  <a:pt x="1422881" y="647881"/>
                  <a:pt x="1531223" y="616101"/>
                  <a:pt x="1586116" y="598044"/>
                </a:cubicBezTo>
                <a:cubicBezTo>
                  <a:pt x="1641009" y="579987"/>
                  <a:pt x="1675678" y="566987"/>
                  <a:pt x="1707458" y="554708"/>
                </a:cubicBezTo>
                <a:cubicBezTo>
                  <a:pt x="1739238" y="542429"/>
                  <a:pt x="1752961" y="535928"/>
                  <a:pt x="1776796" y="524372"/>
                </a:cubicBezTo>
                <a:cubicBezTo>
                  <a:pt x="1800631" y="512816"/>
                  <a:pt x="1833856" y="491869"/>
                  <a:pt x="1850468" y="485369"/>
                </a:cubicBezTo>
                <a:cubicBezTo>
                  <a:pt x="1867080" y="478868"/>
                  <a:pt x="1861302" y="492592"/>
                  <a:pt x="1876470" y="485369"/>
                </a:cubicBezTo>
                <a:cubicBezTo>
                  <a:pt x="1891638" y="478146"/>
                  <a:pt x="1892360" y="470924"/>
                  <a:pt x="1941475" y="442033"/>
                </a:cubicBezTo>
                <a:cubicBezTo>
                  <a:pt x="1990590" y="413142"/>
                  <a:pt x="2171158" y="312023"/>
                  <a:pt x="2171158" y="312023"/>
                </a:cubicBezTo>
                <a:lnTo>
                  <a:pt x="2340171" y="216683"/>
                </a:lnTo>
                <a:cubicBezTo>
                  <a:pt x="2375563" y="195737"/>
                  <a:pt x="2371228" y="195737"/>
                  <a:pt x="2383507" y="186347"/>
                </a:cubicBezTo>
                <a:cubicBezTo>
                  <a:pt x="2395786" y="176957"/>
                  <a:pt x="2386397" y="177679"/>
                  <a:pt x="2413843" y="160345"/>
                </a:cubicBezTo>
                <a:cubicBezTo>
                  <a:pt x="2441290" y="143010"/>
                  <a:pt x="2521462" y="100397"/>
                  <a:pt x="2548186" y="82340"/>
                </a:cubicBezTo>
                <a:cubicBezTo>
                  <a:pt x="2574910" y="64283"/>
                  <a:pt x="2554687" y="65727"/>
                  <a:pt x="2574188" y="52004"/>
                </a:cubicBezTo>
                <a:cubicBezTo>
                  <a:pt x="2593689" y="38281"/>
                  <a:pt x="2629441" y="19140"/>
                  <a:pt x="2665194" y="0"/>
                </a:cubicBez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任意多边形 10"/>
          <p:cNvSpPr/>
          <p:nvPr/>
        </p:nvSpPr>
        <p:spPr>
          <a:xfrm>
            <a:off x="2166937" y="2876215"/>
            <a:ext cx="7677150" cy="1600330"/>
          </a:xfrm>
          <a:custGeom>
            <a:avLst/>
            <a:gdLst>
              <a:gd name="connsiteX0" fmla="*/ 0 w 7677150"/>
              <a:gd name="connsiteY0" fmla="*/ 742964 h 1600227"/>
              <a:gd name="connsiteX1" fmla="*/ 266700 w 7677150"/>
              <a:gd name="connsiteY1" fmla="*/ 9539 h 1600227"/>
              <a:gd name="connsiteX2" fmla="*/ 552450 w 7677150"/>
              <a:gd name="connsiteY2" fmla="*/ 781064 h 1600227"/>
              <a:gd name="connsiteX3" fmla="*/ 819150 w 7677150"/>
              <a:gd name="connsiteY3" fmla="*/ 1571639 h 1600227"/>
              <a:gd name="connsiteX4" fmla="*/ 1104900 w 7677150"/>
              <a:gd name="connsiteY4" fmla="*/ 781064 h 1600227"/>
              <a:gd name="connsiteX5" fmla="*/ 1371600 w 7677150"/>
              <a:gd name="connsiteY5" fmla="*/ 9539 h 1600227"/>
              <a:gd name="connsiteX6" fmla="*/ 1676400 w 7677150"/>
              <a:gd name="connsiteY6" fmla="*/ 876314 h 1600227"/>
              <a:gd name="connsiteX7" fmla="*/ 1924050 w 7677150"/>
              <a:gd name="connsiteY7" fmla="*/ 1581164 h 1600227"/>
              <a:gd name="connsiteX8" fmla="*/ 2190750 w 7677150"/>
              <a:gd name="connsiteY8" fmla="*/ 790589 h 1600227"/>
              <a:gd name="connsiteX9" fmla="*/ 2466975 w 7677150"/>
              <a:gd name="connsiteY9" fmla="*/ 14 h 1600227"/>
              <a:gd name="connsiteX10" fmla="*/ 2771775 w 7677150"/>
              <a:gd name="connsiteY10" fmla="*/ 790589 h 1600227"/>
              <a:gd name="connsiteX11" fmla="*/ 3028950 w 7677150"/>
              <a:gd name="connsiteY11" fmla="*/ 1581164 h 1600227"/>
              <a:gd name="connsiteX12" fmla="*/ 3314700 w 7677150"/>
              <a:gd name="connsiteY12" fmla="*/ 790589 h 1600227"/>
              <a:gd name="connsiteX13" fmla="*/ 3581400 w 7677150"/>
              <a:gd name="connsiteY13" fmla="*/ 14 h 1600227"/>
              <a:gd name="connsiteX14" fmla="*/ 3829050 w 7677150"/>
              <a:gd name="connsiteY14" fmla="*/ 790589 h 1600227"/>
              <a:gd name="connsiteX15" fmla="*/ 4124325 w 7677150"/>
              <a:gd name="connsiteY15" fmla="*/ 1590689 h 1600227"/>
              <a:gd name="connsiteX16" fmla="*/ 4400550 w 7677150"/>
              <a:gd name="connsiteY16" fmla="*/ 790589 h 1600227"/>
              <a:gd name="connsiteX17" fmla="*/ 4667250 w 7677150"/>
              <a:gd name="connsiteY17" fmla="*/ 14 h 1600227"/>
              <a:gd name="connsiteX18" fmla="*/ 4953000 w 7677150"/>
              <a:gd name="connsiteY18" fmla="*/ 771539 h 1600227"/>
              <a:gd name="connsiteX19" fmla="*/ 5229225 w 7677150"/>
              <a:gd name="connsiteY19" fmla="*/ 1600214 h 1600227"/>
              <a:gd name="connsiteX20" fmla="*/ 5505450 w 7677150"/>
              <a:gd name="connsiteY20" fmla="*/ 790589 h 1600227"/>
              <a:gd name="connsiteX21" fmla="*/ 5781675 w 7677150"/>
              <a:gd name="connsiteY21" fmla="*/ 14 h 1600227"/>
              <a:gd name="connsiteX22" fmla="*/ 6057900 w 7677150"/>
              <a:gd name="connsiteY22" fmla="*/ 790589 h 1600227"/>
              <a:gd name="connsiteX23" fmla="*/ 6315075 w 7677150"/>
              <a:gd name="connsiteY23" fmla="*/ 1571639 h 1600227"/>
              <a:gd name="connsiteX24" fmla="*/ 6600825 w 7677150"/>
              <a:gd name="connsiteY24" fmla="*/ 781064 h 1600227"/>
              <a:gd name="connsiteX25" fmla="*/ 6877050 w 7677150"/>
              <a:gd name="connsiteY25" fmla="*/ 14 h 1600227"/>
              <a:gd name="connsiteX26" fmla="*/ 7143750 w 7677150"/>
              <a:gd name="connsiteY26" fmla="*/ 781064 h 1600227"/>
              <a:gd name="connsiteX27" fmla="*/ 7419975 w 7677150"/>
              <a:gd name="connsiteY27" fmla="*/ 1590689 h 1600227"/>
              <a:gd name="connsiteX28" fmla="*/ 7677150 w 7677150"/>
              <a:gd name="connsiteY28" fmla="*/ 876314 h 1600227"/>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06 h 1600269"/>
              <a:gd name="connsiteX1" fmla="*/ 266700 w 7677150"/>
              <a:gd name="connsiteY1" fmla="*/ 9581 h 1600269"/>
              <a:gd name="connsiteX2" fmla="*/ 552450 w 7677150"/>
              <a:gd name="connsiteY2" fmla="*/ 781106 h 1600269"/>
              <a:gd name="connsiteX3" fmla="*/ 819150 w 7677150"/>
              <a:gd name="connsiteY3" fmla="*/ 1571681 h 1600269"/>
              <a:gd name="connsiteX4" fmla="*/ 1104900 w 7677150"/>
              <a:gd name="connsiteY4" fmla="*/ 781106 h 1600269"/>
              <a:gd name="connsiteX5" fmla="*/ 1371600 w 7677150"/>
              <a:gd name="connsiteY5" fmla="*/ 9581 h 1600269"/>
              <a:gd name="connsiteX6" fmla="*/ 1676400 w 7677150"/>
              <a:gd name="connsiteY6" fmla="*/ 876356 h 1600269"/>
              <a:gd name="connsiteX7" fmla="*/ 1924050 w 7677150"/>
              <a:gd name="connsiteY7" fmla="*/ 1581206 h 1600269"/>
              <a:gd name="connsiteX8" fmla="*/ 2190750 w 7677150"/>
              <a:gd name="connsiteY8" fmla="*/ 790631 h 1600269"/>
              <a:gd name="connsiteX9" fmla="*/ 2466975 w 7677150"/>
              <a:gd name="connsiteY9" fmla="*/ 56 h 1600269"/>
              <a:gd name="connsiteX10" fmla="*/ 2783205 w 7677150"/>
              <a:gd name="connsiteY10" fmla="*/ 828731 h 1600269"/>
              <a:gd name="connsiteX11" fmla="*/ 3028950 w 7677150"/>
              <a:gd name="connsiteY11" fmla="*/ 1581206 h 1600269"/>
              <a:gd name="connsiteX12" fmla="*/ 3314700 w 7677150"/>
              <a:gd name="connsiteY12" fmla="*/ 790631 h 1600269"/>
              <a:gd name="connsiteX13" fmla="*/ 3581400 w 7677150"/>
              <a:gd name="connsiteY13" fmla="*/ 56 h 1600269"/>
              <a:gd name="connsiteX14" fmla="*/ 3829050 w 7677150"/>
              <a:gd name="connsiteY14" fmla="*/ 790631 h 1600269"/>
              <a:gd name="connsiteX15" fmla="*/ 4124325 w 7677150"/>
              <a:gd name="connsiteY15" fmla="*/ 1590731 h 1600269"/>
              <a:gd name="connsiteX16" fmla="*/ 4400550 w 7677150"/>
              <a:gd name="connsiteY16" fmla="*/ 790631 h 1600269"/>
              <a:gd name="connsiteX17" fmla="*/ 4667250 w 7677150"/>
              <a:gd name="connsiteY17" fmla="*/ 56 h 1600269"/>
              <a:gd name="connsiteX18" fmla="*/ 4953000 w 7677150"/>
              <a:gd name="connsiteY18" fmla="*/ 771581 h 1600269"/>
              <a:gd name="connsiteX19" fmla="*/ 5229225 w 7677150"/>
              <a:gd name="connsiteY19" fmla="*/ 1600256 h 1600269"/>
              <a:gd name="connsiteX20" fmla="*/ 5505450 w 7677150"/>
              <a:gd name="connsiteY20" fmla="*/ 790631 h 1600269"/>
              <a:gd name="connsiteX21" fmla="*/ 5781675 w 7677150"/>
              <a:gd name="connsiteY21" fmla="*/ 56 h 1600269"/>
              <a:gd name="connsiteX22" fmla="*/ 6057900 w 7677150"/>
              <a:gd name="connsiteY22" fmla="*/ 790631 h 1600269"/>
              <a:gd name="connsiteX23" fmla="*/ 6315075 w 7677150"/>
              <a:gd name="connsiteY23" fmla="*/ 1571681 h 1600269"/>
              <a:gd name="connsiteX24" fmla="*/ 6600825 w 7677150"/>
              <a:gd name="connsiteY24" fmla="*/ 781106 h 1600269"/>
              <a:gd name="connsiteX25" fmla="*/ 6877050 w 7677150"/>
              <a:gd name="connsiteY25" fmla="*/ 56 h 1600269"/>
              <a:gd name="connsiteX26" fmla="*/ 7143750 w 7677150"/>
              <a:gd name="connsiteY26" fmla="*/ 781106 h 1600269"/>
              <a:gd name="connsiteX27" fmla="*/ 7419975 w 7677150"/>
              <a:gd name="connsiteY27" fmla="*/ 1590731 h 1600269"/>
              <a:gd name="connsiteX28" fmla="*/ 7677150 w 7677150"/>
              <a:gd name="connsiteY28" fmla="*/ 876356 h 1600269"/>
              <a:gd name="connsiteX0" fmla="*/ 0 w 7677150"/>
              <a:gd name="connsiteY0" fmla="*/ 743058 h 1600321"/>
              <a:gd name="connsiteX1" fmla="*/ 266700 w 7677150"/>
              <a:gd name="connsiteY1" fmla="*/ 9633 h 1600321"/>
              <a:gd name="connsiteX2" fmla="*/ 552450 w 7677150"/>
              <a:gd name="connsiteY2" fmla="*/ 781158 h 1600321"/>
              <a:gd name="connsiteX3" fmla="*/ 819150 w 7677150"/>
              <a:gd name="connsiteY3" fmla="*/ 1571733 h 1600321"/>
              <a:gd name="connsiteX4" fmla="*/ 1104900 w 7677150"/>
              <a:gd name="connsiteY4" fmla="*/ 781158 h 1600321"/>
              <a:gd name="connsiteX5" fmla="*/ 1371600 w 7677150"/>
              <a:gd name="connsiteY5" fmla="*/ 9633 h 1600321"/>
              <a:gd name="connsiteX6" fmla="*/ 1676400 w 7677150"/>
              <a:gd name="connsiteY6" fmla="*/ 876408 h 1600321"/>
              <a:gd name="connsiteX7" fmla="*/ 1924050 w 7677150"/>
              <a:gd name="connsiteY7" fmla="*/ 1581258 h 1600321"/>
              <a:gd name="connsiteX8" fmla="*/ 2190750 w 7677150"/>
              <a:gd name="connsiteY8" fmla="*/ 790683 h 1600321"/>
              <a:gd name="connsiteX9" fmla="*/ 2466975 w 7677150"/>
              <a:gd name="connsiteY9" fmla="*/ 108 h 1600321"/>
              <a:gd name="connsiteX10" fmla="*/ 2783205 w 7677150"/>
              <a:gd name="connsiteY10" fmla="*/ 828783 h 1600321"/>
              <a:gd name="connsiteX11" fmla="*/ 3028950 w 7677150"/>
              <a:gd name="connsiteY11" fmla="*/ 1581258 h 1600321"/>
              <a:gd name="connsiteX12" fmla="*/ 3314700 w 7677150"/>
              <a:gd name="connsiteY12" fmla="*/ 790683 h 1600321"/>
              <a:gd name="connsiteX13" fmla="*/ 3581400 w 7677150"/>
              <a:gd name="connsiteY13" fmla="*/ 108 h 1600321"/>
              <a:gd name="connsiteX14" fmla="*/ 3829050 w 7677150"/>
              <a:gd name="connsiteY14" fmla="*/ 790683 h 1600321"/>
              <a:gd name="connsiteX15" fmla="*/ 4124325 w 7677150"/>
              <a:gd name="connsiteY15" fmla="*/ 1590783 h 1600321"/>
              <a:gd name="connsiteX16" fmla="*/ 4400550 w 7677150"/>
              <a:gd name="connsiteY16" fmla="*/ 790683 h 1600321"/>
              <a:gd name="connsiteX17" fmla="*/ 4667250 w 7677150"/>
              <a:gd name="connsiteY17" fmla="*/ 108 h 1600321"/>
              <a:gd name="connsiteX18" fmla="*/ 4953000 w 7677150"/>
              <a:gd name="connsiteY18" fmla="*/ 771633 h 1600321"/>
              <a:gd name="connsiteX19" fmla="*/ 5229225 w 7677150"/>
              <a:gd name="connsiteY19" fmla="*/ 1600308 h 1600321"/>
              <a:gd name="connsiteX20" fmla="*/ 5505450 w 7677150"/>
              <a:gd name="connsiteY20" fmla="*/ 790683 h 1600321"/>
              <a:gd name="connsiteX21" fmla="*/ 5781675 w 7677150"/>
              <a:gd name="connsiteY21" fmla="*/ 108 h 1600321"/>
              <a:gd name="connsiteX22" fmla="*/ 6057900 w 7677150"/>
              <a:gd name="connsiteY22" fmla="*/ 790683 h 1600321"/>
              <a:gd name="connsiteX23" fmla="*/ 6315075 w 7677150"/>
              <a:gd name="connsiteY23" fmla="*/ 1571733 h 1600321"/>
              <a:gd name="connsiteX24" fmla="*/ 6600825 w 7677150"/>
              <a:gd name="connsiteY24" fmla="*/ 781158 h 1600321"/>
              <a:gd name="connsiteX25" fmla="*/ 6877050 w 7677150"/>
              <a:gd name="connsiteY25" fmla="*/ 108 h 1600321"/>
              <a:gd name="connsiteX26" fmla="*/ 7143750 w 7677150"/>
              <a:gd name="connsiteY26" fmla="*/ 781158 h 1600321"/>
              <a:gd name="connsiteX27" fmla="*/ 7419975 w 7677150"/>
              <a:gd name="connsiteY27" fmla="*/ 1590783 h 1600321"/>
              <a:gd name="connsiteX28" fmla="*/ 7677150 w 7677150"/>
              <a:gd name="connsiteY28" fmla="*/ 876408 h 1600321"/>
              <a:gd name="connsiteX0" fmla="*/ 0 w 7677150"/>
              <a:gd name="connsiteY0" fmla="*/ 743060 h 1600323"/>
              <a:gd name="connsiteX1" fmla="*/ 266700 w 7677150"/>
              <a:gd name="connsiteY1" fmla="*/ 9635 h 1600323"/>
              <a:gd name="connsiteX2" fmla="*/ 552450 w 7677150"/>
              <a:gd name="connsiteY2" fmla="*/ 781160 h 1600323"/>
              <a:gd name="connsiteX3" fmla="*/ 819150 w 7677150"/>
              <a:gd name="connsiteY3" fmla="*/ 1571735 h 1600323"/>
              <a:gd name="connsiteX4" fmla="*/ 1104900 w 7677150"/>
              <a:gd name="connsiteY4" fmla="*/ 781160 h 1600323"/>
              <a:gd name="connsiteX5" fmla="*/ 1371600 w 7677150"/>
              <a:gd name="connsiteY5" fmla="*/ 9635 h 1600323"/>
              <a:gd name="connsiteX6" fmla="*/ 1676400 w 7677150"/>
              <a:gd name="connsiteY6" fmla="*/ 876410 h 1600323"/>
              <a:gd name="connsiteX7" fmla="*/ 1924050 w 7677150"/>
              <a:gd name="connsiteY7" fmla="*/ 1581260 h 1600323"/>
              <a:gd name="connsiteX8" fmla="*/ 2190750 w 7677150"/>
              <a:gd name="connsiteY8" fmla="*/ 790685 h 1600323"/>
              <a:gd name="connsiteX9" fmla="*/ 2466975 w 7677150"/>
              <a:gd name="connsiteY9" fmla="*/ 110 h 1600323"/>
              <a:gd name="connsiteX10" fmla="*/ 2783205 w 7677150"/>
              <a:gd name="connsiteY10" fmla="*/ 828785 h 1600323"/>
              <a:gd name="connsiteX11" fmla="*/ 3028950 w 7677150"/>
              <a:gd name="connsiteY11" fmla="*/ 1581260 h 1600323"/>
              <a:gd name="connsiteX12" fmla="*/ 3314700 w 7677150"/>
              <a:gd name="connsiteY12" fmla="*/ 790685 h 1600323"/>
              <a:gd name="connsiteX13" fmla="*/ 3581400 w 7677150"/>
              <a:gd name="connsiteY13" fmla="*/ 110 h 1600323"/>
              <a:gd name="connsiteX14" fmla="*/ 3829050 w 7677150"/>
              <a:gd name="connsiteY14" fmla="*/ 790685 h 1600323"/>
              <a:gd name="connsiteX15" fmla="*/ 4124325 w 7677150"/>
              <a:gd name="connsiteY15" fmla="*/ 1590785 h 1600323"/>
              <a:gd name="connsiteX16" fmla="*/ 4400550 w 7677150"/>
              <a:gd name="connsiteY16" fmla="*/ 790685 h 1600323"/>
              <a:gd name="connsiteX17" fmla="*/ 4667250 w 7677150"/>
              <a:gd name="connsiteY17" fmla="*/ 110 h 1600323"/>
              <a:gd name="connsiteX18" fmla="*/ 4953000 w 7677150"/>
              <a:gd name="connsiteY18" fmla="*/ 771635 h 1600323"/>
              <a:gd name="connsiteX19" fmla="*/ 5229225 w 7677150"/>
              <a:gd name="connsiteY19" fmla="*/ 1600310 h 1600323"/>
              <a:gd name="connsiteX20" fmla="*/ 5505450 w 7677150"/>
              <a:gd name="connsiteY20" fmla="*/ 790685 h 1600323"/>
              <a:gd name="connsiteX21" fmla="*/ 5781675 w 7677150"/>
              <a:gd name="connsiteY21" fmla="*/ 110 h 1600323"/>
              <a:gd name="connsiteX22" fmla="*/ 6057900 w 7677150"/>
              <a:gd name="connsiteY22" fmla="*/ 790685 h 1600323"/>
              <a:gd name="connsiteX23" fmla="*/ 6315075 w 7677150"/>
              <a:gd name="connsiteY23" fmla="*/ 1571735 h 1600323"/>
              <a:gd name="connsiteX24" fmla="*/ 6600825 w 7677150"/>
              <a:gd name="connsiteY24" fmla="*/ 781160 h 1600323"/>
              <a:gd name="connsiteX25" fmla="*/ 6877050 w 7677150"/>
              <a:gd name="connsiteY25" fmla="*/ 110 h 1600323"/>
              <a:gd name="connsiteX26" fmla="*/ 7143750 w 7677150"/>
              <a:gd name="connsiteY26" fmla="*/ 781160 h 1600323"/>
              <a:gd name="connsiteX27" fmla="*/ 7419975 w 7677150"/>
              <a:gd name="connsiteY27" fmla="*/ 1590785 h 1600323"/>
              <a:gd name="connsiteX28" fmla="*/ 7677150 w 7677150"/>
              <a:gd name="connsiteY28" fmla="*/ 876410 h 1600323"/>
              <a:gd name="connsiteX0" fmla="*/ 0 w 7677150"/>
              <a:gd name="connsiteY0" fmla="*/ 743060 h 1600323"/>
              <a:gd name="connsiteX1" fmla="*/ 266700 w 7677150"/>
              <a:gd name="connsiteY1" fmla="*/ 9635 h 1600323"/>
              <a:gd name="connsiteX2" fmla="*/ 552450 w 7677150"/>
              <a:gd name="connsiteY2" fmla="*/ 781160 h 1600323"/>
              <a:gd name="connsiteX3" fmla="*/ 819150 w 7677150"/>
              <a:gd name="connsiteY3" fmla="*/ 1571735 h 1600323"/>
              <a:gd name="connsiteX4" fmla="*/ 1104900 w 7677150"/>
              <a:gd name="connsiteY4" fmla="*/ 781160 h 1600323"/>
              <a:gd name="connsiteX5" fmla="*/ 1371600 w 7677150"/>
              <a:gd name="connsiteY5" fmla="*/ 9635 h 1600323"/>
              <a:gd name="connsiteX6" fmla="*/ 1676400 w 7677150"/>
              <a:gd name="connsiteY6" fmla="*/ 876410 h 1600323"/>
              <a:gd name="connsiteX7" fmla="*/ 1924050 w 7677150"/>
              <a:gd name="connsiteY7" fmla="*/ 1581260 h 1600323"/>
              <a:gd name="connsiteX8" fmla="*/ 2190750 w 7677150"/>
              <a:gd name="connsiteY8" fmla="*/ 790685 h 1600323"/>
              <a:gd name="connsiteX9" fmla="*/ 2466975 w 7677150"/>
              <a:gd name="connsiteY9" fmla="*/ 110 h 1600323"/>
              <a:gd name="connsiteX10" fmla="*/ 2783205 w 7677150"/>
              <a:gd name="connsiteY10" fmla="*/ 828785 h 1600323"/>
              <a:gd name="connsiteX11" fmla="*/ 3028950 w 7677150"/>
              <a:gd name="connsiteY11" fmla="*/ 1581260 h 1600323"/>
              <a:gd name="connsiteX12" fmla="*/ 3314700 w 7677150"/>
              <a:gd name="connsiteY12" fmla="*/ 790685 h 1600323"/>
              <a:gd name="connsiteX13" fmla="*/ 3581400 w 7677150"/>
              <a:gd name="connsiteY13" fmla="*/ 110 h 1600323"/>
              <a:gd name="connsiteX14" fmla="*/ 3829050 w 7677150"/>
              <a:gd name="connsiteY14" fmla="*/ 790685 h 1600323"/>
              <a:gd name="connsiteX15" fmla="*/ 4124325 w 7677150"/>
              <a:gd name="connsiteY15" fmla="*/ 1590785 h 1600323"/>
              <a:gd name="connsiteX16" fmla="*/ 4400550 w 7677150"/>
              <a:gd name="connsiteY16" fmla="*/ 790685 h 1600323"/>
              <a:gd name="connsiteX17" fmla="*/ 4667250 w 7677150"/>
              <a:gd name="connsiteY17" fmla="*/ 110 h 1600323"/>
              <a:gd name="connsiteX18" fmla="*/ 4953000 w 7677150"/>
              <a:gd name="connsiteY18" fmla="*/ 771635 h 1600323"/>
              <a:gd name="connsiteX19" fmla="*/ 5229225 w 7677150"/>
              <a:gd name="connsiteY19" fmla="*/ 1600310 h 1600323"/>
              <a:gd name="connsiteX20" fmla="*/ 5505450 w 7677150"/>
              <a:gd name="connsiteY20" fmla="*/ 790685 h 1600323"/>
              <a:gd name="connsiteX21" fmla="*/ 5781675 w 7677150"/>
              <a:gd name="connsiteY21" fmla="*/ 110 h 1600323"/>
              <a:gd name="connsiteX22" fmla="*/ 6057900 w 7677150"/>
              <a:gd name="connsiteY22" fmla="*/ 790685 h 1600323"/>
              <a:gd name="connsiteX23" fmla="*/ 6315075 w 7677150"/>
              <a:gd name="connsiteY23" fmla="*/ 1571735 h 1600323"/>
              <a:gd name="connsiteX24" fmla="*/ 6600825 w 7677150"/>
              <a:gd name="connsiteY24" fmla="*/ 781160 h 1600323"/>
              <a:gd name="connsiteX25" fmla="*/ 6877050 w 7677150"/>
              <a:gd name="connsiteY25" fmla="*/ 110 h 1600323"/>
              <a:gd name="connsiteX26" fmla="*/ 7143750 w 7677150"/>
              <a:gd name="connsiteY26" fmla="*/ 781160 h 1600323"/>
              <a:gd name="connsiteX27" fmla="*/ 7419975 w 7677150"/>
              <a:gd name="connsiteY27" fmla="*/ 1590785 h 1600323"/>
              <a:gd name="connsiteX28" fmla="*/ 7677150 w 7677150"/>
              <a:gd name="connsiteY28" fmla="*/ 876410 h 1600323"/>
              <a:gd name="connsiteX0" fmla="*/ 0 w 7677150"/>
              <a:gd name="connsiteY0" fmla="*/ 743060 h 1600323"/>
              <a:gd name="connsiteX1" fmla="*/ 266700 w 7677150"/>
              <a:gd name="connsiteY1" fmla="*/ 9635 h 1600323"/>
              <a:gd name="connsiteX2" fmla="*/ 552450 w 7677150"/>
              <a:gd name="connsiteY2" fmla="*/ 781160 h 1600323"/>
              <a:gd name="connsiteX3" fmla="*/ 819150 w 7677150"/>
              <a:gd name="connsiteY3" fmla="*/ 1571735 h 1600323"/>
              <a:gd name="connsiteX4" fmla="*/ 1104900 w 7677150"/>
              <a:gd name="connsiteY4" fmla="*/ 781160 h 1600323"/>
              <a:gd name="connsiteX5" fmla="*/ 1371600 w 7677150"/>
              <a:gd name="connsiteY5" fmla="*/ 9635 h 1600323"/>
              <a:gd name="connsiteX6" fmla="*/ 1676400 w 7677150"/>
              <a:gd name="connsiteY6" fmla="*/ 876410 h 1600323"/>
              <a:gd name="connsiteX7" fmla="*/ 1924050 w 7677150"/>
              <a:gd name="connsiteY7" fmla="*/ 1581260 h 1600323"/>
              <a:gd name="connsiteX8" fmla="*/ 2190750 w 7677150"/>
              <a:gd name="connsiteY8" fmla="*/ 790685 h 1600323"/>
              <a:gd name="connsiteX9" fmla="*/ 2466975 w 7677150"/>
              <a:gd name="connsiteY9" fmla="*/ 110 h 1600323"/>
              <a:gd name="connsiteX10" fmla="*/ 2783205 w 7677150"/>
              <a:gd name="connsiteY10" fmla="*/ 828785 h 1600323"/>
              <a:gd name="connsiteX11" fmla="*/ 3028950 w 7677150"/>
              <a:gd name="connsiteY11" fmla="*/ 1581260 h 1600323"/>
              <a:gd name="connsiteX12" fmla="*/ 3314700 w 7677150"/>
              <a:gd name="connsiteY12" fmla="*/ 790685 h 1600323"/>
              <a:gd name="connsiteX13" fmla="*/ 3581400 w 7677150"/>
              <a:gd name="connsiteY13" fmla="*/ 110 h 1600323"/>
              <a:gd name="connsiteX14" fmla="*/ 3829050 w 7677150"/>
              <a:gd name="connsiteY14" fmla="*/ 790685 h 1600323"/>
              <a:gd name="connsiteX15" fmla="*/ 4124325 w 7677150"/>
              <a:gd name="connsiteY15" fmla="*/ 1590785 h 1600323"/>
              <a:gd name="connsiteX16" fmla="*/ 4400550 w 7677150"/>
              <a:gd name="connsiteY16" fmla="*/ 790685 h 1600323"/>
              <a:gd name="connsiteX17" fmla="*/ 4667250 w 7677150"/>
              <a:gd name="connsiteY17" fmla="*/ 110 h 1600323"/>
              <a:gd name="connsiteX18" fmla="*/ 4953000 w 7677150"/>
              <a:gd name="connsiteY18" fmla="*/ 771635 h 1600323"/>
              <a:gd name="connsiteX19" fmla="*/ 5229225 w 7677150"/>
              <a:gd name="connsiteY19" fmla="*/ 1600310 h 1600323"/>
              <a:gd name="connsiteX20" fmla="*/ 5505450 w 7677150"/>
              <a:gd name="connsiteY20" fmla="*/ 790685 h 1600323"/>
              <a:gd name="connsiteX21" fmla="*/ 5781675 w 7677150"/>
              <a:gd name="connsiteY21" fmla="*/ 110 h 1600323"/>
              <a:gd name="connsiteX22" fmla="*/ 6057900 w 7677150"/>
              <a:gd name="connsiteY22" fmla="*/ 790685 h 1600323"/>
              <a:gd name="connsiteX23" fmla="*/ 6315075 w 7677150"/>
              <a:gd name="connsiteY23" fmla="*/ 1571735 h 1600323"/>
              <a:gd name="connsiteX24" fmla="*/ 6600825 w 7677150"/>
              <a:gd name="connsiteY24" fmla="*/ 781160 h 1600323"/>
              <a:gd name="connsiteX25" fmla="*/ 6877050 w 7677150"/>
              <a:gd name="connsiteY25" fmla="*/ 110 h 1600323"/>
              <a:gd name="connsiteX26" fmla="*/ 7143750 w 7677150"/>
              <a:gd name="connsiteY26" fmla="*/ 781160 h 1600323"/>
              <a:gd name="connsiteX27" fmla="*/ 7419975 w 7677150"/>
              <a:gd name="connsiteY27" fmla="*/ 1590785 h 1600323"/>
              <a:gd name="connsiteX28" fmla="*/ 7677150 w 7677150"/>
              <a:gd name="connsiteY28" fmla="*/ 876410 h 1600323"/>
              <a:gd name="connsiteX0" fmla="*/ 0 w 7677150"/>
              <a:gd name="connsiteY0" fmla="*/ 743060 h 1600323"/>
              <a:gd name="connsiteX1" fmla="*/ 266700 w 7677150"/>
              <a:gd name="connsiteY1" fmla="*/ 9635 h 1600323"/>
              <a:gd name="connsiteX2" fmla="*/ 552450 w 7677150"/>
              <a:gd name="connsiteY2" fmla="*/ 781160 h 1600323"/>
              <a:gd name="connsiteX3" fmla="*/ 819150 w 7677150"/>
              <a:gd name="connsiteY3" fmla="*/ 1571735 h 1600323"/>
              <a:gd name="connsiteX4" fmla="*/ 1104900 w 7677150"/>
              <a:gd name="connsiteY4" fmla="*/ 781160 h 1600323"/>
              <a:gd name="connsiteX5" fmla="*/ 1371600 w 7677150"/>
              <a:gd name="connsiteY5" fmla="*/ 9635 h 1600323"/>
              <a:gd name="connsiteX6" fmla="*/ 1676400 w 7677150"/>
              <a:gd name="connsiteY6" fmla="*/ 876410 h 1600323"/>
              <a:gd name="connsiteX7" fmla="*/ 1924050 w 7677150"/>
              <a:gd name="connsiteY7" fmla="*/ 1581260 h 1600323"/>
              <a:gd name="connsiteX8" fmla="*/ 2190750 w 7677150"/>
              <a:gd name="connsiteY8" fmla="*/ 790685 h 1600323"/>
              <a:gd name="connsiteX9" fmla="*/ 2466975 w 7677150"/>
              <a:gd name="connsiteY9" fmla="*/ 110 h 1600323"/>
              <a:gd name="connsiteX10" fmla="*/ 2783205 w 7677150"/>
              <a:gd name="connsiteY10" fmla="*/ 828785 h 1600323"/>
              <a:gd name="connsiteX11" fmla="*/ 3028950 w 7677150"/>
              <a:gd name="connsiteY11" fmla="*/ 1581260 h 1600323"/>
              <a:gd name="connsiteX12" fmla="*/ 3314700 w 7677150"/>
              <a:gd name="connsiteY12" fmla="*/ 790685 h 1600323"/>
              <a:gd name="connsiteX13" fmla="*/ 3581400 w 7677150"/>
              <a:gd name="connsiteY13" fmla="*/ 110 h 1600323"/>
              <a:gd name="connsiteX14" fmla="*/ 3829050 w 7677150"/>
              <a:gd name="connsiteY14" fmla="*/ 790685 h 1600323"/>
              <a:gd name="connsiteX15" fmla="*/ 4124325 w 7677150"/>
              <a:gd name="connsiteY15" fmla="*/ 1590785 h 1600323"/>
              <a:gd name="connsiteX16" fmla="*/ 4400550 w 7677150"/>
              <a:gd name="connsiteY16" fmla="*/ 790685 h 1600323"/>
              <a:gd name="connsiteX17" fmla="*/ 4667250 w 7677150"/>
              <a:gd name="connsiteY17" fmla="*/ 110 h 1600323"/>
              <a:gd name="connsiteX18" fmla="*/ 4953000 w 7677150"/>
              <a:gd name="connsiteY18" fmla="*/ 771635 h 1600323"/>
              <a:gd name="connsiteX19" fmla="*/ 5229225 w 7677150"/>
              <a:gd name="connsiteY19" fmla="*/ 1600310 h 1600323"/>
              <a:gd name="connsiteX20" fmla="*/ 5505450 w 7677150"/>
              <a:gd name="connsiteY20" fmla="*/ 790685 h 1600323"/>
              <a:gd name="connsiteX21" fmla="*/ 5781675 w 7677150"/>
              <a:gd name="connsiteY21" fmla="*/ 110 h 1600323"/>
              <a:gd name="connsiteX22" fmla="*/ 6057900 w 7677150"/>
              <a:gd name="connsiteY22" fmla="*/ 790685 h 1600323"/>
              <a:gd name="connsiteX23" fmla="*/ 6315075 w 7677150"/>
              <a:gd name="connsiteY23" fmla="*/ 1571735 h 1600323"/>
              <a:gd name="connsiteX24" fmla="*/ 6600825 w 7677150"/>
              <a:gd name="connsiteY24" fmla="*/ 781160 h 1600323"/>
              <a:gd name="connsiteX25" fmla="*/ 6877050 w 7677150"/>
              <a:gd name="connsiteY25" fmla="*/ 110 h 1600323"/>
              <a:gd name="connsiteX26" fmla="*/ 7143750 w 7677150"/>
              <a:gd name="connsiteY26" fmla="*/ 781160 h 1600323"/>
              <a:gd name="connsiteX27" fmla="*/ 7419975 w 7677150"/>
              <a:gd name="connsiteY27" fmla="*/ 1590785 h 1600323"/>
              <a:gd name="connsiteX28" fmla="*/ 7677150 w 7677150"/>
              <a:gd name="connsiteY28" fmla="*/ 876410 h 1600323"/>
              <a:gd name="connsiteX0" fmla="*/ 0 w 7677150"/>
              <a:gd name="connsiteY0" fmla="*/ 743067 h 1600330"/>
              <a:gd name="connsiteX1" fmla="*/ 266700 w 7677150"/>
              <a:gd name="connsiteY1" fmla="*/ 9642 h 1600330"/>
              <a:gd name="connsiteX2" fmla="*/ 552450 w 7677150"/>
              <a:gd name="connsiteY2" fmla="*/ 781167 h 1600330"/>
              <a:gd name="connsiteX3" fmla="*/ 819150 w 7677150"/>
              <a:gd name="connsiteY3" fmla="*/ 1571742 h 1600330"/>
              <a:gd name="connsiteX4" fmla="*/ 1104900 w 7677150"/>
              <a:gd name="connsiteY4" fmla="*/ 781167 h 1600330"/>
              <a:gd name="connsiteX5" fmla="*/ 1371600 w 7677150"/>
              <a:gd name="connsiteY5" fmla="*/ 9642 h 1600330"/>
              <a:gd name="connsiteX6" fmla="*/ 1676400 w 7677150"/>
              <a:gd name="connsiteY6" fmla="*/ 876417 h 1600330"/>
              <a:gd name="connsiteX7" fmla="*/ 1924050 w 7677150"/>
              <a:gd name="connsiteY7" fmla="*/ 1581267 h 1600330"/>
              <a:gd name="connsiteX8" fmla="*/ 2190750 w 7677150"/>
              <a:gd name="connsiteY8" fmla="*/ 790692 h 1600330"/>
              <a:gd name="connsiteX9" fmla="*/ 2466975 w 7677150"/>
              <a:gd name="connsiteY9" fmla="*/ 117 h 1600330"/>
              <a:gd name="connsiteX10" fmla="*/ 2783205 w 7677150"/>
              <a:gd name="connsiteY10" fmla="*/ 828792 h 1600330"/>
              <a:gd name="connsiteX11" fmla="*/ 3028950 w 7677150"/>
              <a:gd name="connsiteY11" fmla="*/ 1581267 h 1600330"/>
              <a:gd name="connsiteX12" fmla="*/ 3314700 w 7677150"/>
              <a:gd name="connsiteY12" fmla="*/ 790692 h 1600330"/>
              <a:gd name="connsiteX13" fmla="*/ 3581400 w 7677150"/>
              <a:gd name="connsiteY13" fmla="*/ 117 h 1600330"/>
              <a:gd name="connsiteX14" fmla="*/ 3829050 w 7677150"/>
              <a:gd name="connsiteY14" fmla="*/ 790692 h 1600330"/>
              <a:gd name="connsiteX15" fmla="*/ 4124325 w 7677150"/>
              <a:gd name="connsiteY15" fmla="*/ 1590792 h 1600330"/>
              <a:gd name="connsiteX16" fmla="*/ 4400550 w 7677150"/>
              <a:gd name="connsiteY16" fmla="*/ 790692 h 1600330"/>
              <a:gd name="connsiteX17" fmla="*/ 4667250 w 7677150"/>
              <a:gd name="connsiteY17" fmla="*/ 117 h 1600330"/>
              <a:gd name="connsiteX18" fmla="*/ 4953000 w 7677150"/>
              <a:gd name="connsiteY18" fmla="*/ 771642 h 1600330"/>
              <a:gd name="connsiteX19" fmla="*/ 5229225 w 7677150"/>
              <a:gd name="connsiteY19" fmla="*/ 1600317 h 1600330"/>
              <a:gd name="connsiteX20" fmla="*/ 5505450 w 7677150"/>
              <a:gd name="connsiteY20" fmla="*/ 790692 h 1600330"/>
              <a:gd name="connsiteX21" fmla="*/ 5781675 w 7677150"/>
              <a:gd name="connsiteY21" fmla="*/ 117 h 1600330"/>
              <a:gd name="connsiteX22" fmla="*/ 6057900 w 7677150"/>
              <a:gd name="connsiteY22" fmla="*/ 790692 h 1600330"/>
              <a:gd name="connsiteX23" fmla="*/ 6315075 w 7677150"/>
              <a:gd name="connsiteY23" fmla="*/ 1571742 h 1600330"/>
              <a:gd name="connsiteX24" fmla="*/ 6600825 w 7677150"/>
              <a:gd name="connsiteY24" fmla="*/ 781167 h 1600330"/>
              <a:gd name="connsiteX25" fmla="*/ 6877050 w 7677150"/>
              <a:gd name="connsiteY25" fmla="*/ 117 h 1600330"/>
              <a:gd name="connsiteX26" fmla="*/ 7143750 w 7677150"/>
              <a:gd name="connsiteY26" fmla="*/ 781167 h 1600330"/>
              <a:gd name="connsiteX27" fmla="*/ 7419975 w 7677150"/>
              <a:gd name="connsiteY27" fmla="*/ 1590792 h 1600330"/>
              <a:gd name="connsiteX28" fmla="*/ 7677150 w 7677150"/>
              <a:gd name="connsiteY28" fmla="*/ 876417 h 1600330"/>
              <a:gd name="connsiteX0" fmla="*/ 0 w 7677150"/>
              <a:gd name="connsiteY0" fmla="*/ 743067 h 1600330"/>
              <a:gd name="connsiteX1" fmla="*/ 266700 w 7677150"/>
              <a:gd name="connsiteY1" fmla="*/ 9642 h 1600330"/>
              <a:gd name="connsiteX2" fmla="*/ 552450 w 7677150"/>
              <a:gd name="connsiteY2" fmla="*/ 781167 h 1600330"/>
              <a:gd name="connsiteX3" fmla="*/ 819150 w 7677150"/>
              <a:gd name="connsiteY3" fmla="*/ 1571742 h 1600330"/>
              <a:gd name="connsiteX4" fmla="*/ 1104900 w 7677150"/>
              <a:gd name="connsiteY4" fmla="*/ 781167 h 1600330"/>
              <a:gd name="connsiteX5" fmla="*/ 1371600 w 7677150"/>
              <a:gd name="connsiteY5" fmla="*/ 9642 h 1600330"/>
              <a:gd name="connsiteX6" fmla="*/ 1676400 w 7677150"/>
              <a:gd name="connsiteY6" fmla="*/ 876417 h 1600330"/>
              <a:gd name="connsiteX7" fmla="*/ 1924050 w 7677150"/>
              <a:gd name="connsiteY7" fmla="*/ 1581267 h 1600330"/>
              <a:gd name="connsiteX8" fmla="*/ 2190750 w 7677150"/>
              <a:gd name="connsiteY8" fmla="*/ 790692 h 1600330"/>
              <a:gd name="connsiteX9" fmla="*/ 2466975 w 7677150"/>
              <a:gd name="connsiteY9" fmla="*/ 117 h 1600330"/>
              <a:gd name="connsiteX10" fmla="*/ 2783205 w 7677150"/>
              <a:gd name="connsiteY10" fmla="*/ 828792 h 1600330"/>
              <a:gd name="connsiteX11" fmla="*/ 3028950 w 7677150"/>
              <a:gd name="connsiteY11" fmla="*/ 1581267 h 1600330"/>
              <a:gd name="connsiteX12" fmla="*/ 3314700 w 7677150"/>
              <a:gd name="connsiteY12" fmla="*/ 790692 h 1600330"/>
              <a:gd name="connsiteX13" fmla="*/ 3581400 w 7677150"/>
              <a:gd name="connsiteY13" fmla="*/ 117 h 1600330"/>
              <a:gd name="connsiteX14" fmla="*/ 3829050 w 7677150"/>
              <a:gd name="connsiteY14" fmla="*/ 790692 h 1600330"/>
              <a:gd name="connsiteX15" fmla="*/ 4124325 w 7677150"/>
              <a:gd name="connsiteY15" fmla="*/ 1590792 h 1600330"/>
              <a:gd name="connsiteX16" fmla="*/ 4400550 w 7677150"/>
              <a:gd name="connsiteY16" fmla="*/ 790692 h 1600330"/>
              <a:gd name="connsiteX17" fmla="*/ 4667250 w 7677150"/>
              <a:gd name="connsiteY17" fmla="*/ 117 h 1600330"/>
              <a:gd name="connsiteX18" fmla="*/ 4953000 w 7677150"/>
              <a:gd name="connsiteY18" fmla="*/ 771642 h 1600330"/>
              <a:gd name="connsiteX19" fmla="*/ 5229225 w 7677150"/>
              <a:gd name="connsiteY19" fmla="*/ 1600317 h 1600330"/>
              <a:gd name="connsiteX20" fmla="*/ 5505450 w 7677150"/>
              <a:gd name="connsiteY20" fmla="*/ 790692 h 1600330"/>
              <a:gd name="connsiteX21" fmla="*/ 5781675 w 7677150"/>
              <a:gd name="connsiteY21" fmla="*/ 117 h 1600330"/>
              <a:gd name="connsiteX22" fmla="*/ 6057900 w 7677150"/>
              <a:gd name="connsiteY22" fmla="*/ 790692 h 1600330"/>
              <a:gd name="connsiteX23" fmla="*/ 6315075 w 7677150"/>
              <a:gd name="connsiteY23" fmla="*/ 1571742 h 1600330"/>
              <a:gd name="connsiteX24" fmla="*/ 6600825 w 7677150"/>
              <a:gd name="connsiteY24" fmla="*/ 781167 h 1600330"/>
              <a:gd name="connsiteX25" fmla="*/ 6877050 w 7677150"/>
              <a:gd name="connsiteY25" fmla="*/ 117 h 1600330"/>
              <a:gd name="connsiteX26" fmla="*/ 7143750 w 7677150"/>
              <a:gd name="connsiteY26" fmla="*/ 781167 h 1600330"/>
              <a:gd name="connsiteX27" fmla="*/ 7419975 w 7677150"/>
              <a:gd name="connsiteY27" fmla="*/ 1590792 h 1600330"/>
              <a:gd name="connsiteX28" fmla="*/ 7677150 w 7677150"/>
              <a:gd name="connsiteY28" fmla="*/ 876417 h 160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77150" h="1600330">
                <a:moveTo>
                  <a:pt x="0" y="743067"/>
                </a:moveTo>
                <a:cubicBezTo>
                  <a:pt x="87312" y="373179"/>
                  <a:pt x="174625" y="3292"/>
                  <a:pt x="266700" y="9642"/>
                </a:cubicBezTo>
                <a:cubicBezTo>
                  <a:pt x="358775" y="15992"/>
                  <a:pt x="498475" y="509387"/>
                  <a:pt x="552450" y="781167"/>
                </a:cubicBezTo>
                <a:cubicBezTo>
                  <a:pt x="606425" y="1052947"/>
                  <a:pt x="727075" y="1571742"/>
                  <a:pt x="819150" y="1571742"/>
                </a:cubicBezTo>
                <a:cubicBezTo>
                  <a:pt x="911225" y="1571742"/>
                  <a:pt x="1028065" y="1049137"/>
                  <a:pt x="1104900" y="781167"/>
                </a:cubicBezTo>
                <a:cubicBezTo>
                  <a:pt x="1181735" y="513197"/>
                  <a:pt x="1264920" y="20437"/>
                  <a:pt x="1371600" y="9642"/>
                </a:cubicBezTo>
                <a:cubicBezTo>
                  <a:pt x="1478280" y="-1153"/>
                  <a:pt x="1676400" y="876417"/>
                  <a:pt x="1676400" y="876417"/>
                </a:cubicBezTo>
                <a:cubicBezTo>
                  <a:pt x="1749425" y="1161214"/>
                  <a:pt x="1807845" y="1591745"/>
                  <a:pt x="1924050" y="1581267"/>
                </a:cubicBezTo>
                <a:cubicBezTo>
                  <a:pt x="2040255" y="1570789"/>
                  <a:pt x="2100263" y="1054217"/>
                  <a:pt x="2190750" y="790692"/>
                </a:cubicBezTo>
                <a:cubicBezTo>
                  <a:pt x="2281238" y="527167"/>
                  <a:pt x="2356803" y="9007"/>
                  <a:pt x="2466975" y="117"/>
                </a:cubicBezTo>
                <a:cubicBezTo>
                  <a:pt x="2577147" y="-8773"/>
                  <a:pt x="2708592" y="489067"/>
                  <a:pt x="2783205" y="828792"/>
                </a:cubicBezTo>
                <a:cubicBezTo>
                  <a:pt x="2857818" y="1168517"/>
                  <a:pt x="2940368" y="1587617"/>
                  <a:pt x="3028950" y="1581267"/>
                </a:cubicBezTo>
                <a:cubicBezTo>
                  <a:pt x="3117532" y="1574917"/>
                  <a:pt x="3253105" y="1054217"/>
                  <a:pt x="3314700" y="790692"/>
                </a:cubicBezTo>
                <a:cubicBezTo>
                  <a:pt x="3376295" y="527167"/>
                  <a:pt x="3495675" y="117"/>
                  <a:pt x="3581400" y="117"/>
                </a:cubicBezTo>
                <a:cubicBezTo>
                  <a:pt x="3667125" y="117"/>
                  <a:pt x="3765233" y="525580"/>
                  <a:pt x="3829050" y="790692"/>
                </a:cubicBezTo>
                <a:cubicBezTo>
                  <a:pt x="3892867" y="1055804"/>
                  <a:pt x="4029075" y="1590792"/>
                  <a:pt x="4124325" y="1590792"/>
                </a:cubicBezTo>
                <a:cubicBezTo>
                  <a:pt x="4219575" y="1590792"/>
                  <a:pt x="4321493" y="1055804"/>
                  <a:pt x="4400550" y="790692"/>
                </a:cubicBezTo>
                <a:cubicBezTo>
                  <a:pt x="4479607" y="525580"/>
                  <a:pt x="4575175" y="3292"/>
                  <a:pt x="4667250" y="117"/>
                </a:cubicBezTo>
                <a:cubicBezTo>
                  <a:pt x="4759325" y="-3058"/>
                  <a:pt x="4897438" y="489702"/>
                  <a:pt x="4953000" y="771642"/>
                </a:cubicBezTo>
                <a:cubicBezTo>
                  <a:pt x="5008562" y="1053582"/>
                  <a:pt x="5137150" y="1597142"/>
                  <a:pt x="5229225" y="1600317"/>
                </a:cubicBezTo>
                <a:cubicBezTo>
                  <a:pt x="5321300" y="1603492"/>
                  <a:pt x="5440045" y="1061202"/>
                  <a:pt x="5505450" y="790692"/>
                </a:cubicBezTo>
                <a:cubicBezTo>
                  <a:pt x="5570855" y="520182"/>
                  <a:pt x="5689600" y="117"/>
                  <a:pt x="5781675" y="117"/>
                </a:cubicBezTo>
                <a:cubicBezTo>
                  <a:pt x="5873750" y="117"/>
                  <a:pt x="5984240" y="521135"/>
                  <a:pt x="6057900" y="790692"/>
                </a:cubicBezTo>
                <a:cubicBezTo>
                  <a:pt x="6131560" y="1060249"/>
                  <a:pt x="6224588" y="1573329"/>
                  <a:pt x="6315075" y="1571742"/>
                </a:cubicBezTo>
                <a:cubicBezTo>
                  <a:pt x="6405562" y="1570155"/>
                  <a:pt x="6507163" y="1043104"/>
                  <a:pt x="6600825" y="781167"/>
                </a:cubicBezTo>
                <a:cubicBezTo>
                  <a:pt x="6694487" y="519230"/>
                  <a:pt x="6786563" y="117"/>
                  <a:pt x="6877050" y="117"/>
                </a:cubicBezTo>
                <a:cubicBezTo>
                  <a:pt x="6967537" y="117"/>
                  <a:pt x="7143750" y="781167"/>
                  <a:pt x="7143750" y="781167"/>
                </a:cubicBezTo>
                <a:cubicBezTo>
                  <a:pt x="7226617" y="1069139"/>
                  <a:pt x="7331075" y="1574917"/>
                  <a:pt x="7419975" y="1590792"/>
                </a:cubicBezTo>
                <a:cubicBezTo>
                  <a:pt x="7508875" y="1606667"/>
                  <a:pt x="7677150" y="876417"/>
                  <a:pt x="7677150" y="876417"/>
                </a:cubicBezTo>
              </a:path>
            </a:pathLst>
          </a:cu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任意多边形 11"/>
          <p:cNvSpPr/>
          <p:nvPr/>
        </p:nvSpPr>
        <p:spPr>
          <a:xfrm>
            <a:off x="2176463" y="2863593"/>
            <a:ext cx="7686675" cy="1612942"/>
          </a:xfrm>
          <a:custGeom>
            <a:avLst/>
            <a:gdLst>
              <a:gd name="connsiteX0" fmla="*/ 0 w 7686675"/>
              <a:gd name="connsiteY0" fmla="*/ 762077 h 1609805"/>
              <a:gd name="connsiteX1" fmla="*/ 619125 w 7686675"/>
              <a:gd name="connsiteY1" fmla="*/ 77 h 1609805"/>
              <a:gd name="connsiteX2" fmla="*/ 1266825 w 7686675"/>
              <a:gd name="connsiteY2" fmla="*/ 800177 h 1609805"/>
              <a:gd name="connsiteX3" fmla="*/ 1924050 w 7686675"/>
              <a:gd name="connsiteY3" fmla="*/ 1600277 h 1609805"/>
              <a:gd name="connsiteX4" fmla="*/ 2562225 w 7686675"/>
              <a:gd name="connsiteY4" fmla="*/ 800177 h 1609805"/>
              <a:gd name="connsiteX5" fmla="*/ 3200400 w 7686675"/>
              <a:gd name="connsiteY5" fmla="*/ 77 h 1609805"/>
              <a:gd name="connsiteX6" fmla="*/ 3838575 w 7686675"/>
              <a:gd name="connsiteY6" fmla="*/ 800177 h 1609805"/>
              <a:gd name="connsiteX7" fmla="*/ 4486275 w 7686675"/>
              <a:gd name="connsiteY7" fmla="*/ 1609802 h 1609805"/>
              <a:gd name="connsiteX8" fmla="*/ 5133975 w 7686675"/>
              <a:gd name="connsiteY8" fmla="*/ 800177 h 1609805"/>
              <a:gd name="connsiteX9" fmla="*/ 5753100 w 7686675"/>
              <a:gd name="connsiteY9" fmla="*/ 77 h 1609805"/>
              <a:gd name="connsiteX10" fmla="*/ 6410325 w 7686675"/>
              <a:gd name="connsiteY10" fmla="*/ 800177 h 1609805"/>
              <a:gd name="connsiteX11" fmla="*/ 7048500 w 7686675"/>
              <a:gd name="connsiteY11" fmla="*/ 1609802 h 1609805"/>
              <a:gd name="connsiteX12" fmla="*/ 7686675 w 7686675"/>
              <a:gd name="connsiteY12" fmla="*/ 790652 h 1609805"/>
              <a:gd name="connsiteX0" fmla="*/ 0 w 7686675"/>
              <a:gd name="connsiteY0" fmla="*/ 762077 h 1609805"/>
              <a:gd name="connsiteX1" fmla="*/ 619125 w 7686675"/>
              <a:gd name="connsiteY1" fmla="*/ 77 h 1609805"/>
              <a:gd name="connsiteX2" fmla="*/ 1266825 w 7686675"/>
              <a:gd name="connsiteY2" fmla="*/ 800177 h 1609805"/>
              <a:gd name="connsiteX3" fmla="*/ 1924050 w 7686675"/>
              <a:gd name="connsiteY3" fmla="*/ 1600277 h 1609805"/>
              <a:gd name="connsiteX4" fmla="*/ 2562225 w 7686675"/>
              <a:gd name="connsiteY4" fmla="*/ 800177 h 1609805"/>
              <a:gd name="connsiteX5" fmla="*/ 3200400 w 7686675"/>
              <a:gd name="connsiteY5" fmla="*/ 77 h 1609805"/>
              <a:gd name="connsiteX6" fmla="*/ 3838575 w 7686675"/>
              <a:gd name="connsiteY6" fmla="*/ 800177 h 1609805"/>
              <a:gd name="connsiteX7" fmla="*/ 4486275 w 7686675"/>
              <a:gd name="connsiteY7" fmla="*/ 1609802 h 1609805"/>
              <a:gd name="connsiteX8" fmla="*/ 5133975 w 7686675"/>
              <a:gd name="connsiteY8" fmla="*/ 800177 h 1609805"/>
              <a:gd name="connsiteX9" fmla="*/ 5753100 w 7686675"/>
              <a:gd name="connsiteY9" fmla="*/ 77 h 1609805"/>
              <a:gd name="connsiteX10" fmla="*/ 6410325 w 7686675"/>
              <a:gd name="connsiteY10" fmla="*/ 800177 h 1609805"/>
              <a:gd name="connsiteX11" fmla="*/ 7048500 w 7686675"/>
              <a:gd name="connsiteY11" fmla="*/ 1609802 h 1609805"/>
              <a:gd name="connsiteX12" fmla="*/ 7686675 w 7686675"/>
              <a:gd name="connsiteY12" fmla="*/ 790652 h 1609805"/>
              <a:gd name="connsiteX0" fmla="*/ 0 w 7686675"/>
              <a:gd name="connsiteY0" fmla="*/ 765213 h 1612941"/>
              <a:gd name="connsiteX1" fmla="*/ 619125 w 7686675"/>
              <a:gd name="connsiteY1" fmla="*/ 3213 h 1612941"/>
              <a:gd name="connsiteX2" fmla="*/ 1266825 w 7686675"/>
              <a:gd name="connsiteY2" fmla="*/ 803313 h 1612941"/>
              <a:gd name="connsiteX3" fmla="*/ 1924050 w 7686675"/>
              <a:gd name="connsiteY3" fmla="*/ 1603413 h 1612941"/>
              <a:gd name="connsiteX4" fmla="*/ 2562225 w 7686675"/>
              <a:gd name="connsiteY4" fmla="*/ 803313 h 1612941"/>
              <a:gd name="connsiteX5" fmla="*/ 3200400 w 7686675"/>
              <a:gd name="connsiteY5" fmla="*/ 3213 h 1612941"/>
              <a:gd name="connsiteX6" fmla="*/ 3838575 w 7686675"/>
              <a:gd name="connsiteY6" fmla="*/ 803313 h 1612941"/>
              <a:gd name="connsiteX7" fmla="*/ 4486275 w 7686675"/>
              <a:gd name="connsiteY7" fmla="*/ 1612938 h 1612941"/>
              <a:gd name="connsiteX8" fmla="*/ 5133975 w 7686675"/>
              <a:gd name="connsiteY8" fmla="*/ 803313 h 1612941"/>
              <a:gd name="connsiteX9" fmla="*/ 5753100 w 7686675"/>
              <a:gd name="connsiteY9" fmla="*/ 3213 h 1612941"/>
              <a:gd name="connsiteX10" fmla="*/ 6410325 w 7686675"/>
              <a:gd name="connsiteY10" fmla="*/ 803313 h 1612941"/>
              <a:gd name="connsiteX11" fmla="*/ 7048500 w 7686675"/>
              <a:gd name="connsiteY11" fmla="*/ 1612938 h 1612941"/>
              <a:gd name="connsiteX12" fmla="*/ 7686675 w 7686675"/>
              <a:gd name="connsiteY12" fmla="*/ 793788 h 1612941"/>
              <a:gd name="connsiteX0" fmla="*/ 0 w 7686675"/>
              <a:gd name="connsiteY0" fmla="*/ 765213 h 1612941"/>
              <a:gd name="connsiteX1" fmla="*/ 619125 w 7686675"/>
              <a:gd name="connsiteY1" fmla="*/ 3213 h 1612941"/>
              <a:gd name="connsiteX2" fmla="*/ 1266825 w 7686675"/>
              <a:gd name="connsiteY2" fmla="*/ 803313 h 1612941"/>
              <a:gd name="connsiteX3" fmla="*/ 1924050 w 7686675"/>
              <a:gd name="connsiteY3" fmla="*/ 1603413 h 1612941"/>
              <a:gd name="connsiteX4" fmla="*/ 2562225 w 7686675"/>
              <a:gd name="connsiteY4" fmla="*/ 803313 h 1612941"/>
              <a:gd name="connsiteX5" fmla="*/ 3200400 w 7686675"/>
              <a:gd name="connsiteY5" fmla="*/ 3213 h 1612941"/>
              <a:gd name="connsiteX6" fmla="*/ 3838575 w 7686675"/>
              <a:gd name="connsiteY6" fmla="*/ 803313 h 1612941"/>
              <a:gd name="connsiteX7" fmla="*/ 4486275 w 7686675"/>
              <a:gd name="connsiteY7" fmla="*/ 1612938 h 1612941"/>
              <a:gd name="connsiteX8" fmla="*/ 5133975 w 7686675"/>
              <a:gd name="connsiteY8" fmla="*/ 803313 h 1612941"/>
              <a:gd name="connsiteX9" fmla="*/ 5753100 w 7686675"/>
              <a:gd name="connsiteY9" fmla="*/ 3213 h 1612941"/>
              <a:gd name="connsiteX10" fmla="*/ 6410325 w 7686675"/>
              <a:gd name="connsiteY10" fmla="*/ 803313 h 1612941"/>
              <a:gd name="connsiteX11" fmla="*/ 7048500 w 7686675"/>
              <a:gd name="connsiteY11" fmla="*/ 1612938 h 1612941"/>
              <a:gd name="connsiteX12" fmla="*/ 7686675 w 7686675"/>
              <a:gd name="connsiteY12" fmla="*/ 793788 h 1612941"/>
              <a:gd name="connsiteX0" fmla="*/ 0 w 7686675"/>
              <a:gd name="connsiteY0" fmla="*/ 765213 h 1612941"/>
              <a:gd name="connsiteX1" fmla="*/ 619125 w 7686675"/>
              <a:gd name="connsiteY1" fmla="*/ 3213 h 1612941"/>
              <a:gd name="connsiteX2" fmla="*/ 1266825 w 7686675"/>
              <a:gd name="connsiteY2" fmla="*/ 803313 h 1612941"/>
              <a:gd name="connsiteX3" fmla="*/ 1924050 w 7686675"/>
              <a:gd name="connsiteY3" fmla="*/ 1603413 h 1612941"/>
              <a:gd name="connsiteX4" fmla="*/ 2562225 w 7686675"/>
              <a:gd name="connsiteY4" fmla="*/ 803313 h 1612941"/>
              <a:gd name="connsiteX5" fmla="*/ 3200400 w 7686675"/>
              <a:gd name="connsiteY5" fmla="*/ 3213 h 1612941"/>
              <a:gd name="connsiteX6" fmla="*/ 3838575 w 7686675"/>
              <a:gd name="connsiteY6" fmla="*/ 803313 h 1612941"/>
              <a:gd name="connsiteX7" fmla="*/ 4486275 w 7686675"/>
              <a:gd name="connsiteY7" fmla="*/ 1612938 h 1612941"/>
              <a:gd name="connsiteX8" fmla="*/ 5133975 w 7686675"/>
              <a:gd name="connsiteY8" fmla="*/ 803313 h 1612941"/>
              <a:gd name="connsiteX9" fmla="*/ 5753100 w 7686675"/>
              <a:gd name="connsiteY9" fmla="*/ 3213 h 1612941"/>
              <a:gd name="connsiteX10" fmla="*/ 6410325 w 7686675"/>
              <a:gd name="connsiteY10" fmla="*/ 803313 h 1612941"/>
              <a:gd name="connsiteX11" fmla="*/ 7048500 w 7686675"/>
              <a:gd name="connsiteY11" fmla="*/ 1612938 h 1612941"/>
              <a:gd name="connsiteX12" fmla="*/ 7686675 w 7686675"/>
              <a:gd name="connsiteY12" fmla="*/ 793788 h 1612941"/>
              <a:gd name="connsiteX0" fmla="*/ 0 w 7686675"/>
              <a:gd name="connsiteY0" fmla="*/ 765213 h 1612941"/>
              <a:gd name="connsiteX1" fmla="*/ 619125 w 7686675"/>
              <a:gd name="connsiteY1" fmla="*/ 3213 h 1612941"/>
              <a:gd name="connsiteX2" fmla="*/ 1266825 w 7686675"/>
              <a:gd name="connsiteY2" fmla="*/ 803313 h 1612941"/>
              <a:gd name="connsiteX3" fmla="*/ 1924050 w 7686675"/>
              <a:gd name="connsiteY3" fmla="*/ 1603413 h 1612941"/>
              <a:gd name="connsiteX4" fmla="*/ 2562225 w 7686675"/>
              <a:gd name="connsiteY4" fmla="*/ 803313 h 1612941"/>
              <a:gd name="connsiteX5" fmla="*/ 3200400 w 7686675"/>
              <a:gd name="connsiteY5" fmla="*/ 3213 h 1612941"/>
              <a:gd name="connsiteX6" fmla="*/ 3838575 w 7686675"/>
              <a:gd name="connsiteY6" fmla="*/ 803313 h 1612941"/>
              <a:gd name="connsiteX7" fmla="*/ 4486275 w 7686675"/>
              <a:gd name="connsiteY7" fmla="*/ 1612938 h 1612941"/>
              <a:gd name="connsiteX8" fmla="*/ 5133975 w 7686675"/>
              <a:gd name="connsiteY8" fmla="*/ 803313 h 1612941"/>
              <a:gd name="connsiteX9" fmla="*/ 5753100 w 7686675"/>
              <a:gd name="connsiteY9" fmla="*/ 3213 h 1612941"/>
              <a:gd name="connsiteX10" fmla="*/ 6410325 w 7686675"/>
              <a:gd name="connsiteY10" fmla="*/ 803313 h 1612941"/>
              <a:gd name="connsiteX11" fmla="*/ 7048500 w 7686675"/>
              <a:gd name="connsiteY11" fmla="*/ 1612938 h 1612941"/>
              <a:gd name="connsiteX12" fmla="*/ 7686675 w 7686675"/>
              <a:gd name="connsiteY12" fmla="*/ 793788 h 1612941"/>
              <a:gd name="connsiteX0" fmla="*/ 0 w 7686675"/>
              <a:gd name="connsiteY0" fmla="*/ 765213 h 1612941"/>
              <a:gd name="connsiteX1" fmla="*/ 619125 w 7686675"/>
              <a:gd name="connsiteY1" fmla="*/ 3213 h 1612941"/>
              <a:gd name="connsiteX2" fmla="*/ 1266825 w 7686675"/>
              <a:gd name="connsiteY2" fmla="*/ 803313 h 1612941"/>
              <a:gd name="connsiteX3" fmla="*/ 1924050 w 7686675"/>
              <a:gd name="connsiteY3" fmla="*/ 1603413 h 1612941"/>
              <a:gd name="connsiteX4" fmla="*/ 2562225 w 7686675"/>
              <a:gd name="connsiteY4" fmla="*/ 803313 h 1612941"/>
              <a:gd name="connsiteX5" fmla="*/ 3200400 w 7686675"/>
              <a:gd name="connsiteY5" fmla="*/ 3213 h 1612941"/>
              <a:gd name="connsiteX6" fmla="*/ 3838575 w 7686675"/>
              <a:gd name="connsiteY6" fmla="*/ 803313 h 1612941"/>
              <a:gd name="connsiteX7" fmla="*/ 4486275 w 7686675"/>
              <a:gd name="connsiteY7" fmla="*/ 1612938 h 1612941"/>
              <a:gd name="connsiteX8" fmla="*/ 5133975 w 7686675"/>
              <a:gd name="connsiteY8" fmla="*/ 803313 h 1612941"/>
              <a:gd name="connsiteX9" fmla="*/ 5753100 w 7686675"/>
              <a:gd name="connsiteY9" fmla="*/ 3213 h 1612941"/>
              <a:gd name="connsiteX10" fmla="*/ 6410325 w 7686675"/>
              <a:gd name="connsiteY10" fmla="*/ 803313 h 1612941"/>
              <a:gd name="connsiteX11" fmla="*/ 7048500 w 7686675"/>
              <a:gd name="connsiteY11" fmla="*/ 1612938 h 1612941"/>
              <a:gd name="connsiteX12" fmla="*/ 7686675 w 7686675"/>
              <a:gd name="connsiteY12" fmla="*/ 793788 h 1612941"/>
              <a:gd name="connsiteX0" fmla="*/ 0 w 7686675"/>
              <a:gd name="connsiteY0" fmla="*/ 765464 h 1613192"/>
              <a:gd name="connsiteX1" fmla="*/ 619125 w 7686675"/>
              <a:gd name="connsiteY1" fmla="*/ 3464 h 1613192"/>
              <a:gd name="connsiteX2" fmla="*/ 1266825 w 7686675"/>
              <a:gd name="connsiteY2" fmla="*/ 803564 h 1613192"/>
              <a:gd name="connsiteX3" fmla="*/ 1924050 w 7686675"/>
              <a:gd name="connsiteY3" fmla="*/ 1603664 h 1613192"/>
              <a:gd name="connsiteX4" fmla="*/ 2562225 w 7686675"/>
              <a:gd name="connsiteY4" fmla="*/ 803564 h 1613192"/>
              <a:gd name="connsiteX5" fmla="*/ 3200400 w 7686675"/>
              <a:gd name="connsiteY5" fmla="*/ 3464 h 1613192"/>
              <a:gd name="connsiteX6" fmla="*/ 3838575 w 7686675"/>
              <a:gd name="connsiteY6" fmla="*/ 803564 h 1613192"/>
              <a:gd name="connsiteX7" fmla="*/ 4486275 w 7686675"/>
              <a:gd name="connsiteY7" fmla="*/ 1613189 h 1613192"/>
              <a:gd name="connsiteX8" fmla="*/ 5133975 w 7686675"/>
              <a:gd name="connsiteY8" fmla="*/ 803564 h 1613192"/>
              <a:gd name="connsiteX9" fmla="*/ 5753100 w 7686675"/>
              <a:gd name="connsiteY9" fmla="*/ 3464 h 1613192"/>
              <a:gd name="connsiteX10" fmla="*/ 6410325 w 7686675"/>
              <a:gd name="connsiteY10" fmla="*/ 803564 h 1613192"/>
              <a:gd name="connsiteX11" fmla="*/ 7048500 w 7686675"/>
              <a:gd name="connsiteY11" fmla="*/ 1613189 h 1613192"/>
              <a:gd name="connsiteX12" fmla="*/ 7686675 w 7686675"/>
              <a:gd name="connsiteY12" fmla="*/ 794039 h 1613192"/>
              <a:gd name="connsiteX0" fmla="*/ 0 w 7686675"/>
              <a:gd name="connsiteY0" fmla="*/ 765214 h 1612942"/>
              <a:gd name="connsiteX1" fmla="*/ 619125 w 7686675"/>
              <a:gd name="connsiteY1" fmla="*/ 3214 h 1612942"/>
              <a:gd name="connsiteX2" fmla="*/ 1266825 w 7686675"/>
              <a:gd name="connsiteY2" fmla="*/ 803314 h 1612942"/>
              <a:gd name="connsiteX3" fmla="*/ 1924050 w 7686675"/>
              <a:gd name="connsiteY3" fmla="*/ 1603414 h 1612942"/>
              <a:gd name="connsiteX4" fmla="*/ 2562225 w 7686675"/>
              <a:gd name="connsiteY4" fmla="*/ 803314 h 1612942"/>
              <a:gd name="connsiteX5" fmla="*/ 3200400 w 7686675"/>
              <a:gd name="connsiteY5" fmla="*/ 3214 h 1612942"/>
              <a:gd name="connsiteX6" fmla="*/ 3838575 w 7686675"/>
              <a:gd name="connsiteY6" fmla="*/ 803314 h 1612942"/>
              <a:gd name="connsiteX7" fmla="*/ 4486275 w 7686675"/>
              <a:gd name="connsiteY7" fmla="*/ 1612939 h 1612942"/>
              <a:gd name="connsiteX8" fmla="*/ 5133975 w 7686675"/>
              <a:gd name="connsiteY8" fmla="*/ 803314 h 1612942"/>
              <a:gd name="connsiteX9" fmla="*/ 5753100 w 7686675"/>
              <a:gd name="connsiteY9" fmla="*/ 3214 h 1612942"/>
              <a:gd name="connsiteX10" fmla="*/ 6410325 w 7686675"/>
              <a:gd name="connsiteY10" fmla="*/ 803314 h 1612942"/>
              <a:gd name="connsiteX11" fmla="*/ 7048500 w 7686675"/>
              <a:gd name="connsiteY11" fmla="*/ 1612939 h 1612942"/>
              <a:gd name="connsiteX12" fmla="*/ 7686675 w 7686675"/>
              <a:gd name="connsiteY12" fmla="*/ 793789 h 1612942"/>
              <a:gd name="connsiteX0" fmla="*/ 0 w 7686675"/>
              <a:gd name="connsiteY0" fmla="*/ 765214 h 1612942"/>
              <a:gd name="connsiteX1" fmla="*/ 619125 w 7686675"/>
              <a:gd name="connsiteY1" fmla="*/ 3214 h 1612942"/>
              <a:gd name="connsiteX2" fmla="*/ 1266825 w 7686675"/>
              <a:gd name="connsiteY2" fmla="*/ 803314 h 1612942"/>
              <a:gd name="connsiteX3" fmla="*/ 1924050 w 7686675"/>
              <a:gd name="connsiteY3" fmla="*/ 1603414 h 1612942"/>
              <a:gd name="connsiteX4" fmla="*/ 2562225 w 7686675"/>
              <a:gd name="connsiteY4" fmla="*/ 803314 h 1612942"/>
              <a:gd name="connsiteX5" fmla="*/ 3200400 w 7686675"/>
              <a:gd name="connsiteY5" fmla="*/ 3214 h 1612942"/>
              <a:gd name="connsiteX6" fmla="*/ 3838575 w 7686675"/>
              <a:gd name="connsiteY6" fmla="*/ 803314 h 1612942"/>
              <a:gd name="connsiteX7" fmla="*/ 4486275 w 7686675"/>
              <a:gd name="connsiteY7" fmla="*/ 1612939 h 1612942"/>
              <a:gd name="connsiteX8" fmla="*/ 5133975 w 7686675"/>
              <a:gd name="connsiteY8" fmla="*/ 803314 h 1612942"/>
              <a:gd name="connsiteX9" fmla="*/ 5753100 w 7686675"/>
              <a:gd name="connsiteY9" fmla="*/ 3214 h 1612942"/>
              <a:gd name="connsiteX10" fmla="*/ 6410325 w 7686675"/>
              <a:gd name="connsiteY10" fmla="*/ 803314 h 1612942"/>
              <a:gd name="connsiteX11" fmla="*/ 7048500 w 7686675"/>
              <a:gd name="connsiteY11" fmla="*/ 1612939 h 1612942"/>
              <a:gd name="connsiteX12" fmla="*/ 7686675 w 7686675"/>
              <a:gd name="connsiteY12" fmla="*/ 793789 h 1612942"/>
              <a:gd name="connsiteX0" fmla="*/ 0 w 7686675"/>
              <a:gd name="connsiteY0" fmla="*/ 765214 h 1612942"/>
              <a:gd name="connsiteX1" fmla="*/ 619125 w 7686675"/>
              <a:gd name="connsiteY1" fmla="*/ 3214 h 1612942"/>
              <a:gd name="connsiteX2" fmla="*/ 1266825 w 7686675"/>
              <a:gd name="connsiteY2" fmla="*/ 803314 h 1612942"/>
              <a:gd name="connsiteX3" fmla="*/ 1924050 w 7686675"/>
              <a:gd name="connsiteY3" fmla="*/ 1603414 h 1612942"/>
              <a:gd name="connsiteX4" fmla="*/ 2562225 w 7686675"/>
              <a:gd name="connsiteY4" fmla="*/ 803314 h 1612942"/>
              <a:gd name="connsiteX5" fmla="*/ 3200400 w 7686675"/>
              <a:gd name="connsiteY5" fmla="*/ 3214 h 1612942"/>
              <a:gd name="connsiteX6" fmla="*/ 3838575 w 7686675"/>
              <a:gd name="connsiteY6" fmla="*/ 803314 h 1612942"/>
              <a:gd name="connsiteX7" fmla="*/ 4486275 w 7686675"/>
              <a:gd name="connsiteY7" fmla="*/ 1612939 h 1612942"/>
              <a:gd name="connsiteX8" fmla="*/ 5133975 w 7686675"/>
              <a:gd name="connsiteY8" fmla="*/ 803314 h 1612942"/>
              <a:gd name="connsiteX9" fmla="*/ 5753100 w 7686675"/>
              <a:gd name="connsiteY9" fmla="*/ 3214 h 1612942"/>
              <a:gd name="connsiteX10" fmla="*/ 6410325 w 7686675"/>
              <a:gd name="connsiteY10" fmla="*/ 803314 h 1612942"/>
              <a:gd name="connsiteX11" fmla="*/ 7048500 w 7686675"/>
              <a:gd name="connsiteY11" fmla="*/ 1612939 h 1612942"/>
              <a:gd name="connsiteX12" fmla="*/ 7686675 w 7686675"/>
              <a:gd name="connsiteY12" fmla="*/ 793789 h 1612942"/>
              <a:gd name="connsiteX0" fmla="*/ 0 w 7686675"/>
              <a:gd name="connsiteY0" fmla="*/ 765214 h 1612942"/>
              <a:gd name="connsiteX1" fmla="*/ 619125 w 7686675"/>
              <a:gd name="connsiteY1" fmla="*/ 3214 h 1612942"/>
              <a:gd name="connsiteX2" fmla="*/ 1266825 w 7686675"/>
              <a:gd name="connsiteY2" fmla="*/ 803314 h 1612942"/>
              <a:gd name="connsiteX3" fmla="*/ 1924050 w 7686675"/>
              <a:gd name="connsiteY3" fmla="*/ 1603414 h 1612942"/>
              <a:gd name="connsiteX4" fmla="*/ 2562225 w 7686675"/>
              <a:gd name="connsiteY4" fmla="*/ 803314 h 1612942"/>
              <a:gd name="connsiteX5" fmla="*/ 3200400 w 7686675"/>
              <a:gd name="connsiteY5" fmla="*/ 3214 h 1612942"/>
              <a:gd name="connsiteX6" fmla="*/ 3838575 w 7686675"/>
              <a:gd name="connsiteY6" fmla="*/ 803314 h 1612942"/>
              <a:gd name="connsiteX7" fmla="*/ 4486275 w 7686675"/>
              <a:gd name="connsiteY7" fmla="*/ 1612939 h 1612942"/>
              <a:gd name="connsiteX8" fmla="*/ 5133975 w 7686675"/>
              <a:gd name="connsiteY8" fmla="*/ 803314 h 1612942"/>
              <a:gd name="connsiteX9" fmla="*/ 5753100 w 7686675"/>
              <a:gd name="connsiteY9" fmla="*/ 3214 h 1612942"/>
              <a:gd name="connsiteX10" fmla="*/ 6410325 w 7686675"/>
              <a:gd name="connsiteY10" fmla="*/ 803314 h 1612942"/>
              <a:gd name="connsiteX11" fmla="*/ 7048500 w 7686675"/>
              <a:gd name="connsiteY11" fmla="*/ 1612939 h 1612942"/>
              <a:gd name="connsiteX12" fmla="*/ 7686675 w 7686675"/>
              <a:gd name="connsiteY12" fmla="*/ 793789 h 161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86675" h="1612942">
                <a:moveTo>
                  <a:pt x="0" y="765214"/>
                </a:moveTo>
                <a:cubicBezTo>
                  <a:pt x="203994" y="381039"/>
                  <a:pt x="369888" y="65444"/>
                  <a:pt x="619125" y="3214"/>
                </a:cubicBezTo>
                <a:cubicBezTo>
                  <a:pt x="868362" y="-59016"/>
                  <a:pt x="1266825" y="803314"/>
                  <a:pt x="1266825" y="803314"/>
                </a:cubicBezTo>
                <a:cubicBezTo>
                  <a:pt x="1453832" y="1130974"/>
                  <a:pt x="1673860" y="1595794"/>
                  <a:pt x="1924050" y="1603414"/>
                </a:cubicBezTo>
                <a:cubicBezTo>
                  <a:pt x="2174240" y="1611034"/>
                  <a:pt x="2562225" y="803314"/>
                  <a:pt x="2562225" y="803314"/>
                </a:cubicBezTo>
                <a:cubicBezTo>
                  <a:pt x="2733040" y="498514"/>
                  <a:pt x="2976245" y="41314"/>
                  <a:pt x="3200400" y="3214"/>
                </a:cubicBezTo>
                <a:cubicBezTo>
                  <a:pt x="3424555" y="-34886"/>
                  <a:pt x="3838575" y="803314"/>
                  <a:pt x="3838575" y="803314"/>
                </a:cubicBezTo>
                <a:cubicBezTo>
                  <a:pt x="4018598" y="1132562"/>
                  <a:pt x="4270375" y="1612939"/>
                  <a:pt x="4486275" y="1612939"/>
                </a:cubicBezTo>
                <a:cubicBezTo>
                  <a:pt x="4702175" y="1612939"/>
                  <a:pt x="4976177" y="1105892"/>
                  <a:pt x="5133975" y="803314"/>
                </a:cubicBezTo>
                <a:cubicBezTo>
                  <a:pt x="5291773" y="500736"/>
                  <a:pt x="5540375" y="3214"/>
                  <a:pt x="5753100" y="3214"/>
                </a:cubicBezTo>
                <a:cubicBezTo>
                  <a:pt x="5965825" y="3214"/>
                  <a:pt x="6251575" y="485497"/>
                  <a:pt x="6410325" y="803314"/>
                </a:cubicBezTo>
                <a:cubicBezTo>
                  <a:pt x="6569075" y="1121131"/>
                  <a:pt x="6835775" y="1614526"/>
                  <a:pt x="7048500" y="1612939"/>
                </a:cubicBezTo>
                <a:cubicBezTo>
                  <a:pt x="7261225" y="1611352"/>
                  <a:pt x="7473950" y="1202570"/>
                  <a:pt x="7686675" y="793789"/>
                </a:cubicBezTo>
              </a:path>
            </a:pathLst>
          </a:cu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p:nvSpPr>
        <p:spPr>
          <a:xfrm>
            <a:off x="2066235" y="3563949"/>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91427" y="2876319"/>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91426" y="3563949"/>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614402" y="2876319"/>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650348" y="3563949"/>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924550" y="3571058"/>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247835" y="4283114"/>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247835" y="3578237"/>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481385" y="3571058"/>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492569" y="4276830"/>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738712" y="3590670"/>
            <a:ext cx="161925" cy="1619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V="1">
            <a:off x="4105736" y="2533432"/>
            <a:ext cx="299576" cy="327456"/>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6874135" y="4361041"/>
            <a:ext cx="220023" cy="344991"/>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hlinkClick r:id="rId4" action="ppaction://hlinkfile"/>
              </p:cNvPr>
              <p:cNvSpPr txBox="1"/>
              <p:nvPr/>
            </p:nvSpPr>
            <p:spPr>
              <a:xfrm>
                <a:off x="6882760" y="4714657"/>
                <a:ext cx="2607830" cy="461665"/>
              </a:xfrm>
              <a:prstGeom prst="rect">
                <a:avLst/>
              </a:prstGeom>
              <a:noFill/>
              <a:ln w="28575">
                <a:solidFill>
                  <a:schemeClr val="accent5">
                    <a:lumMod val="50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a:sym typeface="Symbol"/>
                        </a:rPr>
                        <m:t></m:t>
                      </m:r>
                      <m:r>
                        <a:rPr lang="en-US" altLang="zh-CN" sz="2400" b="1" i="1">
                          <a:latin typeface="Cambria Math"/>
                          <a:sym typeface="Symbol"/>
                        </a:rPr>
                        <m:t>=</m:t>
                      </m:r>
                      <m:r>
                        <a:rPr lang="en-US" altLang="zh-CN" sz="2400" b="1" i="1">
                          <a:latin typeface="Cambria Math"/>
                          <a:sym typeface="Symbol"/>
                        </a:rPr>
                        <m:t>𝟐</m:t>
                      </m:r>
                      <m:r>
                        <a:rPr lang="en-US" altLang="zh-CN" sz="2400" b="1" i="1">
                          <a:latin typeface="Cambria Math"/>
                          <a:sym typeface="Symbol"/>
                        </a:rPr>
                        <m:t>𝒂</m:t>
                      </m:r>
                      <m:d>
                        <m:dPr>
                          <m:ctrlPr>
                            <a:rPr lang="en-US" altLang="zh-CN" sz="2400" b="1" i="1">
                              <a:latin typeface="Cambria Math" panose="02040503050406030204" pitchFamily="18" charset="0"/>
                              <a:sym typeface="Symbol"/>
                            </a:rPr>
                          </m:ctrlPr>
                        </m:dPr>
                        <m:e>
                          <m:r>
                            <a:rPr lang="en-US" altLang="zh-CN" sz="2400" b="1" i="1">
                              <a:latin typeface="Cambria Math"/>
                              <a:sym typeface="Symbol"/>
                            </a:rPr>
                            <m:t>𝒒</m:t>
                          </m:r>
                          <m:r>
                            <a:rPr lang="en-US" altLang="zh-CN" sz="2400" b="1" i="1">
                              <a:latin typeface="Cambria Math"/>
                              <a:sym typeface="Symbol"/>
                            </a:rPr>
                            <m:t>=</m:t>
                          </m:r>
                          <m:r>
                            <a:rPr lang="zh-CN" altLang="en-US" sz="2400" b="1" i="1">
                              <a:latin typeface="Cambria Math"/>
                              <a:sym typeface="Symbol"/>
                            </a:rPr>
                            <m:t>𝝅</m:t>
                          </m:r>
                          <m:r>
                            <a:rPr lang="en-US" altLang="zh-CN" sz="2400" b="1" i="1">
                              <a:latin typeface="Cambria Math"/>
                              <a:sym typeface="Symbol"/>
                            </a:rPr>
                            <m:t>/</m:t>
                          </m:r>
                          <m:r>
                            <a:rPr lang="en-US" altLang="zh-CN" sz="2400" b="1" i="1">
                              <a:latin typeface="Cambria Math"/>
                              <a:sym typeface="Symbol"/>
                            </a:rPr>
                            <m:t>𝒂</m:t>
                          </m:r>
                        </m:e>
                      </m:d>
                    </m:oMath>
                  </m:oMathPara>
                </a14:m>
                <a:endParaRPr lang="zh-CN" altLang="en-US" sz="2400" b="1" dirty="0"/>
              </a:p>
            </p:txBody>
          </p:sp>
        </mc:Choice>
        <mc:Fallback xmlns="">
          <p:sp>
            <p:nvSpPr>
              <p:cNvPr id="31" name="TextBox 30">
                <a:hlinkClick r:id="rId5" action="ppaction://hlinkfile"/>
              </p:cNvPr>
              <p:cNvSpPr txBox="1">
                <a:spLocks noRot="1" noChangeAspect="1" noMove="1" noResize="1" noEditPoints="1" noAdjustHandles="1" noChangeArrowheads="1" noChangeShapeType="1" noTextEdit="1"/>
              </p:cNvSpPr>
              <p:nvPr/>
            </p:nvSpPr>
            <p:spPr>
              <a:xfrm>
                <a:off x="6882760" y="4714657"/>
                <a:ext cx="2607830" cy="461665"/>
              </a:xfrm>
              <a:prstGeom prst="rect">
                <a:avLst/>
              </a:prstGeom>
              <a:blipFill>
                <a:blip r:embed="rId6"/>
                <a:stretch>
                  <a:fillRect b="-14815"/>
                </a:stretch>
              </a:blipFill>
              <a:ln w="28575">
                <a:solidFill>
                  <a:schemeClr val="accent5">
                    <a:lumMod val="50000"/>
                  </a:schemeClr>
                </a:solidFill>
              </a:ln>
            </p:spPr>
            <p:txBody>
              <a:bodyPr/>
              <a:lstStyle/>
              <a:p>
                <a:r>
                  <a:rPr lang="zh-CN" altLang="en-US">
                    <a:noFill/>
                  </a:rPr>
                  <a:t> </a:t>
                </a:r>
              </a:p>
            </p:txBody>
          </p:sp>
        </mc:Fallback>
      </mc:AlternateContent>
      <p:cxnSp>
        <p:nvCxnSpPr>
          <p:cNvPr id="32" name="直接箭头连接符 31"/>
          <p:cNvCxnSpPr/>
          <p:nvPr/>
        </p:nvCxnSpPr>
        <p:spPr>
          <a:xfrm>
            <a:off x="3055735" y="4369667"/>
            <a:ext cx="416653" cy="344991"/>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2479144" y="4714658"/>
                <a:ext cx="3852337" cy="461665"/>
              </a:xfrm>
              <a:prstGeom prst="rect">
                <a:avLst/>
              </a:prstGeom>
              <a:noFill/>
              <a:ln w="28575">
                <a:solidFill>
                  <a:srgbClr val="7030A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a:sym typeface="Symbol"/>
                        </a:rPr>
                        <m:t></m:t>
                      </m:r>
                      <m:r>
                        <a:rPr lang="en-US" altLang="zh-CN" sz="2400" b="1" i="1">
                          <a:latin typeface="Cambria Math"/>
                          <a:sym typeface="Symbol"/>
                        </a:rPr>
                        <m:t>=</m:t>
                      </m:r>
                      <m:r>
                        <a:rPr lang="en-US" altLang="zh-CN" sz="2400" b="1" i="1">
                          <a:latin typeface="Cambria Math"/>
                          <a:sym typeface="Symbol"/>
                        </a:rPr>
                        <m:t>𝟔</m:t>
                      </m:r>
                      <m:r>
                        <a:rPr lang="en-US" altLang="zh-CN" sz="2400" b="1" i="1">
                          <a:latin typeface="Cambria Math"/>
                          <a:sym typeface="Symbol"/>
                        </a:rPr>
                        <m:t>𝒂</m:t>
                      </m:r>
                      <m:r>
                        <a:rPr lang="en-US" altLang="zh-CN" sz="2400" b="1" i="1">
                          <a:latin typeface="Cambria Math"/>
                          <a:sym typeface="Symbol"/>
                        </a:rPr>
                        <m:t>/</m:t>
                      </m:r>
                      <m:r>
                        <a:rPr lang="en-US" altLang="zh-CN" sz="2400" b="1" i="1">
                          <a:latin typeface="Cambria Math"/>
                          <a:sym typeface="Symbol"/>
                        </a:rPr>
                        <m:t>𝟕</m:t>
                      </m:r>
                      <m:d>
                        <m:dPr>
                          <m:ctrlPr>
                            <a:rPr lang="en-US" altLang="zh-CN" sz="2400" b="1" i="1">
                              <a:latin typeface="Cambria Math" panose="02040503050406030204" pitchFamily="18" charset="0"/>
                              <a:sym typeface="Symbol"/>
                            </a:rPr>
                          </m:ctrlPr>
                        </m:dPr>
                        <m:e>
                          <m:r>
                            <a:rPr lang="en-US" altLang="zh-CN" sz="2400" b="1" i="1">
                              <a:latin typeface="Cambria Math"/>
                              <a:sym typeface="Symbol"/>
                            </a:rPr>
                            <m:t>𝒒</m:t>
                          </m:r>
                          <m:r>
                            <a:rPr lang="en-US" altLang="zh-CN" sz="2400" b="1" i="1">
                              <a:latin typeface="Cambria Math"/>
                              <a:sym typeface="Symbol"/>
                            </a:rPr>
                            <m:t>=</m:t>
                          </m:r>
                          <m:r>
                            <a:rPr lang="en-US" altLang="zh-CN" sz="2400" b="1" i="1">
                              <a:latin typeface="Cambria Math"/>
                              <a:sym typeface="Symbol"/>
                            </a:rPr>
                            <m:t>𝟕</m:t>
                          </m:r>
                          <m:r>
                            <a:rPr lang="en-US" altLang="zh-CN" sz="2400" b="1" i="1">
                              <a:latin typeface="Cambria Math"/>
                              <a:ea typeface="Cambria Math"/>
                              <a:sym typeface="Symbol"/>
                            </a:rPr>
                            <m:t>×</m:t>
                          </m:r>
                          <m:r>
                            <a:rPr lang="en-US" altLang="zh-CN" sz="2400" b="1" i="1">
                              <a:latin typeface="Cambria Math"/>
                              <a:ea typeface="Cambria Math"/>
                              <a:sym typeface="Symbol"/>
                            </a:rPr>
                            <m:t>𝟐</m:t>
                          </m:r>
                          <m:r>
                            <a:rPr lang="zh-CN" altLang="en-US" sz="2400" b="1" i="1">
                              <a:latin typeface="Cambria Math"/>
                              <a:sym typeface="Symbol"/>
                            </a:rPr>
                            <m:t>𝝅</m:t>
                          </m:r>
                          <m:r>
                            <a:rPr lang="en-US" altLang="zh-CN" sz="2400" b="1" i="1">
                              <a:latin typeface="Cambria Math"/>
                              <a:sym typeface="Symbol"/>
                            </a:rPr>
                            <m:t>/</m:t>
                          </m:r>
                          <m:r>
                            <a:rPr lang="en-US" altLang="zh-CN" sz="2400" b="1" i="1">
                              <a:latin typeface="Cambria Math"/>
                              <a:sym typeface="Symbol"/>
                            </a:rPr>
                            <m:t>𝟔</m:t>
                          </m:r>
                          <m:r>
                            <a:rPr lang="en-US" altLang="zh-CN" sz="2400" b="1" i="1">
                              <a:latin typeface="Cambria Math"/>
                              <a:sym typeface="Symbol"/>
                            </a:rPr>
                            <m:t>𝒂</m:t>
                          </m:r>
                        </m:e>
                      </m:d>
                    </m:oMath>
                  </m:oMathPara>
                </a14:m>
                <a:endParaRPr lang="zh-CN" altLang="en-US" sz="24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2479144" y="4714658"/>
                <a:ext cx="3852337" cy="461665"/>
              </a:xfrm>
              <a:prstGeom prst="rect">
                <a:avLst/>
              </a:prstGeom>
              <a:blipFill>
                <a:blip r:embed="rId7"/>
                <a:stretch>
                  <a:fillRect b="-14815"/>
                </a:stretch>
              </a:blipFill>
              <a:ln w="28575">
                <a:solidFill>
                  <a:srgbClr val="7030A0"/>
                </a:solidFill>
              </a:ln>
            </p:spPr>
            <p:txBody>
              <a:bodyPr/>
              <a:lstStyle/>
              <a:p>
                <a:r>
                  <a:rPr lang="zh-CN" altLang="en-US">
                    <a:noFill/>
                  </a:rPr>
                  <a:t> </a:t>
                </a:r>
              </a:p>
            </p:txBody>
          </p:sp>
        </mc:Fallback>
      </mc:AlternateContent>
      <p:cxnSp>
        <p:nvCxnSpPr>
          <p:cNvPr id="35" name="直接连接符 34"/>
          <p:cNvCxnSpPr/>
          <p:nvPr/>
        </p:nvCxnSpPr>
        <p:spPr>
          <a:xfrm>
            <a:off x="1775547" y="3671631"/>
            <a:ext cx="8468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840615" y="2861992"/>
            <a:ext cx="8468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852179" y="2071431"/>
            <a:ext cx="8468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923710" y="4476545"/>
            <a:ext cx="8468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961360" y="5276035"/>
            <a:ext cx="84685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176462" y="1849449"/>
            <a:ext cx="0" cy="3625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264060" y="1811348"/>
            <a:ext cx="0" cy="3625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358910" y="1904763"/>
            <a:ext cx="0" cy="3625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453062" y="1858770"/>
            <a:ext cx="0" cy="3625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548437" y="1868499"/>
            <a:ext cx="0" cy="3625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662862" y="1858770"/>
            <a:ext cx="0" cy="3625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768629" y="1904763"/>
            <a:ext cx="0" cy="3625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863137" y="1868499"/>
            <a:ext cx="0" cy="3625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hlinkClick r:id="rId8" action="ppaction://hlinkfile"/>
              </p:cNvPr>
              <p:cNvSpPr txBox="1"/>
              <p:nvPr/>
            </p:nvSpPr>
            <p:spPr>
              <a:xfrm>
                <a:off x="4268699" y="2063171"/>
                <a:ext cx="2976520" cy="461665"/>
              </a:xfrm>
              <a:prstGeom prst="rect">
                <a:avLst/>
              </a:prstGeom>
              <a:noFill/>
              <a:ln w="28575">
                <a:solidFill>
                  <a:schemeClr val="tx2"/>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a:sym typeface="Symbol"/>
                        </a:rPr>
                        <m:t></m:t>
                      </m:r>
                      <m:r>
                        <a:rPr lang="en-US" altLang="zh-CN" sz="2400" b="1" i="1">
                          <a:latin typeface="Cambria Math"/>
                          <a:sym typeface="Symbol"/>
                        </a:rPr>
                        <m:t>=</m:t>
                      </m:r>
                      <m:r>
                        <a:rPr lang="en-US" altLang="zh-CN" sz="2400" b="1" i="1">
                          <a:latin typeface="Cambria Math"/>
                          <a:sym typeface="Symbol"/>
                        </a:rPr>
                        <m:t>𝟔</m:t>
                      </m:r>
                      <m:r>
                        <a:rPr lang="en-US" altLang="zh-CN" sz="2400" b="1" i="1">
                          <a:latin typeface="Cambria Math"/>
                          <a:sym typeface="Symbol"/>
                        </a:rPr>
                        <m:t>𝒂</m:t>
                      </m:r>
                      <m:d>
                        <m:dPr>
                          <m:ctrlPr>
                            <a:rPr lang="en-US" altLang="zh-CN" sz="2400" b="1" i="1">
                              <a:latin typeface="Cambria Math" panose="02040503050406030204" pitchFamily="18" charset="0"/>
                              <a:sym typeface="Symbol"/>
                            </a:rPr>
                          </m:ctrlPr>
                        </m:dPr>
                        <m:e>
                          <m:r>
                            <a:rPr lang="en-US" altLang="zh-CN" sz="2400" b="1" i="1">
                              <a:latin typeface="Cambria Math"/>
                              <a:sym typeface="Symbol"/>
                            </a:rPr>
                            <m:t>𝒒</m:t>
                          </m:r>
                          <m:r>
                            <a:rPr lang="en-US" altLang="zh-CN" sz="2400" b="1" i="1">
                              <a:latin typeface="Cambria Math"/>
                              <a:sym typeface="Symbol"/>
                            </a:rPr>
                            <m:t>=</m:t>
                          </m:r>
                          <m:r>
                            <a:rPr lang="en-US" altLang="zh-CN" sz="2400" b="1" i="1">
                              <a:latin typeface="Cambria Math"/>
                              <a:sym typeface="Symbol"/>
                            </a:rPr>
                            <m:t>𝟐</m:t>
                          </m:r>
                          <m:r>
                            <a:rPr lang="zh-CN" altLang="en-US" sz="2400" b="1" i="1">
                              <a:latin typeface="Cambria Math"/>
                              <a:sym typeface="Symbol"/>
                            </a:rPr>
                            <m:t>𝝅</m:t>
                          </m:r>
                          <m:r>
                            <a:rPr lang="en-US" altLang="zh-CN" sz="2400" b="1" i="1">
                              <a:latin typeface="Cambria Math"/>
                              <a:sym typeface="Symbol"/>
                            </a:rPr>
                            <m:t>/</m:t>
                          </m:r>
                          <m:r>
                            <a:rPr lang="en-US" altLang="zh-CN" sz="2400" b="1" i="1">
                              <a:latin typeface="Cambria Math"/>
                              <a:sym typeface="Symbol"/>
                            </a:rPr>
                            <m:t>𝟔</m:t>
                          </m:r>
                          <m:r>
                            <a:rPr lang="en-US" altLang="zh-CN" sz="2400" b="1" i="1">
                              <a:latin typeface="Cambria Math"/>
                              <a:sym typeface="Symbol"/>
                            </a:rPr>
                            <m:t>𝒂</m:t>
                          </m:r>
                        </m:e>
                      </m:d>
                    </m:oMath>
                  </m:oMathPara>
                </a14:m>
                <a:endParaRPr lang="zh-CN" altLang="en-US" sz="2400" b="1" dirty="0"/>
              </a:p>
            </p:txBody>
          </p:sp>
        </mc:Choice>
        <mc:Fallback xmlns="">
          <p:sp>
            <p:nvSpPr>
              <p:cNvPr id="27" name="TextBox 26">
                <a:hlinkClick r:id="rId9" action="ppaction://hlinkfile"/>
              </p:cNvPr>
              <p:cNvSpPr txBox="1">
                <a:spLocks noRot="1" noChangeAspect="1" noMove="1" noResize="1" noEditPoints="1" noAdjustHandles="1" noChangeArrowheads="1" noChangeShapeType="1" noTextEdit="1"/>
              </p:cNvSpPr>
              <p:nvPr/>
            </p:nvSpPr>
            <p:spPr>
              <a:xfrm>
                <a:off x="4268699" y="2063171"/>
                <a:ext cx="2976520" cy="461665"/>
              </a:xfrm>
              <a:prstGeom prst="rect">
                <a:avLst/>
              </a:prstGeom>
              <a:blipFill>
                <a:blip r:embed="rId10"/>
                <a:stretch>
                  <a:fillRect b="-14815"/>
                </a:stretch>
              </a:blipFill>
              <a:ln w="28575">
                <a:solidFill>
                  <a:schemeClr val="tx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2"/>
              <p:cNvSpPr txBox="1"/>
              <p:nvPr/>
            </p:nvSpPr>
            <p:spPr>
              <a:xfrm>
                <a:off x="2066202" y="5582855"/>
                <a:ext cx="2794035"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r>
                        <a:rPr lang="en-US" altLang="zh-CN" b="1" i="1">
                          <a:latin typeface="Cambria Math"/>
                        </a:rPr>
                        <m:t>=</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𝒏</m:t>
                              </m:r>
                              <m:r>
                                <a:rPr lang="zh-CN" altLang="en-US" b="1" i="1" smtClean="0">
                                  <a:latin typeface="Cambria Math" panose="02040503050406030204" pitchFamily="18" charset="0"/>
                                </a:rPr>
                                <m:t>𝝅</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43" name="TextBox 2"/>
              <p:cNvSpPr txBox="1">
                <a:spLocks noRot="1" noChangeAspect="1" noMove="1" noResize="1" noEditPoints="1" noAdjustHandles="1" noChangeArrowheads="1" noChangeShapeType="1" noTextEdit="1"/>
              </p:cNvSpPr>
              <p:nvPr/>
            </p:nvSpPr>
            <p:spPr>
              <a:xfrm>
                <a:off x="2066202" y="5582855"/>
                <a:ext cx="2794035" cy="55226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46418" y="5597378"/>
                <a:ext cx="16137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sym typeface="Symbol"/>
                        </a:rPr>
                        <m:t>𝒒</m:t>
                      </m:r>
                      <m:r>
                        <a:rPr lang="en-US" altLang="zh-CN" b="1" i="1">
                          <a:latin typeface="Cambria Math"/>
                          <a:sym typeface="Symbol"/>
                        </a:rPr>
                        <m:t>=</m:t>
                      </m:r>
                      <m:r>
                        <a:rPr lang="zh-CN" altLang="en-US" b="1" i="1">
                          <a:latin typeface="Cambria Math"/>
                          <a:sym typeface="Symbol"/>
                        </a:rPr>
                        <m:t>𝝅</m:t>
                      </m:r>
                      <m:r>
                        <a:rPr lang="en-US" altLang="zh-CN" b="1" i="1">
                          <a:latin typeface="Cambria Math"/>
                          <a:sym typeface="Symbol"/>
                        </a:rPr>
                        <m:t>/</m:t>
                      </m:r>
                      <m:r>
                        <a:rPr lang="en-US" altLang="zh-CN" b="1" i="1">
                          <a:latin typeface="Cambria Math"/>
                          <a:sym typeface="Symbol"/>
                        </a:rPr>
                        <m:t>𝒂</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346418" y="5597378"/>
                <a:ext cx="1613710"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992771" y="5567867"/>
                <a:ext cx="6885218" cy="523220"/>
              </a:xfrm>
              <a:prstGeom prst="rect">
                <a:avLst/>
              </a:prstGeom>
            </p:spPr>
            <p:txBody>
              <a:bodyPr wrap="none">
                <a:spAutoFit/>
              </a:bodyPr>
              <a:lstStyle/>
              <a:p>
                <a14:m>
                  <m:oMath xmlns:m="http://schemas.openxmlformats.org/officeDocument/2006/math">
                    <m:r>
                      <a:rPr lang="en-US" altLang="zh-CN" b="1" i="1">
                        <a:latin typeface="Cambria Math"/>
                        <a:sym typeface="Symbol"/>
                      </a:rPr>
                      <m:t>𝟕</m:t>
                    </m:r>
                    <m:r>
                      <a:rPr lang="en-US" altLang="zh-CN" b="1" i="1">
                        <a:latin typeface="Cambria Math"/>
                        <a:ea typeface="Cambria Math"/>
                        <a:sym typeface="Symbol"/>
                      </a:rPr>
                      <m:t>×</m:t>
                    </m:r>
                    <m:r>
                      <a:rPr lang="en-US" altLang="zh-CN" b="1" i="1">
                        <a:latin typeface="Cambria Math"/>
                        <a:ea typeface="Cambria Math"/>
                        <a:sym typeface="Symbol"/>
                      </a:rPr>
                      <m:t>𝟐</m:t>
                    </m:r>
                    <m:r>
                      <a:rPr lang="zh-CN" altLang="en-US" b="1" i="1">
                        <a:latin typeface="Cambria Math"/>
                        <a:sym typeface="Symbol"/>
                      </a:rPr>
                      <m:t>𝝅</m:t>
                    </m:r>
                    <m:r>
                      <a:rPr lang="en-US" altLang="zh-CN" b="1" i="1">
                        <a:latin typeface="Cambria Math"/>
                        <a:sym typeface="Symbol"/>
                      </a:rPr>
                      <m:t>/</m:t>
                    </m:r>
                    <m:r>
                      <a:rPr lang="en-US" altLang="zh-CN" b="1" i="1">
                        <a:latin typeface="Cambria Math"/>
                        <a:sym typeface="Symbol"/>
                      </a:rPr>
                      <m:t>𝟔</m:t>
                    </m:r>
                    <m:r>
                      <a:rPr lang="en-US" altLang="zh-CN" b="1" i="1">
                        <a:latin typeface="Cambria Math"/>
                        <a:sym typeface="Symbol"/>
                      </a:rPr>
                      <m:t>𝒂</m:t>
                    </m:r>
                    <m:r>
                      <a:rPr lang="en-US" altLang="zh-CN" b="1" i="1">
                        <a:latin typeface="Cambria Math" panose="02040503050406030204" pitchFamily="18" charset="0"/>
                        <a:sym typeface="Symbol"/>
                      </a:rPr>
                      <m:t>−</m:t>
                    </m:r>
                  </m:oMath>
                </a14:m>
                <a:r>
                  <a:rPr lang="en-US" altLang="zh-CN" b="1" dirty="0">
                    <a:sym typeface="Symbol"/>
                  </a:rPr>
                  <a:t> </a:t>
                </a:r>
                <a14:m>
                  <m:oMath xmlns:m="http://schemas.openxmlformats.org/officeDocument/2006/math">
                    <m:r>
                      <a:rPr lang="en-US" altLang="zh-CN" b="1" i="1">
                        <a:latin typeface="Cambria Math"/>
                        <a:sym typeface="Symbol"/>
                      </a:rPr>
                      <m:t>𝟐</m:t>
                    </m:r>
                    <m:r>
                      <a:rPr lang="zh-CN" altLang="en-US" b="1" i="1">
                        <a:latin typeface="Cambria Math"/>
                        <a:sym typeface="Symbol"/>
                      </a:rPr>
                      <m:t>𝝅</m:t>
                    </m:r>
                    <m:r>
                      <a:rPr lang="en-US" altLang="zh-CN" b="1" i="1">
                        <a:latin typeface="Cambria Math"/>
                        <a:sym typeface="Symbol"/>
                      </a:rPr>
                      <m:t>/</m:t>
                    </m:r>
                    <m:r>
                      <a:rPr lang="en-US" altLang="zh-CN" b="1" i="1">
                        <a:latin typeface="Cambria Math"/>
                        <a:sym typeface="Symbol"/>
                      </a:rPr>
                      <m:t>𝟔</m:t>
                    </m:r>
                    <m:r>
                      <a:rPr lang="en-US" altLang="zh-CN" b="1" i="1">
                        <a:latin typeface="Cambria Math"/>
                        <a:sym typeface="Symbol"/>
                      </a:rPr>
                      <m:t>𝒂</m:t>
                    </m:r>
                    <m:r>
                      <a:rPr lang="en-US" altLang="zh-CN" b="1" i="1">
                        <a:latin typeface="Cambria Math" panose="02040503050406030204" pitchFamily="18" charset="0"/>
                        <a:sym typeface="Symbol"/>
                      </a:rPr>
                      <m:t>=6</m:t>
                    </m:r>
                    <m:r>
                      <a:rPr lang="en-US" altLang="zh-CN" b="1" i="1">
                        <a:latin typeface="Cambria Math"/>
                        <a:ea typeface="Cambria Math"/>
                        <a:sym typeface="Symbol"/>
                      </a:rPr>
                      <m:t>×</m:t>
                    </m:r>
                    <m:r>
                      <a:rPr lang="en-US" altLang="zh-CN" b="1" i="1">
                        <a:latin typeface="Cambria Math"/>
                        <a:ea typeface="Cambria Math"/>
                        <a:sym typeface="Symbol"/>
                      </a:rPr>
                      <m:t>𝟐</m:t>
                    </m:r>
                    <m:r>
                      <a:rPr lang="zh-CN" altLang="en-US" b="1" i="1">
                        <a:latin typeface="Cambria Math"/>
                        <a:sym typeface="Symbol"/>
                      </a:rPr>
                      <m:t>𝝅</m:t>
                    </m:r>
                    <m:r>
                      <a:rPr lang="en-US" altLang="zh-CN" b="1" i="1">
                        <a:latin typeface="Cambria Math"/>
                        <a:sym typeface="Symbol"/>
                      </a:rPr>
                      <m:t>/</m:t>
                    </m:r>
                    <m:r>
                      <a:rPr lang="en-US" altLang="zh-CN" b="1" i="1">
                        <a:latin typeface="Cambria Math"/>
                        <a:sym typeface="Symbol"/>
                      </a:rPr>
                      <m:t>𝟔</m:t>
                    </m:r>
                    <m:r>
                      <a:rPr lang="en-US" altLang="zh-CN" b="1" i="1">
                        <a:latin typeface="Cambria Math"/>
                        <a:sym typeface="Symbol"/>
                      </a:rPr>
                      <m:t>𝒂</m:t>
                    </m:r>
                    <m:r>
                      <a:rPr lang="en-US" altLang="zh-CN" b="1" i="1">
                        <a:latin typeface="Cambria Math" panose="02040503050406030204" pitchFamily="18" charset="0"/>
                        <a:sym typeface="Symbol"/>
                      </a:rPr>
                      <m:t>=</m:t>
                    </m:r>
                    <m:r>
                      <a:rPr lang="en-US" altLang="zh-CN" b="1" i="1">
                        <a:latin typeface="Cambria Math"/>
                        <a:ea typeface="Cambria Math"/>
                        <a:sym typeface="Symbol"/>
                      </a:rPr>
                      <m:t>𝟐</m:t>
                    </m:r>
                    <m:r>
                      <a:rPr lang="zh-CN" altLang="en-US" b="1" i="1">
                        <a:latin typeface="Cambria Math"/>
                        <a:sym typeface="Symbol"/>
                      </a:rPr>
                      <m:t>𝝅</m:t>
                    </m:r>
                    <m:r>
                      <a:rPr lang="en-US" altLang="zh-CN" b="1" i="1">
                        <a:latin typeface="Cambria Math"/>
                        <a:sym typeface="Symbol"/>
                      </a:rPr>
                      <m:t>/</m:t>
                    </m:r>
                    <m:r>
                      <a:rPr lang="en-US" altLang="zh-CN" b="1" i="1">
                        <a:latin typeface="Cambria Math"/>
                        <a:sym typeface="Symbol"/>
                      </a:rPr>
                      <m:t>𝒂</m:t>
                    </m:r>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992771" y="5567867"/>
                <a:ext cx="6885218" cy="523220"/>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688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2.2</a:t>
            </a:r>
            <a:r>
              <a:rPr lang="zh-CN" altLang="en-US" sz="3600" b="1" dirty="0">
                <a:solidFill>
                  <a:srgbClr val="FF0000"/>
                </a:solidFill>
              </a:rPr>
              <a:t>一维单原子链的</a:t>
            </a:r>
            <a:r>
              <a:rPr lang="zh-CN" altLang="en-US" sz="3600" b="1" dirty="0" smtClean="0">
                <a:solidFill>
                  <a:srgbClr val="FF0000"/>
                </a:solidFill>
              </a:rPr>
              <a:t>振动</a:t>
            </a:r>
            <a:endParaRPr lang="zh-CN" altLang="en-US" sz="3600" b="1" dirty="0">
              <a:solidFill>
                <a:srgbClr val="FF0000"/>
              </a:solidFill>
            </a:endParaRPr>
          </a:p>
        </p:txBody>
      </p:sp>
      <p:sp>
        <p:nvSpPr>
          <p:cNvPr id="3" name="TextBox 2"/>
          <p:cNvSpPr txBox="1"/>
          <p:nvPr/>
        </p:nvSpPr>
        <p:spPr>
          <a:xfrm>
            <a:off x="1797735" y="3765805"/>
            <a:ext cx="7915274" cy="523220"/>
          </a:xfrm>
          <a:prstGeom prst="rect">
            <a:avLst/>
          </a:prstGeom>
          <a:noFill/>
        </p:spPr>
        <p:txBody>
          <a:bodyPr wrap="square" rtlCol="0">
            <a:spAutoFit/>
          </a:bodyPr>
          <a:lstStyle/>
          <a:p>
            <a:pPr algn="ctr"/>
            <a:r>
              <a:rPr lang="zh-CN" altLang="en-US" b="1" dirty="0" smtClean="0"/>
              <a:t>波矢</a:t>
            </a:r>
            <a:r>
              <a:rPr lang="en-US" altLang="zh-CN" b="1" i="1" dirty="0">
                <a:latin typeface="Times New Roman" pitchFamily="18" charset="0"/>
                <a:cs typeface="Times New Roman" pitchFamily="18" charset="0"/>
              </a:rPr>
              <a:t>q</a:t>
            </a:r>
            <a:r>
              <a:rPr lang="zh-CN" altLang="en-US" b="1" dirty="0"/>
              <a:t>的取值范围：</a:t>
            </a:r>
            <a:endParaRPr lang="en-US" altLang="zh-CN" b="1" dirty="0"/>
          </a:p>
        </p:txBody>
      </p:sp>
      <mc:AlternateContent xmlns:mc="http://schemas.openxmlformats.org/markup-compatibility/2006" xmlns:a14="http://schemas.microsoft.com/office/drawing/2010/main">
        <mc:Choice Requires="a14">
          <p:sp>
            <p:nvSpPr>
              <p:cNvPr id="4" name="TextBox 3"/>
              <p:cNvSpPr txBox="1"/>
              <p:nvPr/>
            </p:nvSpPr>
            <p:spPr>
              <a:xfrm>
                <a:off x="3255183" y="4507347"/>
                <a:ext cx="2259401" cy="83362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r>
                        <a:rPr lang="en-US" altLang="zh-CN" b="1" i="1">
                          <a:latin typeface="Cambria Math"/>
                          <a:ea typeface="Cambria Math"/>
                        </a:rPr>
                        <m:t>≤</m:t>
                      </m:r>
                      <m:r>
                        <a:rPr lang="en-US" altLang="zh-CN" b="1" i="1">
                          <a:latin typeface="Cambria Math"/>
                          <a:ea typeface="Cambria Math"/>
                        </a:rPr>
                        <m:t>𝒒</m:t>
                      </m:r>
                      <m:r>
                        <a:rPr lang="en-US" altLang="zh-CN" b="1" i="1">
                          <a:latin typeface="Cambria Math"/>
                          <a:ea typeface="Cambria Math"/>
                        </a:rPr>
                        <m:t>&lt;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3255183" y="4507347"/>
                <a:ext cx="2259401" cy="833626"/>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5645835" y="4662550"/>
            <a:ext cx="2339102" cy="523220"/>
          </a:xfrm>
          <a:prstGeom prst="rect">
            <a:avLst/>
          </a:prstGeom>
          <a:noFill/>
        </p:spPr>
        <p:txBody>
          <a:bodyPr wrap="none" rtlCol="0">
            <a:spAutoFit/>
          </a:bodyPr>
          <a:lstStyle/>
          <a:p>
            <a:pPr algn="ctr"/>
            <a:r>
              <a:rPr lang="zh-CN" altLang="en-US" b="1" dirty="0">
                <a:solidFill>
                  <a:schemeClr val="tx2"/>
                </a:solidFill>
              </a:rPr>
              <a:t>第一布里渊区</a:t>
            </a:r>
          </a:p>
        </p:txBody>
      </p:sp>
      <p:graphicFrame>
        <p:nvGraphicFramePr>
          <p:cNvPr id="9" name="表格 8"/>
          <p:cNvGraphicFramePr>
            <a:graphicFrameLocks noGrp="1"/>
          </p:cNvGraphicFramePr>
          <p:nvPr>
            <p:extLst>
              <p:ext uri="{D42A27DB-BD31-4B8C-83A1-F6EECF244321}">
                <p14:modId xmlns:p14="http://schemas.microsoft.com/office/powerpoint/2010/main" val="1340652371"/>
              </p:ext>
            </p:extLst>
          </p:nvPr>
        </p:nvGraphicFramePr>
        <p:xfrm>
          <a:off x="1722621" y="1854812"/>
          <a:ext cx="8128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66699863"/>
                    </a:ext>
                  </a:extLst>
                </a:gridCol>
                <a:gridCol w="2032000">
                  <a:extLst>
                    <a:ext uri="{9D8B030D-6E8A-4147-A177-3AD203B41FA5}">
                      <a16:colId xmlns:a16="http://schemas.microsoft.com/office/drawing/2014/main" val="1880122281"/>
                    </a:ext>
                  </a:extLst>
                </a:gridCol>
                <a:gridCol w="2032000">
                  <a:extLst>
                    <a:ext uri="{9D8B030D-6E8A-4147-A177-3AD203B41FA5}">
                      <a16:colId xmlns:a16="http://schemas.microsoft.com/office/drawing/2014/main" val="11398649"/>
                    </a:ext>
                  </a:extLst>
                </a:gridCol>
                <a:gridCol w="2032000">
                  <a:extLst>
                    <a:ext uri="{9D8B030D-6E8A-4147-A177-3AD203B41FA5}">
                      <a16:colId xmlns:a16="http://schemas.microsoft.com/office/drawing/2014/main" val="1623625748"/>
                    </a:ext>
                  </a:extLst>
                </a:gridCol>
              </a:tblGrid>
              <a:tr h="370840">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原胞中原子数</a:t>
                      </a:r>
                      <a:r>
                        <a:rPr lang="en-US" altLang="zh-CN" i="1" dirty="0" smtClean="0">
                          <a:solidFill>
                            <a:schemeClr val="tx1"/>
                          </a:solidFill>
                          <a:latin typeface="Times New Roman" panose="02020603050405020304" pitchFamily="18" charset="0"/>
                          <a:cs typeface="Times New Roman" panose="02020603050405020304" pitchFamily="18" charset="0"/>
                        </a:rPr>
                        <a:t>n</a:t>
                      </a:r>
                      <a:endParaRPr lang="zh-CN" altLang="en-US"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一个原子自由度</a:t>
                      </a:r>
                      <a:r>
                        <a:rPr lang="en-US" altLang="zh-CN" i="1" dirty="0" smtClean="0">
                          <a:solidFill>
                            <a:schemeClr val="tx1"/>
                          </a:solidFill>
                          <a:latin typeface="Times New Roman" panose="02020603050405020304" pitchFamily="18" charset="0"/>
                          <a:cs typeface="Times New Roman" panose="02020603050405020304" pitchFamily="18" charset="0"/>
                        </a:rPr>
                        <a:t>f</a:t>
                      </a:r>
                      <a:endParaRPr lang="zh-CN" altLang="en-US"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原胞中原子</a:t>
                      </a:r>
                      <a:endParaRPr lang="en-US" altLang="zh-CN" dirty="0" smtClean="0">
                        <a:solidFill>
                          <a:schemeClr val="tx1"/>
                        </a:solidFill>
                        <a:latin typeface="Times New Roman" panose="02020603050405020304" pitchFamily="18" charset="0"/>
                        <a:cs typeface="Times New Roman" panose="02020603050405020304" pitchFamily="18" charset="0"/>
                      </a:endParaRPr>
                    </a:p>
                    <a:p>
                      <a:pPr algn="ctr"/>
                      <a:r>
                        <a:rPr lang="zh-CN" altLang="en-US" dirty="0" smtClean="0">
                          <a:solidFill>
                            <a:schemeClr val="tx1"/>
                          </a:solidFill>
                          <a:latin typeface="Times New Roman" panose="02020603050405020304" pitchFamily="18" charset="0"/>
                          <a:cs typeface="Times New Roman" panose="02020603050405020304" pitchFamily="18" charset="0"/>
                        </a:rPr>
                        <a:t>总自由度</a:t>
                      </a:r>
                      <a:endParaRPr lang="zh-CN" altLang="en-US"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色散关系</a:t>
                      </a:r>
                      <a:endParaRPr lang="zh-CN" alt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7179087"/>
                  </a:ext>
                </a:extLst>
              </a:tr>
              <a:tr h="370840">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a16="http://schemas.microsoft.com/office/drawing/2014/main" val="731456275"/>
                  </a:ext>
                </a:extLst>
              </a:tr>
            </a:tbl>
          </a:graphicData>
        </a:graphic>
      </p:graphicFrame>
    </p:spTree>
    <p:extLst>
      <p:ext uri="{BB962C8B-B14F-4D97-AF65-F5344CB8AC3E}">
        <p14:creationId xmlns:p14="http://schemas.microsoft.com/office/powerpoint/2010/main" val="3625665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txBox="1">
            <a:spLocks/>
          </p:cNvSpPr>
          <p:nvPr/>
        </p:nvSpPr>
        <p:spPr>
          <a:xfrm>
            <a:off x="1463579" y="222379"/>
            <a:ext cx="3054152" cy="750560"/>
          </a:xfrm>
          <a:prstGeom prst="rect">
            <a:avLst/>
          </a:prstGeom>
        </p:spPr>
        <p:txBody>
          <a:bodyP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altLang="zh-CN" sz="4000" dirty="0" smtClean="0">
                <a:latin typeface="Times New Roman" pitchFamily="18" charset="0"/>
                <a:cs typeface="Times New Roman" pitchFamily="18" charset="0"/>
              </a:rPr>
              <a:t>2.2</a:t>
            </a:r>
            <a:r>
              <a:rPr lang="zh-CN" altLang="en-US" sz="4000" dirty="0" smtClean="0">
                <a:latin typeface="Times New Roman" pitchFamily="18" charset="0"/>
                <a:cs typeface="Times New Roman" pitchFamily="18" charset="0"/>
              </a:rPr>
              <a:t>布</a:t>
            </a:r>
            <a:r>
              <a:rPr lang="zh-CN" altLang="en-US" sz="4000" dirty="0">
                <a:latin typeface="Times New Roman" pitchFamily="18" charset="0"/>
                <a:cs typeface="Times New Roman" pitchFamily="18" charset="0"/>
              </a:rPr>
              <a:t>里渊区</a:t>
            </a:r>
          </a:p>
        </p:txBody>
      </p:sp>
      <p:sp>
        <p:nvSpPr>
          <p:cNvPr id="2" name="椭圆 1"/>
          <p:cNvSpPr/>
          <p:nvPr/>
        </p:nvSpPr>
        <p:spPr>
          <a:xfrm>
            <a:off x="3487582" y="3758750"/>
            <a:ext cx="135015" cy="13501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105074" y="3488720"/>
            <a:ext cx="135015" cy="1350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2" idx="6"/>
            <a:endCxn id="15" idx="2"/>
          </p:cNvCxnSpPr>
          <p:nvPr/>
        </p:nvCxnSpPr>
        <p:spPr>
          <a:xfrm flipV="1">
            <a:off x="3622597" y="3556227"/>
            <a:ext cx="1482477" cy="27003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4802068" y="3624792"/>
                <a:ext cx="694677" cy="5754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𝐾</m:t>
                              </m:r>
                            </m:e>
                          </m:acc>
                        </m:e>
                        <m:sub>
                          <m:r>
                            <a:rPr lang="en-US" altLang="zh-CN" i="1">
                              <a:latin typeface="Cambria Math"/>
                            </a:rPr>
                            <m:t>𝑛</m:t>
                          </m:r>
                        </m:sub>
                      </m:sSub>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802068" y="3624792"/>
                <a:ext cx="694677" cy="575479"/>
              </a:xfrm>
              <a:prstGeom prst="rect">
                <a:avLst/>
              </a:prstGeom>
              <a:blipFill>
                <a:blip r:embed="rId3"/>
                <a:stretch>
                  <a:fillRect/>
                </a:stretch>
              </a:blipFill>
            </p:spPr>
            <p:txBody>
              <a:bodyPr/>
              <a:lstStyle/>
              <a:p>
                <a:r>
                  <a:rPr lang="zh-CN" altLang="en-US">
                    <a:noFill/>
                  </a:rPr>
                  <a:t> </a:t>
                </a:r>
              </a:p>
            </p:txBody>
          </p:sp>
        </mc:Fallback>
      </mc:AlternateContent>
      <p:cxnSp>
        <p:nvCxnSpPr>
          <p:cNvPr id="13" name="直接箭头连接符 12"/>
          <p:cNvCxnSpPr>
            <a:stCxn id="2" idx="6"/>
          </p:cNvCxnSpPr>
          <p:nvPr/>
        </p:nvCxnSpPr>
        <p:spPr>
          <a:xfrm flipV="1">
            <a:off x="3622596" y="2993665"/>
            <a:ext cx="573422" cy="8325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4172756" y="2788511"/>
                <a:ext cx="493340" cy="586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𝑘</m:t>
                          </m:r>
                        </m:e>
                      </m:acc>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172756" y="2788511"/>
                <a:ext cx="493340" cy="58689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118183" y="2291897"/>
                <a:ext cx="2042354" cy="1083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𝑘</m:t>
                          </m:r>
                        </m:e>
                      </m:acc>
                      <m:r>
                        <a:rPr lang="zh-CN" altLang="en-US"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𝐾</m:t>
                                  </m:r>
                                </m:e>
                              </m:acc>
                            </m:e>
                            <m:sub>
                              <m:r>
                                <a:rPr lang="en-US" altLang="zh-CN" i="1">
                                  <a:latin typeface="Cambria Math"/>
                                </a:rPr>
                                <m:t>𝑛</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𝑛</m:t>
                              </m:r>
                            </m:sub>
                          </m:sSub>
                        </m:den>
                      </m:f>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𝑛</m:t>
                              </m:r>
                            </m:sub>
                          </m:sSub>
                        </m:num>
                        <m:den>
                          <m:r>
                            <a:rPr lang="en-US" altLang="zh-CN" i="1">
                              <a:latin typeface="Cambria Math"/>
                            </a:rPr>
                            <m:t>2</m:t>
                          </m:r>
                        </m:den>
                      </m:f>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118183" y="2291897"/>
                <a:ext cx="2042354" cy="108324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6092791" y="3432083"/>
                <a:ext cx="206774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a:rPr>
                            <m:t>𝑘</m:t>
                          </m:r>
                        </m:e>
                      </m:acc>
                      <m:r>
                        <a:rPr lang="zh-CN" altLang="en-US" i="1">
                          <a:latin typeface="Cambria Math"/>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𝐾</m:t>
                              </m:r>
                            </m:e>
                          </m:acc>
                        </m:e>
                        <m:sub>
                          <m:r>
                            <a:rPr lang="en-US" altLang="zh-CN" i="1">
                              <a:latin typeface="Cambria Math"/>
                            </a:rPr>
                            <m:t>𝑛</m:t>
                          </m:r>
                        </m:sub>
                      </m:sSub>
                      <m:r>
                        <a:rPr lang="en-US" altLang="zh-CN" i="1">
                          <a:latin typeface="Cambria Math"/>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a:rPr>
                                <m:t>𝐾</m:t>
                              </m:r>
                            </m:e>
                            <m:sub>
                              <m:r>
                                <a:rPr lang="en-US" altLang="zh-CN" i="1">
                                  <a:latin typeface="Cambria Math"/>
                                </a:rPr>
                                <m:t>𝑛</m:t>
                              </m:r>
                            </m:sub>
                            <m:sup>
                              <m:r>
                                <a:rPr lang="en-US" altLang="zh-CN" i="1">
                                  <a:latin typeface="Cambria Math"/>
                                </a:rPr>
                                <m:t>2</m:t>
                              </m:r>
                            </m:sup>
                          </m:sSubSup>
                        </m:num>
                        <m:den>
                          <m:r>
                            <a:rPr lang="en-US" altLang="zh-CN" i="1">
                              <a:latin typeface="Cambria Math"/>
                            </a:rPr>
                            <m:t>2</m:t>
                          </m:r>
                        </m:den>
                      </m:f>
                    </m:oMath>
                  </m:oMathPara>
                </a14:m>
                <a:endParaRPr lang="zh-CN" alt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6092791" y="3432083"/>
                <a:ext cx="2067746" cy="954107"/>
              </a:xfrm>
              <a:prstGeom prst="rect">
                <a:avLst/>
              </a:prstGeom>
              <a:blipFill>
                <a:blip r:embed="rId6"/>
                <a:stretch>
                  <a:fillRect/>
                </a:stretch>
              </a:blipFill>
            </p:spPr>
            <p:txBody>
              <a:bodyPr/>
              <a:lstStyle/>
              <a:p>
                <a:r>
                  <a:rPr lang="zh-CN" altLang="en-US">
                    <a:noFill/>
                  </a:rPr>
                  <a:t> </a:t>
                </a:r>
              </a:p>
            </p:txBody>
          </p:sp>
        </mc:Fallback>
      </mc:AlternateContent>
      <p:cxnSp>
        <p:nvCxnSpPr>
          <p:cNvPr id="19" name="直接连接符 18"/>
          <p:cNvCxnSpPr/>
          <p:nvPr/>
        </p:nvCxnSpPr>
        <p:spPr>
          <a:xfrm rot="5400000" flipV="1">
            <a:off x="3578176" y="3509936"/>
            <a:ext cx="1482477" cy="27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6710870" y="2938531"/>
            <a:ext cx="464234" cy="471430"/>
          </a:xfrm>
          <a:prstGeom prst="rect">
            <a:avLst/>
          </a:prstGeom>
          <a:ln w="12700">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3639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heel(1)">
                                      <p:cBhvr>
                                        <p:cTn id="43" dur="20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1" grpId="0"/>
      <p:bldP spid="16" grpId="0"/>
      <p:bldP spid="17" grpId="0"/>
      <p:bldP spid="32"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2"/>
          <p:cNvSpPr txBox="1">
            <a:spLocks/>
          </p:cNvSpPr>
          <p:nvPr/>
        </p:nvSpPr>
        <p:spPr>
          <a:xfrm>
            <a:off x="1410536" y="189353"/>
            <a:ext cx="7498080" cy="750560"/>
          </a:xfrm>
          <a:prstGeom prst="rect">
            <a:avLst/>
          </a:prstGeom>
        </p:spPr>
        <p:txBody>
          <a:bodyP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zh-CN" altLang="en-US" sz="4000" dirty="0">
                <a:latin typeface="Times New Roman" pitchFamily="18" charset="0"/>
                <a:cs typeface="Times New Roman" pitchFamily="18" charset="0"/>
              </a:rPr>
              <a:t>例子：</a:t>
            </a:r>
          </a:p>
        </p:txBody>
      </p:sp>
      <p:cxnSp>
        <p:nvCxnSpPr>
          <p:cNvPr id="50" name="直接箭头连接符 49"/>
          <p:cNvCxnSpPr/>
          <p:nvPr/>
        </p:nvCxnSpPr>
        <p:spPr>
          <a:xfrm>
            <a:off x="2979681" y="1544216"/>
            <a:ext cx="9901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rot="16200000">
            <a:off x="2484626" y="1049161"/>
            <a:ext cx="9901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2979681" y="554962"/>
            <a:ext cx="99011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rot="16200000">
            <a:off x="3474736" y="1049160"/>
            <a:ext cx="990110"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p:cNvSpPr txBox="1"/>
              <p:nvPr/>
            </p:nvSpPr>
            <p:spPr>
              <a:xfrm>
                <a:off x="1920497" y="1955682"/>
                <a:ext cx="14352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𝑎</m:t>
                              </m:r>
                            </m:e>
                          </m:acc>
                        </m:e>
                        <m:sub>
                          <m:r>
                            <a:rPr lang="en-US" altLang="zh-CN" i="1">
                              <a:latin typeface="Cambria Math"/>
                            </a:rPr>
                            <m:t>1</m:t>
                          </m:r>
                        </m:sub>
                      </m:sSub>
                      <m:r>
                        <a:rPr lang="en-US" altLang="zh-CN" i="1">
                          <a:latin typeface="Cambria Math"/>
                        </a:rPr>
                        <m:t>=</m:t>
                      </m:r>
                      <m:r>
                        <a:rPr lang="en-US" altLang="zh-CN" i="1">
                          <a:latin typeface="Cambria Math"/>
                        </a:rPr>
                        <m:t>𝑎</m:t>
                      </m:r>
                      <m:acc>
                        <m:accPr>
                          <m:chr m:val="⃑"/>
                          <m:ctrlPr>
                            <a:rPr lang="en-US" altLang="zh-CN" i="1">
                              <a:latin typeface="Cambria Math" panose="02040503050406030204" pitchFamily="18" charset="0"/>
                            </a:rPr>
                          </m:ctrlPr>
                        </m:accPr>
                        <m:e>
                          <m:r>
                            <a:rPr lang="en-US" altLang="zh-CN" i="1">
                              <a:latin typeface="Cambria Math"/>
                            </a:rPr>
                            <m:t>𝑖</m:t>
                          </m:r>
                        </m:e>
                      </m:acc>
                    </m:oMath>
                  </m:oMathPara>
                </a14:m>
                <a:endParaRPr lang="zh-CN" altLang="en-US" dirty="0"/>
              </a:p>
            </p:txBody>
          </p:sp>
        </mc:Choice>
        <mc:Fallback xmlns="">
          <p:sp>
            <p:nvSpPr>
              <p:cNvPr id="54" name="TextBox 53"/>
              <p:cNvSpPr txBox="1">
                <a:spLocks noRot="1" noChangeAspect="1" noMove="1" noResize="1" noEditPoints="1" noAdjustHandles="1" noChangeArrowheads="1" noChangeShapeType="1" noTextEdit="1"/>
              </p:cNvSpPr>
              <p:nvPr/>
            </p:nvSpPr>
            <p:spPr>
              <a:xfrm>
                <a:off x="1920497" y="1955682"/>
                <a:ext cx="1435265"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3557251" y="1946164"/>
                <a:ext cx="14613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𝑎</m:t>
                              </m:r>
                            </m:e>
                          </m:acc>
                        </m:e>
                        <m:sub>
                          <m:r>
                            <a:rPr lang="en-US" altLang="zh-CN" i="1">
                              <a:latin typeface="Cambria Math"/>
                            </a:rPr>
                            <m:t>2</m:t>
                          </m:r>
                        </m:sub>
                      </m:sSub>
                      <m:r>
                        <a:rPr lang="en-US" altLang="zh-CN" i="1">
                          <a:latin typeface="Cambria Math"/>
                        </a:rPr>
                        <m:t>=</m:t>
                      </m:r>
                      <m:r>
                        <a:rPr lang="en-US" altLang="zh-CN" i="1">
                          <a:latin typeface="Cambria Math"/>
                        </a:rPr>
                        <m:t>𝑎</m:t>
                      </m:r>
                      <m:acc>
                        <m:accPr>
                          <m:chr m:val="⃑"/>
                          <m:ctrlPr>
                            <a:rPr lang="en-US" altLang="zh-CN" i="1">
                              <a:latin typeface="Cambria Math" panose="02040503050406030204" pitchFamily="18" charset="0"/>
                            </a:rPr>
                          </m:ctrlPr>
                        </m:accPr>
                        <m:e>
                          <m:r>
                            <a:rPr lang="en-US" altLang="zh-CN" i="1">
                              <a:latin typeface="Cambria Math"/>
                            </a:rPr>
                            <m:t>𝑗</m:t>
                          </m:r>
                        </m:e>
                      </m:acc>
                    </m:oMath>
                  </m:oMathPara>
                </a14:m>
                <a:endParaRPr lang="zh-CN" alt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557251" y="1946164"/>
                <a:ext cx="1461362" cy="523220"/>
              </a:xfrm>
              <a:prstGeom prst="rect">
                <a:avLst/>
              </a:prstGeom>
              <a:blipFill>
                <a:blip r:embed="rId4"/>
                <a:stretch>
                  <a:fillRect/>
                </a:stretch>
              </a:blipFill>
            </p:spPr>
            <p:txBody>
              <a:bodyPr/>
              <a:lstStyle/>
              <a:p>
                <a:r>
                  <a:rPr lang="zh-CN" altLang="en-US">
                    <a:noFill/>
                  </a:rPr>
                  <a:t> </a:t>
                </a:r>
              </a:p>
            </p:txBody>
          </p:sp>
        </mc:Fallback>
      </mc:AlternateContent>
      <p:sp>
        <p:nvSpPr>
          <p:cNvPr id="56" name="椭圆 55"/>
          <p:cNvSpPr/>
          <p:nvPr/>
        </p:nvSpPr>
        <p:spPr>
          <a:xfrm>
            <a:off x="3924786" y="509099"/>
            <a:ext cx="90010" cy="90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2934676" y="509099"/>
            <a:ext cx="90010" cy="90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2934676" y="1488394"/>
            <a:ext cx="90010" cy="90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924786" y="1488394"/>
            <a:ext cx="90010" cy="90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0" name="TextBox 59"/>
              <p:cNvSpPr txBox="1"/>
              <p:nvPr/>
            </p:nvSpPr>
            <p:spPr>
              <a:xfrm>
                <a:off x="1868510" y="2629860"/>
                <a:ext cx="1687770" cy="9017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𝑏</m:t>
                              </m:r>
                            </m:e>
                          </m:acc>
                        </m:e>
                        <m:sub>
                          <m:r>
                            <a:rPr lang="en-US" altLang="zh-CN" i="1">
                              <a:latin typeface="Cambria Math"/>
                            </a:rPr>
                            <m:t>1</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2</m:t>
                          </m:r>
                          <m:r>
                            <a:rPr lang="zh-CN" altLang="en-US" i="1">
                              <a:latin typeface="Cambria Math"/>
                            </a:rPr>
                            <m:t>𝜋</m:t>
                          </m:r>
                        </m:num>
                        <m:den>
                          <m:r>
                            <a:rPr lang="en-US" altLang="zh-CN" i="1">
                              <a:latin typeface="Cambria Math"/>
                            </a:rPr>
                            <m:t>𝑎</m:t>
                          </m:r>
                        </m:den>
                      </m:f>
                      <m:acc>
                        <m:accPr>
                          <m:chr m:val="⃑"/>
                          <m:ctrlPr>
                            <a:rPr lang="en-US" altLang="zh-CN" i="1">
                              <a:latin typeface="Cambria Math" panose="02040503050406030204" pitchFamily="18" charset="0"/>
                            </a:rPr>
                          </m:ctrlPr>
                        </m:accPr>
                        <m:e>
                          <m:r>
                            <a:rPr lang="en-US" altLang="zh-CN" i="1">
                              <a:latin typeface="Cambria Math"/>
                            </a:rPr>
                            <m:t>𝑖</m:t>
                          </m:r>
                        </m:e>
                      </m:acc>
                    </m:oMath>
                  </m:oMathPara>
                </a14:m>
                <a:endParaRPr lang="zh-CN" alt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1868510" y="2629860"/>
                <a:ext cx="1687770" cy="90172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507652" y="2612988"/>
                <a:ext cx="1713867" cy="9017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a:rPr>
                                <m:t>𝑏</m:t>
                              </m:r>
                            </m:e>
                          </m:acc>
                        </m:e>
                        <m:sub>
                          <m:r>
                            <a:rPr lang="en-US" altLang="zh-CN" i="1">
                              <a:latin typeface="Cambria Math"/>
                            </a:rPr>
                            <m:t>2</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2</m:t>
                          </m:r>
                          <m:r>
                            <a:rPr lang="zh-CN" altLang="en-US" i="1">
                              <a:latin typeface="Cambria Math"/>
                            </a:rPr>
                            <m:t>𝜋</m:t>
                          </m:r>
                        </m:num>
                        <m:den>
                          <m:r>
                            <a:rPr lang="en-US" altLang="zh-CN" i="1">
                              <a:latin typeface="Cambria Math"/>
                            </a:rPr>
                            <m:t>𝑎</m:t>
                          </m:r>
                        </m:den>
                      </m:f>
                      <m:acc>
                        <m:accPr>
                          <m:chr m:val="⃑"/>
                          <m:ctrlPr>
                            <a:rPr lang="en-US" altLang="zh-CN" i="1">
                              <a:latin typeface="Cambria Math" panose="02040503050406030204" pitchFamily="18" charset="0"/>
                            </a:rPr>
                          </m:ctrlPr>
                        </m:accPr>
                        <m:e>
                          <m:r>
                            <a:rPr lang="en-US" altLang="zh-CN" i="1">
                              <a:latin typeface="Cambria Math"/>
                            </a:rPr>
                            <m:t>𝑗</m:t>
                          </m:r>
                        </m:e>
                      </m:acc>
                    </m:oMath>
                  </m:oMathPara>
                </a14:m>
                <a:endParaRPr lang="zh-CN" alt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3507652" y="2612988"/>
                <a:ext cx="1713867" cy="901722"/>
              </a:xfrm>
              <a:prstGeom prst="rect">
                <a:avLst/>
              </a:prstGeom>
              <a:blipFill>
                <a:blip r:embed="rId6"/>
                <a:stretch>
                  <a:fillRect/>
                </a:stretch>
              </a:blipFill>
            </p:spPr>
            <p:txBody>
              <a:bodyPr/>
              <a:lstStyle/>
              <a:p>
                <a:r>
                  <a:rPr lang="zh-CN" altLang="en-US">
                    <a:noFill/>
                  </a:rPr>
                  <a:t> </a:t>
                </a:r>
              </a:p>
            </p:txBody>
          </p:sp>
        </mc:Fallback>
      </mc:AlternateContent>
      <p:sp>
        <p:nvSpPr>
          <p:cNvPr id="68" name="矩形 67"/>
          <p:cNvSpPr/>
          <p:nvPr/>
        </p:nvSpPr>
        <p:spPr>
          <a:xfrm rot="2700000">
            <a:off x="7236693" y="1362215"/>
            <a:ext cx="1377645" cy="136885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p:cNvCxnSpPr/>
          <p:nvPr/>
        </p:nvCxnSpPr>
        <p:spPr>
          <a:xfrm>
            <a:off x="7925516" y="2035451"/>
            <a:ext cx="9901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16200000">
            <a:off x="7430461" y="1540396"/>
            <a:ext cx="99011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63"/>
              <p:cNvSpPr txBox="1"/>
              <p:nvPr/>
            </p:nvSpPr>
            <p:spPr>
              <a:xfrm>
                <a:off x="8447100" y="2055860"/>
                <a:ext cx="468526"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a:rPr>
                                <m:t>𝑏</m:t>
                              </m:r>
                            </m:e>
                          </m:acc>
                        </m:e>
                        <m:sub>
                          <m:r>
                            <a:rPr lang="en-US" altLang="zh-CN" b="0" i="1" smtClean="0">
                              <a:latin typeface="Cambria Math"/>
                            </a:rPr>
                            <m:t>1</m:t>
                          </m:r>
                        </m:sub>
                      </m:sSub>
                    </m:oMath>
                  </m:oMathPara>
                </a14:m>
                <a:endParaRPr lang="zh-CN" altLang="en-US" dirty="0"/>
              </a:p>
            </p:txBody>
          </p:sp>
        </mc:Choice>
        <mc:Fallback xmlns="">
          <p:sp>
            <p:nvSpPr>
              <p:cNvPr id="72" name="TextBox 63"/>
              <p:cNvSpPr txBox="1">
                <a:spLocks noRot="1" noChangeAspect="1" noMove="1" noResize="1" noEditPoints="1" noAdjustHandles="1" noChangeArrowheads="1" noChangeShapeType="1" noTextEdit="1"/>
              </p:cNvSpPr>
              <p:nvPr/>
            </p:nvSpPr>
            <p:spPr>
              <a:xfrm>
                <a:off x="8447100" y="2055860"/>
                <a:ext cx="468526" cy="410305"/>
              </a:xfrm>
              <a:prstGeom prst="rect">
                <a:avLst/>
              </a:prstGeom>
              <a:blipFill>
                <a:blip r:embed="rId7"/>
                <a:stretch>
                  <a:fillRect b="-27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TextBox 64"/>
              <p:cNvSpPr txBox="1"/>
              <p:nvPr/>
            </p:nvSpPr>
            <p:spPr>
              <a:xfrm>
                <a:off x="7451668" y="1110616"/>
                <a:ext cx="473848" cy="4103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a:rPr>
                                <m:t>𝑏</m:t>
                              </m:r>
                            </m:e>
                          </m:acc>
                        </m:e>
                        <m:sub>
                          <m:r>
                            <a:rPr lang="en-US" altLang="zh-CN" b="0" i="1" smtClean="0">
                              <a:latin typeface="Cambria Math"/>
                            </a:rPr>
                            <m:t>2</m:t>
                          </m:r>
                        </m:sub>
                      </m:sSub>
                    </m:oMath>
                  </m:oMathPara>
                </a14:m>
                <a:endParaRPr lang="zh-CN" altLang="en-US" dirty="0"/>
              </a:p>
            </p:txBody>
          </p:sp>
        </mc:Choice>
        <mc:Fallback xmlns="">
          <p:sp>
            <p:nvSpPr>
              <p:cNvPr id="73" name="TextBox 64"/>
              <p:cNvSpPr txBox="1">
                <a:spLocks noRot="1" noChangeAspect="1" noMove="1" noResize="1" noEditPoints="1" noAdjustHandles="1" noChangeArrowheads="1" noChangeShapeType="1" noTextEdit="1"/>
              </p:cNvSpPr>
              <p:nvPr/>
            </p:nvSpPr>
            <p:spPr>
              <a:xfrm>
                <a:off x="7451668" y="1110616"/>
                <a:ext cx="473848" cy="410305"/>
              </a:xfrm>
              <a:prstGeom prst="rect">
                <a:avLst/>
              </a:prstGeom>
              <a:blipFill>
                <a:blip r:embed="rId8"/>
                <a:stretch>
                  <a:fillRect b="-29851"/>
                </a:stretch>
              </a:blipFill>
            </p:spPr>
            <p:txBody>
              <a:bodyPr/>
              <a:lstStyle/>
              <a:p>
                <a:r>
                  <a:rPr lang="zh-CN" altLang="en-US">
                    <a:noFill/>
                  </a:rPr>
                  <a:t> </a:t>
                </a:r>
              </a:p>
            </p:txBody>
          </p:sp>
        </mc:Fallback>
      </mc:AlternateContent>
      <p:grpSp>
        <p:nvGrpSpPr>
          <p:cNvPr id="77" name="组合 76"/>
          <p:cNvGrpSpPr/>
          <p:nvPr/>
        </p:nvGrpSpPr>
        <p:grpSpPr>
          <a:xfrm>
            <a:off x="6248766" y="475899"/>
            <a:ext cx="3336392" cy="3213761"/>
            <a:chOff x="4290405" y="1824443"/>
            <a:chExt cx="3336392" cy="3213761"/>
          </a:xfrm>
        </p:grpSpPr>
        <p:cxnSp>
          <p:nvCxnSpPr>
            <p:cNvPr id="86" name="直接连接符 85"/>
            <p:cNvCxnSpPr/>
            <p:nvPr/>
          </p:nvCxnSpPr>
          <p:spPr>
            <a:xfrm>
              <a:off x="4290405" y="3383995"/>
              <a:ext cx="333639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331164" y="2393884"/>
              <a:ext cx="329563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5967155" y="1824443"/>
              <a:ext cx="0" cy="317424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949152" y="1824443"/>
              <a:ext cx="0" cy="31687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4977045" y="1824443"/>
              <a:ext cx="0" cy="32137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4290405" y="4374105"/>
              <a:ext cx="3336392"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95" name="椭圆 94"/>
          <p:cNvSpPr/>
          <p:nvPr/>
        </p:nvSpPr>
        <p:spPr>
          <a:xfrm>
            <a:off x="7876874" y="1977253"/>
            <a:ext cx="90010" cy="900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p:nvPr/>
        </p:nvCxnSpPr>
        <p:spPr>
          <a:xfrm>
            <a:off x="8404467" y="475899"/>
            <a:ext cx="0" cy="319974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248766" y="1575549"/>
            <a:ext cx="3336392"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7423743" y="190246"/>
            <a:ext cx="0" cy="377034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8862508" y="1977253"/>
            <a:ext cx="90010" cy="90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7880511" y="1000335"/>
            <a:ext cx="90010" cy="90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6890401" y="1990446"/>
            <a:ext cx="90010" cy="90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7876874" y="2972666"/>
            <a:ext cx="90010" cy="900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a:off x="6107968" y="2483238"/>
            <a:ext cx="35672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862508" y="987960"/>
            <a:ext cx="90010" cy="9001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连接符 108"/>
          <p:cNvCxnSpPr/>
          <p:nvPr/>
        </p:nvCxnSpPr>
        <p:spPr>
          <a:xfrm>
            <a:off x="7139949" y="291233"/>
            <a:ext cx="2499589" cy="2463989"/>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6890401" y="1000335"/>
            <a:ext cx="90010" cy="9001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连接符 110"/>
          <p:cNvCxnSpPr/>
          <p:nvPr/>
        </p:nvCxnSpPr>
        <p:spPr>
          <a:xfrm flipH="1">
            <a:off x="6035307" y="475899"/>
            <a:ext cx="2434737" cy="2496767"/>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12" name="椭圆 111"/>
          <p:cNvSpPr/>
          <p:nvPr/>
        </p:nvSpPr>
        <p:spPr>
          <a:xfrm>
            <a:off x="6890401" y="2966414"/>
            <a:ext cx="90010" cy="9001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p:cNvCxnSpPr/>
          <p:nvPr/>
        </p:nvCxnSpPr>
        <p:spPr>
          <a:xfrm flipH="1" flipV="1">
            <a:off x="6222022" y="1315768"/>
            <a:ext cx="2698935" cy="2700302"/>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862508" y="2972666"/>
            <a:ext cx="90010" cy="9001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直接连接符 115"/>
          <p:cNvCxnSpPr/>
          <p:nvPr/>
        </p:nvCxnSpPr>
        <p:spPr>
          <a:xfrm flipH="1">
            <a:off x="7205437" y="1330062"/>
            <a:ext cx="2397344" cy="2359598"/>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7430461" y="1575549"/>
            <a:ext cx="990110" cy="907689"/>
          </a:xfrm>
          <a:prstGeom prst="rect">
            <a:avLst/>
          </a:prstGeom>
          <a:solidFill>
            <a:schemeClr val="accent3">
              <a:lumMod val="60000"/>
              <a:lumOff val="40000"/>
              <a:alpha val="34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17"/>
          <p:cNvSpPr txBox="1"/>
          <p:nvPr/>
        </p:nvSpPr>
        <p:spPr>
          <a:xfrm>
            <a:off x="503235" y="4399454"/>
            <a:ext cx="2833445" cy="1200329"/>
          </a:xfrm>
          <a:prstGeom prst="rect">
            <a:avLst/>
          </a:prstGeom>
          <a:noFill/>
          <a:ln>
            <a:solidFill>
              <a:schemeClr val="tx2"/>
            </a:solidFill>
          </a:ln>
        </p:spPr>
        <p:txBody>
          <a:bodyPr wrap="square" rtlCol="0">
            <a:spAutoFit/>
          </a:bodyPr>
          <a:lstStyle/>
          <a:p>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每个布里渊区的体积相等且等于一个倒原胞的体积。</a:t>
            </a:r>
          </a:p>
        </p:txBody>
      </p:sp>
      <p:sp>
        <p:nvSpPr>
          <p:cNvPr id="46" name="TextBox 32"/>
          <p:cNvSpPr txBox="1"/>
          <p:nvPr/>
        </p:nvSpPr>
        <p:spPr>
          <a:xfrm>
            <a:off x="3458545" y="4398710"/>
            <a:ext cx="3252207" cy="1569660"/>
          </a:xfrm>
          <a:prstGeom prst="rect">
            <a:avLst/>
          </a:prstGeom>
          <a:noFill/>
          <a:ln>
            <a:solidFill>
              <a:srgbClr val="3366FF"/>
            </a:solidFill>
          </a:ln>
        </p:spPr>
        <p:txBody>
          <a:bodyPr wrap="square" rtlCol="0">
            <a:spAutoFit/>
          </a:bodyPr>
          <a:lstStyle/>
          <a:p>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每个布里渊区的各部分在经过平移适当的倒格矢后，可使其与另一个布里渊区重合。</a:t>
            </a:r>
          </a:p>
        </p:txBody>
      </p:sp>
      <p:sp>
        <p:nvSpPr>
          <p:cNvPr id="47" name="TextBox 33"/>
          <p:cNvSpPr txBox="1"/>
          <p:nvPr/>
        </p:nvSpPr>
        <p:spPr>
          <a:xfrm>
            <a:off x="6954482" y="4391415"/>
            <a:ext cx="2750599" cy="1938992"/>
          </a:xfrm>
          <a:prstGeom prst="rect">
            <a:avLst/>
          </a:prstGeom>
          <a:noFill/>
          <a:ln>
            <a:solidFill>
              <a:schemeClr val="accent6">
                <a:lumMod val="50000"/>
              </a:schemeClr>
            </a:solidFill>
          </a:ln>
        </p:spPr>
        <p:txBody>
          <a:bodyPr wrap="square" rtlCol="0">
            <a:spAutoFit/>
          </a:bodyPr>
          <a:lstStyle/>
          <a:p>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每个布里渊区都以原点为中心对称分布，且具有正格子和倒格子的点群对称性。</a:t>
            </a:r>
          </a:p>
        </p:txBody>
      </p:sp>
      <p:sp>
        <p:nvSpPr>
          <p:cNvPr id="49" name="TextBox 34"/>
          <p:cNvSpPr txBox="1"/>
          <p:nvPr/>
        </p:nvSpPr>
        <p:spPr>
          <a:xfrm>
            <a:off x="9948811" y="4391415"/>
            <a:ext cx="1888812" cy="1200329"/>
          </a:xfrm>
          <a:prstGeom prst="rect">
            <a:avLst/>
          </a:prstGeom>
          <a:noFill/>
          <a:ln>
            <a:solidFill>
              <a:srgbClr val="7030A0"/>
            </a:solidFill>
          </a:ln>
        </p:spPr>
        <p:txBody>
          <a:bodyPr wrap="square" rtlCol="0">
            <a:spAutoFit/>
          </a:bodyPr>
          <a:lstStyle/>
          <a:p>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第一布里渊区为简约布里渊区。</a:t>
            </a:r>
          </a:p>
        </p:txBody>
      </p:sp>
    </p:spTree>
    <p:extLst>
      <p:ext uri="{BB962C8B-B14F-4D97-AF65-F5344CB8AC3E}">
        <p14:creationId xmlns:p14="http://schemas.microsoft.com/office/powerpoint/2010/main" val="343678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wipe(down)">
                                      <p:cBhvr>
                                        <p:cTn id="41" dur="500"/>
                                        <p:tgtEl>
                                          <p:spTgt spid="9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wipe(left)">
                                      <p:cBhvr>
                                        <p:cTn id="50" dur="500"/>
                                        <p:tgtEl>
                                          <p:spTgt spid="9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00"/>
                                        </p:tgtEl>
                                        <p:attrNameLst>
                                          <p:attrName>style.visibility</p:attrName>
                                        </p:attrNameLst>
                                      </p:cBhvr>
                                      <p:to>
                                        <p:strVal val="visible"/>
                                      </p:to>
                                    </p:set>
                                    <p:animEffect transition="in" filter="wipe(down)">
                                      <p:cBhvr>
                                        <p:cTn id="59" dur="500"/>
                                        <p:tgtEl>
                                          <p:spTgt spid="10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05"/>
                                        </p:tgtEl>
                                        <p:attrNameLst>
                                          <p:attrName>style.visibility</p:attrName>
                                        </p:attrNameLst>
                                      </p:cBhvr>
                                      <p:to>
                                        <p:strVal val="visible"/>
                                      </p:to>
                                    </p:set>
                                    <p:animEffect transition="in" filter="wipe(left)">
                                      <p:cBhvr>
                                        <p:cTn id="68" dur="500"/>
                                        <p:tgtEl>
                                          <p:spTgt spid="105"/>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9"/>
                                        </p:tgtEl>
                                        <p:attrNameLst>
                                          <p:attrName>style.visibility</p:attrName>
                                        </p:attrNameLst>
                                      </p:cBhvr>
                                      <p:to>
                                        <p:strVal val="visible"/>
                                      </p:to>
                                    </p:set>
                                    <p:animEffect transition="in" filter="wipe(down)">
                                      <p:cBhvr>
                                        <p:cTn id="77" dur="500"/>
                                        <p:tgtEl>
                                          <p:spTgt spid="10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1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wipe(down)">
                                      <p:cBhvr>
                                        <p:cTn id="86" dur="500"/>
                                        <p:tgtEl>
                                          <p:spTgt spid="111"/>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114"/>
                                        </p:tgtEl>
                                        <p:attrNameLst>
                                          <p:attrName>style.visibility</p:attrName>
                                        </p:attrNameLst>
                                      </p:cBhvr>
                                      <p:to>
                                        <p:strVal val="visible"/>
                                      </p:to>
                                    </p:set>
                                    <p:animEffect transition="in" filter="wipe(down)">
                                      <p:cBhvr>
                                        <p:cTn id="95" dur="500"/>
                                        <p:tgtEl>
                                          <p:spTgt spid="114"/>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1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116"/>
                                        </p:tgtEl>
                                        <p:attrNameLst>
                                          <p:attrName>style.visibility</p:attrName>
                                        </p:attrNameLst>
                                      </p:cBhvr>
                                      <p:to>
                                        <p:strVal val="visible"/>
                                      </p:to>
                                    </p:set>
                                    <p:animEffect transition="in" filter="wipe(down)">
                                      <p:cBhvr>
                                        <p:cTn id="104" dur="500"/>
                                        <p:tgtEl>
                                          <p:spTgt spid="116"/>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1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iterate type="lt">
                                    <p:tmAbs val="200"/>
                                  </p:iterate>
                                  <p:childTnLst>
                                    <p:set>
                                      <p:cBhvr>
                                        <p:cTn id="116" dur="1" fill="hold">
                                          <p:stCondLst>
                                            <p:cond delay="0"/>
                                          </p:stCondLst>
                                        </p:cTn>
                                        <p:tgtEl>
                                          <p:spTgt spid="4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iterate type="lt">
                                    <p:tmAbs val="200"/>
                                  </p:iterate>
                                  <p:childTnLst>
                                    <p:set>
                                      <p:cBhvr>
                                        <p:cTn id="120" dur="1" fill="hold">
                                          <p:stCondLst>
                                            <p:cond delay="0"/>
                                          </p:stCondLst>
                                        </p:cTn>
                                        <p:tgtEl>
                                          <p:spTgt spid="4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iterate type="lt">
                                    <p:tmAbs val="200"/>
                                  </p:iterate>
                                  <p:childTnLst>
                                    <p:set>
                                      <p:cBhvr>
                                        <p:cTn id="124" dur="1" fill="hold">
                                          <p:stCondLst>
                                            <p:cond delay="0"/>
                                          </p:stCondLst>
                                        </p:cTn>
                                        <p:tgtEl>
                                          <p:spTgt spid="4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iterate type="lt">
                                    <p:tmAbs val="200"/>
                                  </p:iterate>
                                  <p:childTnLst>
                                    <p:set>
                                      <p:cBhvr>
                                        <p:cTn id="12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8" grpId="0" animBg="1"/>
      <p:bldP spid="72" grpId="0"/>
      <p:bldP spid="73" grpId="0"/>
      <p:bldP spid="95" grpId="0" animBg="1"/>
      <p:bldP spid="101" grpId="0" animBg="1"/>
      <p:bldP spid="102" grpId="0" animBg="1"/>
      <p:bldP spid="103" grpId="0" animBg="1"/>
      <p:bldP spid="104" grpId="0" animBg="1"/>
      <p:bldP spid="106" grpId="0" animBg="1"/>
      <p:bldP spid="110" grpId="0" animBg="1"/>
      <p:bldP spid="112" grpId="0" animBg="1"/>
      <p:bldP spid="115" grpId="0" animBg="1"/>
      <p:bldP spid="117" grpId="0" animBg="1"/>
      <p:bldP spid="45" grpId="0" animBg="1"/>
      <p:bldP spid="46" grpId="0" animBg="1"/>
      <p:bldP spid="47" grpId="0" animBg="1"/>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维单原子链振动小结</a:t>
            </a:r>
            <a:endParaRPr lang="zh-CN" altLang="en-US" dirty="0"/>
          </a:p>
        </p:txBody>
      </p:sp>
      <p:sp>
        <p:nvSpPr>
          <p:cNvPr id="3" name="文本框 2"/>
          <p:cNvSpPr txBox="1"/>
          <p:nvPr/>
        </p:nvSpPr>
        <p:spPr>
          <a:xfrm>
            <a:off x="1758462" y="1286776"/>
            <a:ext cx="9165101" cy="4532972"/>
          </a:xfrm>
          <a:prstGeom prst="rect">
            <a:avLst/>
          </a:prstGeom>
          <a:noFill/>
        </p:spPr>
        <p:txBody>
          <a:bodyPr wrap="square" rtlCol="0">
            <a:spAutoFit/>
          </a:bodyPr>
          <a:lstStyle/>
          <a:p>
            <a:pPr>
              <a:lnSpc>
                <a:spcPct val="150000"/>
              </a:lnSpc>
            </a:pPr>
            <a:r>
              <a:rPr lang="en-US" altLang="zh-CN" dirty="0"/>
              <a:t>1</a:t>
            </a:r>
            <a:r>
              <a:rPr lang="zh-CN" altLang="zh-CN" dirty="0"/>
              <a:t>、列出振动</a:t>
            </a:r>
            <a:r>
              <a:rPr lang="zh-CN" altLang="zh-CN" dirty="0" smtClean="0"/>
              <a:t>方程</a:t>
            </a:r>
            <a:r>
              <a:rPr lang="zh-CN" altLang="en-US" dirty="0" smtClean="0"/>
              <a:t>。</a:t>
            </a:r>
            <a:endParaRPr lang="en-US" altLang="zh-CN" dirty="0" smtClean="0"/>
          </a:p>
          <a:p>
            <a:pPr marL="541338" indent="-541338">
              <a:lnSpc>
                <a:spcPct val="150000"/>
              </a:lnSpc>
            </a:pPr>
            <a:r>
              <a:rPr lang="en-US" altLang="zh-CN" dirty="0" smtClean="0"/>
              <a:t>2</a:t>
            </a:r>
            <a:r>
              <a:rPr lang="zh-CN" altLang="zh-CN" dirty="0"/>
              <a:t>、根据振动方程的解得到色散关系，分析一维单原子</a:t>
            </a:r>
            <a:r>
              <a:rPr lang="zh-CN" altLang="zh-CN" dirty="0" smtClean="0"/>
              <a:t>链</a:t>
            </a:r>
            <a:r>
              <a:rPr lang="en-US" altLang="zh-CN" dirty="0" smtClean="0"/>
              <a:t>  </a:t>
            </a:r>
            <a:r>
              <a:rPr lang="zh-CN" altLang="zh-CN" dirty="0" smtClean="0"/>
              <a:t>振动</a:t>
            </a:r>
            <a:r>
              <a:rPr lang="zh-CN" altLang="zh-CN" dirty="0"/>
              <a:t>性质</a:t>
            </a:r>
            <a:r>
              <a:rPr lang="zh-CN" altLang="zh-CN" dirty="0" smtClean="0"/>
              <a:t>。</a:t>
            </a:r>
            <a:endParaRPr lang="en-US" altLang="zh-CN" dirty="0" smtClean="0"/>
          </a:p>
          <a:p>
            <a:pPr marL="541338" indent="-541338">
              <a:lnSpc>
                <a:spcPct val="150000"/>
              </a:lnSpc>
            </a:pPr>
            <a:r>
              <a:rPr lang="en-US" altLang="zh-CN" dirty="0" smtClean="0"/>
              <a:t>3</a:t>
            </a:r>
            <a:r>
              <a:rPr lang="zh-CN" altLang="en-US" dirty="0" smtClean="0"/>
              <a:t>、</a:t>
            </a:r>
            <a:r>
              <a:rPr lang="zh-CN" altLang="zh-CN" dirty="0" smtClean="0"/>
              <a:t>在</a:t>
            </a:r>
            <a:r>
              <a:rPr lang="zh-CN" altLang="zh-CN" dirty="0"/>
              <a:t>倒原胞的范围内能够获得全部的振动 ，限制波矢在第一布里渊区取值，由此格波波长的最小值为</a:t>
            </a:r>
            <a:r>
              <a:rPr lang="en-US" altLang="zh-CN" dirty="0"/>
              <a:t>2a</a:t>
            </a:r>
            <a:r>
              <a:rPr lang="zh-CN" altLang="zh-CN" dirty="0" smtClean="0"/>
              <a:t>。</a:t>
            </a:r>
            <a:endParaRPr lang="en-US" altLang="zh-CN" dirty="0" smtClean="0"/>
          </a:p>
          <a:p>
            <a:pPr marL="541338" indent="-541338">
              <a:lnSpc>
                <a:spcPct val="150000"/>
              </a:lnSpc>
            </a:pPr>
            <a:r>
              <a:rPr lang="en-US" altLang="zh-CN" dirty="0" smtClean="0"/>
              <a:t>4</a:t>
            </a:r>
            <a:r>
              <a:rPr lang="zh-CN" altLang="en-US" dirty="0" smtClean="0"/>
              <a:t>、</a:t>
            </a:r>
            <a:r>
              <a:rPr lang="zh-CN" altLang="zh-CN" dirty="0" smtClean="0"/>
              <a:t>布</a:t>
            </a:r>
            <a:r>
              <a:rPr lang="zh-CN" altLang="zh-CN" dirty="0"/>
              <a:t>里渊</a:t>
            </a:r>
            <a:r>
              <a:rPr lang="zh-CN" altLang="zh-CN" dirty="0" smtClean="0"/>
              <a:t>区</a:t>
            </a:r>
            <a:r>
              <a:rPr lang="zh-CN" altLang="en-US" dirty="0" smtClean="0"/>
              <a:t>，</a:t>
            </a:r>
            <a:r>
              <a:rPr lang="zh-CN" altLang="zh-CN" dirty="0" smtClean="0"/>
              <a:t>画</a:t>
            </a:r>
            <a:r>
              <a:rPr lang="zh-CN" altLang="zh-CN" dirty="0"/>
              <a:t>倒格矢的垂直平分面，距离原点最近的封闭倒空间为第一布里渊区，即简约布里渊区。</a:t>
            </a:r>
            <a:endParaRPr lang="zh-CN" altLang="en-US" dirty="0"/>
          </a:p>
        </p:txBody>
      </p:sp>
    </p:spTree>
    <p:extLst>
      <p:ext uri="{BB962C8B-B14F-4D97-AF65-F5344CB8AC3E}">
        <p14:creationId xmlns:p14="http://schemas.microsoft.com/office/powerpoint/2010/main" val="3792678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2.3</a:t>
            </a:r>
            <a:r>
              <a:rPr lang="zh-CN" altLang="en-US" sz="3600" b="1" dirty="0">
                <a:solidFill>
                  <a:srgbClr val="FF0000"/>
                </a:solidFill>
              </a:rPr>
              <a:t>一维双原子链的振动</a:t>
            </a:r>
          </a:p>
        </p:txBody>
      </p:sp>
      <p:grpSp>
        <p:nvGrpSpPr>
          <p:cNvPr id="41" name="组合 40"/>
          <p:cNvGrpSpPr/>
          <p:nvPr/>
        </p:nvGrpSpPr>
        <p:grpSpPr>
          <a:xfrm>
            <a:off x="2589862" y="1218677"/>
            <a:ext cx="4958355" cy="913442"/>
            <a:chOff x="908055" y="1225213"/>
            <a:chExt cx="4958355" cy="913442"/>
          </a:xfrm>
        </p:grpSpPr>
        <mc:AlternateContent xmlns:mc="http://schemas.openxmlformats.org/markup-compatibility/2006" xmlns:a14="http://schemas.microsoft.com/office/drawing/2010/main">
          <mc:Choice Requires="a14">
            <p:sp>
              <p:nvSpPr>
                <p:cNvPr id="37" name="TextBox 36"/>
                <p:cNvSpPr txBox="1"/>
                <p:nvPr/>
              </p:nvSpPr>
              <p:spPr>
                <a:xfrm>
                  <a:off x="4058285" y="1302393"/>
                  <a:ext cx="70775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i="1">
                                <a:latin typeface="Cambria Math" panose="02040503050406030204" pitchFamily="18" charset="0"/>
                              </a:rPr>
                            </m:ctrlPr>
                          </m:sSupPr>
                          <m:e>
                            <m:r>
                              <a:rPr lang="en-US" altLang="zh-CN" sz="1400" i="1">
                                <a:latin typeface="Cambria Math"/>
                              </a:rPr>
                              <m:t>𝑛</m:t>
                            </m:r>
                          </m:e>
                          <m:sup>
                            <m:r>
                              <a:rPr lang="en-US" altLang="zh-CN" sz="1400" i="1">
                                <a:latin typeface="Cambria Math"/>
                              </a:rPr>
                              <m:t>′</m:t>
                            </m:r>
                          </m:sup>
                        </m:sSup>
                        <m:r>
                          <a:rPr lang="en-US" altLang="zh-CN" sz="1400" i="1">
                            <a:latin typeface="Cambria Math"/>
                          </a:rPr>
                          <m:t>+1</m:t>
                        </m:r>
                      </m:oMath>
                    </m:oMathPara>
                  </a14:m>
                  <a:endParaRPr lang="zh-CN" altLang="en-US"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4058285" y="1302393"/>
                  <a:ext cx="707758" cy="30777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132196" y="1574361"/>
                  <a:ext cx="58368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1</m:t>
                            </m:r>
                          </m:sub>
                        </m:sSub>
                      </m:oMath>
                    </m:oMathPara>
                  </a14:m>
                  <a:endParaRPr lang="zh-CN" altLang="en-US"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4132196" y="1574361"/>
                  <a:ext cx="583685" cy="400110"/>
                </a:xfrm>
                <a:prstGeom prst="rect">
                  <a:avLst/>
                </a:prstGeom>
                <a:blipFill>
                  <a:blip r:embed="rId4"/>
                  <a:stretch>
                    <a:fillRect b="-3030"/>
                  </a:stretch>
                </a:blipFill>
              </p:spPr>
              <p:txBody>
                <a:bodyPr/>
                <a:lstStyle/>
                <a:p>
                  <a:r>
                    <a:rPr lang="zh-CN" altLang="en-US">
                      <a:noFill/>
                    </a:rPr>
                    <a:t> </a:t>
                  </a:r>
                </a:p>
              </p:txBody>
            </p:sp>
          </mc:Fallback>
        </mc:AlternateContent>
        <p:cxnSp>
          <p:nvCxnSpPr>
            <p:cNvPr id="5" name="直接箭头连接符 4"/>
            <p:cNvCxnSpPr/>
            <p:nvPr/>
          </p:nvCxnSpPr>
          <p:spPr>
            <a:xfrm>
              <a:off x="908055" y="1623042"/>
              <a:ext cx="4958355" cy="0"/>
            </a:xfrm>
            <a:prstGeom prst="straightConnector1">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255901" y="1574303"/>
              <a:ext cx="83127" cy="831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TextBox 39"/>
                <p:cNvSpPr txBox="1"/>
                <p:nvPr/>
              </p:nvSpPr>
              <p:spPr>
                <a:xfrm>
                  <a:off x="4839837" y="1569603"/>
                  <a:ext cx="58964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2</m:t>
                            </m:r>
                          </m:sub>
                        </m:sSub>
                      </m:oMath>
                    </m:oMathPara>
                  </a14:m>
                  <a:endParaRPr lang="zh-CN" altLang="en-US" sz="2000" dirty="0"/>
                </a:p>
              </p:txBody>
            </p:sp>
          </mc:Choice>
          <mc:Fallback xmlns="">
            <p:sp>
              <p:nvSpPr>
                <p:cNvPr id="40" name="TextBox 39"/>
                <p:cNvSpPr txBox="1">
                  <a:spLocks noRot="1" noChangeAspect="1" noMove="1" noResize="1" noEditPoints="1" noAdjustHandles="1" noChangeArrowheads="1" noChangeShapeType="1" noTextEdit="1"/>
                </p:cNvSpPr>
                <p:nvPr/>
              </p:nvSpPr>
              <p:spPr>
                <a:xfrm>
                  <a:off x="4839837" y="1569603"/>
                  <a:ext cx="589649" cy="400110"/>
                </a:xfrm>
                <a:prstGeom prst="rect">
                  <a:avLst/>
                </a:prstGeom>
                <a:blipFill rotWithShape="1">
                  <a:blip r:embed="rId5"/>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483923" y="1235392"/>
                  <a:ext cx="55233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a:rPr>
                              <m:t>𝑛</m:t>
                            </m:r>
                          </m:e>
                          <m:sup>
                            <m:r>
                              <a:rPr lang="en-US" altLang="zh-CN" sz="2000" i="1">
                                <a:latin typeface="Cambria Math"/>
                              </a:rPr>
                              <m:t>′′</m:t>
                            </m:r>
                          </m:sup>
                        </m:sSup>
                      </m:oMath>
                    </m:oMathPara>
                  </a14:m>
                  <a:endParaRPr lang="zh-CN" altLang="en-US" sz="2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3483923" y="1235392"/>
                  <a:ext cx="552331" cy="400110"/>
                </a:xfrm>
                <a:prstGeom prst="rect">
                  <a:avLst/>
                </a:prstGeom>
                <a:blipFill rotWithShape="1">
                  <a:blip r:embed="rId6"/>
                  <a:stretch>
                    <a:fillRect/>
                  </a:stretch>
                </a:blipFill>
              </p:spPr>
              <p:txBody>
                <a:bodyPr/>
                <a:lstStyle/>
                <a:p>
                  <a:r>
                    <a:rPr lang="zh-CN" altLang="en-US">
                      <a:noFill/>
                    </a:rPr>
                    <a:t> </a:t>
                  </a:r>
                </a:p>
              </p:txBody>
            </p:sp>
          </mc:Fallback>
        </mc:AlternateContent>
        <p:sp>
          <p:nvSpPr>
            <p:cNvPr id="32" name="TextBox 31"/>
            <p:cNvSpPr txBox="1"/>
            <p:nvPr/>
          </p:nvSpPr>
          <p:spPr>
            <a:xfrm>
              <a:off x="2386528" y="1615435"/>
              <a:ext cx="467990" cy="523220"/>
            </a:xfrm>
            <a:prstGeom prst="rect">
              <a:avLst/>
            </a:prstGeom>
            <a:noFill/>
          </p:spPr>
          <p:txBody>
            <a:bodyPr wrap="square" rtlCol="0">
              <a:spAutoFit/>
            </a:bodyPr>
            <a:lstStyle/>
            <a:p>
              <a:r>
                <a:rPr lang="en-US" altLang="zh-CN" i="1" dirty="0">
                  <a:latin typeface="Times New Roman" pitchFamily="18" charset="0"/>
                  <a:cs typeface="Times New Roman" pitchFamily="18" charset="0"/>
                </a:rPr>
                <a:t>a</a:t>
              </a:r>
              <a:endParaRPr lang="zh-CN" altLang="en-US" i="1" dirty="0">
                <a:latin typeface="Times New Roman" pitchFamily="18" charset="0"/>
                <a:cs typeface="Times New Roman" pitchFamily="18" charset="0"/>
              </a:endParaRPr>
            </a:p>
          </p:txBody>
        </p:sp>
        <p:cxnSp>
          <p:nvCxnSpPr>
            <p:cNvPr id="12" name="直接箭头连接符 11"/>
            <p:cNvCxnSpPr/>
            <p:nvPr/>
          </p:nvCxnSpPr>
          <p:spPr>
            <a:xfrm>
              <a:off x="1574907" y="1810718"/>
              <a:ext cx="1399274"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574908" y="1704986"/>
              <a:ext cx="1" cy="29984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974181" y="1690850"/>
              <a:ext cx="1" cy="197084"/>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519933" y="1569603"/>
              <a:ext cx="118754" cy="1187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19242" y="1567041"/>
              <a:ext cx="118754" cy="1187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18558" y="1563665"/>
              <a:ext cx="118754" cy="1187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TextBox 32"/>
                <p:cNvSpPr txBox="1"/>
                <p:nvPr/>
              </p:nvSpPr>
              <p:spPr>
                <a:xfrm>
                  <a:off x="2783073" y="1225213"/>
                  <a:ext cx="48500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a:rPr>
                              <m:t>𝑛</m:t>
                            </m:r>
                          </m:e>
                          <m:sup>
                            <m:r>
                              <a:rPr lang="en-US" altLang="zh-CN" sz="2000" i="1">
                                <a:latin typeface="Cambria Math"/>
                              </a:rPr>
                              <m:t>′</m:t>
                            </m:r>
                          </m:sup>
                        </m:sSup>
                      </m:oMath>
                    </m:oMathPara>
                  </a14:m>
                  <a:endParaRPr lang="zh-CN" altLang="en-US" sz="20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783073" y="1225213"/>
                  <a:ext cx="485005" cy="400110"/>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1173528" y="1272126"/>
                  <a:ext cx="70775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i="1">
                                <a:latin typeface="Cambria Math" panose="02040503050406030204" pitchFamily="18" charset="0"/>
                              </a:rPr>
                            </m:ctrlPr>
                          </m:sSupPr>
                          <m:e>
                            <m:r>
                              <a:rPr lang="en-US" altLang="zh-CN" sz="1400" i="1">
                                <a:latin typeface="Cambria Math"/>
                              </a:rPr>
                              <m:t>𝑛</m:t>
                            </m:r>
                          </m:e>
                          <m:sup>
                            <m:r>
                              <a:rPr lang="en-US" altLang="zh-CN" sz="1400" i="1">
                                <a:latin typeface="Cambria Math"/>
                              </a:rPr>
                              <m:t>′</m:t>
                            </m:r>
                          </m:sup>
                        </m:sSup>
                        <m:r>
                          <a:rPr lang="en-US" altLang="zh-CN" sz="1400" i="1">
                            <a:latin typeface="Cambria Math"/>
                          </a:rPr>
                          <m:t>−1</m:t>
                        </m:r>
                      </m:oMath>
                    </m:oMathPara>
                  </a14:m>
                  <a:endParaRPr lang="zh-CN" altLang="en-US"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1173528" y="1272126"/>
                  <a:ext cx="707758" cy="307777"/>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2033173" y="1270430"/>
                  <a:ext cx="549446" cy="307777"/>
                </a:xfrm>
                <a:prstGeom prst="rect">
                  <a:avLst/>
                </a:prstGeom>
                <a:noFill/>
              </p:spPr>
              <p:txBody>
                <a:bodyPr wrap="none" rtlCol="0">
                  <a:spAutoFit/>
                </a:bodyPr>
                <a:lstStyle/>
                <a:p>
                  <a14:m>
                    <m:oMath xmlns:m="http://schemas.openxmlformats.org/officeDocument/2006/math">
                      <m:sSup>
                        <m:sSupPr>
                          <m:ctrlPr>
                            <a:rPr lang="en-US" altLang="zh-CN" sz="1400" i="1">
                              <a:latin typeface="Cambria Math" panose="02040503050406030204" pitchFamily="18" charset="0"/>
                            </a:rPr>
                          </m:ctrlPr>
                        </m:sSupPr>
                        <m:e>
                          <m:r>
                            <a:rPr lang="en-US" altLang="zh-CN" sz="1400" i="1">
                              <a:latin typeface="Cambria Math"/>
                            </a:rPr>
                            <m:t>𝑛</m:t>
                          </m:r>
                        </m:e>
                        <m:sup>
                          <m:r>
                            <a:rPr lang="en-US" altLang="zh-CN" sz="1400" i="1">
                              <a:latin typeface="Cambria Math"/>
                            </a:rPr>
                            <m:t>′′</m:t>
                          </m:r>
                        </m:sup>
                      </m:sSup>
                    </m:oMath>
                  </a14:m>
                  <a:r>
                    <a:rPr lang="en-US" altLang="zh-CN" sz="1400" dirty="0"/>
                    <a:t>-1</a:t>
                  </a:r>
                  <a:endParaRPr lang="zh-CN" altLang="en-US" sz="1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033173" y="1270430"/>
                  <a:ext cx="549446" cy="307777"/>
                </a:xfrm>
                <a:prstGeom prst="rect">
                  <a:avLst/>
                </a:prstGeom>
                <a:blipFill rotWithShape="1">
                  <a:blip r:embed="rId9"/>
                  <a:stretch>
                    <a:fillRect t="-1961" r="-2198" b="-176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858555" y="1324447"/>
                  <a:ext cx="664669" cy="307777"/>
                </a:xfrm>
                <a:prstGeom prst="rect">
                  <a:avLst/>
                </a:prstGeom>
                <a:noFill/>
              </p:spPr>
              <p:txBody>
                <a:bodyPr wrap="none" rtlCol="0">
                  <a:spAutoFit/>
                </a:bodyPr>
                <a:lstStyle/>
                <a:p>
                  <a14:m>
                    <m:oMath xmlns:m="http://schemas.openxmlformats.org/officeDocument/2006/math">
                      <m:sSup>
                        <m:sSupPr>
                          <m:ctrlPr>
                            <a:rPr lang="en-US" altLang="zh-CN" sz="1400" i="1">
                              <a:latin typeface="Cambria Math" panose="02040503050406030204" pitchFamily="18" charset="0"/>
                            </a:rPr>
                          </m:ctrlPr>
                        </m:sSupPr>
                        <m:e>
                          <m:r>
                            <a:rPr lang="en-US" altLang="zh-CN" sz="1400" i="1">
                              <a:latin typeface="Cambria Math"/>
                            </a:rPr>
                            <m:t>𝑛</m:t>
                          </m:r>
                        </m:e>
                        <m:sup>
                          <m:r>
                            <a:rPr lang="en-US" altLang="zh-CN" sz="1400" i="1">
                              <a:latin typeface="Cambria Math"/>
                            </a:rPr>
                            <m:t>′′</m:t>
                          </m:r>
                        </m:sup>
                      </m:sSup>
                      <m:r>
                        <a:rPr lang="en-US" altLang="zh-CN" sz="1400">
                          <a:latin typeface="Cambria Math"/>
                        </a:rPr>
                        <m:t>+</m:t>
                      </m:r>
                    </m:oMath>
                  </a14:m>
                  <a:r>
                    <a:rPr lang="en-US" altLang="zh-CN" sz="1400" dirty="0"/>
                    <a:t>1</a:t>
                  </a:r>
                  <a:endParaRPr lang="zh-CN" altLang="en-US" sz="1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858555" y="1324447"/>
                  <a:ext cx="664669" cy="307777"/>
                </a:xfrm>
                <a:prstGeom prst="rect">
                  <a:avLst/>
                </a:prstGeom>
                <a:blipFill rotWithShape="1">
                  <a:blip r:embed="rId10"/>
                  <a:stretch>
                    <a:fillRect t="-1961" r="-1835" b="-17647"/>
                  </a:stretch>
                </a:blipFill>
              </p:spPr>
              <p:txBody>
                <a:bodyPr/>
                <a:lstStyle/>
                <a:p>
                  <a:r>
                    <a:rPr lang="zh-CN" altLang="en-US">
                      <a:noFill/>
                    </a:rPr>
                    <a:t> </a:t>
                  </a:r>
                </a:p>
              </p:txBody>
            </p:sp>
          </mc:Fallback>
        </mc:AlternateContent>
        <p:sp>
          <p:nvSpPr>
            <p:cNvPr id="8" name="椭圆 7"/>
            <p:cNvSpPr/>
            <p:nvPr/>
          </p:nvSpPr>
          <p:spPr>
            <a:xfrm>
              <a:off x="3631426" y="1579503"/>
              <a:ext cx="83127" cy="831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椭圆 21"/>
            <p:cNvSpPr/>
            <p:nvPr/>
          </p:nvSpPr>
          <p:spPr>
            <a:xfrm>
              <a:off x="5030742" y="1576127"/>
              <a:ext cx="83127" cy="831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grpSp>
        <p:nvGrpSpPr>
          <p:cNvPr id="44" name="组合 43"/>
          <p:cNvGrpSpPr/>
          <p:nvPr/>
        </p:nvGrpSpPr>
        <p:grpSpPr>
          <a:xfrm>
            <a:off x="4427208" y="1756152"/>
            <a:ext cx="1387130" cy="405775"/>
            <a:chOff x="2745402" y="1762687"/>
            <a:chExt cx="1387130" cy="405775"/>
          </a:xfrm>
        </p:grpSpPr>
        <mc:AlternateContent xmlns:mc="http://schemas.openxmlformats.org/markup-compatibility/2006" xmlns:a14="http://schemas.microsoft.com/office/drawing/2010/main">
          <mc:Choice Requires="a14">
            <p:sp>
              <p:nvSpPr>
                <p:cNvPr id="42" name="TextBox 41"/>
                <p:cNvSpPr txBox="1"/>
                <p:nvPr/>
              </p:nvSpPr>
              <p:spPr>
                <a:xfrm>
                  <a:off x="2745402" y="1775469"/>
                  <a:ext cx="653320" cy="3929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a:rPr>
                              <m:t>𝑢</m:t>
                            </m:r>
                            <m:r>
                              <a:rPr lang="en-US" altLang="zh-CN" sz="2000" i="1" baseline="30000">
                                <a:latin typeface="Cambria Math"/>
                              </a:rPr>
                              <m:t>′</m:t>
                            </m:r>
                            <m:r>
                              <a:rPr lang="en-US" altLang="zh-CN" sz="2000" i="1" baseline="-25000">
                                <a:latin typeface="Cambria Math"/>
                              </a:rPr>
                              <m:t>𝑛</m:t>
                            </m:r>
                          </m:e>
                          <m:sub/>
                          <m:sup/>
                        </m:sSubSup>
                      </m:oMath>
                    </m:oMathPara>
                  </a14:m>
                  <a:endParaRPr lang="zh-CN" altLang="en-US" sz="2000" baseline="-25000" dirty="0"/>
                </a:p>
              </p:txBody>
            </p:sp>
          </mc:Choice>
          <mc:Fallback xmlns="">
            <p:sp>
              <p:nvSpPr>
                <p:cNvPr id="42" name="TextBox 41"/>
                <p:cNvSpPr txBox="1">
                  <a:spLocks noRot="1" noChangeAspect="1" noMove="1" noResize="1" noEditPoints="1" noAdjustHandles="1" noChangeArrowheads="1" noChangeShapeType="1" noTextEdit="1"/>
                </p:cNvSpPr>
                <p:nvPr/>
              </p:nvSpPr>
              <p:spPr>
                <a:xfrm>
                  <a:off x="2745402" y="1775469"/>
                  <a:ext cx="653320" cy="39299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434328" y="1762687"/>
                  <a:ext cx="698204" cy="3929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a:rPr>
                              <m:t>𝑢</m:t>
                            </m:r>
                            <m:r>
                              <a:rPr lang="en-US" altLang="zh-CN" sz="2000" i="1" baseline="30000">
                                <a:latin typeface="Cambria Math"/>
                              </a:rPr>
                              <m:t>′′</m:t>
                            </m:r>
                            <m:r>
                              <a:rPr lang="en-US" altLang="zh-CN" sz="2000" i="1" baseline="-25000">
                                <a:latin typeface="Cambria Math"/>
                              </a:rPr>
                              <m:t>𝑛</m:t>
                            </m:r>
                          </m:e>
                          <m:sub/>
                          <m:sup/>
                        </m:sSubSup>
                      </m:oMath>
                    </m:oMathPara>
                  </a14:m>
                  <a:endParaRPr lang="zh-CN" altLang="en-US" sz="2000" baseline="-25000" dirty="0"/>
                </a:p>
              </p:txBody>
            </p:sp>
          </mc:Choice>
          <mc:Fallback xmlns="">
            <p:sp>
              <p:nvSpPr>
                <p:cNvPr id="43" name="TextBox 42"/>
                <p:cNvSpPr txBox="1">
                  <a:spLocks noRot="1" noChangeAspect="1" noMove="1" noResize="1" noEditPoints="1" noAdjustHandles="1" noChangeArrowheads="1" noChangeShapeType="1" noTextEdit="1"/>
                </p:cNvSpPr>
                <p:nvPr/>
              </p:nvSpPr>
              <p:spPr>
                <a:xfrm>
                  <a:off x="3434328" y="1762687"/>
                  <a:ext cx="698204" cy="392993"/>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5" name="矩形 44"/>
              <p:cNvSpPr/>
              <p:nvPr/>
            </p:nvSpPr>
            <p:spPr>
              <a:xfrm>
                <a:off x="1773942" y="2576594"/>
                <a:ext cx="5947718" cy="1405769"/>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b="1" i="1">
                          <a:latin typeface="Cambria Math"/>
                        </a:rPr>
                        <m:t>𝒎</m:t>
                      </m:r>
                      <m:r>
                        <a:rPr lang="en-US" altLang="zh-CN" b="1" i="1" baseline="-25000">
                          <a:latin typeface="Cambria Math"/>
                        </a:rPr>
                        <m:t>𝟏</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en-US" altLang="zh-CN" b="1" i="1">
                                  <a:latin typeface="Cambria Math"/>
                                </a:rPr>
                                <m:t>𝒅</m:t>
                              </m:r>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num>
                        <m:den>
                          <m:r>
                            <a:rPr lang="en-US" altLang="zh-CN" b="1" i="1">
                              <a:latin typeface="Cambria Math"/>
                            </a:rPr>
                            <m:t>𝒅</m:t>
                          </m:r>
                          <m:sSup>
                            <m:sSupPr>
                              <m:ctrlPr>
                                <a:rPr lang="en-US" altLang="zh-CN" b="1" i="1">
                                  <a:latin typeface="Cambria Math" panose="02040503050406030204" pitchFamily="18" charset="0"/>
                                </a:rPr>
                              </m:ctrlPr>
                            </m:sSupPr>
                            <m:e>
                              <m:r>
                                <a:rPr lang="en-US" altLang="zh-CN" b="1" i="1">
                                  <a:latin typeface="Cambria Math"/>
                                </a:rPr>
                                <m:t>𝒕</m:t>
                              </m:r>
                            </m:e>
                            <m:sup>
                              <m:r>
                                <a:rPr lang="en-US" altLang="zh-CN" b="1" i="1">
                                  <a:latin typeface="Cambria Math"/>
                                </a:rPr>
                                <m:t>𝟐</m:t>
                              </m:r>
                            </m:sup>
                          </m:sSup>
                        </m:den>
                      </m:f>
                      <m:r>
                        <a:rPr lang="en-US" altLang="zh-CN" b="1">
                          <a:latin typeface="Cambria Math"/>
                        </a:rPr>
                        <m:t>=</m:t>
                      </m:r>
                      <m:r>
                        <a:rPr lang="zh-CN" altLang="en-US" b="1" i="1">
                          <a:latin typeface="Cambria Math"/>
                        </a:rPr>
                        <m:t>𝜷</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sSub>
                            <m:sSubPr>
                              <m:ctrlPr>
                                <a:rPr lang="en-US" altLang="zh-CN" b="1" i="1" baseline="30000">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r>
                                <a:rPr lang="en-US" altLang="zh-CN" b="1" i="1">
                                  <a:latin typeface="Cambria Math"/>
                                </a:rPr>
                                <m:t>−</m:t>
                              </m:r>
                              <m:r>
                                <a:rPr lang="en-US" altLang="zh-CN" b="1" i="1">
                                  <a:latin typeface="Cambria Math"/>
                                </a:rPr>
                                <m:t>𝟏</m:t>
                              </m:r>
                            </m:sub>
                          </m:sSub>
                          <m:r>
                            <a:rPr lang="en-US" altLang="zh-CN" b="1" i="1">
                              <a:latin typeface="Cambria Math"/>
                            </a:rPr>
                            <m:t>−</m:t>
                          </m:r>
                          <m:r>
                            <a:rPr lang="en-US" altLang="zh-CN" b="1" i="1">
                              <a:latin typeface="Cambria Math"/>
                            </a:rPr>
                            <m:t>𝟐</m:t>
                          </m:r>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e>
                      </m:d>
                    </m:oMath>
                  </m:oMathPara>
                </a14:m>
                <a:endParaRPr lang="zh-CN" altLang="en-US" b="1" dirty="0"/>
              </a:p>
            </p:txBody>
          </p:sp>
        </mc:Choice>
        <mc:Fallback xmlns="">
          <p:sp>
            <p:nvSpPr>
              <p:cNvPr id="45" name="矩形 44"/>
              <p:cNvSpPr>
                <a:spLocks noRot="1" noChangeAspect="1" noMove="1" noResize="1" noEditPoints="1" noAdjustHandles="1" noChangeArrowheads="1" noChangeShapeType="1" noTextEdit="1"/>
              </p:cNvSpPr>
              <p:nvPr/>
            </p:nvSpPr>
            <p:spPr>
              <a:xfrm>
                <a:off x="1773942" y="2576594"/>
                <a:ext cx="5947718" cy="140576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870682" y="2307541"/>
                <a:ext cx="3789820" cy="523220"/>
              </a:xfrm>
              <a:prstGeom prst="rect">
                <a:avLst/>
              </a:prstGeom>
            </p:spPr>
            <p:txBody>
              <a:bodyPr wrap="none">
                <a:spAutoFit/>
              </a:bodyPr>
              <a:lstStyle/>
              <a:p>
                <a:r>
                  <a:rPr lang="zh-CN" altLang="en-US" b="1" dirty="0"/>
                  <a:t>两种原子的运动方程</a:t>
                </a:r>
                <a14:m>
                  <m:oMath xmlns:m="http://schemas.openxmlformats.org/officeDocument/2006/math">
                    <m:r>
                      <a:rPr lang="zh-CN" altLang="en-US" b="1" i="1">
                        <a:latin typeface="Cambria Math"/>
                      </a:rPr>
                      <m:t>：</m:t>
                    </m:r>
                  </m:oMath>
                </a14:m>
                <a:endParaRPr lang="zh-CN" altLang="en-US" dirty="0"/>
              </a:p>
            </p:txBody>
          </p:sp>
        </mc:Choice>
        <mc:Fallback xmlns="">
          <p:sp>
            <p:nvSpPr>
              <p:cNvPr id="46" name="矩形 45"/>
              <p:cNvSpPr>
                <a:spLocks noRot="1" noChangeAspect="1" noMove="1" noResize="1" noEditPoints="1" noAdjustHandles="1" noChangeArrowheads="1" noChangeShapeType="1" noTextEdit="1"/>
              </p:cNvSpPr>
              <p:nvPr/>
            </p:nvSpPr>
            <p:spPr>
              <a:xfrm>
                <a:off x="870682" y="2307541"/>
                <a:ext cx="3789820" cy="523220"/>
              </a:xfrm>
              <a:prstGeom prst="rect">
                <a:avLst/>
              </a:prstGeom>
              <a:blipFill>
                <a:blip r:embed="rId14"/>
                <a:stretch>
                  <a:fillRect l="-3376" t="-16471"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46"/>
              <p:cNvSpPr/>
              <p:nvPr/>
            </p:nvSpPr>
            <p:spPr>
              <a:xfrm>
                <a:off x="1737074" y="3679021"/>
                <a:ext cx="5947718" cy="1405769"/>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b="1" i="1">
                          <a:latin typeface="Cambria Math"/>
                        </a:rPr>
                        <m:t>𝒎</m:t>
                      </m:r>
                      <m:r>
                        <a:rPr lang="en-US" altLang="zh-CN" b="1" i="1" baseline="-25000">
                          <a:latin typeface="Cambria Math"/>
                        </a:rPr>
                        <m:t>𝟐</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en-US" altLang="zh-CN" b="1" i="1">
                                  <a:latin typeface="Cambria Math"/>
                                </a:rPr>
                                <m:t>𝒅</m:t>
                              </m:r>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num>
                        <m:den>
                          <m:r>
                            <a:rPr lang="en-US" altLang="zh-CN" b="1" i="1">
                              <a:latin typeface="Cambria Math"/>
                            </a:rPr>
                            <m:t>𝒅</m:t>
                          </m:r>
                          <m:sSup>
                            <m:sSupPr>
                              <m:ctrlPr>
                                <a:rPr lang="en-US" altLang="zh-CN" b="1" i="1">
                                  <a:latin typeface="Cambria Math" panose="02040503050406030204" pitchFamily="18" charset="0"/>
                                </a:rPr>
                              </m:ctrlPr>
                            </m:sSupPr>
                            <m:e>
                              <m:r>
                                <a:rPr lang="en-US" altLang="zh-CN" b="1" i="1">
                                  <a:latin typeface="Cambria Math"/>
                                </a:rPr>
                                <m:t>𝒕</m:t>
                              </m:r>
                            </m:e>
                            <m:sup>
                              <m:r>
                                <a:rPr lang="en-US" altLang="zh-CN" b="1" i="1">
                                  <a:latin typeface="Cambria Math"/>
                                </a:rPr>
                                <m:t>𝟐</m:t>
                              </m:r>
                            </m:sup>
                          </m:sSup>
                        </m:den>
                      </m:f>
                      <m:r>
                        <a:rPr lang="en-US" altLang="zh-CN" b="1">
                          <a:latin typeface="Cambria Math"/>
                        </a:rPr>
                        <m:t>=</m:t>
                      </m:r>
                      <m:r>
                        <a:rPr lang="zh-CN" altLang="en-US" b="1" i="1">
                          <a:latin typeface="Cambria Math"/>
                        </a:rPr>
                        <m:t>𝜷</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r>
                                <a:rPr lang="en-US" altLang="zh-CN" b="1" i="1">
                                  <a:latin typeface="Cambria Math"/>
                                </a:rPr>
                                <m:t>+</m:t>
                              </m:r>
                              <m:r>
                                <a:rPr lang="en-US" altLang="zh-CN" b="1" i="1">
                                  <a:latin typeface="Cambria Math"/>
                                </a:rPr>
                                <m:t>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r>
                            <a:rPr lang="en-US" altLang="zh-CN" b="1" i="1">
                              <a:latin typeface="Cambria Math"/>
                            </a:rPr>
                            <m:t>𝟐</m:t>
                          </m:r>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e>
                      </m:d>
                    </m:oMath>
                  </m:oMathPara>
                </a14:m>
                <a:endParaRPr lang="zh-CN" altLang="en-US" b="1" dirty="0"/>
              </a:p>
            </p:txBody>
          </p:sp>
        </mc:Choice>
        <mc:Fallback xmlns="">
          <p:sp>
            <p:nvSpPr>
              <p:cNvPr id="47" name="矩形 46"/>
              <p:cNvSpPr>
                <a:spLocks noRot="1" noChangeAspect="1" noMove="1" noResize="1" noEditPoints="1" noAdjustHandles="1" noChangeArrowheads="1" noChangeShapeType="1" noTextEdit="1"/>
              </p:cNvSpPr>
              <p:nvPr/>
            </p:nvSpPr>
            <p:spPr>
              <a:xfrm>
                <a:off x="1737074" y="3679021"/>
                <a:ext cx="5947718" cy="1405769"/>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075774" y="5221029"/>
                <a:ext cx="3866443" cy="552267"/>
              </a:xfrm>
              <a:prstGeom prst="rect">
                <a:avLst/>
              </a:prstGeom>
              <a:noFill/>
            </p:spPr>
            <p:txBody>
              <a:bodyPr wrap="none" rtlCol="0">
                <a:spAutoFit/>
              </a:bodyPr>
              <a:lstStyle/>
              <a:p>
                <a:r>
                  <a:rPr lang="zh-CN" altLang="en-US" b="1" dirty="0"/>
                  <a:t>解：</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r>
                      <a:rPr lang="en-US" altLang="zh-CN" b="1" i="1">
                        <a:latin typeface="Cambria Math"/>
                      </a:rPr>
                      <m:t>𝑨</m:t>
                    </m:r>
                    <m:r>
                      <a:rPr lang="en-US" altLang="zh-CN" b="1" i="1" baseline="-25000">
                        <a:latin typeface="Cambria Math"/>
                      </a:rPr>
                      <m:t>𝟏</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a14:m>
                <a:endParaRPr lang="zh-CN" altLang="en-US"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1075774" y="5221029"/>
                <a:ext cx="3866443" cy="552267"/>
              </a:xfrm>
              <a:prstGeom prst="rect">
                <a:avLst/>
              </a:prstGeom>
              <a:blipFill>
                <a:blip r:embed="rId16"/>
                <a:stretch>
                  <a:fillRect l="-3150" t="-9890" b="-252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1731587" y="5886047"/>
                <a:ext cx="3337452"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r>
                        <a:rPr lang="en-US" altLang="zh-CN" b="1" i="1">
                          <a:latin typeface="Cambria Math"/>
                        </a:rPr>
                        <m:t>𝑨</m:t>
                      </m:r>
                      <m:r>
                        <a:rPr lang="en-US" altLang="zh-CN" b="1" i="1" baseline="-25000">
                          <a:latin typeface="Cambria Math"/>
                        </a:rPr>
                        <m:t>𝟐</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1731587" y="5886047"/>
                <a:ext cx="3337452" cy="552267"/>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054308" y="5461536"/>
                <a:ext cx="370498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r>
                        <a:rPr lang="en-US" altLang="zh-CN" b="1" i="1">
                          <a:latin typeface="Cambria Math"/>
                        </a:rPr>
                        <m:t>=</m:t>
                      </m:r>
                      <m:r>
                        <a:rPr lang="en-US" altLang="zh-CN" b="1" i="1">
                          <a:latin typeface="Cambria Math"/>
                        </a:rPr>
                        <m:t>𝟎</m:t>
                      </m:r>
                      <m:r>
                        <a:rPr lang="en-US" altLang="zh-CN" b="1" i="1">
                          <a:latin typeface="Cambria Math"/>
                        </a:rPr>
                        <m:t>,±</m:t>
                      </m:r>
                      <m:r>
                        <a:rPr lang="en-US" altLang="zh-CN" b="1" i="1">
                          <a:latin typeface="Cambria Math"/>
                          <a:ea typeface="Cambria Math"/>
                        </a:rPr>
                        <m:t>𝟏</m:t>
                      </m:r>
                      <m:r>
                        <a:rPr lang="en-US" altLang="zh-CN" b="1" i="1">
                          <a:latin typeface="Cambria Math"/>
                          <a:ea typeface="Cambria Math"/>
                        </a:rPr>
                        <m:t>,±</m:t>
                      </m:r>
                      <m:r>
                        <a:rPr lang="en-US" altLang="zh-CN" b="1" i="1">
                          <a:latin typeface="Cambria Math"/>
                          <a:ea typeface="Cambria Math"/>
                        </a:rPr>
                        <m:t>𝟐</m:t>
                      </m:r>
                      <m:r>
                        <a:rPr lang="en-US" altLang="zh-CN" b="1" i="1">
                          <a:latin typeface="Cambria Math"/>
                          <a:ea typeface="Cambria Math"/>
                        </a:rPr>
                        <m:t>,±</m:t>
                      </m:r>
                      <m:r>
                        <a:rPr lang="en-US" altLang="zh-CN" b="1" i="1">
                          <a:latin typeface="Cambria Math"/>
                          <a:ea typeface="Cambria Math"/>
                        </a:rPr>
                        <m:t>𝟑</m:t>
                      </m:r>
                      <m:r>
                        <a:rPr lang="en-US" altLang="zh-CN" b="1" i="1">
                          <a:latin typeface="Cambria Math"/>
                          <a:ea typeface="Cambria Math"/>
                        </a:rPr>
                        <m:t>……</m:t>
                      </m:r>
                    </m:oMath>
                  </m:oMathPara>
                </a14:m>
                <a:endParaRPr lang="zh-CN" altLang="en-US" b="1" dirty="0"/>
              </a:p>
            </p:txBody>
          </p:sp>
        </mc:Choice>
        <mc:Fallback xmlns="">
          <p:sp>
            <p:nvSpPr>
              <p:cNvPr id="50" name="TextBox 49"/>
              <p:cNvSpPr txBox="1">
                <a:spLocks noRot="1" noChangeAspect="1" noMove="1" noResize="1" noEditPoints="1" noAdjustHandles="1" noChangeArrowheads="1" noChangeShapeType="1" noTextEdit="1"/>
              </p:cNvSpPr>
              <p:nvPr/>
            </p:nvSpPr>
            <p:spPr>
              <a:xfrm>
                <a:off x="5054308" y="5461536"/>
                <a:ext cx="3704989" cy="523220"/>
              </a:xfrm>
              <a:prstGeom prst="rect">
                <a:avLst/>
              </a:prstGeom>
              <a:blipFill>
                <a:blip r:embed="rId18"/>
                <a:stretch>
                  <a:fillRect/>
                </a:stretch>
              </a:blipFill>
            </p:spPr>
            <p:txBody>
              <a:bodyPr/>
              <a:lstStyle/>
              <a:p>
                <a:r>
                  <a:rPr lang="zh-CN" altLang="en-US">
                    <a:noFill/>
                  </a:rPr>
                  <a:t> </a:t>
                </a:r>
              </a:p>
            </p:txBody>
          </p:sp>
        </mc:Fallback>
      </mc:AlternateContent>
      <p:sp>
        <p:nvSpPr>
          <p:cNvPr id="51" name="左弧形箭头 50"/>
          <p:cNvSpPr/>
          <p:nvPr/>
        </p:nvSpPr>
        <p:spPr>
          <a:xfrm flipH="1" flipV="1">
            <a:off x="7694685" y="3819029"/>
            <a:ext cx="688771" cy="1642505"/>
          </a:xfrm>
          <a:prstGeom prst="curvedRightArrow">
            <a:avLst>
              <a:gd name="adj1" fmla="val 25000"/>
              <a:gd name="adj2" fmla="val 73134"/>
              <a:gd name="adj3" fmla="val 25000"/>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3" name="TextBox 2"/>
              <p:cNvSpPr txBox="1"/>
              <p:nvPr/>
            </p:nvSpPr>
            <p:spPr>
              <a:xfrm>
                <a:off x="7600950" y="1967935"/>
                <a:ext cx="43389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一维双原子链：</m:t>
                      </m:r>
                      <m:r>
                        <a:rPr lang="zh-CN" altLang="en-US" i="1">
                          <a:latin typeface="Cambria Math"/>
                        </a:rPr>
                        <m:t>𝛽</m:t>
                      </m:r>
                      <m:r>
                        <a:rPr lang="en-US" altLang="zh-CN" i="1">
                          <a:latin typeface="Cambria Math"/>
                        </a:rPr>
                        <m:t>=2</m:t>
                      </m:r>
                      <m:r>
                        <a:rPr lang="en-US" altLang="zh-CN" i="1">
                          <a:latin typeface="Cambria Math"/>
                        </a:rPr>
                        <m:t>𝐾</m:t>
                      </m:r>
                      <m:r>
                        <a:rPr lang="en-US" altLang="zh-CN" i="1">
                          <a:latin typeface="Cambria Math"/>
                        </a:rPr>
                        <m:t>/</m:t>
                      </m:r>
                      <m:r>
                        <a:rPr lang="en-US" altLang="zh-CN" i="1">
                          <a:latin typeface="Cambria Math"/>
                        </a:rPr>
                        <m:t>𝑎</m:t>
                      </m:r>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7600950" y="1967935"/>
                <a:ext cx="4338945" cy="523220"/>
              </a:xfrm>
              <a:prstGeom prst="rect">
                <a:avLst/>
              </a:prstGeom>
              <a:blipFill>
                <a:blip r:embed="rId19"/>
                <a:stretch>
                  <a:fillRect/>
                </a:stretch>
              </a:blipFill>
            </p:spPr>
            <p:txBody>
              <a:bodyPr/>
              <a:lstStyle/>
              <a:p>
                <a:r>
                  <a:rPr lang="zh-CN" altLang="en-US">
                    <a:noFill/>
                  </a:rPr>
                  <a:t> </a:t>
                </a:r>
              </a:p>
            </p:txBody>
          </p:sp>
        </mc:Fallback>
      </mc:AlternateContent>
      <p:grpSp>
        <p:nvGrpSpPr>
          <p:cNvPr id="52" name="组合 51"/>
          <p:cNvGrpSpPr/>
          <p:nvPr/>
        </p:nvGrpSpPr>
        <p:grpSpPr>
          <a:xfrm>
            <a:off x="7458075" y="6382078"/>
            <a:ext cx="552450" cy="314325"/>
            <a:chOff x="5172075" y="6438900"/>
            <a:chExt cx="552450" cy="314325"/>
          </a:xfrm>
        </p:grpSpPr>
        <p:sp>
          <p:nvSpPr>
            <p:cNvPr id="53" name="棱台 5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TextBox 54"/>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cxnSp>
        <p:nvCxnSpPr>
          <p:cNvPr id="56" name="直接连接符 55"/>
          <p:cNvCxnSpPr/>
          <p:nvPr/>
        </p:nvCxnSpPr>
        <p:spPr>
          <a:xfrm flipH="1">
            <a:off x="3970411" y="1661424"/>
            <a:ext cx="2" cy="336867"/>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3256714" y="1929985"/>
            <a:ext cx="722557" cy="0"/>
          </a:xfrm>
          <a:prstGeom prst="straightConnector1">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50128" y="1806106"/>
            <a:ext cx="906140" cy="523220"/>
          </a:xfrm>
          <a:prstGeom prst="rect">
            <a:avLst/>
          </a:prstGeom>
          <a:noFill/>
        </p:spPr>
        <p:txBody>
          <a:bodyPr wrap="square" rtlCol="0">
            <a:spAutoFit/>
          </a:bodyPr>
          <a:lstStyle/>
          <a:p>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2</a:t>
            </a:r>
            <a:endParaRPr lang="zh-CN"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9" name="矩形 58"/>
              <p:cNvSpPr/>
              <p:nvPr/>
            </p:nvSpPr>
            <p:spPr>
              <a:xfrm>
                <a:off x="7695720" y="912276"/>
                <a:ext cx="3784177"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一维单原子链：</m:t>
                      </m:r>
                      <m:r>
                        <a:rPr lang="zh-CN" altLang="en-US" b="1" i="1">
                          <a:latin typeface="Cambria Math"/>
                        </a:rPr>
                        <m:t>𝜷</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𝑲</m:t>
                          </m:r>
                        </m:num>
                        <m:den>
                          <m:r>
                            <a:rPr lang="en-US" altLang="zh-CN" b="1" i="1" smtClean="0">
                              <a:solidFill>
                                <a:schemeClr val="tx2"/>
                              </a:solidFill>
                              <a:latin typeface="Cambria Math"/>
                            </a:rPr>
                            <m:t>𝒂</m:t>
                          </m:r>
                        </m:den>
                      </m:f>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7695720" y="912276"/>
                <a:ext cx="3784177" cy="898964"/>
              </a:xfrm>
              <a:prstGeom prst="rect">
                <a:avLst/>
              </a:prstGeom>
              <a:blipFill>
                <a:blip r:embed="rId20"/>
                <a:stretch>
                  <a:fillRect/>
                </a:stretch>
              </a:blipFill>
            </p:spPr>
            <p:txBody>
              <a:bodyPr/>
              <a:lstStyle/>
              <a:p>
                <a:r>
                  <a:rPr lang="zh-CN" altLang="en-US">
                    <a:noFill/>
                  </a:rPr>
                  <a:t> </a:t>
                </a:r>
              </a:p>
            </p:txBody>
          </p:sp>
        </mc:Fallback>
      </mc:AlternateContent>
      <p:grpSp>
        <p:nvGrpSpPr>
          <p:cNvPr id="14" name="组合 13"/>
          <p:cNvGrpSpPr/>
          <p:nvPr/>
        </p:nvGrpSpPr>
        <p:grpSpPr>
          <a:xfrm>
            <a:off x="9483478" y="2591019"/>
            <a:ext cx="1518063" cy="1108040"/>
            <a:chOff x="9483478" y="2514399"/>
            <a:chExt cx="1518063" cy="1108040"/>
          </a:xfrm>
        </p:grpSpPr>
        <p:grpSp>
          <p:nvGrpSpPr>
            <p:cNvPr id="10" name="组合 9"/>
            <p:cNvGrpSpPr/>
            <p:nvPr/>
          </p:nvGrpSpPr>
          <p:grpSpPr>
            <a:xfrm>
              <a:off x="9483478" y="2975680"/>
              <a:ext cx="1518063" cy="121316"/>
              <a:chOff x="9483478" y="2975680"/>
              <a:chExt cx="1518063" cy="121316"/>
            </a:xfrm>
          </p:grpSpPr>
          <p:sp>
            <p:nvSpPr>
              <p:cNvPr id="60" name="椭圆 59"/>
              <p:cNvSpPr/>
              <p:nvPr/>
            </p:nvSpPr>
            <p:spPr>
              <a:xfrm>
                <a:off x="9483478" y="2978242"/>
                <a:ext cx="118754" cy="118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10882787" y="2975680"/>
                <a:ext cx="118754" cy="1187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60" idx="6"/>
                <a:endCxn id="61" idx="2"/>
              </p:cNvCxnSpPr>
              <p:nvPr/>
            </p:nvCxnSpPr>
            <p:spPr>
              <a:xfrm flipV="1">
                <a:off x="9602232" y="3035057"/>
                <a:ext cx="1280555" cy="256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10060408" y="2514399"/>
              <a:ext cx="364202"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a</a:t>
              </a:r>
              <a:endParaRPr lang="zh-CN" altLang="en-US" i="1"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9770422" y="3099219"/>
              <a:ext cx="902811" cy="523220"/>
            </a:xfrm>
            <a:prstGeom prst="rect">
              <a:avLst/>
            </a:prstGeom>
            <a:noFill/>
          </p:spPr>
          <p:txBody>
            <a:bodyPr wrap="none" rtlCol="0">
              <a:spAutoFit/>
            </a:bodyPr>
            <a:lstStyle/>
            <a:p>
              <a:r>
                <a:rPr lang="zh-CN" altLang="en-US" dirty="0" smtClean="0"/>
                <a:t>原胞</a:t>
              </a:r>
              <a:endParaRPr lang="zh-CN" altLang="en-US" dirty="0"/>
            </a:p>
          </p:txBody>
        </p:sp>
      </p:grpSp>
      <p:grpSp>
        <p:nvGrpSpPr>
          <p:cNvPr id="19" name="组合 18"/>
          <p:cNvGrpSpPr/>
          <p:nvPr/>
        </p:nvGrpSpPr>
        <p:grpSpPr>
          <a:xfrm>
            <a:off x="8930332" y="3699059"/>
            <a:ext cx="902811" cy="1136678"/>
            <a:chOff x="9811619" y="4140831"/>
            <a:chExt cx="902811" cy="1136678"/>
          </a:xfrm>
        </p:grpSpPr>
        <p:grpSp>
          <p:nvGrpSpPr>
            <p:cNvPr id="16" name="组合 15"/>
            <p:cNvGrpSpPr/>
            <p:nvPr/>
          </p:nvGrpSpPr>
          <p:grpSpPr>
            <a:xfrm>
              <a:off x="9823991" y="4604674"/>
              <a:ext cx="795311" cy="118754"/>
              <a:chOff x="6152765" y="1709529"/>
              <a:chExt cx="795311" cy="118754"/>
            </a:xfrm>
          </p:grpSpPr>
          <p:sp>
            <p:nvSpPr>
              <p:cNvPr id="62" name="椭圆 61"/>
              <p:cNvSpPr/>
              <p:nvPr/>
            </p:nvSpPr>
            <p:spPr>
              <a:xfrm>
                <a:off x="6152765" y="1709529"/>
                <a:ext cx="118754" cy="11875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864949" y="1721991"/>
                <a:ext cx="83127" cy="831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64" name="文本框 63"/>
            <p:cNvSpPr txBox="1"/>
            <p:nvPr/>
          </p:nvSpPr>
          <p:spPr>
            <a:xfrm>
              <a:off x="9811619" y="4754289"/>
              <a:ext cx="902811" cy="523220"/>
            </a:xfrm>
            <a:prstGeom prst="rect">
              <a:avLst/>
            </a:prstGeom>
            <a:noFill/>
          </p:spPr>
          <p:txBody>
            <a:bodyPr wrap="none" rtlCol="0">
              <a:spAutoFit/>
            </a:bodyPr>
            <a:lstStyle/>
            <a:p>
              <a:r>
                <a:rPr lang="zh-CN" altLang="en-US" dirty="0"/>
                <a:t>基元</a:t>
              </a:r>
            </a:p>
          </p:txBody>
        </p:sp>
        <p:cxnSp>
          <p:nvCxnSpPr>
            <p:cNvPr id="65" name="直接连接符 64"/>
            <p:cNvCxnSpPr>
              <a:endCxn id="63" idx="2"/>
            </p:cNvCxnSpPr>
            <p:nvPr/>
          </p:nvCxnSpPr>
          <p:spPr>
            <a:xfrm flipV="1">
              <a:off x="9937460" y="4658700"/>
              <a:ext cx="598715" cy="535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9854333" y="4140831"/>
              <a:ext cx="643125" cy="523220"/>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a/2</a:t>
              </a:r>
              <a:endParaRPr lang="zh-CN" altLang="en-US" i="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67" name="文本框 66"/>
              <p:cNvSpPr txBox="1"/>
              <p:nvPr/>
            </p:nvSpPr>
            <p:spPr>
              <a:xfrm>
                <a:off x="10398533" y="3847695"/>
                <a:ext cx="12505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𝑎</m:t>
                              </m:r>
                            </m:e>
                            <m:sub>
                              <m:r>
                                <a:rPr lang="en-US" altLang="zh-CN" i="1" smtClean="0">
                                  <a:latin typeface="Cambria Math" panose="02040503050406030204" pitchFamily="18" charset="0"/>
                                </a:rPr>
                                <m:t>1</m:t>
                              </m:r>
                            </m:sub>
                          </m:sSub>
                        </m:e>
                      </m:acc>
                      <m:r>
                        <a:rPr lang="en-US" altLang="zh-CN" i="1">
                          <a:latin typeface="Cambria Math" panose="02040503050406030204" pitchFamily="18" charset="0"/>
                        </a:rPr>
                        <m:t>=</m:t>
                      </m:r>
                      <m:r>
                        <a:rPr lang="en-US" altLang="zh-CN" i="1">
                          <a:latin typeface="Cambria Math" panose="02040503050406030204" pitchFamily="18" charset="0"/>
                        </a:rPr>
                        <m:t>𝑎</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𝑖</m:t>
                          </m:r>
                        </m:e>
                      </m:acc>
                    </m:oMath>
                  </m:oMathPara>
                </a14:m>
                <a:endParaRPr lang="zh-CN" altLang="en-US" i="1" dirty="0"/>
              </a:p>
            </p:txBody>
          </p:sp>
        </mc:Choice>
        <mc:Fallback xmlns="">
          <p:sp>
            <p:nvSpPr>
              <p:cNvPr id="67" name="文本框 66"/>
              <p:cNvSpPr txBox="1">
                <a:spLocks noRot="1" noChangeAspect="1" noMove="1" noResize="1" noEditPoints="1" noAdjustHandles="1" noChangeArrowheads="1" noChangeShapeType="1" noTextEdit="1"/>
              </p:cNvSpPr>
              <p:nvPr/>
            </p:nvSpPr>
            <p:spPr>
              <a:xfrm>
                <a:off x="10398533" y="3847695"/>
                <a:ext cx="1250599" cy="430887"/>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10325169" y="4470779"/>
                <a:ext cx="1503104" cy="809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smtClean="0">
                                  <a:latin typeface="Cambria Math" panose="02040503050406030204" pitchFamily="18" charset="0"/>
                                </a:rPr>
                                <m:t>1</m:t>
                              </m:r>
                            </m:sub>
                          </m:sSub>
                        </m:e>
                      </m:acc>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2</m:t>
                          </m:r>
                          <m:r>
                            <a:rPr lang="zh-CN" altLang="en-US" b="0" i="1" smtClean="0">
                              <a:latin typeface="Cambria Math" panose="02040503050406030204" pitchFamily="18" charset="0"/>
                            </a:rPr>
                            <m:t>𝜋</m:t>
                          </m:r>
                        </m:num>
                        <m:den>
                          <m:r>
                            <a:rPr lang="en-US" altLang="zh-CN" b="0" i="1" smtClean="0">
                              <a:latin typeface="Cambria Math" panose="02040503050406030204" pitchFamily="18" charset="0"/>
                            </a:rPr>
                            <m:t>𝑎</m:t>
                          </m:r>
                        </m:den>
                      </m:f>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𝑖</m:t>
                          </m:r>
                        </m:e>
                      </m:acc>
                    </m:oMath>
                  </m:oMathPara>
                </a14:m>
                <a:endParaRPr lang="zh-CN" altLang="en-US" i="1" dirty="0"/>
              </a:p>
            </p:txBody>
          </p:sp>
        </mc:Choice>
        <mc:Fallback xmlns="">
          <p:sp>
            <p:nvSpPr>
              <p:cNvPr id="68" name="文本框 67"/>
              <p:cNvSpPr txBox="1">
                <a:spLocks noRot="1" noChangeAspect="1" noMove="1" noResize="1" noEditPoints="1" noAdjustHandles="1" noChangeArrowheads="1" noChangeShapeType="1" noTextEdit="1"/>
              </p:cNvSpPr>
              <p:nvPr/>
            </p:nvSpPr>
            <p:spPr>
              <a:xfrm>
                <a:off x="10325169" y="4470779"/>
                <a:ext cx="1503104" cy="809389"/>
              </a:xfrm>
              <a:prstGeom prst="rect">
                <a:avLst/>
              </a:prstGeom>
              <a:blipFill>
                <a:blip r:embed="rId2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712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20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left)">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20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left)">
                                      <p:cBhvr>
                                        <p:cTn id="54" dur="2000"/>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wipe(left)">
                                      <p:cBhvr>
                                        <p:cTn id="59" dur="2000"/>
                                        <p:tgtEl>
                                          <p:spTgt spid="4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2000"/>
                                        <p:tgtEl>
                                          <p:spTgt spid="49"/>
                                        </p:tgtEl>
                                      </p:cBhvr>
                                    </p:animEffect>
                                  </p:childTnLst>
                                </p:cTn>
                              </p:par>
                            </p:childTnLst>
                          </p:cTn>
                        </p:par>
                        <p:par>
                          <p:cTn id="65" fill="hold">
                            <p:stCondLst>
                              <p:cond delay="2000"/>
                            </p:stCondLst>
                            <p:childTnLst>
                              <p:par>
                                <p:cTn id="66" presetID="22" presetClass="entr" presetSubtype="8"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wipe(left)">
                                      <p:cBhvr>
                                        <p:cTn id="68" dur="2000"/>
                                        <p:tgtEl>
                                          <p:spTgt spid="5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down)">
                                      <p:cBhvr>
                                        <p:cTn id="73" dur="500"/>
                                        <p:tgtEl>
                                          <p:spTgt spid="51"/>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left)">
                                      <p:cBhvr>
                                        <p:cTn id="7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animBg="1"/>
      <p:bldP spid="3" grpId="0"/>
      <p:bldP spid="58" grpId="0"/>
      <p:bldP spid="59" grpId="0"/>
      <p:bldP spid="67" grpId="0"/>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2.3</a:t>
            </a:r>
            <a:r>
              <a:rPr lang="zh-CN" altLang="en-US" sz="3600" b="1" dirty="0">
                <a:solidFill>
                  <a:srgbClr val="FF0000"/>
                </a:solidFill>
              </a:rPr>
              <a:t>一维双原子链的振动</a:t>
            </a:r>
          </a:p>
        </p:txBody>
      </p:sp>
      <mc:AlternateContent xmlns:mc="http://schemas.openxmlformats.org/markup-compatibility/2006" xmlns:a14="http://schemas.microsoft.com/office/drawing/2010/main">
        <mc:Choice Requires="a14">
          <p:sp>
            <p:nvSpPr>
              <p:cNvPr id="3" name="TextBox 2"/>
              <p:cNvSpPr txBox="1"/>
              <p:nvPr/>
            </p:nvSpPr>
            <p:spPr>
              <a:xfrm>
                <a:off x="2758702" y="976312"/>
                <a:ext cx="6206956" cy="5786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r>
                            <a:rPr lang="en-US" altLang="zh-CN" i="1">
                              <a:latin typeface="Cambria Math"/>
                            </a:rPr>
                            <m:t>2</m:t>
                          </m:r>
                          <m:r>
                            <a:rPr lang="zh-CN" altLang="en-US" i="1">
                              <a:latin typeface="Cambria Math"/>
                            </a:rPr>
                            <m:t>𝛽</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1</m:t>
                              </m:r>
                            </m:sub>
                          </m:sSub>
                          <m:sSup>
                            <m:sSupPr>
                              <m:ctrlPr>
                                <a:rPr lang="en-US" altLang="zh-CN" i="1">
                                  <a:latin typeface="Cambria Math" panose="02040503050406030204" pitchFamily="18" charset="0"/>
                                </a:rPr>
                              </m:ctrlPr>
                            </m:sSupPr>
                            <m:e>
                              <m:r>
                                <a:rPr lang="zh-CN" altLang="en-US" i="1">
                                  <a:latin typeface="Cambria Math"/>
                                </a:rPr>
                                <m:t>𝜔</m:t>
                              </m:r>
                            </m:e>
                            <m:sup>
                              <m:r>
                                <a:rPr lang="en-US" altLang="zh-CN" i="1">
                                  <a:latin typeface="Cambria Math"/>
                                </a:rPr>
                                <m:t>2</m:t>
                              </m:r>
                            </m:sup>
                          </m:sSup>
                        </m:e>
                      </m:d>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1</m:t>
                          </m:r>
                        </m:sub>
                      </m:sSub>
                      <m:r>
                        <a:rPr lang="en-US" altLang="zh-CN" i="1">
                          <a:latin typeface="Cambria Math"/>
                        </a:rPr>
                        <m:t>−</m:t>
                      </m:r>
                      <m:r>
                        <a:rPr lang="zh-CN" altLang="en-US" i="1">
                          <a:latin typeface="Cambria Math"/>
                        </a:rPr>
                        <m:t>𝛽</m:t>
                      </m:r>
                      <m:d>
                        <m:dPr>
                          <m:ctrlPr>
                            <a:rPr lang="en-US" altLang="zh-CN" i="1">
                              <a:latin typeface="Cambria Math" panose="02040503050406030204" pitchFamily="18" charset="0"/>
                            </a:rPr>
                          </m:ctrlPr>
                        </m:dPr>
                        <m:e>
                          <m:r>
                            <a:rPr lang="en-US" altLang="zh-CN" i="1">
                              <a:latin typeface="Cambria Math"/>
                            </a:rPr>
                            <m:t>1+</m:t>
                          </m:r>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m:t>
                              </m:r>
                              <m:r>
                                <a:rPr lang="en-US" altLang="zh-CN" i="1">
                                  <a:latin typeface="Cambria Math"/>
                                </a:rPr>
                                <m:t>𝑖𝑞𝑎</m:t>
                              </m:r>
                            </m:sup>
                          </m:sSup>
                        </m:e>
                      </m:d>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2</m:t>
                          </m:r>
                        </m:sub>
                      </m:sSub>
                      <m:r>
                        <a:rPr lang="en-US" altLang="zh-CN" i="1">
                          <a:latin typeface="Cambria Math"/>
                        </a:rPr>
                        <m:t>=0</m:t>
                      </m:r>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758702" y="976312"/>
                <a:ext cx="6206956" cy="57868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841827" y="1702686"/>
                <a:ext cx="6206956" cy="5786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𝛽</m:t>
                      </m:r>
                      <m:d>
                        <m:dPr>
                          <m:ctrlPr>
                            <a:rPr lang="en-US" altLang="zh-CN" i="1">
                              <a:latin typeface="Cambria Math" panose="02040503050406030204" pitchFamily="18" charset="0"/>
                            </a:rPr>
                          </m:ctrlPr>
                        </m:dPr>
                        <m:e>
                          <m:r>
                            <a:rPr lang="en-US" altLang="zh-CN" i="1">
                              <a:latin typeface="Cambria Math"/>
                            </a:rPr>
                            <m:t>1+</m:t>
                          </m:r>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𝑖𝑞𝑎</m:t>
                              </m:r>
                            </m:sup>
                          </m:sSup>
                        </m:e>
                      </m:d>
                      <m:sSub>
                        <m:sSubPr>
                          <m:ctrlPr>
                            <a:rPr lang="en-US" altLang="zh-CN" i="1">
                              <a:latin typeface="Cambria Math" panose="02040503050406030204" pitchFamily="18" charset="0"/>
                            </a:rPr>
                          </m:ctrlPr>
                        </m:sSubPr>
                        <m:e>
                          <m:r>
                            <a:rPr lang="en-US" altLang="zh-CN" i="1">
                              <a:latin typeface="Cambria Math"/>
                            </a:rPr>
                            <m:t>𝐴</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d>
                            <m:dPr>
                              <m:ctrlPr>
                                <a:rPr lang="en-US" altLang="zh-CN" i="1">
                                  <a:latin typeface="Cambria Math" panose="02040503050406030204" pitchFamily="18" charset="0"/>
                                </a:rPr>
                              </m:ctrlPr>
                            </m:dPr>
                            <m:e>
                              <m:r>
                                <a:rPr lang="en-US" altLang="zh-CN" i="1">
                                  <a:latin typeface="Cambria Math"/>
                                </a:rPr>
                                <m:t>2</m:t>
                              </m:r>
                              <m:r>
                                <a:rPr lang="zh-CN" altLang="en-US" i="1">
                                  <a:latin typeface="Cambria Math"/>
                                </a:rPr>
                                <m:t>𝛽</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2</m:t>
                                  </m:r>
                                </m:sub>
                              </m:sSub>
                              <m:sSup>
                                <m:sSupPr>
                                  <m:ctrlPr>
                                    <a:rPr lang="en-US" altLang="zh-CN" i="1">
                                      <a:latin typeface="Cambria Math" panose="02040503050406030204" pitchFamily="18" charset="0"/>
                                    </a:rPr>
                                  </m:ctrlPr>
                                </m:sSupPr>
                                <m:e>
                                  <m:r>
                                    <a:rPr lang="zh-CN" altLang="en-US" i="1">
                                      <a:latin typeface="Cambria Math"/>
                                    </a:rPr>
                                    <m:t>𝜔</m:t>
                                  </m:r>
                                </m:e>
                                <m:sup>
                                  <m:r>
                                    <a:rPr lang="en-US" altLang="zh-CN" i="1">
                                      <a:latin typeface="Cambria Math"/>
                                    </a:rPr>
                                    <m:t>2</m:t>
                                  </m:r>
                                </m:sup>
                              </m:sSup>
                            </m:e>
                          </m:d>
                          <m:r>
                            <a:rPr lang="en-US" altLang="zh-CN" i="1">
                              <a:latin typeface="Cambria Math"/>
                            </a:rPr>
                            <m:t>𝐴</m:t>
                          </m:r>
                        </m:e>
                        <m:sub>
                          <m:r>
                            <a:rPr lang="en-US" altLang="zh-CN" i="1">
                              <a:latin typeface="Cambria Math"/>
                            </a:rPr>
                            <m:t>2</m:t>
                          </m:r>
                        </m:sub>
                      </m:sSub>
                      <m:r>
                        <a:rPr lang="en-US" altLang="zh-CN" i="1">
                          <a:latin typeface="Cambria Math"/>
                        </a:rPr>
                        <m:t>=0</m:t>
                      </m:r>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841827" y="1702686"/>
                <a:ext cx="6206956" cy="57868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224315" y="2448255"/>
                <a:ext cx="4815677" cy="8313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a:latin typeface="Cambria Math" panose="02040503050406030204" pitchFamily="18" charset="0"/>
                            </a:rPr>
                          </m:ctrlPr>
                        </m:dPr>
                        <m:e>
                          <m:eqArr>
                            <m:eqArrPr>
                              <m:ctrlPr>
                                <a:rPr lang="en-US" altLang="zh-CN" sz="2000" b="1" i="1">
                                  <a:latin typeface="Cambria Math" panose="02040503050406030204" pitchFamily="18" charset="0"/>
                                </a:rPr>
                              </m:ctrlPr>
                            </m:eqArrPr>
                            <m:e>
                              <m:d>
                                <m:dPr>
                                  <m:ctrlPr>
                                    <a:rPr lang="en-US" altLang="zh-CN" sz="2000" b="1" i="1">
                                      <a:latin typeface="Cambria Math" panose="02040503050406030204" pitchFamily="18" charset="0"/>
                                    </a:rPr>
                                  </m:ctrlPr>
                                </m:dPr>
                                <m:e>
                                  <m:r>
                                    <a:rPr lang="en-US" altLang="zh-CN" sz="2000" b="1" i="1">
                                      <a:latin typeface="Cambria Math"/>
                                    </a:rPr>
                                    <m:t>𝟐</m:t>
                                  </m:r>
                                  <m:r>
                                    <a:rPr lang="zh-CN" altLang="en-US" sz="2000" b="1" i="1">
                                      <a:latin typeface="Cambria Math"/>
                                    </a:rPr>
                                    <m:t>𝜷</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p>
                                    <m:sSupPr>
                                      <m:ctrlPr>
                                        <a:rPr lang="en-US" altLang="zh-CN" sz="2000" b="1" i="1">
                                          <a:latin typeface="Cambria Math" panose="02040503050406030204" pitchFamily="18" charset="0"/>
                                        </a:rPr>
                                      </m:ctrlPr>
                                    </m:sSupPr>
                                    <m:e>
                                      <m:r>
                                        <a:rPr lang="zh-CN" altLang="en-US" sz="2000" b="1" i="1">
                                          <a:latin typeface="Cambria Math"/>
                                        </a:rPr>
                                        <m:t>𝝎</m:t>
                                      </m:r>
                                    </m:e>
                                    <m:sup>
                                      <m:r>
                                        <a:rPr lang="en-US" altLang="zh-CN" sz="2000" b="1" i="1">
                                          <a:latin typeface="Cambria Math"/>
                                        </a:rPr>
                                        <m:t>𝟐</m:t>
                                      </m:r>
                                    </m:sup>
                                  </m:sSup>
                                </m:e>
                              </m:d>
                              <m:r>
                                <a:rPr lang="en-US" altLang="zh-CN" sz="2000" b="1" i="1">
                                  <a:latin typeface="Cambria Math"/>
                                </a:rPr>
                                <m:t>          −</m:t>
                              </m:r>
                              <m:r>
                                <a:rPr lang="zh-CN" altLang="en-US" sz="2000" b="1" i="1">
                                  <a:latin typeface="Cambria Math"/>
                                </a:rPr>
                                <m:t>𝜷</m:t>
                              </m:r>
                              <m:d>
                                <m:dPr>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𝒆</m:t>
                                      </m:r>
                                    </m:e>
                                    <m:sup>
                                      <m:r>
                                        <a:rPr lang="en-US" altLang="zh-CN" sz="2000" b="1" i="1">
                                          <a:latin typeface="Cambria Math"/>
                                        </a:rPr>
                                        <m:t>−</m:t>
                                      </m:r>
                                      <m:r>
                                        <a:rPr lang="en-US" altLang="zh-CN" sz="2000" b="1" i="1">
                                          <a:latin typeface="Cambria Math"/>
                                        </a:rPr>
                                        <m:t>𝒊𝒒𝒂</m:t>
                                      </m:r>
                                    </m:sup>
                                  </m:sSup>
                                </m:e>
                              </m:d>
                            </m:e>
                            <m:e>
                              <m:r>
                                <a:rPr lang="zh-CN" altLang="en-US" sz="2000" b="1" i="1">
                                  <a:latin typeface="Cambria Math"/>
                                </a:rPr>
                                <m:t>𝜷</m:t>
                              </m:r>
                              <m:d>
                                <m:dPr>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𝒆</m:t>
                                      </m:r>
                                    </m:e>
                                    <m:sup>
                                      <m:r>
                                        <a:rPr lang="en-US" altLang="zh-CN" sz="2000" b="1" i="1">
                                          <a:latin typeface="Cambria Math"/>
                                        </a:rPr>
                                        <m:t>𝒊𝒒𝒂</m:t>
                                      </m:r>
                                    </m:sup>
                                  </m:sSup>
                                </m:e>
                              </m:d>
                              <m:r>
                                <a:rPr lang="en-US" altLang="zh-CN" sz="2000" b="1" i="1">
                                  <a:latin typeface="Cambria Math"/>
                                </a:rPr>
                                <m:t>             −</m:t>
                              </m:r>
                              <m:d>
                                <m:dPr>
                                  <m:ctrlPr>
                                    <a:rPr lang="en-US" altLang="zh-CN" sz="2000" b="1" i="1">
                                      <a:latin typeface="Cambria Math" panose="02040503050406030204" pitchFamily="18" charset="0"/>
                                    </a:rPr>
                                  </m:ctrlPr>
                                </m:dPr>
                                <m:e>
                                  <m:r>
                                    <a:rPr lang="en-US" altLang="zh-CN" sz="2000" b="1" i="1">
                                      <a:latin typeface="Cambria Math"/>
                                    </a:rPr>
                                    <m:t>𝟐</m:t>
                                  </m:r>
                                  <m:r>
                                    <a:rPr lang="zh-CN" altLang="en-US" sz="2000" b="1" i="1">
                                      <a:latin typeface="Cambria Math"/>
                                    </a:rPr>
                                    <m:t>𝜷</m:t>
                                  </m:r>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sSup>
                                    <m:sSupPr>
                                      <m:ctrlPr>
                                        <a:rPr lang="en-US" altLang="zh-CN" sz="2000" b="1" i="1">
                                          <a:latin typeface="Cambria Math" panose="02040503050406030204" pitchFamily="18" charset="0"/>
                                        </a:rPr>
                                      </m:ctrlPr>
                                    </m:sSupPr>
                                    <m:e>
                                      <m:r>
                                        <a:rPr lang="zh-CN" altLang="en-US" sz="2000" b="1" i="1">
                                          <a:latin typeface="Cambria Math"/>
                                        </a:rPr>
                                        <m:t>𝝎</m:t>
                                      </m:r>
                                    </m:e>
                                    <m:sup>
                                      <m:r>
                                        <a:rPr lang="en-US" altLang="zh-CN" sz="2000" b="1" i="1">
                                          <a:latin typeface="Cambria Math"/>
                                        </a:rPr>
                                        <m:t>𝟐</m:t>
                                      </m:r>
                                    </m:sup>
                                  </m:sSup>
                                </m:e>
                              </m:d>
                            </m:e>
                          </m:eqArr>
                        </m:e>
                      </m:d>
                      <m:r>
                        <a:rPr lang="en-US" altLang="zh-CN" sz="2000" b="1" i="1">
                          <a:latin typeface="Cambria Math"/>
                        </a:rPr>
                        <m:t>=</m:t>
                      </m:r>
                      <m:r>
                        <a:rPr lang="en-US" altLang="zh-CN" sz="2000" b="1" i="1">
                          <a:latin typeface="Cambria Math"/>
                        </a:rPr>
                        <m:t>𝟎</m:t>
                      </m:r>
                    </m:oMath>
                  </m:oMathPara>
                </a14:m>
                <a:endParaRPr lang="zh-CN" alt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2224315" y="2448255"/>
                <a:ext cx="4815677" cy="831318"/>
              </a:xfrm>
              <a:prstGeom prst="rect">
                <a:avLst/>
              </a:prstGeom>
              <a:blipFill>
                <a:blip r:embed="rId4"/>
                <a:stretch>
                  <a:fillRect/>
                </a:stretch>
              </a:blipFill>
            </p:spPr>
            <p:txBody>
              <a:bodyPr/>
              <a:lstStyle/>
              <a:p>
                <a:r>
                  <a:rPr lang="zh-CN" altLang="en-US">
                    <a:noFill/>
                  </a:rPr>
                  <a:t> </a:t>
                </a:r>
              </a:p>
            </p:txBody>
          </p:sp>
        </mc:Fallback>
      </mc:AlternateContent>
      <p:sp>
        <p:nvSpPr>
          <p:cNvPr id="6" name="Rectangle 2"/>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TextBox 7"/>
              <p:cNvSpPr txBox="1"/>
              <p:nvPr/>
            </p:nvSpPr>
            <p:spPr>
              <a:xfrm>
                <a:off x="7688347" y="2379591"/>
                <a:ext cx="2544158" cy="3763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800" b="1" i="1">
                              <a:latin typeface="Cambria Math" panose="02040503050406030204" pitchFamily="18" charset="0"/>
                            </a:rPr>
                          </m:ctrlPr>
                        </m:sSupPr>
                        <m:e>
                          <m:r>
                            <a:rPr lang="en-US" altLang="zh-CN" sz="1800" b="1" i="1">
                              <a:latin typeface="Cambria Math"/>
                            </a:rPr>
                            <m:t>𝒆</m:t>
                          </m:r>
                        </m:e>
                        <m:sup>
                          <m:r>
                            <a:rPr lang="en-US" altLang="zh-CN" sz="1800" b="1" i="1">
                              <a:latin typeface="Cambria Math"/>
                            </a:rPr>
                            <m:t>𝒊𝒒𝒂</m:t>
                          </m:r>
                        </m:sup>
                      </m:sSup>
                      <m:r>
                        <a:rPr lang="en-US" altLang="zh-CN" sz="1800" b="1" i="1">
                          <a:latin typeface="Cambria Math"/>
                        </a:rPr>
                        <m:t>+</m:t>
                      </m:r>
                      <m:sSup>
                        <m:sSupPr>
                          <m:ctrlPr>
                            <a:rPr lang="en-US" altLang="zh-CN" sz="1800" b="1" i="1">
                              <a:latin typeface="Cambria Math" panose="02040503050406030204" pitchFamily="18" charset="0"/>
                            </a:rPr>
                          </m:ctrlPr>
                        </m:sSupPr>
                        <m:e>
                          <m:r>
                            <a:rPr lang="en-US" altLang="zh-CN" sz="1800" b="1" i="1">
                              <a:latin typeface="Cambria Math"/>
                            </a:rPr>
                            <m:t>𝒆</m:t>
                          </m:r>
                        </m:e>
                        <m:sup>
                          <m:r>
                            <a:rPr lang="en-US" altLang="zh-CN" sz="1800" b="1" i="1">
                              <a:latin typeface="Cambria Math"/>
                            </a:rPr>
                            <m:t>−</m:t>
                          </m:r>
                          <m:r>
                            <a:rPr lang="en-US" altLang="zh-CN" sz="1800" b="1" i="1">
                              <a:latin typeface="Cambria Math"/>
                            </a:rPr>
                            <m:t>𝒊𝒒𝒂</m:t>
                          </m:r>
                        </m:sup>
                      </m:sSup>
                      <m:r>
                        <a:rPr lang="en-US" altLang="zh-CN" sz="1800" b="1" i="1">
                          <a:latin typeface="Cambria Math"/>
                        </a:rPr>
                        <m:t>=</m:t>
                      </m:r>
                      <m:r>
                        <a:rPr lang="en-US" altLang="zh-CN" sz="1800" b="1" i="1">
                          <a:latin typeface="Cambria Math"/>
                        </a:rPr>
                        <m:t>𝟐</m:t>
                      </m:r>
                      <m:r>
                        <a:rPr lang="en-US" altLang="zh-CN" sz="1800" b="1" i="1">
                          <a:latin typeface="Cambria Math"/>
                        </a:rPr>
                        <m:t>𝒄𝒐𝒔𝒒𝒂</m:t>
                      </m:r>
                    </m:oMath>
                  </m:oMathPara>
                </a14:m>
                <a:endParaRPr lang="zh-CN" altLang="en-US" sz="1800" b="1" i="1" dirty="0"/>
              </a:p>
            </p:txBody>
          </p:sp>
        </mc:Choice>
        <mc:Fallback xmlns="">
          <p:sp>
            <p:nvSpPr>
              <p:cNvPr id="8" name="TextBox 7"/>
              <p:cNvSpPr txBox="1">
                <a:spLocks noRot="1" noChangeAspect="1" noMove="1" noResize="1" noEditPoints="1" noAdjustHandles="1" noChangeArrowheads="1" noChangeShapeType="1" noTextEdit="1"/>
              </p:cNvSpPr>
              <p:nvPr/>
            </p:nvSpPr>
            <p:spPr>
              <a:xfrm>
                <a:off x="7688347" y="2379591"/>
                <a:ext cx="2544158" cy="376385"/>
              </a:xfrm>
              <a:prstGeom prst="rect">
                <a:avLst/>
              </a:prstGeom>
              <a:blipFill>
                <a:blip r:embed="rId5"/>
                <a:stretch>
                  <a:fillRect b="-14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644880" y="2795249"/>
                <a:ext cx="2510624" cy="5688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800" b="1" i="1">
                          <a:latin typeface="Cambria Math"/>
                        </a:rPr>
                        <m:t>𝟏</m:t>
                      </m:r>
                      <m:r>
                        <a:rPr lang="en-US" altLang="zh-CN" sz="1800" b="1" i="1">
                          <a:latin typeface="Cambria Math"/>
                        </a:rPr>
                        <m:t>−</m:t>
                      </m:r>
                      <m:r>
                        <a:rPr lang="en-US" altLang="zh-CN" sz="1800" b="1" i="1">
                          <a:latin typeface="Cambria Math"/>
                        </a:rPr>
                        <m:t>𝒄𝒐𝒔𝒒𝒂</m:t>
                      </m:r>
                      <m:r>
                        <a:rPr lang="en-US" altLang="zh-CN" sz="1800" b="1" i="1">
                          <a:latin typeface="Cambria Math"/>
                        </a:rPr>
                        <m:t>=</m:t>
                      </m:r>
                      <m:r>
                        <a:rPr lang="en-US" altLang="zh-CN" sz="1800" b="1" i="1">
                          <a:latin typeface="Cambria Math"/>
                        </a:rPr>
                        <m:t>𝟐</m:t>
                      </m:r>
                      <m:r>
                        <a:rPr lang="en-US" altLang="zh-CN" sz="1800" b="1" i="1">
                          <a:latin typeface="Cambria Math"/>
                        </a:rPr>
                        <m:t>𝒔𝒊𝒏</m:t>
                      </m:r>
                      <m:r>
                        <a:rPr lang="en-US" altLang="zh-CN" sz="1800" b="1" i="1" baseline="30000">
                          <a:latin typeface="Cambria Math"/>
                        </a:rPr>
                        <m:t>𝟐</m:t>
                      </m:r>
                      <m:f>
                        <m:fPr>
                          <m:ctrlPr>
                            <a:rPr lang="en-US" altLang="zh-CN" sz="1800" b="1" i="1">
                              <a:latin typeface="Cambria Math" panose="02040503050406030204" pitchFamily="18" charset="0"/>
                            </a:rPr>
                          </m:ctrlPr>
                        </m:fPr>
                        <m:num>
                          <m:r>
                            <a:rPr lang="en-US" altLang="zh-CN" sz="1800" b="1" i="1">
                              <a:latin typeface="Cambria Math"/>
                            </a:rPr>
                            <m:t>𝒒𝒂</m:t>
                          </m:r>
                        </m:num>
                        <m:den>
                          <m:r>
                            <a:rPr lang="en-US" altLang="zh-CN" sz="1800" b="1" i="1">
                              <a:latin typeface="Cambria Math"/>
                            </a:rPr>
                            <m:t>𝟐</m:t>
                          </m:r>
                        </m:den>
                      </m:f>
                    </m:oMath>
                  </m:oMathPara>
                </a14:m>
                <a:endParaRPr lang="zh-CN" altLang="en-US" sz="18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7644880" y="2795249"/>
                <a:ext cx="2510624" cy="56887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831991" y="3398417"/>
                <a:ext cx="6060377" cy="9033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r>
                            <a:rPr lang="zh-CN" altLang="en-US" sz="2400" b="1" i="1">
                              <a:latin typeface="Cambria Math"/>
                            </a:rPr>
                            <m:t>𝝎</m:t>
                          </m:r>
                        </m:e>
                        <m:sup>
                          <m:r>
                            <a:rPr lang="en-US" altLang="zh-CN" sz="2400" b="1" i="1">
                              <a:latin typeface="Cambria Math"/>
                            </a:rPr>
                            <m:t>𝟒</m:t>
                          </m:r>
                        </m:sup>
                      </m:sSup>
                      <m:r>
                        <a:rPr lang="en-US" altLang="zh-CN" sz="2400" b="1" i="1">
                          <a:latin typeface="Cambria Math"/>
                        </a:rPr>
                        <m:t>−</m:t>
                      </m:r>
                      <m:r>
                        <a:rPr lang="en-US" altLang="zh-CN" sz="2400" b="1" i="1">
                          <a:latin typeface="Cambria Math"/>
                        </a:rPr>
                        <m:t>𝟐</m:t>
                      </m:r>
                      <m:r>
                        <a:rPr lang="zh-CN" altLang="en-US" sz="2400" b="1" i="1">
                          <a:latin typeface="Cambria Math"/>
                        </a:rPr>
                        <m:t>𝜷</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a:rPr>
                                <m:t>𝒎</m:t>
                              </m:r>
                            </m:e>
                            <m:sub>
                              <m:r>
                                <a:rPr lang="en-US" altLang="zh-CN" sz="2400" b="1" i="1">
                                  <a:latin typeface="Cambria Math"/>
                                </a:rPr>
                                <m:t>𝟏</m:t>
                              </m:r>
                            </m:sub>
                          </m:sSub>
                          <m:r>
                            <a:rPr lang="en-US" altLang="zh-CN" sz="2400" b="1" i="1">
                              <a:latin typeface="Cambria Math"/>
                            </a:rPr>
                            <m:t>+</m:t>
                          </m:r>
                          <m:sSub>
                            <m:sSubPr>
                              <m:ctrlPr>
                                <a:rPr lang="en-US" altLang="zh-CN" sz="2400" b="1" i="1">
                                  <a:latin typeface="Cambria Math" panose="02040503050406030204" pitchFamily="18" charset="0"/>
                                </a:rPr>
                              </m:ctrlPr>
                            </m:sSubPr>
                            <m:e>
                              <m:r>
                                <a:rPr lang="en-US" altLang="zh-CN" sz="2400" b="1" i="1">
                                  <a:latin typeface="Cambria Math"/>
                                </a:rPr>
                                <m:t>𝒎</m:t>
                              </m:r>
                            </m:e>
                            <m:sub>
                              <m:r>
                                <a:rPr lang="en-US" altLang="zh-CN" sz="2400" b="1" i="1">
                                  <a:latin typeface="Cambria Math"/>
                                </a:rPr>
                                <m:t>𝟐</m:t>
                              </m:r>
                            </m:sub>
                          </m:sSub>
                        </m:num>
                        <m:den>
                          <m:sSub>
                            <m:sSubPr>
                              <m:ctrlPr>
                                <a:rPr lang="en-US" altLang="zh-CN" sz="2400" b="1" i="1">
                                  <a:latin typeface="Cambria Math" panose="02040503050406030204" pitchFamily="18" charset="0"/>
                                </a:rPr>
                              </m:ctrlPr>
                            </m:sSubPr>
                            <m:e>
                              <m:r>
                                <a:rPr lang="en-US" altLang="zh-CN" sz="2400" b="1" i="1">
                                  <a:latin typeface="Cambria Math"/>
                                </a:rPr>
                                <m:t>𝒎</m:t>
                              </m:r>
                            </m:e>
                            <m:sub>
                              <m:r>
                                <a:rPr lang="en-US" altLang="zh-CN" sz="2400" b="1" i="1">
                                  <a:latin typeface="Cambria Math"/>
                                </a:rPr>
                                <m:t>𝟏</m:t>
                              </m:r>
                            </m:sub>
                          </m:sSub>
                          <m:sSub>
                            <m:sSubPr>
                              <m:ctrlPr>
                                <a:rPr lang="en-US" altLang="zh-CN" sz="2400" b="1" i="1">
                                  <a:latin typeface="Cambria Math" panose="02040503050406030204" pitchFamily="18" charset="0"/>
                                </a:rPr>
                              </m:ctrlPr>
                            </m:sSubPr>
                            <m:e>
                              <m:r>
                                <a:rPr lang="en-US" altLang="zh-CN" sz="2400" b="1" i="1">
                                  <a:latin typeface="Cambria Math"/>
                                </a:rPr>
                                <m:t>𝒎</m:t>
                              </m:r>
                            </m:e>
                            <m:sub>
                              <m:r>
                                <a:rPr lang="en-US" altLang="zh-CN" sz="2400" b="1" i="1">
                                  <a:latin typeface="Cambria Math"/>
                                </a:rPr>
                                <m:t>𝟐</m:t>
                              </m:r>
                            </m:sub>
                          </m:sSub>
                        </m:den>
                      </m:f>
                      <m:sSup>
                        <m:sSupPr>
                          <m:ctrlPr>
                            <a:rPr lang="en-US" altLang="zh-CN" sz="2400" b="1" i="1">
                              <a:latin typeface="Cambria Math" panose="02040503050406030204" pitchFamily="18" charset="0"/>
                            </a:rPr>
                          </m:ctrlPr>
                        </m:sSupPr>
                        <m:e>
                          <m:r>
                            <a:rPr lang="zh-CN" altLang="en-US" sz="2400" b="1" i="1">
                              <a:latin typeface="Cambria Math"/>
                            </a:rPr>
                            <m:t>𝝎</m:t>
                          </m:r>
                        </m:e>
                        <m:sup>
                          <m:r>
                            <a:rPr lang="en-US" altLang="zh-CN" sz="2400" b="1" i="1">
                              <a:latin typeface="Cambria Math"/>
                            </a:rPr>
                            <m:t>𝟐</m:t>
                          </m:r>
                        </m:sup>
                      </m:sSup>
                      <m:r>
                        <a:rPr lang="en-US" altLang="zh-CN" sz="2400" b="1">
                          <a:latin typeface="Cambria Math"/>
                        </a:rPr>
                        <m:t>+</m:t>
                      </m:r>
                      <m:f>
                        <m:fPr>
                          <m:ctrlPr>
                            <a:rPr lang="en-US" altLang="zh-CN" sz="2400" b="1" i="1">
                              <a:latin typeface="Cambria Math" panose="02040503050406030204" pitchFamily="18" charset="0"/>
                            </a:rPr>
                          </m:ctrlPr>
                        </m:fPr>
                        <m:num>
                          <m:r>
                            <a:rPr lang="en-US" altLang="zh-CN" sz="2400" b="1" i="1">
                              <a:latin typeface="Cambria Math"/>
                            </a:rPr>
                            <m:t>𝟒</m:t>
                          </m:r>
                          <m:sSup>
                            <m:sSupPr>
                              <m:ctrlPr>
                                <a:rPr lang="en-US" altLang="zh-CN" sz="2400" b="1" i="1">
                                  <a:latin typeface="Cambria Math" panose="02040503050406030204" pitchFamily="18" charset="0"/>
                                </a:rPr>
                              </m:ctrlPr>
                            </m:sSupPr>
                            <m:e>
                              <m:r>
                                <a:rPr lang="zh-CN" altLang="en-US" sz="2400" b="1" i="1">
                                  <a:latin typeface="Cambria Math"/>
                                </a:rPr>
                                <m:t>𝜷</m:t>
                              </m:r>
                            </m:e>
                            <m:sup>
                              <m:r>
                                <a:rPr lang="en-US" altLang="zh-CN" sz="2400" b="1" i="1">
                                  <a:latin typeface="Cambria Math"/>
                                </a:rPr>
                                <m:t>𝟐</m:t>
                              </m:r>
                            </m:sup>
                          </m:sSup>
                        </m:num>
                        <m:den>
                          <m:sSub>
                            <m:sSubPr>
                              <m:ctrlPr>
                                <a:rPr lang="en-US" altLang="zh-CN" sz="2400" b="1" i="1">
                                  <a:latin typeface="Cambria Math" panose="02040503050406030204" pitchFamily="18" charset="0"/>
                                </a:rPr>
                              </m:ctrlPr>
                            </m:sSubPr>
                            <m:e>
                              <m:r>
                                <a:rPr lang="en-US" altLang="zh-CN" sz="2400" b="1" i="1">
                                  <a:latin typeface="Cambria Math"/>
                                </a:rPr>
                                <m:t>𝒎</m:t>
                              </m:r>
                            </m:e>
                            <m:sub>
                              <m:r>
                                <a:rPr lang="en-US" altLang="zh-CN" sz="2400" b="1" i="1">
                                  <a:latin typeface="Cambria Math"/>
                                </a:rPr>
                                <m:t>𝟏</m:t>
                              </m:r>
                            </m:sub>
                          </m:sSub>
                          <m:sSub>
                            <m:sSubPr>
                              <m:ctrlPr>
                                <a:rPr lang="en-US" altLang="zh-CN" sz="2400" b="1" i="1">
                                  <a:latin typeface="Cambria Math" panose="02040503050406030204" pitchFamily="18" charset="0"/>
                                </a:rPr>
                              </m:ctrlPr>
                            </m:sSubPr>
                            <m:e>
                              <m:r>
                                <a:rPr lang="en-US" altLang="zh-CN" sz="2400" b="1" i="1">
                                  <a:latin typeface="Cambria Math"/>
                                </a:rPr>
                                <m:t>𝒎</m:t>
                              </m:r>
                            </m:e>
                            <m:sub>
                              <m:r>
                                <a:rPr lang="en-US" altLang="zh-CN" sz="2400" b="1" i="1">
                                  <a:latin typeface="Cambria Math"/>
                                </a:rPr>
                                <m:t>𝟐</m:t>
                              </m:r>
                            </m:sub>
                          </m:sSub>
                        </m:den>
                      </m:f>
                      <m:sSup>
                        <m:sSupPr>
                          <m:ctrlPr>
                            <a:rPr lang="en-US" altLang="zh-CN" sz="2400" b="1" i="1">
                              <a:latin typeface="Cambria Math" panose="02040503050406030204" pitchFamily="18" charset="0"/>
                            </a:rPr>
                          </m:ctrlPr>
                        </m:sSupPr>
                        <m:e>
                          <m:r>
                            <a:rPr lang="en-US" altLang="zh-CN" sz="2400" b="1" i="1">
                              <a:latin typeface="Cambria Math"/>
                            </a:rPr>
                            <m:t>𝒔𝒊𝒏</m:t>
                          </m:r>
                        </m:e>
                        <m:sup>
                          <m:r>
                            <a:rPr lang="en-US" altLang="zh-CN" sz="2400" b="1" i="1">
                              <a:latin typeface="Cambria Math"/>
                            </a:rPr>
                            <m:t>𝟐</m:t>
                          </m:r>
                        </m:sup>
                      </m:sSup>
                      <m:f>
                        <m:fPr>
                          <m:ctrlPr>
                            <a:rPr lang="en-US" altLang="zh-CN" sz="2400" b="1" i="1">
                              <a:latin typeface="Cambria Math" panose="02040503050406030204" pitchFamily="18" charset="0"/>
                            </a:rPr>
                          </m:ctrlPr>
                        </m:fPr>
                        <m:num>
                          <m:r>
                            <a:rPr lang="en-US" altLang="zh-CN" sz="2400" b="1" i="1">
                              <a:latin typeface="Cambria Math"/>
                            </a:rPr>
                            <m:t>𝒒𝒂</m:t>
                          </m:r>
                        </m:num>
                        <m:den>
                          <m:r>
                            <a:rPr lang="en-US" altLang="zh-CN" sz="2400" b="1" i="1">
                              <a:latin typeface="Cambria Math"/>
                            </a:rPr>
                            <m:t>𝟐</m:t>
                          </m:r>
                        </m:den>
                      </m:f>
                      <m:r>
                        <a:rPr lang="en-US" altLang="zh-CN" sz="2400" b="1" i="1">
                          <a:latin typeface="Cambria Math"/>
                        </a:rPr>
                        <m:t>=</m:t>
                      </m:r>
                      <m:r>
                        <a:rPr lang="en-US" altLang="zh-CN" sz="2400" b="1" i="1">
                          <a:latin typeface="Cambria Math"/>
                        </a:rPr>
                        <m:t>𝟎</m:t>
                      </m:r>
                    </m:oMath>
                  </m:oMathPara>
                </a14:m>
                <a:endParaRPr lang="zh-CN" altLang="en-US" sz="2400" b="1" dirty="0"/>
              </a:p>
            </p:txBody>
          </p:sp>
        </mc:Choice>
        <mc:Fallback xmlns="">
          <p:sp>
            <p:nvSpPr>
              <p:cNvPr id="10" name="TextBox 9"/>
              <p:cNvSpPr txBox="1">
                <a:spLocks noRot="1" noChangeAspect="1" noMove="1" noResize="1" noEditPoints="1" noAdjustHandles="1" noChangeArrowheads="1" noChangeShapeType="1" noTextEdit="1"/>
              </p:cNvSpPr>
              <p:nvPr/>
            </p:nvSpPr>
            <p:spPr>
              <a:xfrm>
                <a:off x="2831991" y="3398417"/>
                <a:ext cx="6060377" cy="90332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328380" y="4401372"/>
                <a:ext cx="3933962"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𝟏</m:t>
                          </m:r>
                        </m:e>
                        <m:sup>
                          <m:r>
                            <a:rPr lang="en-US" altLang="zh-CN" sz="2000" b="1" i="1">
                              <a:latin typeface="Cambria Math"/>
                            </a:rPr>
                            <m:t>𝟐</m:t>
                          </m:r>
                        </m:sup>
                      </m:sSup>
                      <m:r>
                        <a:rPr lang="en-US" altLang="zh-CN" sz="2000" b="1" i="1">
                          <a:latin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num>
                        <m:den>
                          <m:r>
                            <a:rPr lang="en-US" altLang="zh-CN" sz="2000" b="1" i="1">
                              <a:latin typeface="Cambria Math"/>
                            </a:rPr>
                            <m:t>𝟐</m:t>
                          </m:r>
                        </m:den>
                      </m:f>
                      <m:d>
                        <m:dPr>
                          <m:begChr m:val="["/>
                          <m:endChr m:val="]"/>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rad>
                            <m:radPr>
                              <m:degHide m:val="on"/>
                              <m:ctrlPr>
                                <a:rPr lang="en-US" altLang="zh-CN" sz="2000" b="1" i="1">
                                  <a:latin typeface="Cambria Math" panose="02040503050406030204" pitchFamily="18" charset="0"/>
                                </a:rPr>
                              </m:ctrlPr>
                            </m:radPr>
                            <m:deg/>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sSup>
                                <m:sSupPr>
                                  <m:ctrlPr>
                                    <a:rPr lang="en-US" altLang="zh-CN" sz="2000" b="1" i="1">
                                      <a:latin typeface="Cambria Math" panose="02040503050406030204" pitchFamily="18" charset="0"/>
                                    </a:rPr>
                                  </m:ctrlPr>
                                </m:sSupPr>
                                <m:e>
                                  <m:r>
                                    <a:rPr lang="en-US" altLang="zh-CN" sz="2000" b="1" i="1">
                                      <a:latin typeface="Cambria Math"/>
                                    </a:rPr>
                                    <m:t>𝒔𝒊𝒏</m:t>
                                  </m:r>
                                </m:e>
                                <m:sup>
                                  <m:r>
                                    <a:rPr lang="en-US" altLang="zh-CN" sz="2000" b="1" i="1">
                                      <a:latin typeface="Cambria Math"/>
                                    </a:rPr>
                                    <m:t>𝟐</m:t>
                                  </m:r>
                                </m:sup>
                              </m:sSup>
                              <m:f>
                                <m:fPr>
                                  <m:ctrlPr>
                                    <a:rPr lang="en-US" altLang="zh-CN" sz="2000" b="1" i="1">
                                      <a:latin typeface="Cambria Math" panose="02040503050406030204" pitchFamily="18" charset="0"/>
                                    </a:rPr>
                                  </m:ctrlPr>
                                </m:fPr>
                                <m:num>
                                  <m:r>
                                    <a:rPr lang="en-US" altLang="zh-CN" sz="2000" b="1" i="1">
                                      <a:latin typeface="Cambria Math"/>
                                    </a:rPr>
                                    <m:t>𝒒𝒂</m:t>
                                  </m:r>
                                </m:num>
                                <m:den>
                                  <m:r>
                                    <a:rPr lang="en-US" altLang="zh-CN" sz="2000" b="1" i="1">
                                      <a:latin typeface="Cambria Math"/>
                                    </a:rPr>
                                    <m:t>𝟐</m:t>
                                  </m:r>
                                </m:den>
                              </m:f>
                            </m:e>
                          </m:rad>
                        </m:e>
                      </m:d>
                    </m:oMath>
                  </m:oMathPara>
                </a14:m>
                <a:endParaRPr lang="zh-CN" alt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328380" y="4401372"/>
                <a:ext cx="3933962" cy="79457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328380" y="5283454"/>
                <a:ext cx="3933962"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𝟐</m:t>
                          </m:r>
                        </m:e>
                        <m:sup>
                          <m:r>
                            <a:rPr lang="en-US" altLang="zh-CN" sz="2000" b="1" i="1">
                              <a:latin typeface="Cambria Math"/>
                            </a:rPr>
                            <m:t>𝟐</m:t>
                          </m:r>
                        </m:sup>
                      </m:sSup>
                      <m:r>
                        <a:rPr lang="en-US" altLang="zh-CN" sz="2000" b="1" i="1">
                          <a:latin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num>
                        <m:den>
                          <m:r>
                            <a:rPr lang="en-US" altLang="zh-CN" sz="2000" b="1" i="1">
                              <a:latin typeface="Cambria Math"/>
                            </a:rPr>
                            <m:t>𝟐</m:t>
                          </m:r>
                        </m:den>
                      </m:f>
                      <m:d>
                        <m:dPr>
                          <m:begChr m:val="["/>
                          <m:endChr m:val="]"/>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rad>
                            <m:radPr>
                              <m:degHide m:val="on"/>
                              <m:ctrlPr>
                                <a:rPr lang="en-US" altLang="zh-CN" sz="2000" b="1" i="1">
                                  <a:latin typeface="Cambria Math" panose="02040503050406030204" pitchFamily="18" charset="0"/>
                                </a:rPr>
                              </m:ctrlPr>
                            </m:radPr>
                            <m:deg/>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sSup>
                                <m:sSupPr>
                                  <m:ctrlPr>
                                    <a:rPr lang="en-US" altLang="zh-CN" sz="2000" b="1" i="1">
                                      <a:latin typeface="Cambria Math" panose="02040503050406030204" pitchFamily="18" charset="0"/>
                                    </a:rPr>
                                  </m:ctrlPr>
                                </m:sSupPr>
                                <m:e>
                                  <m:r>
                                    <a:rPr lang="en-US" altLang="zh-CN" sz="2000" b="1" i="1">
                                      <a:latin typeface="Cambria Math"/>
                                    </a:rPr>
                                    <m:t>𝒔𝒊𝒏</m:t>
                                  </m:r>
                                </m:e>
                                <m:sup>
                                  <m:r>
                                    <a:rPr lang="en-US" altLang="zh-CN" sz="2000" b="1" i="1">
                                      <a:latin typeface="Cambria Math"/>
                                    </a:rPr>
                                    <m:t>𝟐</m:t>
                                  </m:r>
                                </m:sup>
                              </m:sSup>
                              <m:f>
                                <m:fPr>
                                  <m:ctrlPr>
                                    <a:rPr lang="en-US" altLang="zh-CN" sz="2000" b="1" i="1">
                                      <a:latin typeface="Cambria Math" panose="02040503050406030204" pitchFamily="18" charset="0"/>
                                    </a:rPr>
                                  </m:ctrlPr>
                                </m:fPr>
                                <m:num>
                                  <m:r>
                                    <a:rPr lang="en-US" altLang="zh-CN" sz="2000" b="1" i="1">
                                      <a:latin typeface="Cambria Math"/>
                                    </a:rPr>
                                    <m:t>𝒒𝒂</m:t>
                                  </m:r>
                                </m:num>
                                <m:den>
                                  <m:r>
                                    <a:rPr lang="en-US" altLang="zh-CN" sz="2000" b="1" i="1">
                                      <a:latin typeface="Cambria Math"/>
                                    </a:rPr>
                                    <m:t>𝟐</m:t>
                                  </m:r>
                                </m:den>
                              </m:f>
                            </m:e>
                          </m:rad>
                        </m:e>
                      </m:d>
                    </m:oMath>
                  </m:oMathPara>
                </a14:m>
                <a:endParaRPr lang="zh-CN" altLang="en-US" sz="20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2328380" y="5283454"/>
                <a:ext cx="3933962" cy="79457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722969" y="4458226"/>
                <a:ext cx="2417007" cy="7016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r>
                        <a:rPr lang="en-US" altLang="zh-CN" sz="2000" b="1" i="1">
                          <a:latin typeface="Cambria Math"/>
                        </a:rPr>
                        <m:t>=</m:t>
                      </m:r>
                      <m:r>
                        <a:rPr lang="en-US" altLang="zh-CN" sz="2000" b="1" i="1">
                          <a:latin typeface="Cambria Math"/>
                        </a:rPr>
                        <m:t>𝟐</m:t>
                      </m:r>
                      <m:r>
                        <a:rPr lang="zh-CN" altLang="en-US" sz="2000" b="1" i="1">
                          <a:latin typeface="Cambria Math"/>
                        </a:rPr>
                        <m:t>𝜷</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den>
                      </m:f>
                    </m:oMath>
                  </m:oMathPara>
                </a14:m>
                <a:endParaRPr lang="zh-CN" altLang="en-US" sz="20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6722969" y="4458226"/>
                <a:ext cx="2417007" cy="70166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851787" y="5319958"/>
                <a:ext cx="222368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r>
                        <a:rPr lang="en-US" altLang="zh-CN" sz="2000" b="1" i="1">
                          <a:latin typeface="Cambria Math"/>
                        </a:rPr>
                        <m:t>=</m:t>
                      </m:r>
                      <m:r>
                        <a:rPr lang="en-US" altLang="zh-CN" sz="2000" b="1" i="1">
                          <a:latin typeface="Cambria Math"/>
                        </a:rPr>
                        <m:t>𝟒</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p>
                            <m:sSupPr>
                              <m:ctrlPr>
                                <a:rPr lang="en-US" altLang="zh-CN" sz="2000" b="1" i="1">
                                  <a:latin typeface="Cambria Math" panose="02040503050406030204" pitchFamily="18" charset="0"/>
                                </a:rPr>
                              </m:ctrlPr>
                            </m:sSupPr>
                            <m:e>
                              <m:d>
                                <m:dPr>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r>
                                        <a:rPr lang="en-US" altLang="zh-CN" sz="2000" b="1" i="1">
                                          <a:latin typeface="Cambria Math"/>
                                        </a:rPr>
                                        <m:t>+</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e>
                              </m:d>
                            </m:e>
                            <m:sup>
                              <m:r>
                                <a:rPr lang="en-US" altLang="zh-CN" sz="2000" b="1" i="1">
                                  <a:latin typeface="Cambria Math"/>
                                </a:rPr>
                                <m:t>𝟐</m:t>
                              </m:r>
                            </m:sup>
                          </m:sSup>
                        </m:den>
                      </m:f>
                    </m:oMath>
                  </m:oMathPara>
                </a14:m>
                <a:endParaRPr lang="zh-CN" alt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6851787" y="5319958"/>
                <a:ext cx="2223686" cy="689932"/>
              </a:xfrm>
              <a:prstGeom prst="rect">
                <a:avLst/>
              </a:prstGeom>
              <a:blipFill>
                <a:blip r:embed="rId11"/>
                <a:stretch>
                  <a:fillRect/>
                </a:stretch>
              </a:blipFill>
            </p:spPr>
            <p:txBody>
              <a:bodyPr/>
              <a:lstStyle/>
              <a:p>
                <a:r>
                  <a:rPr lang="zh-CN" altLang="en-US">
                    <a:noFill/>
                  </a:rPr>
                  <a:t> </a:t>
                </a:r>
              </a:p>
            </p:txBody>
          </p:sp>
        </mc:Fallback>
      </mc:AlternateContent>
      <p:grpSp>
        <p:nvGrpSpPr>
          <p:cNvPr id="15" name="组合 14"/>
          <p:cNvGrpSpPr/>
          <p:nvPr/>
        </p:nvGrpSpPr>
        <p:grpSpPr>
          <a:xfrm>
            <a:off x="7458075" y="6382078"/>
            <a:ext cx="552450" cy="314325"/>
            <a:chOff x="5172075" y="6438900"/>
            <a:chExt cx="552450" cy="314325"/>
          </a:xfrm>
        </p:grpSpPr>
        <p:sp>
          <p:nvSpPr>
            <p:cNvPr id="16" name="棱台 1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1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2637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20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20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20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2000"/>
                                        <p:tgtEl>
                                          <p:spTgt spid="14"/>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3430599" y="1083837"/>
                <a:ext cx="3933962"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𝟏</m:t>
                          </m:r>
                        </m:e>
                        <m:sup>
                          <m:r>
                            <a:rPr lang="en-US" altLang="zh-CN" sz="2000" b="1" i="1">
                              <a:latin typeface="Cambria Math"/>
                            </a:rPr>
                            <m:t>𝟐</m:t>
                          </m:r>
                        </m:sup>
                      </m:sSup>
                      <m:r>
                        <a:rPr lang="en-US" altLang="zh-CN" sz="2000" b="1" i="1">
                          <a:latin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num>
                        <m:den>
                          <m:r>
                            <a:rPr lang="en-US" altLang="zh-CN" sz="2000" b="1" i="1">
                              <a:latin typeface="Cambria Math"/>
                            </a:rPr>
                            <m:t>𝟐</m:t>
                          </m:r>
                        </m:den>
                      </m:f>
                      <m:d>
                        <m:dPr>
                          <m:begChr m:val="["/>
                          <m:endChr m:val="]"/>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rad>
                            <m:radPr>
                              <m:degHide m:val="on"/>
                              <m:ctrlPr>
                                <a:rPr lang="en-US" altLang="zh-CN" sz="2000" b="1" i="1">
                                  <a:latin typeface="Cambria Math" panose="02040503050406030204" pitchFamily="18" charset="0"/>
                                </a:rPr>
                              </m:ctrlPr>
                            </m:radPr>
                            <m:deg/>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sSup>
                                <m:sSupPr>
                                  <m:ctrlPr>
                                    <a:rPr lang="en-US" altLang="zh-CN" sz="2000" b="1" i="1">
                                      <a:latin typeface="Cambria Math" panose="02040503050406030204" pitchFamily="18" charset="0"/>
                                    </a:rPr>
                                  </m:ctrlPr>
                                </m:sSupPr>
                                <m:e>
                                  <m:r>
                                    <a:rPr lang="en-US" altLang="zh-CN" sz="2000" b="1" i="1">
                                      <a:latin typeface="Cambria Math"/>
                                    </a:rPr>
                                    <m:t>𝒔𝒊𝒏</m:t>
                                  </m:r>
                                </m:e>
                                <m:sup>
                                  <m:r>
                                    <a:rPr lang="en-US" altLang="zh-CN" sz="2000" b="1" i="1">
                                      <a:latin typeface="Cambria Math"/>
                                    </a:rPr>
                                    <m:t>𝟐</m:t>
                                  </m:r>
                                </m:sup>
                              </m:sSup>
                              <m:f>
                                <m:fPr>
                                  <m:ctrlPr>
                                    <a:rPr lang="en-US" altLang="zh-CN" sz="2000" b="1" i="1">
                                      <a:latin typeface="Cambria Math" panose="02040503050406030204" pitchFamily="18" charset="0"/>
                                    </a:rPr>
                                  </m:ctrlPr>
                                </m:fPr>
                                <m:num>
                                  <m:r>
                                    <a:rPr lang="en-US" altLang="zh-CN" sz="2000" b="1" i="1">
                                      <a:latin typeface="Cambria Math"/>
                                    </a:rPr>
                                    <m:t>𝒒𝒂</m:t>
                                  </m:r>
                                </m:num>
                                <m:den>
                                  <m:r>
                                    <a:rPr lang="en-US" altLang="zh-CN" sz="2000" b="1" i="1">
                                      <a:latin typeface="Cambria Math"/>
                                    </a:rPr>
                                    <m:t>𝟐</m:t>
                                  </m:r>
                                </m:den>
                              </m:f>
                            </m:e>
                          </m:rad>
                        </m:e>
                      </m:d>
                    </m:oMath>
                  </m:oMathPara>
                </a14:m>
                <a:endParaRPr lang="zh-CN" altLang="en-US"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3430599" y="1083837"/>
                <a:ext cx="3933962" cy="7945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30599" y="1965919"/>
                <a:ext cx="3933962"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𝟐</m:t>
                          </m:r>
                        </m:e>
                        <m:sup>
                          <m:r>
                            <a:rPr lang="en-US" altLang="zh-CN" sz="2000" b="1" i="1">
                              <a:latin typeface="Cambria Math"/>
                            </a:rPr>
                            <m:t>𝟐</m:t>
                          </m:r>
                        </m:sup>
                      </m:sSup>
                      <m:r>
                        <a:rPr lang="en-US" altLang="zh-CN" sz="2000" b="1" i="1">
                          <a:latin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num>
                        <m:den>
                          <m:r>
                            <a:rPr lang="en-US" altLang="zh-CN" sz="2000" b="1" i="1">
                              <a:latin typeface="Cambria Math"/>
                            </a:rPr>
                            <m:t>𝟐</m:t>
                          </m:r>
                        </m:den>
                      </m:f>
                      <m:d>
                        <m:dPr>
                          <m:begChr m:val="["/>
                          <m:endChr m:val="]"/>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rad>
                            <m:radPr>
                              <m:degHide m:val="on"/>
                              <m:ctrlPr>
                                <a:rPr lang="en-US" altLang="zh-CN" sz="2000" b="1" i="1">
                                  <a:latin typeface="Cambria Math" panose="02040503050406030204" pitchFamily="18" charset="0"/>
                                </a:rPr>
                              </m:ctrlPr>
                            </m:radPr>
                            <m:deg/>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sSup>
                                <m:sSupPr>
                                  <m:ctrlPr>
                                    <a:rPr lang="en-US" altLang="zh-CN" sz="2000" b="1" i="1">
                                      <a:latin typeface="Cambria Math" panose="02040503050406030204" pitchFamily="18" charset="0"/>
                                    </a:rPr>
                                  </m:ctrlPr>
                                </m:sSupPr>
                                <m:e>
                                  <m:r>
                                    <a:rPr lang="en-US" altLang="zh-CN" sz="2000" b="1" i="1">
                                      <a:latin typeface="Cambria Math"/>
                                    </a:rPr>
                                    <m:t>𝒔𝒊𝒏</m:t>
                                  </m:r>
                                </m:e>
                                <m:sup>
                                  <m:r>
                                    <a:rPr lang="en-US" altLang="zh-CN" sz="2000" b="1" i="1">
                                      <a:latin typeface="Cambria Math"/>
                                    </a:rPr>
                                    <m:t>𝟐</m:t>
                                  </m:r>
                                </m:sup>
                              </m:sSup>
                              <m:f>
                                <m:fPr>
                                  <m:ctrlPr>
                                    <a:rPr lang="en-US" altLang="zh-CN" sz="2000" b="1" i="1">
                                      <a:latin typeface="Cambria Math" panose="02040503050406030204" pitchFamily="18" charset="0"/>
                                    </a:rPr>
                                  </m:ctrlPr>
                                </m:fPr>
                                <m:num>
                                  <m:r>
                                    <a:rPr lang="en-US" altLang="zh-CN" sz="2000" b="1" i="1">
                                      <a:latin typeface="Cambria Math"/>
                                    </a:rPr>
                                    <m:t>𝒒𝒂</m:t>
                                  </m:r>
                                </m:num>
                                <m:den>
                                  <m:r>
                                    <a:rPr lang="en-US" altLang="zh-CN" sz="2000" b="1" i="1">
                                      <a:latin typeface="Cambria Math"/>
                                    </a:rPr>
                                    <m:t>𝟐</m:t>
                                  </m:r>
                                </m:den>
                              </m:f>
                            </m:e>
                          </m:rad>
                        </m:e>
                      </m:d>
                    </m:oMath>
                  </m:oMathPara>
                </a14:m>
                <a:endParaRPr lang="zh-CN" alt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430599" y="1965919"/>
                <a:ext cx="3933962" cy="79457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403066" y="1083838"/>
                <a:ext cx="2417007" cy="7016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r>
                        <a:rPr lang="en-US" altLang="zh-CN" sz="2000" b="1" i="1">
                          <a:latin typeface="Cambria Math"/>
                        </a:rPr>
                        <m:t>=</m:t>
                      </m:r>
                      <m:r>
                        <a:rPr lang="en-US" altLang="zh-CN" sz="2000" b="1" i="1">
                          <a:latin typeface="Cambria Math"/>
                        </a:rPr>
                        <m:t>𝟐</m:t>
                      </m:r>
                      <m:r>
                        <a:rPr lang="zh-CN" altLang="en-US" sz="2000" b="1" i="1">
                          <a:latin typeface="Cambria Math"/>
                        </a:rPr>
                        <m:t>𝜷</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den>
                      </m:f>
                    </m:oMath>
                  </m:oMathPara>
                </a14:m>
                <a:endParaRPr lang="zh-CN" alt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7403066" y="1083838"/>
                <a:ext cx="2417007" cy="7016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50092" y="1945570"/>
                <a:ext cx="222368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r>
                        <a:rPr lang="en-US" altLang="zh-CN" sz="2000" b="1" i="1">
                          <a:latin typeface="Cambria Math"/>
                        </a:rPr>
                        <m:t>=</m:t>
                      </m:r>
                      <m:r>
                        <a:rPr lang="en-US" altLang="zh-CN" sz="2000" b="1" i="1">
                          <a:latin typeface="Cambria Math"/>
                        </a:rPr>
                        <m:t>𝟒</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p>
                            <m:sSupPr>
                              <m:ctrlPr>
                                <a:rPr lang="en-US" altLang="zh-CN" sz="2000" b="1" i="1">
                                  <a:latin typeface="Cambria Math" panose="02040503050406030204" pitchFamily="18" charset="0"/>
                                </a:rPr>
                              </m:ctrlPr>
                            </m:sSupPr>
                            <m:e>
                              <m:d>
                                <m:dPr>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r>
                                        <a:rPr lang="en-US" altLang="zh-CN" sz="2000" b="1" i="1">
                                          <a:latin typeface="Cambria Math"/>
                                        </a:rPr>
                                        <m:t>+</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e>
                              </m:d>
                            </m:e>
                            <m:sup>
                              <m:r>
                                <a:rPr lang="en-US" altLang="zh-CN" sz="2000" b="1" i="1">
                                  <a:latin typeface="Cambria Math"/>
                                </a:rPr>
                                <m:t>𝟐</m:t>
                              </m:r>
                            </m:sup>
                          </m:sSup>
                        </m:den>
                      </m:f>
                    </m:oMath>
                  </m:oMathPara>
                </a14:m>
                <a:endParaRPr lang="zh-CN" alt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7550092" y="1945570"/>
                <a:ext cx="2223686" cy="689932"/>
              </a:xfrm>
              <a:prstGeom prst="rect">
                <a:avLst/>
              </a:prstGeom>
              <a:blipFill>
                <a:blip r:embed="rId6"/>
                <a:stretch>
                  <a:fillRect/>
                </a:stretch>
              </a:blipFill>
            </p:spPr>
            <p:txBody>
              <a:bodyPr/>
              <a:lstStyle/>
              <a:p>
                <a:r>
                  <a:rPr lang="zh-CN" altLang="en-US">
                    <a:noFill/>
                  </a:rPr>
                  <a:t> </a:t>
                </a:r>
              </a:p>
            </p:txBody>
          </p:sp>
        </mc:Fallback>
      </mc:AlternateContent>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4970" y="2965567"/>
            <a:ext cx="5362575"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6834456" y="5951981"/>
                <a:ext cx="48891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𝑞</m:t>
                      </m:r>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34456" y="5951981"/>
                <a:ext cx="488915"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917203" y="5987943"/>
                <a:ext cx="1158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zh-CN" altLang="en-US" i="1">
                          <a:latin typeface="Cambria Math"/>
                        </a:rPr>
                        <m:t>𝜋</m:t>
                      </m:r>
                      <m:r>
                        <a:rPr lang="en-US" altLang="zh-CN" i="1">
                          <a:latin typeface="Cambria Math"/>
                        </a:rPr>
                        <m:t>/</m:t>
                      </m:r>
                      <m:r>
                        <a:rPr lang="en-US" altLang="zh-CN" i="1">
                          <a:latin typeface="Cambria Math"/>
                        </a:rPr>
                        <m:t>𝑎</m:t>
                      </m:r>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17203" y="5987943"/>
                <a:ext cx="1158138"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676318" y="6020293"/>
                <a:ext cx="89043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𝜋</m:t>
                      </m:r>
                      <m:r>
                        <a:rPr lang="en-US" altLang="zh-CN" i="1">
                          <a:latin typeface="Cambria Math"/>
                        </a:rPr>
                        <m:t>/</m:t>
                      </m:r>
                      <m:r>
                        <a:rPr lang="en-US" altLang="zh-CN" i="1">
                          <a:latin typeface="Cambria Math"/>
                        </a:rPr>
                        <m:t>𝑎</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76318" y="6020293"/>
                <a:ext cx="890437"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022358" y="6020293"/>
                <a:ext cx="4828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0</m:t>
                      </m:r>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022358" y="6020293"/>
                <a:ext cx="482824" cy="5232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207648" y="2754418"/>
                <a:ext cx="10561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𝜔</m:t>
                      </m:r>
                      <m:d>
                        <m:dPr>
                          <m:ctrlPr>
                            <a:rPr lang="en-US" altLang="zh-CN" i="1">
                              <a:latin typeface="Cambria Math" panose="02040503050406030204" pitchFamily="18" charset="0"/>
                            </a:rPr>
                          </m:ctrlPr>
                        </m:dPr>
                        <m:e>
                          <m:r>
                            <a:rPr lang="en-US" altLang="zh-CN" i="1">
                              <a:latin typeface="Cambria Math"/>
                            </a:rPr>
                            <m:t>𝑞</m:t>
                          </m:r>
                        </m:e>
                      </m:d>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207648" y="2754418"/>
                <a:ext cx="1056123"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963875" y="4787005"/>
                <a:ext cx="1268424" cy="465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zh-CN" altLang="zh-CN" sz="2000" b="1" i="1">
                              <a:latin typeface="Cambria Math" panose="02040503050406030204" pitchFamily="18" charset="0"/>
                            </a:rPr>
                          </m:ctrlPr>
                        </m:radPr>
                        <m:deg/>
                        <m:e>
                          <m:f>
                            <m:fPr>
                              <m:type m:val="lin"/>
                              <m:ctrlPr>
                                <a:rPr lang="zh-CN" altLang="zh-CN" sz="2000" b="1" i="1">
                                  <a:latin typeface="Cambria Math" panose="02040503050406030204" pitchFamily="18" charset="0"/>
                                </a:rPr>
                              </m:ctrlPr>
                            </m:fPr>
                            <m:num>
                              <m:r>
                                <a:rPr lang="en-US" altLang="zh-CN" sz="2000" b="1" i="1">
                                  <a:latin typeface="Cambria Math"/>
                                </a:rPr>
                                <m:t>𝟐</m:t>
                              </m:r>
                              <m:r>
                                <a:rPr lang="en-US" altLang="zh-CN" sz="2000" b="1" i="1">
                                  <a:latin typeface="Cambria Math"/>
                                </a:rPr>
                                <m:t>𝜷</m:t>
                              </m:r>
                            </m:num>
                            <m:den>
                              <m:sSub>
                                <m:sSubPr>
                                  <m:ctrlPr>
                                    <a:rPr lang="zh-CN"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den>
                          </m:f>
                        </m:e>
                      </m:rad>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5963875" y="4787005"/>
                <a:ext cx="1268424" cy="465064"/>
              </a:xfrm>
              <a:prstGeom prst="rect">
                <a:avLst/>
              </a:prstGeom>
              <a:blipFill>
                <a:blip r:embed="rId13"/>
                <a:stretch>
                  <a:fillRect t="-87013" r="-25000" b="-1506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011173" y="4133452"/>
                <a:ext cx="1274836" cy="465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zh-CN" altLang="zh-CN" sz="2000" b="1" i="1">
                              <a:latin typeface="Cambria Math" panose="02040503050406030204" pitchFamily="18" charset="0"/>
                            </a:rPr>
                          </m:ctrlPr>
                        </m:radPr>
                        <m:deg/>
                        <m:e>
                          <m:f>
                            <m:fPr>
                              <m:type m:val="lin"/>
                              <m:ctrlPr>
                                <a:rPr lang="zh-CN" altLang="zh-CN" sz="2000" b="1" i="1">
                                  <a:latin typeface="Cambria Math" panose="02040503050406030204" pitchFamily="18" charset="0"/>
                                </a:rPr>
                              </m:ctrlPr>
                            </m:fPr>
                            <m:num>
                              <m:r>
                                <a:rPr lang="en-US" altLang="zh-CN" sz="2000" b="1" i="1">
                                  <a:latin typeface="Cambria Math"/>
                                </a:rPr>
                                <m:t>𝟐</m:t>
                              </m:r>
                              <m:r>
                                <a:rPr lang="en-US" altLang="zh-CN" sz="2000" b="1" i="1">
                                  <a:latin typeface="Cambria Math"/>
                                </a:rPr>
                                <m:t>𝜷</m:t>
                              </m:r>
                            </m:num>
                            <m:den>
                              <m:sSub>
                                <m:sSubPr>
                                  <m:ctrlPr>
                                    <a:rPr lang="zh-CN"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den>
                          </m:f>
                        </m:e>
                      </m:rad>
                    </m:oMath>
                  </m:oMathPara>
                </a14:m>
                <a:endParaRPr lang="zh-CN" altLang="en-US" sz="2000" dirty="0"/>
              </a:p>
            </p:txBody>
          </p:sp>
        </mc:Choice>
        <mc:Fallback xmlns="">
          <p:sp>
            <p:nvSpPr>
              <p:cNvPr id="14" name="矩形 13"/>
              <p:cNvSpPr>
                <a:spLocks noRot="1" noChangeAspect="1" noMove="1" noResize="1" noEditPoints="1" noAdjustHandles="1" noChangeArrowheads="1" noChangeShapeType="1" noTextEdit="1"/>
              </p:cNvSpPr>
              <p:nvPr/>
            </p:nvSpPr>
            <p:spPr>
              <a:xfrm>
                <a:off x="6011173" y="4133452"/>
                <a:ext cx="1274836" cy="465064"/>
              </a:xfrm>
              <a:prstGeom prst="rect">
                <a:avLst/>
              </a:prstGeom>
              <a:blipFill>
                <a:blip r:embed="rId14"/>
                <a:stretch>
                  <a:fillRect t="-88158" r="-24880" b="-15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804623" y="2850774"/>
                <a:ext cx="125297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2</m:t>
                          </m:r>
                        </m:sub>
                      </m:sSub>
                      <m:r>
                        <a:rPr lang="en-US" altLang="zh-CN" sz="2000" i="1">
                          <a:latin typeface="Cambria Math"/>
                          <a:ea typeface="Cambria Math"/>
                        </a:rPr>
                        <m:t>&gt;</m:t>
                      </m:r>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𝑚</m:t>
                          </m:r>
                        </m:e>
                        <m:sub>
                          <m:r>
                            <a:rPr lang="en-US" altLang="zh-CN" sz="2000" i="1">
                              <a:latin typeface="Cambria Math"/>
                              <a:ea typeface="Cambria Math"/>
                            </a:rPr>
                            <m:t>1</m:t>
                          </m:r>
                        </m:sub>
                      </m:sSub>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804623" y="2850774"/>
                <a:ext cx="1252971" cy="400110"/>
              </a:xfrm>
              <a:prstGeom prst="rect">
                <a:avLst/>
              </a:prstGeom>
              <a:blipFill>
                <a:blip r:embed="rId15"/>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56266" y="3709746"/>
                <a:ext cx="7042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𝜔</m:t>
                          </m:r>
                        </m:e>
                        <m:sub>
                          <m:r>
                            <a:rPr lang="en-US" altLang="zh-CN" i="1">
                              <a:latin typeface="Cambria Math"/>
                            </a:rPr>
                            <m:t>1</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556266" y="3709746"/>
                <a:ext cx="704232" cy="52322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567376" y="4967311"/>
                <a:ext cx="7125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𝜔</m:t>
                          </m:r>
                        </m:e>
                        <m:sub>
                          <m:r>
                            <a:rPr lang="en-US" altLang="zh-CN" i="1">
                              <a:latin typeface="Cambria Math"/>
                            </a:rPr>
                            <m:t>2</m:t>
                          </m:r>
                        </m:sub>
                      </m:sSub>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2567376" y="4967311"/>
                <a:ext cx="712503" cy="52322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9656068" y="2856843"/>
                <a:ext cx="1723100" cy="674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a:rPr>
                        <m:t>𝝁</m:t>
                      </m:r>
                      <m:r>
                        <a:rPr lang="en-US" altLang="zh-CN" sz="2000" b="1" i="1">
                          <a:latin typeface="Cambria Math"/>
                        </a:rPr>
                        <m:t>=</m:t>
                      </m:r>
                      <m:f>
                        <m:fPr>
                          <m:ctrlPr>
                            <a:rPr lang="zh-CN" altLang="zh-CN" sz="2000" b="1" i="1">
                              <a:latin typeface="Cambria Math" panose="02040503050406030204" pitchFamily="18" charset="0"/>
                            </a:rPr>
                          </m:ctrlPr>
                        </m:fPr>
                        <m:num>
                          <m:sSub>
                            <m:sSubPr>
                              <m:ctrlPr>
                                <a:rPr lang="zh-CN"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zh-CN"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b>
                            <m:sSubPr>
                              <m:ctrlPr>
                                <a:rPr lang="zh-CN"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zh-CN" altLang="zh-CN" sz="2000" b="1" i="1">
                                  <a:latin typeface="Cambria Math" panose="02040503050406030204" pitchFamily="18" charset="0"/>
                                </a:rPr>
                              </m:ctrlPr>
                            </m:sSubPr>
                            <m:e>
                              <m:r>
                                <a:rPr lang="en-US" altLang="zh-CN" sz="2000" b="1" i="1">
                                  <a:latin typeface="Cambria Math"/>
                                </a:rPr>
                                <m:t>+</m:t>
                              </m:r>
                              <m:r>
                                <a:rPr lang="en-US" altLang="zh-CN" sz="2000" b="1" i="1">
                                  <a:latin typeface="Cambria Math"/>
                                </a:rPr>
                                <m:t>𝒎</m:t>
                              </m:r>
                            </m:e>
                            <m:sub>
                              <m:r>
                                <a:rPr lang="en-US" altLang="zh-CN" sz="2000" b="1" i="1">
                                  <a:latin typeface="Cambria Math"/>
                                </a:rPr>
                                <m:t>𝟐</m:t>
                              </m:r>
                            </m:sub>
                          </m:sSub>
                        </m:den>
                      </m:f>
                    </m:oMath>
                  </m:oMathPara>
                </a14:m>
                <a:endParaRPr lang="zh-CN" altLang="en-US" sz="2000" dirty="0"/>
              </a:p>
            </p:txBody>
          </p:sp>
        </mc:Choice>
        <mc:Fallback xmlns="">
          <p:sp>
            <p:nvSpPr>
              <p:cNvPr id="17" name="矩形 16"/>
              <p:cNvSpPr>
                <a:spLocks noRot="1" noChangeAspect="1" noMove="1" noResize="1" noEditPoints="1" noAdjustHandles="1" noChangeArrowheads="1" noChangeShapeType="1" noTextEdit="1"/>
              </p:cNvSpPr>
              <p:nvPr/>
            </p:nvSpPr>
            <p:spPr>
              <a:xfrm>
                <a:off x="9656068" y="2856843"/>
                <a:ext cx="1723100" cy="674159"/>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4142947" y="3459352"/>
                <a:ext cx="1078244" cy="465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zh-CN" altLang="zh-CN" sz="2000" b="1" i="1">
                              <a:latin typeface="Cambria Math" panose="02040503050406030204" pitchFamily="18" charset="0"/>
                            </a:rPr>
                          </m:ctrlPr>
                        </m:radPr>
                        <m:deg/>
                        <m:e>
                          <m:f>
                            <m:fPr>
                              <m:type m:val="lin"/>
                              <m:ctrlPr>
                                <a:rPr lang="zh-CN" altLang="zh-CN" sz="2000" b="1" i="1">
                                  <a:latin typeface="Cambria Math" panose="02040503050406030204" pitchFamily="18" charset="0"/>
                                </a:rPr>
                              </m:ctrlPr>
                            </m:fPr>
                            <m:num>
                              <m:r>
                                <a:rPr lang="en-US" altLang="zh-CN" sz="2000" b="1" i="1">
                                  <a:latin typeface="Cambria Math"/>
                                </a:rPr>
                                <m:t>𝟐</m:t>
                              </m:r>
                              <m:r>
                                <a:rPr lang="en-US" altLang="zh-CN" sz="2000" b="1" i="1">
                                  <a:latin typeface="Cambria Math"/>
                                </a:rPr>
                                <m:t>𝜷</m:t>
                              </m:r>
                            </m:num>
                            <m:den>
                              <m:r>
                                <a:rPr lang="zh-CN" altLang="en-US" sz="2000" b="1" i="1">
                                  <a:latin typeface="Cambria Math"/>
                                </a:rPr>
                                <m:t>𝝁</m:t>
                              </m:r>
                            </m:den>
                          </m:f>
                        </m:e>
                      </m:rad>
                    </m:oMath>
                  </m:oMathPara>
                </a14:m>
                <a:endParaRPr lang="zh-CN" altLang="en-US" sz="2000" dirty="0"/>
              </a:p>
            </p:txBody>
          </p:sp>
        </mc:Choice>
        <mc:Fallback xmlns="">
          <p:sp>
            <p:nvSpPr>
              <p:cNvPr id="21" name="矩形 20"/>
              <p:cNvSpPr>
                <a:spLocks noRot="1" noChangeAspect="1" noMove="1" noResize="1" noEditPoints="1" noAdjustHandles="1" noChangeArrowheads="1" noChangeShapeType="1" noTextEdit="1"/>
              </p:cNvSpPr>
              <p:nvPr/>
            </p:nvSpPr>
            <p:spPr>
              <a:xfrm>
                <a:off x="4142947" y="3459352"/>
                <a:ext cx="1078244" cy="465064"/>
              </a:xfrm>
              <a:prstGeom prst="rect">
                <a:avLst/>
              </a:prstGeom>
              <a:blipFill>
                <a:blip r:embed="rId19"/>
                <a:stretch>
                  <a:fillRect t="-87013" r="-47727" b="-150649"/>
                </a:stretch>
              </a:blipFill>
            </p:spPr>
            <p:txBody>
              <a:bodyPr/>
              <a:lstStyle/>
              <a:p>
                <a:r>
                  <a:rPr lang="zh-CN" altLang="en-US">
                    <a:noFill/>
                  </a:rPr>
                  <a:t> </a:t>
                </a:r>
              </a:p>
            </p:txBody>
          </p:sp>
        </mc:Fallback>
      </mc:AlternateContent>
      <p:sp>
        <p:nvSpPr>
          <p:cNvPr id="22" name="TextBox 2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2.3</a:t>
            </a:r>
            <a:r>
              <a:rPr lang="zh-CN" altLang="en-US" sz="3600" b="1" dirty="0">
                <a:solidFill>
                  <a:srgbClr val="FF0000"/>
                </a:solidFill>
              </a:rPr>
              <a:t>一维双原子链的振动</a:t>
            </a:r>
          </a:p>
        </p:txBody>
      </p:sp>
      <p:cxnSp>
        <p:nvCxnSpPr>
          <p:cNvPr id="20" name="直接连接符 19"/>
          <p:cNvCxnSpPr/>
          <p:nvPr/>
        </p:nvCxnSpPr>
        <p:spPr>
          <a:xfrm>
            <a:off x="1489782" y="2742206"/>
            <a:ext cx="914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60038" y="1261239"/>
            <a:ext cx="1261884" cy="523220"/>
          </a:xfrm>
          <a:prstGeom prst="rect">
            <a:avLst/>
          </a:prstGeom>
          <a:noFill/>
        </p:spPr>
        <p:txBody>
          <a:bodyPr wrap="none" rtlCol="0">
            <a:spAutoFit/>
          </a:bodyPr>
          <a:lstStyle/>
          <a:p>
            <a:r>
              <a:rPr lang="zh-CN" altLang="en-US" b="1" dirty="0">
                <a:solidFill>
                  <a:srgbClr val="FF0000"/>
                </a:solidFill>
              </a:rPr>
              <a:t>光学波</a:t>
            </a:r>
          </a:p>
        </p:txBody>
      </p:sp>
      <p:sp>
        <p:nvSpPr>
          <p:cNvPr id="27" name="TextBox 26"/>
          <p:cNvSpPr txBox="1"/>
          <p:nvPr/>
        </p:nvSpPr>
        <p:spPr>
          <a:xfrm>
            <a:off x="2060039" y="2075980"/>
            <a:ext cx="1266693" cy="523220"/>
          </a:xfrm>
          <a:prstGeom prst="rect">
            <a:avLst/>
          </a:prstGeom>
          <a:noFill/>
        </p:spPr>
        <p:txBody>
          <a:bodyPr wrap="none" rtlCol="0">
            <a:spAutoFit/>
          </a:bodyPr>
          <a:lstStyle/>
          <a:p>
            <a:r>
              <a:rPr lang="zh-CN" altLang="en-US" b="1" dirty="0">
                <a:solidFill>
                  <a:srgbClr val="FF0000"/>
                </a:solidFill>
              </a:rPr>
              <a:t>声学波</a:t>
            </a:r>
          </a:p>
        </p:txBody>
      </p:sp>
      <mc:AlternateContent xmlns:mc="http://schemas.openxmlformats.org/markup-compatibility/2006" xmlns:a14="http://schemas.microsoft.com/office/drawing/2010/main">
        <mc:Choice Requires="a14">
          <p:sp>
            <p:nvSpPr>
              <p:cNvPr id="28" name="矩形 27"/>
              <p:cNvSpPr/>
              <p:nvPr/>
            </p:nvSpPr>
            <p:spPr>
              <a:xfrm>
                <a:off x="7639168" y="3555673"/>
                <a:ext cx="2189637" cy="465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zh-CN" altLang="en-US" sz="2000" b="1" i="1">
                              <a:latin typeface="Cambria Math"/>
                            </a:rPr>
                            <m:t>𝝎</m:t>
                          </m:r>
                        </m:e>
                        <m:sub>
                          <m:r>
                            <a:rPr lang="en-US" altLang="zh-CN" sz="2000" b="1" i="1">
                              <a:latin typeface="Cambria Math"/>
                            </a:rPr>
                            <m:t>𝟏</m:t>
                          </m:r>
                        </m:sub>
                      </m:sSub>
                      <m:d>
                        <m:dPr>
                          <m:ctrlPr>
                            <a:rPr lang="en-US" altLang="zh-CN" sz="2000" b="1" i="1">
                              <a:latin typeface="Cambria Math" panose="02040503050406030204" pitchFamily="18" charset="0"/>
                            </a:rPr>
                          </m:ctrlPr>
                        </m:dPr>
                        <m:e>
                          <m:r>
                            <a:rPr lang="en-US" altLang="zh-CN" sz="2000" b="1" i="1">
                              <a:latin typeface="Cambria Math"/>
                            </a:rPr>
                            <m:t>𝟎</m:t>
                          </m:r>
                        </m:e>
                      </m:d>
                      <m:r>
                        <a:rPr lang="en-US" altLang="zh-CN" sz="2000" b="1" i="1">
                          <a:latin typeface="Cambria Math"/>
                        </a:rPr>
                        <m:t>=</m:t>
                      </m:r>
                      <m:rad>
                        <m:radPr>
                          <m:degHide m:val="on"/>
                          <m:ctrlPr>
                            <a:rPr lang="zh-CN" altLang="zh-CN" sz="2000" b="1" i="1">
                              <a:latin typeface="Cambria Math" panose="02040503050406030204" pitchFamily="18" charset="0"/>
                            </a:rPr>
                          </m:ctrlPr>
                        </m:radPr>
                        <m:deg/>
                        <m:e>
                          <m:f>
                            <m:fPr>
                              <m:type m:val="lin"/>
                              <m:ctrlPr>
                                <a:rPr lang="zh-CN" altLang="zh-CN" sz="2000" b="1" i="1">
                                  <a:latin typeface="Cambria Math" panose="02040503050406030204" pitchFamily="18" charset="0"/>
                                </a:rPr>
                              </m:ctrlPr>
                            </m:fPr>
                            <m:num>
                              <m:r>
                                <a:rPr lang="en-US" altLang="zh-CN" sz="2000" b="1" i="1">
                                  <a:latin typeface="Cambria Math"/>
                                </a:rPr>
                                <m:t>𝟐</m:t>
                              </m:r>
                              <m:r>
                                <a:rPr lang="en-US" altLang="zh-CN" sz="2000" b="1" i="1">
                                  <a:latin typeface="Cambria Math"/>
                                </a:rPr>
                                <m:t>𝜷</m:t>
                              </m:r>
                            </m:num>
                            <m:den>
                              <m:r>
                                <a:rPr lang="zh-CN" altLang="en-US" sz="2000" b="1" i="1">
                                  <a:latin typeface="Cambria Math"/>
                                </a:rPr>
                                <m:t>𝝁</m:t>
                              </m:r>
                            </m:den>
                          </m:f>
                        </m:e>
                      </m:rad>
                    </m:oMath>
                  </m:oMathPara>
                </a14:m>
                <a:endParaRPr lang="zh-CN" altLang="en-US" sz="2000" dirty="0"/>
              </a:p>
            </p:txBody>
          </p:sp>
        </mc:Choice>
        <mc:Fallback xmlns="">
          <p:sp>
            <p:nvSpPr>
              <p:cNvPr id="28" name="矩形 27"/>
              <p:cNvSpPr>
                <a:spLocks noRot="1" noChangeAspect="1" noMove="1" noResize="1" noEditPoints="1" noAdjustHandles="1" noChangeArrowheads="1" noChangeShapeType="1" noTextEdit="1"/>
              </p:cNvSpPr>
              <p:nvPr/>
            </p:nvSpPr>
            <p:spPr>
              <a:xfrm>
                <a:off x="7639168" y="3555673"/>
                <a:ext cx="2189637" cy="465064"/>
              </a:xfrm>
              <a:prstGeom prst="rect">
                <a:avLst/>
              </a:prstGeom>
              <a:blipFill>
                <a:blip r:embed="rId20"/>
                <a:stretch>
                  <a:fillRect t="-87013" r="-21170" b="-1506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10093431" y="3620627"/>
                <a:ext cx="1285737" cy="400110"/>
              </a:xfrm>
              <a:prstGeom prst="rect">
                <a:avLst/>
              </a:prstGeom>
            </p:spPr>
            <p:txBody>
              <a:bodyPr wrap="none">
                <a:spAutoFit/>
              </a:bodyPr>
              <a:lstStyle/>
              <a:p>
                <a14:m>
                  <m:oMath xmlns:m="http://schemas.openxmlformats.org/officeDocument/2006/math">
                    <m:sSub>
                      <m:sSubPr>
                        <m:ctrlPr>
                          <a:rPr lang="en-US" altLang="zh-CN" sz="2000" b="1" i="1">
                            <a:latin typeface="Cambria Math" panose="02040503050406030204" pitchFamily="18" charset="0"/>
                          </a:rPr>
                        </m:ctrlPr>
                      </m:sSubPr>
                      <m:e>
                        <m:r>
                          <a:rPr lang="zh-CN" altLang="en-US" sz="2000" b="1" i="1">
                            <a:latin typeface="Cambria Math"/>
                          </a:rPr>
                          <m:t>𝝎</m:t>
                        </m:r>
                      </m:e>
                      <m:sub>
                        <m:r>
                          <a:rPr lang="en-US" altLang="zh-CN" sz="2000" b="1" i="1">
                            <a:latin typeface="Cambria Math"/>
                          </a:rPr>
                          <m:t>𝟐</m:t>
                        </m:r>
                      </m:sub>
                    </m:sSub>
                    <m:d>
                      <m:dPr>
                        <m:ctrlPr>
                          <a:rPr lang="en-US" altLang="zh-CN" sz="2000" b="1" i="1">
                            <a:latin typeface="Cambria Math" panose="02040503050406030204" pitchFamily="18" charset="0"/>
                          </a:rPr>
                        </m:ctrlPr>
                      </m:dPr>
                      <m:e>
                        <m:r>
                          <a:rPr lang="en-US" altLang="zh-CN" sz="2000" b="1" i="1">
                            <a:latin typeface="Cambria Math"/>
                          </a:rPr>
                          <m:t>𝟎</m:t>
                        </m:r>
                      </m:e>
                    </m:d>
                    <m:r>
                      <a:rPr lang="en-US" altLang="zh-CN" sz="2000" b="1" i="1">
                        <a:latin typeface="Cambria Math"/>
                      </a:rPr>
                      <m:t>=</m:t>
                    </m:r>
                  </m:oMath>
                </a14:m>
                <a:r>
                  <a:rPr lang="en-US" altLang="zh-CN" sz="2000" dirty="0"/>
                  <a:t>0</a:t>
                </a:r>
                <a:endParaRPr lang="zh-CN" altLang="en-US" sz="2000" dirty="0"/>
              </a:p>
            </p:txBody>
          </p:sp>
        </mc:Choice>
        <mc:Fallback xmlns="">
          <p:sp>
            <p:nvSpPr>
              <p:cNvPr id="29" name="矩形 28"/>
              <p:cNvSpPr>
                <a:spLocks noRot="1" noChangeAspect="1" noMove="1" noResize="1" noEditPoints="1" noAdjustHandles="1" noChangeArrowheads="1" noChangeShapeType="1" noTextEdit="1"/>
              </p:cNvSpPr>
              <p:nvPr/>
            </p:nvSpPr>
            <p:spPr>
              <a:xfrm>
                <a:off x="10093431" y="3620627"/>
                <a:ext cx="1285737" cy="400110"/>
              </a:xfrm>
              <a:prstGeom prst="rect">
                <a:avLst/>
              </a:prstGeom>
              <a:blipFill>
                <a:blip r:embed="rId21"/>
                <a:stretch>
                  <a:fillRect t="-7576" r="-379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8093589" y="4279128"/>
                <a:ext cx="2920479" cy="465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zh-CN" altLang="en-US" sz="2000" b="1" i="1">
                              <a:latin typeface="Cambria Math"/>
                            </a:rPr>
                            <m:t>𝝎</m:t>
                          </m:r>
                        </m:e>
                        <m:sub>
                          <m:r>
                            <a:rPr lang="en-US" altLang="zh-CN" sz="2000" b="1" i="1">
                              <a:latin typeface="Cambria Math"/>
                            </a:rPr>
                            <m:t>𝟏</m:t>
                          </m:r>
                        </m:sub>
                      </m:sSub>
                      <m:d>
                        <m:dPr>
                          <m:ctrlPr>
                            <a:rPr lang="en-US" altLang="zh-CN" sz="2000" b="1" i="1">
                              <a:latin typeface="Cambria Math" panose="02040503050406030204" pitchFamily="18" charset="0"/>
                            </a:rPr>
                          </m:ctrlPr>
                        </m:dPr>
                        <m:e>
                          <m:r>
                            <a:rPr lang="en-US" altLang="zh-CN" sz="2000" b="1" i="1">
                              <a:latin typeface="Cambria Math"/>
                              <a:ea typeface="Cambria Math"/>
                            </a:rPr>
                            <m:t>±</m:t>
                          </m:r>
                          <m:f>
                            <m:fPr>
                              <m:type m:val="lin"/>
                              <m:ctrlPr>
                                <a:rPr lang="en-US" altLang="zh-CN" sz="2000" b="1" i="1">
                                  <a:latin typeface="Cambria Math" panose="02040503050406030204" pitchFamily="18" charset="0"/>
                                  <a:ea typeface="Cambria Math"/>
                                </a:rPr>
                              </m:ctrlPr>
                            </m:fPr>
                            <m:num>
                              <m:r>
                                <a:rPr lang="zh-CN" altLang="en-US" sz="2000" b="1" i="1">
                                  <a:latin typeface="Cambria Math"/>
                                  <a:ea typeface="Cambria Math"/>
                                </a:rPr>
                                <m:t>𝝅</m:t>
                              </m:r>
                            </m:num>
                            <m:den>
                              <m:r>
                                <a:rPr lang="en-US" altLang="zh-CN" sz="2000" b="1" i="1">
                                  <a:latin typeface="Cambria Math"/>
                                  <a:ea typeface="Cambria Math"/>
                                </a:rPr>
                                <m:t>𝒂</m:t>
                              </m:r>
                            </m:den>
                          </m:f>
                        </m:e>
                      </m:d>
                      <m:r>
                        <a:rPr lang="en-US" altLang="zh-CN" sz="2000" b="1" i="1">
                          <a:latin typeface="Cambria Math"/>
                        </a:rPr>
                        <m:t>=</m:t>
                      </m:r>
                      <m:rad>
                        <m:radPr>
                          <m:degHide m:val="on"/>
                          <m:ctrlPr>
                            <a:rPr lang="zh-CN" altLang="zh-CN" sz="2000" b="1" i="1">
                              <a:latin typeface="Cambria Math" panose="02040503050406030204" pitchFamily="18" charset="0"/>
                            </a:rPr>
                          </m:ctrlPr>
                        </m:radPr>
                        <m:deg/>
                        <m:e>
                          <m:f>
                            <m:fPr>
                              <m:type m:val="lin"/>
                              <m:ctrlPr>
                                <a:rPr lang="zh-CN" altLang="zh-CN" sz="2000" b="1" i="1">
                                  <a:latin typeface="Cambria Math" panose="02040503050406030204" pitchFamily="18" charset="0"/>
                                </a:rPr>
                              </m:ctrlPr>
                            </m:fPr>
                            <m:num>
                              <m:r>
                                <a:rPr lang="en-US" altLang="zh-CN" sz="2000" b="1" i="1">
                                  <a:latin typeface="Cambria Math"/>
                                </a:rPr>
                                <m:t>𝟐</m:t>
                              </m:r>
                              <m:r>
                                <a:rPr lang="en-US" altLang="zh-CN" sz="2000" b="1" i="1">
                                  <a:latin typeface="Cambria Math"/>
                                </a:rPr>
                                <m:t>𝜷</m:t>
                              </m:r>
                            </m:num>
                            <m:den>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den>
                          </m:f>
                        </m:e>
                      </m:rad>
                    </m:oMath>
                  </m:oMathPara>
                </a14:m>
                <a:endParaRPr lang="zh-CN" altLang="en-US" sz="2000" dirty="0"/>
              </a:p>
            </p:txBody>
          </p:sp>
        </mc:Choice>
        <mc:Fallback xmlns="">
          <p:sp>
            <p:nvSpPr>
              <p:cNvPr id="30" name="矩形 29"/>
              <p:cNvSpPr>
                <a:spLocks noRot="1" noChangeAspect="1" noMove="1" noResize="1" noEditPoints="1" noAdjustHandles="1" noChangeArrowheads="1" noChangeShapeType="1" noTextEdit="1"/>
              </p:cNvSpPr>
              <p:nvPr/>
            </p:nvSpPr>
            <p:spPr>
              <a:xfrm>
                <a:off x="8093589" y="4279128"/>
                <a:ext cx="2920479" cy="465064"/>
              </a:xfrm>
              <a:prstGeom prst="rect">
                <a:avLst/>
              </a:prstGeom>
              <a:blipFill>
                <a:blip r:embed="rId22"/>
                <a:stretch>
                  <a:fillRect t="-88158" r="-9395" b="-15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8127808" y="4834203"/>
                <a:ext cx="2920479" cy="465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zh-CN" altLang="en-US" sz="2000" b="1" i="1">
                              <a:latin typeface="Cambria Math"/>
                            </a:rPr>
                            <m:t>𝝎</m:t>
                          </m:r>
                        </m:e>
                        <m:sub>
                          <m:r>
                            <a:rPr lang="en-US" altLang="zh-CN" sz="2000" b="1" i="1">
                              <a:latin typeface="Cambria Math"/>
                            </a:rPr>
                            <m:t>𝟐</m:t>
                          </m:r>
                        </m:sub>
                      </m:sSub>
                      <m:d>
                        <m:dPr>
                          <m:ctrlPr>
                            <a:rPr lang="en-US" altLang="zh-CN" sz="2000" b="1" i="1">
                              <a:latin typeface="Cambria Math" panose="02040503050406030204" pitchFamily="18" charset="0"/>
                            </a:rPr>
                          </m:ctrlPr>
                        </m:dPr>
                        <m:e>
                          <m:r>
                            <a:rPr lang="en-US" altLang="zh-CN" sz="2000" b="1" i="1">
                              <a:latin typeface="Cambria Math"/>
                              <a:ea typeface="Cambria Math"/>
                            </a:rPr>
                            <m:t>±</m:t>
                          </m:r>
                          <m:f>
                            <m:fPr>
                              <m:type m:val="lin"/>
                              <m:ctrlPr>
                                <a:rPr lang="en-US" altLang="zh-CN" sz="2000" b="1" i="1">
                                  <a:latin typeface="Cambria Math" panose="02040503050406030204" pitchFamily="18" charset="0"/>
                                  <a:ea typeface="Cambria Math"/>
                                </a:rPr>
                              </m:ctrlPr>
                            </m:fPr>
                            <m:num>
                              <m:r>
                                <a:rPr lang="zh-CN" altLang="en-US" sz="2000" b="1" i="1">
                                  <a:latin typeface="Cambria Math"/>
                                  <a:ea typeface="Cambria Math"/>
                                </a:rPr>
                                <m:t>𝝅</m:t>
                              </m:r>
                            </m:num>
                            <m:den>
                              <m:r>
                                <a:rPr lang="en-US" altLang="zh-CN" sz="2000" b="1" i="1">
                                  <a:latin typeface="Cambria Math"/>
                                  <a:ea typeface="Cambria Math"/>
                                </a:rPr>
                                <m:t>𝒂</m:t>
                              </m:r>
                            </m:den>
                          </m:f>
                        </m:e>
                      </m:d>
                      <m:r>
                        <a:rPr lang="en-US" altLang="zh-CN" sz="2000" b="1" i="1">
                          <a:latin typeface="Cambria Math"/>
                        </a:rPr>
                        <m:t>=</m:t>
                      </m:r>
                      <m:rad>
                        <m:radPr>
                          <m:degHide m:val="on"/>
                          <m:ctrlPr>
                            <a:rPr lang="zh-CN" altLang="zh-CN" sz="2000" b="1" i="1">
                              <a:latin typeface="Cambria Math" panose="02040503050406030204" pitchFamily="18" charset="0"/>
                            </a:rPr>
                          </m:ctrlPr>
                        </m:radPr>
                        <m:deg/>
                        <m:e>
                          <m:f>
                            <m:fPr>
                              <m:type m:val="lin"/>
                              <m:ctrlPr>
                                <a:rPr lang="zh-CN" altLang="zh-CN" sz="2000" b="1" i="1">
                                  <a:latin typeface="Cambria Math" panose="02040503050406030204" pitchFamily="18" charset="0"/>
                                </a:rPr>
                              </m:ctrlPr>
                            </m:fPr>
                            <m:num>
                              <m:r>
                                <a:rPr lang="en-US" altLang="zh-CN" sz="2000" b="1" i="1">
                                  <a:latin typeface="Cambria Math"/>
                                </a:rPr>
                                <m:t>𝟐</m:t>
                              </m:r>
                              <m:r>
                                <a:rPr lang="en-US" altLang="zh-CN" sz="2000" b="1" i="1">
                                  <a:latin typeface="Cambria Math"/>
                                </a:rPr>
                                <m:t>𝜷</m:t>
                              </m:r>
                            </m:num>
                            <m:den>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den>
                          </m:f>
                        </m:e>
                      </m:rad>
                    </m:oMath>
                  </m:oMathPara>
                </a14:m>
                <a:endParaRPr lang="zh-CN" altLang="en-US" sz="2000" dirty="0"/>
              </a:p>
            </p:txBody>
          </p:sp>
        </mc:Choice>
        <mc:Fallback xmlns="">
          <p:sp>
            <p:nvSpPr>
              <p:cNvPr id="31" name="矩形 30"/>
              <p:cNvSpPr>
                <a:spLocks noRot="1" noChangeAspect="1" noMove="1" noResize="1" noEditPoints="1" noAdjustHandles="1" noChangeArrowheads="1" noChangeShapeType="1" noTextEdit="1"/>
              </p:cNvSpPr>
              <p:nvPr/>
            </p:nvSpPr>
            <p:spPr>
              <a:xfrm>
                <a:off x="8127808" y="4834203"/>
                <a:ext cx="2920479" cy="465064"/>
              </a:xfrm>
              <a:prstGeom prst="rect">
                <a:avLst/>
              </a:prstGeom>
              <a:blipFill>
                <a:blip r:embed="rId23"/>
                <a:stretch>
                  <a:fillRect t="-88158" r="-9603" b="-153947"/>
                </a:stretch>
              </a:blipFill>
            </p:spPr>
            <p:txBody>
              <a:bodyPr/>
              <a:lstStyle/>
              <a:p>
                <a:r>
                  <a:rPr lang="zh-CN" altLang="en-US">
                    <a:noFill/>
                  </a:rPr>
                  <a:t> </a:t>
                </a:r>
              </a:p>
            </p:txBody>
          </p:sp>
        </mc:Fallback>
      </mc:AlternateContent>
      <p:grpSp>
        <p:nvGrpSpPr>
          <p:cNvPr id="32" name="组合 31"/>
          <p:cNvGrpSpPr/>
          <p:nvPr/>
        </p:nvGrpSpPr>
        <p:grpSpPr>
          <a:xfrm>
            <a:off x="7407712" y="6442822"/>
            <a:ext cx="552450" cy="314325"/>
            <a:chOff x="5172075" y="6438900"/>
            <a:chExt cx="552450" cy="314325"/>
          </a:xfrm>
        </p:grpSpPr>
        <p:sp>
          <p:nvSpPr>
            <p:cNvPr id="33" name="棱台 3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34"/>
          <p:cNvSpPr txBox="1"/>
          <p:nvPr/>
        </p:nvSpPr>
        <p:spPr>
          <a:xfrm>
            <a:off x="5092753" y="6446097"/>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978255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0" grpId="0"/>
      <p:bldP spid="11" grpId="0"/>
      <p:bldP spid="14" grpId="0"/>
      <p:bldP spid="15" grpId="0"/>
      <p:bldP spid="16" grpId="0"/>
      <p:bldP spid="19" grpId="0"/>
      <p:bldP spid="17" grpId="0"/>
      <p:bldP spid="21" grpId="0"/>
      <p:bldP spid="24" grpId="0"/>
      <p:bldP spid="27" grpId="0"/>
      <p:bldP spid="28"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301330" y="2052390"/>
            <a:ext cx="8454825" cy="461665"/>
          </a:xfrm>
          <a:prstGeom prst="rect">
            <a:avLst/>
          </a:prstGeom>
          <a:noFill/>
          <a:ln w="9525">
            <a:noFill/>
            <a:miter lim="800000"/>
            <a:headEnd/>
            <a:tailEnd/>
          </a:ln>
          <a:effectLst/>
        </p:spPr>
        <p:txBody>
          <a:bodyPr wrap="square">
            <a:spAutoFit/>
          </a:bodyPr>
          <a:lstStyle/>
          <a:p>
            <a:pPr>
              <a:defRPr/>
            </a:pPr>
            <a:r>
              <a:rPr lang="en-US" altLang="zh-CN" sz="2400" b="1" dirty="0">
                <a:solidFill>
                  <a:srgbClr val="FF0000"/>
                </a:solidFill>
                <a:effectLst>
                  <a:outerShdw blurRad="38100" dist="38100" dir="2700000" algn="tl">
                    <a:srgbClr val="C0C0C0"/>
                  </a:outerShdw>
                </a:effectLst>
                <a:latin typeface="Times New Roman" pitchFamily="18" charset="0"/>
                <a:ea typeface="楷体_GB2312" pitchFamily="49" charset="-122"/>
              </a:rPr>
              <a:t>※</a:t>
            </a:r>
            <a:r>
              <a:rPr lang="en-US" altLang="zh-CN" sz="2400" b="1" dirty="0">
                <a:latin typeface="Times New Roman" pitchFamily="18" charset="0"/>
                <a:ea typeface="楷体_GB2312" pitchFamily="49" charset="-122"/>
              </a:rPr>
              <a:t> </a:t>
            </a:r>
            <a:r>
              <a:rPr lang="zh-CN" altLang="en-US" sz="2400" b="1" dirty="0">
                <a:latin typeface="Times New Roman" pitchFamily="18" charset="0"/>
                <a:ea typeface="楷体_GB2312" pitchFamily="49" charset="-122"/>
              </a:rPr>
              <a:t>晶格振动使晶体势场</a:t>
            </a:r>
            <a:r>
              <a:rPr lang="zh-CN" altLang="en-US" sz="2400" b="1" u="sng" dirty="0">
                <a:latin typeface="Times New Roman" pitchFamily="18" charset="0"/>
                <a:ea typeface="楷体_GB2312" pitchFamily="49" charset="-122"/>
              </a:rPr>
              <a:t>偏离</a:t>
            </a:r>
            <a:r>
              <a:rPr lang="zh-CN" altLang="en-US" sz="2400" b="1" dirty="0">
                <a:latin typeface="Times New Roman" pitchFamily="18" charset="0"/>
                <a:ea typeface="楷体_GB2312" pitchFamily="49" charset="-122"/>
              </a:rPr>
              <a:t>严格的</a:t>
            </a:r>
            <a:r>
              <a:rPr lang="zh-CN" altLang="en-US" sz="2400" b="1" u="sng" dirty="0">
                <a:latin typeface="Times New Roman" pitchFamily="18" charset="0"/>
                <a:ea typeface="楷体_GB2312" pitchFamily="49" charset="-122"/>
              </a:rPr>
              <a:t>周期性，</a:t>
            </a:r>
            <a:r>
              <a:rPr lang="zh-CN" altLang="en-US" sz="2400" b="1" dirty="0">
                <a:latin typeface="Times New Roman" pitchFamily="18" charset="0"/>
                <a:ea typeface="楷体_GB2312" pitchFamily="49" charset="-122"/>
              </a:rPr>
              <a:t>甚至造成缺陷。</a:t>
            </a:r>
          </a:p>
        </p:txBody>
      </p:sp>
      <p:sp>
        <p:nvSpPr>
          <p:cNvPr id="3" name="Text Box 4"/>
          <p:cNvSpPr txBox="1">
            <a:spLocks noChangeArrowheads="1"/>
          </p:cNvSpPr>
          <p:nvPr/>
        </p:nvSpPr>
        <p:spPr bwMode="auto">
          <a:xfrm>
            <a:off x="2257713" y="2753391"/>
            <a:ext cx="8597900" cy="830997"/>
          </a:xfrm>
          <a:prstGeom prst="rect">
            <a:avLst/>
          </a:prstGeom>
          <a:noFill/>
          <a:ln w="9525">
            <a:noFill/>
            <a:miter lim="800000"/>
            <a:headEnd/>
            <a:tailEnd/>
          </a:ln>
          <a:effectLst/>
        </p:spPr>
        <p:txBody>
          <a:bodyPr>
            <a:spAutoFit/>
          </a:bodyPr>
          <a:lstStyle/>
          <a:p>
            <a:pPr marL="355600" indent="-355600">
              <a:defRPr/>
            </a:pPr>
            <a:r>
              <a:rPr lang="en-US" altLang="zh-CN" sz="2400" b="1" dirty="0">
                <a:solidFill>
                  <a:srgbClr val="FF0000"/>
                </a:solidFill>
                <a:effectLst>
                  <a:outerShdw blurRad="38100" dist="38100" dir="2700000" algn="tl">
                    <a:srgbClr val="C0C0C0"/>
                  </a:outerShdw>
                </a:effectLst>
                <a:latin typeface="Times New Roman" pitchFamily="18" charset="0"/>
                <a:ea typeface="楷体_GB2312" pitchFamily="49" charset="-122"/>
              </a:rPr>
              <a:t>※</a:t>
            </a:r>
            <a:r>
              <a:rPr lang="en-US" altLang="zh-CN" sz="2400" b="1" dirty="0">
                <a:solidFill>
                  <a:srgbClr val="FF6600"/>
                </a:solidFill>
                <a:effectLst>
                  <a:outerShdw blurRad="38100" dist="38100" dir="2700000" algn="tl">
                    <a:srgbClr val="C0C0C0"/>
                  </a:outerShdw>
                </a:effectLst>
                <a:latin typeface="Times New Roman" pitchFamily="18" charset="0"/>
                <a:ea typeface="楷体_GB2312" pitchFamily="49" charset="-122"/>
              </a:rPr>
              <a:t> </a:t>
            </a:r>
            <a:r>
              <a:rPr lang="zh-CN" altLang="en-US" sz="2400" b="1" dirty="0">
                <a:latin typeface="Times New Roman" pitchFamily="18" charset="0"/>
                <a:ea typeface="楷体_GB2312" pitchFamily="49" charset="-122"/>
              </a:rPr>
              <a:t>对导电电子有</a:t>
            </a:r>
            <a:r>
              <a:rPr lang="zh-CN" altLang="en-US" sz="2400" b="1" u="sng" dirty="0">
                <a:latin typeface="Times New Roman" pitchFamily="18" charset="0"/>
                <a:ea typeface="楷体_GB2312" pitchFamily="49" charset="-122"/>
              </a:rPr>
              <a:t>散射作用</a:t>
            </a:r>
            <a:r>
              <a:rPr lang="zh-CN" altLang="en-US" sz="2400" b="1" dirty="0">
                <a:latin typeface="Times New Roman" pitchFamily="18" charset="0"/>
                <a:ea typeface="楷体_GB2312" pitchFamily="49" charset="-122"/>
              </a:rPr>
              <a:t>，从而影响与电子有关的运输性质： 电导，霍尔效应，磁阻，温差电效应；</a:t>
            </a:r>
          </a:p>
        </p:txBody>
      </p:sp>
      <p:sp>
        <p:nvSpPr>
          <p:cNvPr id="4" name="Text Box 5"/>
          <p:cNvSpPr txBox="1">
            <a:spLocks noChangeArrowheads="1"/>
          </p:cNvSpPr>
          <p:nvPr/>
        </p:nvSpPr>
        <p:spPr bwMode="auto">
          <a:xfrm>
            <a:off x="2257713" y="3872557"/>
            <a:ext cx="8662988" cy="461665"/>
          </a:xfrm>
          <a:prstGeom prst="rect">
            <a:avLst/>
          </a:prstGeom>
          <a:noFill/>
          <a:ln w="9525">
            <a:noFill/>
            <a:miter lim="800000"/>
            <a:headEnd/>
            <a:tailEnd/>
          </a:ln>
          <a:effectLst/>
        </p:spPr>
        <p:txBody>
          <a:bodyPr>
            <a:spAutoFit/>
          </a:bodyPr>
          <a:lstStyle/>
          <a:p>
            <a:pPr>
              <a:defRPr/>
            </a:pPr>
            <a:r>
              <a:rPr lang="en-US" altLang="zh-CN" sz="2400" b="1" dirty="0">
                <a:solidFill>
                  <a:srgbClr val="FF0000"/>
                </a:solidFill>
                <a:effectLst>
                  <a:outerShdw blurRad="38100" dist="38100" dir="2700000" algn="tl">
                    <a:srgbClr val="C0C0C0"/>
                  </a:outerShdw>
                </a:effectLst>
                <a:latin typeface="Times New Roman" pitchFamily="18" charset="0"/>
                <a:ea typeface="楷体_GB2312" pitchFamily="49" charset="-122"/>
              </a:rPr>
              <a:t>※</a:t>
            </a:r>
            <a:r>
              <a:rPr lang="en-US" altLang="zh-CN" sz="2400" b="1" dirty="0">
                <a:solidFill>
                  <a:srgbClr val="FF6600"/>
                </a:solidFill>
                <a:effectLst>
                  <a:outerShdw blurRad="38100" dist="38100" dir="2700000" algn="tl">
                    <a:srgbClr val="C0C0C0"/>
                  </a:outerShdw>
                </a:effectLst>
                <a:latin typeface="Times New Roman" pitchFamily="18" charset="0"/>
                <a:ea typeface="楷体_GB2312" pitchFamily="49" charset="-122"/>
              </a:rPr>
              <a:t> </a:t>
            </a:r>
            <a:r>
              <a:rPr lang="zh-CN" altLang="en-US" sz="2400" b="1" dirty="0">
                <a:latin typeface="Times New Roman" pitchFamily="18" charset="0"/>
                <a:ea typeface="楷体_GB2312" pitchFamily="49" charset="-122"/>
              </a:rPr>
              <a:t>晶体的</a:t>
            </a:r>
            <a:r>
              <a:rPr lang="zh-CN" altLang="en-US" sz="2400" b="1" u="sng" dirty="0">
                <a:latin typeface="Times New Roman" pitchFamily="18" charset="0"/>
                <a:ea typeface="楷体_GB2312" pitchFamily="49" charset="-122"/>
              </a:rPr>
              <a:t>比热</a:t>
            </a:r>
            <a:r>
              <a:rPr lang="zh-CN" altLang="en-US" sz="2400" b="1" dirty="0">
                <a:latin typeface="Times New Roman" pitchFamily="18" charset="0"/>
                <a:ea typeface="楷体_GB2312" pitchFamily="49" charset="-122"/>
              </a:rPr>
              <a:t>，</a:t>
            </a:r>
            <a:r>
              <a:rPr lang="zh-CN" altLang="en-US" sz="2400" b="1" u="sng" dirty="0">
                <a:latin typeface="Times New Roman" pitchFamily="18" charset="0"/>
                <a:ea typeface="楷体_GB2312" pitchFamily="49" charset="-122"/>
              </a:rPr>
              <a:t>热膨胀</a:t>
            </a:r>
            <a:r>
              <a:rPr lang="zh-CN" altLang="en-US" sz="2400" b="1" dirty="0">
                <a:latin typeface="Times New Roman" pitchFamily="18" charset="0"/>
                <a:ea typeface="楷体_GB2312" pitchFamily="49" charset="-122"/>
              </a:rPr>
              <a:t>和</a:t>
            </a:r>
            <a:r>
              <a:rPr lang="zh-CN" altLang="en-US" sz="2400" b="1" u="sng" dirty="0">
                <a:latin typeface="Times New Roman" pitchFamily="18" charset="0"/>
                <a:ea typeface="楷体_GB2312" pitchFamily="49" charset="-122"/>
              </a:rPr>
              <a:t>热导</a:t>
            </a:r>
            <a:r>
              <a:rPr lang="zh-CN" altLang="en-US" sz="2400" b="1" dirty="0">
                <a:latin typeface="Times New Roman" pitchFamily="18" charset="0"/>
                <a:ea typeface="楷体_GB2312" pitchFamily="49" charset="-122"/>
              </a:rPr>
              <a:t>等热学性质直接依赖于晶格振动；</a:t>
            </a:r>
          </a:p>
        </p:txBody>
      </p:sp>
      <p:sp>
        <p:nvSpPr>
          <p:cNvPr id="5" name="Text Box 6"/>
          <p:cNvSpPr txBox="1">
            <a:spLocks noChangeArrowheads="1"/>
          </p:cNvSpPr>
          <p:nvPr/>
        </p:nvSpPr>
        <p:spPr bwMode="auto">
          <a:xfrm>
            <a:off x="2257714" y="4709971"/>
            <a:ext cx="7608679" cy="461665"/>
          </a:xfrm>
          <a:prstGeom prst="rect">
            <a:avLst/>
          </a:prstGeom>
          <a:noFill/>
          <a:ln w="9525">
            <a:noFill/>
            <a:miter lim="800000"/>
            <a:headEnd/>
            <a:tailEnd/>
          </a:ln>
          <a:effectLst/>
        </p:spPr>
        <p:txBody>
          <a:bodyPr wrap="square">
            <a:spAutoFit/>
          </a:bodyPr>
          <a:lstStyle/>
          <a:p>
            <a:pPr>
              <a:defRPr/>
            </a:pPr>
            <a:r>
              <a:rPr lang="en-US" altLang="zh-CN" sz="2400" b="1" dirty="0">
                <a:solidFill>
                  <a:srgbClr val="FF0000"/>
                </a:solidFill>
                <a:effectLst>
                  <a:outerShdw blurRad="38100" dist="38100" dir="2700000" algn="tl">
                    <a:srgbClr val="C0C0C0"/>
                  </a:outerShdw>
                </a:effectLst>
                <a:latin typeface="Times New Roman" pitchFamily="18" charset="0"/>
                <a:ea typeface="楷体_GB2312" pitchFamily="49" charset="-122"/>
              </a:rPr>
              <a:t>※</a:t>
            </a:r>
            <a:r>
              <a:rPr lang="en-US" altLang="zh-CN" sz="2400" b="1" dirty="0">
                <a:solidFill>
                  <a:srgbClr val="FF0066"/>
                </a:solidFill>
                <a:effectLst>
                  <a:outerShdw blurRad="38100" dist="38100" dir="2700000" algn="tl">
                    <a:srgbClr val="C0C0C0"/>
                  </a:outerShdw>
                </a:effectLst>
                <a:latin typeface="Times New Roman" pitchFamily="18" charset="0"/>
                <a:ea typeface="楷体_GB2312" pitchFamily="49" charset="-122"/>
              </a:rPr>
              <a:t> </a:t>
            </a:r>
            <a:r>
              <a:rPr lang="zh-CN" altLang="en-US" sz="2400" b="1" dirty="0">
                <a:latin typeface="Times New Roman" pitchFamily="18" charset="0"/>
                <a:ea typeface="楷体_GB2312" pitchFamily="49" charset="-122"/>
              </a:rPr>
              <a:t>晶体的</a:t>
            </a:r>
            <a:r>
              <a:rPr lang="zh-CN" altLang="en-US" sz="2400" b="1" u="sng" dirty="0">
                <a:latin typeface="Times New Roman" pitchFamily="18" charset="0"/>
                <a:ea typeface="楷体_GB2312" pitchFamily="49" charset="-122"/>
              </a:rPr>
              <a:t>光吸收</a:t>
            </a:r>
            <a:r>
              <a:rPr lang="zh-CN" altLang="en-US" sz="2400" b="1" dirty="0">
                <a:latin typeface="Times New Roman" pitchFamily="18" charset="0"/>
                <a:ea typeface="楷体_GB2312" pitchFamily="49" charset="-122"/>
              </a:rPr>
              <a:t>和</a:t>
            </a:r>
            <a:r>
              <a:rPr lang="zh-CN" altLang="en-US" sz="2400" b="1" u="sng" dirty="0">
                <a:latin typeface="Times New Roman" pitchFamily="18" charset="0"/>
                <a:ea typeface="楷体_GB2312" pitchFamily="49" charset="-122"/>
              </a:rPr>
              <a:t>光发射</a:t>
            </a:r>
            <a:r>
              <a:rPr lang="zh-CN" altLang="en-US" sz="2400" b="1" dirty="0">
                <a:latin typeface="Times New Roman" pitchFamily="18" charset="0"/>
                <a:ea typeface="楷体_GB2312" pitchFamily="49" charset="-122"/>
              </a:rPr>
              <a:t>等光学性质与晶格振动有关；</a:t>
            </a:r>
          </a:p>
        </p:txBody>
      </p:sp>
      <p:sp>
        <p:nvSpPr>
          <p:cNvPr id="8" name="Text Box 2"/>
          <p:cNvSpPr txBox="1">
            <a:spLocks noChangeArrowheads="1"/>
          </p:cNvSpPr>
          <p:nvPr/>
        </p:nvSpPr>
        <p:spPr bwMode="auto">
          <a:xfrm>
            <a:off x="1771940" y="345684"/>
            <a:ext cx="33334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rgbClr val="0000FF"/>
                </a:solidFill>
                <a:latin typeface="黑体" pitchFamily="49" charset="-122"/>
                <a:ea typeface="黑体" pitchFamily="49" charset="-122"/>
              </a:defRPr>
            </a:lvl1pPr>
            <a:lvl2pPr marL="742950" indent="-285750" eaLnBrk="0" hangingPunct="0">
              <a:defRPr kumimoji="1" sz="3200">
                <a:solidFill>
                  <a:srgbClr val="0000FF"/>
                </a:solidFill>
                <a:latin typeface="黑体" pitchFamily="49" charset="-122"/>
                <a:ea typeface="黑体" pitchFamily="49" charset="-122"/>
              </a:defRPr>
            </a:lvl2pPr>
            <a:lvl3pPr marL="1143000" indent="-228600" eaLnBrk="0" hangingPunct="0">
              <a:defRPr kumimoji="1" sz="3200">
                <a:solidFill>
                  <a:srgbClr val="0000FF"/>
                </a:solidFill>
                <a:latin typeface="黑体" pitchFamily="49" charset="-122"/>
                <a:ea typeface="黑体" pitchFamily="49" charset="-122"/>
              </a:defRPr>
            </a:lvl3pPr>
            <a:lvl4pPr marL="1600200" indent="-228600" eaLnBrk="0" hangingPunct="0">
              <a:defRPr kumimoji="1" sz="3200">
                <a:solidFill>
                  <a:srgbClr val="0000FF"/>
                </a:solidFill>
                <a:latin typeface="黑体" pitchFamily="49" charset="-122"/>
                <a:ea typeface="黑体" pitchFamily="49" charset="-122"/>
              </a:defRPr>
            </a:lvl4pPr>
            <a:lvl5pPr marL="2057400" indent="-228600" eaLnBrk="0" hangingPunct="0">
              <a:defRPr kumimoji="1" sz="3200">
                <a:solidFill>
                  <a:srgbClr val="0000FF"/>
                </a:solidFill>
                <a:latin typeface="黑体" pitchFamily="49" charset="-122"/>
                <a:ea typeface="黑体" pitchFamily="49" charset="-122"/>
              </a:defRPr>
            </a:lvl5pPr>
            <a:lvl6pPr marL="25146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6pPr>
            <a:lvl7pPr marL="29718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7pPr>
            <a:lvl8pPr marL="34290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8pPr>
            <a:lvl9pPr marL="3886200" indent="-228600" eaLnBrk="0" fontAlgn="base" hangingPunct="0">
              <a:spcBef>
                <a:spcPct val="50000"/>
              </a:spcBef>
              <a:spcAft>
                <a:spcPct val="0"/>
              </a:spcAft>
              <a:defRPr kumimoji="1" sz="3200">
                <a:solidFill>
                  <a:srgbClr val="0000FF"/>
                </a:solidFill>
                <a:latin typeface="黑体" pitchFamily="49" charset="-122"/>
                <a:ea typeface="黑体" pitchFamily="49" charset="-122"/>
              </a:defRPr>
            </a:lvl9pPr>
          </a:lstStyle>
          <a:p>
            <a:pPr eaLnBrk="1" hangingPunct="1"/>
            <a:r>
              <a:rPr lang="zh-CN" altLang="en-US" b="1" dirty="0">
                <a:solidFill>
                  <a:srgbClr val="FF0000"/>
                </a:solidFill>
                <a:latin typeface="Times New Roman" pitchFamily="18" charset="0"/>
                <a:ea typeface="楷体_GB2312" pitchFamily="49" charset="-122"/>
              </a:rPr>
              <a:t>晶格振动</a:t>
            </a:r>
            <a:r>
              <a:rPr lang="zh-CN" altLang="en-US" b="1" dirty="0" smtClean="0">
                <a:solidFill>
                  <a:srgbClr val="FF0000"/>
                </a:solidFill>
                <a:latin typeface="Times New Roman" pitchFamily="18" charset="0"/>
                <a:ea typeface="楷体_GB2312" pitchFamily="49" charset="-122"/>
              </a:rPr>
              <a:t>的影响：</a:t>
            </a:r>
            <a:endParaRPr lang="zh-CN" altLang="en-US" b="1" dirty="0">
              <a:solidFill>
                <a:srgbClr val="FF0000"/>
              </a:solidFill>
              <a:latin typeface="Times New Roman" pitchFamily="18" charset="0"/>
              <a:ea typeface="楷体_GB2312" pitchFamily="49" charset="-122"/>
            </a:endParaRPr>
          </a:p>
        </p:txBody>
      </p:sp>
      <p:grpSp>
        <p:nvGrpSpPr>
          <p:cNvPr id="11" name="组合 10"/>
          <p:cNvGrpSpPr/>
          <p:nvPr/>
        </p:nvGrpSpPr>
        <p:grpSpPr>
          <a:xfrm>
            <a:off x="7458075" y="6382078"/>
            <a:ext cx="552450" cy="314325"/>
            <a:chOff x="5172075" y="6438900"/>
            <a:chExt cx="552450" cy="314325"/>
          </a:xfrm>
        </p:grpSpPr>
        <p:sp>
          <p:nvSpPr>
            <p:cNvPr id="9" name="棱台 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7610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2"/>
                                        </p:tgtEl>
                                        <p:attrNameLst>
                                          <p:attrName>ppt_c</p:attrName>
                                        </p:attrNameLst>
                                      </p:cBhvr>
                                      <p:to>
                                        <a:srgbClr val="A50021"/>
                                      </p:to>
                                    </p:animClr>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3"/>
                                        </p:tgtEl>
                                        <p:attrNameLst>
                                          <p:attrName>ppt_c</p:attrName>
                                        </p:attrNameLst>
                                      </p:cBhvr>
                                      <p:to>
                                        <a:srgbClr val="A50021"/>
                                      </p:to>
                                    </p:animClr>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
                                        </p:tgtEl>
                                        <p:attrNameLst>
                                          <p:attrName>ppt_c</p:attrName>
                                        </p:attrNameLst>
                                      </p:cBhvr>
                                      <p:to>
                                        <a:srgbClr val="A50021"/>
                                      </p:to>
                                    </p:animClr>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5"/>
                                        </p:tgtEl>
                                        <p:attrNameLst>
                                          <p:attrName>ppt_c</p:attrName>
                                        </p:attrNameLst>
                                      </p:cBhvr>
                                      <p:to>
                                        <a:srgbClr val="A50021"/>
                                      </p:to>
                                    </p:animClr>
                                  </p:sub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7002238" cy="646331"/>
          </a:xfrm>
          <a:prstGeom prst="rect">
            <a:avLst/>
          </a:prstGeom>
          <a:noFill/>
        </p:spPr>
        <p:txBody>
          <a:bodyPr wrap="none" rtlCol="0">
            <a:spAutoFit/>
          </a:bodyPr>
          <a:lstStyle/>
          <a:p>
            <a:r>
              <a:rPr lang="en-US" altLang="zh-CN" sz="3600" b="1" dirty="0">
                <a:solidFill>
                  <a:srgbClr val="FF0000"/>
                </a:solidFill>
              </a:rPr>
              <a:t>2.3</a:t>
            </a:r>
            <a:r>
              <a:rPr lang="zh-CN" altLang="en-US" sz="3600" b="1" dirty="0">
                <a:solidFill>
                  <a:srgbClr val="FF0000"/>
                </a:solidFill>
              </a:rPr>
              <a:t>一维双原子链的</a:t>
            </a:r>
            <a:r>
              <a:rPr lang="zh-CN" altLang="en-US" sz="3600" b="1" dirty="0" smtClean="0">
                <a:solidFill>
                  <a:srgbClr val="FF0000"/>
                </a:solidFill>
              </a:rPr>
              <a:t>振动</a:t>
            </a:r>
            <a:r>
              <a:rPr lang="en-US" altLang="zh-CN" sz="3600" b="1" dirty="0" smtClean="0">
                <a:solidFill>
                  <a:srgbClr val="FF0000"/>
                </a:solidFill>
              </a:rPr>
              <a:t>:</a:t>
            </a:r>
            <a:r>
              <a:rPr lang="zh-CN" altLang="en-US" sz="3600" b="1" dirty="0" smtClean="0">
                <a:solidFill>
                  <a:srgbClr val="FF0000"/>
                </a:solidFill>
              </a:rPr>
              <a:t>极限情况</a:t>
            </a:r>
            <a:endParaRPr lang="zh-CN" altLang="en-US" sz="3600" b="1" dirty="0">
              <a:solidFill>
                <a:srgbClr val="FF0000"/>
              </a:solidFill>
            </a:endParaRPr>
          </a:p>
        </p:txBody>
      </p:sp>
      <p:cxnSp>
        <p:nvCxnSpPr>
          <p:cNvPr id="7" name="直接连接符 6"/>
          <p:cNvCxnSpPr/>
          <p:nvPr/>
        </p:nvCxnSpPr>
        <p:spPr>
          <a:xfrm>
            <a:off x="1524000" y="3114469"/>
            <a:ext cx="914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934924" y="3350172"/>
                <a:ext cx="25458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𝒒</m:t>
                      </m:r>
                      <m:r>
                        <a:rPr lang="en-US" altLang="zh-CN" b="1" i="1">
                          <a:latin typeface="Cambria Math"/>
                        </a:rPr>
                        <m:t>=</m:t>
                      </m:r>
                      <m:r>
                        <a:rPr lang="en-US" altLang="zh-CN" b="1" i="1">
                          <a:latin typeface="Cambria Math"/>
                        </a:rPr>
                        <m:t>𝟎</m:t>
                      </m:r>
                      <m:r>
                        <a:rPr lang="zh-CN" altLang="en-US" b="1" i="1">
                          <a:latin typeface="Cambria Math"/>
                        </a:rPr>
                        <m:t>，</m:t>
                      </m:r>
                      <m:r>
                        <a:rPr lang="zh-CN" altLang="en-US" b="1" i="1">
                          <a:latin typeface="Cambria Math"/>
                          <a:sym typeface="Symbol"/>
                        </a:rPr>
                        <m:t>→∞</m:t>
                      </m:r>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934924" y="3350172"/>
                <a:ext cx="2545825" cy="523220"/>
              </a:xfrm>
              <a:prstGeom prst="rect">
                <a:avLst/>
              </a:prstGeom>
              <a:blipFill>
                <a:blip r:embed="rId3"/>
                <a:stretch>
                  <a:fillRect/>
                </a:stretch>
              </a:blipFill>
            </p:spPr>
            <p:txBody>
              <a:bodyPr/>
              <a:lstStyle/>
              <a:p>
                <a:r>
                  <a:rPr lang="zh-CN" altLang="en-US">
                    <a:noFill/>
                  </a:rPr>
                  <a:t> </a:t>
                </a:r>
              </a:p>
            </p:txBody>
          </p:sp>
        </mc:Fallback>
      </mc:AlternateContent>
      <p:sp>
        <p:nvSpPr>
          <p:cNvPr id="13" name="TextBox 12"/>
          <p:cNvSpPr txBox="1"/>
          <p:nvPr/>
        </p:nvSpPr>
        <p:spPr>
          <a:xfrm>
            <a:off x="1856508" y="3350172"/>
            <a:ext cx="2294110" cy="523220"/>
          </a:xfrm>
          <a:prstGeom prst="rect">
            <a:avLst/>
          </a:prstGeom>
          <a:noFill/>
        </p:spPr>
        <p:txBody>
          <a:bodyPr wrap="square" rtlCol="0">
            <a:spAutoFit/>
          </a:bodyPr>
          <a:lstStyle/>
          <a:p>
            <a:r>
              <a:rPr lang="zh-CN" altLang="en-US" b="1" dirty="0">
                <a:solidFill>
                  <a:srgbClr val="FF0000"/>
                </a:solidFill>
              </a:rPr>
              <a:t>波长无限长：</a:t>
            </a:r>
          </a:p>
        </p:txBody>
      </p:sp>
      <mc:AlternateContent xmlns:mc="http://schemas.openxmlformats.org/markup-compatibility/2006" xmlns:a14="http://schemas.microsoft.com/office/drawing/2010/main">
        <mc:Choice Requires="a14">
          <p:sp>
            <p:nvSpPr>
              <p:cNvPr id="14" name="TextBox 13"/>
              <p:cNvSpPr txBox="1"/>
              <p:nvPr/>
            </p:nvSpPr>
            <p:spPr>
              <a:xfrm>
                <a:off x="2225237" y="1107367"/>
                <a:ext cx="3172342"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r>
                        <a:rPr lang="en-US" altLang="zh-CN" b="1" i="1">
                          <a:latin typeface="Cambria Math"/>
                        </a:rPr>
                        <m:t>𝑨</m:t>
                      </m:r>
                      <m:r>
                        <a:rPr lang="en-US" altLang="zh-CN" b="1" i="1" baseline="-25000">
                          <a:latin typeface="Cambria Math"/>
                        </a:rPr>
                        <m:t>𝟏</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225237" y="1107367"/>
                <a:ext cx="3172342" cy="55226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096000" y="1107366"/>
                <a:ext cx="3337452"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r>
                        <a:rPr lang="en-US" altLang="zh-CN" b="1" i="1">
                          <a:latin typeface="Cambria Math"/>
                        </a:rPr>
                        <m:t>𝑨</m:t>
                      </m:r>
                      <m:r>
                        <a:rPr lang="en-US" altLang="zh-CN" b="1" i="1" baseline="-25000">
                          <a:latin typeface="Cambria Math"/>
                        </a:rPr>
                        <m:t>𝟐</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6096000" y="1107366"/>
                <a:ext cx="3337452" cy="552267"/>
              </a:xfrm>
              <a:prstGeom prst="rect">
                <a:avLst/>
              </a:prstGeom>
              <a:blipFill>
                <a:blip r:embed="rId5"/>
                <a:stretch>
                  <a:fillRect/>
                </a:stretch>
              </a:blipFill>
            </p:spPr>
            <p:txBody>
              <a:bodyPr/>
              <a:lstStyle/>
              <a:p>
                <a:r>
                  <a:rPr lang="zh-CN" altLang="en-US">
                    <a:noFill/>
                  </a:rPr>
                  <a:t> </a:t>
                </a:r>
              </a:p>
            </p:txBody>
          </p:sp>
        </mc:Fallback>
      </mc:AlternateContent>
      <p:sp>
        <p:nvSpPr>
          <p:cNvPr id="16" name="TextBox 15"/>
          <p:cNvSpPr txBox="1"/>
          <p:nvPr/>
        </p:nvSpPr>
        <p:spPr>
          <a:xfrm>
            <a:off x="1855308" y="4155367"/>
            <a:ext cx="2836361" cy="523220"/>
          </a:xfrm>
          <a:prstGeom prst="rect">
            <a:avLst/>
          </a:prstGeom>
          <a:noFill/>
        </p:spPr>
        <p:txBody>
          <a:bodyPr wrap="square" rtlCol="0">
            <a:spAutoFit/>
          </a:bodyPr>
          <a:lstStyle/>
          <a:p>
            <a:r>
              <a:rPr lang="zh-CN" altLang="en-US" b="1" dirty="0">
                <a:solidFill>
                  <a:srgbClr val="FF0000"/>
                </a:solidFill>
              </a:rPr>
              <a:t>无限长光学波：</a:t>
            </a:r>
          </a:p>
        </p:txBody>
      </p:sp>
      <mc:AlternateContent xmlns:mc="http://schemas.openxmlformats.org/markup-compatibility/2006" xmlns:a14="http://schemas.microsoft.com/office/drawing/2010/main">
        <mc:Choice Requires="a14">
          <p:sp>
            <p:nvSpPr>
              <p:cNvPr id="17" name="矩形 16"/>
              <p:cNvSpPr/>
              <p:nvPr/>
            </p:nvSpPr>
            <p:spPr>
              <a:xfrm>
                <a:off x="2225237" y="1798698"/>
                <a:ext cx="3558282"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d>
                        <m:dPr>
                          <m:ctrlPr>
                            <a:rPr lang="en-US" altLang="zh-CN" b="1" i="1">
                              <a:latin typeface="Cambria Math" panose="02040503050406030204" pitchFamily="18" charset="0"/>
                            </a:rPr>
                          </m:ctrlPr>
                        </m:dPr>
                        <m:e>
                          <m:r>
                            <a:rPr lang="en-US" altLang="zh-CN" b="1" i="1">
                              <a:latin typeface="Cambria Math"/>
                            </a:rPr>
                            <m:t>𝒒</m:t>
                          </m:r>
                          <m:r>
                            <a:rPr lang="en-US" altLang="zh-CN" b="1" i="1">
                              <a:latin typeface="Cambria Math"/>
                            </a:rPr>
                            <m:t>=</m:t>
                          </m:r>
                          <m:r>
                            <a:rPr lang="en-US" altLang="zh-CN" b="1" i="1">
                              <a:latin typeface="Cambria Math"/>
                            </a:rPr>
                            <m:t>𝟎</m:t>
                          </m:r>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r>
                                <a:rPr lang="zh-CN" altLang="en-US" b="1" i="1">
                                  <a:latin typeface="Cambria Math"/>
                                </a:rPr>
                                <m:t>𝝁</m:t>
                              </m:r>
                            </m:den>
                          </m:f>
                        </m:e>
                      </m:rad>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2225237" y="1798698"/>
                <a:ext cx="3558282" cy="6141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288299" y="2588084"/>
                <a:ext cx="2407903" cy="523220"/>
              </a:xfrm>
              <a:prstGeom prst="rect">
                <a:avLst/>
              </a:prstGeom>
            </p:spPr>
            <p:txBody>
              <a:bodyPr wrap="none">
                <a:spAutoFit/>
              </a:bodyPr>
              <a:lstStyle/>
              <a:p>
                <a14:m>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𝟐</m:t>
                        </m:r>
                      </m:sub>
                    </m:sSub>
                    <m:d>
                      <m:dPr>
                        <m:ctrlPr>
                          <a:rPr lang="en-US" altLang="zh-CN" b="1" i="1">
                            <a:latin typeface="Cambria Math" panose="02040503050406030204" pitchFamily="18" charset="0"/>
                          </a:rPr>
                        </m:ctrlPr>
                      </m:dPr>
                      <m:e>
                        <m:r>
                          <a:rPr lang="en-US" altLang="zh-CN" b="1" i="1">
                            <a:latin typeface="Cambria Math"/>
                          </a:rPr>
                          <m:t>𝒒</m:t>
                        </m:r>
                        <m:r>
                          <a:rPr lang="en-US" altLang="zh-CN" b="1" i="1">
                            <a:latin typeface="Cambria Math"/>
                          </a:rPr>
                          <m:t>=</m:t>
                        </m:r>
                        <m:r>
                          <a:rPr lang="en-US" altLang="zh-CN" b="1" i="1">
                            <a:latin typeface="Cambria Math"/>
                          </a:rPr>
                          <m:t>𝟎</m:t>
                        </m:r>
                      </m:e>
                    </m:d>
                    <m:r>
                      <a:rPr lang="en-US" altLang="zh-CN" b="1" i="1">
                        <a:latin typeface="Cambria Math"/>
                      </a:rPr>
                      <m:t>=</m:t>
                    </m:r>
                  </m:oMath>
                </a14:m>
                <a:r>
                  <a:rPr lang="en-US" altLang="zh-CN" dirty="0"/>
                  <a:t>0</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2288299" y="2588084"/>
                <a:ext cx="2407903" cy="523220"/>
              </a:xfrm>
              <a:prstGeom prst="rect">
                <a:avLst/>
              </a:prstGeom>
              <a:blipFill>
                <a:blip r:embed="rId7"/>
                <a:stretch>
                  <a:fillRect t="-12941" r="-4304" b="-3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938340" y="1798698"/>
                <a:ext cx="4617290"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d>
                        <m:dPr>
                          <m:ctrlPr>
                            <a:rPr lang="en-US" altLang="zh-CN" b="1" i="1">
                              <a:latin typeface="Cambria Math" panose="02040503050406030204" pitchFamily="18" charset="0"/>
                            </a:rPr>
                          </m:ctrlPr>
                        </m:dPr>
                        <m:e>
                          <m:r>
                            <a:rPr lang="en-US" altLang="zh-CN" b="1" i="1">
                              <a:latin typeface="Cambria Math"/>
                            </a:rPr>
                            <m:t>𝒒</m:t>
                          </m:r>
                          <m:r>
                            <a:rPr lang="en-US" altLang="zh-CN" b="1" i="1">
                              <a:latin typeface="Cambria Math"/>
                            </a:rPr>
                            <m:t>=±</m:t>
                          </m:r>
                          <m:f>
                            <m:fPr>
                              <m:type m:val="lin"/>
                              <m:ctrlPr>
                                <a:rPr lang="en-US" altLang="zh-CN" b="1" i="1">
                                  <a:latin typeface="Cambria Math" panose="02040503050406030204" pitchFamily="18" charset="0"/>
                                  <a:ea typeface="Cambria Math"/>
                                </a:rPr>
                              </m:ctrlPr>
                            </m:fPr>
                            <m:num>
                              <m:r>
                                <a:rPr lang="zh-CN" altLang="en-US" b="1" i="1">
                                  <a:latin typeface="Cambria Math"/>
                                  <a:ea typeface="Cambria Math"/>
                                </a:rPr>
                                <m:t>𝝅</m:t>
                              </m:r>
                            </m:num>
                            <m:den>
                              <m:r>
                                <a:rPr lang="en-US" altLang="zh-CN" b="1" i="1">
                                  <a:latin typeface="Cambria Math"/>
                                  <a:ea typeface="Cambria Math"/>
                                </a:rPr>
                                <m:t>𝒂</m:t>
                              </m:r>
                            </m:den>
                          </m:f>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den>
                          </m:f>
                        </m:e>
                      </m:rad>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5938340" y="1798698"/>
                <a:ext cx="4617290" cy="61414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938339" y="2497162"/>
                <a:ext cx="4617290"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𝟐</m:t>
                          </m:r>
                        </m:sub>
                      </m:sSub>
                      <m:d>
                        <m:dPr>
                          <m:ctrlPr>
                            <a:rPr lang="en-US" altLang="zh-CN" b="1" i="1">
                              <a:latin typeface="Cambria Math" panose="02040503050406030204" pitchFamily="18" charset="0"/>
                            </a:rPr>
                          </m:ctrlPr>
                        </m:dPr>
                        <m:e>
                          <m:r>
                            <a:rPr lang="en-US" altLang="zh-CN" b="1" i="1">
                              <a:latin typeface="Cambria Math"/>
                            </a:rPr>
                            <m:t>𝒒</m:t>
                          </m:r>
                          <m:r>
                            <a:rPr lang="en-US" altLang="zh-CN" b="1" i="1">
                              <a:latin typeface="Cambria Math"/>
                            </a:rPr>
                            <m:t>=±</m:t>
                          </m:r>
                          <m:f>
                            <m:fPr>
                              <m:type m:val="lin"/>
                              <m:ctrlPr>
                                <a:rPr lang="en-US" altLang="zh-CN" b="1" i="1">
                                  <a:latin typeface="Cambria Math" panose="02040503050406030204" pitchFamily="18" charset="0"/>
                                  <a:ea typeface="Cambria Math"/>
                                </a:rPr>
                              </m:ctrlPr>
                            </m:fPr>
                            <m:num>
                              <m:r>
                                <a:rPr lang="zh-CN" altLang="en-US" b="1" i="1">
                                  <a:latin typeface="Cambria Math"/>
                                  <a:ea typeface="Cambria Math"/>
                                </a:rPr>
                                <m:t>𝝅</m:t>
                              </m:r>
                            </m:num>
                            <m:den>
                              <m:r>
                                <a:rPr lang="en-US" altLang="zh-CN" b="1" i="1">
                                  <a:latin typeface="Cambria Math"/>
                                  <a:ea typeface="Cambria Math"/>
                                </a:rPr>
                                <m:t>𝒂</m:t>
                              </m:r>
                            </m:den>
                          </m:f>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den>
                          </m:f>
                        </m:e>
                      </m:ra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5938339" y="2497162"/>
                <a:ext cx="4617290" cy="61414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61337" y="3913281"/>
                <a:ext cx="1759712" cy="10073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num>
                        <m:den>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den>
                      </m:f>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num>
                        <m:den>
                          <m:r>
                            <a:rPr lang="en-US" altLang="zh-CN" b="1" i="1">
                              <a:latin typeface="Cambria Math"/>
                            </a:rPr>
                            <m:t>𝑨</m:t>
                          </m:r>
                          <m:r>
                            <a:rPr lang="en-US" altLang="zh-CN" b="1" i="1" baseline="-25000">
                              <a:latin typeface="Cambria Math"/>
                            </a:rPr>
                            <m:t>𝟐</m:t>
                          </m:r>
                        </m:den>
                      </m:f>
                    </m:oMath>
                  </m:oMathPara>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4661337" y="3913281"/>
                <a:ext cx="1759712" cy="1007392"/>
              </a:xfrm>
              <a:prstGeom prst="rect">
                <a:avLst/>
              </a:prstGeom>
              <a:blipFill>
                <a:blip r:embed="rId10"/>
                <a:stretch>
                  <a:fillRect/>
                </a:stretch>
              </a:blipFill>
            </p:spPr>
            <p:txBody>
              <a:bodyPr/>
              <a:lstStyle/>
              <a:p>
                <a:r>
                  <a:rPr lang="zh-CN" altLang="en-US">
                    <a:noFill/>
                  </a:rPr>
                  <a:t> </a:t>
                </a:r>
              </a:p>
            </p:txBody>
          </p:sp>
        </mc:Fallback>
      </mc:AlternateContent>
      <p:sp>
        <p:nvSpPr>
          <p:cNvPr id="22" name="右箭头 21">
            <a:hlinkClick r:id="rId11" action="ppaction://hlinksldjump"/>
          </p:cNvPr>
          <p:cNvSpPr/>
          <p:nvPr/>
        </p:nvSpPr>
        <p:spPr>
          <a:xfrm>
            <a:off x="6421049" y="4233218"/>
            <a:ext cx="567558" cy="391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p:cNvSpPr txBox="1"/>
              <p:nvPr/>
            </p:nvSpPr>
            <p:spPr>
              <a:xfrm>
                <a:off x="6988607" y="3913539"/>
                <a:ext cx="2187394" cy="100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num>
                        <m:den>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den>
                      </m:f>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num>
                        <m:den>
                          <m:r>
                            <a:rPr lang="en-US" altLang="zh-CN" b="1" i="1">
                              <a:latin typeface="Cambria Math"/>
                            </a:rPr>
                            <m:t>𝒎</m:t>
                          </m:r>
                          <m:r>
                            <a:rPr lang="en-US" altLang="zh-CN" b="1" i="1" baseline="-25000">
                              <a:latin typeface="Cambria Math"/>
                            </a:rPr>
                            <m:t>𝟏</m:t>
                          </m:r>
                        </m:den>
                      </m:f>
                    </m:oMath>
                  </m:oMathPara>
                </a14:m>
                <a:endParaRPr lang="zh-CN" altLang="en-US"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6988607" y="3913539"/>
                <a:ext cx="2187394" cy="100713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564804" y="4970951"/>
                <a:ext cx="35175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28" name="TextBox 27"/>
              <p:cNvSpPr txBox="1">
                <a:spLocks noRot="1" noChangeAspect="1" noMove="1" noResize="1" noEditPoints="1" noAdjustHandles="1" noChangeArrowheads="1" noChangeShapeType="1" noTextEdit="1"/>
              </p:cNvSpPr>
              <p:nvPr/>
            </p:nvSpPr>
            <p:spPr>
              <a:xfrm>
                <a:off x="4564804" y="4970951"/>
                <a:ext cx="3517501" cy="523220"/>
              </a:xfrm>
              <a:prstGeom prst="rect">
                <a:avLst/>
              </a:prstGeom>
              <a:blipFill>
                <a:blip r:embed="rId13"/>
                <a:stretch>
                  <a:fillRect/>
                </a:stretch>
              </a:blipFill>
            </p:spPr>
            <p:txBody>
              <a:bodyPr/>
              <a:lstStyle/>
              <a:p>
                <a:r>
                  <a:rPr lang="zh-CN" altLang="en-US">
                    <a:noFill/>
                  </a:rPr>
                  <a:t> </a:t>
                </a:r>
              </a:p>
            </p:txBody>
          </p:sp>
        </mc:Fallback>
      </mc:AlternateContent>
      <p:sp>
        <p:nvSpPr>
          <p:cNvPr id="29" name="TextBox 28">
            <a:hlinkClick r:id="rId14" action="ppaction://hlinkfile"/>
          </p:cNvPr>
          <p:cNvSpPr txBox="1"/>
          <p:nvPr/>
        </p:nvSpPr>
        <p:spPr>
          <a:xfrm>
            <a:off x="4353817" y="5671533"/>
            <a:ext cx="4134465" cy="523220"/>
          </a:xfrm>
          <a:prstGeom prst="rect">
            <a:avLst/>
          </a:prstGeom>
          <a:noFill/>
        </p:spPr>
        <p:txBody>
          <a:bodyPr wrap="none" rtlCol="0">
            <a:spAutoFit/>
          </a:bodyPr>
          <a:lstStyle/>
          <a:p>
            <a:r>
              <a:rPr lang="zh-CN" altLang="en-US" b="1" dirty="0">
                <a:solidFill>
                  <a:srgbClr val="FF0000"/>
                </a:solidFill>
              </a:rPr>
              <a:t>相位相反，质量中心不动</a:t>
            </a:r>
          </a:p>
        </p:txBody>
      </p:sp>
      <p:sp>
        <p:nvSpPr>
          <p:cNvPr id="3" name="矩形 2"/>
          <p:cNvSpPr/>
          <p:nvPr/>
        </p:nvSpPr>
        <p:spPr>
          <a:xfrm>
            <a:off x="2225237" y="1798698"/>
            <a:ext cx="3558282" cy="698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2288298" y="1659632"/>
            <a:ext cx="71451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7458075" y="6382078"/>
            <a:ext cx="552450" cy="314325"/>
            <a:chOff x="5172075" y="6438900"/>
            <a:chExt cx="552450" cy="314325"/>
          </a:xfrm>
        </p:grpSpPr>
        <p:sp>
          <p:nvSpPr>
            <p:cNvPr id="25" name="棱台 2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4" name="文本框 3"/>
          <p:cNvSpPr txBox="1"/>
          <p:nvPr/>
        </p:nvSpPr>
        <p:spPr>
          <a:xfrm>
            <a:off x="766854" y="1889620"/>
            <a:ext cx="1303562" cy="523220"/>
          </a:xfrm>
          <a:prstGeom prst="rect">
            <a:avLst/>
          </a:prstGeom>
          <a:noFill/>
        </p:spPr>
        <p:txBody>
          <a:bodyPr wrap="none" rtlCol="0">
            <a:spAutoFit/>
          </a:bodyPr>
          <a:lstStyle/>
          <a:p>
            <a:r>
              <a:rPr lang="zh-CN" altLang="en-US" b="1" dirty="0" smtClean="0"/>
              <a:t>光学波</a:t>
            </a:r>
            <a:endParaRPr lang="zh-CN" altLang="en-US" b="1" dirty="0"/>
          </a:p>
        </p:txBody>
      </p:sp>
      <p:sp>
        <p:nvSpPr>
          <p:cNvPr id="26" name="文本框 25"/>
          <p:cNvSpPr txBox="1"/>
          <p:nvPr/>
        </p:nvSpPr>
        <p:spPr>
          <a:xfrm>
            <a:off x="766854" y="2497162"/>
            <a:ext cx="1261884" cy="523220"/>
          </a:xfrm>
          <a:prstGeom prst="rect">
            <a:avLst/>
          </a:prstGeom>
          <a:noFill/>
        </p:spPr>
        <p:txBody>
          <a:bodyPr wrap="none" rtlCol="0">
            <a:spAutoFit/>
          </a:bodyPr>
          <a:lstStyle/>
          <a:p>
            <a:r>
              <a:rPr lang="zh-CN" altLang="en-US" b="1" dirty="0"/>
              <a:t>声</a:t>
            </a:r>
            <a:r>
              <a:rPr lang="zh-CN" altLang="en-US" b="1" dirty="0" smtClean="0"/>
              <a:t>学波</a:t>
            </a:r>
            <a:endParaRPr lang="zh-CN" altLang="en-US" b="1" dirty="0"/>
          </a:p>
        </p:txBody>
      </p:sp>
    </p:spTree>
    <p:extLst>
      <p:ext uri="{BB962C8B-B14F-4D97-AF65-F5344CB8AC3E}">
        <p14:creationId xmlns:p14="http://schemas.microsoft.com/office/powerpoint/2010/main" val="351089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0"/>
                                        <p:tgtEl>
                                          <p:spTgt spid="13"/>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200"/>
                                  </p:iterate>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2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20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29"/>
                                        </p:tgtEl>
                                        <p:attrNameLst>
                                          <p:attrName>style.visibility</p:attrName>
                                        </p:attrNameLst>
                                      </p:cBhvr>
                                      <p:to>
                                        <p:strVal val="visible"/>
                                      </p:to>
                                    </p:set>
                                  </p:childTnLst>
                                </p:cTn>
                              </p:par>
                            </p:childTnLst>
                          </p:cTn>
                        </p:par>
                        <p:par>
                          <p:cTn id="47" fill="hold">
                            <p:stCondLst>
                              <p:cond delay="2001"/>
                            </p:stCondLst>
                            <p:childTnLst>
                              <p:par>
                                <p:cTn id="48" presetID="22" presetClass="entr" presetSubtype="8" fill="hold"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P spid="21" grpId="0"/>
      <p:bldP spid="22" grpId="0" animBg="1"/>
      <p:bldP spid="27" grpId="0"/>
      <p:bldP spid="28" grpId="0"/>
      <p:bldP spid="29"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2.3</a:t>
            </a:r>
            <a:r>
              <a:rPr lang="zh-CN" altLang="en-US" sz="3600" b="1" dirty="0">
                <a:solidFill>
                  <a:srgbClr val="FF0000"/>
                </a:solidFill>
              </a:rPr>
              <a:t>一维双原子链的振动</a:t>
            </a:r>
          </a:p>
        </p:txBody>
      </p:sp>
      <p:cxnSp>
        <p:nvCxnSpPr>
          <p:cNvPr id="7" name="直接连接符 6"/>
          <p:cNvCxnSpPr/>
          <p:nvPr/>
        </p:nvCxnSpPr>
        <p:spPr>
          <a:xfrm>
            <a:off x="1524000" y="3224831"/>
            <a:ext cx="914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934924" y="3350172"/>
                <a:ext cx="25458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𝒒</m:t>
                      </m:r>
                      <m:r>
                        <a:rPr lang="en-US" altLang="zh-CN" b="1" i="1">
                          <a:latin typeface="Cambria Math"/>
                        </a:rPr>
                        <m:t>=</m:t>
                      </m:r>
                      <m:r>
                        <a:rPr lang="en-US" altLang="zh-CN" b="1" i="1">
                          <a:latin typeface="Cambria Math"/>
                        </a:rPr>
                        <m:t>𝟎</m:t>
                      </m:r>
                      <m:r>
                        <a:rPr lang="zh-CN" altLang="en-US" b="1" i="1">
                          <a:latin typeface="Cambria Math"/>
                        </a:rPr>
                        <m:t>，</m:t>
                      </m:r>
                      <m:r>
                        <a:rPr lang="zh-CN" altLang="en-US" b="1" i="1">
                          <a:latin typeface="Cambria Math"/>
                          <a:sym typeface="Symbol"/>
                        </a:rPr>
                        <m:t>→∞</m:t>
                      </m:r>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934924" y="3350172"/>
                <a:ext cx="2545825" cy="523220"/>
              </a:xfrm>
              <a:prstGeom prst="rect">
                <a:avLst/>
              </a:prstGeom>
              <a:blipFill>
                <a:blip r:embed="rId3"/>
                <a:stretch>
                  <a:fillRect/>
                </a:stretch>
              </a:blipFill>
            </p:spPr>
            <p:txBody>
              <a:bodyPr/>
              <a:lstStyle/>
              <a:p>
                <a:r>
                  <a:rPr lang="zh-CN" altLang="en-US">
                    <a:noFill/>
                  </a:rPr>
                  <a:t> </a:t>
                </a:r>
              </a:p>
            </p:txBody>
          </p:sp>
        </mc:Fallback>
      </mc:AlternateContent>
      <p:sp>
        <p:nvSpPr>
          <p:cNvPr id="13" name="TextBox 12"/>
          <p:cNvSpPr txBox="1"/>
          <p:nvPr/>
        </p:nvSpPr>
        <p:spPr>
          <a:xfrm>
            <a:off x="1856508" y="3350172"/>
            <a:ext cx="2294110" cy="523220"/>
          </a:xfrm>
          <a:prstGeom prst="rect">
            <a:avLst/>
          </a:prstGeom>
          <a:noFill/>
        </p:spPr>
        <p:txBody>
          <a:bodyPr wrap="square" rtlCol="0">
            <a:spAutoFit/>
          </a:bodyPr>
          <a:lstStyle/>
          <a:p>
            <a:r>
              <a:rPr lang="zh-CN" altLang="en-US" b="1" dirty="0">
                <a:solidFill>
                  <a:srgbClr val="FF0000"/>
                </a:solidFill>
              </a:rPr>
              <a:t>波长无限长：</a:t>
            </a:r>
          </a:p>
        </p:txBody>
      </p:sp>
      <mc:AlternateContent xmlns:mc="http://schemas.openxmlformats.org/markup-compatibility/2006" xmlns:a14="http://schemas.microsoft.com/office/drawing/2010/main">
        <mc:Choice Requires="a14">
          <p:sp>
            <p:nvSpPr>
              <p:cNvPr id="14" name="TextBox 13"/>
              <p:cNvSpPr txBox="1"/>
              <p:nvPr/>
            </p:nvSpPr>
            <p:spPr>
              <a:xfrm>
                <a:off x="2225237" y="1107367"/>
                <a:ext cx="3172342"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r>
                        <a:rPr lang="en-US" altLang="zh-CN" b="1" i="1">
                          <a:latin typeface="Cambria Math"/>
                        </a:rPr>
                        <m:t>𝑨</m:t>
                      </m:r>
                      <m:r>
                        <a:rPr lang="en-US" altLang="zh-CN" b="1" i="1" baseline="-25000">
                          <a:latin typeface="Cambria Math"/>
                        </a:rPr>
                        <m:t>𝟏</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225237" y="1107367"/>
                <a:ext cx="3172342" cy="55226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096000" y="1107366"/>
                <a:ext cx="3337452"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r>
                        <a:rPr lang="en-US" altLang="zh-CN" b="1" i="1">
                          <a:latin typeface="Cambria Math"/>
                        </a:rPr>
                        <m:t>𝑨</m:t>
                      </m:r>
                      <m:r>
                        <a:rPr lang="en-US" altLang="zh-CN" b="1" i="1" baseline="-25000">
                          <a:latin typeface="Cambria Math"/>
                        </a:rPr>
                        <m:t>𝟐</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6096000" y="1107366"/>
                <a:ext cx="3337452" cy="552267"/>
              </a:xfrm>
              <a:prstGeom prst="rect">
                <a:avLst/>
              </a:prstGeom>
              <a:blipFill>
                <a:blip r:embed="rId5"/>
                <a:stretch>
                  <a:fillRect/>
                </a:stretch>
              </a:blipFill>
            </p:spPr>
            <p:txBody>
              <a:bodyPr/>
              <a:lstStyle/>
              <a:p>
                <a:r>
                  <a:rPr lang="zh-CN" altLang="en-US">
                    <a:noFill/>
                  </a:rPr>
                  <a:t> </a:t>
                </a:r>
              </a:p>
            </p:txBody>
          </p:sp>
        </mc:Fallback>
      </mc:AlternateContent>
      <p:sp>
        <p:nvSpPr>
          <p:cNvPr id="16" name="TextBox 15"/>
          <p:cNvSpPr txBox="1"/>
          <p:nvPr/>
        </p:nvSpPr>
        <p:spPr>
          <a:xfrm>
            <a:off x="1855308" y="4155367"/>
            <a:ext cx="2836361" cy="523220"/>
          </a:xfrm>
          <a:prstGeom prst="rect">
            <a:avLst/>
          </a:prstGeom>
          <a:noFill/>
        </p:spPr>
        <p:txBody>
          <a:bodyPr wrap="square" rtlCol="0">
            <a:spAutoFit/>
          </a:bodyPr>
          <a:lstStyle/>
          <a:p>
            <a:r>
              <a:rPr lang="zh-CN" altLang="en-US" b="1" dirty="0">
                <a:solidFill>
                  <a:srgbClr val="FF0000"/>
                </a:solidFill>
              </a:rPr>
              <a:t>无限长声学波：</a:t>
            </a:r>
          </a:p>
        </p:txBody>
      </p:sp>
      <mc:AlternateContent xmlns:mc="http://schemas.openxmlformats.org/markup-compatibility/2006" xmlns:a14="http://schemas.microsoft.com/office/drawing/2010/main">
        <mc:Choice Requires="a14">
          <p:sp>
            <p:nvSpPr>
              <p:cNvPr id="17" name="矩形 16"/>
              <p:cNvSpPr/>
              <p:nvPr/>
            </p:nvSpPr>
            <p:spPr>
              <a:xfrm>
                <a:off x="2225238" y="1798698"/>
                <a:ext cx="2874633"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d>
                        <m:dPr>
                          <m:ctrlPr>
                            <a:rPr lang="en-US" altLang="zh-CN" b="1" i="1">
                              <a:latin typeface="Cambria Math" panose="02040503050406030204" pitchFamily="18" charset="0"/>
                            </a:rPr>
                          </m:ctrlPr>
                        </m:dPr>
                        <m:e>
                          <m:r>
                            <a:rPr lang="en-US" altLang="zh-CN" b="1" i="1">
                              <a:latin typeface="Cambria Math"/>
                            </a:rPr>
                            <m:t>𝟎</m:t>
                          </m:r>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r>
                                <a:rPr lang="zh-CN" altLang="en-US" b="1" i="1">
                                  <a:latin typeface="Cambria Math"/>
                                </a:rPr>
                                <m:t>𝝁</m:t>
                              </m:r>
                            </m:den>
                          </m:f>
                        </m:e>
                      </m:rad>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2225238" y="1798698"/>
                <a:ext cx="2874633" cy="6141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288299" y="2588084"/>
                <a:ext cx="1724255" cy="523220"/>
              </a:xfrm>
              <a:prstGeom prst="rect">
                <a:avLst/>
              </a:prstGeom>
            </p:spPr>
            <p:txBody>
              <a:bodyPr wrap="none">
                <a:spAutoFit/>
              </a:bodyPr>
              <a:lstStyle/>
              <a:p>
                <a14:m>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𝟐</m:t>
                        </m:r>
                      </m:sub>
                    </m:sSub>
                    <m:d>
                      <m:dPr>
                        <m:ctrlPr>
                          <a:rPr lang="en-US" altLang="zh-CN" b="1" i="1">
                            <a:latin typeface="Cambria Math" panose="02040503050406030204" pitchFamily="18" charset="0"/>
                          </a:rPr>
                        </m:ctrlPr>
                      </m:dPr>
                      <m:e>
                        <m:r>
                          <a:rPr lang="en-US" altLang="zh-CN" b="1" i="1">
                            <a:latin typeface="Cambria Math"/>
                          </a:rPr>
                          <m:t>𝟎</m:t>
                        </m:r>
                      </m:e>
                    </m:d>
                    <m:r>
                      <a:rPr lang="en-US" altLang="zh-CN" b="1" i="1">
                        <a:latin typeface="Cambria Math"/>
                      </a:rPr>
                      <m:t>=</m:t>
                    </m:r>
                  </m:oMath>
                </a14:m>
                <a:r>
                  <a:rPr lang="en-US" altLang="zh-CN" dirty="0"/>
                  <a:t>0</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2288299" y="2588084"/>
                <a:ext cx="1724255" cy="523220"/>
              </a:xfrm>
              <a:prstGeom prst="rect">
                <a:avLst/>
              </a:prstGeom>
              <a:blipFill>
                <a:blip r:embed="rId7"/>
                <a:stretch>
                  <a:fillRect t="-12941" r="-6360" b="-3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096001" y="1798698"/>
                <a:ext cx="3933641"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d>
                        <m:dPr>
                          <m:ctrlPr>
                            <a:rPr lang="en-US" altLang="zh-CN" b="1" i="1">
                              <a:latin typeface="Cambria Math" panose="02040503050406030204" pitchFamily="18" charset="0"/>
                            </a:rPr>
                          </m:ctrlPr>
                        </m:dPr>
                        <m:e>
                          <m:r>
                            <a:rPr lang="en-US" altLang="zh-CN" b="1" i="1">
                              <a:latin typeface="Cambria Math"/>
                              <a:ea typeface="Cambria Math"/>
                            </a:rPr>
                            <m:t>±</m:t>
                          </m:r>
                          <m:f>
                            <m:fPr>
                              <m:type m:val="lin"/>
                              <m:ctrlPr>
                                <a:rPr lang="en-US" altLang="zh-CN" b="1" i="1">
                                  <a:latin typeface="Cambria Math" panose="02040503050406030204" pitchFamily="18" charset="0"/>
                                  <a:ea typeface="Cambria Math"/>
                                </a:rPr>
                              </m:ctrlPr>
                            </m:fPr>
                            <m:num>
                              <m:r>
                                <a:rPr lang="zh-CN" altLang="en-US" b="1" i="1">
                                  <a:latin typeface="Cambria Math"/>
                                  <a:ea typeface="Cambria Math"/>
                                </a:rPr>
                                <m:t>𝝅</m:t>
                              </m:r>
                            </m:num>
                            <m:den>
                              <m:r>
                                <a:rPr lang="en-US" altLang="zh-CN" b="1" i="1">
                                  <a:latin typeface="Cambria Math"/>
                                  <a:ea typeface="Cambria Math"/>
                                </a:rPr>
                                <m:t>𝒂</m:t>
                              </m:r>
                            </m:den>
                          </m:f>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den>
                          </m:f>
                        </m:e>
                      </m:rad>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096001" y="1798698"/>
                <a:ext cx="3933641" cy="61414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6096000" y="2497162"/>
                <a:ext cx="3933641"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𝟐</m:t>
                          </m:r>
                        </m:sub>
                      </m:sSub>
                      <m:d>
                        <m:dPr>
                          <m:ctrlPr>
                            <a:rPr lang="en-US" altLang="zh-CN" b="1" i="1">
                              <a:latin typeface="Cambria Math" panose="02040503050406030204" pitchFamily="18" charset="0"/>
                            </a:rPr>
                          </m:ctrlPr>
                        </m:dPr>
                        <m:e>
                          <m:r>
                            <a:rPr lang="en-US" altLang="zh-CN" b="1" i="1">
                              <a:latin typeface="Cambria Math"/>
                              <a:ea typeface="Cambria Math"/>
                            </a:rPr>
                            <m:t>±</m:t>
                          </m:r>
                          <m:f>
                            <m:fPr>
                              <m:type m:val="lin"/>
                              <m:ctrlPr>
                                <a:rPr lang="en-US" altLang="zh-CN" b="1" i="1">
                                  <a:latin typeface="Cambria Math" panose="02040503050406030204" pitchFamily="18" charset="0"/>
                                  <a:ea typeface="Cambria Math"/>
                                </a:rPr>
                              </m:ctrlPr>
                            </m:fPr>
                            <m:num>
                              <m:r>
                                <a:rPr lang="zh-CN" altLang="en-US" b="1" i="1">
                                  <a:latin typeface="Cambria Math"/>
                                  <a:ea typeface="Cambria Math"/>
                                </a:rPr>
                                <m:t>𝝅</m:t>
                              </m:r>
                            </m:num>
                            <m:den>
                              <m:r>
                                <a:rPr lang="en-US" altLang="zh-CN" b="1" i="1">
                                  <a:latin typeface="Cambria Math"/>
                                  <a:ea typeface="Cambria Math"/>
                                </a:rPr>
                                <m:t>𝒂</m:t>
                              </m:r>
                            </m:den>
                          </m:f>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den>
                          </m:f>
                        </m:e>
                      </m:ra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6096000" y="2497162"/>
                <a:ext cx="3933641" cy="61414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61337" y="3913281"/>
                <a:ext cx="1759712" cy="10073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num>
                        <m:den>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den>
                      </m:f>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num>
                        <m:den>
                          <m:r>
                            <a:rPr lang="en-US" altLang="zh-CN" b="1" i="1">
                              <a:latin typeface="Cambria Math"/>
                            </a:rPr>
                            <m:t>𝑨</m:t>
                          </m:r>
                          <m:r>
                            <a:rPr lang="en-US" altLang="zh-CN" b="1" i="1" baseline="-25000">
                              <a:latin typeface="Cambria Math"/>
                            </a:rPr>
                            <m:t>𝟐</m:t>
                          </m:r>
                        </m:den>
                      </m:f>
                    </m:oMath>
                  </m:oMathPara>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4661337" y="3913281"/>
                <a:ext cx="1759712" cy="1007392"/>
              </a:xfrm>
              <a:prstGeom prst="rect">
                <a:avLst/>
              </a:prstGeom>
              <a:blipFill>
                <a:blip r:embed="rId10"/>
                <a:stretch>
                  <a:fillRect/>
                </a:stretch>
              </a:blipFill>
            </p:spPr>
            <p:txBody>
              <a:bodyPr/>
              <a:lstStyle/>
              <a:p>
                <a:r>
                  <a:rPr lang="zh-CN" altLang="en-US">
                    <a:noFill/>
                  </a:rPr>
                  <a:t> </a:t>
                </a:r>
              </a:p>
            </p:txBody>
          </p:sp>
        </mc:Fallback>
      </mc:AlternateContent>
      <p:sp>
        <p:nvSpPr>
          <p:cNvPr id="22" name="右箭头 21">
            <a:hlinkClick r:id="rId11" action="ppaction://hlinksldjump"/>
          </p:cNvPr>
          <p:cNvSpPr/>
          <p:nvPr/>
        </p:nvSpPr>
        <p:spPr>
          <a:xfrm>
            <a:off x="6421049" y="4233218"/>
            <a:ext cx="567558" cy="391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TextBox 25"/>
              <p:cNvSpPr txBox="1"/>
              <p:nvPr/>
            </p:nvSpPr>
            <p:spPr>
              <a:xfrm>
                <a:off x="7226561" y="3918427"/>
                <a:ext cx="1375312" cy="9707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num>
                        <m:den>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𝟐</m:t>
                              </m:r>
                            </m:sub>
                          </m:sSub>
                        </m:den>
                      </m:f>
                      <m:r>
                        <a:rPr lang="en-US" altLang="zh-CN" b="1" i="1">
                          <a:latin typeface="Cambria Math"/>
                        </a:rPr>
                        <m:t>=</m:t>
                      </m:r>
                      <m:r>
                        <a:rPr lang="en-US" altLang="zh-CN" b="1" i="1">
                          <a:latin typeface="Cambria Math"/>
                        </a:rPr>
                        <m:t>𝟏</m:t>
                      </m:r>
                    </m:oMath>
                  </m:oMathPara>
                </a14:m>
                <a:endParaRPr lang="zh-CN" altLang="en-US"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7226561" y="3918427"/>
                <a:ext cx="1375312" cy="97071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3934923" y="5068986"/>
                <a:ext cx="1569276" cy="100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num>
                        <m:den>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den>
                      </m:f>
                      <m:r>
                        <a:rPr lang="en-US" altLang="zh-CN" b="1" i="1">
                          <a:latin typeface="Cambria Math"/>
                        </a:rPr>
                        <m:t>=</m:t>
                      </m:r>
                      <m:r>
                        <a:rPr lang="en-US" altLang="zh-CN" b="1" i="1">
                          <a:latin typeface="Cambria Math"/>
                        </a:rPr>
                        <m:t>𝟏</m:t>
                      </m:r>
                    </m:oMath>
                  </m:oMathPara>
                </a14:m>
                <a:endParaRPr lang="zh-CN" altLang="en-US"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3934923" y="5068986"/>
                <a:ext cx="1569276" cy="1007135"/>
              </a:xfrm>
              <a:prstGeom prst="rect">
                <a:avLst/>
              </a:prstGeom>
              <a:blipFill>
                <a:blip r:embed="rId13"/>
                <a:stretch>
                  <a:fillRect/>
                </a:stretch>
              </a:blipFill>
            </p:spPr>
            <p:txBody>
              <a:bodyPr/>
              <a:lstStyle/>
              <a:p>
                <a:r>
                  <a:rPr lang="zh-CN" altLang="en-US">
                    <a:noFill/>
                  </a:rPr>
                  <a:t> </a:t>
                </a:r>
              </a:p>
            </p:txBody>
          </p:sp>
        </mc:Fallback>
      </mc:AlternateContent>
      <p:sp>
        <p:nvSpPr>
          <p:cNvPr id="29" name="TextBox 28">
            <a:hlinkClick r:id="rId14" action="ppaction://hlinkfile"/>
          </p:cNvPr>
          <p:cNvSpPr txBox="1"/>
          <p:nvPr/>
        </p:nvSpPr>
        <p:spPr>
          <a:xfrm>
            <a:off x="6153035" y="5310942"/>
            <a:ext cx="2709396" cy="523220"/>
          </a:xfrm>
          <a:prstGeom prst="rect">
            <a:avLst/>
          </a:prstGeom>
          <a:noFill/>
        </p:spPr>
        <p:txBody>
          <a:bodyPr wrap="none" rtlCol="0">
            <a:spAutoFit/>
          </a:bodyPr>
          <a:lstStyle/>
          <a:p>
            <a:r>
              <a:rPr lang="zh-CN" altLang="en-US" b="1" dirty="0">
                <a:solidFill>
                  <a:srgbClr val="FF0000"/>
                </a:solidFill>
              </a:rPr>
              <a:t>运动完全相同。</a:t>
            </a:r>
          </a:p>
        </p:txBody>
      </p:sp>
      <p:sp>
        <p:nvSpPr>
          <p:cNvPr id="3" name="任意多边形 2"/>
          <p:cNvSpPr/>
          <p:nvPr/>
        </p:nvSpPr>
        <p:spPr>
          <a:xfrm>
            <a:off x="2233448" y="2569780"/>
            <a:ext cx="2017986" cy="641121"/>
          </a:xfrm>
          <a:custGeom>
            <a:avLst/>
            <a:gdLst>
              <a:gd name="connsiteX0" fmla="*/ 141890 w 2017986"/>
              <a:gd name="connsiteY0" fmla="*/ 63062 h 641121"/>
              <a:gd name="connsiteX1" fmla="*/ 141890 w 2017986"/>
              <a:gd name="connsiteY1" fmla="*/ 63062 h 641121"/>
              <a:gd name="connsiteX2" fmla="*/ 31531 w 2017986"/>
              <a:gd name="connsiteY2" fmla="*/ 141890 h 641121"/>
              <a:gd name="connsiteX3" fmla="*/ 0 w 2017986"/>
              <a:gd name="connsiteY3" fmla="*/ 236483 h 641121"/>
              <a:gd name="connsiteX4" fmla="*/ 15766 w 2017986"/>
              <a:gd name="connsiteY4" fmla="*/ 409904 h 641121"/>
              <a:gd name="connsiteX5" fmla="*/ 94593 w 2017986"/>
              <a:gd name="connsiteY5" fmla="*/ 504497 h 641121"/>
              <a:gd name="connsiteX6" fmla="*/ 189186 w 2017986"/>
              <a:gd name="connsiteY6" fmla="*/ 567559 h 641121"/>
              <a:gd name="connsiteX7" fmla="*/ 283780 w 2017986"/>
              <a:gd name="connsiteY7" fmla="*/ 599090 h 641121"/>
              <a:gd name="connsiteX8" fmla="*/ 709449 w 2017986"/>
              <a:gd name="connsiteY8" fmla="*/ 630621 h 641121"/>
              <a:gd name="connsiteX9" fmla="*/ 1765738 w 2017986"/>
              <a:gd name="connsiteY9" fmla="*/ 583324 h 641121"/>
              <a:gd name="connsiteX10" fmla="*/ 1813035 w 2017986"/>
              <a:gd name="connsiteY10" fmla="*/ 567559 h 641121"/>
              <a:gd name="connsiteX11" fmla="*/ 1860331 w 2017986"/>
              <a:gd name="connsiteY11" fmla="*/ 520262 h 641121"/>
              <a:gd name="connsiteX12" fmla="*/ 1907628 w 2017986"/>
              <a:gd name="connsiteY12" fmla="*/ 504497 h 641121"/>
              <a:gd name="connsiteX13" fmla="*/ 1923393 w 2017986"/>
              <a:gd name="connsiteY13" fmla="*/ 457200 h 641121"/>
              <a:gd name="connsiteX14" fmla="*/ 1986455 w 2017986"/>
              <a:gd name="connsiteY14" fmla="*/ 362607 h 641121"/>
              <a:gd name="connsiteX15" fmla="*/ 2017986 w 2017986"/>
              <a:gd name="connsiteY15" fmla="*/ 315311 h 641121"/>
              <a:gd name="connsiteX16" fmla="*/ 2002221 w 2017986"/>
              <a:gd name="connsiteY16" fmla="*/ 204952 h 641121"/>
              <a:gd name="connsiteX17" fmla="*/ 1907628 w 2017986"/>
              <a:gd name="connsiteY17" fmla="*/ 141890 h 641121"/>
              <a:gd name="connsiteX18" fmla="*/ 1844566 w 2017986"/>
              <a:gd name="connsiteY18" fmla="*/ 110359 h 641121"/>
              <a:gd name="connsiteX19" fmla="*/ 1671145 w 2017986"/>
              <a:gd name="connsiteY19" fmla="*/ 63062 h 641121"/>
              <a:gd name="connsiteX20" fmla="*/ 1418897 w 2017986"/>
              <a:gd name="connsiteY20" fmla="*/ 15766 h 641121"/>
              <a:gd name="connsiteX21" fmla="*/ 1135118 w 2017986"/>
              <a:gd name="connsiteY21" fmla="*/ 0 h 641121"/>
              <a:gd name="connsiteX22" fmla="*/ 882869 w 2017986"/>
              <a:gd name="connsiteY22" fmla="*/ 15766 h 641121"/>
              <a:gd name="connsiteX23" fmla="*/ 725214 w 2017986"/>
              <a:gd name="connsiteY23" fmla="*/ 47297 h 641121"/>
              <a:gd name="connsiteX24" fmla="*/ 504497 w 2017986"/>
              <a:gd name="connsiteY24" fmla="*/ 78828 h 641121"/>
              <a:gd name="connsiteX25" fmla="*/ 378373 w 2017986"/>
              <a:gd name="connsiteY25" fmla="*/ 94593 h 641121"/>
              <a:gd name="connsiteX26" fmla="*/ 141890 w 2017986"/>
              <a:gd name="connsiteY26" fmla="*/ 63062 h 64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17986" h="641121">
                <a:moveTo>
                  <a:pt x="141890" y="63062"/>
                </a:moveTo>
                <a:lnTo>
                  <a:pt x="141890" y="63062"/>
                </a:lnTo>
                <a:cubicBezTo>
                  <a:pt x="105104" y="89338"/>
                  <a:pt x="60158" y="106902"/>
                  <a:pt x="31531" y="141890"/>
                </a:cubicBezTo>
                <a:cubicBezTo>
                  <a:pt x="10484" y="167614"/>
                  <a:pt x="0" y="236483"/>
                  <a:pt x="0" y="236483"/>
                </a:cubicBezTo>
                <a:cubicBezTo>
                  <a:pt x="5255" y="294290"/>
                  <a:pt x="3604" y="353147"/>
                  <a:pt x="15766" y="409904"/>
                </a:cubicBezTo>
                <a:cubicBezTo>
                  <a:pt x="20971" y="434193"/>
                  <a:pt x="79430" y="492704"/>
                  <a:pt x="94593" y="504497"/>
                </a:cubicBezTo>
                <a:cubicBezTo>
                  <a:pt x="124506" y="527763"/>
                  <a:pt x="153235" y="555575"/>
                  <a:pt x="189186" y="567559"/>
                </a:cubicBezTo>
                <a:lnTo>
                  <a:pt x="283780" y="599090"/>
                </a:lnTo>
                <a:cubicBezTo>
                  <a:pt x="450831" y="654773"/>
                  <a:pt x="314483" y="614164"/>
                  <a:pt x="709449" y="630621"/>
                </a:cubicBezTo>
                <a:cubicBezTo>
                  <a:pt x="1030802" y="625080"/>
                  <a:pt x="1428129" y="679783"/>
                  <a:pt x="1765738" y="583324"/>
                </a:cubicBezTo>
                <a:cubicBezTo>
                  <a:pt x="1781717" y="578759"/>
                  <a:pt x="1797269" y="572814"/>
                  <a:pt x="1813035" y="567559"/>
                </a:cubicBezTo>
                <a:cubicBezTo>
                  <a:pt x="1828800" y="551793"/>
                  <a:pt x="1841780" y="532629"/>
                  <a:pt x="1860331" y="520262"/>
                </a:cubicBezTo>
                <a:cubicBezTo>
                  <a:pt x="1874158" y="511044"/>
                  <a:pt x="1895877" y="516248"/>
                  <a:pt x="1907628" y="504497"/>
                </a:cubicBezTo>
                <a:cubicBezTo>
                  <a:pt x="1919379" y="492746"/>
                  <a:pt x="1915322" y="471727"/>
                  <a:pt x="1923393" y="457200"/>
                </a:cubicBezTo>
                <a:cubicBezTo>
                  <a:pt x="1941797" y="424073"/>
                  <a:pt x="1965434" y="394138"/>
                  <a:pt x="1986455" y="362607"/>
                </a:cubicBezTo>
                <a:lnTo>
                  <a:pt x="2017986" y="315311"/>
                </a:lnTo>
                <a:cubicBezTo>
                  <a:pt x="2012731" y="278525"/>
                  <a:pt x="2016022" y="239454"/>
                  <a:pt x="2002221" y="204952"/>
                </a:cubicBezTo>
                <a:cubicBezTo>
                  <a:pt x="1981710" y="153673"/>
                  <a:pt x="1947353" y="158915"/>
                  <a:pt x="1907628" y="141890"/>
                </a:cubicBezTo>
                <a:cubicBezTo>
                  <a:pt x="1886026" y="132632"/>
                  <a:pt x="1866168" y="119617"/>
                  <a:pt x="1844566" y="110359"/>
                </a:cubicBezTo>
                <a:cubicBezTo>
                  <a:pt x="1796830" y="89901"/>
                  <a:pt x="1707333" y="75125"/>
                  <a:pt x="1671145" y="63062"/>
                </a:cubicBezTo>
                <a:cubicBezTo>
                  <a:pt x="1539541" y="19194"/>
                  <a:pt x="1588819" y="27903"/>
                  <a:pt x="1418897" y="15766"/>
                </a:cubicBezTo>
                <a:cubicBezTo>
                  <a:pt x="1324399" y="9016"/>
                  <a:pt x="1229711" y="5255"/>
                  <a:pt x="1135118" y="0"/>
                </a:cubicBezTo>
                <a:cubicBezTo>
                  <a:pt x="1051035" y="5255"/>
                  <a:pt x="966770" y="8139"/>
                  <a:pt x="882869" y="15766"/>
                </a:cubicBezTo>
                <a:cubicBezTo>
                  <a:pt x="730188" y="29646"/>
                  <a:pt x="844175" y="27470"/>
                  <a:pt x="725214" y="47297"/>
                </a:cubicBezTo>
                <a:cubicBezTo>
                  <a:pt x="651906" y="59515"/>
                  <a:pt x="578242" y="69610"/>
                  <a:pt x="504497" y="78828"/>
                </a:cubicBezTo>
                <a:cubicBezTo>
                  <a:pt x="462456" y="84083"/>
                  <a:pt x="420708" y="92900"/>
                  <a:pt x="378373" y="94593"/>
                </a:cubicBezTo>
                <a:cubicBezTo>
                  <a:pt x="289106" y="98164"/>
                  <a:pt x="181304" y="68317"/>
                  <a:pt x="141890" y="6306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7458075" y="6382078"/>
            <a:ext cx="552450" cy="314325"/>
            <a:chOff x="5172075" y="6438900"/>
            <a:chExt cx="552450" cy="314325"/>
          </a:xfrm>
        </p:grpSpPr>
        <p:sp>
          <p:nvSpPr>
            <p:cNvPr id="24" name="棱台 2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30" name="文本框 29"/>
          <p:cNvSpPr txBox="1"/>
          <p:nvPr/>
        </p:nvSpPr>
        <p:spPr>
          <a:xfrm>
            <a:off x="766854" y="1889620"/>
            <a:ext cx="1303562" cy="523220"/>
          </a:xfrm>
          <a:prstGeom prst="rect">
            <a:avLst/>
          </a:prstGeom>
          <a:noFill/>
        </p:spPr>
        <p:txBody>
          <a:bodyPr wrap="none" rtlCol="0">
            <a:spAutoFit/>
          </a:bodyPr>
          <a:lstStyle/>
          <a:p>
            <a:r>
              <a:rPr lang="zh-CN" altLang="en-US" b="1" dirty="0" smtClean="0"/>
              <a:t>光学波</a:t>
            </a:r>
            <a:endParaRPr lang="zh-CN" altLang="en-US" b="1" dirty="0"/>
          </a:p>
        </p:txBody>
      </p:sp>
      <p:sp>
        <p:nvSpPr>
          <p:cNvPr id="31" name="文本框 30"/>
          <p:cNvSpPr txBox="1"/>
          <p:nvPr/>
        </p:nvSpPr>
        <p:spPr>
          <a:xfrm>
            <a:off x="766854" y="2497162"/>
            <a:ext cx="1261884" cy="523220"/>
          </a:xfrm>
          <a:prstGeom prst="rect">
            <a:avLst/>
          </a:prstGeom>
          <a:noFill/>
        </p:spPr>
        <p:txBody>
          <a:bodyPr wrap="none" rtlCol="0">
            <a:spAutoFit/>
          </a:bodyPr>
          <a:lstStyle/>
          <a:p>
            <a:r>
              <a:rPr lang="zh-CN" altLang="en-US" b="1" dirty="0"/>
              <a:t>声</a:t>
            </a:r>
            <a:r>
              <a:rPr lang="zh-CN" altLang="en-US" b="1" dirty="0" smtClean="0"/>
              <a:t>学波</a:t>
            </a:r>
            <a:endParaRPr lang="zh-CN" altLang="en-US" b="1" dirty="0"/>
          </a:p>
        </p:txBody>
      </p:sp>
    </p:spTree>
    <p:extLst>
      <p:ext uri="{BB962C8B-B14F-4D97-AF65-F5344CB8AC3E}">
        <p14:creationId xmlns:p14="http://schemas.microsoft.com/office/powerpoint/2010/main" val="79689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200"/>
                                  </p:iterate>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1201"/>
                            </p:stCondLst>
                            <p:childTnLst>
                              <p:par>
                                <p:cTn id="30" presetID="22" presetClass="entr" presetSubtype="8"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6" grpId="0"/>
      <p:bldP spid="27" grpId="0"/>
      <p:bldP spid="29"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2.3</a:t>
            </a:r>
            <a:r>
              <a:rPr lang="zh-CN" altLang="en-US" sz="3600" b="1" dirty="0">
                <a:solidFill>
                  <a:srgbClr val="FF0000"/>
                </a:solidFill>
              </a:rPr>
              <a:t>一维双原子链的振动</a:t>
            </a:r>
          </a:p>
        </p:txBody>
      </p:sp>
      <p:cxnSp>
        <p:nvCxnSpPr>
          <p:cNvPr id="7" name="直接连接符 6"/>
          <p:cNvCxnSpPr/>
          <p:nvPr/>
        </p:nvCxnSpPr>
        <p:spPr>
          <a:xfrm>
            <a:off x="1524000" y="3224831"/>
            <a:ext cx="914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934924" y="3350172"/>
                <a:ext cx="25458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𝒒</m:t>
                      </m:r>
                      <m:r>
                        <a:rPr lang="en-US" altLang="zh-CN" b="1" i="1">
                          <a:latin typeface="Cambria Math"/>
                        </a:rPr>
                        <m:t>=</m:t>
                      </m:r>
                      <m:r>
                        <a:rPr lang="en-US" altLang="zh-CN" b="1" i="1">
                          <a:latin typeface="Cambria Math"/>
                        </a:rPr>
                        <m:t>𝟎</m:t>
                      </m:r>
                      <m:r>
                        <a:rPr lang="zh-CN" altLang="en-US" b="1" i="1">
                          <a:latin typeface="Cambria Math"/>
                        </a:rPr>
                        <m:t>，</m:t>
                      </m:r>
                      <m:r>
                        <a:rPr lang="zh-CN" altLang="en-US" b="1" i="1">
                          <a:latin typeface="Cambria Math"/>
                          <a:sym typeface="Symbol"/>
                        </a:rPr>
                        <m:t>→∞</m:t>
                      </m:r>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934924" y="3350172"/>
                <a:ext cx="2545825" cy="523220"/>
              </a:xfrm>
              <a:prstGeom prst="rect">
                <a:avLst/>
              </a:prstGeom>
              <a:blipFill>
                <a:blip r:embed="rId2"/>
                <a:stretch>
                  <a:fillRect/>
                </a:stretch>
              </a:blipFill>
            </p:spPr>
            <p:txBody>
              <a:bodyPr/>
              <a:lstStyle/>
              <a:p>
                <a:r>
                  <a:rPr lang="zh-CN" altLang="en-US">
                    <a:noFill/>
                  </a:rPr>
                  <a:t> </a:t>
                </a:r>
              </a:p>
            </p:txBody>
          </p:sp>
        </mc:Fallback>
      </mc:AlternateContent>
      <p:sp>
        <p:nvSpPr>
          <p:cNvPr id="13" name="TextBox 12"/>
          <p:cNvSpPr txBox="1"/>
          <p:nvPr/>
        </p:nvSpPr>
        <p:spPr>
          <a:xfrm>
            <a:off x="1856508" y="3350172"/>
            <a:ext cx="2294110" cy="523220"/>
          </a:xfrm>
          <a:prstGeom prst="rect">
            <a:avLst/>
          </a:prstGeom>
          <a:noFill/>
        </p:spPr>
        <p:txBody>
          <a:bodyPr wrap="square" rtlCol="0">
            <a:spAutoFit/>
          </a:bodyPr>
          <a:lstStyle/>
          <a:p>
            <a:r>
              <a:rPr lang="zh-CN" altLang="en-US" b="1" dirty="0">
                <a:solidFill>
                  <a:srgbClr val="FF0000"/>
                </a:solidFill>
              </a:rPr>
              <a:t>波长无限长：</a:t>
            </a:r>
          </a:p>
        </p:txBody>
      </p:sp>
      <mc:AlternateContent xmlns:mc="http://schemas.openxmlformats.org/markup-compatibility/2006" xmlns:a14="http://schemas.microsoft.com/office/drawing/2010/main">
        <mc:Choice Requires="a14">
          <p:sp>
            <p:nvSpPr>
              <p:cNvPr id="14" name="TextBox 13"/>
              <p:cNvSpPr txBox="1"/>
              <p:nvPr/>
            </p:nvSpPr>
            <p:spPr>
              <a:xfrm>
                <a:off x="2225237" y="1107367"/>
                <a:ext cx="3172342"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r>
                        <a:rPr lang="en-US" altLang="zh-CN" b="1" i="1">
                          <a:latin typeface="Cambria Math"/>
                        </a:rPr>
                        <m:t>𝑨</m:t>
                      </m:r>
                      <m:r>
                        <a:rPr lang="en-US" altLang="zh-CN" b="1" i="1" baseline="-25000">
                          <a:latin typeface="Cambria Math"/>
                        </a:rPr>
                        <m:t>𝟏</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225237" y="1107367"/>
                <a:ext cx="3172342" cy="55226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096000" y="1107366"/>
                <a:ext cx="3337452" cy="5522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r>
                        <a:rPr lang="en-US" altLang="zh-CN" b="1" i="1">
                          <a:latin typeface="Cambria Math"/>
                        </a:rPr>
                        <m:t>=</m:t>
                      </m:r>
                      <m:r>
                        <a:rPr lang="en-US" altLang="zh-CN" b="1" i="1">
                          <a:latin typeface="Cambria Math"/>
                        </a:rPr>
                        <m:t>𝑨</m:t>
                      </m:r>
                      <m:r>
                        <a:rPr lang="en-US" altLang="zh-CN" b="1" i="1" baseline="-25000">
                          <a:latin typeface="Cambria Math"/>
                        </a:rPr>
                        <m:t>𝟐</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m:oMathPara>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6096000" y="1107366"/>
                <a:ext cx="3337452" cy="552267"/>
              </a:xfrm>
              <a:prstGeom prst="rect">
                <a:avLst/>
              </a:prstGeom>
              <a:blipFill>
                <a:blip r:embed="rId4"/>
                <a:stretch>
                  <a:fillRect/>
                </a:stretch>
              </a:blipFill>
            </p:spPr>
            <p:txBody>
              <a:bodyPr/>
              <a:lstStyle/>
              <a:p>
                <a:r>
                  <a:rPr lang="zh-CN" altLang="en-US">
                    <a:noFill/>
                  </a:rPr>
                  <a:t> </a:t>
                </a:r>
              </a:p>
            </p:txBody>
          </p:sp>
        </mc:Fallback>
      </mc:AlternateContent>
      <p:sp>
        <p:nvSpPr>
          <p:cNvPr id="16" name="TextBox 15"/>
          <p:cNvSpPr txBox="1"/>
          <p:nvPr/>
        </p:nvSpPr>
        <p:spPr>
          <a:xfrm>
            <a:off x="1855308" y="4155367"/>
            <a:ext cx="2836361" cy="523220"/>
          </a:xfrm>
          <a:prstGeom prst="rect">
            <a:avLst/>
          </a:prstGeom>
          <a:noFill/>
        </p:spPr>
        <p:txBody>
          <a:bodyPr wrap="square" rtlCol="0">
            <a:spAutoFit/>
          </a:bodyPr>
          <a:lstStyle/>
          <a:p>
            <a:r>
              <a:rPr lang="zh-CN" altLang="en-US" b="1" dirty="0">
                <a:solidFill>
                  <a:srgbClr val="FF0000"/>
                </a:solidFill>
              </a:rPr>
              <a:t>无限长声学波：</a:t>
            </a:r>
          </a:p>
        </p:txBody>
      </p:sp>
      <mc:AlternateContent xmlns:mc="http://schemas.openxmlformats.org/markup-compatibility/2006" xmlns:a14="http://schemas.microsoft.com/office/drawing/2010/main">
        <mc:Choice Requires="a14">
          <p:sp>
            <p:nvSpPr>
              <p:cNvPr id="17" name="矩形 16"/>
              <p:cNvSpPr/>
              <p:nvPr/>
            </p:nvSpPr>
            <p:spPr>
              <a:xfrm>
                <a:off x="2225238" y="1798698"/>
                <a:ext cx="2874633"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d>
                        <m:dPr>
                          <m:ctrlPr>
                            <a:rPr lang="en-US" altLang="zh-CN" b="1" i="1">
                              <a:latin typeface="Cambria Math" panose="02040503050406030204" pitchFamily="18" charset="0"/>
                            </a:rPr>
                          </m:ctrlPr>
                        </m:dPr>
                        <m:e>
                          <m:r>
                            <a:rPr lang="en-US" altLang="zh-CN" b="1" i="1">
                              <a:latin typeface="Cambria Math"/>
                            </a:rPr>
                            <m:t>𝟎</m:t>
                          </m:r>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r>
                                <a:rPr lang="zh-CN" altLang="en-US" b="1" i="1">
                                  <a:latin typeface="Cambria Math"/>
                                </a:rPr>
                                <m:t>𝝁</m:t>
                              </m:r>
                            </m:den>
                          </m:f>
                        </m:e>
                      </m:rad>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2225238" y="1798698"/>
                <a:ext cx="2874633" cy="61414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288299" y="2588084"/>
                <a:ext cx="1724255" cy="523220"/>
              </a:xfrm>
              <a:prstGeom prst="rect">
                <a:avLst/>
              </a:prstGeom>
            </p:spPr>
            <p:txBody>
              <a:bodyPr wrap="none">
                <a:spAutoFit/>
              </a:bodyPr>
              <a:lstStyle/>
              <a:p>
                <a14:m>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𝟐</m:t>
                        </m:r>
                      </m:sub>
                    </m:sSub>
                    <m:d>
                      <m:dPr>
                        <m:ctrlPr>
                          <a:rPr lang="en-US" altLang="zh-CN" b="1" i="1">
                            <a:latin typeface="Cambria Math" panose="02040503050406030204" pitchFamily="18" charset="0"/>
                          </a:rPr>
                        </m:ctrlPr>
                      </m:dPr>
                      <m:e>
                        <m:r>
                          <a:rPr lang="en-US" altLang="zh-CN" b="1" i="1">
                            <a:latin typeface="Cambria Math"/>
                          </a:rPr>
                          <m:t>𝟎</m:t>
                        </m:r>
                      </m:e>
                    </m:d>
                    <m:r>
                      <a:rPr lang="en-US" altLang="zh-CN" b="1" i="1">
                        <a:latin typeface="Cambria Math"/>
                      </a:rPr>
                      <m:t>=</m:t>
                    </m:r>
                  </m:oMath>
                </a14:m>
                <a:r>
                  <a:rPr lang="en-US" altLang="zh-CN" dirty="0"/>
                  <a:t>0</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2288299" y="2588084"/>
                <a:ext cx="1724255" cy="523220"/>
              </a:xfrm>
              <a:prstGeom prst="rect">
                <a:avLst/>
              </a:prstGeom>
              <a:blipFill>
                <a:blip r:embed="rId6"/>
                <a:stretch>
                  <a:fillRect t="-12941" r="-6360" b="-3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096001" y="1798698"/>
                <a:ext cx="3933641"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d>
                        <m:dPr>
                          <m:ctrlPr>
                            <a:rPr lang="en-US" altLang="zh-CN" b="1" i="1">
                              <a:latin typeface="Cambria Math" panose="02040503050406030204" pitchFamily="18" charset="0"/>
                            </a:rPr>
                          </m:ctrlPr>
                        </m:dPr>
                        <m:e>
                          <m:r>
                            <a:rPr lang="en-US" altLang="zh-CN" b="1" i="1">
                              <a:latin typeface="Cambria Math"/>
                              <a:ea typeface="Cambria Math"/>
                            </a:rPr>
                            <m:t>±</m:t>
                          </m:r>
                          <m:f>
                            <m:fPr>
                              <m:type m:val="lin"/>
                              <m:ctrlPr>
                                <a:rPr lang="en-US" altLang="zh-CN" b="1" i="1">
                                  <a:latin typeface="Cambria Math" panose="02040503050406030204" pitchFamily="18" charset="0"/>
                                  <a:ea typeface="Cambria Math"/>
                                </a:rPr>
                              </m:ctrlPr>
                            </m:fPr>
                            <m:num>
                              <m:r>
                                <a:rPr lang="zh-CN" altLang="en-US" b="1" i="1">
                                  <a:latin typeface="Cambria Math"/>
                                  <a:ea typeface="Cambria Math"/>
                                </a:rPr>
                                <m:t>𝝅</m:t>
                              </m:r>
                            </m:num>
                            <m:den>
                              <m:r>
                                <a:rPr lang="en-US" altLang="zh-CN" b="1" i="1">
                                  <a:latin typeface="Cambria Math"/>
                                  <a:ea typeface="Cambria Math"/>
                                </a:rPr>
                                <m:t>𝒂</m:t>
                              </m:r>
                            </m:den>
                          </m:f>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den>
                          </m:f>
                        </m:e>
                      </m:rad>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096001" y="1798698"/>
                <a:ext cx="3933641" cy="61414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6096000" y="2497162"/>
                <a:ext cx="3933641"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𝟐</m:t>
                          </m:r>
                        </m:sub>
                      </m:sSub>
                      <m:d>
                        <m:dPr>
                          <m:ctrlPr>
                            <a:rPr lang="en-US" altLang="zh-CN" b="1" i="1">
                              <a:latin typeface="Cambria Math" panose="02040503050406030204" pitchFamily="18" charset="0"/>
                            </a:rPr>
                          </m:ctrlPr>
                        </m:dPr>
                        <m:e>
                          <m:r>
                            <a:rPr lang="en-US" altLang="zh-CN" b="1" i="1">
                              <a:latin typeface="Cambria Math"/>
                              <a:ea typeface="Cambria Math"/>
                            </a:rPr>
                            <m:t>±</m:t>
                          </m:r>
                          <m:f>
                            <m:fPr>
                              <m:type m:val="lin"/>
                              <m:ctrlPr>
                                <a:rPr lang="en-US" altLang="zh-CN" b="1" i="1">
                                  <a:latin typeface="Cambria Math" panose="02040503050406030204" pitchFamily="18" charset="0"/>
                                  <a:ea typeface="Cambria Math"/>
                                </a:rPr>
                              </m:ctrlPr>
                            </m:fPr>
                            <m:num>
                              <m:r>
                                <a:rPr lang="zh-CN" altLang="en-US" b="1" i="1">
                                  <a:latin typeface="Cambria Math"/>
                                  <a:ea typeface="Cambria Math"/>
                                </a:rPr>
                                <m:t>𝝅</m:t>
                              </m:r>
                            </m:num>
                            <m:den>
                              <m:r>
                                <a:rPr lang="en-US" altLang="zh-CN" b="1" i="1">
                                  <a:latin typeface="Cambria Math"/>
                                  <a:ea typeface="Cambria Math"/>
                                </a:rPr>
                                <m:t>𝒂</m:t>
                              </m:r>
                            </m:den>
                          </m:f>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den>
                          </m:f>
                        </m:e>
                      </m:ra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6096000" y="2497162"/>
                <a:ext cx="3933641" cy="61414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61337" y="3913281"/>
                <a:ext cx="1759712" cy="10073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num>
                        <m:den>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den>
                      </m:f>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num>
                        <m:den>
                          <m:r>
                            <a:rPr lang="en-US" altLang="zh-CN" b="1" i="1">
                              <a:latin typeface="Cambria Math"/>
                            </a:rPr>
                            <m:t>𝑨</m:t>
                          </m:r>
                          <m:r>
                            <a:rPr lang="en-US" altLang="zh-CN" b="1" i="1" baseline="-25000">
                              <a:latin typeface="Cambria Math"/>
                            </a:rPr>
                            <m:t>𝟐</m:t>
                          </m:r>
                        </m:den>
                      </m:f>
                    </m:oMath>
                  </m:oMathPara>
                </a14:m>
                <a:endParaRPr lang="zh-CN" alt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4661337" y="3913281"/>
                <a:ext cx="1759712" cy="1007392"/>
              </a:xfrm>
              <a:prstGeom prst="rect">
                <a:avLst/>
              </a:prstGeom>
              <a:blipFill>
                <a:blip r:embed="rId9"/>
                <a:stretch>
                  <a:fillRect/>
                </a:stretch>
              </a:blipFill>
            </p:spPr>
            <p:txBody>
              <a:bodyPr/>
              <a:lstStyle/>
              <a:p>
                <a:r>
                  <a:rPr lang="zh-CN" altLang="en-US">
                    <a:noFill/>
                  </a:rPr>
                  <a:t> </a:t>
                </a:r>
              </a:p>
            </p:txBody>
          </p:sp>
        </mc:Fallback>
      </mc:AlternateContent>
      <p:sp>
        <p:nvSpPr>
          <p:cNvPr id="22" name="右箭头 21">
            <a:hlinkClick r:id="rId10" action="ppaction://hlinksldjump"/>
          </p:cNvPr>
          <p:cNvSpPr/>
          <p:nvPr/>
        </p:nvSpPr>
        <p:spPr>
          <a:xfrm>
            <a:off x="6421049" y="4233218"/>
            <a:ext cx="567558" cy="391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p:cNvSpPr txBox="1"/>
              <p:nvPr/>
            </p:nvSpPr>
            <p:spPr>
              <a:xfrm>
                <a:off x="7042994" y="3956937"/>
                <a:ext cx="1569276" cy="100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num>
                        <m:den>
                          <m:sSub>
                            <m:sSubPr>
                              <m:ctrlPr>
                                <a:rPr lang="en-US" altLang="zh-CN" b="1" i="1">
                                  <a:latin typeface="Cambria Math" panose="02040503050406030204" pitchFamily="18" charset="0"/>
                                </a:rPr>
                              </m:ctrlPr>
                            </m:sSubPr>
                            <m:e>
                              <m:r>
                                <a:rPr lang="en-US" altLang="zh-CN" b="1" i="1">
                                  <a:latin typeface="Cambria Math"/>
                                </a:rPr>
                                <m:t>𝒖</m:t>
                              </m:r>
                              <m:r>
                                <a:rPr lang="en-US" altLang="zh-CN" b="1" i="1">
                                  <a:latin typeface="Cambria Math"/>
                                </a:rPr>
                                <m:t>′′</m:t>
                              </m:r>
                            </m:e>
                            <m:sub>
                              <m:r>
                                <a:rPr lang="en-US" altLang="zh-CN" b="1" i="1">
                                  <a:latin typeface="Cambria Math"/>
                                </a:rPr>
                                <m:t>𝒏</m:t>
                              </m:r>
                            </m:sub>
                          </m:sSub>
                        </m:den>
                      </m:f>
                      <m:r>
                        <a:rPr lang="en-US" altLang="zh-CN" b="1" i="1">
                          <a:latin typeface="Cambria Math"/>
                        </a:rPr>
                        <m:t>=</m:t>
                      </m:r>
                      <m:r>
                        <a:rPr lang="en-US" altLang="zh-CN" b="1" i="1">
                          <a:latin typeface="Cambria Math"/>
                        </a:rPr>
                        <m:t>𝟏</m:t>
                      </m:r>
                    </m:oMath>
                  </m:oMathPara>
                </a14:m>
                <a:endParaRPr lang="zh-CN" altLang="en-US"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7042994" y="3956937"/>
                <a:ext cx="1569276" cy="1007135"/>
              </a:xfrm>
              <a:prstGeom prst="rect">
                <a:avLst/>
              </a:prstGeom>
              <a:blipFill>
                <a:blip r:embed="rId11"/>
                <a:stretch>
                  <a:fillRect/>
                </a:stretch>
              </a:blipFill>
            </p:spPr>
            <p:txBody>
              <a:bodyPr/>
              <a:lstStyle/>
              <a:p>
                <a:r>
                  <a:rPr lang="zh-CN" altLang="en-US">
                    <a:noFill/>
                  </a:rPr>
                  <a:t> </a:t>
                </a:r>
              </a:p>
            </p:txBody>
          </p:sp>
        </mc:Fallback>
      </mc:AlternateContent>
      <p:sp>
        <p:nvSpPr>
          <p:cNvPr id="29" name="TextBox 28">
            <a:hlinkClick r:id="rId12" action="ppaction://hlinkfile"/>
          </p:cNvPr>
          <p:cNvSpPr txBox="1"/>
          <p:nvPr/>
        </p:nvSpPr>
        <p:spPr>
          <a:xfrm>
            <a:off x="5024904" y="5165952"/>
            <a:ext cx="2709396" cy="523220"/>
          </a:xfrm>
          <a:prstGeom prst="rect">
            <a:avLst/>
          </a:prstGeom>
          <a:noFill/>
        </p:spPr>
        <p:txBody>
          <a:bodyPr wrap="none" rtlCol="0">
            <a:spAutoFit/>
          </a:bodyPr>
          <a:lstStyle/>
          <a:p>
            <a:r>
              <a:rPr lang="zh-CN" altLang="en-US" b="1" dirty="0">
                <a:solidFill>
                  <a:srgbClr val="FF0000"/>
                </a:solidFill>
              </a:rPr>
              <a:t>运动完全相同。</a:t>
            </a:r>
          </a:p>
        </p:txBody>
      </p:sp>
      <p:sp>
        <p:nvSpPr>
          <p:cNvPr id="3" name="任意多边形 2"/>
          <p:cNvSpPr/>
          <p:nvPr/>
        </p:nvSpPr>
        <p:spPr>
          <a:xfrm>
            <a:off x="2233448" y="2569780"/>
            <a:ext cx="2017986" cy="641121"/>
          </a:xfrm>
          <a:custGeom>
            <a:avLst/>
            <a:gdLst>
              <a:gd name="connsiteX0" fmla="*/ 141890 w 2017986"/>
              <a:gd name="connsiteY0" fmla="*/ 63062 h 641121"/>
              <a:gd name="connsiteX1" fmla="*/ 141890 w 2017986"/>
              <a:gd name="connsiteY1" fmla="*/ 63062 h 641121"/>
              <a:gd name="connsiteX2" fmla="*/ 31531 w 2017986"/>
              <a:gd name="connsiteY2" fmla="*/ 141890 h 641121"/>
              <a:gd name="connsiteX3" fmla="*/ 0 w 2017986"/>
              <a:gd name="connsiteY3" fmla="*/ 236483 h 641121"/>
              <a:gd name="connsiteX4" fmla="*/ 15766 w 2017986"/>
              <a:gd name="connsiteY4" fmla="*/ 409904 h 641121"/>
              <a:gd name="connsiteX5" fmla="*/ 94593 w 2017986"/>
              <a:gd name="connsiteY5" fmla="*/ 504497 h 641121"/>
              <a:gd name="connsiteX6" fmla="*/ 189186 w 2017986"/>
              <a:gd name="connsiteY6" fmla="*/ 567559 h 641121"/>
              <a:gd name="connsiteX7" fmla="*/ 283780 w 2017986"/>
              <a:gd name="connsiteY7" fmla="*/ 599090 h 641121"/>
              <a:gd name="connsiteX8" fmla="*/ 709449 w 2017986"/>
              <a:gd name="connsiteY8" fmla="*/ 630621 h 641121"/>
              <a:gd name="connsiteX9" fmla="*/ 1765738 w 2017986"/>
              <a:gd name="connsiteY9" fmla="*/ 583324 h 641121"/>
              <a:gd name="connsiteX10" fmla="*/ 1813035 w 2017986"/>
              <a:gd name="connsiteY10" fmla="*/ 567559 h 641121"/>
              <a:gd name="connsiteX11" fmla="*/ 1860331 w 2017986"/>
              <a:gd name="connsiteY11" fmla="*/ 520262 h 641121"/>
              <a:gd name="connsiteX12" fmla="*/ 1907628 w 2017986"/>
              <a:gd name="connsiteY12" fmla="*/ 504497 h 641121"/>
              <a:gd name="connsiteX13" fmla="*/ 1923393 w 2017986"/>
              <a:gd name="connsiteY13" fmla="*/ 457200 h 641121"/>
              <a:gd name="connsiteX14" fmla="*/ 1986455 w 2017986"/>
              <a:gd name="connsiteY14" fmla="*/ 362607 h 641121"/>
              <a:gd name="connsiteX15" fmla="*/ 2017986 w 2017986"/>
              <a:gd name="connsiteY15" fmla="*/ 315311 h 641121"/>
              <a:gd name="connsiteX16" fmla="*/ 2002221 w 2017986"/>
              <a:gd name="connsiteY16" fmla="*/ 204952 h 641121"/>
              <a:gd name="connsiteX17" fmla="*/ 1907628 w 2017986"/>
              <a:gd name="connsiteY17" fmla="*/ 141890 h 641121"/>
              <a:gd name="connsiteX18" fmla="*/ 1844566 w 2017986"/>
              <a:gd name="connsiteY18" fmla="*/ 110359 h 641121"/>
              <a:gd name="connsiteX19" fmla="*/ 1671145 w 2017986"/>
              <a:gd name="connsiteY19" fmla="*/ 63062 h 641121"/>
              <a:gd name="connsiteX20" fmla="*/ 1418897 w 2017986"/>
              <a:gd name="connsiteY20" fmla="*/ 15766 h 641121"/>
              <a:gd name="connsiteX21" fmla="*/ 1135118 w 2017986"/>
              <a:gd name="connsiteY21" fmla="*/ 0 h 641121"/>
              <a:gd name="connsiteX22" fmla="*/ 882869 w 2017986"/>
              <a:gd name="connsiteY22" fmla="*/ 15766 h 641121"/>
              <a:gd name="connsiteX23" fmla="*/ 725214 w 2017986"/>
              <a:gd name="connsiteY23" fmla="*/ 47297 h 641121"/>
              <a:gd name="connsiteX24" fmla="*/ 504497 w 2017986"/>
              <a:gd name="connsiteY24" fmla="*/ 78828 h 641121"/>
              <a:gd name="connsiteX25" fmla="*/ 378373 w 2017986"/>
              <a:gd name="connsiteY25" fmla="*/ 94593 h 641121"/>
              <a:gd name="connsiteX26" fmla="*/ 141890 w 2017986"/>
              <a:gd name="connsiteY26" fmla="*/ 63062 h 64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17986" h="641121">
                <a:moveTo>
                  <a:pt x="141890" y="63062"/>
                </a:moveTo>
                <a:lnTo>
                  <a:pt x="141890" y="63062"/>
                </a:lnTo>
                <a:cubicBezTo>
                  <a:pt x="105104" y="89338"/>
                  <a:pt x="60158" y="106902"/>
                  <a:pt x="31531" y="141890"/>
                </a:cubicBezTo>
                <a:cubicBezTo>
                  <a:pt x="10484" y="167614"/>
                  <a:pt x="0" y="236483"/>
                  <a:pt x="0" y="236483"/>
                </a:cubicBezTo>
                <a:cubicBezTo>
                  <a:pt x="5255" y="294290"/>
                  <a:pt x="3604" y="353147"/>
                  <a:pt x="15766" y="409904"/>
                </a:cubicBezTo>
                <a:cubicBezTo>
                  <a:pt x="20971" y="434193"/>
                  <a:pt x="79430" y="492704"/>
                  <a:pt x="94593" y="504497"/>
                </a:cubicBezTo>
                <a:cubicBezTo>
                  <a:pt x="124506" y="527763"/>
                  <a:pt x="153235" y="555575"/>
                  <a:pt x="189186" y="567559"/>
                </a:cubicBezTo>
                <a:lnTo>
                  <a:pt x="283780" y="599090"/>
                </a:lnTo>
                <a:cubicBezTo>
                  <a:pt x="450831" y="654773"/>
                  <a:pt x="314483" y="614164"/>
                  <a:pt x="709449" y="630621"/>
                </a:cubicBezTo>
                <a:cubicBezTo>
                  <a:pt x="1030802" y="625080"/>
                  <a:pt x="1428129" y="679783"/>
                  <a:pt x="1765738" y="583324"/>
                </a:cubicBezTo>
                <a:cubicBezTo>
                  <a:pt x="1781717" y="578759"/>
                  <a:pt x="1797269" y="572814"/>
                  <a:pt x="1813035" y="567559"/>
                </a:cubicBezTo>
                <a:cubicBezTo>
                  <a:pt x="1828800" y="551793"/>
                  <a:pt x="1841780" y="532629"/>
                  <a:pt x="1860331" y="520262"/>
                </a:cubicBezTo>
                <a:cubicBezTo>
                  <a:pt x="1874158" y="511044"/>
                  <a:pt x="1895877" y="516248"/>
                  <a:pt x="1907628" y="504497"/>
                </a:cubicBezTo>
                <a:cubicBezTo>
                  <a:pt x="1919379" y="492746"/>
                  <a:pt x="1915322" y="471727"/>
                  <a:pt x="1923393" y="457200"/>
                </a:cubicBezTo>
                <a:cubicBezTo>
                  <a:pt x="1941797" y="424073"/>
                  <a:pt x="1965434" y="394138"/>
                  <a:pt x="1986455" y="362607"/>
                </a:cubicBezTo>
                <a:lnTo>
                  <a:pt x="2017986" y="315311"/>
                </a:lnTo>
                <a:cubicBezTo>
                  <a:pt x="2012731" y="278525"/>
                  <a:pt x="2016022" y="239454"/>
                  <a:pt x="2002221" y="204952"/>
                </a:cubicBezTo>
                <a:cubicBezTo>
                  <a:pt x="1981710" y="153673"/>
                  <a:pt x="1947353" y="158915"/>
                  <a:pt x="1907628" y="141890"/>
                </a:cubicBezTo>
                <a:cubicBezTo>
                  <a:pt x="1886026" y="132632"/>
                  <a:pt x="1866168" y="119617"/>
                  <a:pt x="1844566" y="110359"/>
                </a:cubicBezTo>
                <a:cubicBezTo>
                  <a:pt x="1796830" y="89901"/>
                  <a:pt x="1707333" y="75125"/>
                  <a:pt x="1671145" y="63062"/>
                </a:cubicBezTo>
                <a:cubicBezTo>
                  <a:pt x="1539541" y="19194"/>
                  <a:pt x="1588819" y="27903"/>
                  <a:pt x="1418897" y="15766"/>
                </a:cubicBezTo>
                <a:cubicBezTo>
                  <a:pt x="1324399" y="9016"/>
                  <a:pt x="1229711" y="5255"/>
                  <a:pt x="1135118" y="0"/>
                </a:cubicBezTo>
                <a:cubicBezTo>
                  <a:pt x="1051035" y="5255"/>
                  <a:pt x="966770" y="8139"/>
                  <a:pt x="882869" y="15766"/>
                </a:cubicBezTo>
                <a:cubicBezTo>
                  <a:pt x="730188" y="29646"/>
                  <a:pt x="844175" y="27470"/>
                  <a:pt x="725214" y="47297"/>
                </a:cubicBezTo>
                <a:cubicBezTo>
                  <a:pt x="651906" y="59515"/>
                  <a:pt x="578242" y="69610"/>
                  <a:pt x="504497" y="78828"/>
                </a:cubicBezTo>
                <a:cubicBezTo>
                  <a:pt x="462456" y="84083"/>
                  <a:pt x="420708" y="92900"/>
                  <a:pt x="378373" y="94593"/>
                </a:cubicBezTo>
                <a:cubicBezTo>
                  <a:pt x="289106" y="98164"/>
                  <a:pt x="181304" y="68317"/>
                  <a:pt x="141890" y="6306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动作按钮: 前进或下一项 3">
            <a:hlinkClick r:id="rId13" action="ppaction://hlinksldjump" highlightClick="1"/>
          </p:cNvPr>
          <p:cNvSpPr/>
          <p:nvPr/>
        </p:nvSpPr>
        <p:spPr>
          <a:xfrm>
            <a:off x="7645034" y="5220061"/>
            <a:ext cx="835572" cy="41500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23" name="文本框 22"/>
          <p:cNvSpPr txBox="1"/>
          <p:nvPr/>
        </p:nvSpPr>
        <p:spPr>
          <a:xfrm>
            <a:off x="766854" y="1889620"/>
            <a:ext cx="1303562" cy="523220"/>
          </a:xfrm>
          <a:prstGeom prst="rect">
            <a:avLst/>
          </a:prstGeom>
          <a:noFill/>
        </p:spPr>
        <p:txBody>
          <a:bodyPr wrap="none" rtlCol="0">
            <a:spAutoFit/>
          </a:bodyPr>
          <a:lstStyle/>
          <a:p>
            <a:r>
              <a:rPr lang="zh-CN" altLang="en-US" b="1" dirty="0" smtClean="0"/>
              <a:t>光学波</a:t>
            </a:r>
            <a:endParaRPr lang="zh-CN" altLang="en-US" b="1" dirty="0"/>
          </a:p>
        </p:txBody>
      </p:sp>
      <p:sp>
        <p:nvSpPr>
          <p:cNvPr id="24" name="文本框 23"/>
          <p:cNvSpPr txBox="1"/>
          <p:nvPr/>
        </p:nvSpPr>
        <p:spPr>
          <a:xfrm>
            <a:off x="766854" y="2497162"/>
            <a:ext cx="1261884" cy="523220"/>
          </a:xfrm>
          <a:prstGeom prst="rect">
            <a:avLst/>
          </a:prstGeom>
          <a:noFill/>
        </p:spPr>
        <p:txBody>
          <a:bodyPr wrap="none" rtlCol="0">
            <a:spAutoFit/>
          </a:bodyPr>
          <a:lstStyle/>
          <a:p>
            <a:r>
              <a:rPr lang="zh-CN" altLang="en-US" b="1" dirty="0"/>
              <a:t>声</a:t>
            </a:r>
            <a:r>
              <a:rPr lang="zh-CN" altLang="en-US" b="1" dirty="0" smtClean="0"/>
              <a:t>学波</a:t>
            </a:r>
            <a:endParaRPr lang="zh-CN" altLang="en-US" b="1" dirty="0"/>
          </a:p>
        </p:txBody>
      </p:sp>
    </p:spTree>
    <p:extLst>
      <p:ext uri="{BB962C8B-B14F-4D97-AF65-F5344CB8AC3E}">
        <p14:creationId xmlns:p14="http://schemas.microsoft.com/office/powerpoint/2010/main" val="110875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1201"/>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883180" y="2669082"/>
                <a:ext cx="6415539" cy="5786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b="1" i="1">
                              <a:latin typeface="Cambria Math" panose="02040503050406030204" pitchFamily="18" charset="0"/>
                            </a:rPr>
                          </m:ctrlPr>
                        </m:dPr>
                        <m:e>
                          <m:r>
                            <a:rPr lang="en-US" altLang="zh-CN" b="1" i="1">
                              <a:latin typeface="Cambria Math"/>
                            </a:rPr>
                            <m:t>𝟐</m:t>
                          </m:r>
                          <m:r>
                            <a:rPr lang="zh-CN" altLang="en-US" b="1" i="1">
                              <a:latin typeface="Cambria Math"/>
                            </a:rPr>
                            <m:t>𝜷</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sSup>
                            <m:sSupPr>
                              <m:ctrlPr>
                                <a:rPr lang="en-US" altLang="zh-CN" b="1" i="1">
                                  <a:latin typeface="Cambria Math" panose="02040503050406030204" pitchFamily="18" charset="0"/>
                                </a:rPr>
                              </m:ctrlPr>
                            </m:sSupPr>
                            <m:e>
                              <m:r>
                                <a:rPr lang="zh-CN" altLang="en-US" b="1" i="1">
                                  <a:latin typeface="Cambria Math"/>
                                </a:rPr>
                                <m:t>𝝎</m:t>
                              </m:r>
                            </m:e>
                            <m:sup>
                              <m:r>
                                <a:rPr lang="en-US" altLang="zh-CN" b="1" i="1">
                                  <a:latin typeface="Cambria Math"/>
                                </a:rPr>
                                <m:t>𝟐</m:t>
                              </m:r>
                            </m:sup>
                          </m:sSup>
                        </m:e>
                      </m:d>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r>
                        <a:rPr lang="en-US" altLang="zh-CN" b="1" i="1">
                          <a:latin typeface="Cambria Math"/>
                        </a:rPr>
                        <m:t>−</m:t>
                      </m:r>
                      <m:r>
                        <a:rPr lang="zh-CN" altLang="en-US" b="1" i="1">
                          <a:latin typeface="Cambria Math"/>
                        </a:rPr>
                        <m:t>𝜷</m:t>
                      </m:r>
                      <m:d>
                        <m:dPr>
                          <m:ctrlPr>
                            <a:rPr lang="en-US" altLang="zh-CN" b="1" i="1">
                              <a:latin typeface="Cambria Math" panose="02040503050406030204" pitchFamily="18" charset="0"/>
                            </a:rPr>
                          </m:ctrlPr>
                        </m:dPr>
                        <m:e>
                          <m:r>
                            <a:rPr lang="en-US" altLang="zh-CN" b="1" i="1">
                              <a:latin typeface="Cambria Math"/>
                            </a:rPr>
                            <m:t>𝟏</m:t>
                          </m:r>
                          <m:r>
                            <a:rPr lang="en-US" altLang="zh-CN" b="1" i="1">
                              <a:latin typeface="Cambria Math"/>
                            </a:rPr>
                            <m:t>+</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m:t>
                              </m:r>
                              <m:r>
                                <a:rPr lang="en-US" altLang="zh-CN" b="1" i="1">
                                  <a:latin typeface="Cambria Math"/>
                                </a:rPr>
                                <m:t>𝒊𝒒𝒂</m:t>
                              </m:r>
                            </m:sup>
                          </m:sSup>
                        </m:e>
                      </m:d>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𝟐</m:t>
                          </m:r>
                        </m:sub>
                      </m:sSub>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83180" y="2669082"/>
                <a:ext cx="6415539" cy="57868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883179" y="3395456"/>
                <a:ext cx="6206956" cy="5786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𝜷</m:t>
                      </m:r>
                      <m:d>
                        <m:dPr>
                          <m:ctrlPr>
                            <a:rPr lang="en-US" altLang="zh-CN" b="1" i="1">
                              <a:latin typeface="Cambria Math" panose="02040503050406030204" pitchFamily="18" charset="0"/>
                            </a:rPr>
                          </m:ctrlPr>
                        </m:dPr>
                        <m:e>
                          <m:r>
                            <a:rPr lang="en-US" altLang="zh-CN" b="1" i="1">
                              <a:latin typeface="Cambria Math"/>
                            </a:rPr>
                            <m:t>𝟏</m:t>
                          </m:r>
                          <m:r>
                            <a:rPr lang="en-US" altLang="zh-CN" b="1" i="1">
                              <a:latin typeface="Cambria Math"/>
                            </a:rPr>
                            <m:t>+</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𝒊𝒒𝒂</m:t>
                              </m:r>
                            </m:sup>
                          </m:sSup>
                        </m:e>
                      </m:d>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r>
                        <a:rPr lang="en-US" altLang="zh-CN" b="1" i="1">
                          <a:latin typeface="Cambria Math"/>
                        </a:rPr>
                        <m:t>−</m:t>
                      </m:r>
                      <m:sSub>
                        <m:sSubPr>
                          <m:ctrlPr>
                            <a:rPr lang="en-US" altLang="zh-CN" b="1" i="1">
                              <a:latin typeface="Cambria Math" panose="02040503050406030204" pitchFamily="18" charset="0"/>
                            </a:rPr>
                          </m:ctrlPr>
                        </m:sSubPr>
                        <m:e>
                          <m:d>
                            <m:dPr>
                              <m:ctrlPr>
                                <a:rPr lang="en-US" altLang="zh-CN" b="1" i="1">
                                  <a:latin typeface="Cambria Math" panose="02040503050406030204" pitchFamily="18" charset="0"/>
                                </a:rPr>
                              </m:ctrlPr>
                            </m:dPr>
                            <m:e>
                              <m:r>
                                <a:rPr lang="en-US" altLang="zh-CN" b="1" i="1">
                                  <a:latin typeface="Cambria Math"/>
                                </a:rPr>
                                <m:t>𝟐</m:t>
                              </m:r>
                              <m:r>
                                <a:rPr lang="zh-CN" altLang="en-US" b="1" i="1">
                                  <a:latin typeface="Cambria Math"/>
                                </a:rPr>
                                <m:t>𝜷</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sSup>
                                <m:sSupPr>
                                  <m:ctrlPr>
                                    <a:rPr lang="en-US" altLang="zh-CN" b="1" i="1">
                                      <a:latin typeface="Cambria Math" panose="02040503050406030204" pitchFamily="18" charset="0"/>
                                    </a:rPr>
                                  </m:ctrlPr>
                                </m:sSupPr>
                                <m:e>
                                  <m:r>
                                    <a:rPr lang="zh-CN" altLang="en-US" b="1" i="1">
                                      <a:latin typeface="Cambria Math"/>
                                    </a:rPr>
                                    <m:t>𝝎</m:t>
                                  </m:r>
                                </m:e>
                                <m:sup>
                                  <m:r>
                                    <a:rPr lang="en-US" altLang="zh-CN" b="1" i="1">
                                      <a:latin typeface="Cambria Math"/>
                                    </a:rPr>
                                    <m:t>𝟐</m:t>
                                  </m:r>
                                </m:sup>
                              </m:sSup>
                            </m:e>
                          </m:d>
                          <m:r>
                            <a:rPr lang="en-US" altLang="zh-CN" b="1" i="1">
                              <a:latin typeface="Cambria Math"/>
                            </a:rPr>
                            <m:t>𝑨</m:t>
                          </m:r>
                        </m:e>
                        <m:sub>
                          <m:r>
                            <a:rPr lang="en-US" altLang="zh-CN" b="1" i="1">
                              <a:latin typeface="Cambria Math"/>
                            </a:rPr>
                            <m:t>𝟐</m:t>
                          </m:r>
                        </m:sub>
                      </m:sSub>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83179" y="3395456"/>
                <a:ext cx="6206956" cy="57868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044331" y="1473940"/>
                <a:ext cx="2874633" cy="6141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d>
                        <m:dPr>
                          <m:ctrlPr>
                            <a:rPr lang="en-US" altLang="zh-CN" b="1" i="1">
                              <a:latin typeface="Cambria Math" panose="02040503050406030204" pitchFamily="18" charset="0"/>
                            </a:rPr>
                          </m:ctrlPr>
                        </m:dPr>
                        <m:e>
                          <m:r>
                            <a:rPr lang="en-US" altLang="zh-CN" b="1" i="1">
                              <a:latin typeface="Cambria Math"/>
                            </a:rPr>
                            <m:t>𝟎</m:t>
                          </m:r>
                        </m:e>
                      </m:d>
                      <m:r>
                        <a:rPr lang="en-US" altLang="zh-CN" b="1" i="1">
                          <a:latin typeface="Cambria Math"/>
                        </a:rPr>
                        <m:t>=</m:t>
                      </m:r>
                      <m:rad>
                        <m:radPr>
                          <m:degHide m:val="on"/>
                          <m:ctrlPr>
                            <a:rPr lang="zh-CN" altLang="zh-CN" b="1" i="1">
                              <a:latin typeface="Cambria Math" panose="02040503050406030204" pitchFamily="18" charset="0"/>
                            </a:rPr>
                          </m:ctrlPr>
                        </m:radPr>
                        <m:deg/>
                        <m:e>
                          <m:f>
                            <m:fPr>
                              <m:type m:val="lin"/>
                              <m:ctrlPr>
                                <a:rPr lang="zh-CN" altLang="zh-CN" b="1" i="1">
                                  <a:latin typeface="Cambria Math" panose="02040503050406030204" pitchFamily="18" charset="0"/>
                                </a:rPr>
                              </m:ctrlPr>
                            </m:fPr>
                            <m:num>
                              <m:r>
                                <a:rPr lang="en-US" altLang="zh-CN" b="1" i="1">
                                  <a:latin typeface="Cambria Math"/>
                                </a:rPr>
                                <m:t>𝟐</m:t>
                              </m:r>
                              <m:r>
                                <a:rPr lang="en-US" altLang="zh-CN" b="1" i="1">
                                  <a:latin typeface="Cambria Math"/>
                                </a:rPr>
                                <m:t>𝜷</m:t>
                              </m:r>
                            </m:num>
                            <m:den>
                              <m:r>
                                <a:rPr lang="zh-CN" altLang="en-US" b="1" i="1">
                                  <a:latin typeface="Cambria Math"/>
                                </a:rPr>
                                <m:t>𝝁</m:t>
                              </m:r>
                            </m:den>
                          </m:f>
                        </m:e>
                      </m:rad>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044331" y="1473940"/>
                <a:ext cx="2874633" cy="61414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690140" y="1519401"/>
                <a:ext cx="11825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𝒒</m:t>
                      </m:r>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2690140" y="1519401"/>
                <a:ext cx="1182503"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212349" y="1327587"/>
                <a:ext cx="2337178" cy="906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𝝁</m:t>
                      </m:r>
                      <m:r>
                        <a:rPr lang="en-US" altLang="zh-CN" b="1" i="1">
                          <a:latin typeface="Cambria Math"/>
                        </a:rPr>
                        <m:t>=</m:t>
                      </m:r>
                      <m:f>
                        <m:fPr>
                          <m:ctrlPr>
                            <a:rPr lang="zh-CN" altLang="zh-CN" b="1" i="1">
                              <a:latin typeface="Cambria Math" panose="02040503050406030204" pitchFamily="18" charset="0"/>
                            </a:rPr>
                          </m:ctrlPr>
                        </m:fPr>
                        <m:num>
                          <m:sSub>
                            <m:sSubPr>
                              <m:ctrlPr>
                                <a:rPr lang="zh-CN"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sSub>
                            <m:sSubPr>
                              <m:ctrlPr>
                                <a:rPr lang="zh-CN"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num>
                        <m:den>
                          <m:sSub>
                            <m:sSubPr>
                              <m:ctrlPr>
                                <a:rPr lang="zh-CN"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sSub>
                            <m:sSubPr>
                              <m:ctrlPr>
                                <a:rPr lang="zh-CN" altLang="zh-CN" b="1" i="1">
                                  <a:latin typeface="Cambria Math" panose="02040503050406030204" pitchFamily="18" charset="0"/>
                                </a:rPr>
                              </m:ctrlPr>
                            </m:sSubPr>
                            <m:e>
                              <m:r>
                                <a:rPr lang="en-US" altLang="zh-CN" b="1" i="1">
                                  <a:latin typeface="Cambria Math"/>
                                </a:rPr>
                                <m:t>+</m:t>
                              </m:r>
                              <m:r>
                                <a:rPr lang="en-US" altLang="zh-CN" b="1" i="1">
                                  <a:latin typeface="Cambria Math"/>
                                </a:rPr>
                                <m:t>𝒎</m:t>
                              </m:r>
                            </m:e>
                            <m:sub>
                              <m:r>
                                <a:rPr lang="en-US" altLang="zh-CN" b="1" i="1">
                                  <a:latin typeface="Cambria Math"/>
                                </a:rPr>
                                <m:t>𝟐</m:t>
                              </m:r>
                            </m:sub>
                          </m:sSub>
                        </m:den>
                      </m:f>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7212349" y="1327587"/>
                <a:ext cx="2337178" cy="90685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25533" y="4237084"/>
                <a:ext cx="1993431" cy="9707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num>
                        <m:den>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𝟐</m:t>
                              </m:r>
                            </m:sub>
                          </m:sSub>
                        </m:den>
                      </m:f>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num>
                        <m:den>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den>
                      </m:f>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4925533" y="4237084"/>
                <a:ext cx="1993431" cy="970715"/>
              </a:xfrm>
              <a:prstGeom prst="rect">
                <a:avLst/>
              </a:prstGeom>
              <a:blipFill>
                <a:blip r:embed="rId7"/>
                <a:stretch>
                  <a:fillRect/>
                </a:stretch>
              </a:blipFill>
            </p:spPr>
            <p:txBody>
              <a:bodyPr/>
              <a:lstStyle/>
              <a:p>
                <a:r>
                  <a:rPr lang="zh-CN" altLang="en-US">
                    <a:noFill/>
                  </a:rPr>
                  <a:t> </a:t>
                </a:r>
              </a:p>
            </p:txBody>
          </p:sp>
        </mc:Fallback>
      </mc:AlternateContent>
      <p:sp>
        <p:nvSpPr>
          <p:cNvPr id="12" name="TextBox 11"/>
          <p:cNvSpPr txBox="1"/>
          <p:nvPr/>
        </p:nvSpPr>
        <p:spPr>
          <a:xfrm>
            <a:off x="4712815" y="586283"/>
            <a:ext cx="2656496" cy="584775"/>
          </a:xfrm>
          <a:prstGeom prst="rect">
            <a:avLst/>
          </a:prstGeom>
          <a:noFill/>
        </p:spPr>
        <p:txBody>
          <a:bodyPr wrap="none" rtlCol="0">
            <a:spAutoFit/>
          </a:bodyPr>
          <a:lstStyle/>
          <a:p>
            <a:r>
              <a:rPr lang="zh-CN" altLang="en-US" sz="3200" b="1" dirty="0">
                <a:solidFill>
                  <a:srgbClr val="FF0000"/>
                </a:solidFill>
              </a:rPr>
              <a:t>无限长光学波</a:t>
            </a:r>
          </a:p>
        </p:txBody>
      </p:sp>
      <p:sp>
        <p:nvSpPr>
          <p:cNvPr id="13" name="左箭头 12">
            <a:hlinkClick r:id="rId8" action="ppaction://hlinksldjump"/>
          </p:cNvPr>
          <p:cNvSpPr/>
          <p:nvPr/>
        </p:nvSpPr>
        <p:spPr>
          <a:xfrm>
            <a:off x="7212350" y="4504550"/>
            <a:ext cx="801433" cy="4414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3463160" y="2042621"/>
            <a:ext cx="4146331" cy="626460"/>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2"/>
          </p:cNvCxnSpPr>
          <p:nvPr/>
        </p:nvCxnSpPr>
        <p:spPr>
          <a:xfrm flipH="1">
            <a:off x="4712815" y="2088083"/>
            <a:ext cx="768832" cy="733399"/>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63413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2000"/>
                                        <p:tgtEl>
                                          <p:spTgt spid="11"/>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778889" y="2818975"/>
                <a:ext cx="6415539" cy="5786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b="1" i="1">
                              <a:latin typeface="Cambria Math" panose="02040503050406030204" pitchFamily="18" charset="0"/>
                            </a:rPr>
                          </m:ctrlPr>
                        </m:dPr>
                        <m:e>
                          <m:r>
                            <a:rPr lang="en-US" altLang="zh-CN" b="1" i="1">
                              <a:latin typeface="Cambria Math"/>
                            </a:rPr>
                            <m:t>𝟐</m:t>
                          </m:r>
                          <m:r>
                            <a:rPr lang="zh-CN" altLang="en-US" b="1" i="1">
                              <a:latin typeface="Cambria Math"/>
                            </a:rPr>
                            <m:t>𝜷</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𝟏</m:t>
                              </m:r>
                            </m:sub>
                          </m:sSub>
                          <m:sSup>
                            <m:sSupPr>
                              <m:ctrlPr>
                                <a:rPr lang="en-US" altLang="zh-CN" b="1" i="1">
                                  <a:latin typeface="Cambria Math" panose="02040503050406030204" pitchFamily="18" charset="0"/>
                                </a:rPr>
                              </m:ctrlPr>
                            </m:sSupPr>
                            <m:e>
                              <m:r>
                                <a:rPr lang="zh-CN" altLang="en-US" b="1" i="1">
                                  <a:latin typeface="Cambria Math"/>
                                </a:rPr>
                                <m:t>𝝎</m:t>
                              </m:r>
                            </m:e>
                            <m:sup>
                              <m:r>
                                <a:rPr lang="en-US" altLang="zh-CN" b="1" i="1">
                                  <a:latin typeface="Cambria Math"/>
                                </a:rPr>
                                <m:t>𝟐</m:t>
                              </m:r>
                            </m:sup>
                          </m:sSup>
                        </m:e>
                      </m:d>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r>
                        <a:rPr lang="en-US" altLang="zh-CN" b="1" i="1">
                          <a:latin typeface="Cambria Math"/>
                        </a:rPr>
                        <m:t>−</m:t>
                      </m:r>
                      <m:r>
                        <a:rPr lang="zh-CN" altLang="en-US" b="1" i="1">
                          <a:latin typeface="Cambria Math"/>
                        </a:rPr>
                        <m:t>𝜷</m:t>
                      </m:r>
                      <m:d>
                        <m:dPr>
                          <m:ctrlPr>
                            <a:rPr lang="en-US" altLang="zh-CN" b="1" i="1">
                              <a:latin typeface="Cambria Math" panose="02040503050406030204" pitchFamily="18" charset="0"/>
                            </a:rPr>
                          </m:ctrlPr>
                        </m:dPr>
                        <m:e>
                          <m:r>
                            <a:rPr lang="en-US" altLang="zh-CN" b="1" i="1">
                              <a:latin typeface="Cambria Math"/>
                            </a:rPr>
                            <m:t>𝟏</m:t>
                          </m:r>
                          <m:r>
                            <a:rPr lang="en-US" altLang="zh-CN" b="1" i="1">
                              <a:latin typeface="Cambria Math"/>
                            </a:rPr>
                            <m:t>+</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m:t>
                              </m:r>
                              <m:r>
                                <a:rPr lang="en-US" altLang="zh-CN" b="1" i="1">
                                  <a:latin typeface="Cambria Math"/>
                                </a:rPr>
                                <m:t>𝒊𝒒𝒂</m:t>
                              </m:r>
                            </m:sup>
                          </m:sSup>
                        </m:e>
                      </m:d>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𝟐</m:t>
                          </m:r>
                        </m:sub>
                      </m:sSub>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2778889" y="2818975"/>
                <a:ext cx="6415539" cy="57868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778888" y="3545349"/>
                <a:ext cx="6206956" cy="5786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𝜷</m:t>
                      </m:r>
                      <m:d>
                        <m:dPr>
                          <m:ctrlPr>
                            <a:rPr lang="en-US" altLang="zh-CN" b="1" i="1">
                              <a:latin typeface="Cambria Math" panose="02040503050406030204" pitchFamily="18" charset="0"/>
                            </a:rPr>
                          </m:ctrlPr>
                        </m:dPr>
                        <m:e>
                          <m:r>
                            <a:rPr lang="en-US" altLang="zh-CN" b="1" i="1">
                              <a:latin typeface="Cambria Math"/>
                            </a:rPr>
                            <m:t>𝟏</m:t>
                          </m:r>
                          <m:r>
                            <a:rPr lang="en-US" altLang="zh-CN" b="1" i="1">
                              <a:latin typeface="Cambria Math"/>
                            </a:rPr>
                            <m:t>+</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𝒊𝒒𝒂</m:t>
                              </m:r>
                            </m:sup>
                          </m:sSup>
                        </m:e>
                      </m:d>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r>
                        <a:rPr lang="en-US" altLang="zh-CN" b="1" i="1">
                          <a:latin typeface="Cambria Math"/>
                        </a:rPr>
                        <m:t>−</m:t>
                      </m:r>
                      <m:sSub>
                        <m:sSubPr>
                          <m:ctrlPr>
                            <a:rPr lang="en-US" altLang="zh-CN" b="1" i="1">
                              <a:latin typeface="Cambria Math" panose="02040503050406030204" pitchFamily="18" charset="0"/>
                            </a:rPr>
                          </m:ctrlPr>
                        </m:sSubPr>
                        <m:e>
                          <m:d>
                            <m:dPr>
                              <m:ctrlPr>
                                <a:rPr lang="en-US" altLang="zh-CN" b="1" i="1">
                                  <a:latin typeface="Cambria Math" panose="02040503050406030204" pitchFamily="18" charset="0"/>
                                </a:rPr>
                              </m:ctrlPr>
                            </m:dPr>
                            <m:e>
                              <m:r>
                                <a:rPr lang="en-US" altLang="zh-CN" b="1" i="1">
                                  <a:latin typeface="Cambria Math"/>
                                </a:rPr>
                                <m:t>𝟐</m:t>
                              </m:r>
                              <m:r>
                                <a:rPr lang="zh-CN" altLang="en-US" b="1" i="1">
                                  <a:latin typeface="Cambria Math"/>
                                </a:rPr>
                                <m:t>𝜷</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𝒎</m:t>
                                  </m:r>
                                </m:e>
                                <m:sub>
                                  <m:r>
                                    <a:rPr lang="en-US" altLang="zh-CN" b="1" i="1">
                                      <a:latin typeface="Cambria Math"/>
                                    </a:rPr>
                                    <m:t>𝟐</m:t>
                                  </m:r>
                                </m:sub>
                              </m:sSub>
                              <m:sSup>
                                <m:sSupPr>
                                  <m:ctrlPr>
                                    <a:rPr lang="en-US" altLang="zh-CN" b="1" i="1">
                                      <a:latin typeface="Cambria Math" panose="02040503050406030204" pitchFamily="18" charset="0"/>
                                    </a:rPr>
                                  </m:ctrlPr>
                                </m:sSupPr>
                                <m:e>
                                  <m:r>
                                    <a:rPr lang="zh-CN" altLang="en-US" b="1" i="1">
                                      <a:latin typeface="Cambria Math"/>
                                    </a:rPr>
                                    <m:t>𝝎</m:t>
                                  </m:r>
                                </m:e>
                                <m:sup>
                                  <m:r>
                                    <a:rPr lang="en-US" altLang="zh-CN" b="1" i="1">
                                      <a:latin typeface="Cambria Math"/>
                                    </a:rPr>
                                    <m:t>𝟐</m:t>
                                  </m:r>
                                </m:sup>
                              </m:sSup>
                            </m:e>
                          </m:d>
                          <m:r>
                            <a:rPr lang="en-US" altLang="zh-CN" b="1" i="1">
                              <a:latin typeface="Cambria Math"/>
                            </a:rPr>
                            <m:t>𝑨</m:t>
                          </m:r>
                        </m:e>
                        <m:sub>
                          <m:r>
                            <a:rPr lang="en-US" altLang="zh-CN" b="1" i="1">
                              <a:latin typeface="Cambria Math"/>
                            </a:rPr>
                            <m:t>𝟐</m:t>
                          </m:r>
                        </m:sub>
                      </m:sSub>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2778888" y="3545349"/>
                <a:ext cx="6206956" cy="57868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961996" y="1620402"/>
                <a:ext cx="1724255" cy="523220"/>
              </a:xfrm>
              <a:prstGeom prst="rect">
                <a:avLst/>
              </a:prstGeom>
            </p:spPr>
            <p:txBody>
              <a:bodyPr wrap="none">
                <a:spAutoFit/>
              </a:bodyPr>
              <a:lstStyle/>
              <a:p>
                <a14:m>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𝟐</m:t>
                        </m:r>
                      </m:sub>
                    </m:sSub>
                    <m:d>
                      <m:dPr>
                        <m:ctrlPr>
                          <a:rPr lang="en-US" altLang="zh-CN" b="1" i="1">
                            <a:latin typeface="Cambria Math" panose="02040503050406030204" pitchFamily="18" charset="0"/>
                          </a:rPr>
                        </m:ctrlPr>
                      </m:dPr>
                      <m:e>
                        <m:r>
                          <a:rPr lang="en-US" altLang="zh-CN" b="1" i="1">
                            <a:latin typeface="Cambria Math"/>
                          </a:rPr>
                          <m:t>𝟎</m:t>
                        </m:r>
                      </m:e>
                    </m:d>
                    <m:r>
                      <a:rPr lang="en-US" altLang="zh-CN" b="1" i="1">
                        <a:latin typeface="Cambria Math"/>
                      </a:rPr>
                      <m:t>=</m:t>
                    </m:r>
                  </m:oMath>
                </a14:m>
                <a:r>
                  <a:rPr lang="en-US" altLang="zh-CN" dirty="0"/>
                  <a:t>0</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3961996" y="1620402"/>
                <a:ext cx="1724255" cy="523220"/>
              </a:xfrm>
              <a:prstGeom prst="rect">
                <a:avLst/>
              </a:prstGeom>
              <a:blipFill>
                <a:blip r:embed="rId4"/>
                <a:stretch>
                  <a:fillRect t="-12791" r="-6007"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779058" y="1620402"/>
                <a:ext cx="11825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𝒒</m:t>
                      </m:r>
                      <m:r>
                        <a:rPr lang="en-US" altLang="zh-CN" b="1" i="1">
                          <a:latin typeface="Cambria Math"/>
                        </a:rPr>
                        <m:t>=</m:t>
                      </m:r>
                      <m:r>
                        <a:rPr lang="en-US" altLang="zh-CN" b="1" i="1">
                          <a:latin typeface="Cambria Math"/>
                        </a:rPr>
                        <m:t>𝟎</m:t>
                      </m:r>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6779058" y="1620402"/>
                <a:ext cx="1182503"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184069" y="4393283"/>
                <a:ext cx="1375312" cy="9707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𝟏</m:t>
                              </m:r>
                            </m:sub>
                          </m:sSub>
                        </m:num>
                        <m:den>
                          <m:sSub>
                            <m:sSubPr>
                              <m:ctrlPr>
                                <a:rPr lang="en-US" altLang="zh-CN" b="1" i="1">
                                  <a:latin typeface="Cambria Math" panose="02040503050406030204" pitchFamily="18" charset="0"/>
                                </a:rPr>
                              </m:ctrlPr>
                            </m:sSubPr>
                            <m:e>
                              <m:r>
                                <a:rPr lang="en-US" altLang="zh-CN" b="1" i="1">
                                  <a:latin typeface="Cambria Math"/>
                                </a:rPr>
                                <m:t>𝑨</m:t>
                              </m:r>
                            </m:e>
                            <m:sub>
                              <m:r>
                                <a:rPr lang="en-US" altLang="zh-CN" b="1" i="1">
                                  <a:latin typeface="Cambria Math"/>
                                </a:rPr>
                                <m:t>𝟐</m:t>
                              </m:r>
                            </m:sub>
                          </m:sSub>
                        </m:den>
                      </m:f>
                      <m:r>
                        <a:rPr lang="en-US" altLang="zh-CN" b="1" i="1">
                          <a:latin typeface="Cambria Math"/>
                        </a:rPr>
                        <m:t>=</m:t>
                      </m:r>
                      <m:r>
                        <a:rPr lang="en-US" altLang="zh-CN" b="1" i="1">
                          <a:latin typeface="Cambria Math"/>
                        </a:rPr>
                        <m:t>𝟏</m:t>
                      </m:r>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5184069" y="4393283"/>
                <a:ext cx="1375312" cy="970715"/>
              </a:xfrm>
              <a:prstGeom prst="rect">
                <a:avLst/>
              </a:prstGeom>
              <a:blipFill>
                <a:blip r:embed="rId6"/>
                <a:stretch>
                  <a:fillRect/>
                </a:stretch>
              </a:blipFill>
            </p:spPr>
            <p:txBody>
              <a:bodyPr/>
              <a:lstStyle/>
              <a:p>
                <a:r>
                  <a:rPr lang="zh-CN" altLang="en-US">
                    <a:noFill/>
                  </a:rPr>
                  <a:t> </a:t>
                </a:r>
              </a:p>
            </p:txBody>
          </p:sp>
        </mc:Fallback>
      </mc:AlternateContent>
      <p:sp>
        <p:nvSpPr>
          <p:cNvPr id="12" name="TextBox 11"/>
          <p:cNvSpPr txBox="1"/>
          <p:nvPr/>
        </p:nvSpPr>
        <p:spPr>
          <a:xfrm>
            <a:off x="4712815" y="586282"/>
            <a:ext cx="2348720" cy="523220"/>
          </a:xfrm>
          <a:prstGeom prst="rect">
            <a:avLst/>
          </a:prstGeom>
          <a:noFill/>
        </p:spPr>
        <p:txBody>
          <a:bodyPr wrap="none" rtlCol="0">
            <a:spAutoFit/>
          </a:bodyPr>
          <a:lstStyle/>
          <a:p>
            <a:r>
              <a:rPr lang="zh-CN" altLang="en-US" b="1" dirty="0">
                <a:solidFill>
                  <a:srgbClr val="FF0000"/>
                </a:solidFill>
              </a:rPr>
              <a:t>无限长声学波</a:t>
            </a:r>
          </a:p>
        </p:txBody>
      </p:sp>
      <p:sp>
        <p:nvSpPr>
          <p:cNvPr id="13" name="左箭头 12">
            <a:hlinkClick r:id="rId7" action="ppaction://hlinksldjump"/>
          </p:cNvPr>
          <p:cNvSpPr/>
          <p:nvPr/>
        </p:nvSpPr>
        <p:spPr>
          <a:xfrm>
            <a:off x="6779058" y="4657922"/>
            <a:ext cx="801433" cy="4414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6" idx="2"/>
          </p:cNvCxnSpPr>
          <p:nvPr/>
        </p:nvCxnSpPr>
        <p:spPr>
          <a:xfrm>
            <a:off x="7370309" y="2143622"/>
            <a:ext cx="119590" cy="675352"/>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479964" y="2143622"/>
            <a:ext cx="119590" cy="675352"/>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7699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2000"/>
                                        <p:tgtEl>
                                          <p:spTgt spid="11"/>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3430599" y="1083837"/>
                <a:ext cx="3933962"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𝟏</m:t>
                          </m:r>
                        </m:e>
                        <m:sup>
                          <m:r>
                            <a:rPr lang="en-US" altLang="zh-CN" sz="2000" b="1" i="1">
                              <a:latin typeface="Cambria Math"/>
                            </a:rPr>
                            <m:t>𝟐</m:t>
                          </m:r>
                        </m:sup>
                      </m:sSup>
                      <m:r>
                        <a:rPr lang="en-US" altLang="zh-CN" sz="2000" b="1" i="1">
                          <a:latin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num>
                        <m:den>
                          <m:r>
                            <a:rPr lang="en-US" altLang="zh-CN" sz="2000" b="1" i="1">
                              <a:latin typeface="Cambria Math"/>
                            </a:rPr>
                            <m:t>𝟐</m:t>
                          </m:r>
                        </m:den>
                      </m:f>
                      <m:d>
                        <m:dPr>
                          <m:begChr m:val="["/>
                          <m:endChr m:val="]"/>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rad>
                            <m:radPr>
                              <m:degHide m:val="on"/>
                              <m:ctrlPr>
                                <a:rPr lang="en-US" altLang="zh-CN" sz="2000" b="1" i="1">
                                  <a:latin typeface="Cambria Math" panose="02040503050406030204" pitchFamily="18" charset="0"/>
                                </a:rPr>
                              </m:ctrlPr>
                            </m:radPr>
                            <m:deg/>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sSup>
                                <m:sSupPr>
                                  <m:ctrlPr>
                                    <a:rPr lang="en-US" altLang="zh-CN" sz="2000" b="1" i="1">
                                      <a:latin typeface="Cambria Math" panose="02040503050406030204" pitchFamily="18" charset="0"/>
                                    </a:rPr>
                                  </m:ctrlPr>
                                </m:sSupPr>
                                <m:e>
                                  <m:r>
                                    <a:rPr lang="en-US" altLang="zh-CN" sz="2000" b="1" i="1">
                                      <a:latin typeface="Cambria Math"/>
                                    </a:rPr>
                                    <m:t>𝒔𝒊𝒏</m:t>
                                  </m:r>
                                </m:e>
                                <m:sup>
                                  <m:r>
                                    <a:rPr lang="en-US" altLang="zh-CN" sz="2000" b="1" i="1">
                                      <a:latin typeface="Cambria Math"/>
                                    </a:rPr>
                                    <m:t>𝟐</m:t>
                                  </m:r>
                                </m:sup>
                              </m:sSup>
                              <m:f>
                                <m:fPr>
                                  <m:ctrlPr>
                                    <a:rPr lang="en-US" altLang="zh-CN" sz="2000" b="1" i="1">
                                      <a:latin typeface="Cambria Math" panose="02040503050406030204" pitchFamily="18" charset="0"/>
                                    </a:rPr>
                                  </m:ctrlPr>
                                </m:fPr>
                                <m:num>
                                  <m:r>
                                    <a:rPr lang="en-US" altLang="zh-CN" sz="2000" b="1" i="1">
                                      <a:latin typeface="Cambria Math"/>
                                    </a:rPr>
                                    <m:t>𝒒𝒂</m:t>
                                  </m:r>
                                </m:num>
                                <m:den>
                                  <m:r>
                                    <a:rPr lang="en-US" altLang="zh-CN" sz="2000" b="1" i="1">
                                      <a:latin typeface="Cambria Math"/>
                                    </a:rPr>
                                    <m:t>𝟐</m:t>
                                  </m:r>
                                </m:den>
                              </m:f>
                            </m:e>
                          </m:rad>
                        </m:e>
                      </m:d>
                    </m:oMath>
                  </m:oMathPara>
                </a14:m>
                <a:endParaRPr lang="zh-CN" altLang="en-US"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3430599" y="1083837"/>
                <a:ext cx="3933962" cy="7945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30599" y="1965919"/>
                <a:ext cx="3933962"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𝟐</m:t>
                          </m:r>
                        </m:e>
                        <m:sup>
                          <m:r>
                            <a:rPr lang="en-US" altLang="zh-CN" sz="2000" b="1" i="1">
                              <a:latin typeface="Cambria Math"/>
                            </a:rPr>
                            <m:t>𝟐</m:t>
                          </m:r>
                        </m:sup>
                      </m:sSup>
                      <m:r>
                        <a:rPr lang="en-US" altLang="zh-CN" sz="2000" b="1" i="1">
                          <a:latin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num>
                        <m:den>
                          <m:r>
                            <a:rPr lang="en-US" altLang="zh-CN" sz="2000" b="1" i="1">
                              <a:latin typeface="Cambria Math"/>
                            </a:rPr>
                            <m:t>𝟐</m:t>
                          </m:r>
                        </m:den>
                      </m:f>
                      <m:d>
                        <m:dPr>
                          <m:begChr m:val="["/>
                          <m:endChr m:val="]"/>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rad>
                            <m:radPr>
                              <m:degHide m:val="on"/>
                              <m:ctrlPr>
                                <a:rPr lang="en-US" altLang="zh-CN" sz="2000" b="1" i="1">
                                  <a:latin typeface="Cambria Math" panose="02040503050406030204" pitchFamily="18" charset="0"/>
                                </a:rPr>
                              </m:ctrlPr>
                            </m:radPr>
                            <m:deg/>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sSup>
                                <m:sSupPr>
                                  <m:ctrlPr>
                                    <a:rPr lang="en-US" altLang="zh-CN" sz="2000" b="1" i="1">
                                      <a:latin typeface="Cambria Math" panose="02040503050406030204" pitchFamily="18" charset="0"/>
                                    </a:rPr>
                                  </m:ctrlPr>
                                </m:sSupPr>
                                <m:e>
                                  <m:r>
                                    <a:rPr lang="en-US" altLang="zh-CN" sz="2000" b="1" i="1">
                                      <a:latin typeface="Cambria Math"/>
                                    </a:rPr>
                                    <m:t>𝒔𝒊𝒏</m:t>
                                  </m:r>
                                </m:e>
                                <m:sup>
                                  <m:r>
                                    <a:rPr lang="en-US" altLang="zh-CN" sz="2000" b="1" i="1">
                                      <a:latin typeface="Cambria Math"/>
                                    </a:rPr>
                                    <m:t>𝟐</m:t>
                                  </m:r>
                                </m:sup>
                              </m:sSup>
                              <m:f>
                                <m:fPr>
                                  <m:ctrlPr>
                                    <a:rPr lang="en-US" altLang="zh-CN" sz="2000" b="1" i="1">
                                      <a:latin typeface="Cambria Math" panose="02040503050406030204" pitchFamily="18" charset="0"/>
                                    </a:rPr>
                                  </m:ctrlPr>
                                </m:fPr>
                                <m:num>
                                  <m:r>
                                    <a:rPr lang="en-US" altLang="zh-CN" sz="2000" b="1" i="1">
                                      <a:latin typeface="Cambria Math"/>
                                    </a:rPr>
                                    <m:t>𝒒𝒂</m:t>
                                  </m:r>
                                </m:num>
                                <m:den>
                                  <m:r>
                                    <a:rPr lang="en-US" altLang="zh-CN" sz="2000" b="1" i="1">
                                      <a:latin typeface="Cambria Math"/>
                                    </a:rPr>
                                    <m:t>𝟐</m:t>
                                  </m:r>
                                </m:den>
                              </m:f>
                            </m:e>
                          </m:rad>
                        </m:e>
                      </m:d>
                    </m:oMath>
                  </m:oMathPara>
                </a14:m>
                <a:endParaRPr lang="zh-CN" alt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430599" y="1965919"/>
                <a:ext cx="3933962" cy="79457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403066" y="1083838"/>
                <a:ext cx="2417007" cy="7016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r>
                        <a:rPr lang="en-US" altLang="zh-CN" sz="2000" b="1" i="1">
                          <a:latin typeface="Cambria Math"/>
                        </a:rPr>
                        <m:t>=</m:t>
                      </m:r>
                      <m:r>
                        <a:rPr lang="en-US" altLang="zh-CN" sz="2000" b="1" i="1">
                          <a:latin typeface="Cambria Math"/>
                        </a:rPr>
                        <m:t>𝟐</m:t>
                      </m:r>
                      <m:r>
                        <a:rPr lang="zh-CN" altLang="en-US" sz="2000" b="1" i="1">
                          <a:latin typeface="Cambria Math"/>
                        </a:rPr>
                        <m:t>𝜷</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den>
                      </m:f>
                    </m:oMath>
                  </m:oMathPara>
                </a14:m>
                <a:endParaRPr lang="zh-CN" alt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7403066" y="1083838"/>
                <a:ext cx="2417007" cy="7016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50092" y="1945570"/>
                <a:ext cx="222368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r>
                        <a:rPr lang="en-US" altLang="zh-CN" sz="2000" b="1" i="1">
                          <a:latin typeface="Cambria Math"/>
                        </a:rPr>
                        <m:t>=</m:t>
                      </m:r>
                      <m:r>
                        <a:rPr lang="en-US" altLang="zh-CN" sz="2000" b="1" i="1">
                          <a:latin typeface="Cambria Math"/>
                        </a:rPr>
                        <m:t>𝟒</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p>
                            <m:sSupPr>
                              <m:ctrlPr>
                                <a:rPr lang="en-US" altLang="zh-CN" sz="2000" b="1" i="1">
                                  <a:latin typeface="Cambria Math" panose="02040503050406030204" pitchFamily="18" charset="0"/>
                                </a:rPr>
                              </m:ctrlPr>
                            </m:sSupPr>
                            <m:e>
                              <m:d>
                                <m:dPr>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r>
                                        <a:rPr lang="en-US" altLang="zh-CN" sz="2000" b="1" i="1">
                                          <a:latin typeface="Cambria Math"/>
                                        </a:rPr>
                                        <m:t>+</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e>
                              </m:d>
                            </m:e>
                            <m:sup>
                              <m:r>
                                <a:rPr lang="en-US" altLang="zh-CN" sz="2000" b="1" i="1">
                                  <a:latin typeface="Cambria Math"/>
                                </a:rPr>
                                <m:t>𝟐</m:t>
                              </m:r>
                            </m:sup>
                          </m:sSup>
                        </m:den>
                      </m:f>
                    </m:oMath>
                  </m:oMathPara>
                </a14:m>
                <a:endParaRPr lang="zh-CN" alt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7550092" y="1945570"/>
                <a:ext cx="2223686" cy="689932"/>
              </a:xfrm>
              <a:prstGeom prst="rect">
                <a:avLst/>
              </a:prstGeom>
              <a:blipFill>
                <a:blip r:embed="rId6"/>
                <a:stretch>
                  <a:fillRect/>
                </a:stretch>
              </a:blipFill>
            </p:spPr>
            <p:txBody>
              <a:bodyPr/>
              <a:lstStyle/>
              <a:p>
                <a:r>
                  <a:rPr lang="zh-CN" altLang="en-US">
                    <a:noFill/>
                  </a:rPr>
                  <a:t> </a:t>
                </a:r>
              </a:p>
            </p:txBody>
          </p:sp>
        </mc:Fallback>
      </mc:AlternateContent>
      <p:sp>
        <p:nvSpPr>
          <p:cNvPr id="22" name="TextBox 2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2.3</a:t>
            </a:r>
            <a:r>
              <a:rPr lang="zh-CN" altLang="en-US" sz="3600" b="1" dirty="0">
                <a:solidFill>
                  <a:srgbClr val="FF0000"/>
                </a:solidFill>
              </a:rPr>
              <a:t>一维双原子链的振动</a:t>
            </a:r>
          </a:p>
        </p:txBody>
      </p:sp>
      <p:cxnSp>
        <p:nvCxnSpPr>
          <p:cNvPr id="20" name="直接连接符 19"/>
          <p:cNvCxnSpPr/>
          <p:nvPr/>
        </p:nvCxnSpPr>
        <p:spPr>
          <a:xfrm>
            <a:off x="1524000" y="2809428"/>
            <a:ext cx="914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60038" y="1261239"/>
            <a:ext cx="1261884" cy="523220"/>
          </a:xfrm>
          <a:prstGeom prst="rect">
            <a:avLst/>
          </a:prstGeom>
          <a:noFill/>
        </p:spPr>
        <p:txBody>
          <a:bodyPr wrap="none" rtlCol="0">
            <a:spAutoFit/>
          </a:bodyPr>
          <a:lstStyle/>
          <a:p>
            <a:r>
              <a:rPr lang="zh-CN" altLang="en-US" b="1" dirty="0">
                <a:solidFill>
                  <a:srgbClr val="FF0000"/>
                </a:solidFill>
              </a:rPr>
              <a:t>光学波</a:t>
            </a:r>
          </a:p>
        </p:txBody>
      </p:sp>
      <p:sp>
        <p:nvSpPr>
          <p:cNvPr id="27" name="TextBox 26"/>
          <p:cNvSpPr txBox="1"/>
          <p:nvPr/>
        </p:nvSpPr>
        <p:spPr>
          <a:xfrm>
            <a:off x="2060039" y="2075980"/>
            <a:ext cx="1266693" cy="523220"/>
          </a:xfrm>
          <a:prstGeom prst="rect">
            <a:avLst/>
          </a:prstGeom>
          <a:noFill/>
        </p:spPr>
        <p:txBody>
          <a:bodyPr wrap="none" rtlCol="0">
            <a:spAutoFit/>
          </a:bodyPr>
          <a:lstStyle/>
          <a:p>
            <a:r>
              <a:rPr lang="zh-CN" altLang="en-US" b="1" dirty="0">
                <a:solidFill>
                  <a:srgbClr val="FF0000"/>
                </a:solidFill>
              </a:rPr>
              <a:t>声学波</a:t>
            </a:r>
          </a:p>
        </p:txBody>
      </p:sp>
      <p:sp>
        <p:nvSpPr>
          <p:cNvPr id="2" name="TextBox 1"/>
          <p:cNvSpPr txBox="1"/>
          <p:nvPr/>
        </p:nvSpPr>
        <p:spPr>
          <a:xfrm>
            <a:off x="3737735" y="2959650"/>
            <a:ext cx="3430747" cy="523220"/>
          </a:xfrm>
          <a:prstGeom prst="rect">
            <a:avLst/>
          </a:prstGeom>
          <a:noFill/>
        </p:spPr>
        <p:txBody>
          <a:bodyPr wrap="none" rtlCol="0">
            <a:spAutoFit/>
          </a:bodyPr>
          <a:lstStyle/>
          <a:p>
            <a:r>
              <a:rPr lang="zh-CN" altLang="en-US" b="1" dirty="0">
                <a:solidFill>
                  <a:srgbClr val="FF0000"/>
                </a:solidFill>
              </a:rPr>
              <a:t>较长波长的光学波：</a:t>
            </a:r>
          </a:p>
        </p:txBody>
      </p:sp>
      <mc:AlternateContent xmlns:mc="http://schemas.openxmlformats.org/markup-compatibility/2006" xmlns:a14="http://schemas.microsoft.com/office/drawing/2010/main">
        <mc:Choice Requires="a14">
          <p:sp>
            <p:nvSpPr>
              <p:cNvPr id="32" name="TextBox 31"/>
              <p:cNvSpPr txBox="1"/>
              <p:nvPr/>
            </p:nvSpPr>
            <p:spPr>
              <a:xfrm>
                <a:off x="6794982" y="2959650"/>
                <a:ext cx="12161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𝒒</m:t>
                      </m:r>
                      <m:r>
                        <a:rPr lang="en-US" altLang="zh-CN" b="1" i="1">
                          <a:latin typeface="Cambria Math"/>
                          <a:ea typeface="Cambria Math"/>
                        </a:rPr>
                        <m:t>→</m:t>
                      </m:r>
                      <m:r>
                        <a:rPr lang="en-US" altLang="zh-CN" b="1" i="1">
                          <a:latin typeface="Cambria Math"/>
                        </a:rPr>
                        <m:t>𝟎</m:t>
                      </m:r>
                    </m:oMath>
                  </m:oMathPara>
                </a14:m>
                <a:endParaRPr lang="zh-CN" altLang="en-US"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6794982" y="2959650"/>
                <a:ext cx="1216167"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397034" y="3674024"/>
                <a:ext cx="2586221" cy="8542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𝒔𝒊𝒏</m:t>
                      </m:r>
                      <m:d>
                        <m:dPr>
                          <m:ctrlPr>
                            <a:rPr lang="en-US" altLang="zh-CN" b="1" i="1">
                              <a:latin typeface="Cambria Math" panose="02040503050406030204" pitchFamily="18" charset="0"/>
                            </a:rPr>
                          </m:ctrlPr>
                        </m:dPr>
                        <m:e>
                          <m:f>
                            <m:fPr>
                              <m:ctrlPr>
                                <a:rPr lang="en-US" altLang="zh-CN" b="1" i="1">
                                  <a:latin typeface="Cambria Math" panose="02040503050406030204" pitchFamily="18" charset="0"/>
                                </a:rPr>
                              </m:ctrlPr>
                            </m:fPr>
                            <m:num>
                              <m:r>
                                <a:rPr lang="en-US" altLang="zh-CN" b="1" i="1">
                                  <a:latin typeface="Cambria Math"/>
                                </a:rPr>
                                <m:t>𝒒𝒂</m:t>
                              </m:r>
                            </m:num>
                            <m:den>
                              <m:r>
                                <a:rPr lang="en-US" altLang="zh-CN" b="1" i="1">
                                  <a:latin typeface="Cambria Math"/>
                                </a:rPr>
                                <m:t>𝟐</m:t>
                              </m:r>
                            </m:den>
                          </m:f>
                        </m:e>
                      </m:d>
                      <m:r>
                        <a:rPr lang="en-US" altLang="zh-CN" b="1" i="1">
                          <a:latin typeface="Cambria Math"/>
                          <a:ea typeface="Cambria Math"/>
                        </a:rPr>
                        <m:t>≈</m:t>
                      </m:r>
                      <m:f>
                        <m:fPr>
                          <m:ctrlPr>
                            <a:rPr lang="en-US" altLang="zh-CN" b="1" i="1">
                              <a:latin typeface="Cambria Math" panose="02040503050406030204" pitchFamily="18" charset="0"/>
                              <a:ea typeface="Cambria Math"/>
                            </a:rPr>
                          </m:ctrlPr>
                        </m:fPr>
                        <m:num>
                          <m:r>
                            <a:rPr lang="en-US" altLang="zh-CN" b="1" i="1">
                              <a:latin typeface="Cambria Math"/>
                              <a:ea typeface="Cambria Math"/>
                            </a:rPr>
                            <m:t>𝒒𝒂</m:t>
                          </m:r>
                        </m:num>
                        <m:den>
                          <m:r>
                            <a:rPr lang="en-US" altLang="zh-CN" b="1" i="1">
                              <a:latin typeface="Cambria Math"/>
                              <a:ea typeface="Cambria Math"/>
                            </a:rPr>
                            <m:t>𝟐</m:t>
                          </m:r>
                        </m:den>
                      </m:f>
                    </m:oMath>
                  </m:oMathPara>
                </a14:m>
                <a:endParaRPr lang="zh-CN" altLang="en-US" b="1" i="1" dirty="0"/>
              </a:p>
            </p:txBody>
          </p:sp>
        </mc:Choice>
        <mc:Fallback xmlns="">
          <p:sp>
            <p:nvSpPr>
              <p:cNvPr id="3" name="TextBox 2"/>
              <p:cNvSpPr txBox="1">
                <a:spLocks noRot="1" noChangeAspect="1" noMove="1" noResize="1" noEditPoints="1" noAdjustHandles="1" noChangeArrowheads="1" noChangeShapeType="1" noTextEdit="1"/>
              </p:cNvSpPr>
              <p:nvPr/>
            </p:nvSpPr>
            <p:spPr>
              <a:xfrm>
                <a:off x="2397034" y="3674024"/>
                <a:ext cx="2586221" cy="854273"/>
              </a:xfrm>
              <a:prstGeom prst="rect">
                <a:avLst/>
              </a:prstGeom>
              <a:blipFill>
                <a:blip r:embed="rId8"/>
                <a:stretch>
                  <a:fillRect/>
                </a:stretch>
              </a:blipFill>
            </p:spPr>
            <p:txBody>
              <a:bodyPr/>
              <a:lstStyle/>
              <a:p>
                <a:r>
                  <a:rPr lang="zh-CN" altLang="en-US">
                    <a:noFill/>
                  </a:rPr>
                  <a:t> </a:t>
                </a:r>
              </a:p>
            </p:txBody>
          </p:sp>
        </mc:Fallback>
      </mc:AlternateContent>
      <p:sp>
        <p:nvSpPr>
          <p:cNvPr id="18" name="右箭头 17"/>
          <p:cNvSpPr/>
          <p:nvPr/>
        </p:nvSpPr>
        <p:spPr>
          <a:xfrm>
            <a:off x="4980433" y="3965684"/>
            <a:ext cx="768726" cy="3310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TextBox 22"/>
              <p:cNvSpPr txBox="1"/>
              <p:nvPr/>
            </p:nvSpPr>
            <p:spPr>
              <a:xfrm>
                <a:off x="5832956" y="3591139"/>
                <a:ext cx="3987117" cy="10801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zh-CN" altLang="en-US" b="1" i="1">
                              <a:latin typeface="Cambria Math"/>
                              <a:ea typeface="Cambria Math"/>
                            </a:rPr>
                            <m:t>𝝎</m:t>
                          </m:r>
                        </m:e>
                        <m:sub>
                          <m:r>
                            <a:rPr lang="en-US" altLang="zh-CN" b="1" i="1">
                              <a:latin typeface="Cambria Math"/>
                              <a:ea typeface="Cambria Math"/>
                            </a:rPr>
                            <m:t>𝟎</m:t>
                          </m:r>
                        </m:sub>
                      </m:sSub>
                      <m:d>
                        <m:dPr>
                          <m:ctrlPr>
                            <a:rPr lang="en-US" altLang="zh-CN" b="1" i="1">
                              <a:latin typeface="Cambria Math" panose="02040503050406030204" pitchFamily="18" charset="0"/>
                              <a:ea typeface="Cambria Math"/>
                            </a:rPr>
                          </m:ctrlPr>
                        </m:dPr>
                        <m:e>
                          <m:r>
                            <a:rPr lang="en-US" altLang="zh-CN" b="1" i="1">
                              <a:latin typeface="Cambria Math"/>
                              <a:ea typeface="Cambria Math"/>
                            </a:rPr>
                            <m:t>𝟏</m:t>
                          </m:r>
                          <m:r>
                            <a:rPr lang="en-US" altLang="zh-CN" b="1" i="1">
                              <a:latin typeface="Cambria Math"/>
                              <a:ea typeface="Cambria Math"/>
                            </a:rPr>
                            <m:t>−</m:t>
                          </m:r>
                          <m:f>
                            <m:fPr>
                              <m:ctrlPr>
                                <a:rPr lang="en-US" altLang="zh-CN" b="1" i="1">
                                  <a:latin typeface="Cambria Math" panose="02040503050406030204" pitchFamily="18" charset="0"/>
                                  <a:ea typeface="Cambria Math"/>
                                </a:rPr>
                              </m:ctrlPr>
                            </m:fPr>
                            <m:num>
                              <m:sSup>
                                <m:sSupPr>
                                  <m:ctrlPr>
                                    <a:rPr lang="en-US" altLang="zh-CN" b="1" i="1">
                                      <a:latin typeface="Cambria Math" panose="02040503050406030204" pitchFamily="18" charset="0"/>
                                      <a:ea typeface="Cambria Math"/>
                                    </a:rPr>
                                  </m:ctrlPr>
                                </m:sSupPr>
                                <m:e>
                                  <m:r>
                                    <a:rPr lang="en-US" altLang="zh-CN" b="1" i="1">
                                      <a:latin typeface="Cambria Math"/>
                                      <a:ea typeface="Cambria Math"/>
                                    </a:rPr>
                                    <m:t>𝒓</m:t>
                                  </m:r>
                                </m:e>
                                <m:sup>
                                  <m:r>
                                    <a:rPr lang="en-US" altLang="zh-CN" b="1" i="1">
                                      <a:latin typeface="Cambria Math"/>
                                      <a:ea typeface="Cambria Math"/>
                                    </a:rPr>
                                    <m:t>𝟐</m:t>
                                  </m:r>
                                </m:sup>
                              </m:sSup>
                              <m:sSup>
                                <m:sSupPr>
                                  <m:ctrlPr>
                                    <a:rPr lang="en-US" altLang="zh-CN" b="1" i="1">
                                      <a:latin typeface="Cambria Math" panose="02040503050406030204" pitchFamily="18" charset="0"/>
                                      <a:ea typeface="Cambria Math"/>
                                    </a:rPr>
                                  </m:ctrlPr>
                                </m:sSupPr>
                                <m:e>
                                  <m:r>
                                    <a:rPr lang="en-US" altLang="zh-CN" b="1" i="1">
                                      <a:latin typeface="Cambria Math"/>
                                      <a:ea typeface="Cambria Math"/>
                                    </a:rPr>
                                    <m:t>𝒂</m:t>
                                  </m:r>
                                </m:e>
                                <m:sup>
                                  <m:r>
                                    <a:rPr lang="en-US" altLang="zh-CN" b="1" i="1">
                                      <a:latin typeface="Cambria Math"/>
                                      <a:ea typeface="Cambria Math"/>
                                    </a:rPr>
                                    <m:t>𝟐</m:t>
                                  </m:r>
                                </m:sup>
                              </m:sSup>
                            </m:num>
                            <m:den>
                              <m:r>
                                <a:rPr lang="en-US" altLang="zh-CN" b="1" i="1">
                                  <a:latin typeface="Cambria Math"/>
                                  <a:ea typeface="Cambria Math"/>
                                </a:rPr>
                                <m:t>𝟑𝟐</m:t>
                              </m:r>
                            </m:den>
                          </m:f>
                          <m:sSup>
                            <m:sSupPr>
                              <m:ctrlPr>
                                <a:rPr lang="en-US" altLang="zh-CN" b="1" i="1">
                                  <a:latin typeface="Cambria Math" panose="02040503050406030204" pitchFamily="18" charset="0"/>
                                  <a:ea typeface="Cambria Math"/>
                                </a:rPr>
                              </m:ctrlPr>
                            </m:sSupPr>
                            <m:e>
                              <m:r>
                                <a:rPr lang="en-US" altLang="zh-CN" b="1" i="1">
                                  <a:latin typeface="Cambria Math"/>
                                  <a:ea typeface="Cambria Math"/>
                                </a:rPr>
                                <m:t>𝒒</m:t>
                              </m:r>
                            </m:e>
                            <m:sup>
                              <m:r>
                                <a:rPr lang="en-US" altLang="zh-CN" b="1" i="1">
                                  <a:latin typeface="Cambria Math"/>
                                  <a:ea typeface="Cambria Math"/>
                                </a:rPr>
                                <m:t>𝟐</m:t>
                              </m:r>
                            </m:sup>
                          </m:sSup>
                        </m:e>
                      </m:d>
                    </m:oMath>
                  </m:oMathPara>
                </a14:m>
                <a:endParaRPr lang="zh-CN" alt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5832956" y="3591139"/>
                <a:ext cx="3987117" cy="108016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636023" y="4661488"/>
                <a:ext cx="2386423" cy="9095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𝒇</m:t>
                          </m:r>
                        </m:sub>
                      </m:sSub>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num>
                        <m:den>
                          <m:r>
                            <a:rPr lang="en-US" altLang="zh-CN" b="1" i="1">
                              <a:latin typeface="Cambria Math"/>
                            </a:rPr>
                            <m:t>𝒒</m:t>
                          </m:r>
                        </m:den>
                      </m:f>
                      <m:r>
                        <a:rPr lang="en-US" altLang="zh-CN" b="1" i="1">
                          <a:latin typeface="Cambria Math"/>
                          <a:ea typeface="Cambria Math"/>
                        </a:rPr>
                        <m:t>→∞</m:t>
                      </m:r>
                    </m:oMath>
                  </m:oMathPara>
                </a14:m>
                <a:endParaRPr lang="zh-CN" altLang="en-US"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3636023" y="4661488"/>
                <a:ext cx="2386423" cy="909544"/>
              </a:xfrm>
              <a:prstGeom prst="rect">
                <a:avLst/>
              </a:prstGeom>
              <a:blipFill>
                <a:blip r:embed="rId10"/>
                <a:stretch>
                  <a:fillRect/>
                </a:stretch>
              </a:blipFill>
            </p:spPr>
            <p:txBody>
              <a:bodyPr/>
              <a:lstStyle/>
              <a:p>
                <a:r>
                  <a:rPr lang="zh-CN" altLang="en-US">
                    <a:noFill/>
                  </a:rPr>
                  <a:t> </a:t>
                </a:r>
              </a:p>
            </p:txBody>
          </p:sp>
        </mc:Fallback>
      </mc:AlternateContent>
      <p:sp>
        <p:nvSpPr>
          <p:cNvPr id="26" name="TextBox 25"/>
          <p:cNvSpPr txBox="1"/>
          <p:nvPr/>
        </p:nvSpPr>
        <p:spPr>
          <a:xfrm>
            <a:off x="2275650" y="4849657"/>
            <a:ext cx="1261884" cy="523220"/>
          </a:xfrm>
          <a:prstGeom prst="rect">
            <a:avLst/>
          </a:prstGeom>
          <a:noFill/>
        </p:spPr>
        <p:txBody>
          <a:bodyPr wrap="none" rtlCol="0">
            <a:spAutoFit/>
          </a:bodyPr>
          <a:lstStyle/>
          <a:p>
            <a:r>
              <a:rPr lang="zh-CN" altLang="en-US" b="1" dirty="0">
                <a:solidFill>
                  <a:srgbClr val="FF0000"/>
                </a:solidFill>
              </a:rPr>
              <a:t>相速度</a:t>
            </a:r>
          </a:p>
        </p:txBody>
      </p:sp>
      <p:sp>
        <p:nvSpPr>
          <p:cNvPr id="19" name="TextBox 18"/>
          <p:cNvSpPr txBox="1"/>
          <p:nvPr/>
        </p:nvSpPr>
        <p:spPr>
          <a:xfrm>
            <a:off x="2275651" y="5800871"/>
            <a:ext cx="1266693" cy="523220"/>
          </a:xfrm>
          <a:prstGeom prst="rect">
            <a:avLst/>
          </a:prstGeom>
          <a:noFill/>
        </p:spPr>
        <p:txBody>
          <a:bodyPr wrap="none" rtlCol="0">
            <a:spAutoFit/>
          </a:bodyPr>
          <a:lstStyle/>
          <a:p>
            <a:r>
              <a:rPr lang="zh-CN" altLang="en-US" b="1" dirty="0">
                <a:solidFill>
                  <a:srgbClr val="FF0000"/>
                </a:solidFill>
              </a:rPr>
              <a:t>群速度</a:t>
            </a:r>
          </a:p>
        </p:txBody>
      </p:sp>
      <mc:AlternateContent xmlns:mc="http://schemas.openxmlformats.org/markup-compatibility/2006" xmlns:a14="http://schemas.microsoft.com/office/drawing/2010/main">
        <mc:Choice Requires="a14">
          <p:sp>
            <p:nvSpPr>
              <p:cNvPr id="8" name="TextBox 7"/>
              <p:cNvSpPr txBox="1"/>
              <p:nvPr/>
            </p:nvSpPr>
            <p:spPr>
              <a:xfrm>
                <a:off x="3695195" y="5571033"/>
                <a:ext cx="4845365" cy="983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sym typeface="Symbol"/>
                            </a:rPr>
                            <m:t></m:t>
                          </m:r>
                        </m:e>
                        <m:sub>
                          <m:r>
                            <a:rPr lang="en-US" altLang="zh-CN" b="1" i="1">
                              <a:latin typeface="Cambria Math"/>
                            </a:rPr>
                            <m:t>𝒈</m:t>
                          </m:r>
                        </m:sub>
                      </m:sSub>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𝒅</m:t>
                          </m:r>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𝟏</m:t>
                              </m:r>
                            </m:sub>
                          </m:sSub>
                        </m:num>
                        <m:den>
                          <m:r>
                            <a:rPr lang="en-US" altLang="zh-CN" b="1" i="1">
                              <a:latin typeface="Cambria Math"/>
                            </a:rPr>
                            <m:t>𝒅𝒒</m:t>
                          </m:r>
                        </m:den>
                      </m:f>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𝟎</m:t>
                              </m:r>
                            </m:sub>
                          </m:sSub>
                        </m:num>
                        <m:den>
                          <m:r>
                            <a:rPr lang="en-US" altLang="zh-CN" b="1" i="1">
                              <a:latin typeface="Cambria Math"/>
                            </a:rPr>
                            <m:t>𝟏𝟔</m:t>
                          </m:r>
                        </m:den>
                      </m:f>
                      <m:sSup>
                        <m:sSupPr>
                          <m:ctrlPr>
                            <a:rPr lang="en-US" altLang="zh-CN" b="1" i="1">
                              <a:latin typeface="Cambria Math" panose="02040503050406030204" pitchFamily="18" charset="0"/>
                            </a:rPr>
                          </m:ctrlPr>
                        </m:sSupPr>
                        <m:e>
                          <m:r>
                            <a:rPr lang="en-US" altLang="zh-CN" b="1" i="1">
                              <a:latin typeface="Cambria Math"/>
                            </a:rPr>
                            <m:t>𝒓</m:t>
                          </m:r>
                        </m:e>
                        <m:sup>
                          <m:r>
                            <a:rPr lang="en-US" altLang="zh-CN" b="1" i="1">
                              <a:latin typeface="Cambria Math"/>
                            </a:rPr>
                            <m:t>𝟐</m:t>
                          </m:r>
                        </m:sup>
                      </m:sSup>
                      <m:sSup>
                        <m:sSupPr>
                          <m:ctrlPr>
                            <a:rPr lang="en-US" altLang="zh-CN" b="1" i="1">
                              <a:latin typeface="Cambria Math" panose="02040503050406030204" pitchFamily="18" charset="0"/>
                            </a:rPr>
                          </m:ctrlPr>
                        </m:sSupPr>
                        <m:e>
                          <m:r>
                            <a:rPr lang="en-US" altLang="zh-CN" b="1" i="1">
                              <a:latin typeface="Cambria Math"/>
                            </a:rPr>
                            <m:t>𝒂</m:t>
                          </m:r>
                        </m:e>
                        <m:sup>
                          <m:r>
                            <a:rPr lang="en-US" altLang="zh-CN" b="1" i="1">
                              <a:latin typeface="Cambria Math"/>
                            </a:rPr>
                            <m:t>𝟐</m:t>
                          </m:r>
                        </m:sup>
                      </m:sSup>
                      <m:r>
                        <a:rPr lang="en-US" altLang="zh-CN" b="1" i="1">
                          <a:latin typeface="Cambria Math"/>
                        </a:rPr>
                        <m:t>𝒒</m:t>
                      </m:r>
                      <m:r>
                        <a:rPr lang="en-US" altLang="zh-CN" b="1" i="1">
                          <a:latin typeface="Cambria Math"/>
                          <a:ea typeface="Cambria Math"/>
                        </a:rPr>
                        <m:t>→</m:t>
                      </m:r>
                      <m:r>
                        <a:rPr lang="en-US" altLang="zh-CN" b="1" i="1">
                          <a:latin typeface="Cambria Math"/>
                          <a:ea typeface="Cambria Math"/>
                        </a:rPr>
                        <m:t>𝟎</m:t>
                      </m:r>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3695195" y="5571033"/>
                <a:ext cx="4845365" cy="983539"/>
              </a:xfrm>
              <a:prstGeom prst="rect">
                <a:avLst/>
              </a:prstGeom>
              <a:blipFill>
                <a:blip r:embed="rId11"/>
                <a:stretch>
                  <a:fillRect/>
                </a:stretch>
              </a:blipFill>
            </p:spPr>
            <p:txBody>
              <a:bodyPr/>
              <a:lstStyle/>
              <a:p>
                <a:r>
                  <a:rPr lang="zh-CN" altLang="en-US">
                    <a:noFill/>
                  </a:rPr>
                  <a:t> </a:t>
                </a:r>
              </a:p>
            </p:txBody>
          </p:sp>
        </mc:Fallback>
      </mc:AlternateContent>
      <p:cxnSp>
        <p:nvCxnSpPr>
          <p:cNvPr id="10" name="直接连接符 9"/>
          <p:cNvCxnSpPr/>
          <p:nvPr/>
        </p:nvCxnSpPr>
        <p:spPr>
          <a:xfrm>
            <a:off x="6267451" y="1830788"/>
            <a:ext cx="828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267451" y="2675590"/>
            <a:ext cx="8286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63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20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20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20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200"/>
                                  </p:iterate>
                                  <p:childTnLst>
                                    <p:set>
                                      <p:cBhvr>
                                        <p:cTn id="37" dur="1" fill="hold">
                                          <p:stCondLst>
                                            <p:cond delay="0"/>
                                          </p:stCondLst>
                                        </p:cTn>
                                        <p:tgtEl>
                                          <p:spTgt spid="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2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3" grpId="0"/>
      <p:bldP spid="18" grpId="0" animBg="1"/>
      <p:bldP spid="23" grpId="0"/>
      <p:bldP spid="25" grpId="0"/>
      <p:bldP spid="26" grpId="0"/>
      <p:bldP spid="19"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3430599" y="1083837"/>
                <a:ext cx="3933962"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𝟏</m:t>
                          </m:r>
                        </m:e>
                        <m:sup>
                          <m:r>
                            <a:rPr lang="en-US" altLang="zh-CN" sz="2000" b="1" i="1">
                              <a:latin typeface="Cambria Math"/>
                            </a:rPr>
                            <m:t>𝟐</m:t>
                          </m:r>
                        </m:sup>
                      </m:sSup>
                      <m:r>
                        <a:rPr lang="en-US" altLang="zh-CN" sz="2000" b="1" i="1">
                          <a:latin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num>
                        <m:den>
                          <m:r>
                            <a:rPr lang="en-US" altLang="zh-CN" sz="2000" b="1" i="1">
                              <a:latin typeface="Cambria Math"/>
                            </a:rPr>
                            <m:t>𝟐</m:t>
                          </m:r>
                        </m:den>
                      </m:f>
                      <m:d>
                        <m:dPr>
                          <m:begChr m:val="["/>
                          <m:endChr m:val="]"/>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rad>
                            <m:radPr>
                              <m:degHide m:val="on"/>
                              <m:ctrlPr>
                                <a:rPr lang="en-US" altLang="zh-CN" sz="2000" b="1" i="1">
                                  <a:latin typeface="Cambria Math" panose="02040503050406030204" pitchFamily="18" charset="0"/>
                                </a:rPr>
                              </m:ctrlPr>
                            </m:radPr>
                            <m:deg/>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sSup>
                                <m:sSupPr>
                                  <m:ctrlPr>
                                    <a:rPr lang="en-US" altLang="zh-CN" sz="2000" b="1" i="1">
                                      <a:latin typeface="Cambria Math" panose="02040503050406030204" pitchFamily="18" charset="0"/>
                                    </a:rPr>
                                  </m:ctrlPr>
                                </m:sSupPr>
                                <m:e>
                                  <m:r>
                                    <a:rPr lang="en-US" altLang="zh-CN" sz="2000" b="1" i="1">
                                      <a:latin typeface="Cambria Math"/>
                                    </a:rPr>
                                    <m:t>𝒔𝒊𝒏</m:t>
                                  </m:r>
                                </m:e>
                                <m:sup>
                                  <m:r>
                                    <a:rPr lang="en-US" altLang="zh-CN" sz="2000" b="1" i="1">
                                      <a:latin typeface="Cambria Math"/>
                                    </a:rPr>
                                    <m:t>𝟐</m:t>
                                  </m:r>
                                </m:sup>
                              </m:sSup>
                              <m:f>
                                <m:fPr>
                                  <m:ctrlPr>
                                    <a:rPr lang="en-US" altLang="zh-CN" sz="2000" b="1" i="1">
                                      <a:latin typeface="Cambria Math" panose="02040503050406030204" pitchFamily="18" charset="0"/>
                                    </a:rPr>
                                  </m:ctrlPr>
                                </m:fPr>
                                <m:num>
                                  <m:r>
                                    <a:rPr lang="en-US" altLang="zh-CN" sz="2000" b="1" i="1">
                                      <a:latin typeface="Cambria Math"/>
                                    </a:rPr>
                                    <m:t>𝒒𝒂</m:t>
                                  </m:r>
                                </m:num>
                                <m:den>
                                  <m:r>
                                    <a:rPr lang="en-US" altLang="zh-CN" sz="2000" b="1" i="1">
                                      <a:latin typeface="Cambria Math"/>
                                    </a:rPr>
                                    <m:t>𝟐</m:t>
                                  </m:r>
                                </m:den>
                              </m:f>
                            </m:e>
                          </m:rad>
                        </m:e>
                      </m:d>
                    </m:oMath>
                  </m:oMathPara>
                </a14:m>
                <a:endParaRPr lang="zh-CN" altLang="en-US" sz="20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3430599" y="1083837"/>
                <a:ext cx="3933962" cy="7945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30599" y="1965919"/>
                <a:ext cx="3933962" cy="794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𝟐</m:t>
                          </m:r>
                        </m:e>
                        <m:sup>
                          <m:r>
                            <a:rPr lang="en-US" altLang="zh-CN" sz="2000" b="1" i="1">
                              <a:latin typeface="Cambria Math"/>
                            </a:rPr>
                            <m:t>𝟐</m:t>
                          </m:r>
                        </m:sup>
                      </m:sSup>
                      <m:r>
                        <a:rPr lang="en-US" altLang="zh-CN" sz="2000" b="1" i="1">
                          <a:latin typeface="Cambria Math"/>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num>
                        <m:den>
                          <m:r>
                            <a:rPr lang="en-US" altLang="zh-CN" sz="2000" b="1" i="1">
                              <a:latin typeface="Cambria Math"/>
                            </a:rPr>
                            <m:t>𝟐</m:t>
                          </m:r>
                        </m:den>
                      </m:f>
                      <m:d>
                        <m:dPr>
                          <m:begChr m:val="["/>
                          <m:endChr m:val="]"/>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rad>
                            <m:radPr>
                              <m:degHide m:val="on"/>
                              <m:ctrlPr>
                                <a:rPr lang="en-US" altLang="zh-CN" sz="2000" b="1" i="1">
                                  <a:latin typeface="Cambria Math" panose="02040503050406030204" pitchFamily="18" charset="0"/>
                                </a:rPr>
                              </m:ctrlPr>
                            </m:radPr>
                            <m:deg/>
                            <m:e>
                              <m:r>
                                <a:rPr lang="en-US" altLang="zh-CN" sz="2000" b="1" i="1">
                                  <a:latin typeface="Cambria Math"/>
                                </a:rPr>
                                <m:t>𝟏</m:t>
                              </m:r>
                              <m:r>
                                <a:rPr lang="en-US" altLang="zh-CN" sz="2000" b="1" i="1">
                                  <a:latin typeface="Cambria Math"/>
                                </a:rPr>
                                <m:t>−</m:t>
                              </m:r>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sSup>
                                <m:sSupPr>
                                  <m:ctrlPr>
                                    <a:rPr lang="en-US" altLang="zh-CN" sz="2000" b="1" i="1">
                                      <a:latin typeface="Cambria Math" panose="02040503050406030204" pitchFamily="18" charset="0"/>
                                    </a:rPr>
                                  </m:ctrlPr>
                                </m:sSupPr>
                                <m:e>
                                  <m:r>
                                    <a:rPr lang="en-US" altLang="zh-CN" sz="2000" b="1" i="1">
                                      <a:latin typeface="Cambria Math"/>
                                    </a:rPr>
                                    <m:t>𝒔𝒊𝒏</m:t>
                                  </m:r>
                                </m:e>
                                <m:sup>
                                  <m:r>
                                    <a:rPr lang="en-US" altLang="zh-CN" sz="2000" b="1" i="1">
                                      <a:latin typeface="Cambria Math"/>
                                    </a:rPr>
                                    <m:t>𝟐</m:t>
                                  </m:r>
                                </m:sup>
                              </m:sSup>
                              <m:f>
                                <m:fPr>
                                  <m:ctrlPr>
                                    <a:rPr lang="en-US" altLang="zh-CN" sz="2000" b="1" i="1">
                                      <a:latin typeface="Cambria Math" panose="02040503050406030204" pitchFamily="18" charset="0"/>
                                    </a:rPr>
                                  </m:ctrlPr>
                                </m:fPr>
                                <m:num>
                                  <m:r>
                                    <a:rPr lang="en-US" altLang="zh-CN" sz="2000" b="1" i="1">
                                      <a:latin typeface="Cambria Math"/>
                                    </a:rPr>
                                    <m:t>𝒒𝒂</m:t>
                                  </m:r>
                                </m:num>
                                <m:den>
                                  <m:r>
                                    <a:rPr lang="en-US" altLang="zh-CN" sz="2000" b="1" i="1">
                                      <a:latin typeface="Cambria Math"/>
                                    </a:rPr>
                                    <m:t>𝟐</m:t>
                                  </m:r>
                                </m:den>
                              </m:f>
                            </m:e>
                          </m:rad>
                        </m:e>
                      </m:d>
                    </m:oMath>
                  </m:oMathPara>
                </a14:m>
                <a:endParaRPr lang="zh-CN" alt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430599" y="1965919"/>
                <a:ext cx="3933962" cy="79457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403066" y="1083838"/>
                <a:ext cx="2417007" cy="7016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zh-CN" altLang="en-US" sz="2000" b="1" i="1">
                              <a:latin typeface="Cambria Math"/>
                            </a:rPr>
                            <m:t>𝝎</m:t>
                          </m:r>
                          <m:r>
                            <a:rPr lang="en-US" altLang="zh-CN" sz="2000" b="1" i="1" baseline="-25000">
                              <a:latin typeface="Cambria Math"/>
                            </a:rPr>
                            <m:t>𝟎</m:t>
                          </m:r>
                        </m:e>
                        <m:sup>
                          <m:r>
                            <a:rPr lang="en-US" altLang="zh-CN" sz="2000" b="1" i="1">
                              <a:latin typeface="Cambria Math"/>
                            </a:rPr>
                            <m:t>𝟐</m:t>
                          </m:r>
                        </m:sup>
                      </m:sSup>
                      <m:r>
                        <a:rPr lang="en-US" altLang="zh-CN" sz="2000" b="1" i="1">
                          <a:latin typeface="Cambria Math"/>
                        </a:rPr>
                        <m:t>=</m:t>
                      </m:r>
                      <m:r>
                        <a:rPr lang="en-US" altLang="zh-CN" sz="2000" b="1" i="1">
                          <a:latin typeface="Cambria Math"/>
                        </a:rPr>
                        <m:t>𝟐</m:t>
                      </m:r>
                      <m:r>
                        <a:rPr lang="zh-CN" altLang="en-US" sz="2000" b="1" i="1">
                          <a:latin typeface="Cambria Math"/>
                        </a:rPr>
                        <m:t>𝜷</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r>
                            <a:rPr lang="en-US" altLang="zh-CN" sz="2000" b="1" i="1">
                              <a:latin typeface="Cambria Math"/>
                            </a:rPr>
                            <m:t>+</m:t>
                          </m:r>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den>
                      </m:f>
                    </m:oMath>
                  </m:oMathPara>
                </a14:m>
                <a:endParaRPr lang="zh-CN" altLang="en-US" sz="20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7403066" y="1083838"/>
                <a:ext cx="2417007" cy="7016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50092" y="1945570"/>
                <a:ext cx="222368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1" i="1">
                              <a:latin typeface="Cambria Math" panose="02040503050406030204" pitchFamily="18" charset="0"/>
                            </a:rPr>
                          </m:ctrlPr>
                        </m:sSupPr>
                        <m:e>
                          <m:r>
                            <a:rPr lang="en-US" altLang="zh-CN" sz="2000" b="1" i="1">
                              <a:latin typeface="Cambria Math"/>
                            </a:rPr>
                            <m:t>𝒓</m:t>
                          </m:r>
                        </m:e>
                        <m:sup>
                          <m:r>
                            <a:rPr lang="en-US" altLang="zh-CN" sz="2000" b="1" i="1">
                              <a:latin typeface="Cambria Math"/>
                            </a:rPr>
                            <m:t>𝟐</m:t>
                          </m:r>
                        </m:sup>
                      </m:sSup>
                      <m:r>
                        <a:rPr lang="en-US" altLang="zh-CN" sz="2000" b="1" i="1">
                          <a:latin typeface="Cambria Math"/>
                        </a:rPr>
                        <m:t>=</m:t>
                      </m:r>
                      <m:r>
                        <a:rPr lang="en-US" altLang="zh-CN" sz="2000" b="1" i="1">
                          <a:latin typeface="Cambria Math"/>
                        </a:rPr>
                        <m:t>𝟒</m:t>
                      </m:r>
                      <m:f>
                        <m:fPr>
                          <m:ctrlPr>
                            <a:rPr lang="en-US" altLang="zh-CN" sz="2000" b="1" i="1">
                              <a:latin typeface="Cambria Math" panose="02040503050406030204" pitchFamily="18" charset="0"/>
                            </a:rPr>
                          </m:ctrlPr>
                        </m:fPr>
                        <m:num>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num>
                        <m:den>
                          <m:sSup>
                            <m:sSupPr>
                              <m:ctrlPr>
                                <a:rPr lang="en-US" altLang="zh-CN" sz="2000" b="1" i="1">
                                  <a:latin typeface="Cambria Math" panose="02040503050406030204" pitchFamily="18" charset="0"/>
                                </a:rPr>
                              </m:ctrlPr>
                            </m:sSupPr>
                            <m:e>
                              <m:d>
                                <m:dPr>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𝟏</m:t>
                                      </m:r>
                                      <m:r>
                                        <a:rPr lang="en-US" altLang="zh-CN" sz="2000" b="1" i="1">
                                          <a:latin typeface="Cambria Math"/>
                                        </a:rPr>
                                        <m:t>+</m:t>
                                      </m:r>
                                    </m:sub>
                                  </m:sSub>
                                  <m:sSub>
                                    <m:sSubPr>
                                      <m:ctrlPr>
                                        <a:rPr lang="en-US" altLang="zh-CN" sz="2000" b="1" i="1">
                                          <a:latin typeface="Cambria Math" panose="02040503050406030204" pitchFamily="18" charset="0"/>
                                        </a:rPr>
                                      </m:ctrlPr>
                                    </m:sSubPr>
                                    <m:e>
                                      <m:r>
                                        <a:rPr lang="en-US" altLang="zh-CN" sz="2000" b="1" i="1">
                                          <a:latin typeface="Cambria Math"/>
                                        </a:rPr>
                                        <m:t>𝒎</m:t>
                                      </m:r>
                                    </m:e>
                                    <m:sub>
                                      <m:r>
                                        <a:rPr lang="en-US" altLang="zh-CN" sz="2000" b="1" i="1">
                                          <a:latin typeface="Cambria Math"/>
                                        </a:rPr>
                                        <m:t>𝟐</m:t>
                                      </m:r>
                                    </m:sub>
                                  </m:sSub>
                                </m:e>
                              </m:d>
                            </m:e>
                            <m:sup>
                              <m:r>
                                <a:rPr lang="en-US" altLang="zh-CN" sz="2000" b="1" i="1">
                                  <a:latin typeface="Cambria Math"/>
                                </a:rPr>
                                <m:t>𝟐</m:t>
                              </m:r>
                            </m:sup>
                          </m:sSup>
                        </m:den>
                      </m:f>
                    </m:oMath>
                  </m:oMathPara>
                </a14:m>
                <a:endParaRPr lang="zh-CN" alt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7550092" y="1945570"/>
                <a:ext cx="2223686" cy="689932"/>
              </a:xfrm>
              <a:prstGeom prst="rect">
                <a:avLst/>
              </a:prstGeom>
              <a:blipFill>
                <a:blip r:embed="rId6"/>
                <a:stretch>
                  <a:fillRect/>
                </a:stretch>
              </a:blipFill>
            </p:spPr>
            <p:txBody>
              <a:bodyPr/>
              <a:lstStyle/>
              <a:p>
                <a:r>
                  <a:rPr lang="zh-CN" altLang="en-US">
                    <a:noFill/>
                  </a:rPr>
                  <a:t> </a:t>
                </a:r>
              </a:p>
            </p:txBody>
          </p:sp>
        </mc:Fallback>
      </mc:AlternateContent>
      <p:sp>
        <p:nvSpPr>
          <p:cNvPr id="22" name="TextBox 2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2.3</a:t>
            </a:r>
            <a:r>
              <a:rPr lang="zh-CN" altLang="en-US" sz="3600" b="1" dirty="0">
                <a:solidFill>
                  <a:srgbClr val="FF0000"/>
                </a:solidFill>
              </a:rPr>
              <a:t>一维双原子链的振动</a:t>
            </a:r>
          </a:p>
        </p:txBody>
      </p:sp>
      <p:cxnSp>
        <p:nvCxnSpPr>
          <p:cNvPr id="20" name="直接连接符 19"/>
          <p:cNvCxnSpPr/>
          <p:nvPr/>
        </p:nvCxnSpPr>
        <p:spPr>
          <a:xfrm>
            <a:off x="1524000" y="2809428"/>
            <a:ext cx="914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60038" y="1261239"/>
            <a:ext cx="1261884" cy="523220"/>
          </a:xfrm>
          <a:prstGeom prst="rect">
            <a:avLst/>
          </a:prstGeom>
          <a:noFill/>
        </p:spPr>
        <p:txBody>
          <a:bodyPr wrap="none" rtlCol="0">
            <a:spAutoFit/>
          </a:bodyPr>
          <a:lstStyle/>
          <a:p>
            <a:r>
              <a:rPr lang="zh-CN" altLang="en-US" b="1" dirty="0">
                <a:solidFill>
                  <a:srgbClr val="FF0000"/>
                </a:solidFill>
              </a:rPr>
              <a:t>光学波</a:t>
            </a:r>
          </a:p>
        </p:txBody>
      </p:sp>
      <p:sp>
        <p:nvSpPr>
          <p:cNvPr id="27" name="TextBox 26"/>
          <p:cNvSpPr txBox="1"/>
          <p:nvPr/>
        </p:nvSpPr>
        <p:spPr>
          <a:xfrm>
            <a:off x="2060039" y="2075980"/>
            <a:ext cx="1266693" cy="523220"/>
          </a:xfrm>
          <a:prstGeom prst="rect">
            <a:avLst/>
          </a:prstGeom>
          <a:noFill/>
        </p:spPr>
        <p:txBody>
          <a:bodyPr wrap="none" rtlCol="0">
            <a:spAutoFit/>
          </a:bodyPr>
          <a:lstStyle/>
          <a:p>
            <a:r>
              <a:rPr lang="zh-CN" altLang="en-US" b="1" dirty="0">
                <a:solidFill>
                  <a:srgbClr val="FF0000"/>
                </a:solidFill>
              </a:rPr>
              <a:t>声学波</a:t>
            </a:r>
          </a:p>
        </p:txBody>
      </p:sp>
      <p:sp>
        <p:nvSpPr>
          <p:cNvPr id="2" name="TextBox 1"/>
          <p:cNvSpPr txBox="1"/>
          <p:nvPr/>
        </p:nvSpPr>
        <p:spPr>
          <a:xfrm>
            <a:off x="2057084" y="3026325"/>
            <a:ext cx="3430747" cy="523220"/>
          </a:xfrm>
          <a:prstGeom prst="rect">
            <a:avLst/>
          </a:prstGeom>
          <a:noFill/>
        </p:spPr>
        <p:txBody>
          <a:bodyPr wrap="none" rtlCol="0">
            <a:spAutoFit/>
          </a:bodyPr>
          <a:lstStyle/>
          <a:p>
            <a:r>
              <a:rPr lang="zh-CN" altLang="en-US" b="1" dirty="0">
                <a:solidFill>
                  <a:srgbClr val="FF0000"/>
                </a:solidFill>
              </a:rPr>
              <a:t>较长波长的声学波：</a:t>
            </a:r>
          </a:p>
        </p:txBody>
      </p:sp>
      <mc:AlternateContent xmlns:mc="http://schemas.openxmlformats.org/markup-compatibility/2006" xmlns:a14="http://schemas.microsoft.com/office/drawing/2010/main">
        <mc:Choice Requires="a14">
          <p:sp>
            <p:nvSpPr>
              <p:cNvPr id="32" name="TextBox 31"/>
              <p:cNvSpPr txBox="1"/>
              <p:nvPr/>
            </p:nvSpPr>
            <p:spPr>
              <a:xfrm>
                <a:off x="5360773" y="3026325"/>
                <a:ext cx="12161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𝒒</m:t>
                      </m:r>
                      <m:r>
                        <a:rPr lang="en-US" altLang="zh-CN" b="1" i="1">
                          <a:latin typeface="Cambria Math"/>
                          <a:ea typeface="Cambria Math"/>
                        </a:rPr>
                        <m:t>→</m:t>
                      </m:r>
                      <m:r>
                        <a:rPr lang="en-US" altLang="zh-CN" b="1" i="1">
                          <a:latin typeface="Cambria Math"/>
                        </a:rPr>
                        <m:t>𝟎</m:t>
                      </m:r>
                    </m:oMath>
                  </m:oMathPara>
                </a14:m>
                <a:endParaRPr lang="zh-CN" altLang="en-US"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5360773" y="3026325"/>
                <a:ext cx="1216167"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927988" y="2827171"/>
                <a:ext cx="2586221" cy="8542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𝒔𝒊𝒏</m:t>
                      </m:r>
                      <m:d>
                        <m:dPr>
                          <m:ctrlPr>
                            <a:rPr lang="en-US" altLang="zh-CN" b="1" i="1">
                              <a:latin typeface="Cambria Math" panose="02040503050406030204" pitchFamily="18" charset="0"/>
                            </a:rPr>
                          </m:ctrlPr>
                        </m:dPr>
                        <m:e>
                          <m:f>
                            <m:fPr>
                              <m:ctrlPr>
                                <a:rPr lang="en-US" altLang="zh-CN" b="1" i="1">
                                  <a:latin typeface="Cambria Math" panose="02040503050406030204" pitchFamily="18" charset="0"/>
                                </a:rPr>
                              </m:ctrlPr>
                            </m:fPr>
                            <m:num>
                              <m:r>
                                <a:rPr lang="en-US" altLang="zh-CN" b="1" i="1">
                                  <a:latin typeface="Cambria Math"/>
                                </a:rPr>
                                <m:t>𝒒𝒂</m:t>
                              </m:r>
                            </m:num>
                            <m:den>
                              <m:r>
                                <a:rPr lang="en-US" altLang="zh-CN" b="1" i="1">
                                  <a:latin typeface="Cambria Math"/>
                                </a:rPr>
                                <m:t>𝟐</m:t>
                              </m:r>
                            </m:den>
                          </m:f>
                        </m:e>
                      </m:d>
                      <m:r>
                        <a:rPr lang="en-US" altLang="zh-CN" b="1" i="1">
                          <a:latin typeface="Cambria Math"/>
                          <a:ea typeface="Cambria Math"/>
                        </a:rPr>
                        <m:t>≈</m:t>
                      </m:r>
                      <m:f>
                        <m:fPr>
                          <m:ctrlPr>
                            <a:rPr lang="en-US" altLang="zh-CN" b="1" i="1">
                              <a:latin typeface="Cambria Math" panose="02040503050406030204" pitchFamily="18" charset="0"/>
                              <a:ea typeface="Cambria Math"/>
                            </a:rPr>
                          </m:ctrlPr>
                        </m:fPr>
                        <m:num>
                          <m:r>
                            <a:rPr lang="en-US" altLang="zh-CN" b="1" i="1">
                              <a:latin typeface="Cambria Math"/>
                              <a:ea typeface="Cambria Math"/>
                            </a:rPr>
                            <m:t>𝒒𝒂</m:t>
                          </m:r>
                        </m:num>
                        <m:den>
                          <m:r>
                            <a:rPr lang="en-US" altLang="zh-CN" b="1" i="1">
                              <a:latin typeface="Cambria Math"/>
                              <a:ea typeface="Cambria Math"/>
                            </a:rPr>
                            <m:t>𝟐</m:t>
                          </m:r>
                        </m:den>
                      </m:f>
                    </m:oMath>
                  </m:oMathPara>
                </a14:m>
                <a:endParaRPr lang="zh-CN" altLang="en-US" b="1" i="1" dirty="0"/>
              </a:p>
            </p:txBody>
          </p:sp>
        </mc:Choice>
        <mc:Fallback xmlns="">
          <p:sp>
            <p:nvSpPr>
              <p:cNvPr id="3" name="TextBox 2"/>
              <p:cNvSpPr txBox="1">
                <a:spLocks noRot="1" noChangeAspect="1" noMove="1" noResize="1" noEditPoints="1" noAdjustHandles="1" noChangeArrowheads="1" noChangeShapeType="1" noTextEdit="1"/>
              </p:cNvSpPr>
              <p:nvPr/>
            </p:nvSpPr>
            <p:spPr>
              <a:xfrm>
                <a:off x="6927988" y="2827171"/>
                <a:ext cx="2586221" cy="854273"/>
              </a:xfrm>
              <a:prstGeom prst="rect">
                <a:avLst/>
              </a:prstGeom>
              <a:blipFill>
                <a:blip r:embed="rId8"/>
                <a:stretch>
                  <a:fillRect/>
                </a:stretch>
              </a:blipFill>
            </p:spPr>
            <p:txBody>
              <a:bodyPr/>
              <a:lstStyle/>
              <a:p>
                <a:r>
                  <a:rPr lang="zh-CN" altLang="en-US">
                    <a:noFill/>
                  </a:rPr>
                  <a:t> </a:t>
                </a:r>
              </a:p>
            </p:txBody>
          </p:sp>
        </mc:Fallback>
      </mc:AlternateContent>
      <p:sp>
        <p:nvSpPr>
          <p:cNvPr id="18" name="右箭头 17"/>
          <p:cNvSpPr/>
          <p:nvPr/>
        </p:nvSpPr>
        <p:spPr>
          <a:xfrm>
            <a:off x="859609" y="4222855"/>
            <a:ext cx="768726" cy="3310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TextBox 22"/>
              <p:cNvSpPr txBox="1"/>
              <p:nvPr/>
            </p:nvSpPr>
            <p:spPr>
              <a:xfrm>
                <a:off x="1567128" y="3893965"/>
                <a:ext cx="2799741"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a:rPr lang="en-US" altLang="zh-CN" b="1" i="1">
                              <a:latin typeface="Cambria Math"/>
                            </a:rPr>
                            <m:t>𝟐</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f>
                            <m:fPr>
                              <m:ctrlPr>
                                <a:rPr lang="en-US" altLang="zh-CN" b="1" i="1">
                                  <a:latin typeface="Cambria Math" panose="02040503050406030204" pitchFamily="18" charset="0"/>
                                  <a:ea typeface="Cambria Math"/>
                                </a:rPr>
                              </m:ctrlPr>
                            </m:fPr>
                            <m:num>
                              <m:r>
                                <a:rPr lang="en-US" altLang="zh-CN" b="1" i="1">
                                  <a:latin typeface="Cambria Math"/>
                                  <a:ea typeface="Cambria Math"/>
                                </a:rPr>
                                <m:t>𝟏</m:t>
                              </m:r>
                            </m:num>
                            <m:den>
                              <m:r>
                                <a:rPr lang="en-US" altLang="zh-CN" b="1" i="1">
                                  <a:latin typeface="Cambria Math"/>
                                  <a:ea typeface="Cambria Math"/>
                                </a:rPr>
                                <m:t>𝟒</m:t>
                              </m:r>
                            </m:den>
                          </m:f>
                          <m:r>
                            <a:rPr lang="zh-CN" altLang="en-US" b="1" i="1">
                              <a:latin typeface="Cambria Math"/>
                              <a:ea typeface="Cambria Math"/>
                            </a:rPr>
                            <m:t>𝝎</m:t>
                          </m:r>
                        </m:e>
                        <m:sub>
                          <m:r>
                            <a:rPr lang="en-US" altLang="zh-CN" b="1" i="1">
                              <a:latin typeface="Cambria Math"/>
                              <a:ea typeface="Cambria Math"/>
                            </a:rPr>
                            <m:t>𝟎</m:t>
                          </m:r>
                        </m:sub>
                      </m:sSub>
                      <m:r>
                        <a:rPr lang="en-US" altLang="zh-CN" b="1" i="1">
                          <a:latin typeface="Cambria Math"/>
                          <a:ea typeface="Cambria Math"/>
                        </a:rPr>
                        <m:t>𝒓𝒂</m:t>
                      </m:r>
                      <m:r>
                        <a:rPr lang="en-US" altLang="zh-CN" b="1" i="1">
                          <a:latin typeface="Cambria Math" panose="02040503050406030204" pitchFamily="18" charset="0"/>
                          <a:ea typeface="Cambria Math"/>
                        </a:rPr>
                        <m:t>|</m:t>
                      </m:r>
                      <m:r>
                        <a:rPr lang="en-US" altLang="zh-CN" b="1" i="1">
                          <a:latin typeface="Cambria Math"/>
                          <a:ea typeface="Cambria Math"/>
                        </a:rPr>
                        <m:t>𝒒</m:t>
                      </m:r>
                      <m:r>
                        <a:rPr lang="en-US" altLang="zh-CN" b="1" i="1">
                          <a:latin typeface="Cambria Math" panose="02040503050406030204" pitchFamily="18" charset="0"/>
                          <a:ea typeface="Cambria Math"/>
                        </a:rPr>
                        <m:t>|</m:t>
                      </m:r>
                    </m:oMath>
                  </m:oMathPara>
                </a14:m>
                <a:endParaRPr lang="zh-CN" alt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1567128" y="3893965"/>
                <a:ext cx="2799741" cy="89896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589705" y="5152103"/>
                <a:ext cx="6646435" cy="970074"/>
              </a:xfrm>
              <a:prstGeom prst="rect">
                <a:avLst/>
              </a:prstGeom>
              <a:noFill/>
            </p:spPr>
            <p:txBody>
              <a:bodyPr wrap="none" rtlCol="0">
                <a:spAutoFit/>
              </a:bodyPr>
              <a:lstStyle/>
              <a:p>
                <a:r>
                  <a:rPr lang="zh-CN" altLang="en-US" b="1" dirty="0" smtClean="0">
                    <a:solidFill>
                      <a:srgbClr val="FF0000"/>
                    </a:solidFill>
                  </a:rPr>
                  <a:t>相速度</a:t>
                </a:r>
                <a:r>
                  <a:rPr lang="en-US" altLang="zh-CN" b="1" dirty="0">
                    <a:solidFill>
                      <a:srgbClr val="FF0000"/>
                    </a:solidFill>
                  </a:rPr>
                  <a:t>=</a:t>
                </a:r>
                <a:r>
                  <a:rPr lang="zh-CN" altLang="en-US" b="1" dirty="0" smtClean="0">
                    <a:solidFill>
                      <a:srgbClr val="FF0000"/>
                    </a:solidFill>
                  </a:rPr>
                  <a:t>群速度</a:t>
                </a:r>
                <a:r>
                  <a:rPr lang="en-US" altLang="zh-CN" b="1" dirty="0" smtClean="0">
                    <a:solidFill>
                      <a:srgbClr val="FF0000"/>
                    </a:solidFill>
                  </a:rPr>
                  <a:t>=</a:t>
                </a:r>
                <a14:m>
                  <m:oMath xmlns:m="http://schemas.openxmlformats.org/officeDocument/2006/math">
                    <m:rad>
                      <m:radPr>
                        <m:degHide m:val="on"/>
                        <m:ctrlPr>
                          <a:rPr lang="en-US" altLang="zh-CN" b="1" i="1">
                            <a:solidFill>
                              <a:srgbClr val="FF0000"/>
                            </a:solidFill>
                            <a:latin typeface="Cambria Math" panose="02040503050406030204" pitchFamily="18" charset="0"/>
                          </a:rPr>
                        </m:ctrlPr>
                      </m:radPr>
                      <m:deg/>
                      <m:e>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a:rPr>
                              <m:t>𝑲</m:t>
                            </m:r>
                          </m:num>
                          <m:den>
                            <m:f>
                              <m:fPr>
                                <m:type m:val="lin"/>
                                <m:ctrlPr>
                                  <a:rPr lang="en-US" altLang="zh-CN" b="1" i="1">
                                    <a:solidFill>
                                      <a:srgbClr val="FF0000"/>
                                    </a:solidFill>
                                    <a:latin typeface="Cambria Math" panose="02040503050406030204" pitchFamily="18" charset="0"/>
                                  </a:rPr>
                                </m:ctrlPr>
                              </m:fPr>
                              <m:num>
                                <m:d>
                                  <m:dPr>
                                    <m:ctrlPr>
                                      <a:rPr lang="en-US" altLang="zh-CN" b="1" i="1">
                                        <a:solidFill>
                                          <a:srgbClr val="FF0000"/>
                                        </a:solidFill>
                                        <a:latin typeface="Cambria Math" panose="02040503050406030204" pitchFamily="18" charset="0"/>
                                      </a:rPr>
                                    </m:ctrlPr>
                                  </m:dPr>
                                  <m:e>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a:rPr>
                                          <m:t>𝒎</m:t>
                                        </m:r>
                                      </m:e>
                                      <m:sub>
                                        <m:r>
                                          <a:rPr lang="en-US" altLang="zh-CN" b="1" i="1">
                                            <a:solidFill>
                                              <a:srgbClr val="FF0000"/>
                                            </a:solidFill>
                                            <a:latin typeface="Cambria Math"/>
                                          </a:rPr>
                                          <m:t>𝟏</m:t>
                                        </m:r>
                                      </m:sub>
                                    </m:sSub>
                                    <m:r>
                                      <a:rPr lang="en-US" altLang="zh-CN" b="1" i="1">
                                        <a:solidFill>
                                          <a:srgbClr val="FF0000"/>
                                        </a:solidFill>
                                        <a:latin typeface="Cambria Math"/>
                                      </a:rPr>
                                      <m:t>+</m:t>
                                    </m:r>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a:rPr>
                                          <m:t>𝒎</m:t>
                                        </m:r>
                                      </m:e>
                                      <m:sub>
                                        <m:r>
                                          <a:rPr lang="en-US" altLang="zh-CN" b="1" i="1">
                                            <a:solidFill>
                                              <a:srgbClr val="FF0000"/>
                                            </a:solidFill>
                                            <a:latin typeface="Cambria Math"/>
                                          </a:rPr>
                                          <m:t>𝟐</m:t>
                                        </m:r>
                                      </m:sub>
                                    </m:sSub>
                                  </m:e>
                                </m:d>
                              </m:num>
                              <m:den>
                                <m:r>
                                  <a:rPr lang="en-US" altLang="zh-CN" b="1" i="1">
                                    <a:solidFill>
                                      <a:srgbClr val="FF0000"/>
                                    </a:solidFill>
                                    <a:latin typeface="Cambria Math"/>
                                  </a:rPr>
                                  <m:t>𝒂</m:t>
                                </m:r>
                              </m:den>
                            </m:f>
                          </m:den>
                        </m:f>
                      </m:e>
                    </m:rad>
                    <m:r>
                      <a:rPr lang="en-US" altLang="zh-CN" b="1" i="1">
                        <a:solidFill>
                          <a:srgbClr val="FF0000"/>
                        </a:solidFill>
                        <a:latin typeface="Cambria Math"/>
                      </a:rPr>
                      <m:t>=</m:t>
                    </m:r>
                    <m:rad>
                      <m:radPr>
                        <m:degHide m:val="on"/>
                        <m:ctrlPr>
                          <a:rPr lang="en-US" altLang="zh-CN" b="1" i="1">
                            <a:solidFill>
                              <a:srgbClr val="FF0000"/>
                            </a:solidFill>
                            <a:latin typeface="Cambria Math" panose="02040503050406030204" pitchFamily="18" charset="0"/>
                          </a:rPr>
                        </m:ctrlPr>
                      </m:radPr>
                      <m:deg/>
                      <m:e>
                        <m:f>
                          <m:fPr>
                            <m:ctrlPr>
                              <a:rPr lang="en-US" altLang="zh-CN" b="1" i="1">
                                <a:solidFill>
                                  <a:srgbClr val="FF0000"/>
                                </a:solidFill>
                                <a:latin typeface="Cambria Math" panose="02040503050406030204" pitchFamily="18" charset="0"/>
                              </a:rPr>
                            </m:ctrlPr>
                          </m:fPr>
                          <m:num>
                            <m:r>
                              <a:rPr lang="en-US" altLang="zh-CN" b="1" i="1">
                                <a:solidFill>
                                  <a:srgbClr val="FF0000"/>
                                </a:solidFill>
                                <a:latin typeface="Cambria Math"/>
                              </a:rPr>
                              <m:t>𝑲</m:t>
                            </m:r>
                          </m:num>
                          <m:den>
                            <m:r>
                              <a:rPr lang="zh-CN" altLang="en-US" b="1" i="1">
                                <a:solidFill>
                                  <a:srgbClr val="FF0000"/>
                                </a:solidFill>
                                <a:latin typeface="Cambria Math"/>
                              </a:rPr>
                              <m:t>𝝆</m:t>
                            </m:r>
                          </m:den>
                        </m:f>
                      </m:e>
                    </m:rad>
                    <m:r>
                      <a:rPr lang="en-US" altLang="zh-CN" b="1" i="1" smtClean="0">
                        <a:solidFill>
                          <a:srgbClr val="FF0000"/>
                        </a:solidFill>
                        <a:latin typeface="Cambria Math" panose="02040503050406030204" pitchFamily="18" charset="0"/>
                      </a:rPr>
                      <m:t>=</m:t>
                    </m:r>
                    <m:r>
                      <m:rPr>
                        <m:nor/>
                      </m:rPr>
                      <a:rPr lang="zh-CN" altLang="en-US" b="1" dirty="0">
                        <a:solidFill>
                          <a:srgbClr val="FF0000"/>
                        </a:solidFill>
                      </a:rPr>
                      <m:t>声速</m:t>
                    </m:r>
                  </m:oMath>
                </a14:m>
                <a:endParaRPr lang="zh-CN" altLang="en-US" b="1" dirty="0">
                  <a:solidFill>
                    <a:srgbClr val="FF0000"/>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89705" y="5152103"/>
                <a:ext cx="6646435" cy="970074"/>
              </a:xfrm>
              <a:prstGeom prst="rect">
                <a:avLst/>
              </a:prstGeom>
              <a:blipFill>
                <a:blip r:embed="rId10"/>
                <a:stretch>
                  <a:fillRect l="-1927"/>
                </a:stretch>
              </a:blipFill>
            </p:spPr>
            <p:txBody>
              <a:bodyPr/>
              <a:lstStyle/>
              <a:p>
                <a:r>
                  <a:rPr lang="zh-CN" altLang="en-US">
                    <a:noFill/>
                  </a:rPr>
                  <a:t> </a:t>
                </a:r>
              </a:p>
            </p:txBody>
          </p:sp>
        </mc:Fallback>
      </mc:AlternateContent>
      <p:grpSp>
        <p:nvGrpSpPr>
          <p:cNvPr id="16" name="组合 15"/>
          <p:cNvGrpSpPr/>
          <p:nvPr/>
        </p:nvGrpSpPr>
        <p:grpSpPr>
          <a:xfrm>
            <a:off x="7458075" y="6382078"/>
            <a:ext cx="552450" cy="314325"/>
            <a:chOff x="5172075" y="6438900"/>
            <a:chExt cx="552450" cy="314325"/>
          </a:xfrm>
        </p:grpSpPr>
        <p:sp>
          <p:nvSpPr>
            <p:cNvPr id="17" name="棱台 1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8" name="矩形 7"/>
          <p:cNvSpPr/>
          <p:nvPr/>
        </p:nvSpPr>
        <p:spPr>
          <a:xfrm>
            <a:off x="3430599" y="1923387"/>
            <a:ext cx="3856248" cy="794576"/>
          </a:xfrm>
          <a:prstGeom prst="rect">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TextBox 24"/>
              <p:cNvSpPr txBox="1"/>
              <p:nvPr/>
            </p:nvSpPr>
            <p:spPr>
              <a:xfrm>
                <a:off x="4060563" y="3677698"/>
                <a:ext cx="3603615" cy="1365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ea typeface="Cambria Math"/>
                        </a:rPr>
                        <m:t>=</m:t>
                      </m:r>
                      <m:r>
                        <a:rPr lang="en-US" altLang="zh-CN" b="1" i="1">
                          <a:latin typeface="Cambria Math"/>
                          <a:ea typeface="Cambria Math"/>
                        </a:rPr>
                        <m:t>𝒂</m:t>
                      </m:r>
                      <m:rad>
                        <m:radPr>
                          <m:degHide m:val="on"/>
                          <m:ctrlPr>
                            <a:rPr lang="en-US" altLang="zh-CN" b="1" i="1">
                              <a:latin typeface="Cambria Math" panose="02040503050406030204" pitchFamily="18" charset="0"/>
                              <a:ea typeface="Cambria Math"/>
                            </a:rPr>
                          </m:ctrlPr>
                        </m:radPr>
                        <m:deg/>
                        <m:e>
                          <m:f>
                            <m:fPr>
                              <m:ctrlPr>
                                <a:rPr lang="en-US" altLang="zh-CN" b="1" i="1">
                                  <a:latin typeface="Cambria Math" panose="02040503050406030204" pitchFamily="18" charset="0"/>
                                  <a:ea typeface="Cambria Math"/>
                                </a:rPr>
                              </m:ctrlPr>
                            </m:fPr>
                            <m:num>
                              <m:r>
                                <a:rPr lang="zh-CN" altLang="en-US" b="1" i="1">
                                  <a:latin typeface="Cambria Math"/>
                                  <a:ea typeface="Cambria Math"/>
                                </a:rPr>
                                <m:t>𝜷</m:t>
                              </m:r>
                            </m:num>
                            <m:den>
                              <m:r>
                                <a:rPr lang="en-US" altLang="zh-CN" b="1" i="1">
                                  <a:latin typeface="Cambria Math"/>
                                  <a:ea typeface="Cambria Math"/>
                                </a:rPr>
                                <m:t>𝟐</m:t>
                              </m:r>
                              <m:d>
                                <m:dPr>
                                  <m:ctrlPr>
                                    <a:rPr lang="en-US" altLang="zh-CN" b="1" i="1">
                                      <a:latin typeface="Cambria Math" panose="02040503050406030204" pitchFamily="18" charset="0"/>
                                      <a:ea typeface="Cambria Math"/>
                                    </a:rPr>
                                  </m:ctrlPr>
                                </m:dPr>
                                <m:e>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𝒎</m:t>
                                      </m:r>
                                    </m:e>
                                    <m:sub>
                                      <m:r>
                                        <a:rPr lang="en-US" altLang="zh-CN" b="1" i="1">
                                          <a:latin typeface="Cambria Math"/>
                                          <a:ea typeface="Cambria Math"/>
                                        </a:rPr>
                                        <m:t>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𝒎</m:t>
                                      </m:r>
                                    </m:e>
                                    <m:sub>
                                      <m:r>
                                        <a:rPr lang="en-US" altLang="zh-CN" b="1" i="1">
                                          <a:latin typeface="Cambria Math"/>
                                          <a:ea typeface="Cambria Math"/>
                                        </a:rPr>
                                        <m:t>𝟐</m:t>
                                      </m:r>
                                    </m:sub>
                                  </m:sSub>
                                </m:e>
                              </m:d>
                            </m:den>
                          </m:f>
                        </m:e>
                      </m:rad>
                      <m:r>
                        <a:rPr lang="en-US" altLang="zh-CN" b="1" i="1">
                          <a:latin typeface="Cambria Math" panose="02040503050406030204" pitchFamily="18" charset="0"/>
                          <a:ea typeface="Cambria Math"/>
                        </a:rPr>
                        <m:t>|</m:t>
                      </m:r>
                      <m:r>
                        <a:rPr lang="en-US" altLang="zh-CN" b="1" i="1">
                          <a:latin typeface="Cambria Math"/>
                          <a:ea typeface="Cambria Math"/>
                        </a:rPr>
                        <m:t>𝒒</m:t>
                      </m:r>
                      <m:r>
                        <a:rPr lang="en-US" altLang="zh-CN" b="1" i="1">
                          <a:latin typeface="Cambria Math" panose="02040503050406030204" pitchFamily="18" charset="0"/>
                          <a:ea typeface="Cambria Math"/>
                        </a:rPr>
                        <m:t>|</m:t>
                      </m:r>
                    </m:oMath>
                  </m:oMathPara>
                </a14:m>
                <a:endParaRPr lang="zh-CN" altLang="en-US"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4060563" y="3677698"/>
                <a:ext cx="3603615" cy="136537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0105296" y="2965608"/>
                <a:ext cx="16407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𝛽</m:t>
                      </m:r>
                      <m:r>
                        <a:rPr lang="en-US" altLang="zh-CN" b="0" i="1" smtClean="0">
                          <a:latin typeface="Cambria Math" panose="02040503050406030204" pitchFamily="18" charset="0"/>
                        </a:rPr>
                        <m:t>=2</m:t>
                      </m:r>
                      <m:r>
                        <a:rPr lang="en-US" altLang="zh-CN" b="0" i="1" smtClean="0">
                          <a:latin typeface="Cambria Math" panose="02040503050406030204" pitchFamily="18" charset="0"/>
                        </a:rPr>
                        <m:t>𝐾</m:t>
                      </m:r>
                      <m:r>
                        <a:rPr lang="en-US" altLang="zh-CN" i="1">
                          <a:latin typeface="Cambria Math" panose="02040503050406030204" pitchFamily="18" charset="0"/>
                        </a:rPr>
                        <m:t>/</m:t>
                      </m:r>
                      <m:r>
                        <a:rPr lang="en-US" altLang="zh-CN" b="0" i="1" smtClean="0">
                          <a:latin typeface="Cambria Math" panose="02040503050406030204" pitchFamily="18" charset="0"/>
                        </a:rPr>
                        <m:t>𝑎</m:t>
                      </m:r>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0105296" y="2965608"/>
                <a:ext cx="1640770" cy="430887"/>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7458075" y="3773638"/>
                <a:ext cx="3320653"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sym typeface="Symbol" panose="05050102010706020507" pitchFamily="18" charset="2"/>
                        </a:rPr>
                        <m:t>=|</m:t>
                      </m:r>
                      <m:r>
                        <a:rPr lang="en-US" altLang="zh-CN" b="1" i="1" smtClean="0">
                          <a:latin typeface="Cambria Math" panose="02040503050406030204" pitchFamily="18" charset="0"/>
                          <a:sym typeface="Symbol" panose="05050102010706020507" pitchFamily="18" charset="2"/>
                        </a:rPr>
                        <m:t>𝒒</m:t>
                      </m:r>
                      <m:r>
                        <a:rPr lang="en-US" altLang="zh-CN" b="1" i="1" smtClean="0">
                          <a:latin typeface="Cambria Math" panose="02040503050406030204" pitchFamily="18" charset="0"/>
                          <a:sym typeface="Symbol" panose="05050102010706020507" pitchFamily="18" charset="2"/>
                        </a:rPr>
                        <m:t>|</m:t>
                      </m:r>
                      <m:rad>
                        <m:radPr>
                          <m:degHide m:val="on"/>
                          <m:ctrlPr>
                            <a:rPr lang="en-US" altLang="zh-CN" b="1" i="1">
                              <a:latin typeface="Cambria Math" panose="02040503050406030204" pitchFamily="18" charset="0"/>
                              <a:sym typeface="Symbol" panose="05050102010706020507" pitchFamily="18" charset="2"/>
                            </a:rPr>
                          </m:ctrlPr>
                        </m:radPr>
                        <m:deg/>
                        <m:e>
                          <m:f>
                            <m:fPr>
                              <m:ctrlPr>
                                <a:rPr lang="en-US" altLang="zh-CN" b="1" i="1">
                                  <a:latin typeface="Cambria Math" panose="02040503050406030204" pitchFamily="18" charset="0"/>
                                  <a:sym typeface="Symbol" panose="05050102010706020507" pitchFamily="18" charset="2"/>
                                </a:rPr>
                              </m:ctrlPr>
                            </m:fPr>
                            <m:num>
                              <m:r>
                                <a:rPr lang="en-US" altLang="zh-CN" b="1" i="1">
                                  <a:latin typeface="Cambria Math" panose="02040503050406030204" pitchFamily="18" charset="0"/>
                                  <a:sym typeface="Symbol" panose="05050102010706020507" pitchFamily="18" charset="2"/>
                                </a:rPr>
                                <m:t>𝑲</m:t>
                              </m:r>
                            </m:num>
                            <m:den>
                              <m:d>
                                <m:dPr>
                                  <m:ctrlPr>
                                    <a:rPr lang="en-US" altLang="zh-CN" b="1" i="1">
                                      <a:latin typeface="Cambria Math" panose="02040503050406030204" pitchFamily="18" charset="0"/>
                                      <a:sym typeface="Symbol" panose="05050102010706020507" pitchFamily="18" charset="2"/>
                                    </a:rPr>
                                  </m:ctrlPr>
                                </m:dPr>
                                <m:e>
                                  <m:sSub>
                                    <m:sSubPr>
                                      <m:ctrlPr>
                                        <a:rPr lang="en-US" altLang="zh-CN" b="1" i="1">
                                          <a:latin typeface="Cambria Math" panose="02040503050406030204" pitchFamily="18" charset="0"/>
                                          <a:sym typeface="Symbol" panose="05050102010706020507" pitchFamily="18" charset="2"/>
                                        </a:rPr>
                                      </m:ctrlPr>
                                    </m:sSubPr>
                                    <m:e>
                                      <m:r>
                                        <a:rPr lang="en-US" altLang="zh-CN" b="1" i="1">
                                          <a:latin typeface="Cambria Math" panose="02040503050406030204" pitchFamily="18" charset="0"/>
                                          <a:sym typeface="Symbol" panose="05050102010706020507" pitchFamily="18" charset="2"/>
                                        </a:rPr>
                                        <m:t>𝒎</m:t>
                                      </m:r>
                                    </m:e>
                                    <m:sub>
                                      <m:r>
                                        <a:rPr lang="en-US" altLang="zh-CN" b="1" i="1">
                                          <a:latin typeface="Cambria Math" panose="02040503050406030204" pitchFamily="18" charset="0"/>
                                          <a:sym typeface="Symbol" panose="05050102010706020507" pitchFamily="18" charset="2"/>
                                        </a:rPr>
                                        <m:t>𝟏</m:t>
                                      </m:r>
                                    </m:sub>
                                  </m:sSub>
                                  <m:r>
                                    <a:rPr lang="en-US" altLang="zh-CN" b="1" i="1">
                                      <a:latin typeface="Cambria Math" panose="02040503050406030204" pitchFamily="18" charset="0"/>
                                      <a:sym typeface="Symbol" panose="05050102010706020507" pitchFamily="18" charset="2"/>
                                    </a:rPr>
                                    <m:t>+</m:t>
                                  </m:r>
                                  <m:sSub>
                                    <m:sSubPr>
                                      <m:ctrlPr>
                                        <a:rPr lang="en-US" altLang="zh-CN" b="1" i="1">
                                          <a:latin typeface="Cambria Math" panose="02040503050406030204" pitchFamily="18" charset="0"/>
                                          <a:sym typeface="Symbol" panose="05050102010706020507" pitchFamily="18" charset="2"/>
                                        </a:rPr>
                                      </m:ctrlPr>
                                    </m:sSubPr>
                                    <m:e>
                                      <m:r>
                                        <a:rPr lang="en-US" altLang="zh-CN" b="1" i="1">
                                          <a:latin typeface="Cambria Math" panose="02040503050406030204" pitchFamily="18" charset="0"/>
                                          <a:sym typeface="Symbol" panose="05050102010706020507" pitchFamily="18" charset="2"/>
                                        </a:rPr>
                                        <m:t>𝒎</m:t>
                                      </m:r>
                                    </m:e>
                                    <m:sub>
                                      <m:r>
                                        <a:rPr lang="en-US" altLang="zh-CN" b="1" i="1">
                                          <a:latin typeface="Cambria Math" panose="02040503050406030204" pitchFamily="18" charset="0"/>
                                          <a:sym typeface="Symbol" panose="05050102010706020507" pitchFamily="18" charset="2"/>
                                        </a:rPr>
                                        <m:t>𝟐</m:t>
                                      </m:r>
                                    </m:sub>
                                  </m:sSub>
                                </m:e>
                              </m:d>
                              <m:r>
                                <a:rPr lang="en-US" altLang="zh-CN" b="1" i="1">
                                  <a:latin typeface="Cambria Math" panose="02040503050406030204" pitchFamily="18" charset="0"/>
                                  <a:sym typeface="Symbol" panose="05050102010706020507" pitchFamily="18" charset="2"/>
                                </a:rPr>
                                <m:t>/</m:t>
                              </m:r>
                              <m:r>
                                <a:rPr lang="en-US" altLang="zh-CN" b="1" i="1">
                                  <a:latin typeface="Cambria Math" panose="02040503050406030204" pitchFamily="18" charset="0"/>
                                  <a:sym typeface="Symbol" panose="05050102010706020507" pitchFamily="18" charset="2"/>
                                </a:rPr>
                                <m:t>𝒂</m:t>
                              </m:r>
                            </m:den>
                          </m:f>
                        </m:e>
                      </m:rad>
                    </m:oMath>
                  </m:oMathPara>
                </a14:m>
                <a:endParaRPr lang="zh-CN" altLang="en-US"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7458075" y="3773638"/>
                <a:ext cx="3320653" cy="1273041"/>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201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20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20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200"/>
                                  </p:iterate>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8601"/>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p:bldP spid="26" grpId="0"/>
      <p:bldP spid="8" grpId="0" animBg="1"/>
      <p:bldP spid="25"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6075702" cy="646331"/>
          </a:xfrm>
          <a:prstGeom prst="rect">
            <a:avLst/>
          </a:prstGeom>
          <a:noFill/>
        </p:spPr>
        <p:txBody>
          <a:bodyPr wrap="none" rtlCol="0">
            <a:spAutoFit/>
          </a:bodyPr>
          <a:lstStyle/>
          <a:p>
            <a:r>
              <a:rPr lang="en-US" altLang="zh-CN" sz="3600" b="1" dirty="0">
                <a:solidFill>
                  <a:srgbClr val="FF0000"/>
                </a:solidFill>
              </a:rPr>
              <a:t>2.3</a:t>
            </a:r>
            <a:r>
              <a:rPr lang="zh-CN" altLang="en-US" sz="3600" b="1" dirty="0">
                <a:solidFill>
                  <a:srgbClr val="FF0000"/>
                </a:solidFill>
              </a:rPr>
              <a:t>一维双原子链的振动</a:t>
            </a:r>
            <a:r>
              <a:rPr lang="en-US" altLang="zh-CN" sz="3600" b="1" dirty="0">
                <a:solidFill>
                  <a:srgbClr val="FF0000"/>
                </a:solidFill>
              </a:rPr>
              <a:t>-</a:t>
            </a:r>
            <a:r>
              <a:rPr lang="zh-CN" altLang="en-US" sz="3600" b="1" dirty="0">
                <a:solidFill>
                  <a:srgbClr val="FF0000"/>
                </a:solidFill>
              </a:rPr>
              <a:t>小结</a:t>
            </a:r>
          </a:p>
        </p:txBody>
      </p:sp>
      <p:sp>
        <p:nvSpPr>
          <p:cNvPr id="3" name="TextBox 2"/>
          <p:cNvSpPr txBox="1"/>
          <p:nvPr/>
        </p:nvSpPr>
        <p:spPr>
          <a:xfrm>
            <a:off x="2247901" y="4085570"/>
            <a:ext cx="7915274" cy="523220"/>
          </a:xfrm>
          <a:prstGeom prst="rect">
            <a:avLst/>
          </a:prstGeom>
          <a:noFill/>
        </p:spPr>
        <p:txBody>
          <a:bodyPr wrap="square" rtlCol="0">
            <a:spAutoFit/>
          </a:bodyPr>
          <a:lstStyle/>
          <a:p>
            <a:r>
              <a:rPr lang="en-US" altLang="zh-CN" b="1" dirty="0"/>
              <a:t>4</a:t>
            </a:r>
            <a:r>
              <a:rPr lang="zh-CN" altLang="en-US" b="1" dirty="0"/>
              <a:t>、波矢</a:t>
            </a:r>
            <a:r>
              <a:rPr lang="en-US" altLang="zh-CN" b="1" i="1" dirty="0">
                <a:latin typeface="Times New Roman" pitchFamily="18" charset="0"/>
                <a:cs typeface="Times New Roman" pitchFamily="18" charset="0"/>
              </a:rPr>
              <a:t>q</a:t>
            </a:r>
            <a:r>
              <a:rPr lang="zh-CN" altLang="en-US" b="1" dirty="0"/>
              <a:t>的取值范围：</a:t>
            </a:r>
            <a:endParaRPr lang="en-US" altLang="zh-CN" b="1" dirty="0"/>
          </a:p>
        </p:txBody>
      </p:sp>
      <mc:AlternateContent xmlns:mc="http://schemas.openxmlformats.org/markup-compatibility/2006" xmlns:a14="http://schemas.microsoft.com/office/drawing/2010/main">
        <mc:Choice Requires="a14">
          <p:sp>
            <p:nvSpPr>
              <p:cNvPr id="4" name="TextBox 3"/>
              <p:cNvSpPr txBox="1"/>
              <p:nvPr/>
            </p:nvSpPr>
            <p:spPr>
              <a:xfrm>
                <a:off x="3705349" y="4827112"/>
                <a:ext cx="2259401" cy="8336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r>
                        <a:rPr lang="en-US" altLang="zh-CN" b="1" i="1">
                          <a:latin typeface="Cambria Math"/>
                          <a:ea typeface="Cambria Math"/>
                        </a:rPr>
                        <m:t>≤</m:t>
                      </m:r>
                      <m:r>
                        <a:rPr lang="en-US" altLang="zh-CN" b="1" i="1">
                          <a:latin typeface="Cambria Math"/>
                          <a:ea typeface="Cambria Math"/>
                        </a:rPr>
                        <m:t>𝒒</m:t>
                      </m:r>
                      <m:r>
                        <a:rPr lang="en-US" altLang="zh-CN" b="1" i="1">
                          <a:latin typeface="Cambria Math"/>
                          <a:ea typeface="Cambria Math"/>
                        </a:rPr>
                        <m:t>&lt;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3705349" y="4827112"/>
                <a:ext cx="2259401" cy="833626"/>
              </a:xfrm>
              <a:prstGeom prst="rect">
                <a:avLst/>
              </a:prstGeom>
              <a:blipFill>
                <a:blip r:embed="rId2"/>
                <a:stretch>
                  <a:fillRect/>
                </a:stretch>
              </a:blipFill>
            </p:spPr>
            <p:txBody>
              <a:bodyPr/>
              <a:lstStyle/>
              <a:p>
                <a:r>
                  <a:rPr lang="zh-CN" altLang="en-US">
                    <a:noFill/>
                  </a:rPr>
                  <a:t> </a:t>
                </a:r>
              </a:p>
            </p:txBody>
          </p:sp>
        </mc:Fallback>
      </mc:AlternateContent>
      <p:sp>
        <p:nvSpPr>
          <p:cNvPr id="5" name="TextBox 4"/>
          <p:cNvSpPr txBox="1"/>
          <p:nvPr/>
        </p:nvSpPr>
        <p:spPr>
          <a:xfrm>
            <a:off x="6096001" y="4982315"/>
            <a:ext cx="2339102" cy="523220"/>
          </a:xfrm>
          <a:prstGeom prst="rect">
            <a:avLst/>
          </a:prstGeom>
          <a:noFill/>
        </p:spPr>
        <p:txBody>
          <a:bodyPr wrap="none" rtlCol="0">
            <a:spAutoFit/>
          </a:bodyPr>
          <a:lstStyle/>
          <a:p>
            <a:r>
              <a:rPr lang="zh-CN" altLang="en-US" b="1" dirty="0">
                <a:solidFill>
                  <a:schemeClr val="tx2"/>
                </a:solidFill>
              </a:rPr>
              <a:t>第一布里渊区</a:t>
            </a:r>
          </a:p>
        </p:txBody>
      </p:sp>
      <p:sp>
        <p:nvSpPr>
          <p:cNvPr id="6" name="矩形 5"/>
          <p:cNvSpPr/>
          <p:nvPr/>
        </p:nvSpPr>
        <p:spPr>
          <a:xfrm>
            <a:off x="2247901" y="1304296"/>
            <a:ext cx="7915274" cy="954107"/>
          </a:xfrm>
          <a:prstGeom prst="rect">
            <a:avLst/>
          </a:prstGeom>
        </p:spPr>
        <p:txBody>
          <a:bodyPr wrap="square">
            <a:spAutoFit/>
          </a:bodyPr>
          <a:lstStyle/>
          <a:p>
            <a:r>
              <a:rPr lang="en-US" altLang="zh-CN" b="1" dirty="0"/>
              <a:t>1</a:t>
            </a:r>
            <a:r>
              <a:rPr lang="zh-CN" altLang="en-US" b="1" dirty="0"/>
              <a:t>、一维双原子链，</a:t>
            </a:r>
            <a:r>
              <a:rPr lang="en-US" altLang="zh-CN" b="1" dirty="0">
                <a:solidFill>
                  <a:srgbClr val="FF0000"/>
                </a:solidFill>
              </a:rPr>
              <a:t>1</a:t>
            </a:r>
            <a:r>
              <a:rPr lang="zh-CN" altLang="en-US" b="1" dirty="0"/>
              <a:t>原胞中有</a:t>
            </a:r>
            <a:r>
              <a:rPr lang="en-US" altLang="zh-CN" b="1" dirty="0">
                <a:solidFill>
                  <a:srgbClr val="FF0000"/>
                </a:solidFill>
              </a:rPr>
              <a:t>2</a:t>
            </a:r>
            <a:r>
              <a:rPr lang="zh-CN" altLang="en-US" b="1" dirty="0"/>
              <a:t>个原子，每个原子的自由度为</a:t>
            </a:r>
            <a:r>
              <a:rPr lang="en-US" altLang="zh-CN" b="1" dirty="0">
                <a:solidFill>
                  <a:srgbClr val="FF0000"/>
                </a:solidFill>
              </a:rPr>
              <a:t>1</a:t>
            </a:r>
            <a:r>
              <a:rPr lang="zh-CN" altLang="en-US" b="1" dirty="0"/>
              <a:t>，</a:t>
            </a:r>
            <a:r>
              <a:rPr lang="en-US" altLang="zh-CN" b="1" dirty="0">
                <a:solidFill>
                  <a:srgbClr val="FF0000"/>
                </a:solidFill>
              </a:rPr>
              <a:t>1</a:t>
            </a:r>
            <a:r>
              <a:rPr lang="zh-CN" altLang="en-US" b="1" dirty="0"/>
              <a:t>个原胞中原子的总自由度为</a:t>
            </a:r>
            <a:r>
              <a:rPr lang="en-US" altLang="zh-CN" b="1" dirty="0">
                <a:solidFill>
                  <a:srgbClr val="FF0000"/>
                </a:solidFill>
              </a:rPr>
              <a:t>2</a:t>
            </a:r>
            <a:r>
              <a:rPr lang="zh-CN" altLang="en-US" b="1" dirty="0"/>
              <a:t>。</a:t>
            </a:r>
            <a:endParaRPr lang="en-US" altLang="zh-CN" b="1" dirty="0"/>
          </a:p>
        </p:txBody>
      </p:sp>
      <p:sp>
        <p:nvSpPr>
          <p:cNvPr id="7" name="矩形 6"/>
          <p:cNvSpPr/>
          <p:nvPr/>
        </p:nvSpPr>
        <p:spPr>
          <a:xfrm>
            <a:off x="2247902" y="2414999"/>
            <a:ext cx="8477249" cy="523220"/>
          </a:xfrm>
          <a:prstGeom prst="rect">
            <a:avLst/>
          </a:prstGeom>
        </p:spPr>
        <p:txBody>
          <a:bodyPr wrap="square">
            <a:spAutoFit/>
          </a:bodyPr>
          <a:lstStyle/>
          <a:p>
            <a:r>
              <a:rPr lang="en-US" altLang="zh-CN" b="1" dirty="0"/>
              <a:t>2</a:t>
            </a:r>
            <a:r>
              <a:rPr lang="zh-CN" altLang="en-US" b="1" dirty="0"/>
              <a:t>、针对一个原胞中的原子可以列出</a:t>
            </a:r>
            <a:r>
              <a:rPr lang="en-US" altLang="zh-CN" b="1" dirty="0">
                <a:solidFill>
                  <a:srgbClr val="FF0000"/>
                </a:solidFill>
              </a:rPr>
              <a:t>2</a:t>
            </a:r>
            <a:r>
              <a:rPr lang="zh-CN" altLang="en-US" b="1" dirty="0"/>
              <a:t>个振动方程。</a:t>
            </a:r>
            <a:endParaRPr lang="en-US" altLang="zh-CN" b="1" dirty="0"/>
          </a:p>
        </p:txBody>
      </p:sp>
      <p:sp>
        <p:nvSpPr>
          <p:cNvPr id="8" name="矩形 7"/>
          <p:cNvSpPr/>
          <p:nvPr/>
        </p:nvSpPr>
        <p:spPr>
          <a:xfrm>
            <a:off x="2247901" y="3113391"/>
            <a:ext cx="7810500" cy="954107"/>
          </a:xfrm>
          <a:prstGeom prst="rect">
            <a:avLst/>
          </a:prstGeom>
        </p:spPr>
        <p:txBody>
          <a:bodyPr wrap="square">
            <a:spAutoFit/>
          </a:bodyPr>
          <a:lstStyle/>
          <a:p>
            <a:r>
              <a:rPr lang="en-US" altLang="zh-CN" b="1" dirty="0"/>
              <a:t>3</a:t>
            </a:r>
            <a:r>
              <a:rPr lang="zh-CN" altLang="en-US" b="1" dirty="0"/>
              <a:t>、一维双原子链中格波的色散关系有</a:t>
            </a:r>
            <a:r>
              <a:rPr lang="en-US" altLang="zh-CN" b="1" dirty="0">
                <a:solidFill>
                  <a:srgbClr val="FF0000"/>
                </a:solidFill>
              </a:rPr>
              <a:t>2</a:t>
            </a:r>
            <a:r>
              <a:rPr lang="zh-CN" altLang="en-US" b="1" dirty="0"/>
              <a:t>种，有</a:t>
            </a:r>
            <a:r>
              <a:rPr lang="en-US" altLang="zh-CN" b="1" dirty="0">
                <a:solidFill>
                  <a:srgbClr val="FF0000"/>
                </a:solidFill>
              </a:rPr>
              <a:t>2</a:t>
            </a:r>
            <a:r>
              <a:rPr lang="zh-CN" altLang="en-US" b="1" dirty="0"/>
              <a:t>支格波。</a:t>
            </a:r>
            <a:endParaRPr lang="en-US" altLang="zh-CN" b="1" dirty="0"/>
          </a:p>
        </p:txBody>
      </p:sp>
      <p:grpSp>
        <p:nvGrpSpPr>
          <p:cNvPr id="10" name="组合 9"/>
          <p:cNvGrpSpPr/>
          <p:nvPr/>
        </p:nvGrpSpPr>
        <p:grpSpPr>
          <a:xfrm>
            <a:off x="7458075" y="6382078"/>
            <a:ext cx="552450" cy="314325"/>
            <a:chOff x="5172075" y="6438900"/>
            <a:chExt cx="552450" cy="314325"/>
          </a:xfrm>
        </p:grpSpPr>
        <p:sp>
          <p:nvSpPr>
            <p:cNvPr id="11" name="棱台 1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74748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3"/>
                                        </p:tgtEl>
                                        <p:attrNameLst>
                                          <p:attrName>style.visibility</p:attrName>
                                        </p:attrNameLst>
                                      </p:cBhvr>
                                      <p:to>
                                        <p:strVal val="visible"/>
                                      </p:to>
                                    </p:set>
                                  </p:childTnLst>
                                </p:cTn>
                              </p:par>
                            </p:childTnLst>
                          </p:cTn>
                        </p:par>
                        <p:par>
                          <p:cTn id="19" fill="hold">
                            <p:stCondLst>
                              <p:cond delay="2001"/>
                            </p:stCondLst>
                            <p:childTnLst>
                              <p:par>
                                <p:cTn id="20" presetID="53" presetClass="entr" presetSubtype="16"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2501"/>
                            </p:stCondLst>
                            <p:childTnLst>
                              <p:par>
                                <p:cTn id="26" presetID="53" presetClass="entr" presetSubtype="16"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par>
                          <p:cTn id="31" fill="hold">
                            <p:stCondLst>
                              <p:cond delay="3001"/>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smtClean="0">
                <a:solidFill>
                  <a:srgbClr val="FF0000"/>
                </a:solidFill>
              </a:rPr>
              <a:t>2.3</a:t>
            </a:r>
            <a:r>
              <a:rPr lang="zh-CN" altLang="en-US" sz="3600" b="1" dirty="0" smtClean="0">
                <a:solidFill>
                  <a:srgbClr val="FF0000"/>
                </a:solidFill>
              </a:rPr>
              <a:t>一维双原子</a:t>
            </a:r>
            <a:r>
              <a:rPr lang="zh-CN" altLang="en-US" sz="3600" b="1" dirty="0">
                <a:solidFill>
                  <a:srgbClr val="FF0000"/>
                </a:solidFill>
              </a:rPr>
              <a:t>链的</a:t>
            </a:r>
            <a:r>
              <a:rPr lang="zh-CN" altLang="en-US" sz="3600" b="1" dirty="0" smtClean="0">
                <a:solidFill>
                  <a:srgbClr val="FF0000"/>
                </a:solidFill>
              </a:rPr>
              <a:t>振动</a:t>
            </a:r>
            <a:endParaRPr lang="zh-CN" altLang="en-US" sz="3600" b="1" dirty="0">
              <a:solidFill>
                <a:srgbClr val="FF0000"/>
              </a:solidFill>
            </a:endParaRPr>
          </a:p>
        </p:txBody>
      </p:sp>
      <p:sp>
        <p:nvSpPr>
          <p:cNvPr id="3" name="TextBox 2"/>
          <p:cNvSpPr txBox="1"/>
          <p:nvPr/>
        </p:nvSpPr>
        <p:spPr>
          <a:xfrm>
            <a:off x="1797735" y="3765805"/>
            <a:ext cx="7915274" cy="523220"/>
          </a:xfrm>
          <a:prstGeom prst="rect">
            <a:avLst/>
          </a:prstGeom>
          <a:noFill/>
        </p:spPr>
        <p:txBody>
          <a:bodyPr wrap="square" rtlCol="0">
            <a:spAutoFit/>
          </a:bodyPr>
          <a:lstStyle/>
          <a:p>
            <a:pPr algn="ctr"/>
            <a:r>
              <a:rPr lang="zh-CN" altLang="en-US" b="1" dirty="0" smtClean="0"/>
              <a:t>波矢</a:t>
            </a:r>
            <a:r>
              <a:rPr lang="en-US" altLang="zh-CN" b="1" i="1" dirty="0">
                <a:latin typeface="Times New Roman" pitchFamily="18" charset="0"/>
                <a:cs typeface="Times New Roman" pitchFamily="18" charset="0"/>
              </a:rPr>
              <a:t>q</a:t>
            </a:r>
            <a:r>
              <a:rPr lang="zh-CN" altLang="en-US" b="1" dirty="0"/>
              <a:t>的取值范围：</a:t>
            </a:r>
            <a:endParaRPr lang="en-US" altLang="zh-CN" b="1" dirty="0"/>
          </a:p>
        </p:txBody>
      </p:sp>
      <mc:AlternateContent xmlns:mc="http://schemas.openxmlformats.org/markup-compatibility/2006" xmlns:a14="http://schemas.microsoft.com/office/drawing/2010/main">
        <mc:Choice Requires="a14">
          <p:sp>
            <p:nvSpPr>
              <p:cNvPr id="4" name="TextBox 3"/>
              <p:cNvSpPr txBox="1"/>
              <p:nvPr/>
            </p:nvSpPr>
            <p:spPr>
              <a:xfrm>
                <a:off x="3255183" y="4507347"/>
                <a:ext cx="2259401" cy="83362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r>
                        <a:rPr lang="en-US" altLang="zh-CN" b="1" i="1">
                          <a:latin typeface="Cambria Math"/>
                          <a:ea typeface="Cambria Math"/>
                        </a:rPr>
                        <m:t>≤</m:t>
                      </m:r>
                      <m:r>
                        <a:rPr lang="en-US" altLang="zh-CN" b="1" i="1">
                          <a:latin typeface="Cambria Math"/>
                          <a:ea typeface="Cambria Math"/>
                        </a:rPr>
                        <m:t>𝒒</m:t>
                      </m:r>
                      <m:r>
                        <a:rPr lang="en-US" altLang="zh-CN" b="1" i="1">
                          <a:latin typeface="Cambria Math"/>
                          <a:ea typeface="Cambria Math"/>
                        </a:rPr>
                        <m:t>&lt;</m:t>
                      </m:r>
                      <m:f>
                        <m:fPr>
                          <m:ctrlPr>
                            <a:rPr lang="en-US" altLang="zh-CN" b="1" i="1">
                              <a:latin typeface="Cambria Math" panose="02040503050406030204" pitchFamily="18" charset="0"/>
                            </a:rPr>
                          </m:ctrlPr>
                        </m:fPr>
                        <m:num>
                          <m:r>
                            <a:rPr lang="zh-CN" altLang="en-US" b="1" i="1">
                              <a:latin typeface="Cambria Math"/>
                            </a:rPr>
                            <m:t>𝝅</m:t>
                          </m:r>
                        </m:num>
                        <m:den>
                          <m:r>
                            <a:rPr lang="en-US" altLang="zh-CN" b="1" i="1">
                              <a:latin typeface="Cambria Math"/>
                            </a:rPr>
                            <m:t>𝒂</m:t>
                          </m:r>
                        </m:den>
                      </m:f>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3255183" y="4507347"/>
                <a:ext cx="2259401" cy="833626"/>
              </a:xfrm>
              <a:prstGeom prst="rect">
                <a:avLst/>
              </a:prstGeom>
              <a:blipFill>
                <a:blip r:embed="rId3"/>
                <a:stretch>
                  <a:fillRect/>
                </a:stretch>
              </a:blipFill>
            </p:spPr>
            <p:txBody>
              <a:bodyPr/>
              <a:lstStyle/>
              <a:p>
                <a:r>
                  <a:rPr lang="zh-CN" altLang="en-US">
                    <a:noFill/>
                  </a:rPr>
                  <a:t> </a:t>
                </a:r>
              </a:p>
            </p:txBody>
          </p:sp>
        </mc:Fallback>
      </mc:AlternateContent>
      <p:sp>
        <p:nvSpPr>
          <p:cNvPr id="5" name="TextBox 4"/>
          <p:cNvSpPr txBox="1"/>
          <p:nvPr/>
        </p:nvSpPr>
        <p:spPr>
          <a:xfrm>
            <a:off x="5645835" y="4662550"/>
            <a:ext cx="2339102" cy="523220"/>
          </a:xfrm>
          <a:prstGeom prst="rect">
            <a:avLst/>
          </a:prstGeom>
          <a:noFill/>
        </p:spPr>
        <p:txBody>
          <a:bodyPr wrap="none" rtlCol="0">
            <a:spAutoFit/>
          </a:bodyPr>
          <a:lstStyle/>
          <a:p>
            <a:pPr algn="ctr"/>
            <a:r>
              <a:rPr lang="zh-CN" altLang="en-US" b="1" dirty="0">
                <a:solidFill>
                  <a:schemeClr val="tx2"/>
                </a:solidFill>
              </a:rPr>
              <a:t>第一布里渊区</a:t>
            </a:r>
          </a:p>
        </p:txBody>
      </p:sp>
      <p:graphicFrame>
        <p:nvGraphicFramePr>
          <p:cNvPr id="9" name="表格 8"/>
          <p:cNvGraphicFramePr>
            <a:graphicFrameLocks noGrp="1"/>
          </p:cNvGraphicFramePr>
          <p:nvPr>
            <p:extLst>
              <p:ext uri="{D42A27DB-BD31-4B8C-83A1-F6EECF244321}">
                <p14:modId xmlns:p14="http://schemas.microsoft.com/office/powerpoint/2010/main" val="351915567"/>
              </p:ext>
            </p:extLst>
          </p:nvPr>
        </p:nvGraphicFramePr>
        <p:xfrm>
          <a:off x="1722621" y="1854812"/>
          <a:ext cx="8128000" cy="101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66699863"/>
                    </a:ext>
                  </a:extLst>
                </a:gridCol>
                <a:gridCol w="2032000">
                  <a:extLst>
                    <a:ext uri="{9D8B030D-6E8A-4147-A177-3AD203B41FA5}">
                      <a16:colId xmlns:a16="http://schemas.microsoft.com/office/drawing/2014/main" val="1880122281"/>
                    </a:ext>
                  </a:extLst>
                </a:gridCol>
                <a:gridCol w="2032000">
                  <a:extLst>
                    <a:ext uri="{9D8B030D-6E8A-4147-A177-3AD203B41FA5}">
                      <a16:colId xmlns:a16="http://schemas.microsoft.com/office/drawing/2014/main" val="11398649"/>
                    </a:ext>
                  </a:extLst>
                </a:gridCol>
                <a:gridCol w="2032000">
                  <a:extLst>
                    <a:ext uri="{9D8B030D-6E8A-4147-A177-3AD203B41FA5}">
                      <a16:colId xmlns:a16="http://schemas.microsoft.com/office/drawing/2014/main" val="1623625748"/>
                    </a:ext>
                  </a:extLst>
                </a:gridCol>
              </a:tblGrid>
              <a:tr h="370840">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原胞中原子数</a:t>
                      </a:r>
                      <a:r>
                        <a:rPr lang="en-US" altLang="zh-CN" i="1" dirty="0" smtClean="0">
                          <a:solidFill>
                            <a:schemeClr val="tx1"/>
                          </a:solidFill>
                          <a:latin typeface="Times New Roman" panose="02020603050405020304" pitchFamily="18" charset="0"/>
                          <a:cs typeface="Times New Roman" panose="02020603050405020304" pitchFamily="18" charset="0"/>
                        </a:rPr>
                        <a:t>n</a:t>
                      </a:r>
                      <a:endParaRPr lang="zh-CN" altLang="en-US"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一个原子自由度</a:t>
                      </a:r>
                      <a:r>
                        <a:rPr lang="en-US" altLang="zh-CN" i="1" dirty="0" smtClean="0">
                          <a:solidFill>
                            <a:schemeClr val="tx1"/>
                          </a:solidFill>
                          <a:latin typeface="Times New Roman" panose="02020603050405020304" pitchFamily="18" charset="0"/>
                          <a:cs typeface="Times New Roman" panose="02020603050405020304" pitchFamily="18" charset="0"/>
                        </a:rPr>
                        <a:t>f</a:t>
                      </a:r>
                      <a:endParaRPr lang="zh-CN" altLang="en-US"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原胞中原子</a:t>
                      </a:r>
                      <a:endParaRPr lang="en-US" altLang="zh-CN" dirty="0" smtClean="0">
                        <a:solidFill>
                          <a:schemeClr val="tx1"/>
                        </a:solidFill>
                        <a:latin typeface="Times New Roman" panose="02020603050405020304" pitchFamily="18" charset="0"/>
                        <a:cs typeface="Times New Roman" panose="02020603050405020304" pitchFamily="18" charset="0"/>
                      </a:endParaRPr>
                    </a:p>
                    <a:p>
                      <a:pPr algn="ctr"/>
                      <a:r>
                        <a:rPr lang="zh-CN" altLang="en-US" dirty="0" smtClean="0">
                          <a:solidFill>
                            <a:schemeClr val="tx1"/>
                          </a:solidFill>
                          <a:latin typeface="Times New Roman" panose="02020603050405020304" pitchFamily="18" charset="0"/>
                          <a:cs typeface="Times New Roman" panose="02020603050405020304" pitchFamily="18" charset="0"/>
                        </a:rPr>
                        <a:t>总自由度</a:t>
                      </a:r>
                      <a:r>
                        <a:rPr lang="en-US" altLang="zh-CN" i="1" dirty="0" err="1" smtClean="0">
                          <a:solidFill>
                            <a:schemeClr val="tx1"/>
                          </a:solidFill>
                          <a:latin typeface="Times New Roman" panose="02020603050405020304" pitchFamily="18" charset="0"/>
                          <a:cs typeface="Times New Roman" panose="02020603050405020304" pitchFamily="18" charset="0"/>
                        </a:rPr>
                        <a:t>nf</a:t>
                      </a:r>
                      <a:endParaRPr lang="zh-CN" altLang="en-US" i="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zh-CN" altLang="en-US" dirty="0" smtClean="0">
                          <a:solidFill>
                            <a:schemeClr val="tx1"/>
                          </a:solidFill>
                          <a:latin typeface="Times New Roman" panose="02020603050405020304" pitchFamily="18" charset="0"/>
                          <a:cs typeface="Times New Roman" panose="02020603050405020304" pitchFamily="18" charset="0"/>
                        </a:rPr>
                        <a:t>色散关系</a:t>
                      </a:r>
                      <a:endParaRPr lang="zh-CN" alt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7179087"/>
                  </a:ext>
                </a:extLst>
              </a:tr>
              <a:tr h="370840">
                <a:tc>
                  <a:txBody>
                    <a:bodyPr/>
                    <a:lstStyle/>
                    <a:p>
                      <a:pPr algn="ctr"/>
                      <a:r>
                        <a:rPr lang="en-US" altLang="zh-CN" dirty="0" smtClean="0"/>
                        <a:t>2</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extLst>
                  <a:ext uri="{0D108BD9-81ED-4DB2-BD59-A6C34878D82A}">
                    <a16:rowId xmlns:a16="http://schemas.microsoft.com/office/drawing/2014/main" val="731456275"/>
                  </a:ext>
                </a:extLst>
              </a:tr>
            </a:tbl>
          </a:graphicData>
        </a:graphic>
      </p:graphicFrame>
    </p:spTree>
    <p:extLst>
      <p:ext uri="{BB962C8B-B14F-4D97-AF65-F5344CB8AC3E}">
        <p14:creationId xmlns:p14="http://schemas.microsoft.com/office/powerpoint/2010/main" val="1535168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8289" y="1322379"/>
            <a:ext cx="7868093" cy="3970318"/>
          </a:xfrm>
          <a:prstGeom prst="rect">
            <a:avLst/>
          </a:prstGeom>
          <a:noFill/>
        </p:spPr>
        <p:txBody>
          <a:bodyPr wrap="square" rtlCol="0">
            <a:spAutoFit/>
          </a:bodyPr>
          <a:lstStyle/>
          <a:p>
            <a:pPr>
              <a:lnSpc>
                <a:spcPct val="150000"/>
              </a:lnSpc>
            </a:pPr>
            <a:r>
              <a:rPr lang="en-US" altLang="zh-CN" b="1" dirty="0"/>
              <a:t>2.1</a:t>
            </a:r>
            <a:r>
              <a:rPr lang="zh-CN" altLang="en-US" b="1" dirty="0"/>
              <a:t>一维均匀线振动；复习弹性波（纵波）的传播</a:t>
            </a:r>
            <a:endParaRPr lang="en-US" altLang="zh-CN" b="1" dirty="0"/>
          </a:p>
          <a:p>
            <a:pPr>
              <a:lnSpc>
                <a:spcPct val="150000"/>
              </a:lnSpc>
            </a:pPr>
            <a:r>
              <a:rPr lang="en-US" altLang="zh-CN" b="1" dirty="0"/>
              <a:t>2.2 </a:t>
            </a:r>
            <a:r>
              <a:rPr lang="zh-CN" altLang="en-US" b="1" dirty="0"/>
              <a:t>一维单原子链的振动；引入</a:t>
            </a:r>
            <a:r>
              <a:rPr lang="zh-CN" altLang="en-US" b="1" dirty="0">
                <a:solidFill>
                  <a:srgbClr val="FF0000"/>
                </a:solidFill>
              </a:rPr>
              <a:t>格波概念</a:t>
            </a:r>
            <a:endParaRPr lang="en-US" altLang="zh-CN" b="1" dirty="0">
              <a:solidFill>
                <a:srgbClr val="FF0000"/>
              </a:solidFill>
            </a:endParaRPr>
          </a:p>
          <a:p>
            <a:pPr>
              <a:lnSpc>
                <a:spcPct val="150000"/>
              </a:lnSpc>
            </a:pPr>
            <a:r>
              <a:rPr lang="en-US" altLang="zh-CN" b="1" dirty="0"/>
              <a:t>2.3 </a:t>
            </a:r>
            <a:r>
              <a:rPr lang="zh-CN" altLang="en-US" b="1" dirty="0"/>
              <a:t>一维双原子链的振动；</a:t>
            </a:r>
            <a:endParaRPr lang="en-US" altLang="zh-CN" b="1" dirty="0"/>
          </a:p>
          <a:p>
            <a:pPr>
              <a:lnSpc>
                <a:spcPct val="150000"/>
              </a:lnSpc>
            </a:pPr>
            <a:r>
              <a:rPr lang="en-US" altLang="zh-CN" b="1" dirty="0"/>
              <a:t>2.4 </a:t>
            </a:r>
            <a:r>
              <a:rPr lang="zh-CN" altLang="en-US" b="1" dirty="0"/>
              <a:t>波恩</a:t>
            </a:r>
            <a:r>
              <a:rPr lang="en-US" altLang="zh-CN" b="1" dirty="0"/>
              <a:t>-</a:t>
            </a:r>
            <a:r>
              <a:rPr lang="zh-CN" altLang="en-US" b="1" dirty="0"/>
              <a:t>卡门边界条件（周期性边界条件）</a:t>
            </a:r>
            <a:endParaRPr lang="en-US" altLang="zh-CN" b="1" dirty="0"/>
          </a:p>
          <a:p>
            <a:pPr>
              <a:lnSpc>
                <a:spcPct val="150000"/>
              </a:lnSpc>
            </a:pPr>
            <a:r>
              <a:rPr lang="en-US" altLang="zh-CN" b="1" dirty="0"/>
              <a:t>2.5</a:t>
            </a:r>
            <a:r>
              <a:rPr lang="zh-CN" altLang="en-US" b="1" dirty="0"/>
              <a:t>声子</a:t>
            </a:r>
            <a:endParaRPr lang="en-US" altLang="zh-CN" b="1" dirty="0"/>
          </a:p>
          <a:p>
            <a:pPr>
              <a:lnSpc>
                <a:spcPct val="150000"/>
              </a:lnSpc>
            </a:pPr>
            <a:r>
              <a:rPr lang="en-US" altLang="zh-CN" b="1" dirty="0"/>
              <a:t>2.6</a:t>
            </a:r>
            <a:r>
              <a:rPr lang="zh-CN" altLang="en-US" b="1" dirty="0"/>
              <a:t>晶体中的缺陷和杂质</a:t>
            </a:r>
            <a:endParaRPr lang="en-US" altLang="zh-CN" b="1" dirty="0"/>
          </a:p>
        </p:txBody>
      </p:sp>
      <p:sp>
        <p:nvSpPr>
          <p:cNvPr id="3" name="TextBox 2"/>
          <p:cNvSpPr txBox="1"/>
          <p:nvPr/>
        </p:nvSpPr>
        <p:spPr>
          <a:xfrm>
            <a:off x="4742213" y="419916"/>
            <a:ext cx="2501006" cy="646331"/>
          </a:xfrm>
          <a:prstGeom prst="rect">
            <a:avLst/>
          </a:prstGeom>
          <a:noFill/>
        </p:spPr>
        <p:txBody>
          <a:bodyPr wrap="none" rtlCol="0">
            <a:spAutoFit/>
          </a:bodyPr>
          <a:lstStyle/>
          <a:p>
            <a:r>
              <a:rPr lang="zh-CN" altLang="en-US" sz="3600" b="1" dirty="0">
                <a:solidFill>
                  <a:srgbClr val="FF0000"/>
                </a:solidFill>
              </a:rPr>
              <a:t>第二章内容</a:t>
            </a:r>
          </a:p>
        </p:txBody>
      </p:sp>
      <p:grpSp>
        <p:nvGrpSpPr>
          <p:cNvPr id="4" name="组合 3"/>
          <p:cNvGrpSpPr/>
          <p:nvPr/>
        </p:nvGrpSpPr>
        <p:grpSpPr>
          <a:xfrm>
            <a:off x="7458075" y="6382078"/>
            <a:ext cx="552450" cy="314325"/>
            <a:chOff x="5172075" y="6438900"/>
            <a:chExt cx="552450" cy="314325"/>
          </a:xfrm>
        </p:grpSpPr>
        <p:sp>
          <p:nvSpPr>
            <p:cNvPr id="5" name="棱台 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522885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4805699" y="1543342"/>
                <a:ext cx="132779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r>
                        <a:rPr lang="en-US" altLang="zh-CN" i="1">
                          <a:latin typeface="Cambria Math"/>
                        </a:rPr>
                        <m:t>+∆</m:t>
                      </m:r>
                      <m:r>
                        <a:rPr lang="en-US" altLang="zh-CN" i="1">
                          <a:latin typeface="Cambria Math"/>
                          <a:ea typeface="Cambria Math"/>
                        </a:rPr>
                        <m:t>𝑥</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805699" y="1543342"/>
                <a:ext cx="1327799"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16050" y="1543878"/>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416050" y="1543878"/>
                <a:ext cx="485710" cy="523220"/>
              </a:xfrm>
              <a:prstGeom prst="rect">
                <a:avLst/>
              </a:prstGeom>
              <a:blipFill>
                <a:blip r:embed="rId4"/>
                <a:stretch>
                  <a:fillRect/>
                </a:stretch>
              </a:blipFill>
            </p:spPr>
            <p:txBody>
              <a:bodyPr/>
              <a:lstStyle/>
              <a:p>
                <a:r>
                  <a:rPr lang="zh-CN" altLang="en-US">
                    <a:noFill/>
                  </a:rPr>
                  <a:t> </a:t>
                </a:r>
              </a:p>
            </p:txBody>
          </p:sp>
        </mc:Fallback>
      </mc:AlternateContent>
      <p:cxnSp>
        <p:nvCxnSpPr>
          <p:cNvPr id="3" name="直接箭头连接符 2"/>
          <p:cNvCxnSpPr/>
          <p:nvPr/>
        </p:nvCxnSpPr>
        <p:spPr>
          <a:xfrm>
            <a:off x="2432056" y="1623042"/>
            <a:ext cx="5355771"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7787826" y="936565"/>
                <a:ext cx="48332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i="1">
                          <a:latin typeface="Cambria Math"/>
                        </a:rPr>
                        <m:t>𝑥</m:t>
                      </m:r>
                    </m:oMath>
                  </m:oMathPara>
                </a14:m>
                <a:endParaRPr lang="zh-CN" alt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7787826" y="936565"/>
                <a:ext cx="483320" cy="584775"/>
              </a:xfrm>
              <a:prstGeom prst="rect">
                <a:avLst/>
              </a:prstGeom>
              <a:blipFill>
                <a:blip r:embed="rId5"/>
                <a:stretch>
                  <a:fillRect/>
                </a:stretch>
              </a:blipFill>
            </p:spPr>
            <p:txBody>
              <a:bodyPr/>
              <a:lstStyle/>
              <a:p>
                <a:r>
                  <a:rPr lang="zh-CN" altLang="en-US">
                    <a:noFill/>
                  </a:rPr>
                  <a:t> </a:t>
                </a:r>
              </a:p>
            </p:txBody>
          </p:sp>
        </mc:Fallback>
      </mc:AlternateContent>
      <p:sp>
        <p:nvSpPr>
          <p:cNvPr id="5" name="椭圆 4"/>
          <p:cNvSpPr/>
          <p:nvPr/>
        </p:nvSpPr>
        <p:spPr>
          <a:xfrm>
            <a:off x="3625527" y="1581479"/>
            <a:ext cx="83127" cy="831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p:cNvSpPr/>
          <p:nvPr/>
        </p:nvSpPr>
        <p:spPr>
          <a:xfrm>
            <a:off x="5001052" y="1591379"/>
            <a:ext cx="83127" cy="8312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TextBox 7"/>
              <p:cNvSpPr txBox="1"/>
              <p:nvPr/>
            </p:nvSpPr>
            <p:spPr>
              <a:xfrm>
                <a:off x="3996210" y="1531467"/>
                <a:ext cx="69890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r>
                        <a:rPr lang="en-US" altLang="zh-CN" i="1">
                          <a:latin typeface="Cambria Math"/>
                        </a:rPr>
                        <m:t>𝑥</m:t>
                      </m:r>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996210" y="1531467"/>
                <a:ext cx="698909" cy="523220"/>
              </a:xfrm>
              <a:prstGeom prst="rect">
                <a:avLst/>
              </a:prstGeom>
              <a:blipFill>
                <a:blip r:embed="rId6"/>
                <a:stretch>
                  <a:fillRect/>
                </a:stretch>
              </a:blipFill>
            </p:spPr>
            <p:txBody>
              <a:bodyPr/>
              <a:lstStyle/>
              <a:p>
                <a:r>
                  <a:rPr lang="zh-CN" altLang="en-US">
                    <a:noFill/>
                  </a:rPr>
                  <a:t> </a:t>
                </a:r>
              </a:p>
            </p:txBody>
          </p:sp>
        </mc:Fallback>
      </mc:AlternateContent>
      <p:sp>
        <p:nvSpPr>
          <p:cNvPr id="19" name="TextBox 18"/>
          <p:cNvSpPr txBox="1"/>
          <p:nvPr/>
        </p:nvSpPr>
        <p:spPr>
          <a:xfrm>
            <a:off x="1856509" y="296179"/>
            <a:ext cx="4532010" cy="646331"/>
          </a:xfrm>
          <a:prstGeom prst="rect">
            <a:avLst/>
          </a:prstGeom>
          <a:noFill/>
        </p:spPr>
        <p:txBody>
          <a:bodyPr wrap="none" rtlCol="0">
            <a:spAutoFit/>
          </a:bodyPr>
          <a:lstStyle/>
          <a:p>
            <a:r>
              <a:rPr lang="en-US" altLang="zh-CN" sz="3600" b="1" dirty="0">
                <a:solidFill>
                  <a:srgbClr val="FF0000"/>
                </a:solidFill>
              </a:rPr>
              <a:t>2.1</a:t>
            </a:r>
            <a:r>
              <a:rPr lang="zh-CN" altLang="en-US" sz="3600" b="1" dirty="0">
                <a:solidFill>
                  <a:srgbClr val="FF0000"/>
                </a:solidFill>
              </a:rPr>
              <a:t>一维均匀线的振动</a:t>
            </a:r>
          </a:p>
        </p:txBody>
      </p:sp>
      <p:sp>
        <p:nvSpPr>
          <p:cNvPr id="20" name="TextBox 19"/>
          <p:cNvSpPr txBox="1"/>
          <p:nvPr/>
        </p:nvSpPr>
        <p:spPr>
          <a:xfrm>
            <a:off x="8436896" y="896416"/>
            <a:ext cx="1859805" cy="954107"/>
          </a:xfrm>
          <a:prstGeom prst="rect">
            <a:avLst/>
          </a:prstGeom>
          <a:noFill/>
        </p:spPr>
        <p:txBody>
          <a:bodyPr wrap="none" rtlCol="0">
            <a:spAutoFit/>
          </a:bodyPr>
          <a:lstStyle/>
          <a:p>
            <a:r>
              <a:rPr lang="zh-CN" altLang="en-US" b="1" dirty="0"/>
              <a:t>质量密度</a:t>
            </a:r>
            <a:r>
              <a:rPr lang="zh-CN" altLang="en-US" b="1" i="1" dirty="0">
                <a:sym typeface="Symbol"/>
              </a:rPr>
              <a:t></a:t>
            </a:r>
            <a:endParaRPr lang="en-US" altLang="zh-CN" b="1" i="1" dirty="0">
              <a:sym typeface="Symbol"/>
            </a:endParaRPr>
          </a:p>
          <a:p>
            <a:r>
              <a:rPr lang="zh-CN" altLang="en-US" b="1" dirty="0">
                <a:sym typeface="Symbol"/>
              </a:rPr>
              <a:t>弹性模量</a:t>
            </a:r>
            <a:r>
              <a:rPr lang="en-US" altLang="zh-CN" b="1" i="1" dirty="0">
                <a:latin typeface="Times New Roman" pitchFamily="18" charset="0"/>
                <a:cs typeface="Times New Roman" pitchFamily="18" charset="0"/>
                <a:sym typeface="Symbol"/>
              </a:rPr>
              <a:t>K</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2" name="TextBox 21"/>
              <p:cNvSpPr txBox="1"/>
              <p:nvPr/>
            </p:nvSpPr>
            <p:spPr>
              <a:xfrm>
                <a:off x="3351337" y="2768380"/>
                <a:ext cx="76610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𝑢</m:t>
                      </m:r>
                      <m:d>
                        <m:dPr>
                          <m:ctrlPr>
                            <a:rPr lang="en-US" altLang="zh-CN" sz="2000" i="1">
                              <a:latin typeface="Cambria Math" panose="02040503050406030204" pitchFamily="18" charset="0"/>
                            </a:rPr>
                          </m:ctrlPr>
                        </m:dPr>
                        <m:e>
                          <m:r>
                            <a:rPr lang="en-US" altLang="zh-CN" sz="2000" i="1">
                              <a:latin typeface="Cambria Math"/>
                            </a:rPr>
                            <m:t>𝑥</m:t>
                          </m:r>
                        </m:e>
                      </m:d>
                    </m:oMath>
                  </m:oMathPara>
                </a14:m>
                <a:endParaRPr lang="zh-CN" altLang="en-US" sz="2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351337" y="2768380"/>
                <a:ext cx="766107" cy="400110"/>
              </a:xfrm>
              <a:prstGeom prst="rect">
                <a:avLst/>
              </a:prstGeom>
              <a:blipFill>
                <a:blip r:embed="rId7"/>
                <a:stretch>
                  <a:fillRect/>
                </a:stretch>
              </a:blipFill>
            </p:spPr>
            <p:txBody>
              <a:bodyPr/>
              <a:lstStyle/>
              <a:p>
                <a:r>
                  <a:rPr lang="zh-CN" altLang="en-US">
                    <a:noFill/>
                  </a:rPr>
                  <a:t> </a:t>
                </a:r>
              </a:p>
            </p:txBody>
          </p:sp>
        </mc:Fallback>
      </mc:AlternateContent>
      <p:cxnSp>
        <p:nvCxnSpPr>
          <p:cNvPr id="24" name="直接箭头连接符 23"/>
          <p:cNvCxnSpPr/>
          <p:nvPr/>
        </p:nvCxnSpPr>
        <p:spPr>
          <a:xfrm>
            <a:off x="2388479" y="2584135"/>
            <a:ext cx="5355771"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777927" y="2554410"/>
            <a:ext cx="83127" cy="83127"/>
          </a:xfrm>
          <a:prstGeom prst="ellipse">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30" name="直接连接符 29"/>
          <p:cNvCxnSpPr/>
          <p:nvPr/>
        </p:nvCxnSpPr>
        <p:spPr>
          <a:xfrm>
            <a:off x="3661450" y="1652432"/>
            <a:ext cx="0" cy="11821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4" name="直接连接符 1023"/>
          <p:cNvCxnSpPr>
            <a:stCxn id="25" idx="4"/>
          </p:cNvCxnSpPr>
          <p:nvPr/>
        </p:nvCxnSpPr>
        <p:spPr>
          <a:xfrm flipH="1">
            <a:off x="3819490" y="2637536"/>
            <a:ext cx="1" cy="1970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036974" y="1685796"/>
            <a:ext cx="0" cy="11488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325639" y="2635275"/>
            <a:ext cx="1" cy="19708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284076" y="2542533"/>
            <a:ext cx="83127" cy="83127"/>
          </a:xfrm>
          <a:prstGeom prst="ellipse">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TextBox 36"/>
              <p:cNvSpPr txBox="1"/>
              <p:nvPr/>
            </p:nvSpPr>
            <p:spPr>
              <a:xfrm>
                <a:off x="4851377" y="2761109"/>
                <a:ext cx="136877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𝑢</m:t>
                      </m:r>
                      <m:d>
                        <m:dPr>
                          <m:ctrlPr>
                            <a:rPr lang="en-US" altLang="zh-CN" sz="2000" i="1">
                              <a:latin typeface="Cambria Math" panose="02040503050406030204" pitchFamily="18" charset="0"/>
                            </a:rPr>
                          </m:ctrlPr>
                        </m:dPr>
                        <m:e>
                          <m:r>
                            <a:rPr lang="en-US" altLang="zh-CN" sz="2000" i="1">
                              <a:latin typeface="Cambria Math"/>
                            </a:rPr>
                            <m:t>𝑥</m:t>
                          </m:r>
                          <m:r>
                            <a:rPr lang="en-US" altLang="zh-CN" sz="2000" i="1">
                              <a:latin typeface="Cambria Math"/>
                            </a:rPr>
                            <m:t>+∆</m:t>
                          </m:r>
                          <m:r>
                            <a:rPr lang="en-US" altLang="zh-CN" sz="2000" i="1">
                              <a:latin typeface="Cambria Math"/>
                              <a:ea typeface="Cambria Math"/>
                            </a:rPr>
                            <m:t>𝑥</m:t>
                          </m:r>
                        </m:e>
                      </m:d>
                    </m:oMath>
                  </m:oMathPara>
                </a14:m>
                <a:endParaRPr lang="zh-CN" altLang="en-US" sz="2000" dirty="0"/>
              </a:p>
            </p:txBody>
          </p:sp>
        </mc:Choice>
        <mc:Fallback xmlns="">
          <p:sp>
            <p:nvSpPr>
              <p:cNvPr id="37" name="TextBox 36"/>
              <p:cNvSpPr txBox="1">
                <a:spLocks noRot="1" noChangeAspect="1" noMove="1" noResize="1" noEditPoints="1" noAdjustHandles="1" noChangeArrowheads="1" noChangeShapeType="1" noTextEdit="1"/>
              </p:cNvSpPr>
              <p:nvPr/>
            </p:nvSpPr>
            <p:spPr>
              <a:xfrm>
                <a:off x="4851377" y="2761109"/>
                <a:ext cx="1368773" cy="40011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5" name="矩形 1024"/>
              <p:cNvSpPr/>
              <p:nvPr/>
            </p:nvSpPr>
            <p:spPr>
              <a:xfrm>
                <a:off x="2979146" y="3188920"/>
                <a:ext cx="1375889"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𝑒</m:t>
                      </m:r>
                      <m:d>
                        <m:dPr>
                          <m:ctrlPr>
                            <a:rPr lang="en-US" altLang="zh-CN" sz="2000" i="1">
                              <a:latin typeface="Cambria Math" panose="02040503050406030204" pitchFamily="18" charset="0"/>
                            </a:rPr>
                          </m:ctrlPr>
                        </m:dPr>
                        <m:e>
                          <m:r>
                            <a:rPr lang="en-US" altLang="zh-CN" sz="2000" i="1">
                              <a:latin typeface="Cambria Math"/>
                            </a:rPr>
                            <m:t>𝑥</m:t>
                          </m:r>
                        </m:e>
                      </m:d>
                      <m:r>
                        <a:rPr lang="en-US" altLang="zh-CN" sz="2000" i="1">
                          <a:latin typeface="Cambria Math"/>
                        </a:rPr>
                        <m:t>=</m:t>
                      </m:r>
                      <m:f>
                        <m:fPr>
                          <m:ctrlPr>
                            <a:rPr lang="en-US" altLang="zh-CN" sz="2000" i="1">
                              <a:latin typeface="Cambria Math" panose="02040503050406030204" pitchFamily="18" charset="0"/>
                            </a:rPr>
                          </m:ctrlPr>
                        </m:fPr>
                        <m:num>
                          <m:r>
                            <a:rPr lang="zh-CN" altLang="en-US" sz="2000" i="1">
                              <a:latin typeface="Cambria Math"/>
                            </a:rPr>
                            <m:t>𝜕</m:t>
                          </m:r>
                          <m:r>
                            <a:rPr lang="en-US" altLang="zh-CN" sz="2000" i="1">
                              <a:latin typeface="Cambria Math"/>
                            </a:rPr>
                            <m:t>𝑢</m:t>
                          </m:r>
                        </m:num>
                        <m:den>
                          <m:r>
                            <a:rPr lang="zh-CN" altLang="en-US" sz="2000" i="1">
                              <a:latin typeface="Cambria Math"/>
                            </a:rPr>
                            <m:t>𝜕</m:t>
                          </m:r>
                          <m:r>
                            <a:rPr lang="en-US" altLang="zh-CN" sz="2000" i="1">
                              <a:latin typeface="Cambria Math"/>
                            </a:rPr>
                            <m:t>𝑥</m:t>
                          </m:r>
                        </m:den>
                      </m:f>
                    </m:oMath>
                  </m:oMathPara>
                </a14:m>
                <a:endParaRPr lang="zh-CN" altLang="en-US" sz="2000" dirty="0"/>
              </a:p>
            </p:txBody>
          </p:sp>
        </mc:Choice>
        <mc:Fallback xmlns="">
          <p:sp>
            <p:nvSpPr>
              <p:cNvPr id="1025" name="矩形 1024"/>
              <p:cNvSpPr>
                <a:spLocks noRot="1" noChangeAspect="1" noMove="1" noResize="1" noEditPoints="1" noAdjustHandles="1" noChangeArrowheads="1" noChangeShapeType="1" noTextEdit="1"/>
              </p:cNvSpPr>
              <p:nvPr/>
            </p:nvSpPr>
            <p:spPr>
              <a:xfrm>
                <a:off x="2979146" y="3188920"/>
                <a:ext cx="1375889" cy="67762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4815751" y="3151769"/>
                <a:ext cx="3244350"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𝑒</m:t>
                      </m:r>
                      <m:d>
                        <m:dPr>
                          <m:ctrlPr>
                            <a:rPr lang="en-US" altLang="zh-CN" sz="2000" i="1">
                              <a:latin typeface="Cambria Math" panose="02040503050406030204" pitchFamily="18" charset="0"/>
                            </a:rPr>
                          </m:ctrlPr>
                        </m:dPr>
                        <m:e>
                          <m:r>
                            <a:rPr lang="en-US" altLang="zh-CN" sz="2000" i="1">
                              <a:latin typeface="Cambria Math"/>
                            </a:rPr>
                            <m:t>𝑥</m:t>
                          </m:r>
                          <m:r>
                            <a:rPr lang="en-US" altLang="zh-CN" sz="2000" i="1">
                              <a:latin typeface="Cambria Math"/>
                            </a:rPr>
                            <m:t>+∆</m:t>
                          </m:r>
                          <m:r>
                            <a:rPr lang="en-US" altLang="zh-CN" sz="2000" i="1">
                              <a:latin typeface="Cambria Math"/>
                              <a:ea typeface="Cambria Math"/>
                            </a:rPr>
                            <m:t>𝑥</m:t>
                          </m:r>
                        </m:e>
                      </m:d>
                      <m:r>
                        <a:rPr lang="en-US" altLang="zh-CN" sz="2000" i="1">
                          <a:latin typeface="Cambria Math"/>
                        </a:rPr>
                        <m:t>=</m:t>
                      </m:r>
                      <m:r>
                        <a:rPr lang="en-US" altLang="zh-CN" sz="2000" i="1">
                          <a:latin typeface="Cambria Math"/>
                        </a:rPr>
                        <m:t>𝑒</m:t>
                      </m:r>
                      <m:d>
                        <m:dPr>
                          <m:ctrlPr>
                            <a:rPr lang="en-US" altLang="zh-CN" sz="2000" i="1">
                              <a:latin typeface="Cambria Math" panose="02040503050406030204" pitchFamily="18" charset="0"/>
                            </a:rPr>
                          </m:ctrlPr>
                        </m:dPr>
                        <m:e>
                          <m:r>
                            <a:rPr lang="en-US" altLang="zh-CN" sz="2000" i="1">
                              <a:latin typeface="Cambria Math"/>
                            </a:rPr>
                            <m:t>𝑥</m:t>
                          </m:r>
                        </m:e>
                      </m:d>
                      <m:r>
                        <a:rPr lang="en-US" altLang="zh-CN" sz="2000" i="1">
                          <a:latin typeface="Cambria Math"/>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r>
                                <a:rPr lang="zh-CN" altLang="en-US" sz="2000" i="1">
                                  <a:latin typeface="Cambria Math"/>
                                </a:rPr>
                                <m:t>𝜕</m:t>
                              </m:r>
                            </m:e>
                            <m:sup>
                              <m:r>
                                <a:rPr lang="en-US" altLang="zh-CN" sz="2000" i="1">
                                  <a:latin typeface="Cambria Math"/>
                                </a:rPr>
                                <m:t>2</m:t>
                              </m:r>
                            </m:sup>
                          </m:sSup>
                          <m:r>
                            <a:rPr lang="en-US" altLang="zh-CN" sz="2000" i="1">
                              <a:latin typeface="Cambria Math"/>
                            </a:rPr>
                            <m:t>𝑢</m:t>
                          </m:r>
                        </m:num>
                        <m:den>
                          <m:r>
                            <a:rPr lang="zh-CN" altLang="en-US" sz="2000" i="1">
                              <a:latin typeface="Cambria Math"/>
                            </a:rPr>
                            <m:t>𝜕</m:t>
                          </m:r>
                          <m:sSup>
                            <m:sSupPr>
                              <m:ctrlPr>
                                <a:rPr lang="en-US" altLang="zh-CN" sz="2000" i="1">
                                  <a:latin typeface="Cambria Math" panose="02040503050406030204" pitchFamily="18" charset="0"/>
                                </a:rPr>
                              </m:ctrlPr>
                            </m:sSupPr>
                            <m:e>
                              <m:r>
                                <a:rPr lang="en-US" altLang="zh-CN" sz="2000" i="1">
                                  <a:latin typeface="Cambria Math"/>
                                </a:rPr>
                                <m:t>𝑥</m:t>
                              </m:r>
                            </m:e>
                            <m:sup>
                              <m:r>
                                <a:rPr lang="en-US" altLang="zh-CN" sz="2000" i="1">
                                  <a:latin typeface="Cambria Math"/>
                                </a:rPr>
                                <m:t>2</m:t>
                              </m:r>
                            </m:sup>
                          </m:sSup>
                        </m:den>
                      </m:f>
                      <m:r>
                        <a:rPr lang="en-US" altLang="zh-CN" sz="2000" i="1">
                          <a:latin typeface="Cambria Math"/>
                          <a:ea typeface="Cambria Math"/>
                        </a:rPr>
                        <m:t>∆</m:t>
                      </m:r>
                      <m:r>
                        <a:rPr lang="en-US" altLang="zh-CN" sz="2000" i="1">
                          <a:latin typeface="Cambria Math"/>
                          <a:ea typeface="Cambria Math"/>
                        </a:rPr>
                        <m:t>𝑥</m:t>
                      </m:r>
                    </m:oMath>
                  </m:oMathPara>
                </a14:m>
                <a:endParaRPr lang="zh-CN" altLang="en-US" sz="2000" dirty="0"/>
              </a:p>
            </p:txBody>
          </p:sp>
        </mc:Choice>
        <mc:Fallback xmlns="">
          <p:sp>
            <p:nvSpPr>
              <p:cNvPr id="39" name="矩形 38"/>
              <p:cNvSpPr>
                <a:spLocks noRot="1" noChangeAspect="1" noMove="1" noResize="1" noEditPoints="1" noAdjustHandles="1" noChangeArrowheads="1" noChangeShapeType="1" noTextEdit="1"/>
              </p:cNvSpPr>
              <p:nvPr/>
            </p:nvSpPr>
            <p:spPr>
              <a:xfrm>
                <a:off x="4815751" y="3151769"/>
                <a:ext cx="3244350" cy="70993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1898534" y="3967184"/>
                <a:ext cx="5522730" cy="842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𝑭</m:t>
                          </m:r>
                        </m:e>
                        <m:sub>
                          <m:r>
                            <a:rPr lang="en-US" altLang="zh-CN" sz="2400" b="1" i="1">
                              <a:latin typeface="Cambria Math"/>
                              <a:ea typeface="Cambria Math"/>
                            </a:rPr>
                            <m:t>∆</m:t>
                          </m:r>
                          <m:r>
                            <a:rPr lang="en-US" altLang="zh-CN" sz="2400" b="1" i="1">
                              <a:latin typeface="Cambria Math"/>
                              <a:ea typeface="Cambria Math"/>
                            </a:rPr>
                            <m:t>𝒙</m:t>
                          </m:r>
                        </m:sub>
                      </m:sSub>
                      <m:r>
                        <a:rPr lang="en-US" altLang="zh-CN" sz="2400" b="1" i="1">
                          <a:latin typeface="Cambria Math"/>
                        </a:rPr>
                        <m:t>=</m:t>
                      </m:r>
                      <m:r>
                        <a:rPr lang="en-US" altLang="zh-CN" sz="2400" b="1" i="1">
                          <a:latin typeface="Cambria Math"/>
                        </a:rPr>
                        <m:t>𝑲</m:t>
                      </m:r>
                      <m:d>
                        <m:dPr>
                          <m:begChr m:val="["/>
                          <m:endChr m:val="]"/>
                          <m:ctrlPr>
                            <a:rPr lang="en-US" altLang="zh-CN" sz="2400" b="1" i="1">
                              <a:latin typeface="Cambria Math" panose="02040503050406030204" pitchFamily="18" charset="0"/>
                            </a:rPr>
                          </m:ctrlPr>
                        </m:dPr>
                        <m:e>
                          <m:r>
                            <a:rPr lang="en-US" altLang="zh-CN" sz="2400" b="1" i="1">
                              <a:latin typeface="Cambria Math"/>
                            </a:rPr>
                            <m:t>𝒆</m:t>
                          </m:r>
                          <m:d>
                            <m:dPr>
                              <m:ctrlPr>
                                <a:rPr lang="en-US" altLang="zh-CN" sz="2400" b="1" i="1">
                                  <a:latin typeface="Cambria Math" panose="02040503050406030204" pitchFamily="18" charset="0"/>
                                </a:rPr>
                              </m:ctrlPr>
                            </m:dPr>
                            <m:e>
                              <m:r>
                                <a:rPr lang="en-US" altLang="zh-CN" sz="2400" b="1" i="1">
                                  <a:latin typeface="Cambria Math"/>
                                </a:rPr>
                                <m:t>𝒙</m:t>
                              </m:r>
                              <m:r>
                                <a:rPr lang="en-US" altLang="zh-CN" sz="2400" b="1" i="1">
                                  <a:latin typeface="Cambria Math"/>
                                </a:rPr>
                                <m:t>+∆</m:t>
                              </m:r>
                              <m:r>
                                <a:rPr lang="en-US" altLang="zh-CN" sz="2400" b="1" i="1">
                                  <a:latin typeface="Cambria Math"/>
                                  <a:ea typeface="Cambria Math"/>
                                </a:rPr>
                                <m:t>𝒙</m:t>
                              </m:r>
                            </m:e>
                          </m:d>
                          <m:r>
                            <a:rPr lang="en-US" altLang="zh-CN" sz="2400" b="1" i="1">
                              <a:latin typeface="Cambria Math"/>
                            </a:rPr>
                            <m:t>−</m:t>
                          </m:r>
                          <m:r>
                            <a:rPr lang="en-US" altLang="zh-CN" sz="2400" b="1" i="1">
                              <a:latin typeface="Cambria Math"/>
                            </a:rPr>
                            <m:t>𝒆</m:t>
                          </m:r>
                          <m:d>
                            <m:dPr>
                              <m:ctrlPr>
                                <a:rPr lang="en-US" altLang="zh-CN" sz="2400" b="1" i="1">
                                  <a:latin typeface="Cambria Math" panose="02040503050406030204" pitchFamily="18" charset="0"/>
                                </a:rPr>
                              </m:ctrlPr>
                            </m:dPr>
                            <m:e>
                              <m:r>
                                <a:rPr lang="en-US" altLang="zh-CN" sz="2400" b="1" i="1">
                                  <a:latin typeface="Cambria Math"/>
                                </a:rPr>
                                <m:t>𝒙</m:t>
                              </m:r>
                            </m:e>
                          </m:d>
                        </m:e>
                      </m:d>
                      <m:r>
                        <a:rPr lang="en-US" altLang="zh-CN" sz="2400" b="1" i="1">
                          <a:latin typeface="Cambria Math"/>
                        </a:rPr>
                        <m:t>=</m:t>
                      </m:r>
                      <m:r>
                        <a:rPr lang="en-US" altLang="zh-CN" sz="2400" b="1" i="1">
                          <a:latin typeface="Cambria Math"/>
                        </a:rPr>
                        <m:t>𝑲</m:t>
                      </m:r>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zh-CN" altLang="en-US" sz="2400" b="1" i="1">
                                  <a:latin typeface="Cambria Math"/>
                                </a:rPr>
                                <m:t>𝝏</m:t>
                              </m:r>
                            </m:e>
                            <m:sup>
                              <m:r>
                                <a:rPr lang="en-US" altLang="zh-CN" sz="2400" b="1" i="1">
                                  <a:latin typeface="Cambria Math"/>
                                </a:rPr>
                                <m:t>𝟐</m:t>
                              </m:r>
                            </m:sup>
                          </m:sSup>
                          <m:r>
                            <a:rPr lang="en-US" altLang="zh-CN" sz="2400" b="1" i="1">
                              <a:latin typeface="Cambria Math"/>
                            </a:rPr>
                            <m:t>𝒖</m:t>
                          </m:r>
                        </m:num>
                        <m:den>
                          <m:r>
                            <a:rPr lang="zh-CN" altLang="en-US" sz="2400" b="1" i="1">
                              <a:latin typeface="Cambria Math"/>
                            </a:rPr>
                            <m:t>𝝏</m:t>
                          </m:r>
                          <m:sSup>
                            <m:sSupPr>
                              <m:ctrlPr>
                                <a:rPr lang="en-US" altLang="zh-CN" sz="2400" b="1" i="1">
                                  <a:latin typeface="Cambria Math" panose="02040503050406030204" pitchFamily="18" charset="0"/>
                                </a:rPr>
                              </m:ctrlPr>
                            </m:sSupPr>
                            <m:e>
                              <m:r>
                                <a:rPr lang="en-US" altLang="zh-CN" sz="2400" b="1" i="1">
                                  <a:latin typeface="Cambria Math"/>
                                </a:rPr>
                                <m:t>𝒙</m:t>
                              </m:r>
                            </m:e>
                            <m:sup>
                              <m:r>
                                <a:rPr lang="en-US" altLang="zh-CN" sz="2400" b="1" i="1">
                                  <a:latin typeface="Cambria Math"/>
                                </a:rPr>
                                <m:t>𝟐</m:t>
                              </m:r>
                            </m:sup>
                          </m:sSup>
                        </m:den>
                      </m:f>
                      <m:r>
                        <a:rPr lang="en-US" altLang="zh-CN" sz="2400" b="1" i="1">
                          <a:latin typeface="Cambria Math"/>
                          <a:ea typeface="Cambria Math"/>
                        </a:rPr>
                        <m:t>∆</m:t>
                      </m:r>
                      <m:r>
                        <a:rPr lang="en-US" altLang="zh-CN" sz="2400" b="1" i="1">
                          <a:latin typeface="Cambria Math"/>
                          <a:ea typeface="Cambria Math"/>
                        </a:rPr>
                        <m:t>𝒙</m:t>
                      </m:r>
                    </m:oMath>
                  </m:oMathPara>
                </a14:m>
                <a:endParaRPr lang="zh-CN" altLang="en-US" sz="2400" b="1" dirty="0"/>
              </a:p>
            </p:txBody>
          </p:sp>
        </mc:Choice>
        <mc:Fallback xmlns="">
          <p:sp>
            <p:nvSpPr>
              <p:cNvPr id="40" name="矩形 39"/>
              <p:cNvSpPr>
                <a:spLocks noRot="1" noChangeAspect="1" noMove="1" noResize="1" noEditPoints="1" noAdjustHandles="1" noChangeArrowheads="1" noChangeShapeType="1" noTextEdit="1"/>
              </p:cNvSpPr>
              <p:nvPr/>
            </p:nvSpPr>
            <p:spPr>
              <a:xfrm>
                <a:off x="1898534" y="3967184"/>
                <a:ext cx="5522730" cy="84285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7" name="矩形 1026"/>
              <p:cNvSpPr/>
              <p:nvPr/>
            </p:nvSpPr>
            <p:spPr>
              <a:xfrm>
                <a:off x="7804769" y="3979302"/>
                <a:ext cx="2279085" cy="842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𝑭</m:t>
                          </m:r>
                        </m:e>
                        <m:sub>
                          <m:r>
                            <a:rPr lang="en-US" altLang="zh-CN" sz="2400" b="1" i="1">
                              <a:latin typeface="Cambria Math"/>
                              <a:ea typeface="Cambria Math"/>
                            </a:rPr>
                            <m:t>∆</m:t>
                          </m:r>
                          <m:r>
                            <a:rPr lang="en-US" altLang="zh-CN" sz="2400" b="1" i="1">
                              <a:latin typeface="Cambria Math"/>
                              <a:ea typeface="Cambria Math"/>
                            </a:rPr>
                            <m:t>𝒙</m:t>
                          </m:r>
                        </m:sub>
                      </m:sSub>
                      <m:r>
                        <a:rPr lang="en-US" altLang="zh-CN" sz="2400" b="1" i="1">
                          <a:latin typeface="Cambria Math"/>
                        </a:rPr>
                        <m:t>=</m:t>
                      </m:r>
                      <m:r>
                        <a:rPr lang="zh-CN" altLang="en-US" sz="2400" b="1" i="1">
                          <a:latin typeface="Cambria Math"/>
                        </a:rPr>
                        <m:t>𝝆</m:t>
                      </m:r>
                      <m:r>
                        <a:rPr lang="zh-CN" altLang="en-US" sz="2400" b="1" i="1">
                          <a:latin typeface="Cambria Math"/>
                        </a:rPr>
                        <m:t>∆</m:t>
                      </m:r>
                      <m:r>
                        <a:rPr lang="en-US" altLang="zh-CN" sz="2400" b="1" i="1">
                          <a:latin typeface="Cambria Math"/>
                        </a:rPr>
                        <m:t>𝒙</m:t>
                      </m:r>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zh-CN" altLang="en-US" sz="2400" b="1" i="1">
                                  <a:latin typeface="Cambria Math"/>
                                </a:rPr>
                                <m:t>𝝏</m:t>
                              </m:r>
                            </m:e>
                            <m:sup>
                              <m:r>
                                <a:rPr lang="en-US" altLang="zh-CN" sz="2400" b="1" i="1">
                                  <a:latin typeface="Cambria Math"/>
                                </a:rPr>
                                <m:t>𝟐</m:t>
                              </m:r>
                            </m:sup>
                          </m:sSup>
                          <m:r>
                            <a:rPr lang="en-US" altLang="zh-CN" sz="2400" b="1" i="1">
                              <a:latin typeface="Cambria Math"/>
                            </a:rPr>
                            <m:t>𝒖</m:t>
                          </m:r>
                        </m:num>
                        <m:den>
                          <m:r>
                            <a:rPr lang="zh-CN" altLang="en-US" sz="2400" b="1" i="1">
                              <a:latin typeface="Cambria Math"/>
                            </a:rPr>
                            <m:t>𝝏</m:t>
                          </m:r>
                          <m:sSup>
                            <m:sSupPr>
                              <m:ctrlPr>
                                <a:rPr lang="en-US" altLang="zh-CN" sz="2400" b="1" i="1">
                                  <a:latin typeface="Cambria Math" panose="02040503050406030204" pitchFamily="18" charset="0"/>
                                </a:rPr>
                              </m:ctrlPr>
                            </m:sSupPr>
                            <m:e>
                              <m:r>
                                <a:rPr lang="en-US" altLang="zh-CN" sz="2400" b="1" i="1">
                                  <a:latin typeface="Cambria Math"/>
                                </a:rPr>
                                <m:t>𝒕</m:t>
                              </m:r>
                            </m:e>
                            <m:sup>
                              <m:r>
                                <a:rPr lang="en-US" altLang="zh-CN" sz="2400" b="1" i="1">
                                  <a:latin typeface="Cambria Math"/>
                                </a:rPr>
                                <m:t>𝟐</m:t>
                              </m:r>
                            </m:sup>
                          </m:sSup>
                        </m:den>
                      </m:f>
                    </m:oMath>
                  </m:oMathPara>
                </a14:m>
                <a:endParaRPr lang="zh-CN" altLang="en-US" sz="2400" dirty="0"/>
              </a:p>
            </p:txBody>
          </p:sp>
        </mc:Choice>
        <mc:Fallback xmlns="">
          <p:sp>
            <p:nvSpPr>
              <p:cNvPr id="1027" name="矩形 1026"/>
              <p:cNvSpPr>
                <a:spLocks noRot="1" noChangeAspect="1" noMove="1" noResize="1" noEditPoints="1" noAdjustHandles="1" noChangeArrowheads="1" noChangeShapeType="1" noTextEdit="1"/>
              </p:cNvSpPr>
              <p:nvPr/>
            </p:nvSpPr>
            <p:spPr>
              <a:xfrm>
                <a:off x="7804769" y="3979302"/>
                <a:ext cx="2279085" cy="842859"/>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4490662" y="5167678"/>
                <a:ext cx="2024207" cy="9052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zh-CN" altLang="en-US" sz="2400" b="1" i="1">
                                  <a:latin typeface="Cambria Math"/>
                                </a:rPr>
                                <m:t>𝝏</m:t>
                              </m:r>
                            </m:e>
                            <m:sup>
                              <m:r>
                                <a:rPr lang="en-US" altLang="zh-CN" sz="2400" b="1" i="1">
                                  <a:latin typeface="Cambria Math"/>
                                </a:rPr>
                                <m:t>𝟐</m:t>
                              </m:r>
                            </m:sup>
                          </m:sSup>
                          <m:r>
                            <a:rPr lang="en-US" altLang="zh-CN" sz="2400" b="1" i="1">
                              <a:latin typeface="Cambria Math"/>
                            </a:rPr>
                            <m:t>𝒖</m:t>
                          </m:r>
                        </m:num>
                        <m:den>
                          <m:r>
                            <a:rPr lang="zh-CN" altLang="en-US" sz="2400" b="1" i="1">
                              <a:latin typeface="Cambria Math"/>
                            </a:rPr>
                            <m:t>𝝏</m:t>
                          </m:r>
                          <m:sSup>
                            <m:sSupPr>
                              <m:ctrlPr>
                                <a:rPr lang="en-US" altLang="zh-CN" sz="2400" b="1" i="1">
                                  <a:latin typeface="Cambria Math" panose="02040503050406030204" pitchFamily="18" charset="0"/>
                                </a:rPr>
                              </m:ctrlPr>
                            </m:sSupPr>
                            <m:e>
                              <m:r>
                                <a:rPr lang="en-US" altLang="zh-CN" sz="2400" b="1" i="1">
                                  <a:latin typeface="Cambria Math"/>
                                </a:rPr>
                                <m:t>𝒕</m:t>
                              </m:r>
                            </m:e>
                            <m:sup>
                              <m:r>
                                <a:rPr lang="en-US" altLang="zh-CN" sz="2400" b="1" i="1">
                                  <a:latin typeface="Cambria Math"/>
                                </a:rPr>
                                <m:t>𝟐</m:t>
                              </m:r>
                            </m:sup>
                          </m:sSup>
                        </m:den>
                      </m:f>
                      <m:r>
                        <a:rPr lang="en-US" altLang="zh-CN" sz="2400" b="1" i="1">
                          <a:latin typeface="Cambria Math"/>
                        </a:rPr>
                        <m:t>=</m:t>
                      </m:r>
                      <m:f>
                        <m:fPr>
                          <m:ctrlPr>
                            <a:rPr lang="en-US" altLang="zh-CN" sz="2400" b="1" i="1">
                              <a:latin typeface="Cambria Math" panose="02040503050406030204" pitchFamily="18" charset="0"/>
                            </a:rPr>
                          </m:ctrlPr>
                        </m:fPr>
                        <m:num>
                          <m:r>
                            <a:rPr lang="en-US" altLang="zh-CN" sz="2400" b="1" i="1">
                              <a:latin typeface="Cambria Math"/>
                            </a:rPr>
                            <m:t>𝑲</m:t>
                          </m:r>
                        </m:num>
                        <m:den>
                          <m:r>
                            <a:rPr lang="zh-CN" altLang="en-US" sz="2400" b="1" i="1">
                              <a:latin typeface="Cambria Math"/>
                            </a:rPr>
                            <m:t>𝝆</m:t>
                          </m:r>
                        </m:den>
                      </m:f>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zh-CN" altLang="en-US" sz="2400" b="1" i="1">
                                  <a:latin typeface="Cambria Math"/>
                                </a:rPr>
                                <m:t>𝝏</m:t>
                              </m:r>
                            </m:e>
                            <m:sup>
                              <m:r>
                                <a:rPr lang="en-US" altLang="zh-CN" sz="2400" b="1" i="1">
                                  <a:latin typeface="Cambria Math"/>
                                </a:rPr>
                                <m:t>𝟐</m:t>
                              </m:r>
                            </m:sup>
                          </m:sSup>
                          <m:r>
                            <a:rPr lang="en-US" altLang="zh-CN" sz="2400" b="1" i="1">
                              <a:latin typeface="Cambria Math"/>
                            </a:rPr>
                            <m:t>𝒖</m:t>
                          </m:r>
                        </m:num>
                        <m:den>
                          <m:r>
                            <a:rPr lang="zh-CN" altLang="en-US" sz="2400" b="1" i="1">
                              <a:latin typeface="Cambria Math"/>
                            </a:rPr>
                            <m:t>𝝏</m:t>
                          </m:r>
                          <m:sSup>
                            <m:sSupPr>
                              <m:ctrlPr>
                                <a:rPr lang="en-US" altLang="zh-CN" sz="2400" b="1" i="1">
                                  <a:latin typeface="Cambria Math" panose="02040503050406030204" pitchFamily="18" charset="0"/>
                                </a:rPr>
                              </m:ctrlPr>
                            </m:sSupPr>
                            <m:e>
                              <m:r>
                                <a:rPr lang="en-US" altLang="zh-CN" sz="2400" b="1" i="1">
                                  <a:latin typeface="Cambria Math"/>
                                </a:rPr>
                                <m:t>𝒙</m:t>
                              </m:r>
                            </m:e>
                            <m:sup>
                              <m:r>
                                <a:rPr lang="en-US" altLang="zh-CN" sz="2400" b="1" i="1">
                                  <a:latin typeface="Cambria Math"/>
                                </a:rPr>
                                <m:t>𝟐</m:t>
                              </m:r>
                            </m:sup>
                          </m:sSup>
                        </m:den>
                      </m:f>
                    </m:oMath>
                  </m:oMathPara>
                </a14:m>
                <a:endParaRPr lang="zh-CN" altLang="en-US" sz="2400" b="1" dirty="0"/>
              </a:p>
            </p:txBody>
          </p:sp>
        </mc:Choice>
        <mc:Fallback xmlns="">
          <p:sp>
            <p:nvSpPr>
              <p:cNvPr id="42" name="矩形 41"/>
              <p:cNvSpPr>
                <a:spLocks noRot="1" noChangeAspect="1" noMove="1" noResize="1" noEditPoints="1" noAdjustHandles="1" noChangeArrowheads="1" noChangeShapeType="1" noTextEdit="1"/>
              </p:cNvSpPr>
              <p:nvPr/>
            </p:nvSpPr>
            <p:spPr>
              <a:xfrm>
                <a:off x="4490662" y="5167678"/>
                <a:ext cx="2024207" cy="905248"/>
              </a:xfrm>
              <a:prstGeom prst="rect">
                <a:avLst/>
              </a:prstGeom>
              <a:blipFill>
                <a:blip r:embed="rId13"/>
                <a:stretch>
                  <a:fillRect/>
                </a:stretch>
              </a:blipFill>
            </p:spPr>
            <p:txBody>
              <a:bodyPr/>
              <a:lstStyle/>
              <a:p>
                <a:r>
                  <a:rPr lang="zh-CN" altLang="en-US">
                    <a:noFill/>
                  </a:rPr>
                  <a:t> </a:t>
                </a:r>
              </a:p>
            </p:txBody>
          </p:sp>
        </mc:Fallback>
      </mc:AlternateContent>
      <p:sp>
        <p:nvSpPr>
          <p:cNvPr id="1028" name="TextBox 1027"/>
          <p:cNvSpPr txBox="1"/>
          <p:nvPr/>
        </p:nvSpPr>
        <p:spPr>
          <a:xfrm>
            <a:off x="2617115" y="5358692"/>
            <a:ext cx="1620957" cy="523220"/>
          </a:xfrm>
          <a:prstGeom prst="rect">
            <a:avLst/>
          </a:prstGeom>
          <a:noFill/>
        </p:spPr>
        <p:txBody>
          <a:bodyPr wrap="none" rtlCol="0">
            <a:spAutoFit/>
          </a:bodyPr>
          <a:lstStyle/>
          <a:p>
            <a:r>
              <a:rPr lang="zh-CN" altLang="en-US" b="1" dirty="0">
                <a:solidFill>
                  <a:srgbClr val="FF0000"/>
                </a:solidFill>
              </a:rPr>
              <a:t>波动方程</a:t>
            </a:r>
          </a:p>
        </p:txBody>
      </p:sp>
      <mc:AlternateContent xmlns:mc="http://schemas.openxmlformats.org/markup-compatibility/2006" xmlns:a14="http://schemas.microsoft.com/office/drawing/2010/main">
        <mc:Choice Requires="a14">
          <p:sp>
            <p:nvSpPr>
              <p:cNvPr id="1032" name="矩形 1031"/>
              <p:cNvSpPr/>
              <p:nvPr/>
            </p:nvSpPr>
            <p:spPr>
              <a:xfrm>
                <a:off x="6383217" y="4938417"/>
                <a:ext cx="3541932" cy="1363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a:latin typeface="Cambria Math"/>
                        </a:rPr>
                        <m:t>=</m:t>
                      </m:r>
                      <m:sSup>
                        <m:sSupPr>
                          <m:ctrlPr>
                            <a:rPr lang="en-US" altLang="zh-CN" sz="2400" b="1" i="1">
                              <a:latin typeface="Cambria Math" panose="02040503050406030204" pitchFamily="18" charset="0"/>
                            </a:rPr>
                          </m:ctrlPr>
                        </m:sSupPr>
                        <m:e>
                          <m:d>
                            <m:dPr>
                              <m:ctrlPr>
                                <a:rPr lang="en-US" altLang="zh-CN" sz="2400" b="1" i="1">
                                  <a:latin typeface="Cambria Math" panose="02040503050406030204" pitchFamily="18" charset="0"/>
                                </a:rPr>
                              </m:ctrlPr>
                            </m:dPr>
                            <m:e>
                              <m:rad>
                                <m:radPr>
                                  <m:degHide m:val="on"/>
                                  <m:ctrlPr>
                                    <a:rPr lang="en-US" altLang="zh-CN" sz="2400" b="1" i="1">
                                      <a:latin typeface="Cambria Math" panose="02040503050406030204" pitchFamily="18" charset="0"/>
                                    </a:rPr>
                                  </m:ctrlPr>
                                </m:radPr>
                                <m:deg/>
                                <m:e>
                                  <m:f>
                                    <m:fPr>
                                      <m:ctrlPr>
                                        <a:rPr lang="en-US" altLang="zh-CN" sz="2400" b="1" i="1">
                                          <a:latin typeface="Cambria Math" panose="02040503050406030204" pitchFamily="18" charset="0"/>
                                        </a:rPr>
                                      </m:ctrlPr>
                                    </m:fPr>
                                    <m:num>
                                      <m:r>
                                        <a:rPr lang="en-US" altLang="zh-CN" sz="2400" b="1" i="1">
                                          <a:latin typeface="Cambria Math"/>
                                        </a:rPr>
                                        <m:t>𝑲</m:t>
                                      </m:r>
                                    </m:num>
                                    <m:den>
                                      <m:r>
                                        <a:rPr lang="zh-CN" altLang="en-US" sz="2400" b="1" i="1">
                                          <a:latin typeface="Cambria Math"/>
                                        </a:rPr>
                                        <m:t>𝝆</m:t>
                                      </m:r>
                                    </m:den>
                                  </m:f>
                                </m:e>
                              </m:rad>
                            </m:e>
                          </m:d>
                        </m:e>
                        <m:sup>
                          <m:r>
                            <a:rPr lang="en-US" altLang="zh-CN" sz="2400" b="1" i="1">
                              <a:latin typeface="Cambria Math"/>
                            </a:rPr>
                            <m:t>𝟐</m:t>
                          </m:r>
                        </m:sup>
                      </m:sSup>
                      <m:sSup>
                        <m:sSupPr>
                          <m:ctrlPr>
                            <a:rPr lang="en-US" altLang="zh-CN" sz="2400" b="1" i="1">
                              <a:latin typeface="Cambria Math" panose="02040503050406030204" pitchFamily="18" charset="0"/>
                            </a:rPr>
                          </m:ctrlPr>
                        </m:sSupPr>
                        <m:e>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zh-CN" altLang="en-US" sz="2400" b="1" i="1">
                                      <a:latin typeface="Cambria Math"/>
                                    </a:rPr>
                                    <m:t>𝝏</m:t>
                                  </m:r>
                                </m:e>
                                <m:sup>
                                  <m:r>
                                    <a:rPr lang="en-US" altLang="zh-CN" sz="2400" b="1" i="1">
                                      <a:latin typeface="Cambria Math"/>
                                    </a:rPr>
                                    <m:t>𝟐</m:t>
                                  </m:r>
                                </m:sup>
                              </m:sSup>
                              <m:r>
                                <a:rPr lang="en-US" altLang="zh-CN" sz="2400" b="1" i="1">
                                  <a:latin typeface="Cambria Math"/>
                                </a:rPr>
                                <m:t>𝒖</m:t>
                              </m:r>
                            </m:num>
                            <m:den>
                              <m:r>
                                <a:rPr lang="zh-CN" altLang="en-US" sz="2400" b="1" i="1">
                                  <a:latin typeface="Cambria Math"/>
                                </a:rPr>
                                <m:t>𝝏</m:t>
                              </m:r>
                              <m:sSup>
                                <m:sSupPr>
                                  <m:ctrlPr>
                                    <a:rPr lang="en-US" altLang="zh-CN" sz="2400" b="1" i="1">
                                      <a:latin typeface="Cambria Math" panose="02040503050406030204" pitchFamily="18" charset="0"/>
                                    </a:rPr>
                                  </m:ctrlPr>
                                </m:sSupPr>
                                <m:e>
                                  <m:r>
                                    <a:rPr lang="en-US" altLang="zh-CN" sz="2400" b="1" i="1">
                                      <a:latin typeface="Cambria Math"/>
                                    </a:rPr>
                                    <m:t>𝒙</m:t>
                                  </m:r>
                                </m:e>
                                <m:sup>
                                  <m:r>
                                    <a:rPr lang="en-US" altLang="zh-CN" sz="2400" b="1" i="1">
                                      <a:latin typeface="Cambria Math"/>
                                    </a:rPr>
                                    <m:t>𝟐</m:t>
                                  </m:r>
                                </m:sup>
                              </m:sSup>
                            </m:den>
                          </m:f>
                          <m:r>
                            <a:rPr lang="en-US" altLang="zh-CN" sz="2400" b="1" i="1">
                              <a:latin typeface="Cambria Math"/>
                            </a:rPr>
                            <m:t>=</m:t>
                          </m:r>
                          <m:r>
                            <a:rPr lang="en-US" altLang="zh-CN" sz="2400" b="1" i="1">
                              <a:latin typeface="Cambria Math"/>
                              <a:sym typeface="Symbol"/>
                            </a:rPr>
                            <m:t></m:t>
                          </m:r>
                        </m:e>
                        <m:sup>
                          <m:r>
                            <a:rPr lang="en-US" altLang="zh-CN" sz="2400" b="1" i="1">
                              <a:latin typeface="Cambria Math"/>
                            </a:rPr>
                            <m:t>𝟐</m:t>
                          </m:r>
                        </m:sup>
                      </m:sSup>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zh-CN" altLang="en-US" sz="2400" b="1" i="1">
                                  <a:latin typeface="Cambria Math"/>
                                </a:rPr>
                                <m:t>𝝏</m:t>
                              </m:r>
                            </m:e>
                            <m:sup>
                              <m:r>
                                <a:rPr lang="en-US" altLang="zh-CN" sz="2400" b="1" i="1">
                                  <a:latin typeface="Cambria Math"/>
                                </a:rPr>
                                <m:t>𝟐</m:t>
                              </m:r>
                            </m:sup>
                          </m:sSup>
                          <m:r>
                            <a:rPr lang="en-US" altLang="zh-CN" sz="2400" b="1" i="1">
                              <a:latin typeface="Cambria Math"/>
                            </a:rPr>
                            <m:t>𝒖</m:t>
                          </m:r>
                        </m:num>
                        <m:den>
                          <m:r>
                            <a:rPr lang="zh-CN" altLang="en-US" sz="2400" b="1" i="1">
                              <a:latin typeface="Cambria Math"/>
                            </a:rPr>
                            <m:t>𝝏</m:t>
                          </m:r>
                          <m:sSup>
                            <m:sSupPr>
                              <m:ctrlPr>
                                <a:rPr lang="en-US" altLang="zh-CN" sz="2400" b="1" i="1">
                                  <a:latin typeface="Cambria Math" panose="02040503050406030204" pitchFamily="18" charset="0"/>
                                </a:rPr>
                              </m:ctrlPr>
                            </m:sSupPr>
                            <m:e>
                              <m:r>
                                <a:rPr lang="en-US" altLang="zh-CN" sz="2400" b="1" i="1">
                                  <a:latin typeface="Cambria Math"/>
                                </a:rPr>
                                <m:t>𝒙</m:t>
                              </m:r>
                            </m:e>
                            <m:sup>
                              <m:r>
                                <a:rPr lang="en-US" altLang="zh-CN" sz="2400" b="1" i="1">
                                  <a:latin typeface="Cambria Math"/>
                                </a:rPr>
                                <m:t>𝟐</m:t>
                              </m:r>
                            </m:sup>
                          </m:sSup>
                        </m:den>
                      </m:f>
                    </m:oMath>
                  </m:oMathPara>
                </a14:m>
                <a:endParaRPr lang="zh-CN" altLang="en-US" sz="2400" dirty="0"/>
              </a:p>
            </p:txBody>
          </p:sp>
        </mc:Choice>
        <mc:Fallback xmlns="">
          <p:sp>
            <p:nvSpPr>
              <p:cNvPr id="1032" name="矩形 1031"/>
              <p:cNvSpPr>
                <a:spLocks noRot="1" noChangeAspect="1" noMove="1" noResize="1" noEditPoints="1" noAdjustHandles="1" noChangeArrowheads="1" noChangeShapeType="1" noTextEdit="1"/>
              </p:cNvSpPr>
              <p:nvPr/>
            </p:nvSpPr>
            <p:spPr>
              <a:xfrm>
                <a:off x="6383217" y="4938417"/>
                <a:ext cx="3541932" cy="1363771"/>
              </a:xfrm>
              <a:prstGeom prst="rect">
                <a:avLst/>
              </a:prstGeom>
              <a:blipFill>
                <a:blip r:embed="rId14"/>
                <a:stretch>
                  <a:fillRect/>
                </a:stretch>
              </a:blipFill>
            </p:spPr>
            <p:txBody>
              <a:bodyPr/>
              <a:lstStyle/>
              <a:p>
                <a:r>
                  <a:rPr lang="zh-CN" altLang="en-US">
                    <a:noFill/>
                  </a:rPr>
                  <a:t> </a:t>
                </a:r>
              </a:p>
            </p:txBody>
          </p:sp>
        </mc:Fallback>
      </mc:AlternateContent>
      <p:cxnSp>
        <p:nvCxnSpPr>
          <p:cNvPr id="6" name="直接箭头连接符 5"/>
          <p:cNvCxnSpPr/>
          <p:nvPr/>
        </p:nvCxnSpPr>
        <p:spPr>
          <a:xfrm>
            <a:off x="7262649" y="1277007"/>
            <a:ext cx="649127"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8531185" y="2311627"/>
                <a:ext cx="1766509"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7030A0"/>
                          </a:solidFill>
                          <a:latin typeface="Cambria Math"/>
                        </a:rPr>
                        <m:t>𝑭</m:t>
                      </m:r>
                      <m:r>
                        <a:rPr lang="en-US" altLang="zh-CN" b="1" i="1">
                          <a:solidFill>
                            <a:srgbClr val="7030A0"/>
                          </a:solidFill>
                          <a:latin typeface="Cambria Math"/>
                        </a:rPr>
                        <m:t>=</m:t>
                      </m:r>
                      <m:r>
                        <a:rPr lang="en-US" altLang="zh-CN" b="1" i="1">
                          <a:solidFill>
                            <a:srgbClr val="7030A0"/>
                          </a:solidFill>
                          <a:latin typeface="Cambria Math"/>
                        </a:rPr>
                        <m:t>𝑲</m:t>
                      </m:r>
                      <m:f>
                        <m:fPr>
                          <m:ctrlPr>
                            <a:rPr lang="en-US" altLang="zh-CN" b="1" i="1">
                              <a:solidFill>
                                <a:srgbClr val="7030A0"/>
                              </a:solidFill>
                              <a:latin typeface="Cambria Math" panose="02040503050406030204" pitchFamily="18" charset="0"/>
                            </a:rPr>
                          </m:ctrlPr>
                        </m:fPr>
                        <m:num>
                          <m:r>
                            <a:rPr lang="en-US" altLang="zh-CN" b="1" i="1">
                              <a:solidFill>
                                <a:srgbClr val="7030A0"/>
                              </a:solidFill>
                              <a:latin typeface="Cambria Math"/>
                              <a:ea typeface="Cambria Math"/>
                            </a:rPr>
                            <m:t>𝝏</m:t>
                          </m:r>
                          <m:r>
                            <a:rPr lang="en-US" altLang="zh-CN" b="1" i="1">
                              <a:solidFill>
                                <a:srgbClr val="7030A0"/>
                              </a:solidFill>
                              <a:latin typeface="Cambria Math"/>
                              <a:ea typeface="Cambria Math"/>
                            </a:rPr>
                            <m:t>𝒖</m:t>
                          </m:r>
                        </m:num>
                        <m:den>
                          <m:r>
                            <a:rPr lang="en-US" altLang="zh-CN" b="1" i="1">
                              <a:solidFill>
                                <a:srgbClr val="7030A0"/>
                              </a:solidFill>
                              <a:latin typeface="Cambria Math"/>
                              <a:ea typeface="Cambria Math"/>
                            </a:rPr>
                            <m:t>𝝏</m:t>
                          </m:r>
                          <m:r>
                            <a:rPr lang="en-US" altLang="zh-CN" b="1" i="1">
                              <a:solidFill>
                                <a:srgbClr val="7030A0"/>
                              </a:solidFill>
                              <a:latin typeface="Cambria Math"/>
                              <a:ea typeface="Cambria Math"/>
                            </a:rPr>
                            <m:t>𝒙</m:t>
                          </m:r>
                        </m:den>
                      </m:f>
                    </m:oMath>
                  </m:oMathPara>
                </a14:m>
                <a:endParaRPr lang="zh-CN" altLang="en-US" b="1"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531185" y="2311627"/>
                <a:ext cx="1766509" cy="911596"/>
              </a:xfrm>
              <a:prstGeom prst="rect">
                <a:avLst/>
              </a:prstGeom>
              <a:blipFill>
                <a:blip r:embed="rId15"/>
                <a:stretch>
                  <a:fillRect/>
                </a:stretch>
              </a:blipFill>
            </p:spPr>
            <p:txBody>
              <a:bodyPr/>
              <a:lstStyle/>
              <a:p>
                <a:r>
                  <a:rPr lang="zh-CN" altLang="en-US">
                    <a:noFill/>
                  </a:rPr>
                  <a:t> </a:t>
                </a:r>
              </a:p>
            </p:txBody>
          </p:sp>
        </mc:Fallback>
      </mc:AlternateContent>
      <p:sp>
        <p:nvSpPr>
          <p:cNvPr id="31" name="TextBox 30"/>
          <p:cNvSpPr txBox="1"/>
          <p:nvPr/>
        </p:nvSpPr>
        <p:spPr>
          <a:xfrm>
            <a:off x="8531185" y="1850522"/>
            <a:ext cx="1627369" cy="523220"/>
          </a:xfrm>
          <a:prstGeom prst="rect">
            <a:avLst/>
          </a:prstGeom>
          <a:noFill/>
        </p:spPr>
        <p:txBody>
          <a:bodyPr wrap="none" rtlCol="0">
            <a:spAutoFit/>
          </a:bodyPr>
          <a:lstStyle/>
          <a:p>
            <a:r>
              <a:rPr lang="zh-CN" altLang="en-US" b="1" i="1" dirty="0">
                <a:solidFill>
                  <a:srgbClr val="7030A0"/>
                </a:solidFill>
                <a:latin typeface="华文新魏" panose="02010800040101010101" pitchFamily="2" charset="-122"/>
                <a:ea typeface="华文新魏" panose="02010800040101010101" pitchFamily="2" charset="-122"/>
                <a:cs typeface="Times New Roman" pitchFamily="18" charset="0"/>
              </a:rPr>
              <a:t>胡克定律</a:t>
            </a:r>
          </a:p>
        </p:txBody>
      </p:sp>
      <p:grpSp>
        <p:nvGrpSpPr>
          <p:cNvPr id="32" name="组合 31"/>
          <p:cNvGrpSpPr/>
          <p:nvPr/>
        </p:nvGrpSpPr>
        <p:grpSpPr>
          <a:xfrm>
            <a:off x="7458075" y="6382078"/>
            <a:ext cx="552450" cy="314325"/>
            <a:chOff x="5172075" y="6438900"/>
            <a:chExt cx="552450" cy="314325"/>
          </a:xfrm>
        </p:grpSpPr>
        <p:sp>
          <p:nvSpPr>
            <p:cNvPr id="33" name="棱台 3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cxnSp>
        <p:nvCxnSpPr>
          <p:cNvPr id="12" name="直接连接符 11"/>
          <p:cNvCxnSpPr/>
          <p:nvPr/>
        </p:nvCxnSpPr>
        <p:spPr>
          <a:xfrm>
            <a:off x="10876547" y="2761109"/>
            <a:ext cx="625642" cy="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0918375" y="2260208"/>
            <a:ext cx="583814" cy="523220"/>
          </a:xfrm>
          <a:prstGeom prst="rect">
            <a:avLst/>
          </a:prstGeom>
          <a:noFill/>
        </p:spPr>
        <p:txBody>
          <a:bodyPr wrap="none" rtlCol="0">
            <a:spAutoFit/>
          </a:bodyPr>
          <a:lstStyle/>
          <a:p>
            <a:r>
              <a:rPr lang="zh-CN" altLang="en-US" dirty="0" smtClean="0">
                <a:sym typeface="Symbol" panose="05050102010706020507" pitchFamily="18" charset="2"/>
              </a:rPr>
              <a:t></a:t>
            </a:r>
            <a:r>
              <a:rPr lang="en-US" altLang="zh-CN" dirty="0" smtClean="0">
                <a:sym typeface="Symbol" panose="05050102010706020507" pitchFamily="18" charset="2"/>
              </a:rPr>
              <a:t>x</a:t>
            </a:r>
            <a:endParaRPr lang="zh-CN" altLang="en-US" dirty="0"/>
          </a:p>
        </p:txBody>
      </p:sp>
      <p:cxnSp>
        <p:nvCxnSpPr>
          <p:cNvPr id="43" name="直接连接符 42"/>
          <p:cNvCxnSpPr/>
          <p:nvPr/>
        </p:nvCxnSpPr>
        <p:spPr>
          <a:xfrm>
            <a:off x="10876547" y="3151769"/>
            <a:ext cx="950495" cy="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0864515" y="3182354"/>
            <a:ext cx="1164101" cy="523220"/>
          </a:xfrm>
          <a:prstGeom prst="rect">
            <a:avLst/>
          </a:prstGeom>
          <a:noFill/>
        </p:spPr>
        <p:txBody>
          <a:bodyPr wrap="none" rtlCol="0">
            <a:spAutoFit/>
          </a:bodyPr>
          <a:lstStyle/>
          <a:p>
            <a:r>
              <a:rPr lang="zh-CN" alt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cs typeface="Times New Roman" panose="02020603050405020304" pitchFamily="18" charset="0"/>
                <a:sym typeface="Symbol" panose="05050102010706020507" pitchFamily="18" charset="2"/>
              </a:rPr>
              <a:t>x</a:t>
            </a:r>
            <a:r>
              <a:rPr lang="en-US" altLang="zh-CN"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cs typeface="Times New Roman" panose="02020603050405020304" pitchFamily="18" charset="0"/>
                <a:sym typeface="Symbol" panose="05050102010706020507" pitchFamily="18" charset="2"/>
              </a:rPr>
              <a:t>u</a:t>
            </a:r>
            <a:endParaRPr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文本框 14"/>
              <p:cNvSpPr txBox="1"/>
              <p:nvPr/>
            </p:nvSpPr>
            <p:spPr>
              <a:xfrm>
                <a:off x="11087555" y="3850489"/>
                <a:ext cx="528478"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num>
                        <m:den>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den>
                      </m:f>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1087555" y="3850489"/>
                <a:ext cx="528478" cy="806631"/>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678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200"/>
                                  </p:iterate>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200"/>
                                  </p:iterate>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p:stCondLst>
                              <p:cond delay="601"/>
                            </p:stCondLst>
                            <p:childTnLst>
                              <p:par>
                                <p:cTn id="22" presetID="1" presetClass="entr" presetSubtype="0" fill="hold" grpId="0" nodeType="afterEffect">
                                  <p:stCondLst>
                                    <p:cond delay="0"/>
                                  </p:stCondLst>
                                  <p:iterate type="lt">
                                    <p:tmAbs val="200"/>
                                  </p:iterate>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02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25"/>
                                        </p:tgtEl>
                                        <p:attrNameLst>
                                          <p:attrName>style.visibility</p:attrName>
                                        </p:attrNameLst>
                                      </p:cBhvr>
                                      <p:to>
                                        <p:strVal val="visible"/>
                                      </p:to>
                                    </p:set>
                                    <p:animEffect transition="in" filter="wipe(left)">
                                      <p:cBhvr>
                                        <p:cTn id="82" dur="500"/>
                                        <p:tgtEl>
                                          <p:spTgt spid="10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left)">
                                      <p:cBhvr>
                                        <p:cTn id="87" dur="500"/>
                                        <p:tgtEl>
                                          <p:spTgt spid="3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2000"/>
                                        <p:tgtEl>
                                          <p:spTgt spid="4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27"/>
                                        </p:tgtEl>
                                        <p:attrNameLst>
                                          <p:attrName>style.visibility</p:attrName>
                                        </p:attrNameLst>
                                      </p:cBhvr>
                                      <p:to>
                                        <p:strVal val="visible"/>
                                      </p:to>
                                    </p:set>
                                    <p:animEffect transition="in" filter="wipe(left)">
                                      <p:cBhvr>
                                        <p:cTn id="97" dur="2000"/>
                                        <p:tgtEl>
                                          <p:spTgt spid="1027"/>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iterate type="lt">
                                    <p:tmAbs val="200"/>
                                  </p:iterate>
                                  <p:childTnLst>
                                    <p:set>
                                      <p:cBhvr>
                                        <p:cTn id="101" dur="1" fill="hold">
                                          <p:stCondLst>
                                            <p:cond delay="0"/>
                                          </p:stCondLst>
                                        </p:cTn>
                                        <p:tgtEl>
                                          <p:spTgt spid="1028"/>
                                        </p:tgtEl>
                                        <p:attrNameLst>
                                          <p:attrName>style.visibility</p:attrName>
                                        </p:attrNameLst>
                                      </p:cBhvr>
                                      <p:to>
                                        <p:strVal val="visible"/>
                                      </p:to>
                                    </p:set>
                                  </p:childTnLst>
                                </p:cTn>
                              </p:par>
                            </p:childTnLst>
                          </p:cTn>
                        </p:par>
                        <p:par>
                          <p:cTn id="102" fill="hold">
                            <p:stCondLst>
                              <p:cond delay="601"/>
                            </p:stCondLst>
                            <p:childTnLst>
                              <p:par>
                                <p:cTn id="103" presetID="22" presetClass="entr" presetSubtype="8" fill="hold" grpId="0" nodeType="after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left)">
                                      <p:cBhvr>
                                        <p:cTn id="105" dur="2000"/>
                                        <p:tgtEl>
                                          <p:spTgt spid="4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032"/>
                                        </p:tgtEl>
                                        <p:attrNameLst>
                                          <p:attrName>style.visibility</p:attrName>
                                        </p:attrNameLst>
                                      </p:cBhvr>
                                      <p:to>
                                        <p:strVal val="visible"/>
                                      </p:to>
                                    </p:set>
                                    <p:animEffect transition="in" filter="wipe(left)">
                                      <p:cBhvr>
                                        <p:cTn id="110" dur="2000"/>
                                        <p:tgtEl>
                                          <p:spTgt spid="1032"/>
                                        </p:tgtEl>
                                      </p:cBhvr>
                                    </p:animEffect>
                                  </p:childTnLst>
                                </p:cTn>
                              </p:par>
                            </p:childTnLst>
                          </p:cTn>
                        </p:par>
                        <p:par>
                          <p:cTn id="111" fill="hold">
                            <p:stCondLst>
                              <p:cond delay="2000"/>
                            </p:stCondLst>
                            <p:childTnLst>
                              <p:par>
                                <p:cTn id="112" presetID="22" presetClass="entr" presetSubtype="8" fill="hold" nodeType="after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wipe(left)">
                                      <p:cBhvr>
                                        <p:cTn id="11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4" grpId="0"/>
      <p:bldP spid="5" grpId="0" animBg="1"/>
      <p:bldP spid="7" grpId="0" animBg="1"/>
      <p:bldP spid="8" grpId="0"/>
      <p:bldP spid="20" grpId="0"/>
      <p:bldP spid="22" grpId="0"/>
      <p:bldP spid="25" grpId="0" animBg="1"/>
      <p:bldP spid="36" grpId="0" animBg="1"/>
      <p:bldP spid="37" grpId="0"/>
      <p:bldP spid="1025" grpId="0"/>
      <p:bldP spid="39" grpId="0"/>
      <p:bldP spid="40" grpId="0"/>
      <p:bldP spid="1027" grpId="0"/>
      <p:bldP spid="42" grpId="0"/>
      <p:bldP spid="1028" grpId="0"/>
      <p:bldP spid="1032" grpId="0"/>
      <p:bldP spid="11" grpId="0"/>
      <p:bldP spid="31" grpId="0"/>
      <p:bldP spid="13" grpId="0"/>
      <p:bldP spid="4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532010" cy="646331"/>
          </a:xfrm>
          <a:prstGeom prst="rect">
            <a:avLst/>
          </a:prstGeom>
          <a:noFill/>
        </p:spPr>
        <p:txBody>
          <a:bodyPr wrap="none" rtlCol="0">
            <a:spAutoFit/>
          </a:bodyPr>
          <a:lstStyle/>
          <a:p>
            <a:r>
              <a:rPr lang="en-US" altLang="zh-CN" sz="3600" b="1" dirty="0">
                <a:solidFill>
                  <a:srgbClr val="FF0000"/>
                </a:solidFill>
              </a:rPr>
              <a:t>2.1</a:t>
            </a:r>
            <a:r>
              <a:rPr lang="zh-CN" altLang="en-US" sz="3600" b="1" dirty="0">
                <a:solidFill>
                  <a:srgbClr val="FF0000"/>
                </a:solidFill>
              </a:rPr>
              <a:t>一维均匀线的振动</a:t>
            </a:r>
          </a:p>
        </p:txBody>
      </p:sp>
      <mc:AlternateContent xmlns:mc="http://schemas.openxmlformats.org/markup-compatibility/2006" xmlns:a14="http://schemas.microsoft.com/office/drawing/2010/main">
        <mc:Choice Requires="a14">
          <p:sp>
            <p:nvSpPr>
              <p:cNvPr id="3" name="矩形 2"/>
              <p:cNvSpPr/>
              <p:nvPr/>
            </p:nvSpPr>
            <p:spPr>
              <a:xfrm>
                <a:off x="4938143" y="1413292"/>
                <a:ext cx="2186047" cy="8428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zh-CN" altLang="en-US" sz="2400" b="1" i="1">
                                  <a:latin typeface="Cambria Math"/>
                                </a:rPr>
                                <m:t>𝝏</m:t>
                              </m:r>
                            </m:e>
                            <m:sup>
                              <m:r>
                                <a:rPr lang="en-US" altLang="zh-CN" sz="2400" b="1" i="1">
                                  <a:latin typeface="Cambria Math"/>
                                </a:rPr>
                                <m:t>𝟐</m:t>
                              </m:r>
                            </m:sup>
                          </m:sSup>
                          <m:r>
                            <a:rPr lang="en-US" altLang="zh-CN" sz="2400" b="1" i="1">
                              <a:latin typeface="Cambria Math"/>
                            </a:rPr>
                            <m:t>𝒖</m:t>
                          </m:r>
                        </m:num>
                        <m:den>
                          <m:r>
                            <a:rPr lang="zh-CN" altLang="en-US" sz="2400" b="1" i="1">
                              <a:latin typeface="Cambria Math"/>
                            </a:rPr>
                            <m:t>𝝏</m:t>
                          </m:r>
                          <m:sSup>
                            <m:sSupPr>
                              <m:ctrlPr>
                                <a:rPr lang="en-US" altLang="zh-CN" sz="2400" b="1" i="1">
                                  <a:latin typeface="Cambria Math" panose="02040503050406030204" pitchFamily="18" charset="0"/>
                                </a:rPr>
                              </m:ctrlPr>
                            </m:sSupPr>
                            <m:e>
                              <m:r>
                                <a:rPr lang="en-US" altLang="zh-CN" sz="2400" b="1" i="1">
                                  <a:latin typeface="Cambria Math"/>
                                </a:rPr>
                                <m:t>𝒕</m:t>
                              </m:r>
                            </m:e>
                            <m:sup>
                              <m:r>
                                <a:rPr lang="en-US" altLang="zh-CN" sz="2400" b="1" i="1">
                                  <a:latin typeface="Cambria Math"/>
                                </a:rPr>
                                <m:t>𝟐</m:t>
                              </m:r>
                            </m:sup>
                          </m:sSup>
                        </m:den>
                      </m:f>
                      <m:r>
                        <a:rPr lang="en-US" altLang="zh-CN" sz="2400" b="1" i="1">
                          <a:latin typeface="Cambria Math"/>
                        </a:rPr>
                        <m:t>=</m:t>
                      </m:r>
                      <m:sSup>
                        <m:sSupPr>
                          <m:ctrlPr>
                            <a:rPr lang="en-US" altLang="zh-CN" sz="2400" b="1" i="1">
                              <a:latin typeface="Cambria Math" panose="02040503050406030204" pitchFamily="18" charset="0"/>
                            </a:rPr>
                          </m:ctrlPr>
                        </m:sSupPr>
                        <m:e>
                          <m:r>
                            <a:rPr lang="en-US" altLang="zh-CN" sz="2400" b="1" i="1">
                              <a:latin typeface="Cambria Math"/>
                              <a:sym typeface="Symbol"/>
                            </a:rPr>
                            <m:t></m:t>
                          </m:r>
                        </m:e>
                        <m:sup>
                          <m:r>
                            <a:rPr lang="en-US" altLang="zh-CN" sz="2400" b="1" i="1">
                              <a:latin typeface="Cambria Math"/>
                            </a:rPr>
                            <m:t>𝟐</m:t>
                          </m:r>
                        </m:sup>
                      </m:sSup>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zh-CN" altLang="en-US" sz="2400" b="1" i="1">
                                  <a:latin typeface="Cambria Math"/>
                                </a:rPr>
                                <m:t>𝝏</m:t>
                              </m:r>
                            </m:e>
                            <m:sup>
                              <m:r>
                                <a:rPr lang="en-US" altLang="zh-CN" sz="2400" b="1" i="1">
                                  <a:latin typeface="Cambria Math"/>
                                </a:rPr>
                                <m:t>𝟐</m:t>
                              </m:r>
                            </m:sup>
                          </m:sSup>
                          <m:r>
                            <a:rPr lang="en-US" altLang="zh-CN" sz="2400" b="1" i="1">
                              <a:latin typeface="Cambria Math"/>
                            </a:rPr>
                            <m:t>𝒖</m:t>
                          </m:r>
                        </m:num>
                        <m:den>
                          <m:r>
                            <a:rPr lang="zh-CN" altLang="en-US" sz="2400" b="1" i="1">
                              <a:latin typeface="Cambria Math"/>
                            </a:rPr>
                            <m:t>𝝏</m:t>
                          </m:r>
                          <m:sSup>
                            <m:sSupPr>
                              <m:ctrlPr>
                                <a:rPr lang="en-US" altLang="zh-CN" sz="2400" b="1" i="1">
                                  <a:latin typeface="Cambria Math" panose="02040503050406030204" pitchFamily="18" charset="0"/>
                                </a:rPr>
                              </m:ctrlPr>
                            </m:sSupPr>
                            <m:e>
                              <m:r>
                                <a:rPr lang="en-US" altLang="zh-CN" sz="2400" b="1" i="1">
                                  <a:latin typeface="Cambria Math"/>
                                </a:rPr>
                                <m:t>𝒙</m:t>
                              </m:r>
                            </m:e>
                            <m:sup>
                              <m:r>
                                <a:rPr lang="en-US" altLang="zh-CN" sz="2400" b="1" i="1">
                                  <a:latin typeface="Cambria Math"/>
                                </a:rPr>
                                <m:t>𝟐</m:t>
                              </m:r>
                            </m:sup>
                          </m:sSup>
                        </m:den>
                      </m:f>
                    </m:oMath>
                  </m:oMathPara>
                </a14:m>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4938143" y="1413292"/>
                <a:ext cx="2186047" cy="84285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095255" y="2552734"/>
                <a:ext cx="4936159" cy="461665"/>
              </a:xfrm>
              <a:prstGeom prst="rect">
                <a:avLst/>
              </a:prstGeom>
            </p:spPr>
            <p:txBody>
              <a:bodyPr wrap="none">
                <a:spAutoFit/>
              </a:bodyPr>
              <a:lstStyle/>
              <a:p>
                <a:r>
                  <a:rPr lang="zh-CN" altLang="en-US" sz="2400" b="1" dirty="0"/>
                  <a:t>解：     </a:t>
                </a:r>
                <a14:m>
                  <m:oMath xmlns:m="http://schemas.openxmlformats.org/officeDocument/2006/math">
                    <m:r>
                      <a:rPr lang="en-US" altLang="zh-CN" sz="2400" b="1" i="1">
                        <a:latin typeface="Cambria Math"/>
                      </a:rPr>
                      <m:t>𝒖</m:t>
                    </m:r>
                    <m:d>
                      <m:dPr>
                        <m:ctrlPr>
                          <a:rPr lang="en-US" altLang="zh-CN" sz="2400" b="1" i="1">
                            <a:latin typeface="Cambria Math" panose="02040503050406030204" pitchFamily="18" charset="0"/>
                          </a:rPr>
                        </m:ctrlPr>
                      </m:dPr>
                      <m:e>
                        <m:r>
                          <a:rPr lang="en-US" altLang="zh-CN" sz="2400" b="1" i="1">
                            <a:latin typeface="Cambria Math"/>
                          </a:rPr>
                          <m:t>𝒙</m:t>
                        </m:r>
                        <m:r>
                          <a:rPr lang="en-US" altLang="zh-CN" sz="2400" b="1" i="1">
                            <a:latin typeface="Cambria Math"/>
                          </a:rPr>
                          <m:t>,</m:t>
                        </m:r>
                        <m:r>
                          <a:rPr lang="en-US" altLang="zh-CN" sz="2400" b="1" i="1">
                            <a:latin typeface="Cambria Math"/>
                          </a:rPr>
                          <m:t>𝒕</m:t>
                        </m:r>
                      </m:e>
                    </m:d>
                    <m:r>
                      <a:rPr lang="en-US" altLang="zh-CN" sz="2400" b="1" i="1">
                        <a:latin typeface="Cambria Math"/>
                      </a:rPr>
                      <m:t>=</m:t>
                    </m:r>
                    <m:r>
                      <a:rPr lang="en-US" altLang="zh-CN" sz="2400" b="1" i="1">
                        <a:latin typeface="Cambria Math"/>
                      </a:rPr>
                      <m:t>𝑨𝒆𝒙𝒑</m:t>
                    </m:r>
                    <m:d>
                      <m:dPr>
                        <m:begChr m:val="["/>
                        <m:endChr m:val="]"/>
                        <m:ctrlPr>
                          <a:rPr lang="en-US" altLang="zh-CN" sz="2400" b="1" i="1">
                            <a:latin typeface="Cambria Math" panose="02040503050406030204" pitchFamily="18" charset="0"/>
                          </a:rPr>
                        </m:ctrlPr>
                      </m:dPr>
                      <m:e>
                        <m:r>
                          <a:rPr lang="en-US" altLang="zh-CN" sz="2400" b="1" i="1">
                            <a:latin typeface="Cambria Math"/>
                          </a:rPr>
                          <m:t>𝒊</m:t>
                        </m:r>
                        <m:d>
                          <m:dPr>
                            <m:ctrlPr>
                              <a:rPr lang="en-US" altLang="zh-CN" sz="2400" b="1" i="1">
                                <a:latin typeface="Cambria Math" panose="02040503050406030204" pitchFamily="18" charset="0"/>
                              </a:rPr>
                            </m:ctrlPr>
                          </m:dPr>
                          <m:e>
                            <m:r>
                              <a:rPr lang="en-US" altLang="zh-CN" sz="2400" b="1" i="1">
                                <a:latin typeface="Cambria Math"/>
                              </a:rPr>
                              <m:t>𝒒𝒙</m:t>
                            </m:r>
                            <m:r>
                              <a:rPr lang="en-US" altLang="zh-CN" sz="2400" b="1" i="1">
                                <a:latin typeface="Cambria Math"/>
                              </a:rPr>
                              <m:t>−</m:t>
                            </m:r>
                            <m:r>
                              <a:rPr lang="zh-CN" altLang="en-US" sz="2400" b="1" i="1">
                                <a:latin typeface="Cambria Math"/>
                              </a:rPr>
                              <m:t>𝝎</m:t>
                            </m:r>
                            <m:r>
                              <a:rPr lang="en-US" altLang="zh-CN" sz="2400" b="1" i="1">
                                <a:latin typeface="Cambria Math"/>
                              </a:rPr>
                              <m:t>𝒕</m:t>
                            </m:r>
                          </m:e>
                        </m:d>
                      </m:e>
                    </m:d>
                  </m:oMath>
                </a14:m>
                <a:endParaRPr lang="zh-CN" altLang="en-US" sz="2400" b="1" dirty="0"/>
              </a:p>
            </p:txBody>
          </p:sp>
        </mc:Choice>
        <mc:Fallback xmlns="">
          <p:sp>
            <p:nvSpPr>
              <p:cNvPr id="4" name="矩形 3"/>
              <p:cNvSpPr>
                <a:spLocks noRot="1" noChangeAspect="1" noMove="1" noResize="1" noEditPoints="1" noAdjustHandles="1" noChangeArrowheads="1" noChangeShapeType="1" noTextEdit="1"/>
              </p:cNvSpPr>
              <p:nvPr/>
            </p:nvSpPr>
            <p:spPr>
              <a:xfrm>
                <a:off x="3095255" y="2552734"/>
                <a:ext cx="4936159" cy="461665"/>
              </a:xfrm>
              <a:prstGeom prst="rect">
                <a:avLst/>
              </a:prstGeom>
              <a:blipFill>
                <a:blip r:embed="rId4"/>
                <a:stretch>
                  <a:fillRect l="-1978" t="-14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765759" y="3109374"/>
                <a:ext cx="1446485" cy="7868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b="1" i="1" smtClean="0">
                              <a:latin typeface="Cambria Math" panose="02040503050406030204" pitchFamily="18" charset="0"/>
                            </a:rPr>
                          </m:ctrlPr>
                        </m:dPr>
                        <m:e>
                          <m:r>
                            <a:rPr lang="en-US" altLang="zh-CN" sz="2400" b="1" i="1">
                              <a:latin typeface="Cambria Math"/>
                            </a:rPr>
                            <m:t>𝒒</m:t>
                          </m:r>
                        </m:e>
                      </m:d>
                      <m:r>
                        <a:rPr lang="en-US" altLang="zh-CN" sz="2400" b="1" i="1">
                          <a:latin typeface="Cambria Math"/>
                        </a:rPr>
                        <m:t>=</m:t>
                      </m:r>
                      <m:f>
                        <m:fPr>
                          <m:ctrlPr>
                            <a:rPr lang="en-US" altLang="zh-CN" sz="2400" b="1" i="1">
                              <a:latin typeface="Cambria Math" panose="02040503050406030204" pitchFamily="18" charset="0"/>
                            </a:rPr>
                          </m:ctrlPr>
                        </m:fPr>
                        <m:num>
                          <m:r>
                            <a:rPr lang="en-US" altLang="zh-CN" sz="2400" b="1" i="1">
                              <a:latin typeface="Cambria Math"/>
                            </a:rPr>
                            <m:t>𝟐</m:t>
                          </m:r>
                          <m:r>
                            <a:rPr lang="zh-CN" altLang="en-US" sz="2400" b="1" i="1">
                              <a:latin typeface="Cambria Math"/>
                            </a:rPr>
                            <m:t>𝝅</m:t>
                          </m:r>
                        </m:num>
                        <m:den>
                          <m:r>
                            <a:rPr lang="en-US" altLang="zh-CN" sz="2400" b="1" i="1">
                              <a:latin typeface="Cambria Math"/>
                              <a:sym typeface="Symbol"/>
                            </a:rPr>
                            <m:t></m:t>
                          </m:r>
                        </m:den>
                      </m:f>
                    </m:oMath>
                  </m:oMathPara>
                </a14:m>
                <a:endParaRPr lang="zh-CN" altLang="en-US" sz="2400" b="1" dirty="0"/>
              </a:p>
            </p:txBody>
          </p:sp>
        </mc:Choice>
        <mc:Fallback xmlns="">
          <p:sp>
            <p:nvSpPr>
              <p:cNvPr id="5" name="矩形 4"/>
              <p:cNvSpPr>
                <a:spLocks noRot="1" noChangeAspect="1" noMove="1" noResize="1" noEditPoints="1" noAdjustHandles="1" noChangeArrowheads="1" noChangeShapeType="1" noTextEdit="1"/>
              </p:cNvSpPr>
              <p:nvPr/>
            </p:nvSpPr>
            <p:spPr>
              <a:xfrm>
                <a:off x="3765759" y="3109374"/>
                <a:ext cx="1446485" cy="78681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5332510" y="3271951"/>
                <a:ext cx="14616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a:rPr>
                        <m:t>𝝎</m:t>
                      </m:r>
                      <m:r>
                        <a:rPr lang="en-US" altLang="zh-CN" sz="2400" b="1" i="1">
                          <a:latin typeface="Cambria Math"/>
                        </a:rPr>
                        <m:t>=</m:t>
                      </m:r>
                      <m:r>
                        <a:rPr lang="en-US" altLang="zh-CN" sz="2400" b="1" i="1">
                          <a:latin typeface="Cambria Math"/>
                        </a:rPr>
                        <m:t>𝟐</m:t>
                      </m:r>
                      <m:r>
                        <a:rPr lang="zh-CN" altLang="en-US" sz="2400" b="1" i="1">
                          <a:latin typeface="Cambria Math"/>
                        </a:rPr>
                        <m:t>𝝅</m:t>
                      </m:r>
                      <m:r>
                        <m:rPr>
                          <m:sty m:val="p"/>
                        </m:rPr>
                        <a:rPr lang="el-GR" altLang="zh-CN" sz="2400" b="1" i="1">
                          <a:latin typeface="Cambria Math"/>
                        </a:rPr>
                        <m:t>ν</m:t>
                      </m:r>
                    </m:oMath>
                  </m:oMathPara>
                </a14:m>
                <a:endParaRPr lang="zh-CN" altLang="en-US" sz="2400" b="1" dirty="0"/>
              </a:p>
            </p:txBody>
          </p:sp>
        </mc:Choice>
        <mc:Fallback xmlns="">
          <p:sp>
            <p:nvSpPr>
              <p:cNvPr id="6" name="矩形 5"/>
              <p:cNvSpPr>
                <a:spLocks noRot="1" noChangeAspect="1" noMove="1" noResize="1" noEditPoints="1" noAdjustHandles="1" noChangeArrowheads="1" noChangeShapeType="1" noTextEdit="1"/>
              </p:cNvSpPr>
              <p:nvPr/>
            </p:nvSpPr>
            <p:spPr>
              <a:xfrm>
                <a:off x="5332510" y="3271951"/>
                <a:ext cx="1461682"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209587" y="3271950"/>
                <a:ext cx="994183" cy="461665"/>
              </a:xfrm>
              <a:prstGeom prst="rect">
                <a:avLst/>
              </a:prstGeom>
            </p:spPr>
            <p:txBody>
              <a:bodyPr wrap="none">
                <a:spAutoFit/>
              </a:bodyPr>
              <a:lstStyle/>
              <a:p>
                <a:r>
                  <a:rPr lang="en-US" altLang="zh-CN" sz="2400" b="1" dirty="0">
                    <a:sym typeface="Symbol"/>
                  </a:rPr>
                  <a:t></a:t>
                </a:r>
                <a14:m>
                  <m:oMath xmlns:m="http://schemas.openxmlformats.org/officeDocument/2006/math">
                    <m:r>
                      <a:rPr lang="en-US" altLang="zh-CN" sz="2400" b="1" i="1">
                        <a:latin typeface="Cambria Math"/>
                      </a:rPr>
                      <m:t>=</m:t>
                    </m:r>
                  </m:oMath>
                </a14:m>
                <a:r>
                  <a:rPr lang="zh-CN" altLang="en-US" sz="2400" b="1" dirty="0">
                    <a:sym typeface="Symbol"/>
                  </a:rPr>
                  <a:t></a:t>
                </a:r>
                <a:r>
                  <a:rPr lang="el-GR" altLang="zh-CN" sz="2400" b="1" dirty="0"/>
                  <a:t> </a:t>
                </a:r>
                <a14:m>
                  <m:oMath xmlns:m="http://schemas.openxmlformats.org/officeDocument/2006/math">
                    <m:r>
                      <m:rPr>
                        <m:sty m:val="p"/>
                      </m:rPr>
                      <a:rPr lang="el-GR" altLang="zh-CN" sz="2400" b="1" i="1">
                        <a:latin typeface="Cambria Math"/>
                      </a:rPr>
                      <m:t>ν</m:t>
                    </m:r>
                  </m:oMath>
                </a14:m>
                <a:endParaRPr lang="zh-CN" altLang="en-US" sz="2400" b="1" dirty="0"/>
              </a:p>
            </p:txBody>
          </p:sp>
        </mc:Choice>
        <mc:Fallback xmlns="">
          <p:sp>
            <p:nvSpPr>
              <p:cNvPr id="7" name="矩形 6"/>
              <p:cNvSpPr>
                <a:spLocks noRot="1" noChangeAspect="1" noMove="1" noResize="1" noEditPoints="1" noAdjustHandles="1" noChangeArrowheads="1" noChangeShapeType="1" noTextEdit="1"/>
              </p:cNvSpPr>
              <p:nvPr/>
            </p:nvSpPr>
            <p:spPr>
              <a:xfrm>
                <a:off x="7209587" y="3271950"/>
                <a:ext cx="994183" cy="461665"/>
              </a:xfrm>
              <a:prstGeom prst="rect">
                <a:avLst/>
              </a:prstGeom>
              <a:blipFill>
                <a:blip r:embed="rId7"/>
                <a:stretch>
                  <a:fillRect l="-9816"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975409" y="3926878"/>
                <a:ext cx="3542060" cy="720967"/>
              </a:xfrm>
              <a:prstGeom prst="rect">
                <a:avLst/>
              </a:prstGeom>
              <a:ln w="38100">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solidFill>
                            <a:srgbClr val="FF0000"/>
                          </a:solidFill>
                          <a:latin typeface="Cambria Math"/>
                        </a:rPr>
                        <m:t>𝝎</m:t>
                      </m:r>
                      <m:r>
                        <a:rPr lang="en-US" altLang="zh-CN" sz="2400" b="1" i="1">
                          <a:latin typeface="Cambria Math"/>
                        </a:rPr>
                        <m:t>=</m:t>
                      </m:r>
                      <m:r>
                        <a:rPr lang="en-US" altLang="zh-CN" sz="2400" b="1" i="1">
                          <a:latin typeface="Cambria Math"/>
                        </a:rPr>
                        <m:t>𝟐</m:t>
                      </m:r>
                      <m:r>
                        <a:rPr lang="zh-CN" altLang="en-US" sz="2400" b="1" i="1">
                          <a:latin typeface="Cambria Math"/>
                        </a:rPr>
                        <m:t>𝝅</m:t>
                      </m:r>
                      <m:r>
                        <m:rPr>
                          <m:sty m:val="p"/>
                        </m:rPr>
                        <a:rPr lang="el-GR" altLang="zh-CN" sz="2400" b="1" i="1">
                          <a:latin typeface="Cambria Math"/>
                        </a:rPr>
                        <m:t>ν</m:t>
                      </m:r>
                      <m:r>
                        <a:rPr lang="en-US" altLang="zh-CN" sz="2400" b="1" i="1">
                          <a:latin typeface="Cambria Math"/>
                        </a:rPr>
                        <m:t>=</m:t>
                      </m:r>
                      <m:r>
                        <a:rPr lang="en-US" altLang="zh-CN" sz="2400" b="1" i="1">
                          <a:latin typeface="Cambria Math"/>
                        </a:rPr>
                        <m:t>𝟐</m:t>
                      </m:r>
                      <m:r>
                        <a:rPr lang="zh-CN" altLang="en-US" sz="2400" b="1" i="1">
                          <a:latin typeface="Cambria Math"/>
                        </a:rPr>
                        <m:t>𝝅</m:t>
                      </m:r>
                      <m:f>
                        <m:fPr>
                          <m:ctrlPr>
                            <a:rPr lang="en-US" altLang="zh-CN" sz="2400" b="1" i="1">
                              <a:latin typeface="Cambria Math" panose="02040503050406030204" pitchFamily="18" charset="0"/>
                              <a:sym typeface="Symbol"/>
                            </a:rPr>
                          </m:ctrlPr>
                        </m:fPr>
                        <m:num>
                          <m:r>
                            <a:rPr lang="en-US" altLang="zh-CN" sz="2400" b="1" i="1">
                              <a:latin typeface="Cambria Math"/>
                              <a:sym typeface="Symbol"/>
                            </a:rPr>
                            <m:t></m:t>
                          </m:r>
                        </m:num>
                        <m:den>
                          <m:r>
                            <a:rPr lang="en-US" altLang="zh-CN" sz="2400" b="1" i="1">
                              <a:latin typeface="Cambria Math"/>
                              <a:sym typeface="Symbol"/>
                            </a:rPr>
                            <m:t></m:t>
                          </m:r>
                        </m:den>
                      </m:f>
                      <m:r>
                        <a:rPr lang="en-US" altLang="zh-CN" sz="2400" b="1" i="1">
                          <a:latin typeface="Cambria Math"/>
                          <a:sym typeface="Symbol"/>
                        </a:rPr>
                        <m:t>=</m:t>
                      </m:r>
                      <m:d>
                        <m:dPr>
                          <m:begChr m:val="|"/>
                          <m:endChr m:val="|"/>
                          <m:ctrlPr>
                            <a:rPr lang="en-US" altLang="zh-CN" sz="2400" b="1" i="1" smtClean="0">
                              <a:latin typeface="Cambria Math" panose="02040503050406030204" pitchFamily="18" charset="0"/>
                              <a:sym typeface="Symbol"/>
                            </a:rPr>
                          </m:ctrlPr>
                        </m:dPr>
                        <m:e>
                          <m:r>
                            <a:rPr lang="en-US" altLang="zh-CN" sz="2400" b="1" i="1">
                              <a:solidFill>
                                <a:srgbClr val="FF0000"/>
                              </a:solidFill>
                              <a:latin typeface="Cambria Math"/>
                              <a:sym typeface="Symbol"/>
                            </a:rPr>
                            <m:t>𝒒</m:t>
                          </m:r>
                        </m:e>
                      </m:d>
                      <m:r>
                        <a:rPr lang="en-US" altLang="zh-CN" sz="2400" b="1" i="1">
                          <a:latin typeface="Cambria Math"/>
                          <a:sym typeface="Symbol"/>
                        </a:rPr>
                        <m:t></m:t>
                      </m:r>
                    </m:oMath>
                  </m:oMathPara>
                </a14:m>
                <a:endParaRPr lang="zh-CN" altLang="en-US" sz="2400" b="1" dirty="0"/>
              </a:p>
            </p:txBody>
          </p:sp>
        </mc:Choice>
        <mc:Fallback xmlns="">
          <p:sp>
            <p:nvSpPr>
              <p:cNvPr id="8" name="矩形 7"/>
              <p:cNvSpPr>
                <a:spLocks noRot="1" noChangeAspect="1" noMove="1" noResize="1" noEditPoints="1" noAdjustHandles="1" noChangeArrowheads="1" noChangeShapeType="1" noTextEdit="1"/>
              </p:cNvSpPr>
              <p:nvPr/>
            </p:nvSpPr>
            <p:spPr>
              <a:xfrm>
                <a:off x="5975409" y="3926878"/>
                <a:ext cx="3542060" cy="720967"/>
              </a:xfrm>
              <a:prstGeom prst="rect">
                <a:avLst/>
              </a:prstGeom>
              <a:blipFill>
                <a:blip r:embed="rId8"/>
                <a:stretch>
                  <a:fillRect/>
                </a:stretch>
              </a:blipFill>
              <a:ln w="38100">
                <a:solidFill>
                  <a:schemeClr val="tx2"/>
                </a:solidFill>
              </a:ln>
            </p:spPr>
            <p:txBody>
              <a:bodyPr/>
              <a:lstStyle/>
              <a:p>
                <a:r>
                  <a:rPr lang="zh-CN" altLang="en-US">
                    <a:noFill/>
                  </a:rPr>
                  <a:t> </a:t>
                </a:r>
              </a:p>
            </p:txBody>
          </p:sp>
        </mc:Fallback>
      </mc:AlternateContent>
      <p:sp>
        <p:nvSpPr>
          <p:cNvPr id="9" name="TextBox 8"/>
          <p:cNvSpPr txBox="1"/>
          <p:nvPr/>
        </p:nvSpPr>
        <p:spPr>
          <a:xfrm>
            <a:off x="3424547" y="4043059"/>
            <a:ext cx="2339102" cy="523220"/>
          </a:xfrm>
          <a:prstGeom prst="rect">
            <a:avLst/>
          </a:prstGeom>
          <a:noFill/>
        </p:spPr>
        <p:txBody>
          <a:bodyPr wrap="none" rtlCol="0">
            <a:spAutoFit/>
          </a:bodyPr>
          <a:lstStyle/>
          <a:p>
            <a:r>
              <a:rPr lang="zh-CN" altLang="en-US" b="1" dirty="0">
                <a:solidFill>
                  <a:srgbClr val="FF0000"/>
                </a:solidFill>
              </a:rPr>
              <a:t>波的色散关系</a:t>
            </a:r>
          </a:p>
        </p:txBody>
      </p:sp>
      <p:sp>
        <p:nvSpPr>
          <p:cNvPr id="10" name="TextBox 9"/>
          <p:cNvSpPr txBox="1"/>
          <p:nvPr/>
        </p:nvSpPr>
        <p:spPr>
          <a:xfrm>
            <a:off x="8203770" y="2552733"/>
            <a:ext cx="1266693" cy="523220"/>
          </a:xfrm>
          <a:prstGeom prst="rect">
            <a:avLst/>
          </a:prstGeom>
          <a:noFill/>
        </p:spPr>
        <p:txBody>
          <a:bodyPr wrap="none" rtlCol="0">
            <a:spAutoFit/>
          </a:bodyPr>
          <a:lstStyle/>
          <a:p>
            <a:r>
              <a:rPr lang="zh-CN" altLang="en-US" b="1" dirty="0">
                <a:solidFill>
                  <a:srgbClr val="FF0000"/>
                </a:solidFill>
              </a:rPr>
              <a:t>简谐波</a:t>
            </a:r>
          </a:p>
        </p:txBody>
      </p:sp>
      <mc:AlternateContent xmlns:mc="http://schemas.openxmlformats.org/markup-compatibility/2006" xmlns:a14="http://schemas.microsoft.com/office/drawing/2010/main">
        <mc:Choice Requires="a14">
          <p:sp>
            <p:nvSpPr>
              <p:cNvPr id="11" name="TextBox 10"/>
              <p:cNvSpPr txBox="1"/>
              <p:nvPr/>
            </p:nvSpPr>
            <p:spPr>
              <a:xfrm>
                <a:off x="4402866" y="4975550"/>
                <a:ext cx="3635291" cy="523220"/>
              </a:xfrm>
              <a:prstGeom prst="rect">
                <a:avLst/>
              </a:prstGeom>
              <a:noFill/>
            </p:spPr>
            <p:txBody>
              <a:bodyPr wrap="none" rtlCol="0">
                <a:spAutoFit/>
              </a:bodyPr>
              <a:lstStyle/>
              <a:p>
                <a14:m>
                  <m:oMath xmlns:m="http://schemas.openxmlformats.org/officeDocument/2006/math">
                    <m:r>
                      <a:rPr lang="en-US" altLang="zh-CN" b="1" i="1">
                        <a:solidFill>
                          <a:srgbClr val="005C2A"/>
                        </a:solidFill>
                        <a:latin typeface="Cambria Math" panose="02040503050406030204" pitchFamily="18" charset="0"/>
                      </a:rPr>
                      <m:t>|</m:t>
                    </m:r>
                    <m:r>
                      <a:rPr lang="en-US" altLang="zh-CN" b="1" i="1">
                        <a:solidFill>
                          <a:srgbClr val="005C2A"/>
                        </a:solidFill>
                        <a:latin typeface="Cambria Math"/>
                      </a:rPr>
                      <m:t>𝒒</m:t>
                    </m:r>
                    <m:r>
                      <a:rPr lang="en-US" altLang="zh-CN" b="1" i="1">
                        <a:solidFill>
                          <a:srgbClr val="005C2A"/>
                        </a:solidFill>
                        <a:latin typeface="Cambria Math" panose="02040503050406030204" pitchFamily="18" charset="0"/>
                      </a:rPr>
                      <m:t>|</m:t>
                    </m:r>
                    <m:r>
                      <a:rPr lang="en-US" altLang="zh-CN" b="1" i="1">
                        <a:solidFill>
                          <a:srgbClr val="005C2A"/>
                        </a:solidFill>
                        <a:latin typeface="Cambria Math"/>
                      </a:rPr>
                      <m:t>:</m:t>
                    </m:r>
                    <m:r>
                      <a:rPr lang="en-US" altLang="zh-CN" b="1" i="1">
                        <a:solidFill>
                          <a:srgbClr val="005C2A"/>
                        </a:solidFill>
                        <a:latin typeface="Cambria Math"/>
                      </a:rPr>
                      <m:t>𝟎</m:t>
                    </m:r>
                    <m:r>
                      <a:rPr lang="en-US" altLang="zh-CN" b="1" i="1">
                        <a:solidFill>
                          <a:srgbClr val="005C2A"/>
                        </a:solidFill>
                        <a:latin typeface="Cambria Math"/>
                        <a:ea typeface="Cambria Math"/>
                      </a:rPr>
                      <m:t>→∞; </m:t>
                    </m:r>
                    <m:r>
                      <a:rPr lang="zh-CN" altLang="en-US" b="1" i="1">
                        <a:solidFill>
                          <a:srgbClr val="005C2A"/>
                        </a:solidFill>
                        <a:latin typeface="Cambria Math"/>
                        <a:ea typeface="Cambria Math"/>
                      </a:rPr>
                      <m:t>𝝎</m:t>
                    </m:r>
                    <m:r>
                      <a:rPr lang="en-US" altLang="zh-CN" b="1" i="1">
                        <a:solidFill>
                          <a:srgbClr val="005C2A"/>
                        </a:solidFill>
                        <a:latin typeface="Cambria Math"/>
                        <a:ea typeface="Cambria Math"/>
                      </a:rPr>
                      <m:t>:</m:t>
                    </m:r>
                  </m:oMath>
                </a14:m>
                <a:r>
                  <a:rPr lang="en-US" altLang="zh-CN" b="1" dirty="0">
                    <a:solidFill>
                      <a:srgbClr val="005C2A"/>
                    </a:solidFill>
                  </a:rPr>
                  <a:t> </a:t>
                </a:r>
                <a14:m>
                  <m:oMath xmlns:m="http://schemas.openxmlformats.org/officeDocument/2006/math">
                    <m:r>
                      <a:rPr lang="en-US" altLang="zh-CN" b="1" i="1">
                        <a:solidFill>
                          <a:srgbClr val="005C2A"/>
                        </a:solidFill>
                        <a:latin typeface="Cambria Math"/>
                      </a:rPr>
                      <m:t>𝟎</m:t>
                    </m:r>
                    <m:r>
                      <a:rPr lang="en-US" altLang="zh-CN" b="1" i="1">
                        <a:solidFill>
                          <a:srgbClr val="005C2A"/>
                        </a:solidFill>
                        <a:latin typeface="Cambria Math"/>
                        <a:ea typeface="Cambria Math"/>
                      </a:rPr>
                      <m:t>→∞;</m:t>
                    </m:r>
                  </m:oMath>
                </a14:m>
                <a:endParaRPr lang="zh-CN" altLang="en-US" b="1" dirty="0">
                  <a:solidFill>
                    <a:srgbClr val="005C2A"/>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402866" y="4975550"/>
                <a:ext cx="3635291" cy="523220"/>
              </a:xfrm>
              <a:prstGeom prst="rect">
                <a:avLst/>
              </a:prstGeom>
              <a:blipFill>
                <a:blip r:embed="rId9"/>
                <a:stretch>
                  <a:fillRect/>
                </a:stretch>
              </a:blipFill>
            </p:spPr>
            <p:txBody>
              <a:bodyPr/>
              <a:lstStyle/>
              <a:p>
                <a:r>
                  <a:rPr lang="zh-CN" altLang="en-US">
                    <a:noFill/>
                  </a:rPr>
                  <a:t> </a:t>
                </a:r>
              </a:p>
            </p:txBody>
          </p:sp>
        </mc:Fallback>
      </mc:AlternateContent>
      <p:grpSp>
        <p:nvGrpSpPr>
          <p:cNvPr id="12" name="组合 11"/>
          <p:cNvGrpSpPr/>
          <p:nvPr/>
        </p:nvGrpSpPr>
        <p:grpSpPr>
          <a:xfrm>
            <a:off x="7458075" y="6382078"/>
            <a:ext cx="552450" cy="314325"/>
            <a:chOff x="5172075" y="6438900"/>
            <a:chExt cx="552450" cy="314325"/>
          </a:xfrm>
        </p:grpSpPr>
        <p:sp>
          <p:nvSpPr>
            <p:cNvPr id="13" name="棱台 12"/>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14"/>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585810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1" presetClass="entr" presetSubtype="0" fill="hold" grpId="0" nodeType="afterEffect">
                                  <p:stCondLst>
                                    <p:cond delay="0"/>
                                  </p:stCondLst>
                                  <p:iterate type="lt">
                                    <p:tmAbs val="200"/>
                                  </p:iterate>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lt">
                                    <p:tmAbs val="200"/>
                                  </p:iterate>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0"/>
                                  </p:iterate>
                                  <p:childTnLst>
                                    <p:set>
                                      <p:cBhvr>
                                        <p:cTn id="38" dur="1" fill="hold">
                                          <p:stCondLst>
                                            <p:cond delay="0"/>
                                          </p:stCondLst>
                                        </p:cTn>
                                        <p:tgtEl>
                                          <p:spTgt spid="11"/>
                                        </p:tgtEl>
                                        <p:attrNameLst>
                                          <p:attrName>style.visibility</p:attrName>
                                        </p:attrNameLst>
                                      </p:cBhvr>
                                      <p:to>
                                        <p:strVal val="visible"/>
                                      </p:to>
                                    </p:set>
                                  </p:childTnLst>
                                </p:cTn>
                              </p:par>
                            </p:childTnLst>
                          </p:cTn>
                        </p:par>
                        <p:par>
                          <p:cTn id="39" fill="hold">
                            <p:stCondLst>
                              <p:cond delay="2601"/>
                            </p:stCondLst>
                            <p:childTnLst>
                              <p:par>
                                <p:cTn id="40" presetID="22" presetClass="entr" presetSubtype="8"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8000" dirty="0" smtClean="0"/>
              <a:t>晶格振动</a:t>
            </a:r>
            <a:endParaRPr lang="zh-CN" altLang="en-US" sz="80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13874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indefinite"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2.2</a:t>
            </a:r>
            <a:r>
              <a:rPr lang="zh-CN" altLang="en-US" sz="3600" b="1" dirty="0">
                <a:solidFill>
                  <a:srgbClr val="FF0000"/>
                </a:solidFill>
              </a:rPr>
              <a:t>一维单原子链的振动</a:t>
            </a:r>
          </a:p>
        </p:txBody>
      </p:sp>
      <p:cxnSp>
        <p:nvCxnSpPr>
          <p:cNvPr id="4" name="直接箭头连接符 3"/>
          <p:cNvCxnSpPr/>
          <p:nvPr/>
        </p:nvCxnSpPr>
        <p:spPr>
          <a:xfrm>
            <a:off x="1839323" y="1794323"/>
            <a:ext cx="6863937" cy="0"/>
          </a:xfrm>
          <a:prstGeom prst="straightConnector1">
            <a:avLst/>
          </a:prstGeom>
          <a:ln w="28575">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326210" y="174682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749235" y="1744847"/>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162360" y="1744847"/>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85385" y="1742872"/>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996555" y="1740897"/>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TextBox 15"/>
              <p:cNvSpPr txBox="1"/>
              <p:nvPr/>
            </p:nvSpPr>
            <p:spPr>
              <a:xfrm>
                <a:off x="4931113" y="1274379"/>
                <a:ext cx="55162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𝑛𝑎</m:t>
                      </m:r>
                    </m:oMath>
                  </m:oMathPara>
                </a14:m>
                <a:endParaRPr lang="zh-CN"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931113" y="1274379"/>
                <a:ext cx="551625" cy="4001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387605" y="1286254"/>
                <a:ext cx="121789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a:rPr>
                            <m:t>𝑛</m:t>
                          </m:r>
                          <m:r>
                            <a:rPr lang="en-US" altLang="zh-CN" sz="2000" i="1">
                              <a:latin typeface="Cambria Math"/>
                            </a:rPr>
                            <m:t>+2</m:t>
                          </m:r>
                        </m:e>
                      </m:d>
                      <m:r>
                        <a:rPr lang="en-US" altLang="zh-CN" sz="2000" i="1">
                          <a:latin typeface="Cambria Math"/>
                        </a:rPr>
                        <m:t>𝑎</m:t>
                      </m:r>
                    </m:oMath>
                  </m:oMathPara>
                </a14:m>
                <a:endParaRPr lang="zh-CN" alt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7387605" y="1286254"/>
                <a:ext cx="1217898" cy="4001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040798" y="1279231"/>
                <a:ext cx="121789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a:rPr>
                            <m:t>𝑛</m:t>
                          </m:r>
                          <m:r>
                            <a:rPr lang="en-US" altLang="zh-CN" sz="2000" i="1">
                              <a:latin typeface="Cambria Math"/>
                            </a:rPr>
                            <m:t>+1</m:t>
                          </m:r>
                        </m:e>
                      </m:d>
                      <m:r>
                        <a:rPr lang="en-US" altLang="zh-CN" sz="2000" i="1">
                          <a:latin typeface="Cambria Math"/>
                        </a:rPr>
                        <m:t>𝑎</m:t>
                      </m:r>
                    </m:oMath>
                  </m:oMathPara>
                </a14:m>
                <a:endParaRPr lang="zh-CN" alt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040798" y="1279231"/>
                <a:ext cx="1217898" cy="40011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187786" y="1294851"/>
                <a:ext cx="121789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a:rPr>
                            <m:t>𝑛</m:t>
                          </m:r>
                          <m:r>
                            <a:rPr lang="en-US" altLang="zh-CN" sz="2000" i="1">
                              <a:latin typeface="Cambria Math"/>
                            </a:rPr>
                            <m:t>−1</m:t>
                          </m:r>
                        </m:e>
                      </m:d>
                      <m:r>
                        <a:rPr lang="en-US" altLang="zh-CN" sz="2000" i="1">
                          <a:latin typeface="Cambria Math"/>
                        </a:rPr>
                        <m:t>𝑎</m:t>
                      </m:r>
                    </m:oMath>
                  </m:oMathPara>
                </a14:m>
                <a:endParaRPr lang="zh-CN" alt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187786" y="1294851"/>
                <a:ext cx="1217898" cy="4001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764761" y="1262504"/>
                <a:ext cx="121789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a:rPr>
                            <m:t>𝑛</m:t>
                          </m:r>
                          <m:r>
                            <a:rPr lang="en-US" altLang="zh-CN" sz="2000" i="1">
                              <a:latin typeface="Cambria Math"/>
                            </a:rPr>
                            <m:t>−2</m:t>
                          </m:r>
                        </m:e>
                      </m:d>
                      <m:r>
                        <a:rPr lang="en-US" altLang="zh-CN" sz="2000" i="1">
                          <a:latin typeface="Cambria Math"/>
                        </a:rPr>
                        <m:t>𝑎</m:t>
                      </m:r>
                    </m:oMath>
                  </m:oMathPara>
                </a14:m>
                <a:endParaRPr lang="zh-CN" alt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764761" y="1262504"/>
                <a:ext cx="1217898" cy="400110"/>
              </a:xfrm>
              <a:prstGeom prst="rect">
                <a:avLst/>
              </a:prstGeom>
              <a:blipFill>
                <a:blip r:embed="rId7"/>
                <a:stretch>
                  <a:fillRect/>
                </a:stretch>
              </a:blipFill>
            </p:spPr>
            <p:txBody>
              <a:bodyPr/>
              <a:lstStyle/>
              <a:p>
                <a:r>
                  <a:rPr lang="zh-CN" altLang="en-US">
                    <a:noFill/>
                  </a:rPr>
                  <a:t> </a:t>
                </a:r>
              </a:p>
            </p:txBody>
          </p:sp>
        </mc:Fallback>
      </mc:AlternateContent>
      <p:cxnSp>
        <p:nvCxnSpPr>
          <p:cNvPr id="21" name="直接箭头连接符 20"/>
          <p:cNvCxnSpPr/>
          <p:nvPr/>
        </p:nvCxnSpPr>
        <p:spPr>
          <a:xfrm>
            <a:off x="1839323" y="2540490"/>
            <a:ext cx="6863937" cy="0"/>
          </a:xfrm>
          <a:prstGeom prst="straightConnector1">
            <a:avLst/>
          </a:prstGeom>
          <a:ln w="28575">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2397460" y="2492989"/>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832360" y="2491014"/>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57360" y="2491014"/>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763510" y="2489039"/>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8329055" y="2487064"/>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flipH="1">
            <a:off x="2361839" y="1841824"/>
            <a:ext cx="1" cy="9975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2433090" y="2597889"/>
            <a:ext cx="1" cy="2295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3796736" y="1853699"/>
            <a:ext cx="1" cy="9975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3879862" y="2609764"/>
            <a:ext cx="1" cy="2295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206924" y="1853699"/>
            <a:ext cx="1" cy="9975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301925" y="2586014"/>
            <a:ext cx="1" cy="2295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625997" y="1853699"/>
            <a:ext cx="1" cy="9975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6815998" y="2609764"/>
            <a:ext cx="1" cy="2295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8046050" y="1853699"/>
            <a:ext cx="1" cy="9975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8386359" y="2578097"/>
            <a:ext cx="1" cy="2295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2053154" y="2699442"/>
                <a:ext cx="7836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𝑢</m:t>
                          </m:r>
                        </m:e>
                        <m:sub>
                          <m:r>
                            <a:rPr lang="en-US" altLang="zh-CN" sz="2000" i="1">
                              <a:latin typeface="Cambria Math"/>
                            </a:rPr>
                            <m:t>𝑛</m:t>
                          </m:r>
                          <m:r>
                            <a:rPr lang="en-US" altLang="zh-CN" sz="2000" i="1">
                              <a:latin typeface="Cambria Math"/>
                            </a:rPr>
                            <m:t>−2</m:t>
                          </m:r>
                        </m:sub>
                      </m:sSub>
                    </m:oMath>
                  </m:oMathPara>
                </a14:m>
                <a:endParaRPr lang="zh-CN" altLang="en-US" sz="2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2053154" y="2699442"/>
                <a:ext cx="783612" cy="400110"/>
              </a:xfrm>
              <a:prstGeom prst="rect">
                <a:avLst/>
              </a:prstGeom>
              <a:blipFill>
                <a:blip r:embed="rId8"/>
                <a:stretch>
                  <a:fillRect b="-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488054" y="2686797"/>
                <a:ext cx="7836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𝑢</m:t>
                          </m:r>
                        </m:e>
                        <m:sub>
                          <m:r>
                            <a:rPr lang="en-US" altLang="zh-CN" sz="2000" i="1">
                              <a:latin typeface="Cambria Math"/>
                            </a:rPr>
                            <m:t>𝑛</m:t>
                          </m:r>
                          <m:r>
                            <a:rPr lang="en-US" altLang="zh-CN" sz="2000" i="1">
                              <a:latin typeface="Cambria Math"/>
                            </a:rPr>
                            <m:t>−1</m:t>
                          </m:r>
                        </m:sub>
                      </m:sSub>
                    </m:oMath>
                  </m:oMathPara>
                </a14:m>
                <a:endParaRPr lang="zh-CN" altLang="en-US" sz="2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3488054" y="2686797"/>
                <a:ext cx="783612" cy="400110"/>
              </a:xfrm>
              <a:prstGeom prst="rect">
                <a:avLst/>
              </a:prstGeom>
              <a:blipFill>
                <a:blip r:embed="rId9"/>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960557" y="2692293"/>
                <a:ext cx="5383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𝑢</m:t>
                          </m:r>
                        </m:e>
                        <m:sub>
                          <m:r>
                            <a:rPr lang="en-US" altLang="zh-CN" sz="2000" i="1">
                              <a:latin typeface="Cambria Math"/>
                            </a:rPr>
                            <m:t>𝑛</m:t>
                          </m:r>
                        </m:sub>
                      </m:sSub>
                    </m:oMath>
                  </m:oMathPara>
                </a14:m>
                <a:endParaRPr lang="zh-CN" altLang="en-US" sz="2000" dirty="0"/>
              </a:p>
            </p:txBody>
          </p:sp>
        </mc:Choice>
        <mc:Fallback xmlns="">
          <p:sp>
            <p:nvSpPr>
              <p:cNvPr id="46" name="TextBox 45"/>
              <p:cNvSpPr txBox="1">
                <a:spLocks noRot="1" noChangeAspect="1" noMove="1" noResize="1" noEditPoints="1" noAdjustHandles="1" noChangeArrowheads="1" noChangeShapeType="1" noTextEdit="1"/>
              </p:cNvSpPr>
              <p:nvPr/>
            </p:nvSpPr>
            <p:spPr>
              <a:xfrm>
                <a:off x="4960557" y="2692293"/>
                <a:ext cx="538353" cy="40011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357592" y="2692890"/>
                <a:ext cx="7836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𝑢</m:t>
                          </m:r>
                        </m:e>
                        <m:sub>
                          <m:r>
                            <a:rPr lang="en-US" altLang="zh-CN" sz="2000" i="1">
                              <a:latin typeface="Cambria Math"/>
                            </a:rPr>
                            <m:t>𝑛</m:t>
                          </m:r>
                          <m:r>
                            <a:rPr lang="en-US" altLang="zh-CN" sz="2000" i="1">
                              <a:latin typeface="Cambria Math"/>
                            </a:rPr>
                            <m:t>+1</m:t>
                          </m:r>
                        </m:sub>
                      </m:sSub>
                    </m:oMath>
                  </m:oMathPara>
                </a14:m>
                <a:endParaRPr lang="zh-CN" altLang="en-US" sz="2000" dirty="0"/>
              </a:p>
            </p:txBody>
          </p:sp>
        </mc:Choice>
        <mc:Fallback xmlns="">
          <p:sp>
            <p:nvSpPr>
              <p:cNvPr id="47" name="TextBox 46"/>
              <p:cNvSpPr txBox="1">
                <a:spLocks noRot="1" noChangeAspect="1" noMove="1" noResize="1" noEditPoints="1" noAdjustHandles="1" noChangeArrowheads="1" noChangeShapeType="1" noTextEdit="1"/>
              </p:cNvSpPr>
              <p:nvPr/>
            </p:nvSpPr>
            <p:spPr>
              <a:xfrm>
                <a:off x="6357592" y="2692890"/>
                <a:ext cx="783612" cy="400110"/>
              </a:xfrm>
              <a:prstGeom prst="rect">
                <a:avLst/>
              </a:prstGeom>
              <a:blipFill>
                <a:blip r:embed="rId11"/>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836522" y="2700807"/>
                <a:ext cx="7836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𝑢</m:t>
                          </m:r>
                        </m:e>
                        <m:sub>
                          <m:r>
                            <a:rPr lang="en-US" altLang="zh-CN" sz="2000" i="1">
                              <a:latin typeface="Cambria Math"/>
                            </a:rPr>
                            <m:t>𝑛</m:t>
                          </m:r>
                          <m:r>
                            <a:rPr lang="en-US" altLang="zh-CN" sz="2000" i="1">
                              <a:latin typeface="Cambria Math"/>
                            </a:rPr>
                            <m:t>+2</m:t>
                          </m:r>
                        </m:sub>
                      </m:sSub>
                    </m:oMath>
                  </m:oMathPara>
                </a14:m>
                <a:endParaRPr lang="zh-CN" altLang="en-US"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7836522" y="2700807"/>
                <a:ext cx="783612" cy="400110"/>
              </a:xfrm>
              <a:prstGeom prst="rect">
                <a:avLst/>
              </a:prstGeom>
              <a:blipFill>
                <a:blip r:embed="rId12"/>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969721" y="3506978"/>
                <a:ext cx="252065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CN" altLang="en-US" sz="2400" b="1" i="0" dirty="0">
                          <a:latin typeface="Cambria Math" panose="02040503050406030204" pitchFamily="18" charset="0"/>
                          <a:sym typeface="Symbol" panose="05050102010706020507" pitchFamily="18" charset="2"/>
                        </a:rPr>
                        <m:t></m:t>
                      </m:r>
                      <m:r>
                        <a:rPr lang="zh-CN" altLang="en-US" sz="2400" b="1" i="1" dirty="0" smtClean="0">
                          <a:latin typeface="Cambria Math" panose="02040503050406030204" pitchFamily="18" charset="0"/>
                          <a:sym typeface="Symbol" panose="05050102010706020507" pitchFamily="18" charset="2"/>
                        </a:rPr>
                        <m:t>是</m:t>
                      </m:r>
                      <m:r>
                        <m:rPr>
                          <m:nor/>
                        </m:rPr>
                        <a:rPr lang="zh-CN" altLang="en-US" sz="2400" b="1" dirty="0"/>
                        <m:t>准弹性力常数</m:t>
                      </m:r>
                    </m:oMath>
                  </m:oMathPara>
                </a14:m>
                <a:endParaRPr lang="zh-CN" altLang="en-US" sz="24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6969721" y="3506978"/>
                <a:ext cx="2520656" cy="461665"/>
              </a:xfrm>
              <a:prstGeom prst="rect">
                <a:avLst/>
              </a:prstGeom>
              <a:blipFill>
                <a:blip r:embed="rId13"/>
                <a:stretch>
                  <a:fillRect l="-1932" r="-1208"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p:cNvSpPr/>
              <p:nvPr/>
            </p:nvSpPr>
            <p:spPr>
              <a:xfrm>
                <a:off x="1842126" y="3904727"/>
                <a:ext cx="4209870" cy="738664"/>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b="1">
                          <a:latin typeface="Cambria Math"/>
                        </a:rPr>
                        <m:t>=</m:t>
                      </m:r>
                      <m:r>
                        <a:rPr lang="zh-CN" altLang="en-US" b="1" i="1">
                          <a:latin typeface="Cambria Math"/>
                        </a:rPr>
                        <m:t>𝜷</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r>
                                <a:rPr lang="en-US" altLang="zh-CN" b="1" i="1">
                                  <a:latin typeface="Cambria Math"/>
                                </a:rPr>
                                <m:t>+</m:t>
                              </m:r>
                              <m:r>
                                <a:rPr lang="en-US" altLang="zh-CN" b="1" i="1">
                                  <a:latin typeface="Cambria Math"/>
                                </a:rPr>
                                <m:t>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r>
                                <a:rPr lang="en-US" altLang="zh-CN" b="1" i="1">
                                  <a:latin typeface="Cambria Math"/>
                                </a:rPr>
                                <m:t>−</m:t>
                              </m:r>
                              <m:r>
                                <a:rPr lang="en-US" altLang="zh-CN" b="1" i="1">
                                  <a:latin typeface="Cambria Math"/>
                                </a:rPr>
                                <m:t>𝟏</m:t>
                              </m:r>
                            </m:sub>
                          </m:sSub>
                          <m:r>
                            <a:rPr lang="en-US" altLang="zh-CN" b="1" i="1">
                              <a:latin typeface="Cambria Math"/>
                            </a:rPr>
                            <m:t>−</m:t>
                          </m:r>
                          <m:r>
                            <a:rPr lang="en-US" altLang="zh-CN" b="1" i="1">
                              <a:latin typeface="Cambria Math"/>
                            </a:rPr>
                            <m:t>𝟐</m:t>
                          </m:r>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e>
                      </m:d>
                    </m:oMath>
                  </m:oMathPara>
                </a14:m>
                <a:endParaRPr lang="zh-CN" altLang="en-US" b="1" dirty="0"/>
              </a:p>
            </p:txBody>
          </p:sp>
        </mc:Choice>
        <mc:Fallback xmlns="">
          <p:sp>
            <p:nvSpPr>
              <p:cNvPr id="52" name="矩形 51"/>
              <p:cNvSpPr>
                <a:spLocks noRot="1" noChangeAspect="1" noMove="1" noResize="1" noEditPoints="1" noAdjustHandles="1" noChangeArrowheads="1" noChangeShapeType="1" noTextEdit="1"/>
              </p:cNvSpPr>
              <p:nvPr/>
            </p:nvSpPr>
            <p:spPr>
              <a:xfrm>
                <a:off x="1842126" y="3904727"/>
                <a:ext cx="4209870" cy="738664"/>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4727988" y="4721257"/>
                <a:ext cx="7032887" cy="1122359"/>
              </a:xfrm>
              <a:prstGeom prst="rect">
                <a:avLst/>
              </a:prstGeom>
            </p:spPr>
            <p:txBody>
              <a:bodyPr wrap="none">
                <a:spAutoFit/>
              </a:bodyPr>
              <a:lstStyle/>
              <a:p>
                <a:pPr>
                  <a:lnSpc>
                    <a:spcPct val="150000"/>
                  </a:lnSpc>
                </a:pPr>
                <a:r>
                  <a:rPr lang="zh-CN" altLang="en-US" b="1" dirty="0"/>
                  <a:t>运动方程</a:t>
                </a:r>
                <a14:m>
                  <m:oMath xmlns:m="http://schemas.openxmlformats.org/officeDocument/2006/math">
                    <m:r>
                      <a:rPr lang="zh-CN" altLang="en-US" b="1" i="1">
                        <a:latin typeface="Cambria Math"/>
                      </a:rPr>
                      <m:t>：</m:t>
                    </m:r>
                    <m:r>
                      <a:rPr lang="en-US" altLang="zh-CN" b="1" i="1">
                        <a:latin typeface="Cambria Math"/>
                      </a:rPr>
                      <m:t>𝒎</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en-US" altLang="zh-CN" b="1" i="1">
                                <a:latin typeface="Cambria Math"/>
                              </a:rPr>
                              <m:t>𝒅</m:t>
                            </m:r>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num>
                      <m:den>
                        <m:r>
                          <a:rPr lang="en-US" altLang="zh-CN" b="1" i="1">
                            <a:latin typeface="Cambria Math"/>
                          </a:rPr>
                          <m:t>𝒅</m:t>
                        </m:r>
                        <m:sSup>
                          <m:sSupPr>
                            <m:ctrlPr>
                              <a:rPr lang="en-US" altLang="zh-CN" b="1" i="1">
                                <a:latin typeface="Cambria Math" panose="02040503050406030204" pitchFamily="18" charset="0"/>
                              </a:rPr>
                            </m:ctrlPr>
                          </m:sSupPr>
                          <m:e>
                            <m:r>
                              <a:rPr lang="en-US" altLang="zh-CN" b="1" i="1">
                                <a:latin typeface="Cambria Math"/>
                              </a:rPr>
                              <m:t>𝒕</m:t>
                            </m:r>
                          </m:e>
                          <m:sup>
                            <m:r>
                              <a:rPr lang="en-US" altLang="zh-CN" b="1" i="1">
                                <a:latin typeface="Cambria Math"/>
                              </a:rPr>
                              <m:t>𝟐</m:t>
                            </m:r>
                          </m:sup>
                        </m:sSup>
                      </m:den>
                    </m:f>
                    <m:r>
                      <a:rPr lang="en-US" altLang="zh-CN" b="1">
                        <a:latin typeface="Cambria Math"/>
                      </a:rPr>
                      <m:t>=</m:t>
                    </m:r>
                    <m:r>
                      <a:rPr lang="zh-CN" altLang="en-US" b="1" i="1">
                        <a:latin typeface="Cambria Math"/>
                      </a:rPr>
                      <m:t>𝜷</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r>
                              <a:rPr lang="en-US" altLang="zh-CN" b="1" i="1">
                                <a:latin typeface="Cambria Math"/>
                              </a:rPr>
                              <m:t>+</m:t>
                            </m:r>
                            <m:r>
                              <a:rPr lang="en-US" altLang="zh-CN" b="1" i="1">
                                <a:latin typeface="Cambria Math"/>
                              </a:rPr>
                              <m:t>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r>
                              <a:rPr lang="en-US" altLang="zh-CN" b="1" i="1">
                                <a:latin typeface="Cambria Math"/>
                              </a:rPr>
                              <m:t>−</m:t>
                            </m:r>
                            <m:r>
                              <a:rPr lang="en-US" altLang="zh-CN" b="1" i="1">
                                <a:latin typeface="Cambria Math"/>
                              </a:rPr>
                              <m:t>𝟏</m:t>
                            </m:r>
                          </m:sub>
                        </m:sSub>
                        <m:r>
                          <a:rPr lang="en-US" altLang="zh-CN" b="1" i="1">
                            <a:latin typeface="Cambria Math"/>
                          </a:rPr>
                          <m:t>−</m:t>
                        </m:r>
                        <m:r>
                          <a:rPr lang="en-US" altLang="zh-CN" b="1" i="1">
                            <a:latin typeface="Cambria Math"/>
                          </a:rPr>
                          <m:t>𝟐</m:t>
                        </m:r>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e>
                    </m:d>
                  </m:oMath>
                </a14:m>
                <a:endParaRPr lang="zh-CN" altLang="en-US" b="1" dirty="0"/>
              </a:p>
            </p:txBody>
          </p:sp>
        </mc:Choice>
        <mc:Fallback xmlns="">
          <p:sp>
            <p:nvSpPr>
              <p:cNvPr id="53" name="矩形 52"/>
              <p:cNvSpPr>
                <a:spLocks noRot="1" noChangeAspect="1" noMove="1" noResize="1" noEditPoints="1" noAdjustHandles="1" noChangeArrowheads="1" noChangeShapeType="1" noTextEdit="1"/>
              </p:cNvSpPr>
              <p:nvPr/>
            </p:nvSpPr>
            <p:spPr>
              <a:xfrm>
                <a:off x="4727988" y="4721257"/>
                <a:ext cx="7032887" cy="1122359"/>
              </a:xfrm>
              <a:prstGeom prst="rect">
                <a:avLst/>
              </a:prstGeom>
              <a:blipFill>
                <a:blip r:embed="rId15"/>
                <a:stretch>
                  <a:fillRect l="-18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535290" y="4967768"/>
                <a:ext cx="2378600" cy="9679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𝑭</m:t>
                          </m:r>
                        </m:e>
                        <m:sub>
                          <m:r>
                            <a:rPr lang="en-US" altLang="zh-CN" b="1" i="1">
                              <a:latin typeface="Cambria Math"/>
                            </a:rPr>
                            <m:t>𝒏</m:t>
                          </m:r>
                        </m:sub>
                      </m:sSub>
                      <m:r>
                        <a:rPr lang="en-US" altLang="zh-CN" b="1" i="1">
                          <a:latin typeface="Cambria Math"/>
                        </a:rPr>
                        <m:t>=</m:t>
                      </m:r>
                      <m:r>
                        <a:rPr lang="en-US" altLang="zh-CN" b="1" i="1">
                          <a:latin typeface="Cambria Math"/>
                        </a:rPr>
                        <m:t>𝒎</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en-US" altLang="zh-CN" b="1" i="1">
                                  <a:latin typeface="Cambria Math"/>
                                </a:rPr>
                                <m:t>𝒅</m:t>
                              </m:r>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num>
                        <m:den>
                          <m:r>
                            <a:rPr lang="en-US" altLang="zh-CN" b="1" i="1">
                              <a:latin typeface="Cambria Math"/>
                            </a:rPr>
                            <m:t>𝒅</m:t>
                          </m:r>
                          <m:sSup>
                            <m:sSupPr>
                              <m:ctrlPr>
                                <a:rPr lang="en-US" altLang="zh-CN" b="1" i="1">
                                  <a:latin typeface="Cambria Math" panose="02040503050406030204" pitchFamily="18" charset="0"/>
                                </a:rPr>
                              </m:ctrlPr>
                            </m:sSupPr>
                            <m:e>
                              <m:r>
                                <a:rPr lang="en-US" altLang="zh-CN" b="1" i="1">
                                  <a:latin typeface="Cambria Math"/>
                                </a:rPr>
                                <m:t>𝒕</m:t>
                              </m:r>
                            </m:e>
                            <m:sup>
                              <m:r>
                                <a:rPr lang="en-US" altLang="zh-CN" b="1" i="1">
                                  <a:latin typeface="Cambria Math"/>
                                </a:rPr>
                                <m:t>𝟐</m:t>
                              </m:r>
                            </m:sup>
                          </m:sSup>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1535290" y="4967768"/>
                <a:ext cx="2378600" cy="967957"/>
              </a:xfrm>
              <a:prstGeom prst="rect">
                <a:avLst/>
              </a:prstGeom>
              <a:blipFill>
                <a:blip r:embed="rId16"/>
                <a:stretch>
                  <a:fillRect/>
                </a:stretch>
              </a:blipFill>
            </p:spPr>
            <p:txBody>
              <a:bodyPr/>
              <a:lstStyle/>
              <a:p>
                <a:r>
                  <a:rPr lang="zh-CN" altLang="en-US">
                    <a:noFill/>
                  </a:rPr>
                  <a:t> </a:t>
                </a:r>
              </a:p>
            </p:txBody>
          </p:sp>
        </mc:Fallback>
      </mc:AlternateContent>
      <p:grpSp>
        <p:nvGrpSpPr>
          <p:cNvPr id="49" name="组合 48"/>
          <p:cNvGrpSpPr/>
          <p:nvPr/>
        </p:nvGrpSpPr>
        <p:grpSpPr>
          <a:xfrm>
            <a:off x="7458075" y="6382078"/>
            <a:ext cx="552450" cy="314325"/>
            <a:chOff x="5172075" y="6438900"/>
            <a:chExt cx="552450" cy="314325"/>
          </a:xfrm>
        </p:grpSpPr>
        <p:sp>
          <p:nvSpPr>
            <p:cNvPr id="54" name="棱台 5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右箭头 5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TextBox 55"/>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grpSp>
        <p:nvGrpSpPr>
          <p:cNvPr id="31" name="组合 30"/>
          <p:cNvGrpSpPr/>
          <p:nvPr/>
        </p:nvGrpSpPr>
        <p:grpSpPr>
          <a:xfrm>
            <a:off x="10048260" y="850866"/>
            <a:ext cx="1518028" cy="947080"/>
            <a:chOff x="9954830" y="195484"/>
            <a:chExt cx="1518028" cy="947080"/>
          </a:xfrm>
        </p:grpSpPr>
        <p:grpSp>
          <p:nvGrpSpPr>
            <p:cNvPr id="15" name="组合 14"/>
            <p:cNvGrpSpPr/>
            <p:nvPr/>
          </p:nvGrpSpPr>
          <p:grpSpPr>
            <a:xfrm>
              <a:off x="9954830" y="522366"/>
              <a:ext cx="1518028" cy="96978"/>
              <a:chOff x="9954830" y="522366"/>
              <a:chExt cx="1518028" cy="96978"/>
            </a:xfrm>
          </p:grpSpPr>
          <p:grpSp>
            <p:nvGrpSpPr>
              <p:cNvPr id="6" name="组合 5"/>
              <p:cNvGrpSpPr/>
              <p:nvPr/>
            </p:nvGrpSpPr>
            <p:grpSpPr>
              <a:xfrm>
                <a:off x="9954830" y="522366"/>
                <a:ext cx="1518028" cy="96978"/>
                <a:chOff x="3198430" y="1907976"/>
                <a:chExt cx="1518028" cy="96978"/>
              </a:xfrm>
            </p:grpSpPr>
            <p:sp>
              <p:nvSpPr>
                <p:cNvPr id="57" name="椭圆 56"/>
                <p:cNvSpPr/>
                <p:nvPr/>
              </p:nvSpPr>
              <p:spPr>
                <a:xfrm>
                  <a:off x="3198430" y="1909951"/>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21455" y="1907976"/>
                  <a:ext cx="95003" cy="950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a:stCxn id="57" idx="6"/>
                <a:endCxn id="58" idx="2"/>
              </p:cNvCxnSpPr>
              <p:nvPr/>
            </p:nvCxnSpPr>
            <p:spPr>
              <a:xfrm flipV="1">
                <a:off x="10049833" y="569868"/>
                <a:ext cx="1328022" cy="197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10262438" y="619344"/>
              <a:ext cx="902811" cy="523220"/>
            </a:xfrm>
            <a:prstGeom prst="rect">
              <a:avLst/>
            </a:prstGeom>
            <a:noFill/>
          </p:spPr>
          <p:txBody>
            <a:bodyPr wrap="none" rtlCol="0">
              <a:spAutoFit/>
            </a:bodyPr>
            <a:lstStyle/>
            <a:p>
              <a:r>
                <a:rPr lang="zh-CN" altLang="en-US" dirty="0" smtClean="0"/>
                <a:t>原胞</a:t>
              </a:r>
              <a:endParaRPr lang="zh-CN" altLang="en-US" dirty="0"/>
            </a:p>
          </p:txBody>
        </p:sp>
        <mc:AlternateContent xmlns:mc="http://schemas.openxmlformats.org/markup-compatibility/2006" xmlns:a14="http://schemas.microsoft.com/office/drawing/2010/main">
          <mc:Choice Requires="a14">
            <p:sp>
              <p:nvSpPr>
                <p:cNvPr id="59" name="TextBox 15"/>
                <p:cNvSpPr txBox="1"/>
                <p:nvPr/>
              </p:nvSpPr>
              <p:spPr>
                <a:xfrm>
                  <a:off x="10425741" y="195484"/>
                  <a:ext cx="40415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𝑎</m:t>
                        </m:r>
                      </m:oMath>
                    </m:oMathPara>
                  </a14:m>
                  <a:endParaRPr lang="zh-CN" altLang="en-US" sz="2000" dirty="0"/>
                </a:p>
              </p:txBody>
            </p:sp>
          </mc:Choice>
          <mc:Fallback xmlns="">
            <p:sp>
              <p:nvSpPr>
                <p:cNvPr id="59" name="TextBox 15"/>
                <p:cNvSpPr txBox="1">
                  <a:spLocks noRot="1" noChangeAspect="1" noMove="1" noResize="1" noEditPoints="1" noAdjustHandles="1" noChangeArrowheads="1" noChangeShapeType="1" noTextEdit="1"/>
                </p:cNvSpPr>
                <p:nvPr/>
              </p:nvSpPr>
              <p:spPr>
                <a:xfrm>
                  <a:off x="10425741" y="195484"/>
                  <a:ext cx="404150" cy="400110"/>
                </a:xfrm>
                <a:prstGeom prst="rect">
                  <a:avLst/>
                </a:prstGeom>
                <a:blipFill>
                  <a:blip r:embed="rId1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2" name="文本框 31"/>
              <p:cNvSpPr txBox="1"/>
              <p:nvPr/>
            </p:nvSpPr>
            <p:spPr>
              <a:xfrm>
                <a:off x="10260806" y="1890663"/>
                <a:ext cx="12505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𝑎</m:t>
                              </m:r>
                            </m:e>
                            <m:sub>
                              <m:r>
                                <a:rPr lang="en-US" altLang="zh-CN" i="1" smtClean="0">
                                  <a:latin typeface="Cambria Math" panose="02040503050406030204" pitchFamily="18" charset="0"/>
                                </a:rPr>
                                <m:t>1</m:t>
                              </m:r>
                            </m:sub>
                          </m:sSub>
                        </m:e>
                      </m:acc>
                      <m:r>
                        <a:rPr lang="en-US" altLang="zh-CN" i="1">
                          <a:latin typeface="Cambria Math" panose="02040503050406030204" pitchFamily="18" charset="0"/>
                        </a:rPr>
                        <m:t>=</m:t>
                      </m:r>
                      <m:r>
                        <a:rPr lang="en-US" altLang="zh-CN" i="1">
                          <a:latin typeface="Cambria Math" panose="02040503050406030204" pitchFamily="18" charset="0"/>
                        </a:rPr>
                        <m:t>𝑎</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𝑖</m:t>
                          </m:r>
                        </m:e>
                      </m:acc>
                    </m:oMath>
                  </m:oMathPara>
                </a14:m>
                <a:endParaRPr lang="zh-CN" altLang="en-US"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10260806" y="1890663"/>
                <a:ext cx="1250599" cy="430887"/>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10252552" y="2499768"/>
                <a:ext cx="1503104" cy="809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i="1" smtClean="0">
                                  <a:latin typeface="Cambria Math" panose="02040503050406030204" pitchFamily="18" charset="0"/>
                                </a:rPr>
                                <m:t>1</m:t>
                              </m:r>
                            </m:sub>
                          </m:sSub>
                        </m:e>
                      </m:acc>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2</m:t>
                          </m:r>
                          <m:r>
                            <a:rPr lang="zh-CN" altLang="en-US" b="0" i="1" smtClean="0">
                              <a:latin typeface="Cambria Math" panose="02040503050406030204" pitchFamily="18" charset="0"/>
                            </a:rPr>
                            <m:t>𝜋</m:t>
                          </m:r>
                        </m:num>
                        <m:den>
                          <m:r>
                            <a:rPr lang="en-US" altLang="zh-CN" b="0" i="1" smtClean="0">
                              <a:latin typeface="Cambria Math" panose="02040503050406030204" pitchFamily="18" charset="0"/>
                            </a:rPr>
                            <m:t>𝑎</m:t>
                          </m:r>
                        </m:den>
                      </m:f>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𝑖</m:t>
                          </m:r>
                        </m:e>
                      </m:acc>
                    </m:oMath>
                  </m:oMathPara>
                </a14:m>
                <a:endParaRPr lang="zh-CN" altLang="en-US" i="1" dirty="0"/>
              </a:p>
            </p:txBody>
          </p:sp>
        </mc:Choice>
        <mc:Fallback xmlns="">
          <p:sp>
            <p:nvSpPr>
              <p:cNvPr id="60" name="文本框 59"/>
              <p:cNvSpPr txBox="1">
                <a:spLocks noRot="1" noChangeAspect="1" noMove="1" noResize="1" noEditPoints="1" noAdjustHandles="1" noChangeArrowheads="1" noChangeShapeType="1" noTextEdit="1"/>
              </p:cNvSpPr>
              <p:nvPr/>
            </p:nvSpPr>
            <p:spPr>
              <a:xfrm>
                <a:off x="10252552" y="2499768"/>
                <a:ext cx="1503104" cy="809389"/>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0246423" y="3682184"/>
                <a:ext cx="1270669" cy="898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𝜷</m:t>
                      </m:r>
                      <m:r>
                        <a:rPr lang="en-US" altLang="zh-CN" b="1" i="1">
                          <a:latin typeface="Cambria Math"/>
                        </a:rPr>
                        <m:t>=</m:t>
                      </m:r>
                      <m:f>
                        <m:fPr>
                          <m:ctrlPr>
                            <a:rPr lang="en-US" altLang="zh-CN" b="1" i="1">
                              <a:latin typeface="Cambria Math" panose="02040503050406030204" pitchFamily="18" charset="0"/>
                            </a:rPr>
                          </m:ctrlPr>
                        </m:fPr>
                        <m:num>
                          <m:r>
                            <a:rPr lang="en-US" altLang="zh-CN" b="1" i="1">
                              <a:latin typeface="Cambria Math"/>
                            </a:rPr>
                            <m:t>𝑲</m:t>
                          </m:r>
                        </m:num>
                        <m:den>
                          <m:r>
                            <a:rPr lang="en-US" altLang="zh-CN" b="1" i="1">
                              <a:latin typeface="Cambria Math"/>
                            </a:rPr>
                            <m:t>𝒂</m:t>
                          </m:r>
                        </m:den>
                      </m:f>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0246423" y="3682184"/>
                <a:ext cx="1270669" cy="898964"/>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2406830" y="3469293"/>
                <a:ext cx="219162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r>
                                <a:rPr lang="en-US" altLang="zh-CN" b="1" i="1">
                                  <a:latin typeface="Cambria Math"/>
                                </a:rPr>
                                <m:t>+</m:t>
                              </m:r>
                              <m:r>
                                <a:rPr lang="en-US" altLang="zh-CN" b="1" i="1">
                                  <a:latin typeface="Cambria Math"/>
                                </a:rPr>
                                <m:t>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2406830" y="3469293"/>
                <a:ext cx="2191626" cy="523220"/>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2182498" y="3471762"/>
                <a:ext cx="52770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𝜷</m:t>
                      </m:r>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2182498" y="3471762"/>
                <a:ext cx="527709" cy="523220"/>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4593330" y="3450037"/>
                <a:ext cx="24352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𝜷</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r>
                                <a:rPr lang="en-US" altLang="zh-CN" b="1" i="1">
                                  <a:latin typeface="Cambria Math"/>
                                </a:rPr>
                                <m:t>−</m:t>
                              </m:r>
                              <m:r>
                                <a:rPr lang="en-US" altLang="zh-CN" b="1" i="1">
                                  <a:latin typeface="Cambria Math"/>
                                </a:rPr>
                                <m:t>𝟏</m:t>
                              </m:r>
                            </m:sub>
                          </m:sSub>
                        </m:e>
                      </m:d>
                    </m:oMath>
                  </m:oMathPara>
                </a14:m>
                <a:endParaRPr lang="zh-CN" altLang="en-US" dirty="0"/>
              </a:p>
            </p:txBody>
          </p:sp>
        </mc:Choice>
        <mc:Fallback xmlns="">
          <p:sp>
            <p:nvSpPr>
              <p:cNvPr id="34" name="矩形 33"/>
              <p:cNvSpPr>
                <a:spLocks noRot="1" noChangeAspect="1" noMove="1" noResize="1" noEditPoints="1" noAdjustHandles="1" noChangeArrowheads="1" noChangeShapeType="1" noTextEdit="1"/>
              </p:cNvSpPr>
              <p:nvPr/>
            </p:nvSpPr>
            <p:spPr>
              <a:xfrm>
                <a:off x="4593330" y="3450037"/>
                <a:ext cx="2435282" cy="523220"/>
              </a:xfrm>
              <a:prstGeom prst="rect">
                <a:avLst/>
              </a:prstGeom>
              <a:blipFill>
                <a:blip r:embed="rId23"/>
                <a:stretch>
                  <a:fillRect/>
                </a:stretch>
              </a:blipFill>
            </p:spPr>
            <p:txBody>
              <a:bodyPr/>
              <a:lstStyle/>
              <a:p>
                <a:r>
                  <a:rPr lang="zh-CN" altLang="en-US">
                    <a:noFill/>
                  </a:rPr>
                  <a:t> </a:t>
                </a:r>
              </a:p>
            </p:txBody>
          </p:sp>
        </mc:Fallback>
      </mc:AlternateContent>
      <p:grpSp>
        <p:nvGrpSpPr>
          <p:cNvPr id="65" name="组合 64"/>
          <p:cNvGrpSpPr/>
          <p:nvPr/>
        </p:nvGrpSpPr>
        <p:grpSpPr>
          <a:xfrm>
            <a:off x="1541852" y="3527892"/>
            <a:ext cx="3240148" cy="430887"/>
            <a:chOff x="1556235" y="3258503"/>
            <a:chExt cx="3240148" cy="430887"/>
          </a:xfrm>
        </p:grpSpPr>
        <mc:AlternateContent xmlns:mc="http://schemas.openxmlformats.org/markup-compatibility/2006" xmlns:a14="http://schemas.microsoft.com/office/drawing/2010/main">
          <mc:Choice Requires="a14">
            <p:sp>
              <p:nvSpPr>
                <p:cNvPr id="63" name="文本框 62"/>
                <p:cNvSpPr txBox="1"/>
                <p:nvPr/>
              </p:nvSpPr>
              <p:spPr>
                <a:xfrm>
                  <a:off x="1556235" y="3258503"/>
                  <a:ext cx="8056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1556235" y="3258503"/>
                  <a:ext cx="805605" cy="430887"/>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4429295" y="3258503"/>
                  <a:ext cx="36708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4429295" y="3258503"/>
                  <a:ext cx="367088" cy="430887"/>
                </a:xfrm>
                <a:prstGeom prst="rect">
                  <a:avLst/>
                </a:prstGeom>
                <a:blipFill>
                  <a:blip r:embed="rId2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6" name="矩形 65"/>
              <p:cNvSpPr/>
              <p:nvPr/>
            </p:nvSpPr>
            <p:spPr>
              <a:xfrm>
                <a:off x="6851787" y="3929653"/>
                <a:ext cx="3182090" cy="730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𝑭</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r>
                        <a:rPr lang="en-US" altLang="zh-CN" sz="2400" b="1" i="1">
                          <a:latin typeface="Cambria Math"/>
                        </a:rPr>
                        <m:t>𝑲</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a:rPr>
                                <m:t>𝒖</m:t>
                              </m:r>
                            </m:e>
                            <m:sub>
                              <m:r>
                                <a:rPr lang="en-US" altLang="zh-CN" sz="2400" b="1" i="1">
                                  <a:latin typeface="Cambria Math"/>
                                </a:rPr>
                                <m:t>𝒏</m:t>
                              </m:r>
                              <m:r>
                                <a:rPr lang="en-US" altLang="zh-CN" sz="2400" b="1" i="1">
                                  <a:latin typeface="Cambria Math"/>
                                </a:rPr>
                                <m:t>+</m:t>
                              </m:r>
                              <m:r>
                                <a:rPr lang="en-US" altLang="zh-CN" sz="2400" b="1" i="1">
                                  <a:latin typeface="Cambria Math"/>
                                </a:rPr>
                                <m:t>𝟏</m:t>
                              </m:r>
                            </m:sub>
                          </m:sSub>
                          <m:r>
                            <a:rPr lang="en-US" altLang="zh-CN" sz="2400" b="1" i="1">
                              <a:latin typeface="Cambria Math"/>
                            </a:rPr>
                            <m:t>−</m:t>
                          </m:r>
                          <m:sSub>
                            <m:sSubPr>
                              <m:ctrlPr>
                                <a:rPr lang="en-US" altLang="zh-CN" sz="2400" b="1" i="1">
                                  <a:latin typeface="Cambria Math" panose="02040503050406030204" pitchFamily="18" charset="0"/>
                                </a:rPr>
                              </m:ctrlPr>
                            </m:sSubPr>
                            <m:e>
                              <m:r>
                                <a:rPr lang="en-US" altLang="zh-CN" sz="2400" b="1" i="1">
                                  <a:latin typeface="Cambria Math"/>
                                </a:rPr>
                                <m:t>𝒖</m:t>
                              </m:r>
                            </m:e>
                            <m:sub>
                              <m:r>
                                <a:rPr lang="en-US" altLang="zh-CN" sz="2400" b="1" i="1">
                                  <a:latin typeface="Cambria Math"/>
                                </a:rPr>
                                <m:t>𝒏</m:t>
                              </m:r>
                            </m:sub>
                          </m:sSub>
                        </m:num>
                        <m:den>
                          <m:r>
                            <a:rPr lang="en-US" altLang="zh-CN" sz="2400" b="1" i="1">
                              <a:latin typeface="Cambria Math"/>
                            </a:rPr>
                            <m:t>𝒂</m:t>
                          </m:r>
                        </m:den>
                      </m:f>
                    </m:oMath>
                  </m:oMathPara>
                </a14:m>
                <a:endParaRPr lang="zh-CN" altLang="en-US" sz="2400" dirty="0"/>
              </a:p>
            </p:txBody>
          </p:sp>
        </mc:Choice>
        <mc:Fallback xmlns="">
          <p:sp>
            <p:nvSpPr>
              <p:cNvPr id="66" name="矩形 65"/>
              <p:cNvSpPr>
                <a:spLocks noRot="1" noChangeAspect="1" noMove="1" noResize="1" noEditPoints="1" noAdjustHandles="1" noChangeArrowheads="1" noChangeShapeType="1" noTextEdit="1"/>
              </p:cNvSpPr>
              <p:nvPr/>
            </p:nvSpPr>
            <p:spPr>
              <a:xfrm>
                <a:off x="6851787" y="3929653"/>
                <a:ext cx="3182090" cy="730136"/>
              </a:xfrm>
              <a:prstGeom prst="rect">
                <a:avLst/>
              </a:prstGeom>
              <a:blipFill>
                <a:blip r:embed="rId2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833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wipe(left)">
                                      <p:cBhvr>
                                        <p:cTn id="89" dur="2000"/>
                                        <p:tgtEl>
                                          <p:spTgt spid="51"/>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6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wipe(left)">
                                      <p:cBhvr>
                                        <p:cTn id="110" dur="2000"/>
                                        <p:tgtEl>
                                          <p:spTgt spid="5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
                                        </p:tgtEl>
                                        <p:attrNameLst>
                                          <p:attrName>style.visibility</p:attrName>
                                        </p:attrNameLst>
                                      </p:cBhvr>
                                      <p:to>
                                        <p:strVal val="visible"/>
                                      </p:to>
                                    </p:set>
                                    <p:animEffect transition="in" filter="wipe(left)">
                                      <p:cBhvr>
                                        <p:cTn id="115" dur="1000"/>
                                        <p:tgtEl>
                                          <p:spTgt spid="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53"/>
                                        </p:tgtEl>
                                        <p:attrNameLst>
                                          <p:attrName>style.visibility</p:attrName>
                                        </p:attrNameLst>
                                      </p:cBhvr>
                                      <p:to>
                                        <p:strVal val="visible"/>
                                      </p:to>
                                    </p:set>
                                    <p:animEffect transition="in" filter="wipe(left)">
                                      <p:cBhvr>
                                        <p:cTn id="120" dur="2000"/>
                                        <p:tgtEl>
                                          <p:spTgt spid="53"/>
                                        </p:tgtEl>
                                      </p:cBhvr>
                                    </p:animEffect>
                                  </p:childTnLst>
                                </p:cTn>
                              </p:par>
                            </p:childTnLst>
                          </p:cTn>
                        </p:par>
                        <p:par>
                          <p:cTn id="121" fill="hold">
                            <p:stCondLst>
                              <p:cond delay="2000"/>
                            </p:stCondLst>
                            <p:childTnLst>
                              <p:par>
                                <p:cTn id="122" presetID="22" presetClass="entr" presetSubtype="8" fill="hold" nodeType="afterEffect">
                                  <p:stCondLst>
                                    <p:cond delay="0"/>
                                  </p:stCondLst>
                                  <p:childTnLst>
                                    <p:set>
                                      <p:cBhvr>
                                        <p:cTn id="123" dur="1" fill="hold">
                                          <p:stCondLst>
                                            <p:cond delay="0"/>
                                          </p:stCondLst>
                                        </p:cTn>
                                        <p:tgtEl>
                                          <p:spTgt spid="49"/>
                                        </p:tgtEl>
                                        <p:attrNameLst>
                                          <p:attrName>style.visibility</p:attrName>
                                        </p:attrNameLst>
                                      </p:cBhvr>
                                      <p:to>
                                        <p:strVal val="visible"/>
                                      </p:to>
                                    </p:set>
                                    <p:animEffect transition="in" filter="wipe(left)">
                                      <p:cBhvr>
                                        <p:cTn id="12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2" grpId="0" animBg="1"/>
      <p:bldP spid="23" grpId="0" animBg="1"/>
      <p:bldP spid="24" grpId="0" animBg="1"/>
      <p:bldP spid="25" grpId="0" animBg="1"/>
      <p:bldP spid="26" grpId="0" animBg="1"/>
      <p:bldP spid="44" grpId="0"/>
      <p:bldP spid="45" grpId="0"/>
      <p:bldP spid="46" grpId="0"/>
      <p:bldP spid="47" grpId="0"/>
      <p:bldP spid="48" grpId="0"/>
      <p:bldP spid="51" grpId="0"/>
      <p:bldP spid="52" grpId="0"/>
      <p:bldP spid="53" grpId="0"/>
      <p:bldP spid="3" grpId="0"/>
      <p:bldP spid="32" grpId="0"/>
      <p:bldP spid="60" grpId="0"/>
      <p:bldP spid="13" grpId="0"/>
      <p:bldP spid="30" grpId="0"/>
      <p:bldP spid="33" grpId="0"/>
      <p:bldP spid="34"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520675" y="767677"/>
                <a:ext cx="7032887" cy="1122359"/>
              </a:xfrm>
              <a:prstGeom prst="rect">
                <a:avLst/>
              </a:prstGeom>
            </p:spPr>
            <p:txBody>
              <a:bodyPr wrap="none">
                <a:spAutoFit/>
              </a:bodyPr>
              <a:lstStyle/>
              <a:p>
                <a:pPr>
                  <a:lnSpc>
                    <a:spcPct val="150000"/>
                  </a:lnSpc>
                </a:pPr>
                <a:r>
                  <a:rPr lang="zh-CN" altLang="en-US" b="1" dirty="0"/>
                  <a:t>运动方程</a:t>
                </a:r>
                <a14:m>
                  <m:oMath xmlns:m="http://schemas.openxmlformats.org/officeDocument/2006/math">
                    <m:r>
                      <a:rPr lang="zh-CN" altLang="en-US" b="1" i="1">
                        <a:latin typeface="Cambria Math"/>
                      </a:rPr>
                      <m:t>：</m:t>
                    </m:r>
                    <m:r>
                      <a:rPr lang="en-US" altLang="zh-CN" b="1" i="1">
                        <a:latin typeface="Cambria Math"/>
                      </a:rPr>
                      <m:t>𝒎</m:t>
                    </m:r>
                    <m:f>
                      <m:fPr>
                        <m:ctrlPr>
                          <a:rPr lang="en-US" altLang="zh-CN" b="1" i="1">
                            <a:latin typeface="Cambria Math" panose="02040503050406030204" pitchFamily="18" charset="0"/>
                          </a:rPr>
                        </m:ctrlPr>
                      </m:fPr>
                      <m:num>
                        <m:sSup>
                          <m:sSupPr>
                            <m:ctrlPr>
                              <a:rPr lang="en-US" altLang="zh-CN" b="1" i="1">
                                <a:latin typeface="Cambria Math" panose="02040503050406030204" pitchFamily="18" charset="0"/>
                              </a:rPr>
                            </m:ctrlPr>
                          </m:sSupPr>
                          <m:e>
                            <m:r>
                              <a:rPr lang="en-US" altLang="zh-CN" b="1" i="1">
                                <a:latin typeface="Cambria Math"/>
                              </a:rPr>
                              <m:t>𝒅</m:t>
                            </m:r>
                          </m:e>
                          <m:sup>
                            <m:r>
                              <a:rPr lang="en-US" altLang="zh-CN" b="1" i="1">
                                <a:latin typeface="Cambria Math"/>
                              </a:rPr>
                              <m:t>𝟐</m:t>
                            </m:r>
                          </m:sup>
                        </m:sSup>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num>
                      <m:den>
                        <m:r>
                          <a:rPr lang="en-US" altLang="zh-CN" b="1" i="1">
                            <a:latin typeface="Cambria Math"/>
                          </a:rPr>
                          <m:t>𝒅</m:t>
                        </m:r>
                        <m:sSup>
                          <m:sSupPr>
                            <m:ctrlPr>
                              <a:rPr lang="en-US" altLang="zh-CN" b="1" i="1">
                                <a:latin typeface="Cambria Math" panose="02040503050406030204" pitchFamily="18" charset="0"/>
                              </a:rPr>
                            </m:ctrlPr>
                          </m:sSupPr>
                          <m:e>
                            <m:r>
                              <a:rPr lang="en-US" altLang="zh-CN" b="1" i="1">
                                <a:latin typeface="Cambria Math"/>
                              </a:rPr>
                              <m:t>𝒕</m:t>
                            </m:r>
                          </m:e>
                          <m:sup>
                            <m:r>
                              <a:rPr lang="en-US" altLang="zh-CN" b="1" i="1">
                                <a:latin typeface="Cambria Math"/>
                              </a:rPr>
                              <m:t>𝟐</m:t>
                            </m:r>
                          </m:sup>
                        </m:sSup>
                      </m:den>
                    </m:f>
                    <m:r>
                      <a:rPr lang="en-US" altLang="zh-CN" b="1">
                        <a:latin typeface="Cambria Math"/>
                      </a:rPr>
                      <m:t>=</m:t>
                    </m:r>
                    <m:r>
                      <a:rPr lang="zh-CN" altLang="en-US" b="1" i="1">
                        <a:latin typeface="Cambria Math"/>
                      </a:rPr>
                      <m:t>𝜷</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r>
                              <a:rPr lang="en-US" altLang="zh-CN" b="1" i="1">
                                <a:latin typeface="Cambria Math"/>
                              </a:rPr>
                              <m:t>+</m:t>
                            </m:r>
                            <m:r>
                              <a:rPr lang="en-US" altLang="zh-CN" b="1" i="1">
                                <a:latin typeface="Cambria Math"/>
                              </a:rPr>
                              <m:t>𝟏</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r>
                              <a:rPr lang="en-US" altLang="zh-CN" b="1" i="1">
                                <a:latin typeface="Cambria Math"/>
                              </a:rPr>
                              <m:t>−</m:t>
                            </m:r>
                            <m:r>
                              <a:rPr lang="en-US" altLang="zh-CN" b="1" i="1">
                                <a:latin typeface="Cambria Math"/>
                              </a:rPr>
                              <m:t>𝟏</m:t>
                            </m:r>
                          </m:sub>
                        </m:sSub>
                        <m:r>
                          <a:rPr lang="en-US" altLang="zh-CN" b="1" i="1">
                            <a:latin typeface="Cambria Math"/>
                          </a:rPr>
                          <m:t>−</m:t>
                        </m:r>
                        <m:r>
                          <a:rPr lang="en-US" altLang="zh-CN" b="1" i="1">
                            <a:latin typeface="Cambria Math"/>
                          </a:rPr>
                          <m:t>𝟐</m:t>
                        </m:r>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e>
                    </m:d>
                  </m:oMath>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2520675" y="767677"/>
                <a:ext cx="7032887" cy="1122359"/>
              </a:xfrm>
              <a:prstGeom prst="rect">
                <a:avLst/>
              </a:prstGeom>
              <a:blipFill>
                <a:blip r:embed="rId3"/>
                <a:stretch>
                  <a:fillRect l="-1733"/>
                </a:stretch>
              </a:blipFill>
            </p:spPr>
            <p:txBody>
              <a:bodyPr/>
              <a:lstStyle/>
              <a:p>
                <a:r>
                  <a:rPr lang="zh-CN" altLang="en-US">
                    <a:noFill/>
                  </a:rPr>
                  <a:t> </a:t>
                </a:r>
              </a:p>
            </p:txBody>
          </p:sp>
        </mc:Fallback>
      </mc:AlternateContent>
      <p:sp>
        <p:nvSpPr>
          <p:cNvPr id="3" name="TextBox 2"/>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2.2</a:t>
            </a:r>
            <a:r>
              <a:rPr lang="zh-CN" altLang="en-US" sz="3600" b="1" dirty="0">
                <a:solidFill>
                  <a:srgbClr val="FF0000"/>
                </a:solidFill>
              </a:rPr>
              <a:t>一维单原子链的振动</a:t>
            </a:r>
          </a:p>
        </p:txBody>
      </p:sp>
      <mc:AlternateContent xmlns:mc="http://schemas.openxmlformats.org/markup-compatibility/2006" xmlns:a14="http://schemas.microsoft.com/office/drawing/2010/main">
        <mc:Choice Requires="a14">
          <p:sp>
            <p:nvSpPr>
              <p:cNvPr id="4" name="TextBox 3"/>
              <p:cNvSpPr txBox="1"/>
              <p:nvPr/>
            </p:nvSpPr>
            <p:spPr>
              <a:xfrm>
                <a:off x="4099808" y="2136235"/>
                <a:ext cx="3558667" cy="552267"/>
              </a:xfrm>
              <a:prstGeom prst="rect">
                <a:avLst/>
              </a:prstGeom>
              <a:noFill/>
            </p:spPr>
            <p:txBody>
              <a:bodyPr wrap="none" rtlCol="0">
                <a:spAutoFit/>
              </a:bodyPr>
              <a:lstStyle/>
              <a:p>
                <a:r>
                  <a:rPr lang="zh-CN" altLang="en-US" b="1" dirty="0" smtClean="0"/>
                  <a:t>解</a:t>
                </a:r>
                <a:r>
                  <a:rPr lang="zh-CN" altLang="en-US" b="1" dirty="0"/>
                  <a:t>：</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𝒖</m:t>
                        </m:r>
                      </m:e>
                      <m:sub>
                        <m:r>
                          <a:rPr lang="en-US" altLang="zh-CN" b="1" i="1">
                            <a:latin typeface="Cambria Math"/>
                          </a:rPr>
                          <m:t>𝒏</m:t>
                        </m:r>
                      </m:sub>
                    </m:sSub>
                    <m:r>
                      <a:rPr lang="en-US" altLang="zh-CN" b="1" i="1">
                        <a:latin typeface="Cambria Math"/>
                      </a:rPr>
                      <m:t>=</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4099808" y="2136235"/>
                <a:ext cx="3558667" cy="552267"/>
              </a:xfrm>
              <a:prstGeom prst="rect">
                <a:avLst/>
              </a:prstGeom>
              <a:blipFill>
                <a:blip r:embed="rId4"/>
                <a:stretch>
                  <a:fillRect l="-3602" t="-9890" b="-25275"/>
                </a:stretch>
              </a:blipFill>
            </p:spPr>
            <p:txBody>
              <a:bodyPr/>
              <a:lstStyle/>
              <a:p>
                <a:r>
                  <a:rPr lang="zh-CN" altLang="en-US">
                    <a:noFill/>
                  </a:rPr>
                  <a:t> </a:t>
                </a:r>
              </a:p>
            </p:txBody>
          </p:sp>
        </mc:Fallback>
      </mc:AlternateContent>
      <p:sp>
        <p:nvSpPr>
          <p:cNvPr id="5" name="右弧形箭头 4"/>
          <p:cNvSpPr/>
          <p:nvPr/>
        </p:nvSpPr>
        <p:spPr>
          <a:xfrm rot="2217385" flipV="1">
            <a:off x="7863723" y="1602769"/>
            <a:ext cx="419576" cy="1037966"/>
          </a:xfrm>
          <a:prstGeom prst="curvedLeftArrow">
            <a:avLst>
              <a:gd name="adj1" fmla="val 59376"/>
              <a:gd name="adj2" fmla="val 102016"/>
              <a:gd name="adj3" fmla="val 25000"/>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6" name="TextBox 5"/>
              <p:cNvSpPr txBox="1"/>
              <p:nvPr/>
            </p:nvSpPr>
            <p:spPr>
              <a:xfrm>
                <a:off x="2097558" y="2977799"/>
                <a:ext cx="3543342" cy="552267"/>
              </a:xfrm>
              <a:prstGeom prst="rect">
                <a:avLst/>
              </a:prstGeom>
              <a:noFill/>
            </p:spPr>
            <p:txBody>
              <a:bodyPr wrap="none" rtlCol="0">
                <a:spAutoFit/>
              </a:bodyPr>
              <a:lstStyle/>
              <a:p>
                <a14:m>
                  <m:oMath xmlns:m="http://schemas.openxmlformats.org/officeDocument/2006/math">
                    <m:r>
                      <a:rPr lang="en-US" altLang="zh-CN" b="1" i="1">
                        <a:latin typeface="Cambria Math"/>
                      </a:rPr>
                      <m:t>𝒎</m:t>
                    </m:r>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a:latin typeface="Cambria Math"/>
                              </a:rPr>
                              <m:t>−</m:t>
                            </m:r>
                            <m:r>
                              <a:rPr lang="en-US" altLang="zh-CN" b="1" i="1">
                                <a:latin typeface="Cambria Math"/>
                              </a:rPr>
                              <m:t>𝒊</m:t>
                            </m:r>
                            <m:r>
                              <a:rPr lang="zh-CN" altLang="en-US" b="1" i="1">
                                <a:latin typeface="Cambria Math"/>
                              </a:rPr>
                              <m:t>𝝎</m:t>
                            </m:r>
                          </m:e>
                        </m:d>
                      </m:e>
                      <m:sup>
                        <m:r>
                          <a:rPr lang="en-US" altLang="zh-CN" b="1" i="1">
                            <a:latin typeface="Cambria Math"/>
                          </a:rPr>
                          <m:t>𝟐</m:t>
                        </m:r>
                      </m:sup>
                    </m:sSup>
                  </m:oMath>
                </a14:m>
                <a:r>
                  <a:rPr lang="en-US" altLang="zh-CN" b="1" dirty="0"/>
                  <a:t> </a:t>
                </a:r>
                <a14:m>
                  <m:oMath xmlns:m="http://schemas.openxmlformats.org/officeDocument/2006/math">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oMath>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2097558" y="2977799"/>
                <a:ext cx="3543342" cy="5522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937084" y="3725944"/>
                <a:ext cx="8578951" cy="5863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zh-CN" altLang="en-US" i="1">
                          <a:latin typeface="Cambria Math"/>
                        </a:rPr>
                        <m:t>𝛽</m:t>
                      </m:r>
                      <m:d>
                        <m:dPr>
                          <m:begChr m:val="{"/>
                          <m:endChr m:val="}"/>
                          <m:ctrlPr>
                            <a:rPr lang="en-US" altLang="zh-CN" i="1">
                              <a:latin typeface="Cambria Math" panose="02040503050406030204" pitchFamily="18" charset="0"/>
                            </a:rPr>
                          </m:ctrlPr>
                        </m:dPr>
                        <m:e>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begChr m:val="["/>
                                  <m:endChr m:val="]"/>
                                  <m:ctrlPr>
                                    <a:rPr lang="en-US" altLang="zh-CN" b="1" i="1">
                                      <a:latin typeface="Cambria Math" panose="02040503050406030204" pitchFamily="18" charset="0"/>
                                    </a:rPr>
                                  </m:ctrlPr>
                                </m:dPr>
                                <m:e>
                                  <m:r>
                                    <a:rPr lang="en-US" altLang="zh-CN" b="1" i="1">
                                      <a:latin typeface="Cambria Math"/>
                                    </a:rPr>
                                    <m:t>𝒒</m:t>
                                  </m:r>
                                  <m:d>
                                    <m:dPr>
                                      <m:ctrlPr>
                                        <a:rPr lang="en-US" altLang="zh-CN" b="1" i="1">
                                          <a:latin typeface="Cambria Math" panose="02040503050406030204" pitchFamily="18" charset="0"/>
                                        </a:rPr>
                                      </m:ctrlPr>
                                    </m:dPr>
                                    <m:e>
                                      <m:r>
                                        <a:rPr lang="en-US" altLang="zh-CN" b="1" i="1">
                                          <a:latin typeface="Cambria Math"/>
                                        </a:rPr>
                                        <m:t>𝒏</m:t>
                                      </m:r>
                                      <m:r>
                                        <a:rPr lang="en-US" altLang="zh-CN" b="1" i="1">
                                          <a:latin typeface="Cambria Math"/>
                                        </a:rPr>
                                        <m:t>+</m:t>
                                      </m:r>
                                      <m:r>
                                        <a:rPr lang="en-US" altLang="zh-CN" b="1" i="1">
                                          <a:latin typeface="Cambria Math"/>
                                        </a:rPr>
                                        <m:t>𝟏</m:t>
                                      </m:r>
                                    </m:e>
                                  </m:d>
                                  <m:r>
                                    <a:rPr lang="en-US" altLang="zh-CN" b="1" i="1">
                                      <a:latin typeface="Cambria Math"/>
                                    </a:rPr>
                                    <m:t>𝒂</m:t>
                                  </m:r>
                                  <m:r>
                                    <a:rPr lang="en-US" altLang="zh-CN" b="1" i="1">
                                      <a:latin typeface="Cambria Math"/>
                                    </a:rPr>
                                    <m:t>−</m:t>
                                  </m:r>
                                  <m:r>
                                    <a:rPr lang="zh-CN" altLang="en-US" b="1" i="1">
                                      <a:latin typeface="Cambria Math"/>
                                    </a:rPr>
                                    <m:t>𝝎</m:t>
                                  </m:r>
                                  <m:r>
                                    <a:rPr lang="en-US" altLang="zh-CN" b="1" i="1">
                                      <a:latin typeface="Cambria Math"/>
                                    </a:rPr>
                                    <m:t>𝒕</m:t>
                                  </m:r>
                                </m:e>
                              </m:d>
                            </m:sup>
                          </m:sSup>
                          <m:r>
                            <a:rPr lang="en-US" altLang="zh-CN" i="1">
                              <a:latin typeface="Cambria Math"/>
                            </a:rPr>
                            <m:t>+</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begChr m:val="["/>
                                  <m:endChr m:val="]"/>
                                  <m:ctrlPr>
                                    <a:rPr lang="en-US" altLang="zh-CN" b="1" i="1">
                                      <a:latin typeface="Cambria Math" panose="02040503050406030204" pitchFamily="18" charset="0"/>
                                    </a:rPr>
                                  </m:ctrlPr>
                                </m:dPr>
                                <m:e>
                                  <m:r>
                                    <a:rPr lang="en-US" altLang="zh-CN" b="1" i="1">
                                      <a:latin typeface="Cambria Math"/>
                                    </a:rPr>
                                    <m:t>𝒒</m:t>
                                  </m:r>
                                  <m:d>
                                    <m:dPr>
                                      <m:ctrlPr>
                                        <a:rPr lang="en-US" altLang="zh-CN" b="1" i="1">
                                          <a:latin typeface="Cambria Math" panose="02040503050406030204" pitchFamily="18" charset="0"/>
                                        </a:rPr>
                                      </m:ctrlPr>
                                    </m:dPr>
                                    <m:e>
                                      <m:r>
                                        <a:rPr lang="en-US" altLang="zh-CN" b="1" i="1">
                                          <a:latin typeface="Cambria Math"/>
                                        </a:rPr>
                                        <m:t>𝒏</m:t>
                                      </m:r>
                                      <m:r>
                                        <a:rPr lang="en-US" altLang="zh-CN" b="1" i="1">
                                          <a:latin typeface="Cambria Math"/>
                                        </a:rPr>
                                        <m:t>−</m:t>
                                      </m:r>
                                      <m:r>
                                        <a:rPr lang="en-US" altLang="zh-CN" b="1" i="1">
                                          <a:latin typeface="Cambria Math"/>
                                        </a:rPr>
                                        <m:t>𝟏</m:t>
                                      </m:r>
                                    </m:e>
                                  </m:d>
                                  <m:r>
                                    <a:rPr lang="en-US" altLang="zh-CN" b="1" i="1">
                                      <a:latin typeface="Cambria Math"/>
                                    </a:rPr>
                                    <m:t>𝒂</m:t>
                                  </m:r>
                                  <m:r>
                                    <a:rPr lang="en-US" altLang="zh-CN" b="1" i="1">
                                      <a:latin typeface="Cambria Math"/>
                                    </a:rPr>
                                    <m:t>−</m:t>
                                  </m:r>
                                  <m:r>
                                    <a:rPr lang="zh-CN" altLang="en-US" b="1" i="1">
                                      <a:latin typeface="Cambria Math"/>
                                    </a:rPr>
                                    <m:t>𝝎</m:t>
                                  </m:r>
                                  <m:r>
                                    <a:rPr lang="en-US" altLang="zh-CN" b="1" i="1">
                                      <a:latin typeface="Cambria Math"/>
                                    </a:rPr>
                                    <m:t>𝒕</m:t>
                                  </m:r>
                                </m:e>
                              </m:d>
                            </m:sup>
                          </m:sSup>
                          <m:r>
                            <a:rPr lang="en-US" altLang="zh-CN" i="1">
                              <a:latin typeface="Cambria Math"/>
                            </a:rPr>
                            <m:t>−2</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e>
                      </m:d>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937084" y="3725944"/>
                <a:ext cx="8578951" cy="58637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937083" y="4449419"/>
                <a:ext cx="5468420" cy="586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zh-CN" altLang="en-US" i="1">
                          <a:latin typeface="Cambria Math"/>
                        </a:rPr>
                        <m:t>𝛽</m:t>
                      </m:r>
                      <m:r>
                        <a:rPr lang="en-US" altLang="zh-CN" b="1" i="1">
                          <a:latin typeface="Cambria Math"/>
                        </a:rPr>
                        <m:t>𝑨</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m:t>
                          </m:r>
                          <m:d>
                            <m:dPr>
                              <m:ctrlPr>
                                <a:rPr lang="en-US" altLang="zh-CN" b="1" i="1">
                                  <a:latin typeface="Cambria Math" panose="02040503050406030204" pitchFamily="18" charset="0"/>
                                </a:rPr>
                              </m:ctrlPr>
                            </m:dPr>
                            <m:e>
                              <m:r>
                                <a:rPr lang="en-US" altLang="zh-CN" b="1" i="1">
                                  <a:latin typeface="Cambria Math"/>
                                </a:rPr>
                                <m:t>𝒒𝒏𝒂</m:t>
                              </m:r>
                              <m:r>
                                <a:rPr lang="en-US" altLang="zh-CN" b="1" i="1">
                                  <a:latin typeface="Cambria Math"/>
                                </a:rPr>
                                <m:t>−</m:t>
                              </m:r>
                              <m:r>
                                <a:rPr lang="zh-CN" altLang="en-US" b="1" i="1">
                                  <a:latin typeface="Cambria Math"/>
                                </a:rPr>
                                <m:t>𝝎</m:t>
                              </m:r>
                              <m:r>
                                <a:rPr lang="en-US" altLang="zh-CN" b="1" i="1">
                                  <a:latin typeface="Cambria Math"/>
                                </a:rPr>
                                <m:t>𝒕</m:t>
                              </m:r>
                            </m:e>
                          </m:d>
                        </m:sup>
                      </m:sSup>
                      <m:d>
                        <m:dPr>
                          <m:ctrlPr>
                            <a:rPr lang="en-US" altLang="zh-CN" b="1"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𝒊𝒒𝒂</m:t>
                              </m:r>
                            </m:sup>
                          </m:sSup>
                          <m:r>
                            <a:rPr lang="en-US" altLang="zh-CN" i="1">
                              <a:latin typeface="Cambria Math"/>
                            </a:rPr>
                            <m:t>+</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m:t>
                              </m:r>
                              <m:r>
                                <a:rPr lang="en-US" altLang="zh-CN" b="1" i="1">
                                  <a:latin typeface="Cambria Math"/>
                                </a:rPr>
                                <m:t>𝒊𝒒𝒂</m:t>
                              </m:r>
                            </m:sup>
                          </m:sSup>
                          <m:r>
                            <a:rPr lang="en-US" altLang="zh-CN" i="1">
                              <a:latin typeface="Cambria Math"/>
                            </a:rPr>
                            <m:t>−2</m:t>
                          </m:r>
                        </m:e>
                      </m:d>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37083" y="4449419"/>
                <a:ext cx="5468420" cy="58682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097558" y="2982680"/>
                <a:ext cx="5202258" cy="578685"/>
              </a:xfrm>
              <a:prstGeom prst="rect">
                <a:avLst/>
              </a:prstGeom>
              <a:noFill/>
            </p:spPr>
            <p:txBody>
              <a:bodyPr wrap="none" rtlCol="0">
                <a:spAutoFit/>
              </a:bodyPr>
              <a:lstStyle/>
              <a:p>
                <a14:m>
                  <m:oMath xmlns:m="http://schemas.openxmlformats.org/officeDocument/2006/math">
                    <m:r>
                      <a:rPr lang="en-US" altLang="zh-CN" b="1" i="1">
                        <a:latin typeface="Cambria Math"/>
                      </a:rPr>
                      <m:t>𝒎</m:t>
                    </m:r>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a:latin typeface="Cambria Math"/>
                              </a:rPr>
                              <m:t>−</m:t>
                            </m:r>
                            <m:r>
                              <a:rPr lang="en-US" altLang="zh-CN" b="1" i="1">
                                <a:latin typeface="Cambria Math"/>
                              </a:rPr>
                              <m:t>𝒊</m:t>
                            </m:r>
                            <m:r>
                              <a:rPr lang="zh-CN" altLang="en-US" b="1" i="1">
                                <a:latin typeface="Cambria Math"/>
                              </a:rPr>
                              <m:t>𝝎</m:t>
                            </m:r>
                          </m:e>
                        </m:d>
                      </m:e>
                      <m:sup>
                        <m:r>
                          <a:rPr lang="en-US" altLang="zh-CN" b="1" i="1">
                            <a:latin typeface="Cambria Math"/>
                          </a:rPr>
                          <m:t>𝟐</m:t>
                        </m:r>
                      </m:sup>
                    </m:sSup>
                  </m:oMath>
                </a14:m>
                <a:r>
                  <a:rPr lang="en-US" altLang="zh-CN" dirty="0"/>
                  <a:t> </a:t>
                </a:r>
                <a14:m>
                  <m:oMath xmlns:m="http://schemas.openxmlformats.org/officeDocument/2006/math">
                    <m:r>
                      <a:rPr lang="en-US" altLang="zh-CN" i="1">
                        <a:latin typeface="Cambria Math"/>
                      </a:rPr>
                      <m:t>=</m:t>
                    </m:r>
                    <m:r>
                      <a:rPr lang="zh-CN" altLang="en-US" i="1">
                        <a:latin typeface="Cambria Math"/>
                      </a:rPr>
                      <m:t>𝛽</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𝒊𝒒𝒂</m:t>
                            </m:r>
                          </m:sup>
                        </m:sSup>
                        <m:r>
                          <a:rPr lang="en-US" altLang="zh-CN" i="1">
                            <a:latin typeface="Cambria Math"/>
                          </a:rPr>
                          <m:t>+</m:t>
                        </m:r>
                        <m:sSup>
                          <m:sSupPr>
                            <m:ctrlPr>
                              <a:rPr lang="en-US" altLang="zh-CN" b="1" i="1">
                                <a:latin typeface="Cambria Math" panose="02040503050406030204" pitchFamily="18" charset="0"/>
                              </a:rPr>
                            </m:ctrlPr>
                          </m:sSupPr>
                          <m:e>
                            <m:r>
                              <a:rPr lang="en-US" altLang="zh-CN" b="1" i="1">
                                <a:latin typeface="Cambria Math"/>
                              </a:rPr>
                              <m:t>𝒆</m:t>
                            </m:r>
                          </m:e>
                          <m:sup>
                            <m:r>
                              <a:rPr lang="en-US" altLang="zh-CN" b="1" i="1">
                                <a:latin typeface="Cambria Math"/>
                              </a:rPr>
                              <m:t>−</m:t>
                            </m:r>
                            <m:r>
                              <a:rPr lang="en-US" altLang="zh-CN" b="1" i="1">
                                <a:latin typeface="Cambria Math"/>
                              </a:rPr>
                              <m:t>𝒊𝒒𝒂</m:t>
                            </m:r>
                          </m:sup>
                        </m:sSup>
                        <m:r>
                          <a:rPr lang="en-US" altLang="zh-CN" i="1">
                            <a:latin typeface="Cambria Math"/>
                          </a:rPr>
                          <m:t>−2</m:t>
                        </m:r>
                      </m:e>
                    </m:d>
                  </m:oMath>
                </a14:m>
                <a:endParaRPr lang="zh-CN" alt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2097558" y="2982680"/>
                <a:ext cx="5202258" cy="57868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627503" y="2807411"/>
                <a:ext cx="2364045" cy="3132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b="1" i="1">
                              <a:latin typeface="Cambria Math" panose="02040503050406030204" pitchFamily="18" charset="0"/>
                            </a:rPr>
                          </m:ctrlPr>
                        </m:sSupPr>
                        <m:e>
                          <m:r>
                            <a:rPr lang="en-US" altLang="zh-CN" sz="1400" b="1" i="1">
                              <a:latin typeface="Cambria Math"/>
                            </a:rPr>
                            <m:t>𝒆</m:t>
                          </m:r>
                        </m:e>
                        <m:sup>
                          <m:r>
                            <a:rPr lang="en-US" altLang="zh-CN" sz="1400" b="1" i="1">
                              <a:latin typeface="Cambria Math"/>
                            </a:rPr>
                            <m:t>𝒊𝒒𝒂</m:t>
                          </m:r>
                        </m:sup>
                      </m:sSup>
                      <m:r>
                        <a:rPr lang="en-US" altLang="zh-CN" sz="1400" b="1" i="1">
                          <a:latin typeface="Cambria Math"/>
                        </a:rPr>
                        <m:t>=</m:t>
                      </m:r>
                      <m:r>
                        <a:rPr lang="en-US" altLang="zh-CN" sz="1400" b="1" i="1">
                          <a:latin typeface="Cambria Math"/>
                        </a:rPr>
                        <m:t>𝒄𝒐𝒔</m:t>
                      </m:r>
                      <m:d>
                        <m:dPr>
                          <m:ctrlPr>
                            <a:rPr lang="en-US" altLang="zh-CN" sz="1400" b="1" i="1">
                              <a:latin typeface="Cambria Math" panose="02040503050406030204" pitchFamily="18" charset="0"/>
                            </a:rPr>
                          </m:ctrlPr>
                        </m:dPr>
                        <m:e>
                          <m:r>
                            <a:rPr lang="en-US" altLang="zh-CN" sz="1400" b="1" i="1">
                              <a:latin typeface="Cambria Math"/>
                            </a:rPr>
                            <m:t>𝒒𝒂</m:t>
                          </m:r>
                        </m:e>
                      </m:d>
                      <m:r>
                        <a:rPr lang="en-US" altLang="zh-CN" sz="1400" b="1">
                          <a:latin typeface="Cambria Math"/>
                        </a:rPr>
                        <m:t>+</m:t>
                      </m:r>
                      <m:r>
                        <a:rPr lang="en-US" altLang="zh-CN" sz="1400" b="1" i="1">
                          <a:latin typeface="Cambria Math"/>
                        </a:rPr>
                        <m:t>𝒊𝒔𝒊𝒏</m:t>
                      </m:r>
                      <m:d>
                        <m:dPr>
                          <m:ctrlPr>
                            <a:rPr lang="en-US" altLang="zh-CN" sz="1400" b="1" i="1">
                              <a:latin typeface="Cambria Math" panose="02040503050406030204" pitchFamily="18" charset="0"/>
                            </a:rPr>
                          </m:ctrlPr>
                        </m:dPr>
                        <m:e>
                          <m:r>
                            <a:rPr lang="en-US" altLang="zh-CN" sz="1400" b="1" i="1">
                              <a:latin typeface="Cambria Math"/>
                            </a:rPr>
                            <m:t>𝒒𝒂</m:t>
                          </m:r>
                        </m:e>
                      </m:d>
                    </m:oMath>
                  </m:oMathPara>
                </a14:m>
                <a:endParaRPr lang="zh-CN" altLang="en-US" sz="1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7627503" y="2807411"/>
                <a:ext cx="2364045" cy="313227"/>
              </a:xfrm>
              <a:prstGeom prst="rect">
                <a:avLst/>
              </a:prstGeom>
              <a:blipFill>
                <a:blip r:embed="rId9"/>
                <a:stretch>
                  <a:fillRect b="-39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593852" y="3187285"/>
                <a:ext cx="2458622" cy="3132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b="1" i="1">
                              <a:latin typeface="Cambria Math" panose="02040503050406030204" pitchFamily="18" charset="0"/>
                            </a:rPr>
                          </m:ctrlPr>
                        </m:sSupPr>
                        <m:e>
                          <m:r>
                            <a:rPr lang="en-US" altLang="zh-CN" sz="1400" b="1" i="1">
                              <a:latin typeface="Cambria Math"/>
                            </a:rPr>
                            <m:t>𝒆</m:t>
                          </m:r>
                        </m:e>
                        <m:sup>
                          <m:r>
                            <a:rPr lang="en-US" altLang="zh-CN" sz="1400" b="1" i="1">
                              <a:latin typeface="Cambria Math"/>
                            </a:rPr>
                            <m:t>−</m:t>
                          </m:r>
                          <m:r>
                            <a:rPr lang="en-US" altLang="zh-CN" sz="1400" b="1" i="1">
                              <a:latin typeface="Cambria Math"/>
                            </a:rPr>
                            <m:t>𝒊𝒒𝒂</m:t>
                          </m:r>
                        </m:sup>
                      </m:sSup>
                      <m:r>
                        <a:rPr lang="en-US" altLang="zh-CN" sz="1400" b="1" i="1">
                          <a:latin typeface="Cambria Math"/>
                        </a:rPr>
                        <m:t>=</m:t>
                      </m:r>
                      <m:r>
                        <a:rPr lang="en-US" altLang="zh-CN" sz="1400" b="1" i="1">
                          <a:latin typeface="Cambria Math"/>
                        </a:rPr>
                        <m:t>𝒄𝒐𝒔</m:t>
                      </m:r>
                      <m:d>
                        <m:dPr>
                          <m:ctrlPr>
                            <a:rPr lang="en-US" altLang="zh-CN" sz="1400" b="1" i="1">
                              <a:latin typeface="Cambria Math" panose="02040503050406030204" pitchFamily="18" charset="0"/>
                            </a:rPr>
                          </m:ctrlPr>
                        </m:dPr>
                        <m:e>
                          <m:r>
                            <a:rPr lang="en-US" altLang="zh-CN" sz="1400" b="1" i="1">
                              <a:latin typeface="Cambria Math"/>
                            </a:rPr>
                            <m:t>𝒒𝒂</m:t>
                          </m:r>
                        </m:e>
                      </m:d>
                      <m:r>
                        <a:rPr lang="en-US" altLang="zh-CN" sz="1400" b="1" i="1">
                          <a:latin typeface="Cambria Math"/>
                        </a:rPr>
                        <m:t>−</m:t>
                      </m:r>
                      <m:r>
                        <a:rPr lang="en-US" altLang="zh-CN" sz="1400" b="1" i="1">
                          <a:latin typeface="Cambria Math"/>
                        </a:rPr>
                        <m:t>𝒊𝒔𝒊𝒏</m:t>
                      </m:r>
                      <m:d>
                        <m:dPr>
                          <m:ctrlPr>
                            <a:rPr lang="en-US" altLang="zh-CN" sz="1400" b="1" i="1">
                              <a:latin typeface="Cambria Math" panose="02040503050406030204" pitchFamily="18" charset="0"/>
                            </a:rPr>
                          </m:ctrlPr>
                        </m:dPr>
                        <m:e>
                          <m:r>
                            <a:rPr lang="en-US" altLang="zh-CN" sz="1400" b="1" i="1">
                              <a:latin typeface="Cambria Math"/>
                            </a:rPr>
                            <m:t>𝒒𝒂</m:t>
                          </m:r>
                        </m:e>
                      </m:d>
                    </m:oMath>
                  </m:oMathPara>
                </a14:m>
                <a:endParaRPr lang="zh-CN" altLang="en-US" sz="14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7593852" y="3187285"/>
                <a:ext cx="2458622" cy="313227"/>
              </a:xfrm>
              <a:prstGeom prst="rect">
                <a:avLst/>
              </a:prstGeom>
              <a:blipFill>
                <a:blip r:embed="rId10"/>
                <a:stretch>
                  <a:fillRect b="-39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52460" y="3555158"/>
                <a:ext cx="4799327" cy="532966"/>
              </a:xfrm>
              <a:prstGeom prst="rect">
                <a:avLst/>
              </a:prstGeom>
              <a:noFill/>
            </p:spPr>
            <p:txBody>
              <a:bodyPr wrap="none" rtlCol="0">
                <a:spAutoFit/>
              </a:bodyPr>
              <a:lstStyle/>
              <a:p>
                <a14:m>
                  <m:oMath xmlns:m="http://schemas.openxmlformats.org/officeDocument/2006/math">
                    <m:r>
                      <a:rPr lang="en-US" altLang="zh-CN" b="1" i="1">
                        <a:latin typeface="Cambria Math"/>
                      </a:rPr>
                      <m:t>−</m:t>
                    </m:r>
                    <m:r>
                      <a:rPr lang="en-US" altLang="zh-CN" b="1" i="1">
                        <a:latin typeface="Cambria Math"/>
                      </a:rPr>
                      <m:t>𝒎</m:t>
                    </m:r>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zh-CN" altLang="en-US" b="1" i="1">
                                <a:latin typeface="Cambria Math"/>
                              </a:rPr>
                              <m:t>𝝎</m:t>
                            </m:r>
                          </m:e>
                        </m:d>
                      </m:e>
                      <m:sup>
                        <m:r>
                          <a:rPr lang="en-US" altLang="zh-CN" b="1" i="1">
                            <a:latin typeface="Cambria Math"/>
                          </a:rPr>
                          <m:t>𝟐</m:t>
                        </m:r>
                      </m:sup>
                    </m:sSup>
                  </m:oMath>
                </a14:m>
                <a:r>
                  <a:rPr lang="en-US" altLang="zh-CN" b="1" dirty="0"/>
                  <a:t> </a:t>
                </a:r>
                <a14:m>
                  <m:oMath xmlns:m="http://schemas.openxmlformats.org/officeDocument/2006/math">
                    <m:r>
                      <a:rPr lang="en-US" altLang="zh-CN" b="1" i="1">
                        <a:latin typeface="Cambria Math"/>
                      </a:rPr>
                      <m:t>=</m:t>
                    </m:r>
                    <m:r>
                      <a:rPr lang="zh-CN" altLang="en-US" b="1" i="1">
                        <a:latin typeface="Cambria Math"/>
                      </a:rPr>
                      <m:t>𝜷</m:t>
                    </m:r>
                    <m:d>
                      <m:dPr>
                        <m:begChr m:val="["/>
                        <m:endChr m:val="]"/>
                        <m:ctrlPr>
                          <a:rPr lang="en-US" altLang="zh-CN" b="1" i="1">
                            <a:latin typeface="Cambria Math" panose="02040503050406030204" pitchFamily="18" charset="0"/>
                          </a:rPr>
                        </m:ctrlPr>
                      </m:dPr>
                      <m:e>
                        <m:r>
                          <a:rPr lang="en-US" altLang="zh-CN" b="1" i="1">
                            <a:latin typeface="Cambria Math"/>
                          </a:rPr>
                          <m:t>𝟐</m:t>
                        </m:r>
                        <m:r>
                          <a:rPr lang="en-US" altLang="zh-CN" b="1" i="1">
                            <a:latin typeface="Cambria Math"/>
                          </a:rPr>
                          <m:t>𝒄𝒐𝒔</m:t>
                        </m:r>
                        <m:d>
                          <m:dPr>
                            <m:ctrlPr>
                              <a:rPr lang="en-US" altLang="zh-CN" b="1" i="1">
                                <a:latin typeface="Cambria Math" panose="02040503050406030204" pitchFamily="18" charset="0"/>
                              </a:rPr>
                            </m:ctrlPr>
                          </m:dPr>
                          <m:e>
                            <m:r>
                              <a:rPr lang="en-US" altLang="zh-CN" b="1" i="1">
                                <a:latin typeface="Cambria Math"/>
                              </a:rPr>
                              <m:t>𝒒𝒂</m:t>
                            </m:r>
                          </m:e>
                        </m:d>
                        <m:r>
                          <a:rPr lang="en-US" altLang="zh-CN" b="1" i="1">
                            <a:latin typeface="Cambria Math"/>
                          </a:rPr>
                          <m:t>−</m:t>
                        </m:r>
                        <m:r>
                          <a:rPr lang="en-US" altLang="zh-CN" b="1" i="1">
                            <a:latin typeface="Cambria Math"/>
                          </a:rPr>
                          <m:t>𝟐</m:t>
                        </m:r>
                      </m:e>
                    </m:d>
                  </m:oMath>
                </a14:m>
                <a:endParaRPr lang="zh-CN" altLang="en-US"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2052460" y="3555158"/>
                <a:ext cx="4799327" cy="53296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658475" y="3583444"/>
                <a:ext cx="2649059" cy="527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b="1" i="1">
                          <a:latin typeface="Cambria Math"/>
                        </a:rPr>
                        <m:t>𝒄𝒐𝒔</m:t>
                      </m:r>
                      <m:d>
                        <m:dPr>
                          <m:ctrlPr>
                            <a:rPr lang="en-US" altLang="zh-CN" sz="1600" b="1" i="1">
                              <a:latin typeface="Cambria Math" panose="02040503050406030204" pitchFamily="18" charset="0"/>
                            </a:rPr>
                          </m:ctrlPr>
                        </m:dPr>
                        <m:e>
                          <m:r>
                            <a:rPr lang="en-US" altLang="zh-CN" sz="1600" b="1" i="1">
                              <a:latin typeface="Cambria Math"/>
                            </a:rPr>
                            <m:t>𝒒𝒂</m:t>
                          </m:r>
                        </m:e>
                      </m:d>
                      <m:r>
                        <a:rPr lang="en-US" altLang="zh-CN" sz="1600" b="1" i="1">
                          <a:latin typeface="Cambria Math"/>
                        </a:rPr>
                        <m:t>=</m:t>
                      </m:r>
                      <m:r>
                        <a:rPr lang="en-US" altLang="zh-CN" sz="1600" b="1" i="1">
                          <a:latin typeface="Cambria Math"/>
                        </a:rPr>
                        <m:t>𝟏</m:t>
                      </m:r>
                      <m:r>
                        <a:rPr lang="en-US" altLang="zh-CN" sz="1600" b="1" i="1">
                          <a:latin typeface="Cambria Math"/>
                        </a:rPr>
                        <m:t>−</m:t>
                      </m:r>
                      <m:r>
                        <a:rPr lang="en-US" altLang="zh-CN" sz="1600" b="1" i="1">
                          <a:latin typeface="Cambria Math"/>
                        </a:rPr>
                        <m:t>𝟐</m:t>
                      </m:r>
                      <m:sSup>
                        <m:sSupPr>
                          <m:ctrlPr>
                            <a:rPr lang="en-US" altLang="zh-CN" sz="1600" b="1" i="1">
                              <a:latin typeface="Cambria Math" panose="02040503050406030204" pitchFamily="18" charset="0"/>
                            </a:rPr>
                          </m:ctrlPr>
                        </m:sSupPr>
                        <m:e>
                          <m:r>
                            <a:rPr lang="en-US" altLang="zh-CN" sz="1600" b="1" i="1">
                              <a:latin typeface="Cambria Math"/>
                            </a:rPr>
                            <m:t>𝒔𝒊𝒏</m:t>
                          </m:r>
                        </m:e>
                        <m:sup>
                          <m:r>
                            <a:rPr lang="en-US" altLang="zh-CN" sz="1600" b="1" i="1">
                              <a:latin typeface="Cambria Math"/>
                            </a:rPr>
                            <m:t>𝟐</m:t>
                          </m:r>
                        </m:sup>
                      </m:sSup>
                      <m:d>
                        <m:dPr>
                          <m:ctrlPr>
                            <a:rPr lang="en-US" altLang="zh-CN" sz="1600" b="1" i="1">
                              <a:latin typeface="Cambria Math" panose="02040503050406030204" pitchFamily="18" charset="0"/>
                            </a:rPr>
                          </m:ctrlPr>
                        </m:dPr>
                        <m:e>
                          <m:f>
                            <m:fPr>
                              <m:ctrlPr>
                                <a:rPr lang="en-US" altLang="zh-CN" sz="1600" b="1" i="1">
                                  <a:latin typeface="Cambria Math" panose="02040503050406030204" pitchFamily="18" charset="0"/>
                                </a:rPr>
                              </m:ctrlPr>
                            </m:fPr>
                            <m:num>
                              <m:r>
                                <a:rPr lang="en-US" altLang="zh-CN" sz="1600" b="1" i="1">
                                  <a:latin typeface="Cambria Math"/>
                                </a:rPr>
                                <m:t>𝒒𝒂</m:t>
                              </m:r>
                            </m:num>
                            <m:den>
                              <m:r>
                                <a:rPr lang="en-US" altLang="zh-CN" sz="1600" b="1" i="1">
                                  <a:latin typeface="Cambria Math"/>
                                </a:rPr>
                                <m:t>𝟐</m:t>
                              </m:r>
                            </m:den>
                          </m:f>
                        </m:e>
                      </m:d>
                    </m:oMath>
                  </m:oMathPara>
                </a14:m>
                <a:endParaRPr lang="zh-CN" altLang="en-US" sz="16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7658475" y="3583444"/>
                <a:ext cx="2649059" cy="527773"/>
              </a:xfrm>
              <a:prstGeom prst="rect">
                <a:avLst/>
              </a:prstGeom>
              <a:blipFill>
                <a:blip r:embed="rId12"/>
                <a:stretch>
                  <a:fillRect b="-23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290655" y="4111953"/>
                <a:ext cx="3353354" cy="737189"/>
              </a:xfrm>
              <a:prstGeom prst="rect">
                <a:avLst/>
              </a:prstGeom>
              <a:noFill/>
            </p:spPr>
            <p:txBody>
              <a:bodyPr wrap="none" rtlCol="0">
                <a:spAutoFit/>
              </a:bodyPr>
              <a:lstStyle/>
              <a:p>
                <a14:m>
                  <m:oMath xmlns:m="http://schemas.openxmlformats.org/officeDocument/2006/math">
                    <m:r>
                      <a:rPr lang="en-US" altLang="zh-CN" b="1" i="1">
                        <a:latin typeface="Cambria Math"/>
                      </a:rPr>
                      <m:t>𝒎</m:t>
                    </m:r>
                    <m:sSup>
                      <m:sSupPr>
                        <m:ctrlPr>
                          <a:rPr lang="en-US" altLang="zh-CN" b="1" i="1">
                            <a:latin typeface="Cambria Math" panose="02040503050406030204" pitchFamily="18" charset="0"/>
                          </a:rPr>
                        </m:ctrlPr>
                      </m:sSupPr>
                      <m:e>
                        <m:r>
                          <a:rPr lang="zh-CN" altLang="en-US" b="1" i="1">
                            <a:latin typeface="Cambria Math"/>
                          </a:rPr>
                          <m:t>𝝎</m:t>
                        </m:r>
                      </m:e>
                      <m:sup>
                        <m:r>
                          <a:rPr lang="en-US" altLang="zh-CN" b="1" i="1">
                            <a:latin typeface="Cambria Math"/>
                          </a:rPr>
                          <m:t>𝟐</m:t>
                        </m:r>
                      </m:sup>
                    </m:sSup>
                  </m:oMath>
                </a14:m>
                <a:r>
                  <a:rPr lang="en-US" altLang="zh-CN" b="1" dirty="0"/>
                  <a:t> </a:t>
                </a:r>
                <a14:m>
                  <m:oMath xmlns:m="http://schemas.openxmlformats.org/officeDocument/2006/math">
                    <m:r>
                      <a:rPr lang="en-US" altLang="zh-CN" b="1" i="1">
                        <a:latin typeface="Cambria Math"/>
                      </a:rPr>
                      <m:t>=</m:t>
                    </m:r>
                    <m:r>
                      <a:rPr lang="en-US" altLang="zh-CN" b="1" i="1">
                        <a:latin typeface="Cambria Math"/>
                      </a:rPr>
                      <m:t>𝟒</m:t>
                    </m:r>
                    <m:r>
                      <a:rPr lang="zh-CN" altLang="en-US" b="1" i="1">
                        <a:latin typeface="Cambria Math"/>
                      </a:rPr>
                      <m:t>𝜷</m:t>
                    </m:r>
                    <m:sSup>
                      <m:sSupPr>
                        <m:ctrlPr>
                          <a:rPr lang="en-US" altLang="zh-CN" b="1" i="1">
                            <a:latin typeface="Cambria Math" panose="02040503050406030204" pitchFamily="18" charset="0"/>
                          </a:rPr>
                        </m:ctrlPr>
                      </m:sSupPr>
                      <m:e>
                        <m:r>
                          <a:rPr lang="en-US" altLang="zh-CN" b="1" i="1">
                            <a:latin typeface="Cambria Math"/>
                          </a:rPr>
                          <m:t>𝒔𝒊𝒏</m:t>
                        </m:r>
                      </m:e>
                      <m:sup>
                        <m:r>
                          <a:rPr lang="en-US" altLang="zh-CN" b="1" i="1">
                            <a:latin typeface="Cambria Math"/>
                          </a:rPr>
                          <m:t>𝟐</m:t>
                        </m:r>
                      </m:sup>
                    </m:sSup>
                    <m:d>
                      <m:dPr>
                        <m:ctrlPr>
                          <a:rPr lang="en-US" altLang="zh-CN" b="1" i="1">
                            <a:latin typeface="Cambria Math" panose="02040503050406030204" pitchFamily="18" charset="0"/>
                          </a:rPr>
                        </m:ctrlPr>
                      </m:dPr>
                      <m:e>
                        <m:f>
                          <m:fPr>
                            <m:ctrlPr>
                              <a:rPr lang="en-US" altLang="zh-CN" b="1" i="1">
                                <a:latin typeface="Cambria Math" panose="02040503050406030204" pitchFamily="18" charset="0"/>
                              </a:rPr>
                            </m:ctrlPr>
                          </m:fPr>
                          <m:num>
                            <m:r>
                              <a:rPr lang="en-US" altLang="zh-CN" b="1" i="1">
                                <a:latin typeface="Cambria Math"/>
                              </a:rPr>
                              <m:t>𝒒𝒂</m:t>
                            </m:r>
                          </m:num>
                          <m:den>
                            <m:r>
                              <a:rPr lang="en-US" altLang="zh-CN" b="1" i="1">
                                <a:latin typeface="Cambria Math"/>
                              </a:rPr>
                              <m:t>𝟐</m:t>
                            </m:r>
                          </m:den>
                        </m:f>
                      </m:e>
                    </m:d>
                  </m:oMath>
                </a14:m>
                <a:endParaRPr lang="zh-CN" alt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2290655" y="4111953"/>
                <a:ext cx="3353354" cy="73718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010525" y="4862612"/>
                <a:ext cx="3327001" cy="969176"/>
              </a:xfrm>
              <a:prstGeom prst="rect">
                <a:avLst/>
              </a:prstGeom>
              <a:noFill/>
            </p:spPr>
            <p:txBody>
              <a:bodyPr wrap="none" rtlCol="0">
                <a:spAutoFit/>
              </a:bodyPr>
              <a:lstStyle/>
              <a:p>
                <a14:m>
                  <m:oMath xmlns:m="http://schemas.openxmlformats.org/officeDocument/2006/math">
                    <m:r>
                      <a:rPr lang="zh-CN" altLang="en-US" b="1" i="1">
                        <a:latin typeface="Cambria Math"/>
                      </a:rPr>
                      <m:t>𝝎</m:t>
                    </m:r>
                  </m:oMath>
                </a14:m>
                <a:r>
                  <a:rPr lang="en-US" altLang="zh-CN" b="1" dirty="0"/>
                  <a:t> </a:t>
                </a:r>
                <a14:m>
                  <m:oMath xmlns:m="http://schemas.openxmlformats.org/officeDocument/2006/math">
                    <m:r>
                      <a:rPr lang="en-US" altLang="zh-CN" b="1" i="1">
                        <a:latin typeface="Cambria Math"/>
                      </a:rPr>
                      <m:t>=</m:t>
                    </m:r>
                    <m:r>
                      <a:rPr lang="en-US" altLang="zh-CN" b="1" i="1">
                        <a:latin typeface="Cambria Math"/>
                      </a:rPr>
                      <m:t>𝟐</m:t>
                    </m:r>
                    <m:rad>
                      <m:radPr>
                        <m:degHide m:val="on"/>
                        <m:ctrlPr>
                          <a:rPr lang="en-US" altLang="zh-CN" b="1" i="1">
                            <a:latin typeface="Cambria Math" panose="02040503050406030204" pitchFamily="18" charset="0"/>
                            <a:ea typeface="Cambria Math"/>
                          </a:rPr>
                        </m:ctrlPr>
                      </m:radPr>
                      <m:deg/>
                      <m:e>
                        <m:f>
                          <m:fPr>
                            <m:ctrlPr>
                              <a:rPr lang="en-US" altLang="zh-CN" b="1" i="1">
                                <a:latin typeface="Cambria Math" panose="02040503050406030204" pitchFamily="18" charset="0"/>
                                <a:ea typeface="Cambria Math"/>
                              </a:rPr>
                            </m:ctrlPr>
                          </m:fPr>
                          <m:num>
                            <m:r>
                              <a:rPr lang="zh-CN" altLang="en-US" b="1" i="1">
                                <a:latin typeface="Cambria Math"/>
                              </a:rPr>
                              <m:t>𝜷</m:t>
                            </m:r>
                          </m:num>
                          <m:den>
                            <m:r>
                              <a:rPr lang="en-US" altLang="zh-CN" b="1" i="1">
                                <a:latin typeface="Cambria Math"/>
                                <a:ea typeface="Cambria Math"/>
                              </a:rPr>
                              <m:t>𝒎</m:t>
                            </m:r>
                          </m:den>
                        </m:f>
                      </m:e>
                    </m:rad>
                    <m:d>
                      <m:dPr>
                        <m:begChr m:val="|"/>
                        <m:endChr m:val="|"/>
                        <m:ctrlPr>
                          <a:rPr lang="en-US" altLang="zh-CN" b="1" i="1">
                            <a:latin typeface="Cambria Math" panose="02040503050406030204" pitchFamily="18" charset="0"/>
                            <a:ea typeface="Cambria Math"/>
                          </a:rPr>
                        </m:ctrlPr>
                      </m:dPr>
                      <m:e>
                        <m:r>
                          <a:rPr lang="en-US" altLang="zh-CN" b="1" i="1">
                            <a:latin typeface="Cambria Math"/>
                            <a:ea typeface="Cambria Math"/>
                          </a:rPr>
                          <m:t>𝒔𝒊𝒏</m:t>
                        </m:r>
                        <m:d>
                          <m:dPr>
                            <m:ctrlPr>
                              <a:rPr lang="en-US" altLang="zh-CN" b="1" i="1">
                                <a:latin typeface="Cambria Math" panose="02040503050406030204" pitchFamily="18" charset="0"/>
                              </a:rPr>
                            </m:ctrlPr>
                          </m:dPr>
                          <m:e>
                            <m:f>
                              <m:fPr>
                                <m:ctrlPr>
                                  <a:rPr lang="en-US" altLang="zh-CN" b="1" i="1">
                                    <a:latin typeface="Cambria Math" panose="02040503050406030204" pitchFamily="18" charset="0"/>
                                  </a:rPr>
                                </m:ctrlPr>
                              </m:fPr>
                              <m:num>
                                <m:r>
                                  <a:rPr lang="en-US" altLang="zh-CN" b="1" i="1">
                                    <a:latin typeface="Cambria Math"/>
                                  </a:rPr>
                                  <m:t>𝒒𝒂</m:t>
                                </m:r>
                              </m:num>
                              <m:den>
                                <m:r>
                                  <a:rPr lang="en-US" altLang="zh-CN" b="1" i="1">
                                    <a:latin typeface="Cambria Math"/>
                                  </a:rPr>
                                  <m:t>𝟐</m:t>
                                </m:r>
                              </m:den>
                            </m:f>
                          </m:e>
                        </m:d>
                      </m:e>
                    </m:d>
                  </m:oMath>
                </a14:m>
                <a:endParaRPr lang="zh-CN" alt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8010525" y="4862612"/>
                <a:ext cx="3327001" cy="969176"/>
              </a:xfrm>
              <a:prstGeom prst="rect">
                <a:avLst/>
              </a:prstGeom>
              <a:blipFill>
                <a:blip r:embed="rId14"/>
                <a:stretch>
                  <a:fillRect/>
                </a:stretch>
              </a:blipFill>
            </p:spPr>
            <p:txBody>
              <a:bodyPr/>
              <a:lstStyle/>
              <a:p>
                <a:r>
                  <a:rPr lang="zh-CN" altLang="en-US">
                    <a:noFill/>
                  </a:rPr>
                  <a:t> </a:t>
                </a:r>
              </a:p>
            </p:txBody>
          </p:sp>
        </mc:Fallback>
      </mc:AlternateContent>
      <p:sp>
        <p:nvSpPr>
          <p:cNvPr id="17" name="TextBox 16"/>
          <p:cNvSpPr txBox="1"/>
          <p:nvPr/>
        </p:nvSpPr>
        <p:spPr>
          <a:xfrm>
            <a:off x="1950419" y="5107900"/>
            <a:ext cx="6555544" cy="523220"/>
          </a:xfrm>
          <a:prstGeom prst="rect">
            <a:avLst/>
          </a:prstGeom>
          <a:noFill/>
        </p:spPr>
        <p:txBody>
          <a:bodyPr wrap="square" rtlCol="0">
            <a:spAutoFit/>
          </a:bodyPr>
          <a:lstStyle/>
          <a:p>
            <a:r>
              <a:rPr lang="zh-CN" altLang="en-US" b="1" dirty="0">
                <a:solidFill>
                  <a:schemeClr val="tx2"/>
                </a:solidFill>
              </a:rPr>
              <a:t>一维单原子</a:t>
            </a:r>
            <a:r>
              <a:rPr lang="zh-CN" altLang="en-US" b="1" dirty="0" smtClean="0">
                <a:solidFill>
                  <a:schemeClr val="tx2"/>
                </a:solidFill>
              </a:rPr>
              <a:t>链色散关系（频谱分布）：</a:t>
            </a:r>
            <a:endParaRPr lang="zh-CN" altLang="en-US" b="1" dirty="0">
              <a:solidFill>
                <a:schemeClr val="tx2"/>
              </a:solidFill>
            </a:endParaRPr>
          </a:p>
        </p:txBody>
      </p:sp>
      <p:grpSp>
        <p:nvGrpSpPr>
          <p:cNvPr id="18" name="组合 17"/>
          <p:cNvGrpSpPr/>
          <p:nvPr/>
        </p:nvGrpSpPr>
        <p:grpSpPr>
          <a:xfrm>
            <a:off x="7458075" y="6382078"/>
            <a:ext cx="552450" cy="314325"/>
            <a:chOff x="5172075" y="6438900"/>
            <a:chExt cx="552450" cy="314325"/>
          </a:xfrm>
        </p:grpSpPr>
        <p:sp>
          <p:nvSpPr>
            <p:cNvPr id="19" name="棱台 1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cxnSp>
        <p:nvCxnSpPr>
          <p:cNvPr id="22" name="直接连接符 21"/>
          <p:cNvCxnSpPr/>
          <p:nvPr/>
        </p:nvCxnSpPr>
        <p:spPr>
          <a:xfrm flipV="1">
            <a:off x="3685790" y="3120638"/>
            <a:ext cx="1797086" cy="30836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655036" y="4588650"/>
            <a:ext cx="1797086" cy="30836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63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par>
                                <p:cTn id="33" presetID="22" presetClass="entr" presetSubtype="4"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2000"/>
                                        <p:tgtEl>
                                          <p:spTgt spid="10"/>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2000"/>
                                        <p:tgtEl>
                                          <p:spTgt spid="1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20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20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20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20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left)">
                                      <p:cBhvr>
                                        <p:cTn id="78" dur="20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wipe(left)">
                                      <p:cBhvr>
                                        <p:cTn id="83" dur="2000"/>
                                        <p:tgtEl>
                                          <p:spTgt spid="16"/>
                                        </p:tgtEl>
                                      </p:cBhvr>
                                    </p:animEffect>
                                  </p:childTnLst>
                                </p:cTn>
                              </p:par>
                            </p:childTnLst>
                          </p:cTn>
                        </p:par>
                        <p:par>
                          <p:cTn id="84" fill="hold">
                            <p:stCondLst>
                              <p:cond delay="2000"/>
                            </p:stCondLst>
                            <p:childTnLst>
                              <p:par>
                                <p:cTn id="85" presetID="22" presetClass="entr" presetSubtype="8" fill="hold"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6" grpId="1"/>
      <p:bldP spid="8" grpId="0"/>
      <p:bldP spid="8" grpId="1"/>
      <p:bldP spid="9" grpId="0"/>
      <p:bldP spid="9" grpId="1"/>
      <p:bldP spid="10" grpId="0"/>
      <p:bldP spid="11" grpId="0"/>
      <p:bldP spid="12" grpId="0"/>
      <p:bldP spid="13"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509" y="296179"/>
            <a:ext cx="4995278" cy="646331"/>
          </a:xfrm>
          <a:prstGeom prst="rect">
            <a:avLst/>
          </a:prstGeom>
          <a:noFill/>
        </p:spPr>
        <p:txBody>
          <a:bodyPr wrap="none" rtlCol="0">
            <a:spAutoFit/>
          </a:bodyPr>
          <a:lstStyle/>
          <a:p>
            <a:r>
              <a:rPr lang="en-US" altLang="zh-CN" sz="3600" b="1" dirty="0">
                <a:solidFill>
                  <a:srgbClr val="FF0000"/>
                </a:solidFill>
              </a:rPr>
              <a:t>2.2</a:t>
            </a:r>
            <a:r>
              <a:rPr lang="zh-CN" altLang="en-US" sz="3600" b="1" dirty="0">
                <a:solidFill>
                  <a:srgbClr val="FF0000"/>
                </a:solidFill>
              </a:rPr>
              <a:t>一维单原子链的振动</a:t>
            </a:r>
          </a:p>
        </p:txBody>
      </p:sp>
      <mc:AlternateContent xmlns:mc="http://schemas.openxmlformats.org/markup-compatibility/2006" xmlns:a14="http://schemas.microsoft.com/office/drawing/2010/main">
        <mc:Choice Requires="a14">
          <p:sp>
            <p:nvSpPr>
              <p:cNvPr id="3" name="TextBox 2"/>
              <p:cNvSpPr txBox="1"/>
              <p:nvPr/>
            </p:nvSpPr>
            <p:spPr>
              <a:xfrm>
                <a:off x="2379881" y="1657869"/>
                <a:ext cx="3327001" cy="969176"/>
              </a:xfrm>
              <a:prstGeom prst="rect">
                <a:avLst/>
              </a:prstGeom>
              <a:noFill/>
            </p:spPr>
            <p:txBody>
              <a:bodyPr wrap="none" rtlCol="0">
                <a:spAutoFit/>
              </a:bodyPr>
              <a:lstStyle/>
              <a:p>
                <a14:m>
                  <m:oMath xmlns:m="http://schemas.openxmlformats.org/officeDocument/2006/math">
                    <m:r>
                      <a:rPr lang="zh-CN" altLang="en-US" b="1" i="1">
                        <a:latin typeface="Cambria Math"/>
                      </a:rPr>
                      <m:t>𝝎</m:t>
                    </m:r>
                  </m:oMath>
                </a14:m>
                <a:r>
                  <a:rPr lang="en-US" altLang="zh-CN" b="1" dirty="0"/>
                  <a:t> </a:t>
                </a:r>
                <a14:m>
                  <m:oMath xmlns:m="http://schemas.openxmlformats.org/officeDocument/2006/math">
                    <m:r>
                      <a:rPr lang="en-US" altLang="zh-CN" b="1" i="1">
                        <a:latin typeface="Cambria Math"/>
                      </a:rPr>
                      <m:t>=</m:t>
                    </m:r>
                    <m:r>
                      <a:rPr lang="en-US" altLang="zh-CN" b="1" i="1">
                        <a:latin typeface="Cambria Math"/>
                      </a:rPr>
                      <m:t>𝟐</m:t>
                    </m:r>
                    <m:rad>
                      <m:radPr>
                        <m:degHide m:val="on"/>
                        <m:ctrlPr>
                          <a:rPr lang="en-US" altLang="zh-CN" b="1" i="1">
                            <a:latin typeface="Cambria Math" panose="02040503050406030204" pitchFamily="18" charset="0"/>
                            <a:ea typeface="Cambria Math"/>
                          </a:rPr>
                        </m:ctrlPr>
                      </m:radPr>
                      <m:deg/>
                      <m:e>
                        <m:f>
                          <m:fPr>
                            <m:ctrlPr>
                              <a:rPr lang="en-US" altLang="zh-CN" b="1" i="1">
                                <a:latin typeface="Cambria Math" panose="02040503050406030204" pitchFamily="18" charset="0"/>
                                <a:ea typeface="Cambria Math"/>
                              </a:rPr>
                            </m:ctrlPr>
                          </m:fPr>
                          <m:num>
                            <m:r>
                              <a:rPr lang="zh-CN" altLang="en-US" b="1" i="1">
                                <a:latin typeface="Cambria Math"/>
                              </a:rPr>
                              <m:t>𝜷</m:t>
                            </m:r>
                          </m:num>
                          <m:den>
                            <m:r>
                              <a:rPr lang="en-US" altLang="zh-CN" b="1" i="1">
                                <a:latin typeface="Cambria Math"/>
                                <a:ea typeface="Cambria Math"/>
                              </a:rPr>
                              <m:t>𝒎</m:t>
                            </m:r>
                          </m:den>
                        </m:f>
                      </m:e>
                    </m:rad>
                    <m:d>
                      <m:dPr>
                        <m:begChr m:val="|"/>
                        <m:endChr m:val="|"/>
                        <m:ctrlPr>
                          <a:rPr lang="en-US" altLang="zh-CN" b="1" i="1">
                            <a:latin typeface="Cambria Math" panose="02040503050406030204" pitchFamily="18" charset="0"/>
                            <a:ea typeface="Cambria Math"/>
                          </a:rPr>
                        </m:ctrlPr>
                      </m:dPr>
                      <m:e>
                        <m:r>
                          <a:rPr lang="en-US" altLang="zh-CN" b="1" i="1">
                            <a:latin typeface="Cambria Math"/>
                            <a:ea typeface="Cambria Math"/>
                          </a:rPr>
                          <m:t>𝒔𝒊𝒏</m:t>
                        </m:r>
                        <m:d>
                          <m:dPr>
                            <m:ctrlPr>
                              <a:rPr lang="en-US" altLang="zh-CN" b="1" i="1">
                                <a:latin typeface="Cambria Math" panose="02040503050406030204" pitchFamily="18" charset="0"/>
                              </a:rPr>
                            </m:ctrlPr>
                          </m:dPr>
                          <m:e>
                            <m:f>
                              <m:fPr>
                                <m:ctrlPr>
                                  <a:rPr lang="en-US" altLang="zh-CN" b="1" i="1">
                                    <a:latin typeface="Cambria Math" panose="02040503050406030204" pitchFamily="18" charset="0"/>
                                  </a:rPr>
                                </m:ctrlPr>
                              </m:fPr>
                              <m:num>
                                <m:r>
                                  <a:rPr lang="en-US" altLang="zh-CN" b="1" i="1">
                                    <a:latin typeface="Cambria Math"/>
                                  </a:rPr>
                                  <m:t>𝒒𝒂</m:t>
                                </m:r>
                              </m:num>
                              <m:den>
                                <m:r>
                                  <a:rPr lang="en-US" altLang="zh-CN" b="1" i="1">
                                    <a:latin typeface="Cambria Math"/>
                                  </a:rPr>
                                  <m:t>𝟐</m:t>
                                </m:r>
                              </m:den>
                            </m:f>
                          </m:e>
                        </m:d>
                      </m:e>
                    </m:d>
                  </m:oMath>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2379881" y="1657869"/>
                <a:ext cx="3327001" cy="9691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79880" y="4267059"/>
                <a:ext cx="4864473" cy="969176"/>
              </a:xfrm>
              <a:prstGeom prst="rect">
                <a:avLst/>
              </a:prstGeom>
              <a:noFill/>
            </p:spPr>
            <p:txBody>
              <a:bodyPr wrap="none" rtlCol="0">
                <a:spAutoFit/>
              </a:bodyPr>
              <a:lstStyle/>
              <a:p>
                <a14:m>
                  <m:oMath xmlns:m="http://schemas.openxmlformats.org/officeDocument/2006/math">
                    <m:r>
                      <a:rPr lang="en-US" altLang="zh-CN" b="1" i="1">
                        <a:latin typeface="Cambria Math"/>
                        <a:sym typeface="Symbol"/>
                      </a:rPr>
                      <m:t>=</m:t>
                    </m:r>
                  </m:oMath>
                </a14:m>
                <a:r>
                  <a:rPr lang="en-US" altLang="zh-CN" b="1" i="1" dirty="0" smtClean="0">
                    <a:latin typeface="Times New Roman" panose="02020603050405020304" pitchFamily="18" charset="0"/>
                    <a:cs typeface="Times New Roman" panose="02020603050405020304" pitchFamily="18" charset="0"/>
                    <a:sym typeface="Symbol"/>
                  </a:rPr>
                  <a:t>f</a:t>
                </a:r>
                <a:r>
                  <a:rPr lang="en-US" altLang="zh-CN" b="1" dirty="0">
                    <a:sym typeface="Symbol"/>
                  </a:rPr>
                  <a:t></a:t>
                </a:r>
                <a14:m>
                  <m:oMath xmlns:m="http://schemas.openxmlformats.org/officeDocument/2006/math">
                    <m:r>
                      <a:rPr lang="en-US" altLang="zh-CN" b="1" dirty="0">
                        <a:latin typeface="Cambria Math"/>
                        <a:sym typeface="Symbol"/>
                      </a:rPr>
                      <m:t>=</m:t>
                    </m:r>
                    <m:f>
                      <m:fPr>
                        <m:ctrlPr>
                          <a:rPr lang="en-US" altLang="zh-CN" b="1" i="1" dirty="0">
                            <a:latin typeface="Cambria Math" panose="02040503050406030204" pitchFamily="18" charset="0"/>
                            <a:sym typeface="Symbol"/>
                          </a:rPr>
                        </m:ctrlPr>
                      </m:fPr>
                      <m:num>
                        <m:r>
                          <a:rPr lang="zh-CN" altLang="en-US" b="1" i="1" dirty="0">
                            <a:latin typeface="Cambria Math"/>
                            <a:sym typeface="Symbol"/>
                          </a:rPr>
                          <m:t>𝝎</m:t>
                        </m:r>
                      </m:num>
                      <m:den>
                        <m:r>
                          <a:rPr lang="en-US" altLang="zh-CN" b="1" i="1" dirty="0">
                            <a:latin typeface="Cambria Math"/>
                            <a:sym typeface="Symbol"/>
                          </a:rPr>
                          <m:t>𝟐</m:t>
                        </m:r>
                        <m:r>
                          <a:rPr lang="zh-CN" altLang="en-US" b="1" i="1" dirty="0">
                            <a:latin typeface="Cambria Math"/>
                            <a:sym typeface="Symbol"/>
                          </a:rPr>
                          <m:t>𝝅</m:t>
                        </m:r>
                      </m:den>
                    </m:f>
                    <m:r>
                      <a:rPr lang="en-US" altLang="zh-CN" b="1" i="1" dirty="0">
                        <a:latin typeface="Cambria Math"/>
                        <a:sym typeface="Symbol"/>
                      </a:rPr>
                      <m:t></m:t>
                    </m:r>
                  </m:oMath>
                </a14:m>
                <a:r>
                  <a:rPr lang="en-US" altLang="zh-CN" b="1" dirty="0"/>
                  <a:t> </a:t>
                </a:r>
                <a14:m>
                  <m:oMath xmlns:m="http://schemas.openxmlformats.org/officeDocument/2006/math">
                    <m:r>
                      <a:rPr lang="en-US" altLang="zh-CN" b="1" i="1">
                        <a:latin typeface="Cambria Math"/>
                      </a:rPr>
                      <m:t>=</m:t>
                    </m:r>
                    <m:f>
                      <m:fPr>
                        <m:ctrlPr>
                          <a:rPr lang="en-US" altLang="zh-CN" b="1" i="1">
                            <a:latin typeface="Cambria Math" panose="02040503050406030204" pitchFamily="18" charset="0"/>
                          </a:rPr>
                        </m:ctrlPr>
                      </m:fPr>
                      <m:num>
                        <m:r>
                          <a:rPr lang="en-US" altLang="zh-CN" b="1" i="1" dirty="0">
                            <a:latin typeface="Cambria Math"/>
                            <a:sym typeface="Symbol"/>
                          </a:rPr>
                          <m:t></m:t>
                        </m:r>
                      </m:num>
                      <m:den>
                        <m:r>
                          <a:rPr lang="zh-CN" altLang="en-US" b="1" i="1">
                            <a:latin typeface="Cambria Math"/>
                          </a:rPr>
                          <m:t>𝝅</m:t>
                        </m:r>
                      </m:den>
                    </m:f>
                    <m:rad>
                      <m:radPr>
                        <m:degHide m:val="on"/>
                        <m:ctrlPr>
                          <a:rPr lang="en-US" altLang="zh-CN" b="1" i="1">
                            <a:latin typeface="Cambria Math" panose="02040503050406030204" pitchFamily="18" charset="0"/>
                            <a:ea typeface="Cambria Math"/>
                          </a:rPr>
                        </m:ctrlPr>
                      </m:radPr>
                      <m:deg/>
                      <m:e>
                        <m:f>
                          <m:fPr>
                            <m:ctrlPr>
                              <a:rPr lang="en-US" altLang="zh-CN" b="1" i="1">
                                <a:latin typeface="Cambria Math" panose="02040503050406030204" pitchFamily="18" charset="0"/>
                                <a:ea typeface="Cambria Math"/>
                              </a:rPr>
                            </m:ctrlPr>
                          </m:fPr>
                          <m:num>
                            <m:r>
                              <a:rPr lang="zh-CN" altLang="en-US" b="1" i="1">
                                <a:latin typeface="Cambria Math"/>
                              </a:rPr>
                              <m:t>𝜷</m:t>
                            </m:r>
                          </m:num>
                          <m:den>
                            <m:r>
                              <a:rPr lang="en-US" altLang="zh-CN" b="1" i="1">
                                <a:latin typeface="Cambria Math"/>
                                <a:ea typeface="Cambria Math"/>
                              </a:rPr>
                              <m:t>𝒎</m:t>
                            </m:r>
                          </m:den>
                        </m:f>
                      </m:e>
                    </m:rad>
                    <m:d>
                      <m:dPr>
                        <m:begChr m:val="|"/>
                        <m:endChr m:val="|"/>
                        <m:ctrlPr>
                          <a:rPr lang="en-US" altLang="zh-CN" b="1" i="1">
                            <a:latin typeface="Cambria Math" panose="02040503050406030204" pitchFamily="18" charset="0"/>
                            <a:ea typeface="Cambria Math"/>
                          </a:rPr>
                        </m:ctrlPr>
                      </m:dPr>
                      <m:e>
                        <m:r>
                          <a:rPr lang="en-US" altLang="zh-CN" b="1" i="1">
                            <a:latin typeface="Cambria Math"/>
                            <a:ea typeface="Cambria Math"/>
                          </a:rPr>
                          <m:t>𝒔𝒊𝒏</m:t>
                        </m:r>
                        <m:d>
                          <m:dPr>
                            <m:ctrlPr>
                              <a:rPr lang="en-US" altLang="zh-CN" b="1" i="1">
                                <a:latin typeface="Cambria Math" panose="02040503050406030204" pitchFamily="18" charset="0"/>
                              </a:rPr>
                            </m:ctrlPr>
                          </m:dPr>
                          <m:e>
                            <m:f>
                              <m:fPr>
                                <m:ctrlPr>
                                  <a:rPr lang="en-US" altLang="zh-CN" b="1" i="1">
                                    <a:latin typeface="Cambria Math" panose="02040503050406030204" pitchFamily="18" charset="0"/>
                                  </a:rPr>
                                </m:ctrlPr>
                              </m:fPr>
                              <m:num>
                                <m:r>
                                  <a:rPr lang="zh-CN" altLang="en-US" b="1" i="1">
                                    <a:latin typeface="Cambria Math"/>
                                  </a:rPr>
                                  <m:t>𝝅</m:t>
                                </m:r>
                                <m:r>
                                  <a:rPr lang="en-US" altLang="zh-CN" b="1" i="1">
                                    <a:latin typeface="Cambria Math"/>
                                  </a:rPr>
                                  <m:t>𝒂</m:t>
                                </m:r>
                              </m:num>
                              <m:den>
                                <m:r>
                                  <a:rPr lang="en-US" altLang="zh-CN" b="1" i="1">
                                    <a:latin typeface="Cambria Math"/>
                                    <a:sym typeface="Symbol"/>
                                  </a:rPr>
                                  <m:t></m:t>
                                </m:r>
                              </m:den>
                            </m:f>
                          </m:e>
                        </m:d>
                      </m:e>
                    </m:d>
                  </m:oMath>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2379880" y="4267059"/>
                <a:ext cx="4864473" cy="96917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332582" y="2707509"/>
                <a:ext cx="2406492" cy="1365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𝝎</m:t>
                          </m:r>
                        </m:e>
                        <m:sub>
                          <m:r>
                            <m:rPr>
                              <m:sty m:val="p"/>
                            </m:rPr>
                            <a:rPr lang="en-US" altLang="zh-CN" b="1" i="1">
                              <a:latin typeface="Cambria Math"/>
                            </a:rPr>
                            <m:t>max</m:t>
                          </m:r>
                        </m:sub>
                      </m:sSub>
                      <m:r>
                        <a:rPr lang="en-US" altLang="zh-CN" b="1" i="1">
                          <a:latin typeface="Cambria Math"/>
                        </a:rPr>
                        <m:t>=</m:t>
                      </m:r>
                      <m:r>
                        <a:rPr lang="en-US" altLang="zh-CN" b="1" i="1">
                          <a:latin typeface="Cambria Math"/>
                        </a:rPr>
                        <m:t>𝟐</m:t>
                      </m:r>
                      <m:rad>
                        <m:radPr>
                          <m:degHide m:val="on"/>
                          <m:ctrlPr>
                            <a:rPr lang="en-US" altLang="zh-CN" b="1" i="1">
                              <a:latin typeface="Cambria Math" panose="02040503050406030204" pitchFamily="18" charset="0"/>
                              <a:ea typeface="Cambria Math"/>
                            </a:rPr>
                          </m:ctrlPr>
                        </m:radPr>
                        <m:deg/>
                        <m:e>
                          <m:f>
                            <m:fPr>
                              <m:ctrlPr>
                                <a:rPr lang="en-US" altLang="zh-CN" b="1" i="1">
                                  <a:latin typeface="Cambria Math" panose="02040503050406030204" pitchFamily="18" charset="0"/>
                                  <a:ea typeface="Cambria Math"/>
                                </a:rPr>
                              </m:ctrlPr>
                            </m:fPr>
                            <m:num>
                              <m:r>
                                <a:rPr lang="zh-CN" altLang="en-US" b="1" i="1">
                                  <a:latin typeface="Cambria Math"/>
                                </a:rPr>
                                <m:t>𝜷</m:t>
                              </m:r>
                            </m:num>
                            <m:den>
                              <m:r>
                                <a:rPr lang="en-US" altLang="zh-CN" b="1" i="1">
                                  <a:latin typeface="Cambria Math"/>
                                  <a:ea typeface="Cambria Math"/>
                                </a:rPr>
                                <m:t>𝒎</m:t>
                              </m:r>
                            </m:den>
                          </m:f>
                        </m:e>
                      </m:ra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332582" y="2707509"/>
                <a:ext cx="2406492" cy="136537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919562" y="2938342"/>
                <a:ext cx="1476110" cy="461665"/>
              </a:xfrm>
              <a:prstGeom prst="rect">
                <a:avLst/>
              </a:prstGeom>
              <a:ln w="38100">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solidFill>
                            <a:srgbClr val="FF0000"/>
                          </a:solidFill>
                          <a:latin typeface="Cambria Math"/>
                        </a:rPr>
                        <m:t>𝝎</m:t>
                      </m:r>
                      <m:r>
                        <a:rPr lang="en-US" altLang="zh-CN" sz="2400" b="1" i="1">
                          <a:latin typeface="Cambria Math"/>
                        </a:rPr>
                        <m:t>=</m:t>
                      </m:r>
                      <m:r>
                        <a:rPr lang="en-US" altLang="zh-CN" sz="2400" b="1" i="1">
                          <a:latin typeface="Cambria Math" panose="02040503050406030204" pitchFamily="18" charset="0"/>
                        </a:rPr>
                        <m:t>|</m:t>
                      </m:r>
                      <m:r>
                        <a:rPr lang="en-US" altLang="zh-CN" sz="2400" b="1" i="1">
                          <a:solidFill>
                            <a:srgbClr val="FF0000"/>
                          </a:solidFill>
                          <a:latin typeface="Cambria Math"/>
                          <a:sym typeface="Symbol"/>
                        </a:rPr>
                        <m:t>𝒒</m:t>
                      </m:r>
                      <m:r>
                        <a:rPr lang="en-US" altLang="zh-CN" sz="2400" b="1" i="1" smtClean="0">
                          <a:solidFill>
                            <a:schemeClr val="tx1"/>
                          </a:solidFill>
                          <a:latin typeface="Cambria Math" panose="02040503050406030204" pitchFamily="18" charset="0"/>
                          <a:sym typeface="Symbol"/>
                        </a:rPr>
                        <m:t>|</m:t>
                      </m:r>
                      <m:r>
                        <a:rPr lang="en-US" altLang="zh-CN" sz="2400" b="1" i="1">
                          <a:latin typeface="Cambria Math"/>
                          <a:sym typeface="Symbol"/>
                        </a:rPr>
                        <m:t></m:t>
                      </m:r>
                    </m:oMath>
                  </m:oMathPara>
                </a14:m>
                <a:endParaRPr lang="zh-CN" altLang="en-US" sz="2400" b="1" dirty="0"/>
              </a:p>
            </p:txBody>
          </p:sp>
        </mc:Choice>
        <mc:Fallback xmlns="">
          <p:sp>
            <p:nvSpPr>
              <p:cNvPr id="8" name="矩形 7"/>
              <p:cNvSpPr>
                <a:spLocks noRot="1" noChangeAspect="1" noMove="1" noResize="1" noEditPoints="1" noAdjustHandles="1" noChangeArrowheads="1" noChangeShapeType="1" noTextEdit="1"/>
              </p:cNvSpPr>
              <p:nvPr/>
            </p:nvSpPr>
            <p:spPr>
              <a:xfrm>
                <a:off x="7919562" y="2938342"/>
                <a:ext cx="1476110" cy="461665"/>
              </a:xfrm>
              <a:prstGeom prst="rect">
                <a:avLst/>
              </a:prstGeom>
              <a:blipFill>
                <a:blip r:embed="rId6"/>
                <a:stretch>
                  <a:fillRect b="-14634"/>
                </a:stretch>
              </a:blipFill>
              <a:ln w="38100">
                <a:solidFill>
                  <a:schemeClr val="tx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919561" y="4072883"/>
                <a:ext cx="1508362" cy="1365374"/>
              </a:xfrm>
              <a:prstGeom prst="rect">
                <a:avLst/>
              </a:prstGeom>
              <a:ln w="28575">
                <a:solidFill>
                  <a:schemeClr val="tx2"/>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sym typeface="Symbol"/>
                        </a:rPr>
                        <m:t>=</m:t>
                      </m:r>
                      <m:rad>
                        <m:radPr>
                          <m:degHide m:val="on"/>
                          <m:ctrlPr>
                            <a:rPr lang="en-US" altLang="zh-CN" b="1" i="1">
                              <a:latin typeface="Cambria Math" panose="02040503050406030204" pitchFamily="18" charset="0"/>
                            </a:rPr>
                          </m:ctrlPr>
                        </m:radPr>
                        <m:deg/>
                        <m:e>
                          <m:f>
                            <m:fPr>
                              <m:ctrlPr>
                                <a:rPr lang="en-US" altLang="zh-CN" b="1" i="1">
                                  <a:latin typeface="Cambria Math" panose="02040503050406030204" pitchFamily="18" charset="0"/>
                                </a:rPr>
                              </m:ctrlPr>
                            </m:fPr>
                            <m:num>
                              <m:r>
                                <a:rPr lang="en-US" altLang="zh-CN" b="1" i="1">
                                  <a:latin typeface="Cambria Math"/>
                                </a:rPr>
                                <m:t>𝑲</m:t>
                              </m:r>
                            </m:num>
                            <m:den>
                              <m:r>
                                <a:rPr lang="zh-CN" altLang="en-US" b="1" i="1">
                                  <a:latin typeface="Cambria Math"/>
                                </a:rPr>
                                <m:t>𝝆</m:t>
                              </m:r>
                            </m:den>
                          </m:f>
                        </m:e>
                      </m:rad>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7919561" y="4072883"/>
                <a:ext cx="1508362" cy="1365374"/>
              </a:xfrm>
              <a:prstGeom prst="rect">
                <a:avLst/>
              </a:prstGeom>
              <a:blipFill>
                <a:blip r:embed="rId7"/>
                <a:stretch>
                  <a:fillRect/>
                </a:stretch>
              </a:blipFill>
              <a:ln w="28575">
                <a:solidFill>
                  <a:schemeClr val="tx2"/>
                </a:solidFill>
              </a:ln>
            </p:spPr>
            <p:txBody>
              <a:bodyPr/>
              <a:lstStyle/>
              <a:p>
                <a:r>
                  <a:rPr lang="zh-CN" altLang="en-US">
                    <a:noFill/>
                  </a:rPr>
                  <a:t> </a:t>
                </a:r>
              </a:p>
            </p:txBody>
          </p:sp>
        </mc:Fallback>
      </mc:AlternateContent>
      <p:sp>
        <p:nvSpPr>
          <p:cNvPr id="6" name="矩形 5"/>
          <p:cNvSpPr/>
          <p:nvPr/>
        </p:nvSpPr>
        <p:spPr>
          <a:xfrm>
            <a:off x="7024797" y="1880847"/>
            <a:ext cx="3070071" cy="523220"/>
          </a:xfrm>
          <a:prstGeom prst="rect">
            <a:avLst/>
          </a:prstGeom>
        </p:spPr>
        <p:txBody>
          <a:bodyPr wrap="none">
            <a:spAutoFit/>
          </a:bodyPr>
          <a:lstStyle/>
          <a:p>
            <a:r>
              <a:rPr lang="zh-CN" altLang="en-US" b="1" dirty="0">
                <a:solidFill>
                  <a:srgbClr val="FF0000"/>
                </a:solidFill>
              </a:rPr>
              <a:t>一维均匀线的振动</a:t>
            </a:r>
            <a:endParaRPr lang="zh-CN" altLang="en-US" dirty="0"/>
          </a:p>
        </p:txBody>
      </p:sp>
      <p:grpSp>
        <p:nvGrpSpPr>
          <p:cNvPr id="10" name="组合 9"/>
          <p:cNvGrpSpPr/>
          <p:nvPr/>
        </p:nvGrpSpPr>
        <p:grpSpPr>
          <a:xfrm>
            <a:off x="7458075" y="6382078"/>
            <a:ext cx="552450" cy="314325"/>
            <a:chOff x="5172075" y="6438900"/>
            <a:chExt cx="552450" cy="314325"/>
          </a:xfrm>
        </p:grpSpPr>
        <p:sp>
          <p:nvSpPr>
            <p:cNvPr id="11" name="棱台 1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40755147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1401"/>
                            </p:stCondLst>
                            <p:childTnLst>
                              <p:par>
                                <p:cTn id="8" presetID="22" presetClass="entr" presetSubtype="8"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2000"/>
                                        <p:tgtEl>
                                          <p:spTgt spid="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animBg="1"/>
      <p:bldP spid="6"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prstDash val="dash"/>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12951</TotalTime>
  <Pages>0</Pages>
  <Words>4595</Words>
  <Characters>0</Characters>
  <Application>Microsoft Office PowerPoint</Application>
  <DocSecurity>0</DocSecurity>
  <PresentationFormat>宽屏</PresentationFormat>
  <Lines>0</Lines>
  <Paragraphs>388</Paragraphs>
  <Slides>28</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28</vt:i4>
      </vt:variant>
    </vt:vector>
  </HeadingPairs>
  <TitlesOfParts>
    <vt:vector size="42" baseType="lpstr">
      <vt:lpstr>华文行楷</vt:lpstr>
      <vt:lpstr>华文楷体</vt:lpstr>
      <vt:lpstr>华文新魏</vt:lpstr>
      <vt:lpstr>楷体</vt:lpstr>
      <vt:lpstr>楷体_GB2312</vt:lpstr>
      <vt:lpstr>宋体</vt:lpstr>
      <vt:lpstr>Arial</vt:lpstr>
      <vt:lpstr>Cambria Math</vt:lpstr>
      <vt:lpstr>Symbol</vt:lpstr>
      <vt:lpstr>Times New Roman</vt:lpstr>
      <vt:lpstr>Wingdings</vt:lpstr>
      <vt:lpstr>Wingdings 2</vt:lpstr>
      <vt:lpstr>吉祥如意</vt:lpstr>
      <vt:lpstr>1_吉祥如意</vt:lpstr>
      <vt:lpstr>第二章 晶格振动和晶格缺陷</vt:lpstr>
      <vt:lpstr>PowerPoint 演示文稿</vt:lpstr>
      <vt:lpstr>PowerPoint 演示文稿</vt:lpstr>
      <vt:lpstr>PowerPoint 演示文稿</vt:lpstr>
      <vt:lpstr>PowerPoint 演示文稿</vt:lpstr>
      <vt:lpstr>晶格振动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一维单原子链振动小结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742</cp:revision>
  <dcterms:created xsi:type="dcterms:W3CDTF">2013-04-19T13:13:42Z</dcterms:created>
  <dcterms:modified xsi:type="dcterms:W3CDTF">2020-03-24T01:52:53Z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