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9"/>
  </p:notesMasterIdLst>
  <p:sldIdLst>
    <p:sldId id="332" r:id="rId2"/>
    <p:sldId id="334" r:id="rId3"/>
    <p:sldId id="331" r:id="rId4"/>
    <p:sldId id="335" r:id="rId5"/>
    <p:sldId id="336" r:id="rId6"/>
    <p:sldId id="338" r:id="rId7"/>
    <p:sldId id="340" r:id="rId8"/>
    <p:sldId id="341" r:id="rId9"/>
    <p:sldId id="342" r:id="rId10"/>
    <p:sldId id="343" r:id="rId11"/>
    <p:sldId id="344" r:id="rId12"/>
    <p:sldId id="345" r:id="rId13"/>
    <p:sldId id="346" r:id="rId14"/>
    <p:sldId id="347" r:id="rId15"/>
    <p:sldId id="348" r:id="rId16"/>
    <p:sldId id="349" r:id="rId17"/>
    <p:sldId id="350" r:id="rId18"/>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66FF"/>
    <a:srgbClr val="005C2A"/>
    <a:srgbClr val="009900"/>
    <a:srgbClr val="00CC99"/>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74403" autoAdjust="0"/>
  </p:normalViewPr>
  <p:slideViewPr>
    <p:cSldViewPr snapToGrid="0" snapToObjects="1">
      <p:cViewPr varScale="1">
        <p:scale>
          <a:sx n="91" d="100"/>
          <a:sy n="91" d="100"/>
        </p:scale>
        <p:origin x="1003" y="58"/>
      </p:cViewPr>
      <p:guideLst>
        <p:guide orient="horz" pos="2160"/>
        <p:guide pos="3837"/>
      </p:guideLst>
    </p:cSldViewPr>
  </p:slideViewPr>
  <p:outlineViewPr>
    <p:cViewPr>
      <p:scale>
        <a:sx n="33" d="100"/>
        <a:sy n="33" d="100"/>
      </p:scale>
      <p:origin x="0" y="0"/>
    </p:cViewPr>
  </p:outlineViewPr>
  <p:notesTextViewPr>
    <p:cViewPr>
      <p:scale>
        <a:sx n="3" d="2"/>
        <a:sy n="3" d="2"/>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rgbClr val="0000FF"/>
                </a:solidFill>
                <a:latin typeface="黑体" pitchFamily="49" charset="-122"/>
                <a:ea typeface="黑体" pitchFamily="49" charset="-122"/>
              </a:defRPr>
            </a:lvl1pPr>
            <a:lvl2pPr marL="742950" indent="-285750" eaLnBrk="0" hangingPunct="0">
              <a:defRPr kumimoji="1" sz="3200">
                <a:solidFill>
                  <a:srgbClr val="0000FF"/>
                </a:solidFill>
                <a:latin typeface="黑体" pitchFamily="49" charset="-122"/>
                <a:ea typeface="黑体" pitchFamily="49" charset="-122"/>
              </a:defRPr>
            </a:lvl2pPr>
            <a:lvl3pPr marL="1143000" indent="-228600" eaLnBrk="0" hangingPunct="0">
              <a:defRPr kumimoji="1" sz="3200">
                <a:solidFill>
                  <a:srgbClr val="0000FF"/>
                </a:solidFill>
                <a:latin typeface="黑体" pitchFamily="49" charset="-122"/>
                <a:ea typeface="黑体" pitchFamily="49" charset="-122"/>
              </a:defRPr>
            </a:lvl3pPr>
            <a:lvl4pPr marL="1600200" indent="-228600" eaLnBrk="0" hangingPunct="0">
              <a:defRPr kumimoji="1" sz="3200">
                <a:solidFill>
                  <a:srgbClr val="0000FF"/>
                </a:solidFill>
                <a:latin typeface="黑体" pitchFamily="49" charset="-122"/>
                <a:ea typeface="黑体" pitchFamily="49" charset="-122"/>
              </a:defRPr>
            </a:lvl4pPr>
            <a:lvl5pPr marL="2057400" indent="-228600" eaLnBrk="0" hangingPunct="0">
              <a:defRPr kumimoji="1" sz="3200">
                <a:solidFill>
                  <a:srgbClr val="0000FF"/>
                </a:solidFill>
                <a:latin typeface="黑体" pitchFamily="49" charset="-122"/>
                <a:ea typeface="黑体" pitchFamily="49" charset="-122"/>
              </a:defRPr>
            </a:lvl5pPr>
            <a:lvl6pPr marL="25146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6pPr>
            <a:lvl7pPr marL="29718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7pPr>
            <a:lvl8pPr marL="34290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8pPr>
            <a:lvl9pPr marL="38862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9pPr>
          </a:lstStyle>
          <a:p>
            <a:pPr eaLnBrk="1" hangingPunct="1"/>
            <a:fld id="{2CA1C68A-96EE-4CCB-8E9A-6E594325A5D3}" type="slidenum">
              <a:rPr kumimoji="0" lang="en-US" altLang="zh-CN" sz="1200">
                <a:solidFill>
                  <a:schemeClr val="tx1"/>
                </a:solidFill>
                <a:latin typeface="Arial" pitchFamily="34" charset="0"/>
                <a:ea typeface="宋体" pitchFamily="2" charset="-122"/>
              </a:rPr>
              <a:pPr eaLnBrk="1" hangingPunct="1"/>
              <a:t>1</a:t>
            </a:fld>
            <a:endParaRPr kumimoji="0" lang="en-US" altLang="zh-CN" sz="1200">
              <a:solidFill>
                <a:schemeClr val="tx1"/>
              </a:solidFill>
              <a:latin typeface="Arial" pitchFamily="34" charset="0"/>
              <a:ea typeface="宋体" pitchFamily="2" charset="-122"/>
            </a:endParaRPr>
          </a:p>
        </p:txBody>
      </p:sp>
      <p:sp>
        <p:nvSpPr>
          <p:cNvPr id="478211" name="Rectangle 2"/>
          <p:cNvSpPr>
            <a:spLocks noGrp="1" noRot="1" noChangeAspect="1" noChangeArrowheads="1" noTextEdit="1"/>
          </p:cNvSpPr>
          <p:nvPr>
            <p:ph type="sldImg"/>
          </p:nvPr>
        </p:nvSpPr>
        <p:spPr>
          <a:xfrm>
            <a:off x="381000" y="685800"/>
            <a:ext cx="6096000" cy="3429000"/>
          </a:xfrm>
          <a:ln/>
        </p:spPr>
      </p:sp>
      <p:sp>
        <p:nvSpPr>
          <p:cNvPr id="478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0" lang="zh-CN" altLang="en-US" sz="1200" b="1" dirty="0" smtClean="0">
                <a:solidFill>
                  <a:schemeClr val="tx1"/>
                </a:solidFill>
                <a:latin typeface="楷体_GB2312" pitchFamily="49" charset="-122"/>
                <a:ea typeface="楷体_GB2312" pitchFamily="49" charset="-122"/>
              </a:rPr>
              <a:t>前面我们讲一维单原子链、一维双原子链振动，首先列出原子的振动方程，获得振动方程的解，并进行讨论。不论是一维单原子链振动还是一维双原子链振动，格波的波矢只要在一个倒原胞的范围内进行取值就可以获得所以格波的振动模式。如果一维单原子链和一维双原子链都是无限长的，也就是没有边界，则波矢的取值是连续的。但是实际晶体，大小总是有限的。对于原子链来说，有限长的原子链，除了</a:t>
            </a:r>
            <a:r>
              <a:rPr kumimoji="0" lang="zh-CN" altLang="en-US" sz="1200" b="1" dirty="0" smtClean="0">
                <a:solidFill>
                  <a:schemeClr val="tx1"/>
                </a:solidFill>
                <a:latin typeface="楷体_GB2312" pitchFamily="49" charset="-122"/>
                <a:ea typeface="楷体_GB2312" pitchFamily="49" charset="-122"/>
              </a:rPr>
              <a:t>原子链两端的两个原子外</a:t>
            </a:r>
            <a:r>
              <a:rPr kumimoji="0" lang="en-US" altLang="zh-CN" sz="1200" b="1" dirty="0" smtClean="0">
                <a:solidFill>
                  <a:schemeClr val="tx1"/>
                </a:solidFill>
                <a:latin typeface="楷体_GB2312" pitchFamily="49" charset="-122"/>
                <a:ea typeface="楷体_GB2312" pitchFamily="49" charset="-122"/>
              </a:rPr>
              <a:t>, </a:t>
            </a:r>
            <a:r>
              <a:rPr kumimoji="0" lang="zh-CN" altLang="en-US" sz="1200" b="1" dirty="0" smtClean="0">
                <a:solidFill>
                  <a:schemeClr val="tx1"/>
                </a:solidFill>
                <a:latin typeface="楷体_GB2312" pitchFamily="49" charset="-122"/>
                <a:ea typeface="楷体_GB2312" pitchFamily="49" charset="-122"/>
              </a:rPr>
              <a:t>其它任一个原子的运动都与相邻的两个原子的运动</a:t>
            </a:r>
            <a:r>
              <a:rPr kumimoji="0" lang="zh-CN" altLang="en-US" sz="1200" b="1" dirty="0" smtClean="0">
                <a:solidFill>
                  <a:schemeClr val="tx1"/>
                </a:solidFill>
                <a:latin typeface="楷体_GB2312" pitchFamily="49" charset="-122"/>
                <a:ea typeface="楷体_GB2312" pitchFamily="49" charset="-122"/>
              </a:rPr>
              <a:t>相关，</a:t>
            </a:r>
            <a:r>
              <a:rPr kumimoji="0" lang="en-US" altLang="zh-CN" sz="1200" b="1" dirty="0" smtClean="0">
                <a:solidFill>
                  <a:schemeClr val="tx1"/>
                </a:solidFill>
                <a:latin typeface="楷体_GB2312" pitchFamily="49" charset="-122"/>
                <a:ea typeface="楷体_GB2312" pitchFamily="49" charset="-122"/>
              </a:rPr>
              <a:t> </a:t>
            </a:r>
            <a:r>
              <a:rPr kumimoji="0" lang="zh-CN" altLang="en-US" sz="1200" b="1" dirty="0" smtClean="0">
                <a:solidFill>
                  <a:schemeClr val="tx1"/>
                </a:solidFill>
                <a:latin typeface="楷体_GB2312" pitchFamily="49" charset="-122"/>
                <a:ea typeface="楷体_GB2312" pitchFamily="49" charset="-122"/>
              </a:rPr>
              <a:t>但</a:t>
            </a:r>
            <a:r>
              <a:rPr kumimoji="0" lang="zh-CN" altLang="en-US" sz="1200" b="1" u="sng" dirty="0" smtClean="0">
                <a:solidFill>
                  <a:schemeClr val="tx1"/>
                </a:solidFill>
                <a:effectLst>
                  <a:outerShdw blurRad="38100" dist="38100" dir="2700000" algn="tl">
                    <a:srgbClr val="C0C0C0"/>
                  </a:outerShdw>
                </a:effectLst>
                <a:latin typeface="楷体_GB2312" pitchFamily="49" charset="-122"/>
                <a:ea typeface="楷体_GB2312" pitchFamily="49" charset="-122"/>
              </a:rPr>
              <a:t>原子链两端的两个原子只有一个相邻原子</a:t>
            </a:r>
            <a:r>
              <a:rPr kumimoji="0" lang="en-US" altLang="zh-CN" sz="1200" b="1" u="sng" dirty="0" smtClean="0">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0" lang="zh-CN" altLang="en-US" sz="1200" b="1" u="sng" dirty="0" smtClean="0">
                <a:solidFill>
                  <a:schemeClr val="tx1"/>
                </a:solidFill>
                <a:effectLst>
                  <a:outerShdw blurRad="38100" dist="38100" dir="2700000" algn="tl">
                    <a:srgbClr val="C0C0C0"/>
                  </a:outerShdw>
                </a:effectLst>
                <a:latin typeface="楷体_GB2312" pitchFamily="49" charset="-122"/>
                <a:ea typeface="楷体_GB2312" pitchFamily="49" charset="-122"/>
              </a:rPr>
              <a:t>其</a:t>
            </a:r>
            <a:r>
              <a:rPr kumimoji="0" lang="zh-CN" altLang="en-US" sz="1200" b="1" u="sng" dirty="0" smtClean="0">
                <a:solidFill>
                  <a:schemeClr val="tx1"/>
                </a:solidFill>
                <a:effectLst>
                  <a:outerShdw blurRad="38100" dist="38100" dir="2700000" algn="tl">
                    <a:srgbClr val="C0C0C0"/>
                  </a:outerShdw>
                </a:effectLst>
                <a:latin typeface="楷体_GB2312" pitchFamily="49" charset="-122"/>
                <a:ea typeface="楷体_GB2312" pitchFamily="49" charset="-122"/>
              </a:rPr>
              <a:t>运动仅</a:t>
            </a:r>
            <a:r>
              <a:rPr kumimoji="0" lang="zh-CN" altLang="en-US" sz="1200" b="1" u="sng" dirty="0" smtClean="0">
                <a:solidFill>
                  <a:schemeClr val="tx1"/>
                </a:solidFill>
                <a:effectLst>
                  <a:outerShdw blurRad="38100" dist="38100" dir="2700000" algn="tl">
                    <a:srgbClr val="C0C0C0"/>
                  </a:outerShdw>
                </a:effectLst>
                <a:latin typeface="楷体_GB2312" pitchFamily="49" charset="-122"/>
                <a:ea typeface="楷体_GB2312" pitchFamily="49" charset="-122"/>
              </a:rPr>
              <a:t>与一个</a:t>
            </a:r>
            <a:r>
              <a:rPr kumimoji="0" lang="zh-CN" altLang="en-US" sz="1200" b="1" u="sng" dirty="0" smtClean="0">
                <a:solidFill>
                  <a:schemeClr val="tx1"/>
                </a:solidFill>
                <a:effectLst>
                  <a:outerShdw blurRad="38100" dist="38100" dir="2700000" algn="tl">
                    <a:srgbClr val="C0C0C0"/>
                  </a:outerShdw>
                </a:effectLst>
                <a:latin typeface="楷体_GB2312" pitchFamily="49" charset="-122"/>
                <a:ea typeface="楷体_GB2312" pitchFamily="49" charset="-122"/>
              </a:rPr>
              <a:t>相邻的原子相关</a:t>
            </a:r>
            <a:r>
              <a:rPr kumimoji="0" lang="en-US" altLang="zh-CN" sz="1200" b="1" dirty="0" smtClean="0">
                <a:solidFill>
                  <a:schemeClr val="tx1"/>
                </a:solidFill>
                <a:latin typeface="楷体_GB2312" pitchFamily="49" charset="-122"/>
                <a:ea typeface="楷体_GB2312" pitchFamily="49" charset="-122"/>
              </a:rPr>
              <a:t>, </a:t>
            </a:r>
            <a:r>
              <a:rPr kumimoji="0" lang="zh-CN" altLang="en-US" sz="1200" b="1" dirty="0" smtClean="0">
                <a:solidFill>
                  <a:schemeClr val="tx1"/>
                </a:solidFill>
                <a:latin typeface="楷体_GB2312" pitchFamily="49" charset="-122"/>
                <a:ea typeface="楷体_GB2312" pitchFamily="49" charset="-122"/>
              </a:rPr>
              <a:t>运动方程与其它原子的</a:t>
            </a:r>
            <a:r>
              <a:rPr kumimoji="0" lang="zh-CN" altLang="en-US" sz="1200" b="1" dirty="0" smtClean="0">
                <a:solidFill>
                  <a:schemeClr val="tx1"/>
                </a:solidFill>
                <a:latin typeface="楷体_GB2312" pitchFamily="49" charset="-122"/>
                <a:ea typeface="楷体_GB2312" pitchFamily="49" charset="-122"/>
              </a:rPr>
              <a:t>运动方程都不同</a:t>
            </a:r>
            <a:r>
              <a:rPr kumimoji="0" lang="en-US" altLang="zh-CN" sz="1200" b="1" dirty="0" smtClean="0">
                <a:solidFill>
                  <a:schemeClr val="tx1"/>
                </a:solidFill>
                <a:latin typeface="楷体_GB2312" pitchFamily="49" charset="-122"/>
                <a:ea typeface="楷体_GB2312" pitchFamily="49" charset="-122"/>
              </a:rPr>
              <a:t>.</a:t>
            </a:r>
            <a:r>
              <a:rPr kumimoji="0" lang="zh-CN" altLang="en-US" sz="1200" b="1" dirty="0" smtClean="0">
                <a:solidFill>
                  <a:schemeClr val="tx1"/>
                </a:solidFill>
                <a:latin typeface="楷体_GB2312" pitchFamily="49" charset="-122"/>
                <a:ea typeface="楷体_GB2312" pitchFamily="49" charset="-122"/>
              </a:rPr>
              <a:t>这样给</a:t>
            </a:r>
            <a:r>
              <a:rPr kumimoji="0" lang="zh-CN" altLang="en-US" sz="1200" b="1" dirty="0" smtClean="0">
                <a:solidFill>
                  <a:schemeClr val="tx1"/>
                </a:solidFill>
                <a:latin typeface="楷体_GB2312" pitchFamily="49" charset="-122"/>
                <a:ea typeface="楷体_GB2312" pitchFamily="49" charset="-122"/>
              </a:rPr>
              <a:t>整个联立方程组的求解带来了很大的困难</a:t>
            </a:r>
            <a:r>
              <a:rPr kumimoji="0" lang="en-US" altLang="zh-CN" sz="1200" b="1" dirty="0" smtClean="0">
                <a:solidFill>
                  <a:schemeClr val="tx1"/>
                </a:solidFill>
                <a:latin typeface="楷体_GB2312" pitchFamily="49" charset="-122"/>
                <a:ea typeface="楷体_GB2312" pitchFamily="49" charset="-122"/>
              </a:rPr>
              <a:t>.</a:t>
            </a:r>
            <a:r>
              <a:rPr kumimoji="0" lang="zh-CN" altLang="en-US" sz="1200" b="1" dirty="0" smtClean="0">
                <a:solidFill>
                  <a:schemeClr val="tx1"/>
                </a:solidFill>
                <a:latin typeface="楷体_GB2312" pitchFamily="49" charset="-122"/>
                <a:ea typeface="楷体_GB2312" pitchFamily="49" charset="-122"/>
              </a:rPr>
              <a:t>为了克服这个困难，玻恩和卡门两个人在</a:t>
            </a:r>
            <a:r>
              <a:rPr lang="en-US" altLang="zh-CN" b="1" dirty="0" smtClean="0"/>
              <a:t>1912-1913</a:t>
            </a:r>
            <a:r>
              <a:rPr lang="zh-CN" altLang="en-US" b="1" dirty="0" smtClean="0"/>
              <a:t>年研究晶体比热容的论文中提出周期性边界条件，也称为玻恩</a:t>
            </a:r>
            <a:r>
              <a:rPr lang="en-US" altLang="zh-CN" b="1" dirty="0" smtClean="0"/>
              <a:t>-</a:t>
            </a:r>
            <a:r>
              <a:rPr lang="zh-CN" altLang="en-US" b="1" dirty="0" smtClean="0"/>
              <a:t>卡门边界条件。</a:t>
            </a:r>
            <a:endParaRPr kumimoji="0" lang="en-US" altLang="zh-CN" sz="1200" b="1" dirty="0" smtClean="0">
              <a:solidFill>
                <a:schemeClr val="tx1"/>
              </a:solidFill>
              <a:latin typeface="楷体_GB2312" pitchFamily="49" charset="-122"/>
              <a:ea typeface="楷体_GB2312" pitchFamily="49"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0" lang="zh-CN" altLang="en-US" sz="1200" b="1" dirty="0" smtClean="0">
                <a:solidFill>
                  <a:schemeClr val="tx1"/>
                </a:solidFill>
                <a:latin typeface="Times New Roman" pitchFamily="18" charset="0"/>
                <a:ea typeface="楷体_GB2312" pitchFamily="49" charset="-122"/>
              </a:rPr>
              <a:t>周期性边界条件的提出，一方面是方便对原子运动方程的求解。对于有</a:t>
            </a:r>
            <a:r>
              <a:rPr kumimoji="0" lang="en-US" altLang="zh-CN" sz="1200" b="1" i="1" dirty="0" smtClean="0">
                <a:solidFill>
                  <a:schemeClr val="tx1"/>
                </a:solidFill>
                <a:latin typeface="Times New Roman" pitchFamily="18" charset="0"/>
                <a:ea typeface="楷体_GB2312" pitchFamily="49" charset="-122"/>
              </a:rPr>
              <a:t>N </a:t>
            </a:r>
            <a:r>
              <a:rPr kumimoji="0" lang="zh-CN" altLang="en-US" sz="1200" b="1" dirty="0" smtClean="0">
                <a:solidFill>
                  <a:schemeClr val="tx1"/>
                </a:solidFill>
                <a:latin typeface="Times New Roman" pitchFamily="18" charset="0"/>
                <a:ea typeface="楷体_GB2312" pitchFamily="49" charset="-122"/>
              </a:rPr>
              <a:t>个原子构成的的原子链</a:t>
            </a:r>
            <a:r>
              <a:rPr kumimoji="0" lang="en-US" altLang="zh-CN" sz="1200" b="1" dirty="0" smtClean="0">
                <a:solidFill>
                  <a:schemeClr val="tx1"/>
                </a:solidFill>
                <a:latin typeface="Times New Roman" pitchFamily="18" charset="0"/>
                <a:ea typeface="楷体_GB2312" pitchFamily="49" charset="-122"/>
              </a:rPr>
              <a:t>, </a:t>
            </a:r>
            <a:r>
              <a:rPr kumimoji="0" lang="zh-CN" altLang="en-US" sz="1200" b="1" u="sng" dirty="0" smtClean="0">
                <a:solidFill>
                  <a:schemeClr val="tx1"/>
                </a:solidFill>
                <a:latin typeface="Times New Roman" pitchFamily="18" charset="0"/>
                <a:ea typeface="楷体_GB2312" pitchFamily="49" charset="-122"/>
              </a:rPr>
              <a:t>硬性假定的边界条件是不符合事实的</a:t>
            </a:r>
            <a:r>
              <a:rPr kumimoji="0" lang="en-US" altLang="zh-CN" sz="1200" b="1" dirty="0" smtClean="0">
                <a:solidFill>
                  <a:schemeClr val="tx1"/>
                </a:solidFill>
                <a:latin typeface="Times New Roman" pitchFamily="18" charset="0"/>
                <a:ea typeface="楷体_GB2312" pitchFamily="49" charset="-122"/>
              </a:rPr>
              <a:t>. </a:t>
            </a:r>
            <a:r>
              <a:rPr kumimoji="0" lang="zh-CN" altLang="en-US" sz="1200" b="1" dirty="0" smtClean="0">
                <a:solidFill>
                  <a:schemeClr val="tx1"/>
                </a:solidFill>
                <a:latin typeface="Times New Roman" pitchFamily="18" charset="0"/>
                <a:ea typeface="楷体_GB2312" pitchFamily="49" charset="-122"/>
              </a:rPr>
              <a:t>但为了得到运动方程的解</a:t>
            </a:r>
            <a:r>
              <a:rPr kumimoji="0" lang="en-US" altLang="zh-CN" sz="1200" b="1" dirty="0" smtClean="0">
                <a:solidFill>
                  <a:schemeClr val="tx1"/>
                </a:solidFill>
                <a:latin typeface="Times New Roman" pitchFamily="18" charset="0"/>
                <a:ea typeface="楷体_GB2312" pitchFamily="49" charset="-122"/>
              </a:rPr>
              <a:t>, </a:t>
            </a:r>
            <a:r>
              <a:rPr kumimoji="0" lang="zh-CN" altLang="en-US" sz="1200" b="1" dirty="0" smtClean="0">
                <a:solidFill>
                  <a:schemeClr val="tx1"/>
                </a:solidFill>
                <a:latin typeface="Times New Roman" pitchFamily="18" charset="0"/>
                <a:ea typeface="楷体_GB2312" pitchFamily="49" charset="-122"/>
              </a:rPr>
              <a:t>必须选取一个边界条件。而这个边界条件是否选取的合适，就要考虑求得的解是否与实验结果吻合较好。晶格振动</a:t>
            </a:r>
            <a:r>
              <a:rPr kumimoji="0" lang="zh-CN" altLang="en-US" sz="1200" b="1" dirty="0" smtClean="0">
                <a:solidFill>
                  <a:schemeClr val="tx1"/>
                </a:solidFill>
                <a:latin typeface="Times New Roman" pitchFamily="18" charset="0"/>
                <a:ea typeface="楷体_GB2312" pitchFamily="49" charset="-122"/>
              </a:rPr>
              <a:t>谱的实验测定是对晶格振动理论的最有力验证</a:t>
            </a:r>
            <a:r>
              <a:rPr kumimoji="0" lang="en-US" altLang="zh-CN" sz="1200" b="1" dirty="0" smtClean="0">
                <a:solidFill>
                  <a:schemeClr val="tx1"/>
                </a:solidFill>
                <a:latin typeface="Times New Roman" pitchFamily="18" charset="0"/>
                <a:ea typeface="楷体_GB2312" pitchFamily="49" charset="-122"/>
              </a:rPr>
              <a:t>. </a:t>
            </a:r>
            <a:r>
              <a:rPr kumimoji="0" lang="zh-CN" altLang="en-US" sz="1200" b="1" dirty="0" smtClean="0">
                <a:solidFill>
                  <a:schemeClr val="tx1"/>
                </a:solidFill>
                <a:latin typeface="Times New Roman" pitchFamily="18" charset="0"/>
                <a:ea typeface="楷体_GB2312" pitchFamily="49" charset="-122"/>
              </a:rPr>
              <a:t>实验测得</a:t>
            </a:r>
            <a:r>
              <a:rPr kumimoji="0" lang="zh-CN" altLang="en-US" sz="1200" b="1" dirty="0" smtClean="0">
                <a:solidFill>
                  <a:schemeClr val="tx1"/>
                </a:solidFill>
                <a:latin typeface="Times New Roman" pitchFamily="18" charset="0"/>
                <a:ea typeface="楷体_GB2312" pitchFamily="49" charset="-122"/>
              </a:rPr>
              <a:t>的晶格振动</a:t>
            </a:r>
            <a:r>
              <a:rPr kumimoji="0" lang="zh-CN" altLang="en-US" sz="1200" b="1" dirty="0" smtClean="0">
                <a:solidFill>
                  <a:schemeClr val="tx1"/>
                </a:solidFill>
                <a:latin typeface="Times New Roman" pitchFamily="18" charset="0"/>
                <a:ea typeface="楷体_GB2312" pitchFamily="49" charset="-122"/>
              </a:rPr>
              <a:t>谱与理论</a:t>
            </a:r>
            <a:r>
              <a:rPr kumimoji="0" lang="zh-CN" altLang="en-US" sz="1200" b="1" dirty="0" smtClean="0">
                <a:solidFill>
                  <a:schemeClr val="tx1"/>
                </a:solidFill>
                <a:latin typeface="Times New Roman" pitchFamily="18" charset="0"/>
                <a:ea typeface="楷体_GB2312" pitchFamily="49" charset="-122"/>
              </a:rPr>
              <a:t>相符很好的</a:t>
            </a:r>
            <a:r>
              <a:rPr kumimoji="0" lang="zh-CN" altLang="en-US" sz="1200" b="1" dirty="0" smtClean="0">
                <a:solidFill>
                  <a:schemeClr val="tx1"/>
                </a:solidFill>
                <a:latin typeface="Times New Roman" pitchFamily="18" charset="0"/>
                <a:ea typeface="楷体_GB2312" pitchFamily="49" charset="-122"/>
              </a:rPr>
              <a:t>事实说明</a:t>
            </a:r>
            <a:r>
              <a:rPr kumimoji="0" lang="en-US" altLang="zh-CN" sz="1200" b="1" dirty="0" smtClean="0">
                <a:solidFill>
                  <a:schemeClr val="tx1"/>
                </a:solidFill>
                <a:latin typeface="Times New Roman" pitchFamily="18" charset="0"/>
                <a:ea typeface="楷体_GB2312" pitchFamily="49" charset="-122"/>
              </a:rPr>
              <a:t>, </a:t>
            </a:r>
            <a:r>
              <a:rPr kumimoji="0" lang="zh-CN" altLang="en-US" sz="1200" b="1" dirty="0" smtClean="0">
                <a:solidFill>
                  <a:schemeClr val="tx1"/>
                </a:solidFill>
                <a:latin typeface="Times New Roman" pitchFamily="18" charset="0"/>
                <a:ea typeface="楷体_GB2312" pitchFamily="49" charset="-122"/>
              </a:rPr>
              <a:t>玻恩</a:t>
            </a:r>
            <a:r>
              <a:rPr kumimoji="0" lang="en-US" altLang="zh-CN" sz="1200" b="1" dirty="0" smtClean="0">
                <a:solidFill>
                  <a:schemeClr val="tx1"/>
                </a:solidFill>
                <a:latin typeface="Times New Roman" pitchFamily="18" charset="0"/>
                <a:ea typeface="楷体_GB2312" pitchFamily="49" charset="-122"/>
              </a:rPr>
              <a:t>­</a:t>
            </a:r>
            <a:r>
              <a:rPr kumimoji="0" lang="zh-CN" altLang="en-US" sz="1200" b="1" dirty="0" smtClean="0">
                <a:solidFill>
                  <a:schemeClr val="tx1"/>
                </a:solidFill>
                <a:latin typeface="Times New Roman" pitchFamily="18" charset="0"/>
                <a:ea typeface="楷体_GB2312" pitchFamily="49" charset="-122"/>
              </a:rPr>
              <a:t>卡门周期性边界条件是目前较好的一个边界条件</a:t>
            </a:r>
            <a:r>
              <a:rPr kumimoji="0" lang="en-US" altLang="zh-CN" sz="1200" b="1" dirty="0" smtClean="0">
                <a:solidFill>
                  <a:schemeClr val="tx1"/>
                </a:solidFill>
                <a:latin typeface="Times New Roman" pitchFamily="18" charset="0"/>
                <a:ea typeface="楷体_GB2312" pitchFamily="49" charset="-122"/>
              </a:rPr>
              <a:t>.</a:t>
            </a:r>
          </a:p>
          <a:p>
            <a:pPr marL="0" marR="0" indent="0" algn="l" defTabSz="914400" rtl="0" eaLnBrk="1" fontAlgn="base" latinLnBrk="0" hangingPunct="1">
              <a:lnSpc>
                <a:spcPct val="100000"/>
              </a:lnSpc>
              <a:spcBef>
                <a:spcPct val="30000"/>
              </a:spcBef>
              <a:spcAft>
                <a:spcPct val="0"/>
              </a:spcAft>
              <a:buClrTx/>
              <a:buSzTx/>
              <a:buFontTx/>
              <a:buNone/>
              <a:tabLst/>
              <a:defRPr/>
            </a:pPr>
            <a:r>
              <a:rPr kumimoji="0" lang="zh-CN" altLang="en-US" sz="1200" b="1" dirty="0" smtClean="0">
                <a:solidFill>
                  <a:schemeClr val="tx1"/>
                </a:solidFill>
                <a:latin typeface="Times New Roman" pitchFamily="18" charset="0"/>
                <a:ea typeface="楷体_GB2312" pitchFamily="49" charset="-122"/>
              </a:rPr>
              <a:t>该条件虽然与实际也是不符合的，但对所讨论的问题一般影响不大，同学想一想这是为什么。而在什么时候这样的边界条件会对结果有重要影响呢？如果我们考虑的晶体比较大，晶体内部原子的振动受边界处原子振动影响很小，那么边界条件的选取对结果影响不大，也就是怎样选取都可以，而利用玻恩卡门边界条件，能够很方便的求解原子的运动方程。但是如果晶体的尺寸相对较小，例如</a:t>
            </a:r>
            <a:r>
              <a:rPr kumimoji="0" lang="en-US" altLang="zh-CN" sz="1200" b="1" dirty="0" smtClean="0">
                <a:solidFill>
                  <a:schemeClr val="tx1"/>
                </a:solidFill>
                <a:latin typeface="Times New Roman" pitchFamily="18" charset="0"/>
                <a:ea typeface="楷体_GB2312" pitchFamily="49" charset="-122"/>
              </a:rPr>
              <a:t>3</a:t>
            </a:r>
            <a:r>
              <a:rPr kumimoji="0" lang="zh-CN" altLang="en-US" sz="1200" b="1" dirty="0" smtClean="0">
                <a:solidFill>
                  <a:schemeClr val="tx1"/>
                </a:solidFill>
                <a:latin typeface="Times New Roman" pitchFamily="18" charset="0"/>
                <a:ea typeface="楷体_GB2312" pitchFamily="49" charset="-122"/>
              </a:rPr>
              <a:t>个纳米长度的量子线，前面我们在将晶体结构中给出过晶格常数，虽然不要求大家记住具体数值，但是要求大家对晶格常数的数量级有概念。相信同学们还记得是在</a:t>
            </a:r>
            <a:r>
              <a:rPr kumimoji="0" lang="en-US" altLang="zh-CN" sz="1200" b="1" dirty="0" smtClean="0">
                <a:solidFill>
                  <a:schemeClr val="tx1"/>
                </a:solidFill>
                <a:latin typeface="Times New Roman" pitchFamily="18" charset="0"/>
                <a:ea typeface="楷体_GB2312" pitchFamily="49" charset="-122"/>
              </a:rPr>
              <a:t>5</a:t>
            </a:r>
            <a:r>
              <a:rPr kumimoji="0" lang="zh-CN" altLang="en-US" sz="1200" b="1" dirty="0" smtClean="0">
                <a:solidFill>
                  <a:schemeClr val="tx1"/>
                </a:solidFill>
                <a:latin typeface="Times New Roman" pitchFamily="18" charset="0"/>
                <a:ea typeface="楷体_GB2312" pitchFamily="49" charset="-122"/>
              </a:rPr>
              <a:t>个埃左右，那么几个纳米大小的量子点中原子的个数就在</a:t>
            </a:r>
            <a:r>
              <a:rPr kumimoji="0" lang="en-US" altLang="zh-CN" sz="1200" b="1" dirty="0" smtClean="0">
                <a:solidFill>
                  <a:schemeClr val="tx1"/>
                </a:solidFill>
                <a:latin typeface="Times New Roman" pitchFamily="18" charset="0"/>
                <a:ea typeface="楷体_GB2312" pitchFamily="49" charset="-122"/>
              </a:rPr>
              <a:t>6</a:t>
            </a:r>
            <a:r>
              <a:rPr kumimoji="0" lang="zh-CN" altLang="en-US" sz="1200" b="1" dirty="0" smtClean="0">
                <a:solidFill>
                  <a:schemeClr val="tx1"/>
                </a:solidFill>
                <a:latin typeface="Times New Roman" pitchFamily="18" charset="0"/>
                <a:ea typeface="楷体_GB2312" pitchFamily="49" charset="-122"/>
              </a:rPr>
              <a:t>个原子左右，那么表面原子对于内部原子的影响就不能再忽略。</a:t>
            </a:r>
            <a:endParaRPr kumimoji="0" lang="en-US" altLang="zh-CN" sz="1200" dirty="0" smtClean="0">
              <a:solidFill>
                <a:schemeClr val="tx1"/>
              </a:solidFill>
              <a:latin typeface="Times New Roman" pitchFamily="18" charset="0"/>
              <a:ea typeface="楷体_GB2312" pitchFamily="49"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0" lang="en-US" altLang="zh-CN" sz="1200" b="1" dirty="0" smtClean="0">
              <a:solidFill>
                <a:schemeClr val="tx1"/>
              </a:solidFill>
              <a:latin typeface="楷体_GB2312" pitchFamily="49" charset="-122"/>
              <a:ea typeface="楷体_GB2312" pitchFamily="49" charset="-122"/>
            </a:endParaRPr>
          </a:p>
          <a:p>
            <a:pPr eaLnBrk="1" hangingPunct="1"/>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rgbClr val="0000FF"/>
                </a:solidFill>
                <a:latin typeface="黑体" pitchFamily="49" charset="-122"/>
                <a:ea typeface="黑体" pitchFamily="49" charset="-122"/>
              </a:defRPr>
            </a:lvl1pPr>
            <a:lvl2pPr marL="742950" indent="-285750" eaLnBrk="0" hangingPunct="0">
              <a:defRPr kumimoji="1" sz="3200">
                <a:solidFill>
                  <a:srgbClr val="0000FF"/>
                </a:solidFill>
                <a:latin typeface="黑体" pitchFamily="49" charset="-122"/>
                <a:ea typeface="黑体" pitchFamily="49" charset="-122"/>
              </a:defRPr>
            </a:lvl2pPr>
            <a:lvl3pPr marL="1143000" indent="-228600" eaLnBrk="0" hangingPunct="0">
              <a:defRPr kumimoji="1" sz="3200">
                <a:solidFill>
                  <a:srgbClr val="0000FF"/>
                </a:solidFill>
                <a:latin typeface="黑体" pitchFamily="49" charset="-122"/>
                <a:ea typeface="黑体" pitchFamily="49" charset="-122"/>
              </a:defRPr>
            </a:lvl3pPr>
            <a:lvl4pPr marL="1600200" indent="-228600" eaLnBrk="0" hangingPunct="0">
              <a:defRPr kumimoji="1" sz="3200">
                <a:solidFill>
                  <a:srgbClr val="0000FF"/>
                </a:solidFill>
                <a:latin typeface="黑体" pitchFamily="49" charset="-122"/>
                <a:ea typeface="黑体" pitchFamily="49" charset="-122"/>
              </a:defRPr>
            </a:lvl4pPr>
            <a:lvl5pPr marL="2057400" indent="-228600" eaLnBrk="0" hangingPunct="0">
              <a:defRPr kumimoji="1" sz="3200">
                <a:solidFill>
                  <a:srgbClr val="0000FF"/>
                </a:solidFill>
                <a:latin typeface="黑体" pitchFamily="49" charset="-122"/>
                <a:ea typeface="黑体" pitchFamily="49" charset="-122"/>
              </a:defRPr>
            </a:lvl5pPr>
            <a:lvl6pPr marL="25146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6pPr>
            <a:lvl7pPr marL="29718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7pPr>
            <a:lvl8pPr marL="34290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8pPr>
            <a:lvl9pPr marL="38862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9pPr>
          </a:lstStyle>
          <a:p>
            <a:pPr eaLnBrk="1" hangingPunct="1"/>
            <a:fld id="{4EE54E6F-FE2E-4A9E-A832-BB91D4333CD4}" type="slidenum">
              <a:rPr kumimoji="0" lang="en-US" altLang="zh-CN" sz="1200">
                <a:solidFill>
                  <a:schemeClr val="tx1"/>
                </a:solidFill>
                <a:latin typeface="Arial" pitchFamily="34" charset="0"/>
                <a:ea typeface="宋体" pitchFamily="2" charset="-122"/>
              </a:rPr>
              <a:pPr eaLnBrk="1" hangingPunct="1"/>
              <a:t>2</a:t>
            </a:fld>
            <a:endParaRPr kumimoji="0" lang="en-US" altLang="zh-CN" sz="1200">
              <a:solidFill>
                <a:schemeClr val="tx1"/>
              </a:solidFill>
              <a:latin typeface="Arial" pitchFamily="34" charset="0"/>
              <a:ea typeface="宋体" pitchFamily="2" charset="-122"/>
            </a:endParaRPr>
          </a:p>
        </p:txBody>
      </p:sp>
      <p:sp>
        <p:nvSpPr>
          <p:cNvPr id="480259" name="Rectangle 2"/>
          <p:cNvSpPr>
            <a:spLocks noGrp="1" noRot="1" noChangeAspect="1" noChangeArrowheads="1" noTextEdit="1"/>
          </p:cNvSpPr>
          <p:nvPr>
            <p:ph type="sldImg"/>
          </p:nvPr>
        </p:nvSpPr>
        <p:spPr>
          <a:xfrm>
            <a:off x="381000" y="685800"/>
            <a:ext cx="6096000" cy="3429000"/>
          </a:xfrm>
          <a:ln/>
        </p:spPr>
      </p:sp>
      <p:sp>
        <p:nvSpPr>
          <p:cNvPr id="480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我们来看玻恩</a:t>
            </a:r>
            <a:r>
              <a:rPr lang="en-US" altLang="zh-CN" dirty="0" smtClean="0"/>
              <a:t>-</a:t>
            </a:r>
            <a:r>
              <a:rPr lang="zh-CN" altLang="en-US" dirty="0" smtClean="0"/>
              <a:t>卡门边界条件是怎样的一个模型。这个模型很简单，但是却很有用。假设一维有限链的原胞形成一个首尾相连的环状链。如图中所示为包含</a:t>
            </a:r>
            <a:r>
              <a:rPr lang="en-US" altLang="zh-CN" dirty="0" smtClean="0"/>
              <a:t>N</a:t>
            </a:r>
            <a:r>
              <a:rPr lang="zh-CN" altLang="en-US" dirty="0" smtClean="0"/>
              <a:t>个原胞的一维链形成的环状链，如果原胞的数目</a:t>
            </a:r>
            <a:r>
              <a:rPr lang="en-US" altLang="zh-CN" dirty="0" smtClean="0"/>
              <a:t>N</a:t>
            </a:r>
            <a:r>
              <a:rPr lang="zh-CN" altLang="en-US" dirty="0" smtClean="0"/>
              <a:t>很大，则沿环的运动仍旧可以看作是沿线运动。而显然这个一维链具有了循环性。第</a:t>
            </a:r>
            <a:r>
              <a:rPr lang="en-US" altLang="zh-CN" dirty="0" smtClean="0"/>
              <a:t>r</a:t>
            </a:r>
            <a:r>
              <a:rPr lang="zh-CN" altLang="en-US" dirty="0" smtClean="0"/>
              <a:t>个原胞和第</a:t>
            </a:r>
            <a:r>
              <a:rPr lang="en-US" altLang="zh-CN" dirty="0" err="1" smtClean="0"/>
              <a:t>N+r</a:t>
            </a:r>
            <a:r>
              <a:rPr lang="zh-CN" altLang="en-US" dirty="0" smtClean="0"/>
              <a:t>个原胞是同一个的原胞，运动完全一致。</a:t>
            </a:r>
            <a:endParaRPr lang="en-US" altLang="zh-CN" dirty="0" smtClean="0"/>
          </a:p>
          <a:p>
            <a:pPr eaLnBrk="1" hangingPunct="1"/>
            <a:r>
              <a:rPr lang="zh-CN" altLang="en-US" dirty="0" smtClean="0"/>
              <a:t>玻恩</a:t>
            </a:r>
            <a:r>
              <a:rPr lang="en-US" altLang="zh-CN" dirty="0" smtClean="0"/>
              <a:t>-</a:t>
            </a:r>
            <a:r>
              <a:rPr lang="zh-CN" altLang="en-US" dirty="0" smtClean="0"/>
              <a:t>卡门的边界条件也可以将一维的链看成是一个无限长的一维链的一段，而这个无限长的一维链是由实际的一维链周期排列而成，其周期就是</a:t>
            </a:r>
            <a:r>
              <a:rPr lang="en-US" altLang="zh-CN" dirty="0" smtClean="0"/>
              <a:t>Na</a:t>
            </a:r>
            <a:r>
              <a:rPr lang="zh-CN" altLang="en-US" dirty="0" smtClean="0"/>
              <a:t>，</a:t>
            </a:r>
            <a:r>
              <a:rPr lang="en-US" altLang="zh-CN" dirty="0" smtClean="0"/>
              <a:t>a</a:t>
            </a:r>
            <a:r>
              <a:rPr lang="zh-CN" altLang="en-US" dirty="0" smtClean="0"/>
              <a:t>是晶格常数。与环状链类似，也是第</a:t>
            </a:r>
            <a:r>
              <a:rPr lang="en-US" altLang="zh-CN" dirty="0" smtClean="0"/>
              <a:t>r</a:t>
            </a:r>
            <a:r>
              <a:rPr lang="zh-CN" altLang="en-US" dirty="0" smtClean="0"/>
              <a:t>个原胞和第</a:t>
            </a:r>
            <a:r>
              <a:rPr lang="en-US" altLang="zh-CN" dirty="0" err="1" smtClean="0"/>
              <a:t>r+N</a:t>
            </a:r>
            <a:r>
              <a:rPr lang="zh-CN" altLang="en-US" smtClean="0"/>
              <a:t>个原胞远</a:t>
            </a:r>
            <a:r>
              <a:rPr lang="zh-CN" altLang="en-US" dirty="0" smtClean="0"/>
              <a:t>动完全一致</a:t>
            </a:r>
            <a:r>
              <a:rPr lang="zh-CN" altLang="en-US" smtClean="0"/>
              <a:t>。在周期性</a:t>
            </a:r>
            <a:r>
              <a:rPr lang="zh-CN" altLang="en-US" dirty="0" smtClean="0"/>
              <a:t>边界条件下。我们再来分析一维单原子链和一维双原子链情况。</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对于三维的晶体，原子的自由度是</a:t>
            </a:r>
            <a:r>
              <a:rPr lang="en-US" altLang="zh-CN" dirty="0" smtClean="0"/>
              <a:t>3</a:t>
            </a:r>
            <a:r>
              <a:rPr lang="zh-CN" altLang="en-US" dirty="0" smtClean="0"/>
              <a:t>，如果一个原胞中由</a:t>
            </a:r>
            <a:r>
              <a:rPr lang="en-US" altLang="zh-CN" dirty="0" smtClean="0"/>
              <a:t>n</a:t>
            </a:r>
            <a:r>
              <a:rPr lang="zh-CN" altLang="en-US" dirty="0" smtClean="0"/>
              <a:t>个原子，晶体包含</a:t>
            </a:r>
            <a:r>
              <a:rPr lang="en-US" altLang="zh-CN" dirty="0" smtClean="0"/>
              <a:t>N</a:t>
            </a:r>
            <a:r>
              <a:rPr lang="zh-CN" altLang="en-US" dirty="0" smtClean="0"/>
              <a:t>个原胞，那么这个晶体的原子振动可分解为</a:t>
            </a:r>
            <a:r>
              <a:rPr lang="en-US" altLang="zh-CN" dirty="0" smtClean="0"/>
              <a:t>3nN</a:t>
            </a:r>
            <a:r>
              <a:rPr lang="zh-CN" altLang="en-US" dirty="0" smtClean="0"/>
              <a:t>个独立的简谐波，即格波。</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chemeClr val="accent5">
                    <a:lumMod val="25000"/>
                  </a:schemeClr>
                </a:solidFill>
                <a:latin typeface="华文楷体" panose="02010600040101010101" pitchFamily="2" charset="-122"/>
                <a:ea typeface="华文楷体" panose="02010600040101010101" pitchFamily="2" charset="-122"/>
              </a:rPr>
              <a:t>依据量子力学理论，频率为</a:t>
            </a:r>
            <a:r>
              <a:rPr lang="zh-CN" altLang="en-US" sz="1200" b="1" dirty="0" smtClean="0">
                <a:solidFill>
                  <a:schemeClr val="accent5">
                    <a:lumMod val="25000"/>
                  </a:schemeClr>
                </a:solidFill>
                <a:latin typeface="华文楷体" panose="02010600040101010101" pitchFamily="2" charset="-122"/>
                <a:ea typeface="华文楷体" panose="02010600040101010101" pitchFamily="2" charset="-122"/>
                <a:sym typeface="Symbol"/>
              </a:rPr>
              <a:t>的简谐振动能量只能是不连续值。</a:t>
            </a:r>
            <a:r>
              <a:rPr lang="en-US" altLang="zh-CN" sz="1200" b="1" dirty="0" smtClean="0">
                <a:solidFill>
                  <a:schemeClr val="accent5">
                    <a:lumMod val="25000"/>
                  </a:schemeClr>
                </a:solidFill>
                <a:latin typeface="Cambria Math" panose="02040503050406030204" pitchFamily="18" charset="0"/>
                <a:ea typeface="Cambria Math" panose="02040503050406030204" pitchFamily="18" charset="0"/>
                <a:sym typeface="Symbol"/>
              </a:rPr>
              <a:t>ℏ</a:t>
            </a:r>
            <a:r>
              <a:rPr lang="zh-CN" altLang="en-US" sz="1200" b="1" dirty="0" smtClean="0">
                <a:solidFill>
                  <a:schemeClr val="accent5">
                    <a:lumMod val="25000"/>
                  </a:schemeClr>
                </a:solidFill>
                <a:latin typeface="Cambria Math" panose="02040503050406030204" pitchFamily="18" charset="0"/>
                <a:ea typeface="Cambria Math" panose="02040503050406030204" pitchFamily="18" charset="0"/>
                <a:sym typeface="Symbol"/>
              </a:rPr>
              <a:t>是约化普朗克常数。</a:t>
            </a:r>
            <a:r>
              <a:rPr lang="zh-CN" altLang="en-US" sz="12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频率为</a:t>
            </a:r>
            <a:r>
              <a:rPr lang="zh-CN" altLang="en-US" sz="12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a:rPr>
              <a:t>的格波</a:t>
            </a:r>
            <a:r>
              <a:rPr lang="zh-CN" altLang="en-US" sz="1200" b="1"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Symbol"/>
              </a:rPr>
              <a:t>，每一份能量为</a:t>
            </a:r>
            <a:r>
              <a:rPr lang="en-US" altLang="zh-CN" sz="1200" b="1"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Symbol"/>
              </a:rPr>
              <a:t>ℏ</a:t>
            </a:r>
            <a:r>
              <a:rPr lang="en-US" altLang="zh-CN" sz="1200" b="1" dirty="0" smtClean="0">
                <a:solidFill>
                  <a:schemeClr val="tx2"/>
                </a:solidFill>
                <a:latin typeface="Times New Roman" panose="02020603050405020304" pitchFamily="18" charset="0"/>
                <a:cs typeface="Times New Roman" panose="02020603050405020304" pitchFamily="18" charset="0"/>
                <a:sym typeface="Symbol"/>
              </a:rPr>
              <a:t></a:t>
            </a:r>
            <a:r>
              <a:rPr lang="zh-CN" altLang="en-US" sz="1200" b="1" dirty="0" smtClean="0">
                <a:solidFill>
                  <a:schemeClr val="tx2"/>
                </a:solidFill>
                <a:latin typeface="Times New Roman" panose="02020603050405020304" pitchFamily="18" charset="0"/>
                <a:cs typeface="Times New Roman" panose="02020603050405020304" pitchFamily="18" charset="0"/>
                <a:sym typeface="Symbol"/>
              </a:rPr>
              <a:t>称为一个声子。</a:t>
            </a:r>
            <a:r>
              <a:rPr lang="zh-CN" altLang="en-US" sz="1200" b="1" i="0" u="sng" dirty="0" smtClean="0">
                <a:solidFill>
                  <a:schemeClr val="tx2"/>
                </a:solidFill>
                <a:latin typeface="Times New Roman" panose="02020603050405020304" pitchFamily="18" charset="0"/>
                <a:cs typeface="Times New Roman" panose="02020603050405020304" pitchFamily="18" charset="0"/>
                <a:sym typeface="Symbol"/>
              </a:rPr>
              <a:t>声子就是晶格振动能量变化的最小单元。为了处理问题方便，将格波的最小振动能量看作单个粒子来处理，这样当考虑光子、电子与晶格振动相互作用时，就可以看作是与声子的碰撞问题，从而简化了问题的处理。而在作用中，声子的准动量用</a:t>
            </a:r>
            <a:r>
              <a:rPr lang="en-US" altLang="zh-CN" sz="1200" b="1" i="0" u="sng" dirty="0" err="1" smtClean="0">
                <a:solidFill>
                  <a:schemeClr val="tx2"/>
                </a:solidFill>
                <a:latin typeface="Times New Roman" panose="02020603050405020304" pitchFamily="18" charset="0"/>
                <a:cs typeface="Times New Roman" panose="02020603050405020304" pitchFamily="18" charset="0"/>
                <a:sym typeface="Symbol"/>
              </a:rPr>
              <a:t>hbarq</a:t>
            </a:r>
            <a:r>
              <a:rPr lang="zh-CN" altLang="en-US" sz="1200" b="1" i="0" u="sng" dirty="0" smtClean="0">
                <a:solidFill>
                  <a:schemeClr val="tx2"/>
                </a:solidFill>
                <a:latin typeface="Times New Roman" panose="02020603050405020304" pitchFamily="18" charset="0"/>
                <a:cs typeface="Times New Roman" panose="02020603050405020304" pitchFamily="18" charset="0"/>
                <a:sym typeface="Symbol"/>
              </a:rPr>
              <a:t>表示。</a:t>
            </a:r>
            <a:endParaRPr lang="zh-CN" altLang="en-US" sz="1200" b="1" i="0" u="sng"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1" dirty="0" smtClean="0">
              <a:solidFill>
                <a:schemeClr val="accent5">
                  <a:lumMod val="25000"/>
                </a:schemeClr>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2740915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实际晶体中总是存在着缺陷与杂质，</a:t>
            </a:r>
            <a:r>
              <a:rPr lang="zh-CN" altLang="en-US" sz="1200" kern="1200" dirty="0" smtClean="0">
                <a:solidFill>
                  <a:schemeClr val="tx1"/>
                </a:solidFill>
                <a:effectLst/>
                <a:latin typeface="Arial" pitchFamily="34" charset="0"/>
                <a:ea typeface="宋体" pitchFamily="2" charset="-122"/>
                <a:cs typeface="+mn-cs"/>
              </a:rPr>
              <a:t>可能</a:t>
            </a:r>
            <a:r>
              <a:rPr lang="zh-CN" altLang="zh-CN" sz="1200" kern="1200" dirty="0" smtClean="0">
                <a:solidFill>
                  <a:schemeClr val="tx1"/>
                </a:solidFill>
                <a:effectLst/>
                <a:latin typeface="Arial" pitchFamily="34" charset="0"/>
                <a:ea typeface="宋体" pitchFamily="2" charset="-122"/>
                <a:cs typeface="+mn-cs"/>
              </a:rPr>
              <a:t>使晶体内部结构的完整性遭到不同程度的破坏</a:t>
            </a:r>
            <a:r>
              <a:rPr lang="zh-CN" altLang="en-US" sz="1200" kern="1200" dirty="0" smtClean="0">
                <a:solidFill>
                  <a:schemeClr val="tx1"/>
                </a:solidFill>
                <a:effectLst/>
                <a:latin typeface="Arial" pitchFamily="34" charset="0"/>
                <a:ea typeface="宋体" pitchFamily="2" charset="-122"/>
                <a:cs typeface="+mn-cs"/>
              </a:rPr>
              <a:t>，可能利用这些缺陷改善半导体某方面的特性。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341313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通常将晶体中容易产生滑移的面称滑移面。一般来说，滑移面为晶体中的原子密排面，或者说是面间距大的晶面。</a:t>
            </a:r>
            <a:r>
              <a:rPr lang="zh-CN" altLang="en-US" sz="1200" kern="1200" dirty="0" smtClean="0">
                <a:solidFill>
                  <a:schemeClr val="tx1"/>
                </a:solidFill>
                <a:effectLst/>
                <a:latin typeface="Arial" pitchFamily="34" charset="0"/>
                <a:ea typeface="宋体" pitchFamily="2" charset="-122"/>
                <a:cs typeface="+mn-cs"/>
              </a:rPr>
              <a:t>（思考一下，这是为什么）</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207067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pic>
        <p:nvPicPr>
          <p:cNvPr id="253" name="图片 25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5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61.png"/><Relationship Id="rId3" Type="http://schemas.openxmlformats.org/officeDocument/2006/relationships/image" Target="../media/image156.png"/><Relationship Id="rId7" Type="http://schemas.openxmlformats.org/officeDocument/2006/relationships/image" Target="../media/image160.png"/><Relationship Id="rId2" Type="http://schemas.openxmlformats.org/officeDocument/2006/relationships/image" Target="../media/image155.png"/><Relationship Id="rId1" Type="http://schemas.openxmlformats.org/officeDocument/2006/relationships/slideLayout" Target="../slideLayouts/slideLayout7.xml"/><Relationship Id="rId6" Type="http://schemas.openxmlformats.org/officeDocument/2006/relationships/image" Target="../media/image159.png"/><Relationship Id="rId5" Type="http://schemas.openxmlformats.org/officeDocument/2006/relationships/image" Target="../media/image158.png"/><Relationship Id="rId4" Type="http://schemas.openxmlformats.org/officeDocument/2006/relationships/image" Target="../media/image157.png"/><Relationship Id="rId9" Type="http://schemas.openxmlformats.org/officeDocument/2006/relationships/image" Target="../media/image1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3544901" y="2662290"/>
            <a:ext cx="5265729" cy="523220"/>
          </a:xfrm>
          <a:prstGeom prst="rect">
            <a:avLst/>
          </a:prstGeom>
          <a:solidFill>
            <a:schemeClr val="bg1"/>
          </a:solidFill>
          <a:ln w="9525">
            <a:noFill/>
            <a:miter lim="800000"/>
            <a:headEnd/>
            <a:tailEnd/>
          </a:ln>
          <a:effectLst/>
        </p:spPr>
        <p:txBody>
          <a:bodyPr wrap="square">
            <a:spAutoFit/>
          </a:bodyPr>
          <a:lstStyle/>
          <a:p>
            <a:pPr algn="just">
              <a:defRPr/>
            </a:pPr>
            <a:r>
              <a:rPr lang="en-US" altLang="zh-CN" b="1" u="sng" dirty="0">
                <a:solidFill>
                  <a:srgbClr val="7030A0"/>
                </a:solidFill>
                <a:latin typeface="楷体_GB2312" pitchFamily="49" charset="-122"/>
                <a:ea typeface="楷体_GB2312" pitchFamily="49" charset="-122"/>
              </a:rPr>
              <a:t>1</a:t>
            </a:r>
            <a:r>
              <a:rPr lang="zh-CN" altLang="en-US" b="1" u="sng" dirty="0">
                <a:solidFill>
                  <a:srgbClr val="7030A0"/>
                </a:solidFill>
                <a:latin typeface="楷体_GB2312" pitchFamily="49" charset="-122"/>
                <a:ea typeface="楷体_GB2312" pitchFamily="49" charset="-122"/>
              </a:rPr>
              <a:t>、方便于求解原子运动方程。</a:t>
            </a:r>
            <a:endParaRPr lang="en-US" altLang="zh-CN" b="1" u="sng" dirty="0">
              <a:solidFill>
                <a:srgbClr val="7030A0"/>
              </a:solidFill>
              <a:latin typeface="楷体_GB2312" pitchFamily="49" charset="-122"/>
              <a:ea typeface="楷体_GB2312" pitchFamily="49" charset="-122"/>
            </a:endParaRPr>
          </a:p>
        </p:txBody>
      </p:sp>
      <p:sp>
        <p:nvSpPr>
          <p:cNvPr id="4" name="TextBox 3"/>
          <p:cNvSpPr txBox="1"/>
          <p:nvPr/>
        </p:nvSpPr>
        <p:spPr>
          <a:xfrm>
            <a:off x="1856510" y="296179"/>
            <a:ext cx="8855309" cy="646331"/>
          </a:xfrm>
          <a:prstGeom prst="rect">
            <a:avLst/>
          </a:prstGeom>
          <a:noFill/>
        </p:spPr>
        <p:txBody>
          <a:bodyPr wrap="none" rtlCol="0">
            <a:spAutoFit/>
          </a:bodyPr>
          <a:lstStyle/>
          <a:p>
            <a:r>
              <a:rPr lang="en-US" altLang="zh-CN" sz="3600" b="1" dirty="0">
                <a:solidFill>
                  <a:srgbClr val="FF0000"/>
                </a:solidFill>
              </a:rPr>
              <a:t>2.4</a:t>
            </a:r>
            <a:r>
              <a:rPr lang="zh-CN" altLang="en-US" sz="3600" b="1" dirty="0">
                <a:solidFill>
                  <a:srgbClr val="FF0000"/>
                </a:solidFill>
              </a:rPr>
              <a:t>波恩</a:t>
            </a:r>
            <a:r>
              <a:rPr lang="en-US" altLang="zh-CN" sz="3600" b="1" dirty="0">
                <a:solidFill>
                  <a:srgbClr val="FF0000"/>
                </a:solidFill>
              </a:rPr>
              <a:t>-</a:t>
            </a:r>
            <a:r>
              <a:rPr lang="zh-CN" altLang="en-US" sz="3600" b="1" dirty="0">
                <a:solidFill>
                  <a:srgbClr val="FF0000"/>
                </a:solidFill>
              </a:rPr>
              <a:t>卡门边界条件（周期性边界条件）</a:t>
            </a:r>
          </a:p>
        </p:txBody>
      </p:sp>
      <p:sp>
        <p:nvSpPr>
          <p:cNvPr id="5" name="TextBox 4"/>
          <p:cNvSpPr txBox="1"/>
          <p:nvPr/>
        </p:nvSpPr>
        <p:spPr>
          <a:xfrm>
            <a:off x="2171700" y="922804"/>
            <a:ext cx="8012130" cy="523220"/>
          </a:xfrm>
          <a:prstGeom prst="rect">
            <a:avLst/>
          </a:prstGeom>
          <a:noFill/>
        </p:spPr>
        <p:txBody>
          <a:bodyPr wrap="none" rtlCol="0">
            <a:spAutoFit/>
          </a:bodyPr>
          <a:lstStyle/>
          <a:p>
            <a:r>
              <a:rPr lang="en-US" altLang="zh-CN" b="1" dirty="0"/>
              <a:t>1912-1913</a:t>
            </a:r>
            <a:r>
              <a:rPr lang="zh-CN" altLang="en-US" b="1" dirty="0"/>
              <a:t>年研究晶体的比热容的论文中提出的。</a:t>
            </a:r>
          </a:p>
        </p:txBody>
      </p:sp>
      <p:sp>
        <p:nvSpPr>
          <p:cNvPr id="2" name="矩形 1"/>
          <p:cNvSpPr/>
          <p:nvPr/>
        </p:nvSpPr>
        <p:spPr>
          <a:xfrm>
            <a:off x="3715561" y="3911154"/>
            <a:ext cx="4692310" cy="523220"/>
          </a:xfrm>
          <a:prstGeom prst="rect">
            <a:avLst/>
          </a:prstGeom>
        </p:spPr>
        <p:txBody>
          <a:bodyPr wrap="none">
            <a:spAutoFit/>
          </a:bodyPr>
          <a:lstStyle/>
          <a:p>
            <a:pPr algn="just" eaLnBrk="1" hangingPunct="1"/>
            <a:r>
              <a:rPr lang="en-US" altLang="zh-CN" b="1" u="sng" dirty="0">
                <a:solidFill>
                  <a:srgbClr val="3333FF"/>
                </a:solidFill>
                <a:latin typeface="Times New Roman" pitchFamily="18" charset="0"/>
                <a:ea typeface="楷体_GB2312" pitchFamily="49" charset="-122"/>
              </a:rPr>
              <a:t>2</a:t>
            </a:r>
            <a:r>
              <a:rPr lang="zh-CN" altLang="en-US" b="1" u="sng" dirty="0">
                <a:solidFill>
                  <a:srgbClr val="3333FF"/>
                </a:solidFill>
                <a:latin typeface="Times New Roman" pitchFamily="18" charset="0"/>
                <a:ea typeface="楷体_GB2312" pitchFamily="49" charset="-122"/>
              </a:rPr>
              <a:t>、与实验结果吻合得较好。</a:t>
            </a:r>
          </a:p>
        </p:txBody>
      </p:sp>
      <p:sp>
        <p:nvSpPr>
          <p:cNvPr id="3" name="TextBox 2"/>
          <p:cNvSpPr txBox="1"/>
          <p:nvPr/>
        </p:nvSpPr>
        <p:spPr>
          <a:xfrm>
            <a:off x="3045663" y="1433217"/>
            <a:ext cx="6033383" cy="523220"/>
          </a:xfrm>
          <a:prstGeom prst="rect">
            <a:avLst/>
          </a:prstGeom>
          <a:noFill/>
        </p:spPr>
        <p:txBody>
          <a:bodyPr wrap="none" rtlCol="0">
            <a:spAutoFit/>
          </a:bodyPr>
          <a:lstStyle/>
          <a:p>
            <a:r>
              <a:rPr lang="en-US" altLang="zh-CN" dirty="0"/>
              <a:t>Max Born       Theodore Von Karman</a:t>
            </a:r>
            <a:endParaRPr lang="zh-CN" altLang="en-US" dirty="0"/>
          </a:p>
        </p:txBody>
      </p:sp>
      <p:grpSp>
        <p:nvGrpSpPr>
          <p:cNvPr id="8" name="组合 7"/>
          <p:cNvGrpSpPr/>
          <p:nvPr/>
        </p:nvGrpSpPr>
        <p:grpSpPr>
          <a:xfrm>
            <a:off x="7458075" y="6382078"/>
            <a:ext cx="552450" cy="314325"/>
            <a:chOff x="5172075" y="6438900"/>
            <a:chExt cx="552450" cy="314325"/>
          </a:xfrm>
        </p:grpSpPr>
        <p:sp>
          <p:nvSpPr>
            <p:cNvPr id="9" name="棱台 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42895348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4738"/>
                                        </p:tgtEl>
                                        <p:attrNameLst>
                                          <p:attrName>style.visibility</p:attrName>
                                        </p:attrNameLst>
                                      </p:cBhvr>
                                      <p:to>
                                        <p:strVal val="visible"/>
                                      </p:to>
                                    </p:set>
                                    <p:animEffect transition="in" filter="fade">
                                      <p:cBhvr>
                                        <p:cTn id="7" dur="1000"/>
                                        <p:tgtEl>
                                          <p:spTgt spid="244738"/>
                                        </p:tgtEl>
                                      </p:cBhvr>
                                    </p:animEffect>
                                    <p:anim calcmode="lin" valueType="num">
                                      <p:cBhvr>
                                        <p:cTn id="8" dur="1000" fill="hold"/>
                                        <p:tgtEl>
                                          <p:spTgt spid="244738"/>
                                        </p:tgtEl>
                                        <p:attrNameLst>
                                          <p:attrName>ppt_x</p:attrName>
                                        </p:attrNameLst>
                                      </p:cBhvr>
                                      <p:tavLst>
                                        <p:tav tm="0">
                                          <p:val>
                                            <p:strVal val="#ppt_x"/>
                                          </p:val>
                                        </p:tav>
                                        <p:tav tm="100000">
                                          <p:val>
                                            <p:strVal val="#ppt_x"/>
                                          </p:val>
                                        </p:tav>
                                      </p:tavLst>
                                    </p:anim>
                                    <p:anim calcmode="lin" valueType="num">
                                      <p:cBhvr>
                                        <p:cTn id="9" dur="1000" fill="hold"/>
                                        <p:tgtEl>
                                          <p:spTgt spid="2447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2600392" cy="646331"/>
          </a:xfrm>
          <a:prstGeom prst="rect">
            <a:avLst/>
          </a:prstGeom>
          <a:noFill/>
        </p:spPr>
        <p:txBody>
          <a:bodyPr wrap="none" rtlCol="0">
            <a:spAutoFit/>
          </a:bodyPr>
          <a:lstStyle/>
          <a:p>
            <a:r>
              <a:rPr lang="en-US" altLang="zh-CN" sz="3600" b="1" dirty="0">
                <a:solidFill>
                  <a:srgbClr val="FF0000"/>
                </a:solidFill>
              </a:rPr>
              <a:t>2.6.1</a:t>
            </a:r>
            <a:r>
              <a:rPr lang="zh-CN" altLang="en-US" sz="3600" b="1" dirty="0">
                <a:solidFill>
                  <a:srgbClr val="FF0000"/>
                </a:solidFill>
              </a:rPr>
              <a:t>点缺陷</a:t>
            </a:r>
          </a:p>
        </p:txBody>
      </p:sp>
      <p:sp>
        <p:nvSpPr>
          <p:cNvPr id="35" name="TextBox 34"/>
          <p:cNvSpPr txBox="1"/>
          <p:nvPr/>
        </p:nvSpPr>
        <p:spPr>
          <a:xfrm>
            <a:off x="2893600" y="4678441"/>
            <a:ext cx="7511294" cy="523220"/>
          </a:xfrm>
          <a:prstGeom prst="rect">
            <a:avLst/>
          </a:prstGeom>
          <a:noFill/>
        </p:spPr>
        <p:txBody>
          <a:bodyPr wrap="square" rtlCol="0">
            <a:spAutoFit/>
          </a:bodyPr>
          <a:lstStyle/>
          <a:p>
            <a:r>
              <a:rPr lang="zh-CN" altLang="en-US" b="1" dirty="0">
                <a:solidFill>
                  <a:schemeClr val="accent5">
                    <a:lumMod val="25000"/>
                  </a:schemeClr>
                </a:solidFill>
              </a:rPr>
              <a:t>空位和间隙原子成对出现，</a:t>
            </a:r>
            <a:r>
              <a:rPr lang="zh-CN" altLang="en-US" b="1" dirty="0">
                <a:solidFill>
                  <a:srgbClr val="FF0000"/>
                </a:solidFill>
              </a:rPr>
              <a:t>弗伦克尔缺陷</a:t>
            </a:r>
            <a:r>
              <a:rPr lang="zh-CN" altLang="en-US" b="1" dirty="0">
                <a:solidFill>
                  <a:schemeClr val="accent5">
                    <a:lumMod val="25000"/>
                  </a:schemeClr>
                </a:solidFill>
              </a:rPr>
              <a:t>。</a:t>
            </a:r>
          </a:p>
        </p:txBody>
      </p:sp>
      <p:grpSp>
        <p:nvGrpSpPr>
          <p:cNvPr id="31" name="组合 30"/>
          <p:cNvGrpSpPr/>
          <p:nvPr/>
        </p:nvGrpSpPr>
        <p:grpSpPr>
          <a:xfrm>
            <a:off x="7458075" y="6382078"/>
            <a:ext cx="552450" cy="314325"/>
            <a:chOff x="5172075" y="6438900"/>
            <a:chExt cx="552450" cy="314325"/>
          </a:xfrm>
        </p:grpSpPr>
        <p:sp>
          <p:nvSpPr>
            <p:cNvPr id="32" name="棱台 3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TextBox 36"/>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pic>
        <p:nvPicPr>
          <p:cNvPr id="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163" y="1171638"/>
            <a:ext cx="52673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823677" y="1809407"/>
            <a:ext cx="902811" cy="523220"/>
          </a:xfrm>
          <a:prstGeom prst="rect">
            <a:avLst/>
          </a:prstGeom>
          <a:solidFill>
            <a:schemeClr val="bg1"/>
          </a:solidFill>
        </p:spPr>
        <p:txBody>
          <a:bodyPr wrap="none" rtlCol="0">
            <a:spAutoFit/>
          </a:bodyPr>
          <a:lstStyle/>
          <a:p>
            <a:r>
              <a:rPr lang="zh-CN" altLang="en-US" b="1" dirty="0"/>
              <a:t>空位</a:t>
            </a:r>
          </a:p>
        </p:txBody>
      </p:sp>
      <p:pic>
        <p:nvPicPr>
          <p:cNvPr id="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1171637"/>
            <a:ext cx="6019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48684" y="2600697"/>
            <a:ext cx="1620957" cy="523220"/>
          </a:xfrm>
          <a:prstGeom prst="rect">
            <a:avLst/>
          </a:prstGeom>
          <a:solidFill>
            <a:schemeClr val="bg1"/>
          </a:solidFill>
        </p:spPr>
        <p:txBody>
          <a:bodyPr wrap="none" rtlCol="0">
            <a:spAutoFit/>
          </a:bodyPr>
          <a:lstStyle/>
          <a:p>
            <a:r>
              <a:rPr lang="zh-CN" altLang="en-US" b="1" dirty="0"/>
              <a:t>间隙原子</a:t>
            </a:r>
          </a:p>
        </p:txBody>
      </p:sp>
      <p:sp>
        <p:nvSpPr>
          <p:cNvPr id="3" name="矩形 2"/>
          <p:cNvSpPr/>
          <p:nvPr/>
        </p:nvSpPr>
        <p:spPr>
          <a:xfrm>
            <a:off x="7600950" y="2063692"/>
            <a:ext cx="222727" cy="268935"/>
          </a:xfrm>
          <a:prstGeom prst="rect">
            <a:avLst/>
          </a:prstGeom>
          <a:solidFill>
            <a:schemeClr val="bg1"/>
          </a:solidFill>
          <a:ln w="127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132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35"/>
                                        </p:tgtEl>
                                        <p:attrNameLst>
                                          <p:attrName>style.visibility</p:attrName>
                                        </p:attrNameLst>
                                      </p:cBhvr>
                                      <p:to>
                                        <p:strVal val="visible"/>
                                      </p:to>
                                    </p:set>
                                  </p:childTnLst>
                                </p:cTn>
                              </p:par>
                            </p:childTnLst>
                          </p:cTn>
                        </p:par>
                        <p:par>
                          <p:cTn id="23" fill="hold">
                            <p:stCondLst>
                              <p:cond delay="3601"/>
                            </p:stCondLst>
                            <p:childTnLst>
                              <p:par>
                                <p:cTn id="24" presetID="22" presetClass="entr" presetSubtype="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animBg="1"/>
      <p:bldP spid="45"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856509" y="296179"/>
            <a:ext cx="2600392" cy="646331"/>
          </a:xfrm>
          <a:prstGeom prst="rect">
            <a:avLst/>
          </a:prstGeom>
          <a:noFill/>
        </p:spPr>
        <p:txBody>
          <a:bodyPr wrap="none" rtlCol="0">
            <a:spAutoFit/>
          </a:bodyPr>
          <a:lstStyle/>
          <a:p>
            <a:r>
              <a:rPr lang="en-US" altLang="zh-CN" sz="3600" b="1" dirty="0">
                <a:solidFill>
                  <a:srgbClr val="FF0000"/>
                </a:solidFill>
              </a:rPr>
              <a:t>2.6.1</a:t>
            </a:r>
            <a:r>
              <a:rPr lang="zh-CN" altLang="en-US" sz="3600" b="1" dirty="0">
                <a:solidFill>
                  <a:srgbClr val="FF0000"/>
                </a:solidFill>
              </a:rPr>
              <a:t>点缺陷</a:t>
            </a:r>
          </a:p>
        </p:txBody>
      </p:sp>
      <p:sp>
        <p:nvSpPr>
          <p:cNvPr id="31" name="TextBox 30"/>
          <p:cNvSpPr txBox="1"/>
          <p:nvPr/>
        </p:nvSpPr>
        <p:spPr>
          <a:xfrm>
            <a:off x="2060028" y="4493514"/>
            <a:ext cx="8344866" cy="954107"/>
          </a:xfrm>
          <a:prstGeom prst="rect">
            <a:avLst/>
          </a:prstGeom>
          <a:noFill/>
        </p:spPr>
        <p:txBody>
          <a:bodyPr wrap="square" rtlCol="0">
            <a:spAutoFit/>
          </a:bodyPr>
          <a:lstStyle/>
          <a:p>
            <a:r>
              <a:rPr lang="zh-CN" altLang="en-US" b="1" dirty="0">
                <a:solidFill>
                  <a:schemeClr val="accent5">
                    <a:lumMod val="25000"/>
                  </a:schemeClr>
                </a:solidFill>
              </a:rPr>
              <a:t>表面原子向体内扩散形成间隙原子和表面附近原子跳到表面形成空位这样的缺陷也称</a:t>
            </a:r>
            <a:r>
              <a:rPr lang="zh-CN" altLang="en-US" b="1" dirty="0">
                <a:solidFill>
                  <a:srgbClr val="FF0000"/>
                </a:solidFill>
              </a:rPr>
              <a:t>肖特基缺陷</a:t>
            </a:r>
            <a:r>
              <a:rPr lang="zh-CN" altLang="en-US" b="1" dirty="0">
                <a:solidFill>
                  <a:schemeClr val="accent5">
                    <a:lumMod val="25000"/>
                  </a:schemeClr>
                </a:solidFill>
              </a:rPr>
              <a:t>。</a:t>
            </a:r>
          </a:p>
        </p:txBody>
      </p:sp>
      <p:grpSp>
        <p:nvGrpSpPr>
          <p:cNvPr id="30" name="组合 29"/>
          <p:cNvGrpSpPr/>
          <p:nvPr/>
        </p:nvGrpSpPr>
        <p:grpSpPr>
          <a:xfrm>
            <a:off x="7458075" y="6382078"/>
            <a:ext cx="552450" cy="314325"/>
            <a:chOff x="5172075" y="6438900"/>
            <a:chExt cx="552450" cy="314325"/>
          </a:xfrm>
        </p:grpSpPr>
        <p:sp>
          <p:nvSpPr>
            <p:cNvPr id="32" name="棱台 3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TextBox 33"/>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12" name="椭圆 11"/>
          <p:cNvSpPr/>
          <p:nvPr/>
        </p:nvSpPr>
        <p:spPr>
          <a:xfrm>
            <a:off x="4231366" y="1747638"/>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椭圆 12"/>
          <p:cNvSpPr/>
          <p:nvPr/>
        </p:nvSpPr>
        <p:spPr>
          <a:xfrm>
            <a:off x="4935554" y="1747637"/>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椭圆 13"/>
          <p:cNvSpPr/>
          <p:nvPr/>
        </p:nvSpPr>
        <p:spPr>
          <a:xfrm>
            <a:off x="5661280" y="1758148"/>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椭圆 14"/>
          <p:cNvSpPr/>
          <p:nvPr/>
        </p:nvSpPr>
        <p:spPr>
          <a:xfrm>
            <a:off x="6397000" y="1758147"/>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 name="椭圆 15"/>
          <p:cNvSpPr/>
          <p:nvPr/>
        </p:nvSpPr>
        <p:spPr>
          <a:xfrm>
            <a:off x="7106453" y="1768658"/>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椭圆 16"/>
          <p:cNvSpPr/>
          <p:nvPr/>
        </p:nvSpPr>
        <p:spPr>
          <a:xfrm>
            <a:off x="7842173" y="1768657"/>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椭圆 17"/>
          <p:cNvSpPr/>
          <p:nvPr/>
        </p:nvSpPr>
        <p:spPr>
          <a:xfrm>
            <a:off x="4231366" y="2467596"/>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9" name="椭圆 18"/>
          <p:cNvSpPr/>
          <p:nvPr/>
        </p:nvSpPr>
        <p:spPr>
          <a:xfrm>
            <a:off x="4935554" y="2467595"/>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椭圆 19"/>
          <p:cNvSpPr/>
          <p:nvPr/>
        </p:nvSpPr>
        <p:spPr>
          <a:xfrm>
            <a:off x="5661280" y="2478106"/>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椭圆 20"/>
          <p:cNvSpPr/>
          <p:nvPr/>
        </p:nvSpPr>
        <p:spPr>
          <a:xfrm>
            <a:off x="6397000" y="2478105"/>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2" name="椭圆 21"/>
          <p:cNvSpPr/>
          <p:nvPr/>
        </p:nvSpPr>
        <p:spPr>
          <a:xfrm>
            <a:off x="7106453" y="2488616"/>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3" name="椭圆 22"/>
          <p:cNvSpPr/>
          <p:nvPr/>
        </p:nvSpPr>
        <p:spPr>
          <a:xfrm>
            <a:off x="7842173" y="2488615"/>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 name="椭圆 23"/>
          <p:cNvSpPr/>
          <p:nvPr/>
        </p:nvSpPr>
        <p:spPr>
          <a:xfrm>
            <a:off x="4231366" y="3177045"/>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 name="椭圆 24"/>
          <p:cNvSpPr/>
          <p:nvPr/>
        </p:nvSpPr>
        <p:spPr>
          <a:xfrm>
            <a:off x="4935554" y="3177044"/>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 name="椭圆 25"/>
          <p:cNvSpPr/>
          <p:nvPr/>
        </p:nvSpPr>
        <p:spPr>
          <a:xfrm>
            <a:off x="5661280" y="3187555"/>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8" name="椭圆 27"/>
          <p:cNvSpPr/>
          <p:nvPr/>
        </p:nvSpPr>
        <p:spPr>
          <a:xfrm>
            <a:off x="6397000" y="3187554"/>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椭圆 35"/>
          <p:cNvSpPr/>
          <p:nvPr/>
        </p:nvSpPr>
        <p:spPr>
          <a:xfrm>
            <a:off x="7106453" y="3198065"/>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7" name="椭圆 36"/>
          <p:cNvSpPr/>
          <p:nvPr/>
        </p:nvSpPr>
        <p:spPr>
          <a:xfrm>
            <a:off x="7842173" y="3198064"/>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8" name="椭圆 37"/>
          <p:cNvSpPr/>
          <p:nvPr/>
        </p:nvSpPr>
        <p:spPr>
          <a:xfrm>
            <a:off x="4231365" y="3902258"/>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9" name="椭圆 38"/>
          <p:cNvSpPr/>
          <p:nvPr/>
        </p:nvSpPr>
        <p:spPr>
          <a:xfrm>
            <a:off x="4935553" y="3902257"/>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0" name="椭圆 39"/>
          <p:cNvSpPr/>
          <p:nvPr/>
        </p:nvSpPr>
        <p:spPr>
          <a:xfrm>
            <a:off x="5661279" y="3912768"/>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1" name="椭圆 40"/>
          <p:cNvSpPr/>
          <p:nvPr/>
        </p:nvSpPr>
        <p:spPr>
          <a:xfrm>
            <a:off x="6396999" y="3912767"/>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2" name="椭圆 41"/>
          <p:cNvSpPr/>
          <p:nvPr/>
        </p:nvSpPr>
        <p:spPr>
          <a:xfrm>
            <a:off x="7106452" y="3923278"/>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3" name="椭圆 42"/>
          <p:cNvSpPr/>
          <p:nvPr/>
        </p:nvSpPr>
        <p:spPr>
          <a:xfrm>
            <a:off x="7842172" y="3923277"/>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TextBox 43"/>
          <p:cNvSpPr txBox="1"/>
          <p:nvPr/>
        </p:nvSpPr>
        <p:spPr>
          <a:xfrm>
            <a:off x="4673336" y="2017843"/>
            <a:ext cx="803425" cy="461665"/>
          </a:xfrm>
          <a:prstGeom prst="rect">
            <a:avLst/>
          </a:prstGeom>
          <a:noFill/>
        </p:spPr>
        <p:txBody>
          <a:bodyPr wrap="none" rtlCol="0">
            <a:spAutoFit/>
          </a:bodyPr>
          <a:lstStyle/>
          <a:p>
            <a:r>
              <a:rPr lang="zh-CN" altLang="en-US" sz="2400" b="1" dirty="0"/>
              <a:t>空位</a:t>
            </a:r>
          </a:p>
        </p:txBody>
      </p:sp>
      <p:sp>
        <p:nvSpPr>
          <p:cNvPr id="45" name="TextBox 44"/>
          <p:cNvSpPr txBox="1"/>
          <p:nvPr/>
        </p:nvSpPr>
        <p:spPr>
          <a:xfrm>
            <a:off x="6965781" y="2690609"/>
            <a:ext cx="1627369" cy="523220"/>
          </a:xfrm>
          <a:prstGeom prst="rect">
            <a:avLst/>
          </a:prstGeom>
          <a:noFill/>
        </p:spPr>
        <p:txBody>
          <a:bodyPr wrap="none" rtlCol="0">
            <a:spAutoFit/>
          </a:bodyPr>
          <a:lstStyle/>
          <a:p>
            <a:r>
              <a:rPr lang="zh-CN" altLang="en-US" b="1" dirty="0"/>
              <a:t>间隙原子</a:t>
            </a:r>
          </a:p>
        </p:txBody>
      </p:sp>
      <p:sp>
        <p:nvSpPr>
          <p:cNvPr id="46" name="椭圆 45"/>
          <p:cNvSpPr/>
          <p:nvPr/>
        </p:nvSpPr>
        <p:spPr>
          <a:xfrm>
            <a:off x="6255742" y="2409407"/>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7" name="椭圆 46"/>
          <p:cNvSpPr/>
          <p:nvPr/>
        </p:nvSpPr>
        <p:spPr>
          <a:xfrm>
            <a:off x="7232577" y="2445032"/>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8" name="椭圆 47"/>
          <p:cNvSpPr/>
          <p:nvPr/>
        </p:nvSpPr>
        <p:spPr>
          <a:xfrm>
            <a:off x="6221005" y="3302876"/>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9" name="椭圆 48"/>
          <p:cNvSpPr/>
          <p:nvPr/>
        </p:nvSpPr>
        <p:spPr>
          <a:xfrm>
            <a:off x="7193952" y="3292096"/>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0" name="TextBox 30"/>
          <p:cNvSpPr txBox="1"/>
          <p:nvPr/>
        </p:nvSpPr>
        <p:spPr>
          <a:xfrm>
            <a:off x="2072020" y="5567302"/>
            <a:ext cx="8344866" cy="523220"/>
          </a:xfrm>
          <a:prstGeom prst="rect">
            <a:avLst/>
          </a:prstGeom>
          <a:noFill/>
        </p:spPr>
        <p:txBody>
          <a:bodyPr wrap="square" rtlCol="0">
            <a:spAutoFit/>
          </a:bodyPr>
          <a:lstStyle/>
          <a:p>
            <a:r>
              <a:rPr lang="zh-CN" altLang="en-US" b="1" dirty="0" smtClean="0">
                <a:solidFill>
                  <a:srgbClr val="FF0000"/>
                </a:solidFill>
              </a:rPr>
              <a:t>肖特基缺陷的</a:t>
            </a:r>
            <a:r>
              <a:rPr lang="zh-CN" altLang="en-US" b="1" dirty="0" smtClean="0">
                <a:solidFill>
                  <a:schemeClr val="accent5">
                    <a:lumMod val="25000"/>
                  </a:schemeClr>
                </a:solidFill>
              </a:rPr>
              <a:t>间隙原子和空位是独立产生的点缺陷。</a:t>
            </a:r>
            <a:endParaRPr lang="zh-CN" altLang="en-US" b="1" dirty="0">
              <a:solidFill>
                <a:schemeClr val="accent5">
                  <a:lumMod val="25000"/>
                </a:schemeClr>
              </a:solidFill>
            </a:endParaRPr>
          </a:p>
        </p:txBody>
      </p:sp>
    </p:spTree>
    <p:extLst>
      <p:ext uri="{BB962C8B-B14F-4D97-AF65-F5344CB8AC3E}">
        <p14:creationId xmlns:p14="http://schemas.microsoft.com/office/powerpoint/2010/main" val="16426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6 -2.59259E-6 C 0.00485 -0.00532 0.01457 -0.01319 0.01735 -0.02037 C 0.02013 -0.02778 0.01839 -0.02477 0.02204 -0.02963 C 0.02586 -0.04421 0.02638 -0.05995 0.0302 -0.07454 C 0.03141 -0.0875 0.03315 -0.10069 0.03593 -0.11319 C 0.03819 -0.1368 0.03784 -0.12662 0.03593 -0.16435 C 0.03576 -0.1669 0.03593 -0.16991 0.03489 -0.17222 C 0.02916 -0.18403 0.02933 -0.17893 0.02326 -0.18449 C 0.01353 -0.19329 0.00589 -0.21088 -0.00713 -0.21088 " pathEditMode="relative" ptsTypes="ffffffffA">
                                      <p:cBhvr>
                                        <p:cTn id="6" dur="2000" fill="hold"/>
                                        <p:tgtEl>
                                          <p:spTgt spid="19"/>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5.27778E-6 1.48148E-6 L -0.03595 0.05578 L -0.03942 0.1581 " pathEditMode="relative" ptsTypes="AAA">
                                      <p:cBhvr>
                                        <p:cTn id="13" dur="2000" fill="hold"/>
                                        <p:tgtEl>
                                          <p:spTgt spid="16"/>
                                        </p:tgtEl>
                                        <p:attrNameLst>
                                          <p:attrName>ppt_x</p:attrName>
                                          <p:attrName>ppt_y</p:attrName>
                                        </p:attrNameLst>
                                      </p:cBhvr>
                                    </p:animMotion>
                                  </p:childTnLst>
                                </p:cTn>
                              </p:par>
                            </p:childTnLst>
                          </p:cTn>
                        </p:par>
                        <p:par>
                          <p:cTn id="14" fill="hold">
                            <p:stCondLst>
                              <p:cond delay="2500"/>
                            </p:stCondLst>
                            <p:childTnLst>
                              <p:par>
                                <p:cTn id="15" presetID="1" presetClass="exit"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0"/>
                                  </p:iterate>
                                  <p:childTnLst>
                                    <p:set>
                                      <p:cBhvr>
                                        <p:cTn id="38" dur="1" fill="hold">
                                          <p:stCondLst>
                                            <p:cond delay="0"/>
                                          </p:stCondLst>
                                        </p:cTn>
                                        <p:tgtEl>
                                          <p:spTgt spid="31"/>
                                        </p:tgtEl>
                                        <p:attrNameLst>
                                          <p:attrName>style.visibility</p:attrName>
                                        </p:attrNameLst>
                                      </p:cBhvr>
                                      <p:to>
                                        <p:strVal val="visible"/>
                                      </p:to>
                                    </p:set>
                                  </p:childTnLst>
                                </p:cTn>
                              </p:par>
                            </p:childTnLst>
                          </p:cTn>
                        </p:par>
                        <p:par>
                          <p:cTn id="39" fill="hold">
                            <p:stCondLst>
                              <p:cond delay="8401"/>
                            </p:stCondLst>
                            <p:childTnLst>
                              <p:par>
                                <p:cTn id="40" presetID="2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6" grpId="0" animBg="1"/>
      <p:bldP spid="19" grpId="0" animBg="1"/>
      <p:bldP spid="21" grpId="0" animBg="1"/>
      <p:bldP spid="22" grpId="0" animBg="1"/>
      <p:bldP spid="28" grpId="0" animBg="1"/>
      <p:bldP spid="36" grpId="0" animBg="1"/>
      <p:bldP spid="44" grpId="0"/>
      <p:bldP spid="45" grpId="0"/>
      <p:bldP spid="46" grpId="0" animBg="1"/>
      <p:bldP spid="47" grpId="0" animBg="1"/>
      <p:bldP spid="48" grpId="0" animBg="1"/>
      <p:bldP spid="49" grpId="0" animBg="1"/>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2600392" cy="646331"/>
          </a:xfrm>
          <a:prstGeom prst="rect">
            <a:avLst/>
          </a:prstGeom>
          <a:noFill/>
        </p:spPr>
        <p:txBody>
          <a:bodyPr wrap="none" rtlCol="0">
            <a:spAutoFit/>
          </a:bodyPr>
          <a:lstStyle/>
          <a:p>
            <a:r>
              <a:rPr lang="en-US" altLang="zh-CN" sz="3600" b="1" dirty="0">
                <a:solidFill>
                  <a:srgbClr val="FF0000"/>
                </a:solidFill>
              </a:rPr>
              <a:t>2.6.1</a:t>
            </a:r>
            <a:r>
              <a:rPr lang="zh-CN" altLang="en-US" sz="3600" b="1" dirty="0">
                <a:solidFill>
                  <a:srgbClr val="FF0000"/>
                </a:solidFill>
              </a:rPr>
              <a:t>点缺陷</a:t>
            </a:r>
          </a:p>
        </p:txBody>
      </p:sp>
      <p:sp>
        <p:nvSpPr>
          <p:cNvPr id="3" name="椭圆 2"/>
          <p:cNvSpPr/>
          <p:nvPr/>
        </p:nvSpPr>
        <p:spPr>
          <a:xfrm>
            <a:off x="4156938" y="2502044"/>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椭圆 3"/>
          <p:cNvSpPr/>
          <p:nvPr/>
        </p:nvSpPr>
        <p:spPr>
          <a:xfrm>
            <a:off x="4872418" y="2396939"/>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 name="椭圆 4"/>
          <p:cNvSpPr/>
          <p:nvPr/>
        </p:nvSpPr>
        <p:spPr>
          <a:xfrm>
            <a:off x="5586852" y="2512554"/>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椭圆 5"/>
          <p:cNvSpPr/>
          <p:nvPr/>
        </p:nvSpPr>
        <p:spPr>
          <a:xfrm>
            <a:off x="6322572" y="2512553"/>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p:cNvSpPr/>
          <p:nvPr/>
        </p:nvSpPr>
        <p:spPr>
          <a:xfrm>
            <a:off x="7032025" y="2523064"/>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椭圆 7"/>
          <p:cNvSpPr/>
          <p:nvPr/>
        </p:nvSpPr>
        <p:spPr>
          <a:xfrm>
            <a:off x="7767745" y="2523063"/>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椭圆 8"/>
          <p:cNvSpPr/>
          <p:nvPr/>
        </p:nvSpPr>
        <p:spPr>
          <a:xfrm>
            <a:off x="4061940" y="3251231"/>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椭圆 9"/>
          <p:cNvSpPr/>
          <p:nvPr/>
        </p:nvSpPr>
        <p:spPr>
          <a:xfrm>
            <a:off x="4861126" y="3222001"/>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椭圆 10"/>
          <p:cNvSpPr/>
          <p:nvPr/>
        </p:nvSpPr>
        <p:spPr>
          <a:xfrm>
            <a:off x="5623682" y="3232512"/>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椭圆 11"/>
          <p:cNvSpPr/>
          <p:nvPr/>
        </p:nvSpPr>
        <p:spPr>
          <a:xfrm>
            <a:off x="6196447" y="3166585"/>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椭圆 12"/>
          <p:cNvSpPr/>
          <p:nvPr/>
        </p:nvSpPr>
        <p:spPr>
          <a:xfrm>
            <a:off x="7158148" y="3159668"/>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椭圆 13"/>
          <p:cNvSpPr/>
          <p:nvPr/>
        </p:nvSpPr>
        <p:spPr>
          <a:xfrm>
            <a:off x="7767745" y="3243021"/>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椭圆 14"/>
          <p:cNvSpPr/>
          <p:nvPr/>
        </p:nvSpPr>
        <p:spPr>
          <a:xfrm>
            <a:off x="4156938" y="3931451"/>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 name="椭圆 15"/>
          <p:cNvSpPr/>
          <p:nvPr/>
        </p:nvSpPr>
        <p:spPr>
          <a:xfrm>
            <a:off x="4861126" y="3978950"/>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椭圆 16"/>
          <p:cNvSpPr/>
          <p:nvPr/>
        </p:nvSpPr>
        <p:spPr>
          <a:xfrm>
            <a:off x="5586852" y="3941961"/>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椭圆 17"/>
          <p:cNvSpPr/>
          <p:nvPr/>
        </p:nvSpPr>
        <p:spPr>
          <a:xfrm>
            <a:off x="6196447" y="4057282"/>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9" name="椭圆 18"/>
          <p:cNvSpPr/>
          <p:nvPr/>
        </p:nvSpPr>
        <p:spPr>
          <a:xfrm>
            <a:off x="7181899" y="4057281"/>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椭圆 19"/>
          <p:cNvSpPr/>
          <p:nvPr/>
        </p:nvSpPr>
        <p:spPr>
          <a:xfrm>
            <a:off x="7767745" y="3952470"/>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椭圆 20"/>
          <p:cNvSpPr/>
          <p:nvPr/>
        </p:nvSpPr>
        <p:spPr>
          <a:xfrm>
            <a:off x="4156937" y="4656664"/>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2" name="椭圆 21"/>
          <p:cNvSpPr/>
          <p:nvPr/>
        </p:nvSpPr>
        <p:spPr>
          <a:xfrm>
            <a:off x="4861125" y="4656663"/>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3" name="椭圆 22"/>
          <p:cNvSpPr/>
          <p:nvPr/>
        </p:nvSpPr>
        <p:spPr>
          <a:xfrm>
            <a:off x="5586851" y="4667174"/>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 name="椭圆 23"/>
          <p:cNvSpPr/>
          <p:nvPr/>
        </p:nvSpPr>
        <p:spPr>
          <a:xfrm>
            <a:off x="6322571" y="4667173"/>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 name="椭圆 24"/>
          <p:cNvSpPr/>
          <p:nvPr/>
        </p:nvSpPr>
        <p:spPr>
          <a:xfrm>
            <a:off x="7032024" y="4677684"/>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 name="椭圆 25"/>
          <p:cNvSpPr/>
          <p:nvPr/>
        </p:nvSpPr>
        <p:spPr>
          <a:xfrm>
            <a:off x="7767744" y="4677683"/>
            <a:ext cx="252249" cy="2522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0" name="椭圆 29"/>
          <p:cNvSpPr/>
          <p:nvPr/>
        </p:nvSpPr>
        <p:spPr>
          <a:xfrm>
            <a:off x="6679079" y="3622568"/>
            <a:ext cx="238395" cy="237633"/>
          </a:xfrm>
          <a:prstGeom prst="ellipse">
            <a:avLst/>
          </a:prstGeom>
          <a:solidFill>
            <a:schemeClr val="tx2"/>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0000"/>
              </a:solidFill>
            </a:endParaRPr>
          </a:p>
        </p:txBody>
      </p:sp>
      <p:sp>
        <p:nvSpPr>
          <p:cNvPr id="31" name="椭圆 30"/>
          <p:cNvSpPr/>
          <p:nvPr/>
        </p:nvSpPr>
        <p:spPr>
          <a:xfrm>
            <a:off x="4788282" y="3159668"/>
            <a:ext cx="366403" cy="366403"/>
          </a:xfrm>
          <a:prstGeom prst="ellipse">
            <a:avLst/>
          </a:prstGeom>
          <a:solidFill>
            <a:schemeClr val="accent6">
              <a:lumMod val="50000"/>
            </a:schemeClr>
          </a:solidFill>
          <a:ln>
            <a:solidFill>
              <a:schemeClr val="accent6">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TextBox 31"/>
          <p:cNvSpPr txBox="1"/>
          <p:nvPr/>
        </p:nvSpPr>
        <p:spPr>
          <a:xfrm>
            <a:off x="4188065" y="2704260"/>
            <a:ext cx="1620957" cy="523220"/>
          </a:xfrm>
          <a:prstGeom prst="rect">
            <a:avLst/>
          </a:prstGeom>
          <a:noFill/>
        </p:spPr>
        <p:txBody>
          <a:bodyPr wrap="none" rtlCol="0">
            <a:spAutoFit/>
          </a:bodyPr>
          <a:lstStyle/>
          <a:p>
            <a:r>
              <a:rPr lang="zh-CN" altLang="en-US" b="1" dirty="0"/>
              <a:t>替位杂质</a:t>
            </a:r>
          </a:p>
        </p:txBody>
      </p:sp>
      <p:sp>
        <p:nvSpPr>
          <p:cNvPr id="33" name="TextBox 32"/>
          <p:cNvSpPr txBox="1"/>
          <p:nvPr/>
        </p:nvSpPr>
        <p:spPr>
          <a:xfrm>
            <a:off x="6917474" y="3479707"/>
            <a:ext cx="1627369" cy="523220"/>
          </a:xfrm>
          <a:prstGeom prst="rect">
            <a:avLst/>
          </a:prstGeom>
          <a:noFill/>
        </p:spPr>
        <p:txBody>
          <a:bodyPr wrap="none" rtlCol="0">
            <a:spAutoFit/>
          </a:bodyPr>
          <a:lstStyle/>
          <a:p>
            <a:r>
              <a:rPr lang="zh-CN" altLang="en-US" b="1" dirty="0"/>
              <a:t>间隙杂质</a:t>
            </a:r>
          </a:p>
        </p:txBody>
      </p:sp>
      <p:grpSp>
        <p:nvGrpSpPr>
          <p:cNvPr id="34" name="组合 33"/>
          <p:cNvGrpSpPr/>
          <p:nvPr/>
        </p:nvGrpSpPr>
        <p:grpSpPr>
          <a:xfrm>
            <a:off x="7416488" y="6385322"/>
            <a:ext cx="552450" cy="314325"/>
            <a:chOff x="5172075" y="6438900"/>
            <a:chExt cx="552450" cy="314325"/>
          </a:xfrm>
        </p:grpSpPr>
        <p:sp>
          <p:nvSpPr>
            <p:cNvPr id="35" name="棱台 3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TextBox 36"/>
          <p:cNvSpPr txBox="1"/>
          <p:nvPr/>
        </p:nvSpPr>
        <p:spPr>
          <a:xfrm>
            <a:off x="5101529" y="6388626"/>
            <a:ext cx="1899879" cy="307777"/>
          </a:xfrm>
          <a:prstGeom prst="rect">
            <a:avLst/>
          </a:prstGeom>
          <a:noFill/>
        </p:spPr>
        <p:txBody>
          <a:bodyPr wrap="none" rtlCol="0">
            <a:spAutoFit/>
          </a:bodyPr>
          <a:lstStyle/>
          <a:p>
            <a:r>
              <a:rPr lang="zh-CN" altLang="en-US" sz="1400" dirty="0"/>
              <a:t>大连理工大学  张贺秋</a:t>
            </a:r>
          </a:p>
        </p:txBody>
      </p:sp>
      <p:sp>
        <p:nvSpPr>
          <p:cNvPr id="27" name="任意多边形 26"/>
          <p:cNvSpPr/>
          <p:nvPr/>
        </p:nvSpPr>
        <p:spPr>
          <a:xfrm>
            <a:off x="4228399" y="2511922"/>
            <a:ext cx="3681351" cy="132421"/>
          </a:xfrm>
          <a:custGeom>
            <a:avLst/>
            <a:gdLst>
              <a:gd name="connsiteX0" fmla="*/ 0 w 3681351"/>
              <a:gd name="connsiteY0" fmla="*/ 118786 h 132421"/>
              <a:gd name="connsiteX1" fmla="*/ 783771 w 3681351"/>
              <a:gd name="connsiteY1" fmla="*/ 33 h 132421"/>
              <a:gd name="connsiteX2" fmla="*/ 1496291 w 3681351"/>
              <a:gd name="connsiteY2" fmla="*/ 106911 h 132421"/>
              <a:gd name="connsiteX3" fmla="*/ 2232561 w 3681351"/>
              <a:gd name="connsiteY3" fmla="*/ 130662 h 132421"/>
              <a:gd name="connsiteX4" fmla="*/ 2945080 w 3681351"/>
              <a:gd name="connsiteY4" fmla="*/ 130662 h 132421"/>
              <a:gd name="connsiteX5" fmla="*/ 3681351 w 3681351"/>
              <a:gd name="connsiteY5" fmla="*/ 118786 h 132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1351" h="132421">
                <a:moveTo>
                  <a:pt x="0" y="118786"/>
                </a:moveTo>
                <a:cubicBezTo>
                  <a:pt x="267194" y="60399"/>
                  <a:pt x="534389" y="2012"/>
                  <a:pt x="783771" y="33"/>
                </a:cubicBezTo>
                <a:cubicBezTo>
                  <a:pt x="1033153" y="-1946"/>
                  <a:pt x="1254826" y="85140"/>
                  <a:pt x="1496291" y="106911"/>
                </a:cubicBezTo>
                <a:cubicBezTo>
                  <a:pt x="1737756" y="128682"/>
                  <a:pt x="1991096" y="126704"/>
                  <a:pt x="2232561" y="130662"/>
                </a:cubicBezTo>
                <a:cubicBezTo>
                  <a:pt x="2474026" y="134620"/>
                  <a:pt x="2945080" y="130662"/>
                  <a:pt x="2945080" y="130662"/>
                </a:cubicBezTo>
                <a:lnTo>
                  <a:pt x="3681351" y="118786"/>
                </a:lnTo>
              </a:path>
            </a:pathLst>
          </a:cu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任意多边形 27"/>
          <p:cNvSpPr/>
          <p:nvPr/>
        </p:nvSpPr>
        <p:spPr>
          <a:xfrm>
            <a:off x="4180840" y="2630707"/>
            <a:ext cx="113989" cy="2149434"/>
          </a:xfrm>
          <a:custGeom>
            <a:avLst/>
            <a:gdLst>
              <a:gd name="connsiteX0" fmla="*/ 95060 w 113989"/>
              <a:gd name="connsiteY0" fmla="*/ 0 h 2149434"/>
              <a:gd name="connsiteX1" fmla="*/ 58 w 113989"/>
              <a:gd name="connsiteY1" fmla="*/ 748146 h 2149434"/>
              <a:gd name="connsiteX2" fmla="*/ 106936 w 113989"/>
              <a:gd name="connsiteY2" fmla="*/ 1448790 h 2149434"/>
              <a:gd name="connsiteX3" fmla="*/ 95060 w 113989"/>
              <a:gd name="connsiteY3" fmla="*/ 2149434 h 2149434"/>
            </a:gdLst>
            <a:ahLst/>
            <a:cxnLst>
              <a:cxn ang="0">
                <a:pos x="connsiteX0" y="connsiteY0"/>
              </a:cxn>
              <a:cxn ang="0">
                <a:pos x="connsiteX1" y="connsiteY1"/>
              </a:cxn>
              <a:cxn ang="0">
                <a:pos x="connsiteX2" y="connsiteY2"/>
              </a:cxn>
              <a:cxn ang="0">
                <a:pos x="connsiteX3" y="connsiteY3"/>
              </a:cxn>
            </a:cxnLst>
            <a:rect l="l" t="t" r="r" b="b"/>
            <a:pathLst>
              <a:path w="113989" h="2149434">
                <a:moveTo>
                  <a:pt x="95060" y="0"/>
                </a:moveTo>
                <a:cubicBezTo>
                  <a:pt x="46569" y="253340"/>
                  <a:pt x="-1921" y="506681"/>
                  <a:pt x="58" y="748146"/>
                </a:cubicBezTo>
                <a:cubicBezTo>
                  <a:pt x="2037" y="989611"/>
                  <a:pt x="91102" y="1215242"/>
                  <a:pt x="106936" y="1448790"/>
                </a:cubicBezTo>
                <a:cubicBezTo>
                  <a:pt x="122770" y="1682338"/>
                  <a:pt x="108915" y="1915886"/>
                  <a:pt x="95060" y="2149434"/>
                </a:cubicBezTo>
              </a:path>
            </a:pathLst>
          </a:cu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任意多边形 28"/>
          <p:cNvSpPr/>
          <p:nvPr/>
        </p:nvSpPr>
        <p:spPr>
          <a:xfrm>
            <a:off x="5709297" y="2630708"/>
            <a:ext cx="51019" cy="2161309"/>
          </a:xfrm>
          <a:custGeom>
            <a:avLst/>
            <a:gdLst>
              <a:gd name="connsiteX0" fmla="*/ 3518 w 51019"/>
              <a:gd name="connsiteY0" fmla="*/ 0 h 2161309"/>
              <a:gd name="connsiteX1" fmla="*/ 51019 w 51019"/>
              <a:gd name="connsiteY1" fmla="*/ 724395 h 2161309"/>
              <a:gd name="connsiteX2" fmla="*/ 3518 w 51019"/>
              <a:gd name="connsiteY2" fmla="*/ 1425039 h 2161309"/>
              <a:gd name="connsiteX3" fmla="*/ 3518 w 51019"/>
              <a:gd name="connsiteY3" fmla="*/ 2161309 h 2161309"/>
              <a:gd name="connsiteX4" fmla="*/ 3518 w 51019"/>
              <a:gd name="connsiteY4" fmla="*/ 2161309 h 2161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19" h="2161309">
                <a:moveTo>
                  <a:pt x="3518" y="0"/>
                </a:moveTo>
                <a:cubicBezTo>
                  <a:pt x="27268" y="243444"/>
                  <a:pt x="51019" y="486889"/>
                  <a:pt x="51019" y="724395"/>
                </a:cubicBezTo>
                <a:cubicBezTo>
                  <a:pt x="51019" y="961901"/>
                  <a:pt x="11435" y="1185554"/>
                  <a:pt x="3518" y="1425039"/>
                </a:cubicBezTo>
                <a:cubicBezTo>
                  <a:pt x="-4399" y="1664524"/>
                  <a:pt x="3518" y="2161309"/>
                  <a:pt x="3518" y="2161309"/>
                </a:cubicBezTo>
                <a:lnTo>
                  <a:pt x="3518" y="2161309"/>
                </a:lnTo>
              </a:path>
            </a:pathLst>
          </a:cu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任意多边形 38"/>
          <p:cNvSpPr/>
          <p:nvPr/>
        </p:nvSpPr>
        <p:spPr>
          <a:xfrm>
            <a:off x="4264025" y="4780141"/>
            <a:ext cx="3633849" cy="35626"/>
          </a:xfrm>
          <a:custGeom>
            <a:avLst/>
            <a:gdLst>
              <a:gd name="connsiteX0" fmla="*/ 0 w 3633849"/>
              <a:gd name="connsiteY0" fmla="*/ 0 h 35626"/>
              <a:gd name="connsiteX1" fmla="*/ 3633849 w 3633849"/>
              <a:gd name="connsiteY1" fmla="*/ 35626 h 35626"/>
            </a:gdLst>
            <a:ahLst/>
            <a:cxnLst>
              <a:cxn ang="0">
                <a:pos x="connsiteX0" y="connsiteY0"/>
              </a:cxn>
              <a:cxn ang="0">
                <a:pos x="connsiteX1" y="connsiteY1"/>
              </a:cxn>
            </a:cxnLst>
            <a:rect l="l" t="t" r="r" b="b"/>
            <a:pathLst>
              <a:path w="3633849" h="35626">
                <a:moveTo>
                  <a:pt x="0" y="0"/>
                </a:moveTo>
                <a:lnTo>
                  <a:pt x="3633849" y="35626"/>
                </a:ln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任意多边形 41"/>
          <p:cNvSpPr/>
          <p:nvPr/>
        </p:nvSpPr>
        <p:spPr>
          <a:xfrm>
            <a:off x="7895893" y="2638677"/>
            <a:ext cx="0" cy="2208810"/>
          </a:xfrm>
          <a:custGeom>
            <a:avLst/>
            <a:gdLst>
              <a:gd name="connsiteX0" fmla="*/ 0 w 0"/>
              <a:gd name="connsiteY0" fmla="*/ 0 h 2208810"/>
              <a:gd name="connsiteX1" fmla="*/ 0 w 0"/>
              <a:gd name="connsiteY1" fmla="*/ 2208810 h 2208810"/>
            </a:gdLst>
            <a:ahLst/>
            <a:cxnLst>
              <a:cxn ang="0">
                <a:pos x="connsiteX0" y="connsiteY0"/>
              </a:cxn>
              <a:cxn ang="0">
                <a:pos x="connsiteX1" y="connsiteY1"/>
              </a:cxn>
            </a:cxnLst>
            <a:rect l="l" t="t" r="r" b="b"/>
            <a:pathLst>
              <a:path h="2208810">
                <a:moveTo>
                  <a:pt x="0" y="0"/>
                </a:moveTo>
                <a:lnTo>
                  <a:pt x="0" y="2208810"/>
                </a:ln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4976543" y="4103248"/>
            <a:ext cx="0" cy="700644"/>
          </a:xfrm>
          <a:custGeom>
            <a:avLst/>
            <a:gdLst>
              <a:gd name="connsiteX0" fmla="*/ 0 w 0"/>
              <a:gd name="connsiteY0" fmla="*/ 0 h 700644"/>
              <a:gd name="connsiteX1" fmla="*/ 0 w 0"/>
              <a:gd name="connsiteY1" fmla="*/ 700644 h 700644"/>
            </a:gdLst>
            <a:ahLst/>
            <a:cxnLst>
              <a:cxn ang="0">
                <a:pos x="connsiteX0" y="connsiteY0"/>
              </a:cxn>
              <a:cxn ang="0">
                <a:pos x="connsiteX1" y="connsiteY1"/>
              </a:cxn>
            </a:cxnLst>
            <a:rect l="l" t="t" r="r" b="b"/>
            <a:pathLst>
              <a:path h="700644">
                <a:moveTo>
                  <a:pt x="0" y="0"/>
                </a:moveTo>
                <a:lnTo>
                  <a:pt x="0" y="700644"/>
                </a:ln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任意多边形 45"/>
          <p:cNvSpPr/>
          <p:nvPr/>
        </p:nvSpPr>
        <p:spPr>
          <a:xfrm>
            <a:off x="4287775" y="4055747"/>
            <a:ext cx="3621974" cy="130629"/>
          </a:xfrm>
          <a:custGeom>
            <a:avLst/>
            <a:gdLst>
              <a:gd name="connsiteX0" fmla="*/ 0 w 3621974"/>
              <a:gd name="connsiteY0" fmla="*/ 0 h 130629"/>
              <a:gd name="connsiteX1" fmla="*/ 700644 w 3621974"/>
              <a:gd name="connsiteY1" fmla="*/ 47502 h 130629"/>
              <a:gd name="connsiteX2" fmla="*/ 1448789 w 3621974"/>
              <a:gd name="connsiteY2" fmla="*/ 11876 h 130629"/>
              <a:gd name="connsiteX3" fmla="*/ 2066306 w 3621974"/>
              <a:gd name="connsiteY3" fmla="*/ 130629 h 130629"/>
              <a:gd name="connsiteX4" fmla="*/ 3040083 w 3621974"/>
              <a:gd name="connsiteY4" fmla="*/ 130629 h 130629"/>
              <a:gd name="connsiteX5" fmla="*/ 3621974 w 3621974"/>
              <a:gd name="connsiteY5" fmla="*/ 11876 h 13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1974" h="130629">
                <a:moveTo>
                  <a:pt x="0" y="0"/>
                </a:moveTo>
                <a:cubicBezTo>
                  <a:pt x="229589" y="22761"/>
                  <a:pt x="459179" y="45523"/>
                  <a:pt x="700644" y="47502"/>
                </a:cubicBezTo>
                <a:cubicBezTo>
                  <a:pt x="942109" y="49481"/>
                  <a:pt x="1221179" y="-1979"/>
                  <a:pt x="1448789" y="11876"/>
                </a:cubicBezTo>
                <a:cubicBezTo>
                  <a:pt x="1676399" y="25731"/>
                  <a:pt x="1801090" y="110837"/>
                  <a:pt x="2066306" y="130629"/>
                </a:cubicBezTo>
                <a:cubicBezTo>
                  <a:pt x="2331522" y="150421"/>
                  <a:pt x="2780805" y="150421"/>
                  <a:pt x="3040083" y="130629"/>
                </a:cubicBezTo>
                <a:cubicBezTo>
                  <a:pt x="3299361" y="110837"/>
                  <a:pt x="3460667" y="61356"/>
                  <a:pt x="3621974" y="11876"/>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任意多边形 46"/>
          <p:cNvSpPr/>
          <p:nvPr/>
        </p:nvSpPr>
        <p:spPr>
          <a:xfrm>
            <a:off x="6309832" y="2630708"/>
            <a:ext cx="163002" cy="2161309"/>
          </a:xfrm>
          <a:custGeom>
            <a:avLst/>
            <a:gdLst>
              <a:gd name="connsiteX0" fmla="*/ 163002 w 163002"/>
              <a:gd name="connsiteY0" fmla="*/ 0 h 2161309"/>
              <a:gd name="connsiteX1" fmla="*/ 8623 w 163002"/>
              <a:gd name="connsiteY1" fmla="*/ 641268 h 2161309"/>
              <a:gd name="connsiteX2" fmla="*/ 32374 w 163002"/>
              <a:gd name="connsiteY2" fmla="*/ 1555668 h 2161309"/>
              <a:gd name="connsiteX3" fmla="*/ 139252 w 163002"/>
              <a:gd name="connsiteY3" fmla="*/ 2161309 h 2161309"/>
            </a:gdLst>
            <a:ahLst/>
            <a:cxnLst>
              <a:cxn ang="0">
                <a:pos x="connsiteX0" y="connsiteY0"/>
              </a:cxn>
              <a:cxn ang="0">
                <a:pos x="connsiteX1" y="connsiteY1"/>
              </a:cxn>
              <a:cxn ang="0">
                <a:pos x="connsiteX2" y="connsiteY2"/>
              </a:cxn>
              <a:cxn ang="0">
                <a:pos x="connsiteX3" y="connsiteY3"/>
              </a:cxn>
            </a:cxnLst>
            <a:rect l="l" t="t" r="r" b="b"/>
            <a:pathLst>
              <a:path w="163002" h="2161309">
                <a:moveTo>
                  <a:pt x="163002" y="0"/>
                </a:moveTo>
                <a:cubicBezTo>
                  <a:pt x="96698" y="190995"/>
                  <a:pt x="30394" y="381990"/>
                  <a:pt x="8623" y="641268"/>
                </a:cubicBezTo>
                <a:cubicBezTo>
                  <a:pt x="-13148" y="900546"/>
                  <a:pt x="10602" y="1302328"/>
                  <a:pt x="32374" y="1555668"/>
                </a:cubicBezTo>
                <a:cubicBezTo>
                  <a:pt x="54145" y="1809008"/>
                  <a:pt x="96698" y="1985158"/>
                  <a:pt x="139252" y="2161309"/>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任意多边形 47"/>
          <p:cNvSpPr/>
          <p:nvPr/>
        </p:nvSpPr>
        <p:spPr>
          <a:xfrm>
            <a:off x="7149728" y="2642583"/>
            <a:ext cx="175974" cy="2173184"/>
          </a:xfrm>
          <a:custGeom>
            <a:avLst/>
            <a:gdLst>
              <a:gd name="connsiteX0" fmla="*/ 0 w 175974"/>
              <a:gd name="connsiteY0" fmla="*/ 0 h 2173184"/>
              <a:gd name="connsiteX1" fmla="*/ 142504 w 175974"/>
              <a:gd name="connsiteY1" fmla="*/ 653142 h 2173184"/>
              <a:gd name="connsiteX2" fmla="*/ 166254 w 175974"/>
              <a:gd name="connsiteY2" fmla="*/ 1543792 h 2173184"/>
              <a:gd name="connsiteX3" fmla="*/ 11875 w 175974"/>
              <a:gd name="connsiteY3" fmla="*/ 2173184 h 2173184"/>
            </a:gdLst>
            <a:ahLst/>
            <a:cxnLst>
              <a:cxn ang="0">
                <a:pos x="connsiteX0" y="connsiteY0"/>
              </a:cxn>
              <a:cxn ang="0">
                <a:pos x="connsiteX1" y="connsiteY1"/>
              </a:cxn>
              <a:cxn ang="0">
                <a:pos x="connsiteX2" y="connsiteY2"/>
              </a:cxn>
              <a:cxn ang="0">
                <a:pos x="connsiteX3" y="connsiteY3"/>
              </a:cxn>
            </a:cxnLst>
            <a:rect l="l" t="t" r="r" b="b"/>
            <a:pathLst>
              <a:path w="175974" h="2173184">
                <a:moveTo>
                  <a:pt x="0" y="0"/>
                </a:moveTo>
                <a:cubicBezTo>
                  <a:pt x="57397" y="197921"/>
                  <a:pt x="114795" y="395843"/>
                  <a:pt x="142504" y="653142"/>
                </a:cubicBezTo>
                <a:cubicBezTo>
                  <a:pt x="170213" y="910441"/>
                  <a:pt x="188026" y="1290452"/>
                  <a:pt x="166254" y="1543792"/>
                </a:cubicBezTo>
                <a:cubicBezTo>
                  <a:pt x="144483" y="1797132"/>
                  <a:pt x="78179" y="1985158"/>
                  <a:pt x="11875" y="2173184"/>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任意多边形 48"/>
          <p:cNvSpPr/>
          <p:nvPr/>
        </p:nvSpPr>
        <p:spPr>
          <a:xfrm>
            <a:off x="5760315" y="3285282"/>
            <a:ext cx="2137558" cy="105446"/>
          </a:xfrm>
          <a:custGeom>
            <a:avLst/>
            <a:gdLst>
              <a:gd name="connsiteX0" fmla="*/ 0 w 2137558"/>
              <a:gd name="connsiteY0" fmla="*/ 81695 h 105446"/>
              <a:gd name="connsiteX1" fmla="*/ 581891 w 2137558"/>
              <a:gd name="connsiteY1" fmla="*/ 10443 h 105446"/>
              <a:gd name="connsiteX2" fmla="*/ 1555667 w 2137558"/>
              <a:gd name="connsiteY2" fmla="*/ 10443 h 105446"/>
              <a:gd name="connsiteX3" fmla="*/ 2137558 w 2137558"/>
              <a:gd name="connsiteY3" fmla="*/ 105446 h 105446"/>
            </a:gdLst>
            <a:ahLst/>
            <a:cxnLst>
              <a:cxn ang="0">
                <a:pos x="connsiteX0" y="connsiteY0"/>
              </a:cxn>
              <a:cxn ang="0">
                <a:pos x="connsiteX1" y="connsiteY1"/>
              </a:cxn>
              <a:cxn ang="0">
                <a:pos x="connsiteX2" y="connsiteY2"/>
              </a:cxn>
              <a:cxn ang="0">
                <a:pos x="connsiteX3" y="connsiteY3"/>
              </a:cxn>
            </a:cxnLst>
            <a:rect l="l" t="t" r="r" b="b"/>
            <a:pathLst>
              <a:path w="2137558" h="105446">
                <a:moveTo>
                  <a:pt x="0" y="81695"/>
                </a:moveTo>
                <a:cubicBezTo>
                  <a:pt x="161306" y="52006"/>
                  <a:pt x="322613" y="22318"/>
                  <a:pt x="581891" y="10443"/>
                </a:cubicBezTo>
                <a:cubicBezTo>
                  <a:pt x="841169" y="-1432"/>
                  <a:pt x="1296389" y="-5391"/>
                  <a:pt x="1555667" y="10443"/>
                </a:cubicBezTo>
                <a:cubicBezTo>
                  <a:pt x="1814945" y="26277"/>
                  <a:pt x="1976251" y="65861"/>
                  <a:pt x="2137558" y="105446"/>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5474051" y="1127005"/>
            <a:ext cx="1213794" cy="707886"/>
          </a:xfrm>
          <a:prstGeom prst="rect">
            <a:avLst/>
          </a:prstGeom>
          <a:noFill/>
        </p:spPr>
        <p:txBody>
          <a:bodyPr wrap="none" rtlCol="0">
            <a:spAutoFit/>
          </a:bodyPr>
          <a:lstStyle/>
          <a:p>
            <a:r>
              <a:rPr lang="zh-CN" altLang="en-US" sz="4000" b="1" dirty="0">
                <a:solidFill>
                  <a:srgbClr val="3333FF"/>
                </a:solidFill>
              </a:rPr>
              <a:t>杂质</a:t>
            </a:r>
          </a:p>
        </p:txBody>
      </p:sp>
    </p:spTree>
    <p:extLst>
      <p:ext uri="{BB962C8B-B14F-4D97-AF65-F5344CB8AC3E}">
        <p14:creationId xmlns:p14="http://schemas.microsoft.com/office/powerpoint/2010/main" val="1600808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10" y="296179"/>
            <a:ext cx="4453463" cy="646331"/>
          </a:xfrm>
          <a:prstGeom prst="rect">
            <a:avLst/>
          </a:prstGeom>
          <a:noFill/>
        </p:spPr>
        <p:txBody>
          <a:bodyPr wrap="none" rtlCol="0">
            <a:spAutoFit/>
          </a:bodyPr>
          <a:lstStyle/>
          <a:p>
            <a:r>
              <a:rPr lang="en-US" altLang="zh-CN" sz="3600" b="1" dirty="0">
                <a:solidFill>
                  <a:srgbClr val="FF0000"/>
                </a:solidFill>
              </a:rPr>
              <a:t>2.6.2</a:t>
            </a:r>
            <a:r>
              <a:rPr lang="zh-CN" altLang="en-US" sz="3600" b="1" dirty="0">
                <a:solidFill>
                  <a:srgbClr val="FF0000"/>
                </a:solidFill>
              </a:rPr>
              <a:t>线缺陷（位错）</a:t>
            </a:r>
          </a:p>
        </p:txBody>
      </p:sp>
      <p:grpSp>
        <p:nvGrpSpPr>
          <p:cNvPr id="7" name="组合 6"/>
          <p:cNvGrpSpPr/>
          <p:nvPr/>
        </p:nvGrpSpPr>
        <p:grpSpPr>
          <a:xfrm>
            <a:off x="7458075" y="6382078"/>
            <a:ext cx="552450" cy="314325"/>
            <a:chOff x="5172075" y="6438900"/>
            <a:chExt cx="552450" cy="314325"/>
          </a:xfrm>
        </p:grpSpPr>
        <p:sp>
          <p:nvSpPr>
            <p:cNvPr id="8" name="棱台 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grpSp>
        <p:nvGrpSpPr>
          <p:cNvPr id="50" name="组合 49"/>
          <p:cNvGrpSpPr/>
          <p:nvPr/>
        </p:nvGrpSpPr>
        <p:grpSpPr>
          <a:xfrm>
            <a:off x="4473104" y="1841031"/>
            <a:ext cx="3166560" cy="2402966"/>
            <a:chOff x="3246856" y="2177940"/>
            <a:chExt cx="3166560" cy="2402966"/>
          </a:xfrm>
        </p:grpSpPr>
        <p:sp>
          <p:nvSpPr>
            <p:cNvPr id="24" name="立方体 23"/>
            <p:cNvSpPr/>
            <p:nvPr/>
          </p:nvSpPr>
          <p:spPr>
            <a:xfrm>
              <a:off x="3967869" y="2518559"/>
              <a:ext cx="1649805" cy="1537854"/>
            </a:xfrm>
            <a:prstGeom prst="cube">
              <a:avLst>
                <a:gd name="adj" fmla="val 75591"/>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5" name="直接连接符 24"/>
            <p:cNvCxnSpPr/>
            <p:nvPr/>
          </p:nvCxnSpPr>
          <p:spPr>
            <a:xfrm>
              <a:off x="5136394" y="2506684"/>
              <a:ext cx="0" cy="3978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136394" y="2901845"/>
              <a:ext cx="48128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3967869" y="2904507"/>
              <a:ext cx="1168525" cy="11519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98926" y="3359853"/>
              <a:ext cx="894797" cy="1015663"/>
            </a:xfrm>
            <a:prstGeom prst="rect">
              <a:avLst/>
            </a:prstGeom>
            <a:noFill/>
          </p:spPr>
          <p:txBody>
            <a:bodyPr wrap="none" rtlCol="0">
              <a:spAutoFit/>
            </a:bodyPr>
            <a:lstStyle/>
            <a:p>
              <a:r>
                <a:rPr lang="en-US" altLang="zh-CN" sz="2000" dirty="0"/>
                <a:t>A     C</a:t>
              </a:r>
            </a:p>
            <a:p>
              <a:endParaRPr lang="en-US" altLang="zh-CN" sz="2000" dirty="0"/>
            </a:p>
            <a:p>
              <a:r>
                <a:rPr lang="en-US" altLang="zh-CN" sz="2000" dirty="0"/>
                <a:t>B    D</a:t>
              </a:r>
              <a:endParaRPr lang="zh-CN" altLang="en-US" sz="2000" dirty="0"/>
            </a:p>
          </p:txBody>
        </p:sp>
        <p:sp>
          <p:nvSpPr>
            <p:cNvPr id="29" name="TextBox 28"/>
            <p:cNvSpPr txBox="1"/>
            <p:nvPr/>
          </p:nvSpPr>
          <p:spPr>
            <a:xfrm>
              <a:off x="5014529" y="2177940"/>
              <a:ext cx="811441" cy="400110"/>
            </a:xfrm>
            <a:prstGeom prst="rect">
              <a:avLst/>
            </a:prstGeom>
            <a:noFill/>
          </p:spPr>
          <p:txBody>
            <a:bodyPr wrap="none" rtlCol="0">
              <a:spAutoFit/>
            </a:bodyPr>
            <a:lstStyle/>
            <a:p>
              <a:r>
                <a:rPr lang="en-US" altLang="zh-CN" sz="2000" dirty="0"/>
                <a:t>A</a:t>
              </a:r>
              <a:r>
                <a:rPr lang="zh-CN" altLang="en-US" sz="2000" dirty="0">
                  <a:sym typeface="Symbol"/>
                </a:rPr>
                <a:t></a:t>
              </a:r>
              <a:r>
                <a:rPr lang="en-US" altLang="zh-CN" sz="2000" dirty="0"/>
                <a:t>  C</a:t>
              </a:r>
              <a:r>
                <a:rPr lang="en-US" altLang="zh-CN" sz="2000" dirty="0">
                  <a:sym typeface="Symbol"/>
                </a:rPr>
                <a:t></a:t>
              </a:r>
              <a:endParaRPr lang="en-US" altLang="zh-CN" sz="2000" dirty="0"/>
            </a:p>
          </p:txBody>
        </p:sp>
        <p:sp>
          <p:nvSpPr>
            <p:cNvPr id="30" name="矩形 29"/>
            <p:cNvSpPr/>
            <p:nvPr/>
          </p:nvSpPr>
          <p:spPr>
            <a:xfrm>
              <a:off x="4850395" y="2689914"/>
              <a:ext cx="372218" cy="338554"/>
            </a:xfrm>
            <a:prstGeom prst="rect">
              <a:avLst/>
            </a:prstGeom>
          </p:spPr>
          <p:txBody>
            <a:bodyPr wrap="none">
              <a:spAutoFit/>
            </a:bodyPr>
            <a:lstStyle/>
            <a:p>
              <a:r>
                <a:rPr lang="en-US" altLang="zh-CN" sz="1600" dirty="0"/>
                <a:t>B</a:t>
              </a:r>
              <a:r>
                <a:rPr lang="en-US" altLang="zh-CN" sz="1600" dirty="0">
                  <a:sym typeface="Symbol"/>
                </a:rPr>
                <a:t></a:t>
              </a:r>
              <a:endParaRPr lang="zh-CN" altLang="en-US" sz="1600" dirty="0"/>
            </a:p>
          </p:txBody>
        </p:sp>
        <p:cxnSp>
          <p:nvCxnSpPr>
            <p:cNvPr id="31" name="直接连接符 30"/>
            <p:cNvCxnSpPr/>
            <p:nvPr/>
          </p:nvCxnSpPr>
          <p:spPr>
            <a:xfrm>
              <a:off x="4405745" y="4056413"/>
              <a:ext cx="253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658814" y="2904507"/>
              <a:ext cx="1155182" cy="1151906"/>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561313" y="2901845"/>
              <a:ext cx="253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4664850" y="3423062"/>
              <a:ext cx="1155182" cy="1151906"/>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256501" y="2518559"/>
              <a:ext cx="1155182" cy="1151906"/>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33" name="直接连接符 1032"/>
            <p:cNvCxnSpPr/>
            <p:nvPr/>
          </p:nvCxnSpPr>
          <p:spPr>
            <a:xfrm>
              <a:off x="4670788" y="4056413"/>
              <a:ext cx="0" cy="524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814382" y="2904507"/>
              <a:ext cx="0" cy="521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直接连接符 1036"/>
            <p:cNvCxnSpPr/>
            <p:nvPr/>
          </p:nvCxnSpPr>
          <p:spPr>
            <a:xfrm flipH="1">
              <a:off x="3255813" y="4569030"/>
              <a:ext cx="14149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255813" y="3670465"/>
              <a:ext cx="0" cy="90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4405745" y="2518559"/>
              <a:ext cx="96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1" name="矩形 1040"/>
            <p:cNvSpPr/>
            <p:nvPr/>
          </p:nvSpPr>
          <p:spPr>
            <a:xfrm>
              <a:off x="5477428" y="2599909"/>
              <a:ext cx="473206" cy="369332"/>
            </a:xfrm>
            <a:prstGeom prst="rect">
              <a:avLst/>
            </a:prstGeom>
          </p:spPr>
          <p:txBody>
            <a:bodyPr wrap="none">
              <a:spAutoFit/>
            </a:bodyPr>
            <a:lstStyle/>
            <a:p>
              <a:r>
                <a:rPr lang="en-US" altLang="zh-CN" sz="1800" dirty="0"/>
                <a:t> D</a:t>
              </a:r>
              <a:r>
                <a:rPr lang="en-US" altLang="zh-CN" sz="1800" dirty="0">
                  <a:sym typeface="Symbol"/>
                </a:rPr>
                <a:t></a:t>
              </a:r>
              <a:endParaRPr lang="zh-CN" altLang="en-US" sz="1800" dirty="0"/>
            </a:p>
          </p:txBody>
        </p:sp>
        <p:cxnSp>
          <p:nvCxnSpPr>
            <p:cNvPr id="60" name="直接连接符 59"/>
            <p:cNvCxnSpPr/>
            <p:nvPr/>
          </p:nvCxnSpPr>
          <p:spPr>
            <a:xfrm flipH="1">
              <a:off x="3246856" y="3682341"/>
              <a:ext cx="96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直接箭头连接符 1045"/>
            <p:cNvCxnSpPr/>
            <p:nvPr/>
          </p:nvCxnSpPr>
          <p:spPr>
            <a:xfrm flipH="1">
              <a:off x="5036504" y="3214253"/>
              <a:ext cx="104044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p:cNvSpPr txBox="1"/>
                <p:nvPr/>
              </p:nvSpPr>
              <p:spPr>
                <a:xfrm>
                  <a:off x="5927514" y="2886758"/>
                  <a:ext cx="485902" cy="586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𝑏</m:t>
                            </m:r>
                          </m:e>
                        </m:acc>
                      </m:oMath>
                    </m:oMathPara>
                  </a14:m>
                  <a:endParaRPr lang="zh-CN" altLang="en-US" dirty="0"/>
                </a:p>
              </p:txBody>
            </p:sp>
          </mc:Choice>
          <mc:Fallback xmlns="">
            <p:sp>
              <p:nvSpPr>
                <p:cNvPr id="1049" name="TextBox 1048"/>
                <p:cNvSpPr txBox="1">
                  <a:spLocks noRot="1" noChangeAspect="1" noMove="1" noResize="1" noEditPoints="1" noAdjustHandles="1" noChangeArrowheads="1" noChangeShapeType="1" noTextEdit="1"/>
                </p:cNvSpPr>
                <p:nvPr/>
              </p:nvSpPr>
              <p:spPr>
                <a:xfrm>
                  <a:off x="5927514" y="2886758"/>
                  <a:ext cx="485902" cy="586892"/>
                </a:xfrm>
                <a:prstGeom prst="rect">
                  <a:avLst/>
                </a:prstGeom>
                <a:blipFill rotWithShape="1">
                  <a:blip r:embed="rId3"/>
                  <a:stretch>
                    <a:fillRect/>
                  </a:stretch>
                </a:blipFill>
              </p:spPr>
              <p:txBody>
                <a:bodyPr/>
                <a:lstStyle/>
                <a:p>
                  <a:r>
                    <a:rPr lang="zh-CN" altLang="en-US">
                      <a:noFill/>
                    </a:rPr>
                    <a:t> </a:t>
                  </a:r>
                </a:p>
              </p:txBody>
            </p:sp>
          </mc:Fallback>
        </mc:AlternateContent>
      </p:grpSp>
      <p:grpSp>
        <p:nvGrpSpPr>
          <p:cNvPr id="53" name="组合 52"/>
          <p:cNvGrpSpPr/>
          <p:nvPr/>
        </p:nvGrpSpPr>
        <p:grpSpPr>
          <a:xfrm>
            <a:off x="7407145" y="1667636"/>
            <a:ext cx="3039466" cy="2532723"/>
            <a:chOff x="6021402" y="2098771"/>
            <a:chExt cx="3039466" cy="2532723"/>
          </a:xfrm>
        </p:grpSpPr>
        <p:cxnSp>
          <p:nvCxnSpPr>
            <p:cNvPr id="69" name="直接连接符 68"/>
            <p:cNvCxnSpPr>
              <a:endCxn id="35" idx="0"/>
            </p:cNvCxnSpPr>
            <p:nvPr/>
          </p:nvCxnSpPr>
          <p:spPr>
            <a:xfrm flipH="1">
              <a:off x="6982691" y="2955095"/>
              <a:ext cx="1135313" cy="115376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06744" y="3383296"/>
              <a:ext cx="1233286" cy="1015663"/>
            </a:xfrm>
            <a:prstGeom prst="rect">
              <a:avLst/>
            </a:prstGeom>
            <a:noFill/>
          </p:spPr>
          <p:txBody>
            <a:bodyPr wrap="none" rtlCol="0">
              <a:spAutoFit/>
            </a:bodyPr>
            <a:lstStyle/>
            <a:p>
              <a:r>
                <a:rPr lang="en-US" altLang="zh-CN" sz="2000" dirty="0"/>
                <a:t>A          C</a:t>
              </a:r>
            </a:p>
            <a:p>
              <a:endParaRPr lang="en-US" altLang="zh-CN" sz="2000" dirty="0"/>
            </a:p>
            <a:p>
              <a:r>
                <a:rPr lang="en-US" altLang="zh-CN" sz="2000" dirty="0"/>
                <a:t>B</a:t>
              </a:r>
              <a:endParaRPr lang="zh-CN" altLang="en-US" sz="2000" dirty="0"/>
            </a:p>
          </p:txBody>
        </p:sp>
        <p:sp>
          <p:nvSpPr>
            <p:cNvPr id="71" name="TextBox 70"/>
            <p:cNvSpPr txBox="1"/>
            <p:nvPr/>
          </p:nvSpPr>
          <p:spPr>
            <a:xfrm>
              <a:off x="7789075" y="2228528"/>
              <a:ext cx="420308" cy="400110"/>
            </a:xfrm>
            <a:prstGeom prst="rect">
              <a:avLst/>
            </a:prstGeom>
            <a:noFill/>
          </p:spPr>
          <p:txBody>
            <a:bodyPr wrap="none" rtlCol="0">
              <a:spAutoFit/>
            </a:bodyPr>
            <a:lstStyle/>
            <a:p>
              <a:r>
                <a:rPr lang="en-US" altLang="zh-CN" sz="2000" dirty="0"/>
                <a:t>A</a:t>
              </a:r>
              <a:r>
                <a:rPr lang="zh-CN" altLang="en-US" sz="2000" dirty="0">
                  <a:sym typeface="Symbol"/>
                </a:rPr>
                <a:t></a:t>
              </a:r>
              <a:endParaRPr lang="en-US" altLang="zh-CN" sz="2000" dirty="0"/>
            </a:p>
          </p:txBody>
        </p:sp>
        <p:sp>
          <p:nvSpPr>
            <p:cNvPr id="72" name="矩形 71"/>
            <p:cNvSpPr/>
            <p:nvPr/>
          </p:nvSpPr>
          <p:spPr>
            <a:xfrm>
              <a:off x="7839787" y="2727978"/>
              <a:ext cx="372218" cy="338554"/>
            </a:xfrm>
            <a:prstGeom prst="rect">
              <a:avLst/>
            </a:prstGeom>
          </p:spPr>
          <p:txBody>
            <a:bodyPr wrap="none">
              <a:spAutoFit/>
            </a:bodyPr>
            <a:lstStyle/>
            <a:p>
              <a:r>
                <a:rPr lang="en-US" altLang="zh-CN" sz="1600" dirty="0"/>
                <a:t>B</a:t>
              </a:r>
              <a:r>
                <a:rPr lang="en-US" altLang="zh-CN" sz="1600" dirty="0">
                  <a:sym typeface="Symbol"/>
                </a:rPr>
                <a:t></a:t>
              </a:r>
              <a:endParaRPr lang="zh-CN" altLang="en-US" sz="1600" dirty="0"/>
            </a:p>
          </p:txBody>
        </p:sp>
        <p:cxnSp>
          <p:nvCxnSpPr>
            <p:cNvPr id="73" name="直接连接符 72"/>
            <p:cNvCxnSpPr/>
            <p:nvPr/>
          </p:nvCxnSpPr>
          <p:spPr>
            <a:xfrm>
              <a:off x="6981959" y="4107001"/>
              <a:ext cx="451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7433360" y="2793907"/>
              <a:ext cx="1327584" cy="1313094"/>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125265" y="2952433"/>
              <a:ext cx="47525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7439396" y="3473650"/>
              <a:ext cx="1155182" cy="1151906"/>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6031047" y="2569147"/>
              <a:ext cx="1155182" cy="1151906"/>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445334" y="4107001"/>
              <a:ext cx="0" cy="524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588928" y="2952433"/>
              <a:ext cx="0" cy="524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6030359" y="4619618"/>
              <a:ext cx="14149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030359" y="3721053"/>
              <a:ext cx="0" cy="90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7180291" y="2569147"/>
              <a:ext cx="96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8587662" y="2746886"/>
              <a:ext cx="473206" cy="369332"/>
            </a:xfrm>
            <a:prstGeom prst="rect">
              <a:avLst/>
            </a:prstGeom>
          </p:spPr>
          <p:txBody>
            <a:bodyPr wrap="none">
              <a:spAutoFit/>
            </a:bodyPr>
            <a:lstStyle/>
            <a:p>
              <a:r>
                <a:rPr lang="en-US" altLang="zh-CN" sz="1800" dirty="0"/>
                <a:t> D</a:t>
              </a:r>
              <a:r>
                <a:rPr lang="en-US" altLang="zh-CN" sz="1800" dirty="0">
                  <a:sym typeface="Symbol"/>
                </a:rPr>
                <a:t></a:t>
              </a:r>
              <a:endParaRPr lang="zh-CN" altLang="en-US" sz="1800" dirty="0"/>
            </a:p>
          </p:txBody>
        </p:sp>
        <p:cxnSp>
          <p:nvCxnSpPr>
            <p:cNvPr id="84" name="直接连接符 83"/>
            <p:cNvCxnSpPr/>
            <p:nvPr/>
          </p:nvCxnSpPr>
          <p:spPr>
            <a:xfrm flipH="1">
              <a:off x="6021402" y="3732929"/>
              <a:ext cx="96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p:cNvSpPr txBox="1"/>
                <p:nvPr/>
              </p:nvSpPr>
              <p:spPr>
                <a:xfrm>
                  <a:off x="8252658" y="4012180"/>
                  <a:ext cx="485902" cy="586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𝑏</m:t>
                            </m:r>
                          </m:e>
                        </m:acc>
                      </m:oMath>
                    </m:oMathPara>
                  </a14:m>
                  <a:endParaRPr lang="zh-CN" alt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8252658" y="4012180"/>
                  <a:ext cx="485902" cy="586892"/>
                </a:xfrm>
                <a:prstGeom prst="rect">
                  <a:avLst/>
                </a:prstGeom>
                <a:blipFill rotWithShape="1">
                  <a:blip r:embed="rId4"/>
                  <a:stretch>
                    <a:fillRect/>
                  </a:stretch>
                </a:blipFill>
              </p:spPr>
              <p:txBody>
                <a:bodyPr/>
                <a:lstStyle/>
                <a:p>
                  <a:r>
                    <a:rPr lang="zh-CN" altLang="en-US">
                      <a:noFill/>
                    </a:rPr>
                    <a:t> </a:t>
                  </a:r>
                </a:p>
              </p:txBody>
            </p:sp>
          </mc:Fallback>
        </mc:AlternateContent>
        <p:cxnSp>
          <p:nvCxnSpPr>
            <p:cNvPr id="87" name="直接连接符 86"/>
            <p:cNvCxnSpPr/>
            <p:nvPr/>
          </p:nvCxnSpPr>
          <p:spPr>
            <a:xfrm flipH="1">
              <a:off x="6981959" y="2572067"/>
              <a:ext cx="1155182" cy="1151906"/>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981959" y="3714125"/>
              <a:ext cx="0" cy="4026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137141" y="2558261"/>
              <a:ext cx="0" cy="3869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6982691" y="3942608"/>
              <a:ext cx="605641" cy="166254"/>
            </a:xfrm>
            <a:custGeom>
              <a:avLst/>
              <a:gdLst>
                <a:gd name="connsiteX0" fmla="*/ 0 w 605641"/>
                <a:gd name="connsiteY0" fmla="*/ 166254 h 166254"/>
                <a:gd name="connsiteX1" fmla="*/ 219693 w 605641"/>
                <a:gd name="connsiteY1" fmla="*/ 41563 h 166254"/>
                <a:gd name="connsiteX2" fmla="*/ 605641 w 605641"/>
                <a:gd name="connsiteY2" fmla="*/ 0 h 166254"/>
              </a:gdLst>
              <a:ahLst/>
              <a:cxnLst>
                <a:cxn ang="0">
                  <a:pos x="connsiteX0" y="connsiteY0"/>
                </a:cxn>
                <a:cxn ang="0">
                  <a:pos x="connsiteX1" y="connsiteY1"/>
                </a:cxn>
                <a:cxn ang="0">
                  <a:pos x="connsiteX2" y="connsiteY2"/>
                </a:cxn>
              </a:cxnLst>
              <a:rect l="l" t="t" r="r" b="b"/>
              <a:pathLst>
                <a:path w="605641" h="166254">
                  <a:moveTo>
                    <a:pt x="0" y="166254"/>
                  </a:moveTo>
                  <a:cubicBezTo>
                    <a:pt x="59376" y="117763"/>
                    <a:pt x="118753" y="69272"/>
                    <a:pt x="219693" y="41563"/>
                  </a:cubicBezTo>
                  <a:cubicBezTo>
                    <a:pt x="320633" y="13854"/>
                    <a:pt x="463137" y="6927"/>
                    <a:pt x="605641" y="0"/>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0" name="直接连接符 99"/>
            <p:cNvCxnSpPr/>
            <p:nvPr/>
          </p:nvCxnSpPr>
          <p:spPr>
            <a:xfrm>
              <a:off x="7588332" y="3560736"/>
              <a:ext cx="0" cy="386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任意多边形 100"/>
            <p:cNvSpPr/>
            <p:nvPr/>
          </p:nvSpPr>
          <p:spPr>
            <a:xfrm>
              <a:off x="6981959" y="3566556"/>
              <a:ext cx="605641" cy="166254"/>
            </a:xfrm>
            <a:custGeom>
              <a:avLst/>
              <a:gdLst>
                <a:gd name="connsiteX0" fmla="*/ 0 w 605641"/>
                <a:gd name="connsiteY0" fmla="*/ 166254 h 166254"/>
                <a:gd name="connsiteX1" fmla="*/ 219693 w 605641"/>
                <a:gd name="connsiteY1" fmla="*/ 41563 h 166254"/>
                <a:gd name="connsiteX2" fmla="*/ 605641 w 605641"/>
                <a:gd name="connsiteY2" fmla="*/ 0 h 166254"/>
              </a:gdLst>
              <a:ahLst/>
              <a:cxnLst>
                <a:cxn ang="0">
                  <a:pos x="connsiteX0" y="connsiteY0"/>
                </a:cxn>
                <a:cxn ang="0">
                  <a:pos x="connsiteX1" y="connsiteY1"/>
                </a:cxn>
                <a:cxn ang="0">
                  <a:pos x="connsiteX2" y="connsiteY2"/>
                </a:cxn>
              </a:cxnLst>
              <a:rect l="l" t="t" r="r" b="b"/>
              <a:pathLst>
                <a:path w="605641" h="166254">
                  <a:moveTo>
                    <a:pt x="0" y="166254"/>
                  </a:moveTo>
                  <a:cubicBezTo>
                    <a:pt x="59376" y="117763"/>
                    <a:pt x="118753" y="69272"/>
                    <a:pt x="219693" y="41563"/>
                  </a:cubicBezTo>
                  <a:cubicBezTo>
                    <a:pt x="320633" y="13854"/>
                    <a:pt x="463137" y="6927"/>
                    <a:pt x="605641" y="0"/>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任意多边形 101"/>
            <p:cNvSpPr/>
            <p:nvPr/>
          </p:nvSpPr>
          <p:spPr>
            <a:xfrm>
              <a:off x="8140848" y="2794779"/>
              <a:ext cx="597712" cy="150420"/>
            </a:xfrm>
            <a:custGeom>
              <a:avLst/>
              <a:gdLst>
                <a:gd name="connsiteX0" fmla="*/ 0 w 605641"/>
                <a:gd name="connsiteY0" fmla="*/ 166254 h 166254"/>
                <a:gd name="connsiteX1" fmla="*/ 219693 w 605641"/>
                <a:gd name="connsiteY1" fmla="*/ 41563 h 166254"/>
                <a:gd name="connsiteX2" fmla="*/ 605641 w 605641"/>
                <a:gd name="connsiteY2" fmla="*/ 0 h 166254"/>
              </a:gdLst>
              <a:ahLst/>
              <a:cxnLst>
                <a:cxn ang="0">
                  <a:pos x="connsiteX0" y="connsiteY0"/>
                </a:cxn>
                <a:cxn ang="0">
                  <a:pos x="connsiteX1" y="connsiteY1"/>
                </a:cxn>
                <a:cxn ang="0">
                  <a:pos x="connsiteX2" y="connsiteY2"/>
                </a:cxn>
              </a:cxnLst>
              <a:rect l="l" t="t" r="r" b="b"/>
              <a:pathLst>
                <a:path w="605641" h="166254">
                  <a:moveTo>
                    <a:pt x="0" y="166254"/>
                  </a:moveTo>
                  <a:cubicBezTo>
                    <a:pt x="59376" y="117763"/>
                    <a:pt x="118753" y="69272"/>
                    <a:pt x="219693" y="41563"/>
                  </a:cubicBezTo>
                  <a:cubicBezTo>
                    <a:pt x="320633" y="13854"/>
                    <a:pt x="463137" y="6927"/>
                    <a:pt x="605641" y="0"/>
                  </a:cubicBez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3" name="直接连接符 102"/>
            <p:cNvCxnSpPr/>
            <p:nvPr/>
          </p:nvCxnSpPr>
          <p:spPr>
            <a:xfrm>
              <a:off x="8750436" y="2412907"/>
              <a:ext cx="0" cy="386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任意多边形 103"/>
            <p:cNvSpPr/>
            <p:nvPr/>
          </p:nvSpPr>
          <p:spPr>
            <a:xfrm>
              <a:off x="8132187" y="2418727"/>
              <a:ext cx="628757" cy="166254"/>
            </a:xfrm>
            <a:custGeom>
              <a:avLst/>
              <a:gdLst>
                <a:gd name="connsiteX0" fmla="*/ 0 w 605641"/>
                <a:gd name="connsiteY0" fmla="*/ 166254 h 166254"/>
                <a:gd name="connsiteX1" fmla="*/ 219693 w 605641"/>
                <a:gd name="connsiteY1" fmla="*/ 41563 h 166254"/>
                <a:gd name="connsiteX2" fmla="*/ 605641 w 605641"/>
                <a:gd name="connsiteY2" fmla="*/ 0 h 166254"/>
              </a:gdLst>
              <a:ahLst/>
              <a:cxnLst>
                <a:cxn ang="0">
                  <a:pos x="connsiteX0" y="connsiteY0"/>
                </a:cxn>
                <a:cxn ang="0">
                  <a:pos x="connsiteX1" y="connsiteY1"/>
                </a:cxn>
                <a:cxn ang="0">
                  <a:pos x="connsiteX2" y="connsiteY2"/>
                </a:cxn>
              </a:cxnLst>
              <a:rect l="l" t="t" r="r" b="b"/>
              <a:pathLst>
                <a:path w="605641" h="166254">
                  <a:moveTo>
                    <a:pt x="0" y="166254"/>
                  </a:moveTo>
                  <a:cubicBezTo>
                    <a:pt x="59376" y="117763"/>
                    <a:pt x="118753" y="69272"/>
                    <a:pt x="219693" y="41563"/>
                  </a:cubicBezTo>
                  <a:cubicBezTo>
                    <a:pt x="320633" y="13854"/>
                    <a:pt x="463137" y="6927"/>
                    <a:pt x="605641" y="0"/>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8" name="直接连接符 107"/>
            <p:cNvCxnSpPr>
              <a:endCxn id="101" idx="2"/>
            </p:cNvCxnSpPr>
            <p:nvPr/>
          </p:nvCxnSpPr>
          <p:spPr>
            <a:xfrm flipH="1">
              <a:off x="7587600" y="2412907"/>
              <a:ext cx="1173344" cy="1153649"/>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8517993" y="2098771"/>
              <a:ext cx="434734" cy="400110"/>
            </a:xfrm>
            <a:prstGeom prst="rect">
              <a:avLst/>
            </a:prstGeom>
          </p:spPr>
          <p:txBody>
            <a:bodyPr wrap="none">
              <a:spAutoFit/>
            </a:bodyPr>
            <a:lstStyle/>
            <a:p>
              <a:r>
                <a:rPr lang="en-US" altLang="zh-CN" sz="2000" dirty="0"/>
                <a:t>C</a:t>
              </a:r>
              <a:r>
                <a:rPr lang="en-US" altLang="zh-CN" sz="2000" dirty="0">
                  <a:sym typeface="Symbol"/>
                </a:rPr>
                <a:t></a:t>
              </a:r>
              <a:endParaRPr lang="en-US" altLang="zh-CN" sz="2000" dirty="0"/>
            </a:p>
          </p:txBody>
        </p:sp>
        <p:sp>
          <p:nvSpPr>
            <p:cNvPr id="45" name="矩形 44"/>
            <p:cNvSpPr/>
            <p:nvPr/>
          </p:nvSpPr>
          <p:spPr>
            <a:xfrm>
              <a:off x="7514120" y="3852402"/>
              <a:ext cx="370614" cy="400110"/>
            </a:xfrm>
            <a:prstGeom prst="rect">
              <a:avLst/>
            </a:prstGeom>
          </p:spPr>
          <p:txBody>
            <a:bodyPr wrap="none">
              <a:spAutoFit/>
            </a:bodyPr>
            <a:lstStyle/>
            <a:p>
              <a:r>
                <a:rPr lang="en-US" altLang="zh-CN" sz="2000" dirty="0"/>
                <a:t>D</a:t>
              </a:r>
              <a:endParaRPr lang="zh-CN" altLang="en-US" sz="2000" dirty="0"/>
            </a:p>
          </p:txBody>
        </p:sp>
        <p:cxnSp>
          <p:nvCxnSpPr>
            <p:cNvPr id="47" name="直接箭头连接符 46"/>
            <p:cNvCxnSpPr/>
            <p:nvPr/>
          </p:nvCxnSpPr>
          <p:spPr>
            <a:xfrm flipV="1">
              <a:off x="8025896" y="3861807"/>
              <a:ext cx="574620" cy="6151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563646" y="1757437"/>
            <a:ext cx="3210312" cy="2983666"/>
            <a:chOff x="50307" y="2177940"/>
            <a:chExt cx="3210312" cy="2983666"/>
          </a:xfrm>
        </p:grpSpPr>
        <p:sp>
          <p:nvSpPr>
            <p:cNvPr id="6" name="立方体 5"/>
            <p:cNvSpPr/>
            <p:nvPr/>
          </p:nvSpPr>
          <p:spPr>
            <a:xfrm>
              <a:off x="332509" y="2518559"/>
              <a:ext cx="2563884" cy="2095994"/>
            </a:xfrm>
            <a:prstGeom prst="cube">
              <a:avLst>
                <a:gd name="adj" fmla="val 5540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立方体 11"/>
            <p:cNvSpPr/>
            <p:nvPr/>
          </p:nvSpPr>
          <p:spPr>
            <a:xfrm>
              <a:off x="1050266" y="2518559"/>
              <a:ext cx="1846127" cy="1537854"/>
            </a:xfrm>
            <a:prstGeom prst="cube">
              <a:avLst>
                <a:gd name="adj" fmla="val 75591"/>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3" name="直接连接符 12"/>
            <p:cNvCxnSpPr/>
            <p:nvPr/>
          </p:nvCxnSpPr>
          <p:spPr>
            <a:xfrm>
              <a:off x="2218791" y="2506684"/>
              <a:ext cx="0" cy="3978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218791" y="2904507"/>
              <a:ext cx="68876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050266" y="2904507"/>
              <a:ext cx="1168525" cy="11519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1323" y="3359853"/>
              <a:ext cx="1092222" cy="1015663"/>
            </a:xfrm>
            <a:prstGeom prst="rect">
              <a:avLst/>
            </a:prstGeom>
            <a:noFill/>
          </p:spPr>
          <p:txBody>
            <a:bodyPr wrap="none" rtlCol="0">
              <a:spAutoFit/>
            </a:bodyPr>
            <a:lstStyle/>
            <a:p>
              <a:r>
                <a:rPr lang="en-US" altLang="zh-CN" sz="2000" dirty="0"/>
                <a:t>A        C</a:t>
              </a:r>
            </a:p>
            <a:p>
              <a:endParaRPr lang="en-US" altLang="zh-CN" sz="2000" dirty="0"/>
            </a:p>
            <a:p>
              <a:r>
                <a:rPr lang="en-US" altLang="zh-CN" sz="2000" dirty="0"/>
                <a:t>B       D</a:t>
              </a:r>
              <a:endParaRPr lang="zh-CN" altLang="en-US" sz="2000" dirty="0"/>
            </a:p>
          </p:txBody>
        </p:sp>
        <p:sp>
          <p:nvSpPr>
            <p:cNvPr id="21" name="TextBox 20"/>
            <p:cNvSpPr txBox="1"/>
            <p:nvPr/>
          </p:nvSpPr>
          <p:spPr>
            <a:xfrm>
              <a:off x="2096926" y="2177940"/>
              <a:ext cx="1093569" cy="400110"/>
            </a:xfrm>
            <a:prstGeom prst="rect">
              <a:avLst/>
            </a:prstGeom>
            <a:noFill/>
          </p:spPr>
          <p:txBody>
            <a:bodyPr wrap="none" rtlCol="0">
              <a:spAutoFit/>
            </a:bodyPr>
            <a:lstStyle/>
            <a:p>
              <a:r>
                <a:rPr lang="en-US" altLang="zh-CN" sz="2000" dirty="0"/>
                <a:t>A</a:t>
              </a:r>
              <a:r>
                <a:rPr lang="zh-CN" altLang="en-US" sz="2000" dirty="0">
                  <a:sym typeface="Symbol"/>
                </a:rPr>
                <a:t></a:t>
              </a:r>
              <a:r>
                <a:rPr lang="en-US" altLang="zh-CN" sz="2000" dirty="0"/>
                <a:t>      C</a:t>
              </a:r>
              <a:r>
                <a:rPr lang="en-US" altLang="zh-CN" sz="2000" dirty="0">
                  <a:sym typeface="Symbol"/>
                </a:rPr>
                <a:t></a:t>
              </a:r>
              <a:endParaRPr lang="en-US" altLang="zh-CN" sz="2000" dirty="0"/>
            </a:p>
          </p:txBody>
        </p:sp>
        <p:sp>
          <p:nvSpPr>
            <p:cNvPr id="20" name="矩形 19"/>
            <p:cNvSpPr/>
            <p:nvPr/>
          </p:nvSpPr>
          <p:spPr>
            <a:xfrm>
              <a:off x="2153287" y="2571077"/>
              <a:ext cx="420308" cy="400110"/>
            </a:xfrm>
            <a:prstGeom prst="rect">
              <a:avLst/>
            </a:prstGeom>
          </p:spPr>
          <p:txBody>
            <a:bodyPr wrap="none">
              <a:spAutoFit/>
            </a:bodyPr>
            <a:lstStyle/>
            <a:p>
              <a:r>
                <a:rPr lang="en-US" altLang="zh-CN" sz="2000" dirty="0"/>
                <a:t>B</a:t>
              </a:r>
              <a:r>
                <a:rPr lang="en-US" altLang="zh-CN" sz="2000" dirty="0">
                  <a:sym typeface="Symbol"/>
                </a:rPr>
                <a:t></a:t>
              </a:r>
              <a:endParaRPr lang="zh-CN" altLang="en-US" sz="2000" dirty="0"/>
            </a:p>
          </p:txBody>
        </p:sp>
        <p:sp>
          <p:nvSpPr>
            <p:cNvPr id="52" name="矩形 51"/>
            <p:cNvSpPr/>
            <p:nvPr/>
          </p:nvSpPr>
          <p:spPr>
            <a:xfrm>
              <a:off x="2755352" y="2669769"/>
              <a:ext cx="505267" cy="400110"/>
            </a:xfrm>
            <a:prstGeom prst="rect">
              <a:avLst/>
            </a:prstGeom>
          </p:spPr>
          <p:txBody>
            <a:bodyPr wrap="none">
              <a:spAutoFit/>
            </a:bodyPr>
            <a:lstStyle/>
            <a:p>
              <a:r>
                <a:rPr lang="en-US" altLang="zh-CN" sz="2000" dirty="0"/>
                <a:t> D</a:t>
              </a:r>
              <a:r>
                <a:rPr lang="en-US" altLang="zh-CN" sz="2000" dirty="0">
                  <a:sym typeface="Symbol"/>
                </a:rPr>
                <a:t></a:t>
              </a:r>
              <a:endParaRPr lang="zh-CN" altLang="en-US" sz="2000" dirty="0"/>
            </a:p>
          </p:txBody>
        </p:sp>
        <p:sp>
          <p:nvSpPr>
            <p:cNvPr id="55" name="TextBox 54"/>
            <p:cNvSpPr txBox="1"/>
            <p:nvPr/>
          </p:nvSpPr>
          <p:spPr>
            <a:xfrm>
              <a:off x="50307" y="4761496"/>
              <a:ext cx="2347117" cy="400110"/>
            </a:xfrm>
            <a:prstGeom prst="rect">
              <a:avLst/>
            </a:prstGeom>
            <a:noFill/>
          </p:spPr>
          <p:txBody>
            <a:bodyPr wrap="none" rtlCol="0">
              <a:spAutoFit/>
            </a:bodyPr>
            <a:lstStyle/>
            <a:p>
              <a:r>
                <a:rPr lang="en-US" altLang="zh-CN" sz="2000" b="1" dirty="0"/>
                <a:t>BB</a:t>
              </a:r>
              <a:r>
                <a:rPr lang="en-US" altLang="zh-CN" sz="2000" b="1" dirty="0">
                  <a:sym typeface="Symbol"/>
                </a:rPr>
                <a:t></a:t>
              </a:r>
              <a:r>
                <a:rPr lang="en-US" altLang="zh-CN" sz="2000" b="1" dirty="0"/>
                <a:t>DD</a:t>
              </a:r>
              <a:r>
                <a:rPr lang="en-US" altLang="zh-CN" sz="2000" b="1" dirty="0">
                  <a:sym typeface="Symbol"/>
                </a:rPr>
                <a:t></a:t>
              </a:r>
              <a:r>
                <a:rPr lang="zh-CN" altLang="en-US" sz="2000" b="1" dirty="0">
                  <a:sym typeface="Symbol"/>
                </a:rPr>
                <a:t>面为滑移面</a:t>
              </a:r>
              <a:endParaRPr lang="zh-CN" altLang="en-US" sz="2000" b="1" dirty="0"/>
            </a:p>
          </p:txBody>
        </p:sp>
      </p:grpSp>
      <mc:AlternateContent xmlns:mc="http://schemas.openxmlformats.org/markup-compatibility/2006" xmlns:a14="http://schemas.microsoft.com/office/drawing/2010/main">
        <mc:Choice Requires="a14">
          <p:sp>
            <p:nvSpPr>
              <p:cNvPr id="119" name="TextBox 118"/>
              <p:cNvSpPr txBox="1"/>
              <p:nvPr/>
            </p:nvSpPr>
            <p:spPr>
              <a:xfrm>
                <a:off x="4245434" y="4370619"/>
                <a:ext cx="2797561" cy="445891"/>
              </a:xfrm>
              <a:prstGeom prst="rect">
                <a:avLst/>
              </a:prstGeom>
              <a:noFill/>
            </p:spPr>
            <p:txBody>
              <a:bodyPr wrap="none" rtlCol="0">
                <a:spAutoFit/>
              </a:bodyPr>
              <a:lstStyle/>
              <a:p>
                <a:r>
                  <a:rPr lang="en-US" altLang="zh-CN" sz="2000" b="1" dirty="0"/>
                  <a:t>BB</a:t>
                </a:r>
                <a:r>
                  <a:rPr lang="en-US" altLang="zh-CN" sz="2000" b="1" dirty="0">
                    <a:sym typeface="Symbol"/>
                  </a:rPr>
                  <a:t></a:t>
                </a:r>
                <a:r>
                  <a:rPr lang="zh-CN" altLang="en-US" sz="2000" b="1" dirty="0">
                    <a:sym typeface="Symbol"/>
                  </a:rPr>
                  <a:t>为位错线，</a:t>
                </a:r>
                <a:r>
                  <a:rPr lang="en-US" altLang="zh-CN" sz="2000" b="1" dirty="0"/>
                  <a:t> BB</a:t>
                </a:r>
                <a:r>
                  <a:rPr lang="en-US" altLang="zh-CN" sz="2000" b="1" dirty="0">
                    <a:sym typeface="Symbol"/>
                  </a:rPr>
                  <a:t></a:t>
                </a:r>
                <a14:m>
                  <m:oMath xmlns:m="http://schemas.openxmlformats.org/officeDocument/2006/math">
                    <m:r>
                      <a:rPr lang="en-US" altLang="zh-CN" sz="2000" b="1">
                        <a:latin typeface="Cambria Math"/>
                        <a:sym typeface="Symbol"/>
                      </a:rPr>
                      <m:t> </m:t>
                    </m:r>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𝒃</m:t>
                        </m:r>
                      </m:e>
                    </m:acc>
                  </m:oMath>
                </a14:m>
                <a:endParaRPr lang="zh-CN" altLang="en-US" sz="2000" b="1" dirty="0"/>
              </a:p>
            </p:txBody>
          </p:sp>
        </mc:Choice>
        <mc:Fallback xmlns="">
          <p:sp>
            <p:nvSpPr>
              <p:cNvPr id="119" name="TextBox 118"/>
              <p:cNvSpPr txBox="1">
                <a:spLocks noRot="1" noChangeAspect="1" noMove="1" noResize="1" noEditPoints="1" noAdjustHandles="1" noChangeArrowheads="1" noChangeShapeType="1" noTextEdit="1"/>
              </p:cNvSpPr>
              <p:nvPr/>
            </p:nvSpPr>
            <p:spPr>
              <a:xfrm>
                <a:off x="4245434" y="4370619"/>
                <a:ext cx="2797561" cy="445891"/>
              </a:xfrm>
              <a:prstGeom prst="rect">
                <a:avLst/>
              </a:prstGeom>
              <a:blipFill>
                <a:blip r:embed="rId5"/>
                <a:stretch>
                  <a:fillRect l="-2179" t="-1370" b="-246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7447415" y="4370619"/>
                <a:ext cx="2784737" cy="445891"/>
              </a:xfrm>
              <a:prstGeom prst="rect">
                <a:avLst/>
              </a:prstGeom>
              <a:noFill/>
            </p:spPr>
            <p:txBody>
              <a:bodyPr wrap="none" rtlCol="0">
                <a:spAutoFit/>
              </a:bodyPr>
              <a:lstStyle/>
              <a:p>
                <a:r>
                  <a:rPr lang="en-US" altLang="zh-CN" sz="2000" b="1" dirty="0"/>
                  <a:t>BB</a:t>
                </a:r>
                <a:r>
                  <a:rPr lang="en-US" altLang="zh-CN" sz="2000" b="1" dirty="0">
                    <a:sym typeface="Symbol"/>
                  </a:rPr>
                  <a:t></a:t>
                </a:r>
                <a:r>
                  <a:rPr lang="zh-CN" altLang="en-US" sz="2000" b="1" dirty="0">
                    <a:sym typeface="Symbol"/>
                  </a:rPr>
                  <a:t>为位错线，</a:t>
                </a:r>
                <a:r>
                  <a:rPr lang="en-US" altLang="zh-CN" sz="2000" b="1" dirty="0"/>
                  <a:t> BB</a:t>
                </a:r>
                <a:r>
                  <a:rPr lang="en-US" altLang="zh-CN" sz="2000" b="1" dirty="0">
                    <a:sym typeface="Symbol"/>
                  </a:rPr>
                  <a:t>// </a:t>
                </a:r>
                <a14:m>
                  <m:oMath xmlns:m="http://schemas.openxmlformats.org/officeDocument/2006/math">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𝒃</m:t>
                        </m:r>
                      </m:e>
                    </m:acc>
                  </m:oMath>
                </a14:m>
                <a:endParaRPr lang="zh-CN" altLang="en-US" sz="2000" b="1" dirty="0"/>
              </a:p>
            </p:txBody>
          </p:sp>
        </mc:Choice>
        <mc:Fallback xmlns="">
          <p:sp>
            <p:nvSpPr>
              <p:cNvPr id="120" name="TextBox 119"/>
              <p:cNvSpPr txBox="1">
                <a:spLocks noRot="1" noChangeAspect="1" noMove="1" noResize="1" noEditPoints="1" noAdjustHandles="1" noChangeArrowheads="1" noChangeShapeType="1" noTextEdit="1"/>
              </p:cNvSpPr>
              <p:nvPr/>
            </p:nvSpPr>
            <p:spPr>
              <a:xfrm>
                <a:off x="7447415" y="4370619"/>
                <a:ext cx="2784737" cy="445891"/>
              </a:xfrm>
              <a:prstGeom prst="rect">
                <a:avLst/>
              </a:prstGeom>
              <a:blipFill>
                <a:blip r:embed="rId6"/>
                <a:stretch>
                  <a:fillRect l="-2407" t="-1370" b="-246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4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fade">
                                      <p:cBhvr>
                                        <p:cTn id="15" dur="500"/>
                                        <p:tgtEl>
                                          <p:spTgt spid="1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a:off x="6364013" y="1513490"/>
            <a:ext cx="0" cy="1355834"/>
          </a:xfrm>
          <a:custGeom>
            <a:avLst/>
            <a:gdLst>
              <a:gd name="connsiteX0" fmla="*/ 0 w 0"/>
              <a:gd name="connsiteY0" fmla="*/ 0 h 1355834"/>
              <a:gd name="connsiteX1" fmla="*/ 0 w 0"/>
              <a:gd name="connsiteY1" fmla="*/ 646386 h 1355834"/>
              <a:gd name="connsiteX2" fmla="*/ 0 w 0"/>
              <a:gd name="connsiteY2" fmla="*/ 1355834 h 1355834"/>
            </a:gdLst>
            <a:ahLst/>
            <a:cxnLst>
              <a:cxn ang="0">
                <a:pos x="connsiteX0" y="connsiteY0"/>
              </a:cxn>
              <a:cxn ang="0">
                <a:pos x="connsiteX1" y="connsiteY1"/>
              </a:cxn>
              <a:cxn ang="0">
                <a:pos x="connsiteX2" y="connsiteY2"/>
              </a:cxn>
            </a:cxnLst>
            <a:rect l="l" t="t" r="r" b="b"/>
            <a:pathLst>
              <a:path h="1355834">
                <a:moveTo>
                  <a:pt x="0" y="0"/>
                </a:moveTo>
                <a:lnTo>
                  <a:pt x="0" y="646386"/>
                </a:lnTo>
                <a:lnTo>
                  <a:pt x="0" y="135583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267201" y="1513491"/>
            <a:ext cx="220717" cy="3484179"/>
          </a:xfrm>
          <a:custGeom>
            <a:avLst/>
            <a:gdLst>
              <a:gd name="connsiteX0" fmla="*/ 0 w 220717"/>
              <a:gd name="connsiteY0" fmla="*/ 0 h 3484179"/>
              <a:gd name="connsiteX1" fmla="*/ 15766 w 220717"/>
              <a:gd name="connsiteY1" fmla="*/ 646386 h 3484179"/>
              <a:gd name="connsiteX2" fmla="*/ 31531 w 220717"/>
              <a:gd name="connsiteY2" fmla="*/ 1371600 h 3484179"/>
              <a:gd name="connsiteX3" fmla="*/ 94593 w 220717"/>
              <a:gd name="connsiteY3" fmla="*/ 2081048 h 3484179"/>
              <a:gd name="connsiteX4" fmla="*/ 189186 w 220717"/>
              <a:gd name="connsiteY4" fmla="*/ 2806262 h 3484179"/>
              <a:gd name="connsiteX5" fmla="*/ 220717 w 220717"/>
              <a:gd name="connsiteY5" fmla="*/ 3484179 h 3484179"/>
              <a:gd name="connsiteX0" fmla="*/ 0 w 220717"/>
              <a:gd name="connsiteY0" fmla="*/ 0 h 3484179"/>
              <a:gd name="connsiteX1" fmla="*/ 15766 w 220717"/>
              <a:gd name="connsiteY1" fmla="*/ 646386 h 3484179"/>
              <a:gd name="connsiteX2" fmla="*/ 31531 w 220717"/>
              <a:gd name="connsiteY2" fmla="*/ 1371600 h 3484179"/>
              <a:gd name="connsiteX3" fmla="*/ 94593 w 220717"/>
              <a:gd name="connsiteY3" fmla="*/ 2081048 h 3484179"/>
              <a:gd name="connsiteX4" fmla="*/ 173421 w 220717"/>
              <a:gd name="connsiteY4" fmla="*/ 2806262 h 3484179"/>
              <a:gd name="connsiteX5" fmla="*/ 220717 w 220717"/>
              <a:gd name="connsiteY5" fmla="*/ 3484179 h 348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717" h="3484179">
                <a:moveTo>
                  <a:pt x="0" y="0"/>
                </a:moveTo>
                <a:cubicBezTo>
                  <a:pt x="5255" y="208893"/>
                  <a:pt x="10511" y="417786"/>
                  <a:pt x="15766" y="646386"/>
                </a:cubicBezTo>
                <a:cubicBezTo>
                  <a:pt x="21021" y="874986"/>
                  <a:pt x="18393" y="1132490"/>
                  <a:pt x="31531" y="1371600"/>
                </a:cubicBezTo>
                <a:cubicBezTo>
                  <a:pt x="44669" y="1610710"/>
                  <a:pt x="70945" y="1841938"/>
                  <a:pt x="94593" y="2081048"/>
                </a:cubicBezTo>
                <a:cubicBezTo>
                  <a:pt x="118241" y="2320158"/>
                  <a:pt x="152400" y="2572407"/>
                  <a:pt x="173421" y="2806262"/>
                </a:cubicBezTo>
                <a:cubicBezTo>
                  <a:pt x="194442" y="3040117"/>
                  <a:pt x="215462" y="3262148"/>
                  <a:pt x="220717" y="3484179"/>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9368" y="1497725"/>
            <a:ext cx="206467" cy="3421117"/>
          </a:xfrm>
          <a:custGeom>
            <a:avLst/>
            <a:gdLst>
              <a:gd name="connsiteX0" fmla="*/ 0 w 204951"/>
              <a:gd name="connsiteY0" fmla="*/ 0 h 3421117"/>
              <a:gd name="connsiteX1" fmla="*/ 15765 w 204951"/>
              <a:gd name="connsiteY1" fmla="*/ 583324 h 3421117"/>
              <a:gd name="connsiteX2" fmla="*/ 31531 w 204951"/>
              <a:gd name="connsiteY2" fmla="*/ 1292773 h 3421117"/>
              <a:gd name="connsiteX3" fmla="*/ 47296 w 204951"/>
              <a:gd name="connsiteY3" fmla="*/ 2033752 h 3421117"/>
              <a:gd name="connsiteX4" fmla="*/ 157655 w 204951"/>
              <a:gd name="connsiteY4" fmla="*/ 2758966 h 3421117"/>
              <a:gd name="connsiteX5" fmla="*/ 204951 w 204951"/>
              <a:gd name="connsiteY5" fmla="*/ 3421117 h 3421117"/>
              <a:gd name="connsiteX0" fmla="*/ 1516 w 206467"/>
              <a:gd name="connsiteY0" fmla="*/ 0 h 3421117"/>
              <a:gd name="connsiteX1" fmla="*/ 1516 w 206467"/>
              <a:gd name="connsiteY1" fmla="*/ 662152 h 3421117"/>
              <a:gd name="connsiteX2" fmla="*/ 33047 w 206467"/>
              <a:gd name="connsiteY2" fmla="*/ 1292773 h 3421117"/>
              <a:gd name="connsiteX3" fmla="*/ 48812 w 206467"/>
              <a:gd name="connsiteY3" fmla="*/ 2033752 h 3421117"/>
              <a:gd name="connsiteX4" fmla="*/ 159171 w 206467"/>
              <a:gd name="connsiteY4" fmla="*/ 2758966 h 3421117"/>
              <a:gd name="connsiteX5" fmla="*/ 206467 w 206467"/>
              <a:gd name="connsiteY5" fmla="*/ 3421117 h 342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467" h="3421117">
                <a:moveTo>
                  <a:pt x="1516" y="0"/>
                </a:moveTo>
                <a:cubicBezTo>
                  <a:pt x="6771" y="183931"/>
                  <a:pt x="-3739" y="446690"/>
                  <a:pt x="1516" y="662152"/>
                </a:cubicBezTo>
                <a:cubicBezTo>
                  <a:pt x="6771" y="877614"/>
                  <a:pt x="25164" y="1064173"/>
                  <a:pt x="33047" y="1292773"/>
                </a:cubicBezTo>
                <a:cubicBezTo>
                  <a:pt x="40930" y="1521373"/>
                  <a:pt x="27791" y="1789387"/>
                  <a:pt x="48812" y="2033752"/>
                </a:cubicBezTo>
                <a:cubicBezTo>
                  <a:pt x="69833" y="2278118"/>
                  <a:pt x="132895" y="2527739"/>
                  <a:pt x="159171" y="2758966"/>
                </a:cubicBezTo>
                <a:cubicBezTo>
                  <a:pt x="185447" y="2990193"/>
                  <a:pt x="195957" y="3205655"/>
                  <a:pt x="206467" y="3421117"/>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5654566" y="1450428"/>
            <a:ext cx="252248" cy="3563006"/>
          </a:xfrm>
          <a:custGeom>
            <a:avLst/>
            <a:gdLst>
              <a:gd name="connsiteX0" fmla="*/ 0 w 252248"/>
              <a:gd name="connsiteY0" fmla="*/ 0 h 3563006"/>
              <a:gd name="connsiteX1" fmla="*/ 15765 w 252248"/>
              <a:gd name="connsiteY1" fmla="*/ 709448 h 3563006"/>
              <a:gd name="connsiteX2" fmla="*/ 47296 w 252248"/>
              <a:gd name="connsiteY2" fmla="*/ 1418896 h 3563006"/>
              <a:gd name="connsiteX3" fmla="*/ 110358 w 252248"/>
              <a:gd name="connsiteY3" fmla="*/ 2144110 h 3563006"/>
              <a:gd name="connsiteX4" fmla="*/ 204951 w 252248"/>
              <a:gd name="connsiteY4" fmla="*/ 2853558 h 3563006"/>
              <a:gd name="connsiteX5" fmla="*/ 252248 w 252248"/>
              <a:gd name="connsiteY5" fmla="*/ 3563006 h 356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248" h="3563006">
                <a:moveTo>
                  <a:pt x="0" y="0"/>
                </a:moveTo>
                <a:cubicBezTo>
                  <a:pt x="3941" y="236482"/>
                  <a:pt x="7882" y="472965"/>
                  <a:pt x="15765" y="709448"/>
                </a:cubicBezTo>
                <a:cubicBezTo>
                  <a:pt x="23648" y="945931"/>
                  <a:pt x="31531" y="1179786"/>
                  <a:pt x="47296" y="1418896"/>
                </a:cubicBezTo>
                <a:cubicBezTo>
                  <a:pt x="63061" y="1658006"/>
                  <a:pt x="84082" y="1905000"/>
                  <a:pt x="110358" y="2144110"/>
                </a:cubicBezTo>
                <a:cubicBezTo>
                  <a:pt x="136634" y="2383220"/>
                  <a:pt x="181303" y="2617075"/>
                  <a:pt x="204951" y="2853558"/>
                </a:cubicBezTo>
                <a:cubicBezTo>
                  <a:pt x="228599" y="3090041"/>
                  <a:pt x="240423" y="3326523"/>
                  <a:pt x="252248" y="3563006"/>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584731" y="1434663"/>
            <a:ext cx="490128" cy="3563007"/>
          </a:xfrm>
          <a:custGeom>
            <a:avLst/>
            <a:gdLst>
              <a:gd name="connsiteX0" fmla="*/ 472966 w 490128"/>
              <a:gd name="connsiteY0" fmla="*/ 0 h 3563007"/>
              <a:gd name="connsiteX1" fmla="*/ 488731 w 490128"/>
              <a:gd name="connsiteY1" fmla="*/ 725214 h 3563007"/>
              <a:gd name="connsiteX2" fmla="*/ 441435 w 490128"/>
              <a:gd name="connsiteY2" fmla="*/ 1434662 h 3563007"/>
              <a:gd name="connsiteX3" fmla="*/ 283779 w 490128"/>
              <a:gd name="connsiteY3" fmla="*/ 2128345 h 3563007"/>
              <a:gd name="connsiteX4" fmla="*/ 110359 w 490128"/>
              <a:gd name="connsiteY4" fmla="*/ 2869324 h 3563007"/>
              <a:gd name="connsiteX5" fmla="*/ 0 w 490128"/>
              <a:gd name="connsiteY5" fmla="*/ 3563007 h 35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8" h="3563007">
                <a:moveTo>
                  <a:pt x="472966" y="0"/>
                </a:moveTo>
                <a:cubicBezTo>
                  <a:pt x="483476" y="243052"/>
                  <a:pt x="493986" y="486104"/>
                  <a:pt x="488731" y="725214"/>
                </a:cubicBezTo>
                <a:cubicBezTo>
                  <a:pt x="483476" y="964324"/>
                  <a:pt x="475594" y="1200807"/>
                  <a:pt x="441435" y="1434662"/>
                </a:cubicBezTo>
                <a:cubicBezTo>
                  <a:pt x="407276" y="1668517"/>
                  <a:pt x="338958" y="1889235"/>
                  <a:pt x="283779" y="2128345"/>
                </a:cubicBezTo>
                <a:cubicBezTo>
                  <a:pt x="228600" y="2367455"/>
                  <a:pt x="157655" y="2630214"/>
                  <a:pt x="110359" y="2869324"/>
                </a:cubicBezTo>
                <a:cubicBezTo>
                  <a:pt x="63063" y="3108434"/>
                  <a:pt x="31531" y="3335720"/>
                  <a:pt x="0" y="3563007"/>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7294179" y="1513490"/>
            <a:ext cx="458716" cy="3499944"/>
          </a:xfrm>
          <a:custGeom>
            <a:avLst/>
            <a:gdLst>
              <a:gd name="connsiteX0" fmla="*/ 457200 w 458716"/>
              <a:gd name="connsiteY0" fmla="*/ 0 h 3499944"/>
              <a:gd name="connsiteX1" fmla="*/ 457200 w 458716"/>
              <a:gd name="connsiteY1" fmla="*/ 646386 h 3499944"/>
              <a:gd name="connsiteX2" fmla="*/ 441435 w 458716"/>
              <a:gd name="connsiteY2" fmla="*/ 1355834 h 3499944"/>
              <a:gd name="connsiteX3" fmla="*/ 299545 w 458716"/>
              <a:gd name="connsiteY3" fmla="*/ 2081048 h 3499944"/>
              <a:gd name="connsiteX4" fmla="*/ 94593 w 458716"/>
              <a:gd name="connsiteY4" fmla="*/ 2806262 h 3499944"/>
              <a:gd name="connsiteX5" fmla="*/ 0 w 458716"/>
              <a:gd name="connsiteY5" fmla="*/ 3499944 h 349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16" h="3499944">
                <a:moveTo>
                  <a:pt x="457200" y="0"/>
                </a:moveTo>
                <a:cubicBezTo>
                  <a:pt x="458513" y="210207"/>
                  <a:pt x="459827" y="420414"/>
                  <a:pt x="457200" y="646386"/>
                </a:cubicBezTo>
                <a:cubicBezTo>
                  <a:pt x="454573" y="872358"/>
                  <a:pt x="467711" y="1116724"/>
                  <a:pt x="441435" y="1355834"/>
                </a:cubicBezTo>
                <a:cubicBezTo>
                  <a:pt x="415159" y="1594944"/>
                  <a:pt x="357352" y="1839310"/>
                  <a:pt x="299545" y="2081048"/>
                </a:cubicBezTo>
                <a:cubicBezTo>
                  <a:pt x="241738" y="2322786"/>
                  <a:pt x="144517" y="2569779"/>
                  <a:pt x="94593" y="2806262"/>
                </a:cubicBezTo>
                <a:cubicBezTo>
                  <a:pt x="44669" y="3042745"/>
                  <a:pt x="22334" y="3271344"/>
                  <a:pt x="0" y="3499944"/>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050926" y="1497724"/>
            <a:ext cx="412935" cy="3531476"/>
          </a:xfrm>
          <a:custGeom>
            <a:avLst/>
            <a:gdLst>
              <a:gd name="connsiteX0" fmla="*/ 394138 w 397171"/>
              <a:gd name="connsiteY0" fmla="*/ 0 h 3515710"/>
              <a:gd name="connsiteX1" fmla="*/ 394138 w 397171"/>
              <a:gd name="connsiteY1" fmla="*/ 662152 h 3515710"/>
              <a:gd name="connsiteX2" fmla="*/ 362607 w 397171"/>
              <a:gd name="connsiteY2" fmla="*/ 1371600 h 3515710"/>
              <a:gd name="connsiteX3" fmla="*/ 236482 w 397171"/>
              <a:gd name="connsiteY3" fmla="*/ 2096814 h 3515710"/>
              <a:gd name="connsiteX4" fmla="*/ 94593 w 397171"/>
              <a:gd name="connsiteY4" fmla="*/ 2822028 h 3515710"/>
              <a:gd name="connsiteX5" fmla="*/ 0 w 397171"/>
              <a:gd name="connsiteY5" fmla="*/ 3515710 h 3515710"/>
              <a:gd name="connsiteX0" fmla="*/ 441434 w 444467"/>
              <a:gd name="connsiteY0" fmla="*/ 0 h 3515710"/>
              <a:gd name="connsiteX1" fmla="*/ 441434 w 444467"/>
              <a:gd name="connsiteY1" fmla="*/ 662152 h 3515710"/>
              <a:gd name="connsiteX2" fmla="*/ 409903 w 444467"/>
              <a:gd name="connsiteY2" fmla="*/ 1371600 h 3515710"/>
              <a:gd name="connsiteX3" fmla="*/ 283778 w 444467"/>
              <a:gd name="connsiteY3" fmla="*/ 2096814 h 3515710"/>
              <a:gd name="connsiteX4" fmla="*/ 141889 w 444467"/>
              <a:gd name="connsiteY4" fmla="*/ 2822028 h 3515710"/>
              <a:gd name="connsiteX5" fmla="*/ 0 w 444467"/>
              <a:gd name="connsiteY5" fmla="*/ 3515710 h 3515710"/>
              <a:gd name="connsiteX0" fmla="*/ 302402 w 305435"/>
              <a:gd name="connsiteY0" fmla="*/ 0 h 3563007"/>
              <a:gd name="connsiteX1" fmla="*/ 302402 w 305435"/>
              <a:gd name="connsiteY1" fmla="*/ 662152 h 3563007"/>
              <a:gd name="connsiteX2" fmla="*/ 270871 w 305435"/>
              <a:gd name="connsiteY2" fmla="*/ 1371600 h 3563007"/>
              <a:gd name="connsiteX3" fmla="*/ 144746 w 305435"/>
              <a:gd name="connsiteY3" fmla="*/ 2096814 h 3563007"/>
              <a:gd name="connsiteX4" fmla="*/ 2857 w 305435"/>
              <a:gd name="connsiteY4" fmla="*/ 2822028 h 3563007"/>
              <a:gd name="connsiteX5" fmla="*/ 34389 w 305435"/>
              <a:gd name="connsiteY5" fmla="*/ 3563007 h 3563007"/>
              <a:gd name="connsiteX0" fmla="*/ 331075 w 334108"/>
              <a:gd name="connsiteY0" fmla="*/ 0 h 3563007"/>
              <a:gd name="connsiteX1" fmla="*/ 331075 w 334108"/>
              <a:gd name="connsiteY1" fmla="*/ 662152 h 3563007"/>
              <a:gd name="connsiteX2" fmla="*/ 299544 w 334108"/>
              <a:gd name="connsiteY2" fmla="*/ 1371600 h 3563007"/>
              <a:gd name="connsiteX3" fmla="*/ 173419 w 334108"/>
              <a:gd name="connsiteY3" fmla="*/ 2096814 h 3563007"/>
              <a:gd name="connsiteX4" fmla="*/ 31530 w 334108"/>
              <a:gd name="connsiteY4" fmla="*/ 2822028 h 3563007"/>
              <a:gd name="connsiteX5" fmla="*/ 0 w 334108"/>
              <a:gd name="connsiteY5" fmla="*/ 3563007 h 3563007"/>
              <a:gd name="connsiteX0" fmla="*/ 409902 w 412935"/>
              <a:gd name="connsiteY0" fmla="*/ 0 h 3531476"/>
              <a:gd name="connsiteX1" fmla="*/ 409902 w 412935"/>
              <a:gd name="connsiteY1" fmla="*/ 662152 h 3531476"/>
              <a:gd name="connsiteX2" fmla="*/ 378371 w 412935"/>
              <a:gd name="connsiteY2" fmla="*/ 1371600 h 3531476"/>
              <a:gd name="connsiteX3" fmla="*/ 252246 w 412935"/>
              <a:gd name="connsiteY3" fmla="*/ 2096814 h 3531476"/>
              <a:gd name="connsiteX4" fmla="*/ 110357 w 412935"/>
              <a:gd name="connsiteY4" fmla="*/ 2822028 h 3531476"/>
              <a:gd name="connsiteX5" fmla="*/ 0 w 412935"/>
              <a:gd name="connsiteY5" fmla="*/ 3531476 h 353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935" h="3531476">
                <a:moveTo>
                  <a:pt x="409902" y="0"/>
                </a:moveTo>
                <a:cubicBezTo>
                  <a:pt x="412529" y="216776"/>
                  <a:pt x="415157" y="433552"/>
                  <a:pt x="409902" y="662152"/>
                </a:cubicBezTo>
                <a:cubicBezTo>
                  <a:pt x="404647" y="890752"/>
                  <a:pt x="404647" y="1132490"/>
                  <a:pt x="378371" y="1371600"/>
                </a:cubicBezTo>
                <a:cubicBezTo>
                  <a:pt x="352095" y="1610710"/>
                  <a:pt x="296915" y="1855076"/>
                  <a:pt x="252246" y="2096814"/>
                </a:cubicBezTo>
                <a:cubicBezTo>
                  <a:pt x="207577" y="2338552"/>
                  <a:pt x="152398" y="2582918"/>
                  <a:pt x="110357" y="2822028"/>
                </a:cubicBezTo>
                <a:cubicBezTo>
                  <a:pt x="68316" y="3061138"/>
                  <a:pt x="27589" y="3302876"/>
                  <a:pt x="0" y="3531476"/>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a:off x="3913477" y="4304414"/>
            <a:ext cx="474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927320" y="3583169"/>
            <a:ext cx="474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036868" y="2861922"/>
            <a:ext cx="474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021103" y="2147770"/>
            <a:ext cx="474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043916" y="1431848"/>
            <a:ext cx="474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856509" y="296179"/>
            <a:ext cx="2600392" cy="646331"/>
          </a:xfrm>
          <a:prstGeom prst="rect">
            <a:avLst/>
          </a:prstGeom>
          <a:noFill/>
        </p:spPr>
        <p:txBody>
          <a:bodyPr wrap="none" rtlCol="0">
            <a:spAutoFit/>
          </a:bodyPr>
          <a:lstStyle/>
          <a:p>
            <a:r>
              <a:rPr lang="en-US" altLang="zh-CN" sz="3600" b="1" dirty="0">
                <a:solidFill>
                  <a:srgbClr val="FF0000"/>
                </a:solidFill>
              </a:rPr>
              <a:t>2.6.2</a:t>
            </a:r>
            <a:r>
              <a:rPr lang="zh-CN" altLang="en-US" sz="3600" b="1" dirty="0">
                <a:solidFill>
                  <a:srgbClr val="FF0000"/>
                </a:solidFill>
              </a:rPr>
              <a:t>线缺陷</a:t>
            </a:r>
          </a:p>
        </p:txBody>
      </p:sp>
      <p:sp>
        <p:nvSpPr>
          <p:cNvPr id="3" name="AutoShape 2" descr="https://timgsa.baidu.com/timg?image&amp;quality=80&amp;size=b9999_10000&amp;sec=1548170077639&amp;di=dd700a91e1388e5f7b359dfcd589a45f&amp;imgtype=0&amp;src=http%3A%2F%2Fimg1.jingpinke.com%2Fcover%2Fresource%2Fff808081-2a9cdd75-012a-9cddc753-469b"/>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TextBox 4"/>
          <p:cNvSpPr txBox="1"/>
          <p:nvPr/>
        </p:nvSpPr>
        <p:spPr>
          <a:xfrm>
            <a:off x="4785622" y="5552420"/>
            <a:ext cx="3153103" cy="523220"/>
          </a:xfrm>
          <a:prstGeom prst="rect">
            <a:avLst/>
          </a:prstGeom>
          <a:noFill/>
        </p:spPr>
        <p:txBody>
          <a:bodyPr wrap="square" rtlCol="0">
            <a:spAutoFit/>
          </a:bodyPr>
          <a:lstStyle/>
          <a:p>
            <a:r>
              <a:rPr lang="zh-CN" altLang="en-US" b="1" dirty="0">
                <a:solidFill>
                  <a:srgbClr val="FF0000"/>
                </a:solidFill>
              </a:rPr>
              <a:t>刃位错（棱位错）</a:t>
            </a:r>
          </a:p>
        </p:txBody>
      </p:sp>
      <p:grpSp>
        <p:nvGrpSpPr>
          <p:cNvPr id="6" name="组合 5"/>
          <p:cNvGrpSpPr/>
          <p:nvPr/>
        </p:nvGrpSpPr>
        <p:grpSpPr>
          <a:xfrm>
            <a:off x="7458075" y="6382078"/>
            <a:ext cx="552450" cy="314325"/>
            <a:chOff x="5172075" y="6438900"/>
            <a:chExt cx="552450" cy="314325"/>
          </a:xfrm>
        </p:grpSpPr>
        <p:sp>
          <p:nvSpPr>
            <p:cNvPr id="7" name="棱台 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8"/>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4" name="椭圆 3"/>
          <p:cNvSpPr/>
          <p:nvPr/>
        </p:nvSpPr>
        <p:spPr>
          <a:xfrm>
            <a:off x="4207780" y="1369827"/>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901970" y="1369827"/>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97462" y="1369826"/>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298381" y="1369825"/>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993871" y="1373371"/>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689361" y="1369824"/>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207779" y="2085752"/>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901969" y="2085752"/>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597461" y="2085751"/>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98380" y="2085750"/>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993870" y="2089296"/>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689360" y="2085749"/>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223544" y="2789274"/>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933500" y="2789274"/>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644758" y="2789273"/>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98379" y="2789272"/>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946571" y="2792818"/>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657827" y="2789271"/>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292474" y="3514062"/>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955132" y="3514062"/>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708555" y="3514061"/>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799808" y="3506973"/>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536672" y="3514059"/>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377904" y="4235305"/>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050828" y="4235305"/>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788852" y="4245937"/>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6634188" y="4237076"/>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340932" y="4238849"/>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8387652" y="1362735"/>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8387651" y="2089293"/>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8356118" y="2792815"/>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8242669" y="3517604"/>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8093806" y="4244162"/>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987475" y="4926418"/>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414458" y="4922874"/>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5108648" y="4922874"/>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5836039" y="4922873"/>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6516747" y="4924645"/>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7223491" y="4926418"/>
            <a:ext cx="138223" cy="138223"/>
          </a:xfrm>
          <a:prstGeom prst="ellipse">
            <a:avLst/>
          </a:prstGeom>
          <a:solidFill>
            <a:srgbClr val="FFC000"/>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p:cNvCxnSpPr/>
          <p:nvPr/>
        </p:nvCxnSpPr>
        <p:spPr>
          <a:xfrm>
            <a:off x="6362173" y="2973572"/>
            <a:ext cx="0" cy="31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170787" y="3283688"/>
            <a:ext cx="3827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3886340" y="4991983"/>
            <a:ext cx="474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42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734" y="1236437"/>
            <a:ext cx="6238919" cy="4060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56509" y="296179"/>
            <a:ext cx="2600392" cy="646331"/>
          </a:xfrm>
          <a:prstGeom prst="rect">
            <a:avLst/>
          </a:prstGeom>
          <a:noFill/>
        </p:spPr>
        <p:txBody>
          <a:bodyPr wrap="none" rtlCol="0">
            <a:spAutoFit/>
          </a:bodyPr>
          <a:lstStyle/>
          <a:p>
            <a:r>
              <a:rPr lang="en-US" altLang="zh-CN" sz="3600" b="1" dirty="0">
                <a:solidFill>
                  <a:srgbClr val="FF0000"/>
                </a:solidFill>
              </a:rPr>
              <a:t>2.6.2</a:t>
            </a:r>
            <a:r>
              <a:rPr lang="zh-CN" altLang="en-US" sz="3600" b="1" dirty="0">
                <a:solidFill>
                  <a:srgbClr val="FF0000"/>
                </a:solidFill>
              </a:rPr>
              <a:t>线缺陷</a:t>
            </a:r>
          </a:p>
        </p:txBody>
      </p:sp>
      <p:sp>
        <p:nvSpPr>
          <p:cNvPr id="2" name="TextBox 1"/>
          <p:cNvSpPr txBox="1"/>
          <p:nvPr/>
        </p:nvSpPr>
        <p:spPr>
          <a:xfrm>
            <a:off x="5596250" y="5527287"/>
            <a:ext cx="1261884" cy="523220"/>
          </a:xfrm>
          <a:prstGeom prst="rect">
            <a:avLst/>
          </a:prstGeom>
          <a:noFill/>
        </p:spPr>
        <p:txBody>
          <a:bodyPr wrap="none" rtlCol="0">
            <a:spAutoFit/>
          </a:bodyPr>
          <a:lstStyle/>
          <a:p>
            <a:r>
              <a:rPr lang="zh-CN" altLang="en-US" b="1" dirty="0">
                <a:solidFill>
                  <a:srgbClr val="FF0000"/>
                </a:solidFill>
              </a:rPr>
              <a:t>螺位错</a:t>
            </a:r>
          </a:p>
        </p:txBody>
      </p:sp>
      <p:grpSp>
        <p:nvGrpSpPr>
          <p:cNvPr id="5" name="组合 4"/>
          <p:cNvGrpSpPr/>
          <p:nvPr/>
        </p:nvGrpSpPr>
        <p:grpSpPr>
          <a:xfrm>
            <a:off x="7458075" y="6382078"/>
            <a:ext cx="552450" cy="314325"/>
            <a:chOff x="5172075" y="6438900"/>
            <a:chExt cx="552450" cy="314325"/>
          </a:xfrm>
        </p:grpSpPr>
        <p:sp>
          <p:nvSpPr>
            <p:cNvPr id="6" name="棱台 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cxnSp>
        <p:nvCxnSpPr>
          <p:cNvPr id="9" name="直接箭头连接符 8"/>
          <p:cNvCxnSpPr/>
          <p:nvPr/>
        </p:nvCxnSpPr>
        <p:spPr>
          <a:xfrm flipV="1">
            <a:off x="5000847" y="1360967"/>
            <a:ext cx="1754373" cy="128654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34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000"/>
                                        <p:tgtEl>
                                          <p:spTgt spid="9"/>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2600392" cy="646331"/>
          </a:xfrm>
          <a:prstGeom prst="rect">
            <a:avLst/>
          </a:prstGeom>
          <a:noFill/>
        </p:spPr>
        <p:txBody>
          <a:bodyPr wrap="none" rtlCol="0">
            <a:spAutoFit/>
          </a:bodyPr>
          <a:lstStyle/>
          <a:p>
            <a:r>
              <a:rPr lang="en-US" altLang="zh-CN" sz="3600" b="1" dirty="0">
                <a:solidFill>
                  <a:srgbClr val="FF0000"/>
                </a:solidFill>
              </a:rPr>
              <a:t>2.6.3</a:t>
            </a:r>
            <a:r>
              <a:rPr lang="zh-CN" altLang="en-US" sz="3600" b="1" dirty="0">
                <a:solidFill>
                  <a:srgbClr val="FF0000"/>
                </a:solidFill>
              </a:rPr>
              <a:t>面缺陷</a:t>
            </a:r>
          </a:p>
        </p:txBody>
      </p:sp>
      <p:sp>
        <p:nvSpPr>
          <p:cNvPr id="3" name="TextBox 2"/>
          <p:cNvSpPr txBox="1"/>
          <p:nvPr/>
        </p:nvSpPr>
        <p:spPr>
          <a:xfrm>
            <a:off x="2154621" y="1182413"/>
            <a:ext cx="8198069" cy="523220"/>
          </a:xfrm>
          <a:prstGeom prst="rect">
            <a:avLst/>
          </a:prstGeom>
          <a:noFill/>
        </p:spPr>
        <p:txBody>
          <a:bodyPr wrap="square" rtlCol="0">
            <a:spAutoFit/>
          </a:bodyPr>
          <a:lstStyle/>
          <a:p>
            <a:r>
              <a:rPr lang="zh-CN" altLang="en-US" dirty="0">
                <a:solidFill>
                  <a:srgbClr val="005C2A"/>
                </a:solidFill>
                <a:latin typeface="华文楷体" panose="02010600040101010101" pitchFamily="2" charset="-122"/>
                <a:ea typeface="华文楷体" panose="02010600040101010101" pitchFamily="2" charset="-122"/>
              </a:rPr>
              <a:t>层错，</a:t>
            </a:r>
            <a:r>
              <a:rPr lang="zh-CN" altLang="zh-CN" dirty="0">
                <a:solidFill>
                  <a:srgbClr val="005C2A"/>
                </a:solidFill>
                <a:latin typeface="华文楷体" panose="02010600040101010101" pitchFamily="2" charset="-122"/>
                <a:ea typeface="华文楷体" panose="02010600040101010101" pitchFamily="2" charset="-122"/>
              </a:rPr>
              <a:t>晶体中原子层的堆叠顺序发生错乱造成的。</a:t>
            </a:r>
            <a:endParaRPr lang="zh-CN" altLang="en-US" dirty="0">
              <a:solidFill>
                <a:srgbClr val="005C2A"/>
              </a:solidFill>
              <a:latin typeface="华文楷体" panose="02010600040101010101" pitchFamily="2" charset="-122"/>
              <a:ea typeface="华文楷体" panose="02010600040101010101" pitchFamily="2" charset="-122"/>
            </a:endParaRPr>
          </a:p>
        </p:txBody>
      </p:sp>
      <p:pic>
        <p:nvPicPr>
          <p:cNvPr id="6146" name="Picture 2" descr="图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705" y="2037583"/>
            <a:ext cx="6460830" cy="39848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7458075" y="6382078"/>
            <a:ext cx="552450" cy="314325"/>
            <a:chOff x="5172075" y="6438900"/>
            <a:chExt cx="552450" cy="314325"/>
          </a:xfrm>
        </p:grpSpPr>
        <p:sp>
          <p:nvSpPr>
            <p:cNvPr id="6" name="棱台 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9" name="矩形 8"/>
          <p:cNvSpPr/>
          <p:nvPr/>
        </p:nvSpPr>
        <p:spPr>
          <a:xfrm>
            <a:off x="9445258" y="4189229"/>
            <a:ext cx="404037" cy="1158949"/>
          </a:xfrm>
          <a:prstGeom prst="rect">
            <a:avLst/>
          </a:prstGeom>
          <a:solidFill>
            <a:schemeClr val="bg1"/>
          </a:solidFill>
          <a:ln w="12700">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TextBox 3"/>
          <p:cNvSpPr txBox="1"/>
          <p:nvPr/>
        </p:nvSpPr>
        <p:spPr>
          <a:xfrm>
            <a:off x="9473923" y="4136064"/>
            <a:ext cx="407484" cy="1200329"/>
          </a:xfrm>
          <a:prstGeom prst="rect">
            <a:avLst/>
          </a:prstGeom>
          <a:solidFill>
            <a:schemeClr val="bg1"/>
          </a:solidFill>
        </p:spPr>
        <p:txBody>
          <a:bodyPr wrap="none" rtlCol="0">
            <a:spAutoFit/>
          </a:bodyPr>
          <a:lstStyle/>
          <a:p>
            <a:r>
              <a:rPr lang="en-US" altLang="zh-CN" sz="2400" dirty="0"/>
              <a:t>C</a:t>
            </a:r>
          </a:p>
          <a:p>
            <a:r>
              <a:rPr lang="en-US" altLang="zh-CN" sz="2400" dirty="0"/>
              <a:t>B</a:t>
            </a:r>
          </a:p>
          <a:p>
            <a:r>
              <a:rPr lang="en-US" altLang="zh-CN" sz="2400" dirty="0"/>
              <a:t>A</a:t>
            </a:r>
            <a:endParaRPr lang="zh-CN" altLang="en-US" sz="2400" dirty="0"/>
          </a:p>
        </p:txBody>
      </p:sp>
      <p:cxnSp>
        <p:nvCxnSpPr>
          <p:cNvPr id="11" name="直接连接符 10"/>
          <p:cNvCxnSpPr/>
          <p:nvPr/>
        </p:nvCxnSpPr>
        <p:spPr>
          <a:xfrm>
            <a:off x="4488801" y="2218345"/>
            <a:ext cx="1796753" cy="17967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285553" y="2137145"/>
            <a:ext cx="1873164" cy="18779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38718" y="3331533"/>
            <a:ext cx="407484" cy="461665"/>
          </a:xfrm>
          <a:prstGeom prst="rect">
            <a:avLst/>
          </a:prstGeom>
          <a:noFill/>
        </p:spPr>
        <p:txBody>
          <a:bodyPr wrap="none" rtlCol="0">
            <a:spAutoFit/>
          </a:bodyPr>
          <a:lstStyle/>
          <a:p>
            <a:r>
              <a:rPr lang="en-US" altLang="zh-CN" sz="2400" dirty="0"/>
              <a:t>C</a:t>
            </a:r>
            <a:endParaRPr lang="zh-CN" altLang="en-US" sz="2400" dirty="0"/>
          </a:p>
        </p:txBody>
      </p:sp>
      <p:sp>
        <p:nvSpPr>
          <p:cNvPr id="18" name="TextBox 17"/>
          <p:cNvSpPr txBox="1"/>
          <p:nvPr/>
        </p:nvSpPr>
        <p:spPr>
          <a:xfrm>
            <a:off x="6709941" y="2959387"/>
            <a:ext cx="389850" cy="461665"/>
          </a:xfrm>
          <a:prstGeom prst="rect">
            <a:avLst/>
          </a:prstGeom>
          <a:noFill/>
        </p:spPr>
        <p:txBody>
          <a:bodyPr wrap="none" rtlCol="0">
            <a:spAutoFit/>
          </a:bodyPr>
          <a:lstStyle/>
          <a:p>
            <a:r>
              <a:rPr lang="en-US" altLang="zh-CN" sz="2400" dirty="0"/>
              <a:t>A</a:t>
            </a:r>
            <a:endParaRPr lang="zh-CN" altLang="en-US" sz="2400" dirty="0"/>
          </a:p>
        </p:txBody>
      </p:sp>
      <p:sp>
        <p:nvSpPr>
          <p:cNvPr id="19" name="TextBox 18"/>
          <p:cNvSpPr txBox="1"/>
          <p:nvPr/>
        </p:nvSpPr>
        <p:spPr>
          <a:xfrm>
            <a:off x="7092824" y="2593190"/>
            <a:ext cx="389850" cy="461665"/>
          </a:xfrm>
          <a:prstGeom prst="rect">
            <a:avLst/>
          </a:prstGeom>
          <a:noFill/>
        </p:spPr>
        <p:txBody>
          <a:bodyPr wrap="none" rtlCol="0">
            <a:spAutoFit/>
          </a:bodyPr>
          <a:lstStyle/>
          <a:p>
            <a:r>
              <a:rPr lang="en-US" altLang="zh-CN" sz="2400" dirty="0"/>
              <a:t>B</a:t>
            </a:r>
            <a:endParaRPr lang="zh-CN" altLang="en-US" sz="2400" dirty="0"/>
          </a:p>
        </p:txBody>
      </p:sp>
    </p:spTree>
    <p:extLst>
      <p:ext uri="{BB962C8B-B14F-4D97-AF65-F5344CB8AC3E}">
        <p14:creationId xmlns:p14="http://schemas.microsoft.com/office/powerpoint/2010/main" val="269789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3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3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3000"/>
                                        <p:tgtEl>
                                          <p:spTgt spid="19"/>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框 2"/>
          <p:cNvSpPr txBox="1"/>
          <p:nvPr/>
        </p:nvSpPr>
        <p:spPr>
          <a:xfrm>
            <a:off x="3087149" y="2617365"/>
            <a:ext cx="6233020" cy="923330"/>
          </a:xfrm>
          <a:prstGeom prst="rect">
            <a:avLst/>
          </a:prstGeom>
          <a:noFill/>
        </p:spPr>
        <p:txBody>
          <a:bodyPr wrap="square" rtlCol="0">
            <a:prstTxWarp prst="textWave1">
              <a:avLst/>
            </a:prstTxWarp>
            <a:spAutoFit/>
            <a:scene3d>
              <a:camera prst="perspectiveFront"/>
              <a:lightRig rig="threePt" dir="t"/>
            </a:scene3d>
          </a:bodyPr>
          <a:lstStyle/>
          <a:p>
            <a:pPr algn="ctr"/>
            <a:r>
              <a:rPr lang="zh-CN" altLang="en-US" sz="5400" b="1" dirty="0" smtClean="0">
                <a:ln w="9525">
                  <a:solidFill>
                    <a:schemeClr val="bg1"/>
                  </a:solidFill>
                  <a:prstDash val="solid"/>
                </a:ln>
                <a:effectLst>
                  <a:outerShdw blurRad="12700" dist="38100" dir="2700000" algn="tl" rotWithShape="0">
                    <a:schemeClr val="bg1">
                      <a:lumMod val="50000"/>
                    </a:schemeClr>
                  </a:outerShdw>
                </a:effectLst>
              </a:rPr>
              <a:t>谢谢学习！</a:t>
            </a:r>
            <a:endParaRPr lang="zh-CN" altLang="en-US"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948873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椭圆 65"/>
          <p:cNvSpPr/>
          <p:nvPr/>
        </p:nvSpPr>
        <p:spPr>
          <a:xfrm flipH="1">
            <a:off x="3086565" y="251953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2927654" y="265772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545992" y="267604"/>
            <a:ext cx="8855309" cy="646331"/>
          </a:xfrm>
          <a:prstGeom prst="rect">
            <a:avLst/>
          </a:prstGeom>
          <a:noFill/>
        </p:spPr>
        <p:txBody>
          <a:bodyPr wrap="none" rtlCol="0">
            <a:spAutoFit/>
          </a:bodyPr>
          <a:lstStyle/>
          <a:p>
            <a:r>
              <a:rPr lang="en-US" altLang="zh-CN" sz="3600" b="1" dirty="0">
                <a:solidFill>
                  <a:srgbClr val="FF0000"/>
                </a:solidFill>
              </a:rPr>
              <a:t>2.4</a:t>
            </a:r>
            <a:r>
              <a:rPr lang="zh-CN" altLang="en-US" sz="3600" b="1" dirty="0">
                <a:solidFill>
                  <a:srgbClr val="FF0000"/>
                </a:solidFill>
              </a:rPr>
              <a:t>波恩</a:t>
            </a:r>
            <a:r>
              <a:rPr lang="en-US" altLang="zh-CN" sz="3600" b="1" dirty="0">
                <a:solidFill>
                  <a:srgbClr val="FF0000"/>
                </a:solidFill>
              </a:rPr>
              <a:t>-</a:t>
            </a:r>
            <a:r>
              <a:rPr lang="zh-CN" altLang="en-US" sz="3600" b="1" dirty="0">
                <a:solidFill>
                  <a:srgbClr val="FF0000"/>
                </a:solidFill>
              </a:rPr>
              <a:t>卡门边界条件（周期性边界条件）</a:t>
            </a:r>
          </a:p>
        </p:txBody>
      </p:sp>
      <p:grpSp>
        <p:nvGrpSpPr>
          <p:cNvPr id="7" name="组合 6"/>
          <p:cNvGrpSpPr/>
          <p:nvPr/>
        </p:nvGrpSpPr>
        <p:grpSpPr>
          <a:xfrm>
            <a:off x="7458075" y="6382078"/>
            <a:ext cx="552450" cy="314325"/>
            <a:chOff x="5172075" y="6438900"/>
            <a:chExt cx="552450" cy="314325"/>
          </a:xfrm>
        </p:grpSpPr>
        <p:sp>
          <p:nvSpPr>
            <p:cNvPr id="8" name="棱台 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6" name="椭圆 5"/>
          <p:cNvSpPr/>
          <p:nvPr/>
        </p:nvSpPr>
        <p:spPr>
          <a:xfrm>
            <a:off x="2580280" y="1718437"/>
            <a:ext cx="7015656" cy="3421117"/>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966536" y="2088931"/>
            <a:ext cx="6243145" cy="2680139"/>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008530" y="2717722"/>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9100605" y="2821694"/>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95905" y="177624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382894" y="1785164"/>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670894" y="180093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958894" y="1845074"/>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236244" y="188870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517894" y="1952466"/>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796490" y="202678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62386" y="211820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321920" y="223439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574319" y="235934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805169" y="252239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9162345" y="294624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212211" y="308389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250311" y="325325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250311" y="3410072"/>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209680" y="3554072"/>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133891" y="3692004"/>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043745" y="3810322"/>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936399" y="3937926"/>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flipV="1">
            <a:off x="6083135" y="4796575"/>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flipV="1">
            <a:off x="6370124" y="4787651"/>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flipV="1">
            <a:off x="6658124" y="4771885"/>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6939774" y="4727741"/>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V="1">
            <a:off x="7217124" y="4684107"/>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V="1">
            <a:off x="7498774" y="4620349"/>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7771020" y="4546027"/>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V="1">
            <a:off x="8036916" y="4454607"/>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V="1">
            <a:off x="8296450" y="4338425"/>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V="1">
            <a:off x="8824149" y="4050425"/>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V="1">
            <a:off x="8692245" y="4130072"/>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V="1">
            <a:off x="8561549" y="4232525"/>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2791129" y="2793442"/>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5808529" y="177338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5521540" y="1782312"/>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H="1">
            <a:off x="5233540" y="179807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flipH="1">
            <a:off x="4949910" y="1841406"/>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a:off x="4668190" y="1885856"/>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a:off x="4386540" y="1943264"/>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H="1">
            <a:off x="4114294" y="2023936"/>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flipH="1">
            <a:off x="3842048" y="2115356"/>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a:off x="3576164" y="222518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a:off x="3317415" y="235648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flipH="1">
            <a:off x="2716689" y="293068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a:off x="2666823" y="308103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a:off x="2628723" y="3237698"/>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H="1">
            <a:off x="2628723" y="339452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flipH="1">
            <a:off x="2669354" y="355122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a:off x="2745143" y="3689152"/>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a:off x="2835289" y="380747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H="1">
            <a:off x="2942635" y="3935074"/>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flipH="1" flipV="1">
            <a:off x="5795899" y="4793723"/>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5508910" y="4784799"/>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5220910" y="4769033"/>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H="1" flipV="1">
            <a:off x="4939260" y="4724889"/>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flipH="1" flipV="1">
            <a:off x="4661910" y="4681255"/>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4380260" y="4617497"/>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4108014" y="4543175"/>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H="1" flipV="1">
            <a:off x="3842118" y="4451755"/>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flipH="1" flipV="1">
            <a:off x="3582584" y="4335573"/>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3061235" y="4041223"/>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3186789" y="4127220"/>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H="1" flipV="1">
            <a:off x="3317485" y="4229673"/>
            <a:ext cx="288000" cy="288000"/>
          </a:xfrm>
          <a:prstGeom prst="ellipse">
            <a:avLst/>
          </a:prstGeom>
          <a:gradFill flip="none" rotWithShape="1">
            <a:gsLst>
              <a:gs pos="0">
                <a:srgbClr val="3366FF"/>
              </a:gs>
              <a:gs pos="50000">
                <a:schemeClr val="accent5">
                  <a:lumMod val="75000"/>
                </a:schemeClr>
              </a:gs>
              <a:gs pos="100000">
                <a:schemeClr val="accent1">
                  <a:lumMod val="90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034977" y="1294436"/>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88" name="TextBox 87"/>
          <p:cNvSpPr txBox="1"/>
          <p:nvPr/>
        </p:nvSpPr>
        <p:spPr>
          <a:xfrm>
            <a:off x="6351662" y="1298481"/>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89" name="TextBox 88"/>
          <p:cNvSpPr txBox="1"/>
          <p:nvPr/>
        </p:nvSpPr>
        <p:spPr>
          <a:xfrm>
            <a:off x="6636132" y="1314319"/>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90" name="TextBox 89"/>
          <p:cNvSpPr txBox="1"/>
          <p:nvPr/>
        </p:nvSpPr>
        <p:spPr>
          <a:xfrm>
            <a:off x="5706603" y="1308026"/>
            <a:ext cx="44435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91" name="TextBox 90"/>
          <p:cNvSpPr txBox="1"/>
          <p:nvPr/>
        </p:nvSpPr>
        <p:spPr>
          <a:xfrm>
            <a:off x="4516889" y="4843283"/>
            <a:ext cx="304892" cy="523220"/>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r</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7188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10" y="296179"/>
            <a:ext cx="8855309" cy="646331"/>
          </a:xfrm>
          <a:prstGeom prst="rect">
            <a:avLst/>
          </a:prstGeom>
          <a:noFill/>
        </p:spPr>
        <p:txBody>
          <a:bodyPr wrap="none" rtlCol="0">
            <a:spAutoFit/>
          </a:bodyPr>
          <a:lstStyle/>
          <a:p>
            <a:r>
              <a:rPr lang="en-US" altLang="zh-CN" sz="3600" b="1" dirty="0">
                <a:solidFill>
                  <a:srgbClr val="FF0000"/>
                </a:solidFill>
              </a:rPr>
              <a:t>2.4</a:t>
            </a:r>
            <a:r>
              <a:rPr lang="zh-CN" altLang="en-US" sz="3600" b="1" dirty="0">
                <a:solidFill>
                  <a:srgbClr val="FF0000"/>
                </a:solidFill>
              </a:rPr>
              <a:t>波恩</a:t>
            </a:r>
            <a:r>
              <a:rPr lang="en-US" altLang="zh-CN" sz="3600" b="1" dirty="0">
                <a:solidFill>
                  <a:srgbClr val="FF0000"/>
                </a:solidFill>
              </a:rPr>
              <a:t>-</a:t>
            </a:r>
            <a:r>
              <a:rPr lang="zh-CN" altLang="en-US" sz="3600" b="1" dirty="0">
                <a:solidFill>
                  <a:srgbClr val="FF0000"/>
                </a:solidFill>
              </a:rPr>
              <a:t>卡门边界条件（周期性边界条件）</a:t>
            </a:r>
          </a:p>
        </p:txBody>
      </p:sp>
      <p:sp>
        <p:nvSpPr>
          <p:cNvPr id="4" name="椭圆 3"/>
          <p:cNvSpPr/>
          <p:nvPr/>
        </p:nvSpPr>
        <p:spPr>
          <a:xfrm>
            <a:off x="3957638" y="2243198"/>
            <a:ext cx="123825" cy="1238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椭圆 4"/>
          <p:cNvSpPr/>
          <p:nvPr/>
        </p:nvSpPr>
        <p:spPr>
          <a:xfrm>
            <a:off x="4567238" y="2243198"/>
            <a:ext cx="123825" cy="1238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TextBox 5"/>
          <p:cNvSpPr txBox="1"/>
          <p:nvPr/>
        </p:nvSpPr>
        <p:spPr>
          <a:xfrm>
            <a:off x="3855882" y="1843087"/>
            <a:ext cx="327334" cy="400110"/>
          </a:xfrm>
          <a:prstGeom prst="rect">
            <a:avLst/>
          </a:prstGeom>
          <a:noFill/>
        </p:spPr>
        <p:txBody>
          <a:bodyPr wrap="none" rtlCol="0">
            <a:spAutoFit/>
          </a:bodyPr>
          <a:lstStyle/>
          <a:p>
            <a:r>
              <a:rPr lang="en-US" altLang="zh-CN" sz="2000" dirty="0"/>
              <a:t>1</a:t>
            </a:r>
            <a:endParaRPr lang="zh-CN" altLang="en-US" sz="2000" dirty="0"/>
          </a:p>
        </p:txBody>
      </p:sp>
      <p:sp>
        <p:nvSpPr>
          <p:cNvPr id="7" name="TextBox 6"/>
          <p:cNvSpPr txBox="1"/>
          <p:nvPr/>
        </p:nvSpPr>
        <p:spPr>
          <a:xfrm>
            <a:off x="4471986" y="1843087"/>
            <a:ext cx="327334" cy="400110"/>
          </a:xfrm>
          <a:prstGeom prst="rect">
            <a:avLst/>
          </a:prstGeom>
          <a:noFill/>
        </p:spPr>
        <p:txBody>
          <a:bodyPr wrap="none" rtlCol="0">
            <a:spAutoFit/>
          </a:bodyPr>
          <a:lstStyle/>
          <a:p>
            <a:r>
              <a:rPr lang="en-US" altLang="zh-CN" sz="2000" dirty="0"/>
              <a:t>2</a:t>
            </a:r>
            <a:endParaRPr lang="zh-CN" altLang="en-US" sz="2000" dirty="0"/>
          </a:p>
        </p:txBody>
      </p:sp>
      <p:sp>
        <p:nvSpPr>
          <p:cNvPr id="8" name="椭圆 7"/>
          <p:cNvSpPr/>
          <p:nvPr/>
        </p:nvSpPr>
        <p:spPr>
          <a:xfrm>
            <a:off x="5195888" y="2243198"/>
            <a:ext cx="123825" cy="1238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TextBox 8"/>
          <p:cNvSpPr txBox="1"/>
          <p:nvPr/>
        </p:nvSpPr>
        <p:spPr>
          <a:xfrm>
            <a:off x="5100636" y="1843087"/>
            <a:ext cx="327334" cy="400110"/>
          </a:xfrm>
          <a:prstGeom prst="rect">
            <a:avLst/>
          </a:prstGeom>
          <a:noFill/>
        </p:spPr>
        <p:txBody>
          <a:bodyPr wrap="none" rtlCol="0">
            <a:spAutoFit/>
          </a:bodyPr>
          <a:lstStyle/>
          <a:p>
            <a:r>
              <a:rPr lang="en-US" altLang="zh-CN" sz="2000" dirty="0"/>
              <a:t>3</a:t>
            </a:r>
            <a:endParaRPr lang="zh-CN" altLang="en-US" sz="2000" dirty="0"/>
          </a:p>
        </p:txBody>
      </p:sp>
      <p:cxnSp>
        <p:nvCxnSpPr>
          <p:cNvPr id="11" name="直接连接符 10"/>
          <p:cNvCxnSpPr/>
          <p:nvPr/>
        </p:nvCxnSpPr>
        <p:spPr>
          <a:xfrm>
            <a:off x="5427970" y="2305109"/>
            <a:ext cx="133954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882276" y="2243198"/>
            <a:ext cx="123825" cy="1238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p:cNvSpPr/>
          <p:nvPr/>
        </p:nvSpPr>
        <p:spPr>
          <a:xfrm>
            <a:off x="7491876" y="2243198"/>
            <a:ext cx="123825" cy="1238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TextBox 13"/>
          <p:cNvSpPr txBox="1"/>
          <p:nvPr/>
        </p:nvSpPr>
        <p:spPr>
          <a:xfrm>
            <a:off x="6645067" y="1843087"/>
            <a:ext cx="598241" cy="400110"/>
          </a:xfrm>
          <a:prstGeom prst="rect">
            <a:avLst/>
          </a:prstGeom>
          <a:noFill/>
        </p:spPr>
        <p:txBody>
          <a:bodyPr wrap="none" rtlCol="0">
            <a:spAutoFit/>
          </a:bodyPr>
          <a:lstStyle/>
          <a:p>
            <a:r>
              <a:rPr lang="en-US" altLang="zh-CN" sz="2000" dirty="0"/>
              <a:t>N-2</a:t>
            </a:r>
            <a:endParaRPr lang="zh-CN" altLang="en-US" sz="2000" dirty="0"/>
          </a:p>
        </p:txBody>
      </p:sp>
      <p:sp>
        <p:nvSpPr>
          <p:cNvPr id="15" name="TextBox 14"/>
          <p:cNvSpPr txBox="1"/>
          <p:nvPr/>
        </p:nvSpPr>
        <p:spPr>
          <a:xfrm>
            <a:off x="7291850" y="1843087"/>
            <a:ext cx="598241" cy="400110"/>
          </a:xfrm>
          <a:prstGeom prst="rect">
            <a:avLst/>
          </a:prstGeom>
          <a:noFill/>
        </p:spPr>
        <p:txBody>
          <a:bodyPr wrap="none" rtlCol="0">
            <a:spAutoFit/>
          </a:bodyPr>
          <a:lstStyle/>
          <a:p>
            <a:r>
              <a:rPr lang="en-US" altLang="zh-CN" sz="2000" dirty="0"/>
              <a:t>N-1</a:t>
            </a:r>
            <a:endParaRPr lang="zh-CN" altLang="en-US" sz="2000" dirty="0"/>
          </a:p>
        </p:txBody>
      </p:sp>
      <p:sp>
        <p:nvSpPr>
          <p:cNvPr id="16" name="椭圆 15"/>
          <p:cNvSpPr/>
          <p:nvPr/>
        </p:nvSpPr>
        <p:spPr>
          <a:xfrm>
            <a:off x="8120526" y="2243198"/>
            <a:ext cx="123825" cy="1238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TextBox 16"/>
          <p:cNvSpPr txBox="1"/>
          <p:nvPr/>
        </p:nvSpPr>
        <p:spPr>
          <a:xfrm>
            <a:off x="8025274" y="1843087"/>
            <a:ext cx="370614" cy="400110"/>
          </a:xfrm>
          <a:prstGeom prst="rect">
            <a:avLst/>
          </a:prstGeom>
          <a:noFill/>
        </p:spPr>
        <p:txBody>
          <a:bodyPr wrap="none" rtlCol="0">
            <a:spAutoFit/>
          </a:bodyPr>
          <a:lstStyle/>
          <a:p>
            <a:r>
              <a:rPr lang="en-US" altLang="zh-CN" sz="2000" dirty="0"/>
              <a:t>N</a:t>
            </a:r>
            <a:endParaRPr lang="zh-CN" altLang="en-US" sz="2000" dirty="0"/>
          </a:p>
        </p:txBody>
      </p:sp>
      <p:sp>
        <p:nvSpPr>
          <p:cNvPr id="18" name="椭圆 17"/>
          <p:cNvSpPr/>
          <p:nvPr/>
        </p:nvSpPr>
        <p:spPr>
          <a:xfrm>
            <a:off x="8748713" y="2243198"/>
            <a:ext cx="123825" cy="123825"/>
          </a:xfrm>
          <a:prstGeom prst="ellipse">
            <a:avLst/>
          </a:prstGeom>
          <a:solidFill>
            <a:schemeClr val="bg1">
              <a:lumMod val="5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p:cNvSpPr/>
          <p:nvPr/>
        </p:nvSpPr>
        <p:spPr>
          <a:xfrm>
            <a:off x="9358313" y="2243198"/>
            <a:ext cx="123825" cy="123825"/>
          </a:xfrm>
          <a:prstGeom prst="ellipse">
            <a:avLst/>
          </a:prstGeom>
          <a:solidFill>
            <a:schemeClr val="bg1">
              <a:lumMod val="5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TextBox 19"/>
          <p:cNvSpPr txBox="1"/>
          <p:nvPr/>
        </p:nvSpPr>
        <p:spPr>
          <a:xfrm>
            <a:off x="8479444" y="1843087"/>
            <a:ext cx="662361" cy="400110"/>
          </a:xfrm>
          <a:prstGeom prst="rect">
            <a:avLst/>
          </a:prstGeom>
          <a:noFill/>
        </p:spPr>
        <p:txBody>
          <a:bodyPr wrap="none" rtlCol="0">
            <a:spAutoFit/>
          </a:bodyPr>
          <a:lstStyle/>
          <a:p>
            <a:r>
              <a:rPr lang="en-US" altLang="zh-CN" sz="2000" dirty="0"/>
              <a:t>N+1</a:t>
            </a:r>
            <a:endParaRPr lang="zh-CN" altLang="en-US" sz="2000" dirty="0"/>
          </a:p>
        </p:txBody>
      </p:sp>
      <p:sp>
        <p:nvSpPr>
          <p:cNvPr id="21" name="TextBox 20"/>
          <p:cNvSpPr txBox="1"/>
          <p:nvPr/>
        </p:nvSpPr>
        <p:spPr>
          <a:xfrm>
            <a:off x="9089044" y="1843087"/>
            <a:ext cx="662361" cy="400110"/>
          </a:xfrm>
          <a:prstGeom prst="rect">
            <a:avLst/>
          </a:prstGeom>
          <a:noFill/>
        </p:spPr>
        <p:txBody>
          <a:bodyPr wrap="none" rtlCol="0">
            <a:spAutoFit/>
          </a:bodyPr>
          <a:lstStyle/>
          <a:p>
            <a:r>
              <a:rPr lang="en-US" altLang="zh-CN" sz="2000" dirty="0"/>
              <a:t>N+2</a:t>
            </a:r>
            <a:endParaRPr lang="zh-CN" altLang="en-US" sz="2000" dirty="0"/>
          </a:p>
        </p:txBody>
      </p:sp>
      <p:sp>
        <p:nvSpPr>
          <p:cNvPr id="22" name="椭圆 21"/>
          <p:cNvSpPr/>
          <p:nvPr/>
        </p:nvSpPr>
        <p:spPr>
          <a:xfrm>
            <a:off x="9986963" y="2243198"/>
            <a:ext cx="123825" cy="123825"/>
          </a:xfrm>
          <a:prstGeom prst="ellipse">
            <a:avLst/>
          </a:prstGeom>
          <a:solidFill>
            <a:schemeClr val="bg1">
              <a:lumMod val="5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TextBox 22"/>
          <p:cNvSpPr txBox="1"/>
          <p:nvPr/>
        </p:nvSpPr>
        <p:spPr>
          <a:xfrm>
            <a:off x="9717694" y="1843087"/>
            <a:ext cx="662361" cy="400110"/>
          </a:xfrm>
          <a:prstGeom prst="rect">
            <a:avLst/>
          </a:prstGeom>
          <a:noFill/>
        </p:spPr>
        <p:txBody>
          <a:bodyPr wrap="none" rtlCol="0">
            <a:spAutoFit/>
          </a:bodyPr>
          <a:lstStyle/>
          <a:p>
            <a:r>
              <a:rPr lang="en-US" altLang="zh-CN" sz="2000" dirty="0"/>
              <a:t>N+3</a:t>
            </a:r>
            <a:endParaRPr lang="zh-CN" altLang="en-US" sz="2000" dirty="0"/>
          </a:p>
        </p:txBody>
      </p:sp>
      <p:sp>
        <p:nvSpPr>
          <p:cNvPr id="24" name="椭圆 23"/>
          <p:cNvSpPr/>
          <p:nvPr/>
        </p:nvSpPr>
        <p:spPr>
          <a:xfrm>
            <a:off x="2128838" y="2233673"/>
            <a:ext cx="123825" cy="123825"/>
          </a:xfrm>
          <a:prstGeom prst="ellipse">
            <a:avLst/>
          </a:prstGeom>
          <a:solidFill>
            <a:schemeClr val="bg1">
              <a:lumMod val="5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椭圆 24"/>
          <p:cNvSpPr/>
          <p:nvPr/>
        </p:nvSpPr>
        <p:spPr>
          <a:xfrm>
            <a:off x="2738438" y="2233673"/>
            <a:ext cx="123825" cy="123825"/>
          </a:xfrm>
          <a:prstGeom prst="ellipse">
            <a:avLst/>
          </a:prstGeom>
          <a:solidFill>
            <a:schemeClr val="bg1">
              <a:lumMod val="5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椭圆 27"/>
          <p:cNvSpPr/>
          <p:nvPr/>
        </p:nvSpPr>
        <p:spPr>
          <a:xfrm>
            <a:off x="3367088" y="2233673"/>
            <a:ext cx="123825" cy="123825"/>
          </a:xfrm>
          <a:prstGeom prst="ellipse">
            <a:avLst/>
          </a:prstGeom>
          <a:solidFill>
            <a:schemeClr val="bg1">
              <a:lumMod val="5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0" name="TextBox 29"/>
          <p:cNvSpPr txBox="1"/>
          <p:nvPr/>
        </p:nvSpPr>
        <p:spPr>
          <a:xfrm>
            <a:off x="2037236" y="1057930"/>
            <a:ext cx="2659702" cy="523220"/>
          </a:xfrm>
          <a:prstGeom prst="rect">
            <a:avLst/>
          </a:prstGeom>
          <a:noFill/>
        </p:spPr>
        <p:txBody>
          <a:bodyPr wrap="none" rtlCol="0">
            <a:spAutoFit/>
          </a:bodyPr>
          <a:lstStyle/>
          <a:p>
            <a:r>
              <a:rPr lang="en-US" altLang="zh-CN" b="1" u="sng" dirty="0">
                <a:solidFill>
                  <a:srgbClr val="005C2A"/>
                </a:solidFill>
              </a:rPr>
              <a:t>1)</a:t>
            </a:r>
            <a:r>
              <a:rPr lang="zh-CN" altLang="en-US" b="1" u="sng" dirty="0">
                <a:solidFill>
                  <a:srgbClr val="005C2A"/>
                </a:solidFill>
              </a:rPr>
              <a:t>一维单原子链</a:t>
            </a:r>
          </a:p>
        </p:txBody>
      </p:sp>
      <mc:AlternateContent xmlns:mc="http://schemas.openxmlformats.org/markup-compatibility/2006" xmlns:a14="http://schemas.microsoft.com/office/drawing/2010/main">
        <mc:Choice Requires="a14">
          <p:sp>
            <p:nvSpPr>
              <p:cNvPr id="31" name="TextBox 30"/>
              <p:cNvSpPr txBox="1"/>
              <p:nvPr/>
            </p:nvSpPr>
            <p:spPr>
              <a:xfrm>
                <a:off x="2128837" y="2838450"/>
                <a:ext cx="1975284" cy="523220"/>
              </a:xfrm>
              <a:prstGeom prst="rect">
                <a:avLst/>
              </a:prstGeom>
              <a:noFill/>
              <a:ln>
                <a:solidFill>
                  <a:schemeClr val="tx2"/>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a:rPr>
                            <m:t>𝒖</m:t>
                          </m:r>
                        </m:e>
                        <m:sub>
                          <m:r>
                            <a:rPr lang="en-US" altLang="zh-CN" b="1" i="1">
                              <a:solidFill>
                                <a:srgbClr val="FF0000"/>
                              </a:solidFill>
                              <a:latin typeface="Cambria Math"/>
                            </a:rPr>
                            <m:t>𝒏</m:t>
                          </m:r>
                        </m:sub>
                      </m:sSub>
                      <m:r>
                        <a:rPr lang="en-US" altLang="zh-CN" b="1" i="1">
                          <a:solidFill>
                            <a:srgbClr val="FF0000"/>
                          </a:solidFill>
                          <a:latin typeface="Cambria Math"/>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a:rPr>
                            <m:t>𝒖</m:t>
                          </m:r>
                        </m:e>
                        <m:sub>
                          <m:r>
                            <a:rPr lang="en-US" altLang="zh-CN" b="1" i="1">
                              <a:solidFill>
                                <a:srgbClr val="FF0000"/>
                              </a:solidFill>
                              <a:latin typeface="Cambria Math"/>
                            </a:rPr>
                            <m:t>𝒏</m:t>
                          </m:r>
                          <m:r>
                            <a:rPr lang="en-US" altLang="zh-CN" b="1" i="1">
                              <a:solidFill>
                                <a:srgbClr val="FF0000"/>
                              </a:solidFill>
                              <a:latin typeface="Cambria Math"/>
                            </a:rPr>
                            <m:t>+</m:t>
                          </m:r>
                          <m:r>
                            <a:rPr lang="en-US" altLang="zh-CN" b="1" i="1">
                              <a:solidFill>
                                <a:srgbClr val="FF0000"/>
                              </a:solidFill>
                              <a:latin typeface="Cambria Math"/>
                            </a:rPr>
                            <m:t>𝑵</m:t>
                          </m:r>
                        </m:sub>
                      </m:sSub>
                    </m:oMath>
                  </m:oMathPara>
                </a14:m>
                <a:endParaRPr lang="zh-CN" altLang="en-US" b="1" dirty="0">
                  <a:solidFill>
                    <a:srgbClr val="FF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128837" y="2838450"/>
                <a:ext cx="1975284" cy="523220"/>
              </a:xfrm>
              <a:prstGeom prst="rect">
                <a:avLst/>
              </a:prstGeom>
              <a:blipFill>
                <a:blip r:embed="rId2"/>
                <a:stretch>
                  <a:fillRect/>
                </a:stretch>
              </a:blipFill>
              <a:ln>
                <a:solidFill>
                  <a:schemeClr val="tx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484891" y="2847792"/>
                <a:ext cx="4911986" cy="55290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r>
                        <a:rPr lang="en-US" altLang="zh-CN" b="1" i="1">
                          <a:latin typeface="Cambria Math"/>
                        </a:rPr>
                        <m:t>=</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begChr m:val="["/>
                              <m:endChr m:val="]"/>
                              <m:ctrlPr>
                                <a:rPr lang="en-US" altLang="zh-CN" b="1" i="1">
                                  <a:latin typeface="Cambria Math" panose="02040503050406030204" pitchFamily="18" charset="0"/>
                                </a:rPr>
                              </m:ctrlPr>
                            </m:dPr>
                            <m:e>
                              <m:r>
                                <a:rPr lang="en-US" altLang="zh-CN" b="1" i="1">
                                  <a:latin typeface="Cambria Math"/>
                                </a:rPr>
                                <m:t>𝒒</m:t>
                              </m:r>
                              <m:d>
                                <m:dPr>
                                  <m:ctrlPr>
                                    <a:rPr lang="en-US" altLang="zh-CN" b="1" i="1">
                                      <a:latin typeface="Cambria Math" panose="02040503050406030204" pitchFamily="18" charset="0"/>
                                    </a:rPr>
                                  </m:ctrlPr>
                                </m:dPr>
                                <m:e>
                                  <m:r>
                                    <a:rPr lang="en-US" altLang="zh-CN" b="1" i="1">
                                      <a:latin typeface="Cambria Math"/>
                                    </a:rPr>
                                    <m:t>𝒏</m:t>
                                  </m:r>
                                  <m:r>
                                    <a:rPr lang="en-US" altLang="zh-CN" b="1" i="1">
                                      <a:latin typeface="Cambria Math"/>
                                    </a:rPr>
                                    <m:t>+</m:t>
                                  </m:r>
                                  <m:r>
                                    <a:rPr lang="en-US" altLang="zh-CN" b="1" i="1">
                                      <a:latin typeface="Cambria Math"/>
                                    </a:rPr>
                                    <m:t>𝑵</m:t>
                                  </m:r>
                                </m:e>
                              </m:d>
                              <m:r>
                                <a:rPr lang="en-US" altLang="zh-CN" b="1" i="1">
                                  <a:latin typeface="Cambria Math"/>
                                </a:rPr>
                                <m:t>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4484891" y="2847792"/>
                <a:ext cx="4911986" cy="552908"/>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386314" y="3781242"/>
                <a:ext cx="1796902" cy="534249"/>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𝒊𝒒𝑵𝒂</m:t>
                          </m:r>
                        </m:sup>
                      </m:sSup>
                      <m:r>
                        <a:rPr lang="en-US" altLang="zh-CN" b="1" i="1">
                          <a:latin typeface="Cambria Math"/>
                        </a:rPr>
                        <m:t>=</m:t>
                      </m:r>
                      <m:r>
                        <a:rPr lang="en-US" altLang="zh-CN" b="1" i="1">
                          <a:latin typeface="Cambria Math"/>
                        </a:rPr>
                        <m:t>𝟏</m:t>
                      </m:r>
                    </m:oMath>
                  </m:oMathPara>
                </a14:m>
                <a:endParaRPr lang="zh-CN" altLang="en-US"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2386314" y="3781242"/>
                <a:ext cx="1796902" cy="534249"/>
              </a:xfrm>
              <a:prstGeom prst="rect">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34" name="右箭头 33"/>
          <p:cNvSpPr/>
          <p:nvPr/>
        </p:nvSpPr>
        <p:spPr>
          <a:xfrm>
            <a:off x="1747838" y="3917560"/>
            <a:ext cx="504825" cy="261610"/>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4219574" y="3917560"/>
            <a:ext cx="504825" cy="261610"/>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TextBox 35"/>
              <p:cNvSpPr txBox="1"/>
              <p:nvPr/>
            </p:nvSpPr>
            <p:spPr>
              <a:xfrm>
                <a:off x="4799320" y="3781241"/>
                <a:ext cx="1982402" cy="52322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𝒒</m:t>
                      </m:r>
                      <m:r>
                        <m:rPr>
                          <m:sty m:val="p"/>
                        </m:rPr>
                        <a:rPr lang="en-US" altLang="zh-CN" b="1" i="1">
                          <a:latin typeface="Cambria Math"/>
                        </a:rPr>
                        <m:t>Na</m:t>
                      </m:r>
                      <m:r>
                        <a:rPr lang="en-US" altLang="zh-CN" b="1" i="1">
                          <a:latin typeface="Cambria Math"/>
                        </a:rPr>
                        <m:t>=</m:t>
                      </m:r>
                      <m:r>
                        <a:rPr lang="en-US" altLang="zh-CN" b="1" i="1">
                          <a:latin typeface="Cambria Math"/>
                        </a:rPr>
                        <m:t>𝟐</m:t>
                      </m:r>
                      <m:r>
                        <a:rPr lang="zh-CN" altLang="en-US" b="1" i="1">
                          <a:latin typeface="Cambria Math"/>
                        </a:rPr>
                        <m:t>𝝅</m:t>
                      </m:r>
                      <m:r>
                        <a:rPr lang="en-US" altLang="zh-CN" b="1" i="1">
                          <a:latin typeface="Cambria Math"/>
                        </a:rPr>
                        <m:t>𝒍</m:t>
                      </m:r>
                    </m:oMath>
                  </m:oMathPara>
                </a14:m>
                <a:endParaRPr lang="zh-CN" altLang="en-US"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4799320" y="3781241"/>
                <a:ext cx="1982402" cy="523220"/>
              </a:xfrm>
              <a:prstGeom prst="rect">
                <a:avLst/>
              </a:prstGeom>
              <a:blipFill>
                <a:blip r:embed="rId5"/>
                <a:stretch>
                  <a:fillRect/>
                </a:stretch>
              </a:blipFill>
              <a:ln>
                <a:solidFill>
                  <a:schemeClr val="tx1"/>
                </a:solidFill>
              </a:ln>
            </p:spPr>
            <p:txBody>
              <a:bodyPr/>
              <a:lstStyle/>
              <a:p>
                <a:r>
                  <a:rPr lang="zh-CN" altLang="en-US">
                    <a:noFill/>
                  </a:rPr>
                  <a:t> </a:t>
                </a:r>
              </a:p>
            </p:txBody>
          </p:sp>
        </mc:Fallback>
      </mc:AlternateContent>
      <p:sp>
        <p:nvSpPr>
          <p:cNvPr id="37" name="右箭头 36"/>
          <p:cNvSpPr/>
          <p:nvPr/>
        </p:nvSpPr>
        <p:spPr>
          <a:xfrm>
            <a:off x="6829557" y="3896205"/>
            <a:ext cx="504825" cy="261610"/>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1" name="TextBox 40"/>
              <p:cNvSpPr txBox="1"/>
              <p:nvPr/>
            </p:nvSpPr>
            <p:spPr>
              <a:xfrm>
                <a:off x="7349000" y="3567564"/>
                <a:ext cx="2777683" cy="90178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𝒒</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𝟐</m:t>
                          </m:r>
                          <m:r>
                            <a:rPr lang="zh-CN" altLang="en-US" b="1" i="1">
                              <a:latin typeface="Cambria Math"/>
                            </a:rPr>
                            <m:t>𝝅</m:t>
                          </m:r>
                        </m:num>
                        <m:den>
                          <m:r>
                            <a:rPr lang="en-US" altLang="zh-CN" b="1" i="1">
                              <a:latin typeface="Cambria Math"/>
                            </a:rPr>
                            <m:t>𝑵𝒂</m:t>
                          </m:r>
                        </m:den>
                      </m:f>
                      <m:r>
                        <a:rPr lang="en-US" altLang="zh-CN" b="1" i="1">
                          <a:latin typeface="Cambria Math"/>
                        </a:rPr>
                        <m:t>𝒍</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𝟐</m:t>
                          </m:r>
                          <m:r>
                            <a:rPr lang="zh-CN" altLang="en-US" b="1" i="1">
                              <a:latin typeface="Cambria Math"/>
                            </a:rPr>
                            <m:t>𝝅</m:t>
                          </m:r>
                        </m:num>
                        <m:den>
                          <m:r>
                            <a:rPr lang="en-US" altLang="zh-CN" b="1" i="1">
                              <a:latin typeface="Cambria Math"/>
                            </a:rPr>
                            <m:t>𝑳</m:t>
                          </m:r>
                        </m:den>
                      </m:f>
                      <m:r>
                        <a:rPr lang="en-US" altLang="zh-CN" b="1" i="1">
                          <a:latin typeface="Cambria Math"/>
                        </a:rPr>
                        <m:t>𝒍</m:t>
                      </m:r>
                    </m:oMath>
                  </m:oMathPara>
                </a14:m>
                <a:endParaRPr lang="zh-CN" alt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7349000" y="3567564"/>
                <a:ext cx="2777683" cy="901785"/>
              </a:xfrm>
              <a:prstGeom prst="rect">
                <a:avLst/>
              </a:prstGeom>
              <a:blipFill>
                <a:blip r:embed="rId6"/>
                <a:stretch>
                  <a:fillRect/>
                </a:stretch>
              </a:blipFill>
              <a:ln>
                <a:solidFill>
                  <a:schemeClr val="tx1"/>
                </a:solidFill>
              </a:ln>
            </p:spPr>
            <p:txBody>
              <a:bodyPr/>
              <a:lstStyle/>
              <a:p>
                <a:r>
                  <a:rPr lang="zh-CN" altLang="en-US">
                    <a:noFill/>
                  </a:rPr>
                  <a:t> </a:t>
                </a:r>
              </a:p>
            </p:txBody>
          </p:sp>
        </mc:Fallback>
      </mc:AlternateContent>
      <p:sp>
        <p:nvSpPr>
          <p:cNvPr id="42" name="矩形 41"/>
          <p:cNvSpPr/>
          <p:nvPr/>
        </p:nvSpPr>
        <p:spPr>
          <a:xfrm>
            <a:off x="1955549" y="4939641"/>
            <a:ext cx="5934540" cy="523220"/>
          </a:xfrm>
          <a:prstGeom prst="rect">
            <a:avLst/>
          </a:prstGeom>
        </p:spPr>
        <p:txBody>
          <a:bodyPr wrap="square">
            <a:spAutoFit/>
          </a:bodyPr>
          <a:lstStyle/>
          <a:p>
            <a:r>
              <a:rPr lang="zh-CN" altLang="zh-CN" b="1" dirty="0">
                <a:solidFill>
                  <a:srgbClr val="FF0000"/>
                </a:solidFill>
                <a:latin typeface="华文新魏" pitchFamily="2" charset="-122"/>
                <a:ea typeface="华文新魏" pitchFamily="2" charset="-122"/>
              </a:rPr>
              <a:t>每个</a:t>
            </a:r>
            <a:r>
              <a:rPr lang="en-US" altLang="zh-CN" b="1" i="1" dirty="0">
                <a:solidFill>
                  <a:srgbClr val="FF0000"/>
                </a:solidFill>
                <a:latin typeface="Times New Roman" pitchFamily="18" charset="0"/>
                <a:ea typeface="华文新魏" pitchFamily="2" charset="-122"/>
                <a:cs typeface="Times New Roman" pitchFamily="18" charset="0"/>
              </a:rPr>
              <a:t>q</a:t>
            </a:r>
            <a:r>
              <a:rPr lang="zh-CN" altLang="zh-CN" b="1" dirty="0">
                <a:solidFill>
                  <a:srgbClr val="FF0000"/>
                </a:solidFill>
                <a:latin typeface="华文新魏" pitchFamily="2" charset="-122"/>
                <a:ea typeface="华文新魏" pitchFamily="2" charset="-122"/>
              </a:rPr>
              <a:t>在波矢空间中平均占有的长度</a:t>
            </a:r>
            <a:r>
              <a:rPr lang="en-US" altLang="zh-CN" b="1" dirty="0">
                <a:solidFill>
                  <a:srgbClr val="FF0000"/>
                </a:solidFill>
                <a:latin typeface="华文新魏" pitchFamily="2" charset="-122"/>
                <a:ea typeface="华文新魏" pitchFamily="2" charset="-122"/>
              </a:rPr>
              <a:t>:</a:t>
            </a:r>
            <a:endParaRPr lang="zh-CN" altLang="en-US" b="1" dirty="0">
              <a:solidFill>
                <a:srgbClr val="FF0000"/>
              </a:solidFill>
              <a:latin typeface="华文新魏" pitchFamily="2" charset="-122"/>
              <a:ea typeface="华文新魏" pitchFamily="2" charset="-122"/>
            </a:endParaRPr>
          </a:p>
        </p:txBody>
      </p:sp>
      <mc:AlternateContent xmlns:mc="http://schemas.openxmlformats.org/markup-compatibility/2006" xmlns:a14="http://schemas.microsoft.com/office/drawing/2010/main">
        <mc:Choice Requires="a14">
          <p:sp>
            <p:nvSpPr>
              <p:cNvPr id="43" name="TextBox 42"/>
              <p:cNvSpPr txBox="1"/>
              <p:nvPr/>
            </p:nvSpPr>
            <p:spPr>
              <a:xfrm>
                <a:off x="7885327" y="4944940"/>
                <a:ext cx="1148135" cy="523220"/>
              </a:xfrm>
              <a:prstGeom prst="rect">
                <a:avLst/>
              </a:prstGeom>
              <a:noFill/>
              <a:ln w="28575">
                <a:solidFill>
                  <a:srgbClr val="005C2A"/>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type m:val="lin"/>
                          <m:ctrlPr>
                            <a:rPr lang="zh-CN" altLang="en-US" b="1" i="1">
                              <a:solidFill>
                                <a:srgbClr val="FF0000"/>
                              </a:solidFill>
                              <a:latin typeface="Cambria Math" panose="02040503050406030204" pitchFamily="18" charset="0"/>
                            </a:rPr>
                          </m:ctrlPr>
                        </m:fPr>
                        <m:num>
                          <m:r>
                            <a:rPr lang="en-US" altLang="zh-CN" b="1" i="1">
                              <a:solidFill>
                                <a:srgbClr val="FF0000"/>
                              </a:solidFill>
                              <a:latin typeface="Cambria Math"/>
                            </a:rPr>
                            <m:t>𝟐</m:t>
                          </m:r>
                          <m:r>
                            <a:rPr lang="zh-CN" altLang="en-US" b="1" i="1">
                              <a:solidFill>
                                <a:srgbClr val="FF0000"/>
                              </a:solidFill>
                              <a:latin typeface="Cambria Math"/>
                            </a:rPr>
                            <m:t>𝝅</m:t>
                          </m:r>
                        </m:num>
                        <m:den>
                          <m:r>
                            <a:rPr lang="en-US" altLang="zh-CN" b="1" i="1">
                              <a:solidFill>
                                <a:srgbClr val="FF0000"/>
                              </a:solidFill>
                              <a:latin typeface="Cambria Math"/>
                            </a:rPr>
                            <m:t>𝑳</m:t>
                          </m:r>
                        </m:den>
                      </m:f>
                    </m:oMath>
                  </m:oMathPara>
                </a14:m>
                <a:endParaRPr lang="zh-CN" altLang="en-US" b="1" dirty="0">
                  <a:solidFill>
                    <a:srgbClr val="FF000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885327" y="4944940"/>
                <a:ext cx="1148135" cy="523220"/>
              </a:xfrm>
              <a:prstGeom prst="rect">
                <a:avLst/>
              </a:prstGeom>
              <a:blipFill>
                <a:blip r:embed="rId7"/>
                <a:stretch>
                  <a:fillRect/>
                </a:stretch>
              </a:blipFill>
              <a:ln w="28575">
                <a:solidFill>
                  <a:srgbClr val="005C2A"/>
                </a:solidFill>
              </a:ln>
            </p:spPr>
            <p:txBody>
              <a:bodyPr/>
              <a:lstStyle/>
              <a:p>
                <a:r>
                  <a:rPr lang="zh-CN" altLang="en-US">
                    <a:noFill/>
                  </a:rPr>
                  <a:t> </a:t>
                </a:r>
              </a:p>
            </p:txBody>
          </p:sp>
        </mc:Fallback>
      </mc:AlternateContent>
      <p:sp>
        <p:nvSpPr>
          <p:cNvPr id="46" name="TextBox 45"/>
          <p:cNvSpPr txBox="1"/>
          <p:nvPr/>
        </p:nvSpPr>
        <p:spPr>
          <a:xfrm rot="20480262">
            <a:off x="9081396" y="4674510"/>
            <a:ext cx="529913" cy="954107"/>
          </a:xfrm>
          <a:prstGeom prst="rect">
            <a:avLst/>
          </a:prstGeom>
          <a:noFill/>
          <a:ln w="38100">
            <a:solidFill>
              <a:schemeClr val="accent5">
                <a:lumMod val="50000"/>
              </a:schemeClr>
            </a:solidFill>
          </a:ln>
        </p:spPr>
        <p:txBody>
          <a:bodyPr wrap="square" rtlCol="0">
            <a:spAutoFit/>
          </a:bodyPr>
          <a:lstStyle/>
          <a:p>
            <a:r>
              <a:rPr lang="zh-CN" altLang="en-US" dirty="0">
                <a:solidFill>
                  <a:srgbClr val="FF0000"/>
                </a:solidFill>
                <a:latin typeface="华文琥珀" pitchFamily="2" charset="-122"/>
                <a:ea typeface="华文琥珀" pitchFamily="2" charset="-122"/>
              </a:rPr>
              <a:t>重要</a:t>
            </a:r>
          </a:p>
        </p:txBody>
      </p:sp>
      <mc:AlternateContent xmlns:mc="http://schemas.openxmlformats.org/markup-compatibility/2006" xmlns:a14="http://schemas.microsoft.com/office/drawing/2010/main">
        <mc:Choice Requires="a14">
          <p:sp>
            <p:nvSpPr>
              <p:cNvPr id="47" name="TextBox 46"/>
              <p:cNvSpPr txBox="1"/>
              <p:nvPr/>
            </p:nvSpPr>
            <p:spPr>
              <a:xfrm>
                <a:off x="2824160" y="5561704"/>
                <a:ext cx="2259401" cy="8336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r>
                        <a:rPr lang="en-US" altLang="zh-CN" b="1" i="1">
                          <a:latin typeface="Cambria Math"/>
                          <a:ea typeface="Cambria Math"/>
                        </a:rPr>
                        <m:t>≤</m:t>
                      </m:r>
                      <m:r>
                        <a:rPr lang="en-US" altLang="zh-CN" b="1" i="1">
                          <a:latin typeface="Cambria Math"/>
                          <a:ea typeface="Cambria Math"/>
                        </a:rPr>
                        <m:t>𝒒</m:t>
                      </m:r>
                      <m:r>
                        <a:rPr lang="en-US" altLang="zh-CN" b="1" i="1">
                          <a:latin typeface="Cambria Math"/>
                          <a:ea typeface="Cambria Math"/>
                        </a:rPr>
                        <m:t>&lt;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oMath>
                  </m:oMathPara>
                </a14:m>
                <a:endParaRPr lang="zh-CN" altLang="en-US"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2824160" y="5561704"/>
                <a:ext cx="2259401" cy="83362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5418349" y="5561705"/>
                <a:ext cx="2285049" cy="896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𝑵</m:t>
                          </m:r>
                        </m:num>
                        <m:den>
                          <m:r>
                            <a:rPr lang="en-US" altLang="zh-CN" b="1" i="1">
                              <a:latin typeface="Cambria Math"/>
                            </a:rPr>
                            <m:t>𝟐</m:t>
                          </m:r>
                        </m:den>
                      </m:f>
                      <m:r>
                        <a:rPr lang="en-US" altLang="zh-CN" b="1" i="1">
                          <a:latin typeface="Cambria Math"/>
                          <a:ea typeface="Cambria Math"/>
                        </a:rPr>
                        <m:t>≤</m:t>
                      </m:r>
                      <m:r>
                        <a:rPr lang="en-US" altLang="zh-CN" b="1" i="1">
                          <a:latin typeface="Cambria Math"/>
                          <a:ea typeface="Cambria Math"/>
                        </a:rPr>
                        <m:t>𝒍</m:t>
                      </m:r>
                      <m:r>
                        <a:rPr lang="en-US" altLang="zh-CN" b="1" i="1">
                          <a:latin typeface="Cambria Math"/>
                          <a:ea typeface="Cambria Math"/>
                        </a:rPr>
                        <m:t>&lt;</m:t>
                      </m:r>
                      <m:f>
                        <m:fPr>
                          <m:ctrlPr>
                            <a:rPr lang="en-US" altLang="zh-CN" b="1" i="1">
                              <a:latin typeface="Cambria Math" panose="02040503050406030204" pitchFamily="18" charset="0"/>
                            </a:rPr>
                          </m:ctrlPr>
                        </m:fPr>
                        <m:num>
                          <m:r>
                            <a:rPr lang="en-US" altLang="zh-CN" b="1" i="1">
                              <a:latin typeface="Cambria Math"/>
                            </a:rPr>
                            <m:t>𝑵</m:t>
                          </m:r>
                        </m:num>
                        <m:den>
                          <m:r>
                            <a:rPr lang="en-US" altLang="zh-CN" b="1" i="1">
                              <a:latin typeface="Cambria Math"/>
                            </a:rPr>
                            <m:t>𝟐</m:t>
                          </m:r>
                        </m:den>
                      </m:f>
                    </m:oMath>
                  </m:oMathPara>
                </a14:m>
                <a:endParaRPr lang="zh-CN" altLang="en-US"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5418349" y="5561705"/>
                <a:ext cx="2285049" cy="896143"/>
              </a:xfrm>
              <a:prstGeom prst="rect">
                <a:avLst/>
              </a:prstGeom>
              <a:blipFill>
                <a:blip r:embed="rId9"/>
                <a:stretch>
                  <a:fillRect/>
                </a:stretch>
              </a:blipFill>
            </p:spPr>
            <p:txBody>
              <a:bodyPr/>
              <a:lstStyle/>
              <a:p>
                <a:r>
                  <a:rPr lang="zh-CN" altLang="en-US">
                    <a:noFill/>
                  </a:rPr>
                  <a:t> </a:t>
                </a:r>
              </a:p>
            </p:txBody>
          </p:sp>
        </mc:Fallback>
      </mc:AlternateContent>
      <p:sp>
        <p:nvSpPr>
          <p:cNvPr id="49" name="TextBox 48"/>
          <p:cNvSpPr txBox="1"/>
          <p:nvPr/>
        </p:nvSpPr>
        <p:spPr>
          <a:xfrm>
            <a:off x="7855371" y="5844937"/>
            <a:ext cx="2427268" cy="523220"/>
          </a:xfrm>
          <a:prstGeom prst="rect">
            <a:avLst/>
          </a:prstGeom>
          <a:noFill/>
          <a:ln w="28575">
            <a:solidFill>
              <a:srgbClr val="005C2A"/>
            </a:solidFill>
          </a:ln>
        </p:spPr>
        <p:txBody>
          <a:bodyPr wrap="none" rtlCol="0">
            <a:spAutoFit/>
          </a:bodyPr>
          <a:lstStyle/>
          <a:p>
            <a:r>
              <a:rPr lang="en-US" altLang="zh-CN" b="1" i="1" dirty="0">
                <a:solidFill>
                  <a:srgbClr val="FF0000"/>
                </a:solidFill>
                <a:latin typeface="Times New Roman" pitchFamily="18" charset="0"/>
                <a:ea typeface="+mn-ea"/>
                <a:cs typeface="Times New Roman" pitchFamily="18" charset="0"/>
              </a:rPr>
              <a:t>N</a:t>
            </a:r>
            <a:r>
              <a:rPr lang="zh-CN" altLang="en-US" b="1" dirty="0">
                <a:solidFill>
                  <a:srgbClr val="FF0000"/>
                </a:solidFill>
                <a:latin typeface="Times New Roman" pitchFamily="18" charset="0"/>
                <a:ea typeface="+mn-ea"/>
                <a:cs typeface="Times New Roman" pitchFamily="18" charset="0"/>
              </a:rPr>
              <a:t>个分立的</a:t>
            </a:r>
            <a:r>
              <a:rPr lang="en-US" altLang="zh-CN" b="1" i="1" dirty="0">
                <a:solidFill>
                  <a:srgbClr val="FF0000"/>
                </a:solidFill>
                <a:latin typeface="Times New Roman" pitchFamily="18" charset="0"/>
                <a:ea typeface="+mn-ea"/>
                <a:cs typeface="Times New Roman" pitchFamily="18" charset="0"/>
              </a:rPr>
              <a:t>q</a:t>
            </a:r>
            <a:r>
              <a:rPr lang="zh-CN" altLang="en-US" b="1" dirty="0">
                <a:solidFill>
                  <a:srgbClr val="FF0000"/>
                </a:solidFill>
                <a:latin typeface="Times New Roman" pitchFamily="18" charset="0"/>
                <a:ea typeface="+mn-ea"/>
                <a:cs typeface="Times New Roman" pitchFamily="18" charset="0"/>
              </a:rPr>
              <a:t>值</a:t>
            </a:r>
          </a:p>
        </p:txBody>
      </p:sp>
      <p:grpSp>
        <p:nvGrpSpPr>
          <p:cNvPr id="44" name="组合 43"/>
          <p:cNvGrpSpPr/>
          <p:nvPr/>
        </p:nvGrpSpPr>
        <p:grpSpPr>
          <a:xfrm>
            <a:off x="7359268" y="6463010"/>
            <a:ext cx="552450" cy="314325"/>
            <a:chOff x="5172075" y="6438900"/>
            <a:chExt cx="552450" cy="314325"/>
          </a:xfrm>
        </p:grpSpPr>
        <p:sp>
          <p:nvSpPr>
            <p:cNvPr id="45" name="棱台 4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50"/>
          <p:cNvSpPr txBox="1"/>
          <p:nvPr/>
        </p:nvSpPr>
        <p:spPr>
          <a:xfrm>
            <a:off x="5044309" y="6466314"/>
            <a:ext cx="1899879" cy="307777"/>
          </a:xfrm>
          <a:prstGeom prst="rect">
            <a:avLst/>
          </a:prstGeom>
          <a:noFill/>
        </p:spPr>
        <p:txBody>
          <a:bodyPr wrap="none" rtlCol="0">
            <a:spAutoFit/>
          </a:bodyPr>
          <a:lstStyle/>
          <a:p>
            <a:r>
              <a:rPr lang="zh-CN" altLang="en-US" sz="1400" dirty="0"/>
              <a:t>大连理工大学  张贺秋</a:t>
            </a:r>
          </a:p>
        </p:txBody>
      </p:sp>
      <p:sp>
        <p:nvSpPr>
          <p:cNvPr id="3" name="矩形 2"/>
          <p:cNvSpPr/>
          <p:nvPr/>
        </p:nvSpPr>
        <p:spPr>
          <a:xfrm>
            <a:off x="6882275" y="2847792"/>
            <a:ext cx="2464076" cy="513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900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20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left)">
                                      <p:cBhvr>
                                        <p:cTn id="60" dur="20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heel(1)">
                                      <p:cBhvr>
                                        <p:cTn id="65" dur="20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500"/>
                                        <p:tgtEl>
                                          <p:spTgt spid="34"/>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20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2000"/>
                                        <p:tgtEl>
                                          <p:spTgt spid="3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left)">
                                      <p:cBhvr>
                                        <p:cTn id="88" dur="500"/>
                                        <p:tgtEl>
                                          <p:spTgt spid="37"/>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left)">
                                      <p:cBhvr>
                                        <p:cTn id="92" dur="2000"/>
                                        <p:tgtEl>
                                          <p:spTgt spid="4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iterate type="lt">
                                    <p:tmAbs val="200"/>
                                  </p:iterate>
                                  <p:childTnLst>
                                    <p:set>
                                      <p:cBhvr>
                                        <p:cTn id="96" dur="1" fill="hold">
                                          <p:stCondLst>
                                            <p:cond delay="0"/>
                                          </p:stCondLst>
                                        </p:cTn>
                                        <p:tgtEl>
                                          <p:spTgt spid="42"/>
                                        </p:tgtEl>
                                        <p:attrNameLst>
                                          <p:attrName>style.visibility</p:attrName>
                                        </p:attrNameLst>
                                      </p:cBhvr>
                                      <p:to>
                                        <p:strVal val="visible"/>
                                      </p:to>
                                    </p:set>
                                  </p:childTnLst>
                                </p:cTn>
                              </p:par>
                            </p:childTnLst>
                          </p:cTn>
                        </p:par>
                        <p:par>
                          <p:cTn id="97" fill="hold">
                            <p:stCondLst>
                              <p:cond delay="3201"/>
                            </p:stCondLst>
                            <p:childTnLst>
                              <p:par>
                                <p:cTn id="98" presetID="1" presetClass="entr" presetSubtype="0" fill="hold" grpId="0" nodeType="afterEffect">
                                  <p:stCondLst>
                                    <p:cond delay="0"/>
                                  </p:stCondLst>
                                  <p:childTnLst>
                                    <p:set>
                                      <p:cBhvr>
                                        <p:cTn id="99" dur="1" fill="hold">
                                          <p:stCondLst>
                                            <p:cond delay="0"/>
                                          </p:stCondLst>
                                        </p:cTn>
                                        <p:tgtEl>
                                          <p:spTgt spid="4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 presetClass="entr" presetSubtype="3"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additive="base">
                                        <p:cTn id="104" dur="500" fill="hold"/>
                                        <p:tgtEl>
                                          <p:spTgt spid="46"/>
                                        </p:tgtEl>
                                        <p:attrNameLst>
                                          <p:attrName>ppt_x</p:attrName>
                                        </p:attrNameLst>
                                      </p:cBhvr>
                                      <p:tavLst>
                                        <p:tav tm="0">
                                          <p:val>
                                            <p:strVal val="1+#ppt_w/2"/>
                                          </p:val>
                                        </p:tav>
                                        <p:tav tm="100000">
                                          <p:val>
                                            <p:strVal val="#ppt_x"/>
                                          </p:val>
                                        </p:tav>
                                      </p:tavLst>
                                    </p:anim>
                                    <p:anim calcmode="lin" valueType="num">
                                      <p:cBhvr additive="base">
                                        <p:cTn id="105"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wipe(left)">
                                      <p:cBhvr>
                                        <p:cTn id="110" dur="2000"/>
                                        <p:tgtEl>
                                          <p:spTgt spid="4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wipe(left)">
                                      <p:cBhvr>
                                        <p:cTn id="115" dur="2000"/>
                                        <p:tgtEl>
                                          <p:spTgt spid="4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9"/>
                                        </p:tgtEl>
                                        <p:attrNameLst>
                                          <p:attrName>style.visibility</p:attrName>
                                        </p:attrNameLst>
                                      </p:cBhvr>
                                      <p:to>
                                        <p:strVal val="visible"/>
                                      </p:to>
                                    </p:set>
                                  </p:childTnLst>
                                </p:cTn>
                              </p:par>
                            </p:childTnLst>
                          </p:cTn>
                        </p:par>
                        <p:par>
                          <p:cTn id="120" fill="hold">
                            <p:stCondLst>
                              <p:cond delay="0"/>
                            </p:stCondLst>
                            <p:childTnLst>
                              <p:par>
                                <p:cTn id="121" presetID="22" presetClass="entr" presetSubtype="8" fill="hold" nodeType="afterEffect">
                                  <p:stCondLst>
                                    <p:cond delay="0"/>
                                  </p:stCondLst>
                                  <p:childTnLst>
                                    <p:set>
                                      <p:cBhvr>
                                        <p:cTn id="122" dur="1" fill="hold">
                                          <p:stCondLst>
                                            <p:cond delay="0"/>
                                          </p:stCondLst>
                                        </p:cTn>
                                        <p:tgtEl>
                                          <p:spTgt spid="44"/>
                                        </p:tgtEl>
                                        <p:attrNameLst>
                                          <p:attrName>style.visibility</p:attrName>
                                        </p:attrNameLst>
                                      </p:cBhvr>
                                      <p:to>
                                        <p:strVal val="visible"/>
                                      </p:to>
                                    </p:set>
                                    <p:animEffect transition="in" filter="wipe(left)">
                                      <p:cBhvr>
                                        <p:cTn id="1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p:bldP spid="12" grpId="0" animBg="1"/>
      <p:bldP spid="13" grpId="0" animBg="1"/>
      <p:bldP spid="14" grpId="0"/>
      <p:bldP spid="15" grpId="0"/>
      <p:bldP spid="16" grpId="0" animBg="1"/>
      <p:bldP spid="17" grpId="0"/>
      <p:bldP spid="18" grpId="0" animBg="1"/>
      <p:bldP spid="19" grpId="0" animBg="1"/>
      <p:bldP spid="20" grpId="0"/>
      <p:bldP spid="21" grpId="0"/>
      <p:bldP spid="22" grpId="0" animBg="1"/>
      <p:bldP spid="23" grpId="0"/>
      <p:bldP spid="24" grpId="0" animBg="1"/>
      <p:bldP spid="25" grpId="0" animBg="1"/>
      <p:bldP spid="28" grpId="0" animBg="1"/>
      <p:bldP spid="31" grpId="0" animBg="1"/>
      <p:bldP spid="32" grpId="0"/>
      <p:bldP spid="33" grpId="0" animBg="1"/>
      <p:bldP spid="34" grpId="0" animBg="1"/>
      <p:bldP spid="35" grpId="0" animBg="1"/>
      <p:bldP spid="36" grpId="0" animBg="1"/>
      <p:bldP spid="37" grpId="0" animBg="1"/>
      <p:bldP spid="41" grpId="0" animBg="1"/>
      <p:bldP spid="42" grpId="0"/>
      <p:bldP spid="43" grpId="0" animBg="1"/>
      <p:bldP spid="46" grpId="0" animBg="1"/>
      <p:bldP spid="47" grpId="0"/>
      <p:bldP spid="48" grpId="0"/>
      <p:bldP spid="49"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458075" y="6382078"/>
            <a:ext cx="552450" cy="314325"/>
            <a:chOff x="5172075" y="6438900"/>
            <a:chExt cx="552450" cy="314325"/>
          </a:xfrm>
        </p:grpSpPr>
        <p:sp>
          <p:nvSpPr>
            <p:cNvPr id="6" name="棱台 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9" name="TextBox 8"/>
          <p:cNvSpPr txBox="1"/>
          <p:nvPr/>
        </p:nvSpPr>
        <p:spPr>
          <a:xfrm>
            <a:off x="2028826" y="561282"/>
            <a:ext cx="2659702" cy="523220"/>
          </a:xfrm>
          <a:prstGeom prst="rect">
            <a:avLst/>
          </a:prstGeom>
          <a:noFill/>
        </p:spPr>
        <p:txBody>
          <a:bodyPr wrap="none" rtlCol="0">
            <a:spAutoFit/>
          </a:bodyPr>
          <a:lstStyle/>
          <a:p>
            <a:r>
              <a:rPr lang="en-US" altLang="zh-CN" b="1" u="sng" dirty="0">
                <a:solidFill>
                  <a:srgbClr val="005C2A"/>
                </a:solidFill>
              </a:rPr>
              <a:t>1)</a:t>
            </a:r>
            <a:r>
              <a:rPr lang="zh-CN" altLang="en-US" b="1" u="sng" dirty="0">
                <a:solidFill>
                  <a:srgbClr val="005C2A"/>
                </a:solidFill>
              </a:rPr>
              <a:t>一维单原子链</a:t>
            </a:r>
          </a:p>
        </p:txBody>
      </p:sp>
      <p:graphicFrame>
        <p:nvGraphicFramePr>
          <p:cNvPr id="10" name="表格 9"/>
          <p:cNvGraphicFramePr>
            <a:graphicFrameLocks noGrp="1"/>
          </p:cNvGraphicFramePr>
          <p:nvPr>
            <p:extLst>
              <p:ext uri="{D42A27DB-BD31-4B8C-83A1-F6EECF244321}">
                <p14:modId xmlns:p14="http://schemas.microsoft.com/office/powerpoint/2010/main" val="3989857799"/>
              </p:ext>
            </p:extLst>
          </p:nvPr>
        </p:nvGraphicFramePr>
        <p:xfrm>
          <a:off x="2029055" y="1888884"/>
          <a:ext cx="8128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66699863"/>
                    </a:ext>
                  </a:extLst>
                </a:gridCol>
                <a:gridCol w="2032000">
                  <a:extLst>
                    <a:ext uri="{9D8B030D-6E8A-4147-A177-3AD203B41FA5}">
                      <a16:colId xmlns:a16="http://schemas.microsoft.com/office/drawing/2014/main" val="1880122281"/>
                    </a:ext>
                  </a:extLst>
                </a:gridCol>
                <a:gridCol w="2032000">
                  <a:extLst>
                    <a:ext uri="{9D8B030D-6E8A-4147-A177-3AD203B41FA5}">
                      <a16:colId xmlns:a16="http://schemas.microsoft.com/office/drawing/2014/main" val="11398649"/>
                    </a:ext>
                  </a:extLst>
                </a:gridCol>
                <a:gridCol w="2032000">
                  <a:extLst>
                    <a:ext uri="{9D8B030D-6E8A-4147-A177-3AD203B41FA5}">
                      <a16:colId xmlns:a16="http://schemas.microsoft.com/office/drawing/2014/main" val="1623625748"/>
                    </a:ext>
                  </a:extLst>
                </a:gridCol>
              </a:tblGrid>
              <a:tr h="370840">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原胞中原子数</a:t>
                      </a:r>
                      <a:r>
                        <a:rPr lang="en-US" altLang="zh-CN" i="1" dirty="0" smtClean="0">
                          <a:solidFill>
                            <a:schemeClr val="tx1"/>
                          </a:solidFill>
                          <a:latin typeface="Times New Roman" panose="02020603050405020304" pitchFamily="18" charset="0"/>
                          <a:cs typeface="Times New Roman" panose="02020603050405020304" pitchFamily="18" charset="0"/>
                        </a:rPr>
                        <a:t>n</a:t>
                      </a:r>
                      <a:endParaRPr lang="zh-CN" altLang="en-US"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一个原子自由度</a:t>
                      </a:r>
                      <a:r>
                        <a:rPr lang="en-US" altLang="zh-CN" i="1" dirty="0" smtClean="0">
                          <a:solidFill>
                            <a:schemeClr val="tx1"/>
                          </a:solidFill>
                          <a:latin typeface="Times New Roman" panose="02020603050405020304" pitchFamily="18" charset="0"/>
                          <a:cs typeface="Times New Roman" panose="02020603050405020304" pitchFamily="18" charset="0"/>
                        </a:rPr>
                        <a:t>f</a:t>
                      </a:r>
                      <a:endParaRPr lang="zh-CN" altLang="en-US"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原胞中原子</a:t>
                      </a:r>
                      <a:endParaRPr lang="en-US" altLang="zh-CN" dirty="0" smtClean="0">
                        <a:solidFill>
                          <a:schemeClr val="tx1"/>
                        </a:solidFill>
                        <a:latin typeface="Times New Roman" panose="02020603050405020304" pitchFamily="18" charset="0"/>
                        <a:cs typeface="Times New Roman" panose="02020603050405020304" pitchFamily="18" charset="0"/>
                      </a:endParaRPr>
                    </a:p>
                    <a:p>
                      <a:pPr algn="ctr"/>
                      <a:r>
                        <a:rPr lang="zh-CN" altLang="en-US" dirty="0" smtClean="0">
                          <a:solidFill>
                            <a:schemeClr val="tx1"/>
                          </a:solidFill>
                          <a:latin typeface="Times New Roman" panose="02020603050405020304" pitchFamily="18" charset="0"/>
                          <a:cs typeface="Times New Roman" panose="02020603050405020304" pitchFamily="18" charset="0"/>
                        </a:rPr>
                        <a:t>总自由度</a:t>
                      </a:r>
                      <a:endParaRPr lang="zh-CN" alt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色散</a:t>
                      </a:r>
                      <a:r>
                        <a:rPr lang="zh-CN" altLang="en-US" dirty="0" smtClean="0">
                          <a:solidFill>
                            <a:schemeClr val="tx1"/>
                          </a:solidFill>
                          <a:latin typeface="Times New Roman" panose="02020603050405020304" pitchFamily="18" charset="0"/>
                          <a:cs typeface="Times New Roman" panose="02020603050405020304" pitchFamily="18" charset="0"/>
                        </a:rPr>
                        <a:t>关系</a:t>
                      </a:r>
                      <a:r>
                        <a:rPr lang="en-US" altLang="zh-CN" dirty="0" smtClean="0">
                          <a:solidFill>
                            <a:schemeClr val="tx1"/>
                          </a:solidFill>
                          <a:latin typeface="Times New Roman" panose="02020603050405020304" pitchFamily="18" charset="0"/>
                          <a:cs typeface="Times New Roman" panose="02020603050405020304" pitchFamily="18" charset="0"/>
                        </a:rPr>
                        <a:t>(</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~q</a:t>
                      </a:r>
                      <a:r>
                        <a:rPr lang="en-US" altLang="zh-CN" dirty="0" smtClean="0">
                          <a:solidFill>
                            <a:schemeClr val="tx1"/>
                          </a:solidFill>
                          <a:latin typeface="Times New Roman" panose="02020603050405020304" pitchFamily="18" charset="0"/>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7179087"/>
                  </a:ext>
                </a:extLst>
              </a:tr>
              <a:tr h="370840">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731456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734481086"/>
              </p:ext>
            </p:extLst>
          </p:nvPr>
        </p:nvGraphicFramePr>
        <p:xfrm>
          <a:off x="2029055" y="3692299"/>
          <a:ext cx="8128000" cy="1010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10284101"/>
                    </a:ext>
                  </a:extLst>
                </a:gridCol>
                <a:gridCol w="1625600">
                  <a:extLst>
                    <a:ext uri="{9D8B030D-6E8A-4147-A177-3AD203B41FA5}">
                      <a16:colId xmlns:a16="http://schemas.microsoft.com/office/drawing/2014/main" val="3535957090"/>
                    </a:ext>
                  </a:extLst>
                </a:gridCol>
                <a:gridCol w="1625600">
                  <a:extLst>
                    <a:ext uri="{9D8B030D-6E8A-4147-A177-3AD203B41FA5}">
                      <a16:colId xmlns:a16="http://schemas.microsoft.com/office/drawing/2014/main" val="4294126012"/>
                    </a:ext>
                  </a:extLst>
                </a:gridCol>
                <a:gridCol w="1625600">
                  <a:extLst>
                    <a:ext uri="{9D8B030D-6E8A-4147-A177-3AD203B41FA5}">
                      <a16:colId xmlns:a16="http://schemas.microsoft.com/office/drawing/2014/main" val="1595378174"/>
                    </a:ext>
                  </a:extLst>
                </a:gridCol>
                <a:gridCol w="1625600">
                  <a:extLst>
                    <a:ext uri="{9D8B030D-6E8A-4147-A177-3AD203B41FA5}">
                      <a16:colId xmlns:a16="http://schemas.microsoft.com/office/drawing/2014/main" val="3613575541"/>
                    </a:ext>
                  </a:extLst>
                </a:gridCol>
              </a:tblGrid>
              <a:tr h="370840">
                <a:tc>
                  <a:txBody>
                    <a:bodyPr/>
                    <a:lstStyle/>
                    <a:p>
                      <a:pPr algn="ctr"/>
                      <a:r>
                        <a:rPr lang="zh-CN" altLang="en-US" dirty="0" smtClean="0">
                          <a:solidFill>
                            <a:schemeClr val="tx1"/>
                          </a:solidFill>
                        </a:rPr>
                        <a:t>原胞数量</a:t>
                      </a:r>
                      <a:endParaRPr lang="zh-CN" altLang="en-US" dirty="0">
                        <a:solidFill>
                          <a:schemeClr val="tx1"/>
                        </a:solidFill>
                      </a:endParaRPr>
                    </a:p>
                  </a:txBody>
                  <a:tcPr/>
                </a:tc>
                <a:tc>
                  <a:txBody>
                    <a:bodyPr/>
                    <a:lstStyle/>
                    <a:p>
                      <a:pPr algn="ctr"/>
                      <a:r>
                        <a:rPr lang="zh-CN" altLang="en-US" dirty="0" smtClean="0">
                          <a:solidFill>
                            <a:schemeClr val="tx1"/>
                          </a:solidFill>
                        </a:rPr>
                        <a:t>晶体中</a:t>
                      </a:r>
                      <a:endParaRPr lang="en-US" altLang="zh-CN" dirty="0" smtClean="0">
                        <a:solidFill>
                          <a:schemeClr val="tx1"/>
                        </a:solidFill>
                      </a:endParaRPr>
                    </a:p>
                    <a:p>
                      <a:pPr algn="ctr"/>
                      <a:r>
                        <a:rPr lang="zh-CN" altLang="en-US" dirty="0" smtClean="0">
                          <a:solidFill>
                            <a:schemeClr val="tx1"/>
                          </a:solidFill>
                        </a:rPr>
                        <a:t>原子总自由度</a:t>
                      </a:r>
                      <a:endParaRPr lang="zh-CN" altLang="en-US" dirty="0">
                        <a:solidFill>
                          <a:schemeClr val="tx1"/>
                        </a:solidFill>
                      </a:endParaRPr>
                    </a:p>
                  </a:txBody>
                  <a:tcPr/>
                </a:tc>
                <a:tc>
                  <a:txBody>
                    <a:bodyPr/>
                    <a:lstStyle/>
                    <a:p>
                      <a:pPr algn="ctr"/>
                      <a:r>
                        <a:rPr lang="zh-CN" altLang="en-US" dirty="0" smtClean="0">
                          <a:solidFill>
                            <a:schemeClr val="tx1"/>
                          </a:solidFill>
                        </a:rPr>
                        <a:t>格波支数</a:t>
                      </a:r>
                      <a:endParaRPr lang="zh-CN" altLang="en-US" dirty="0">
                        <a:solidFill>
                          <a:schemeClr val="tx1"/>
                        </a:solidFill>
                      </a:endParaRPr>
                    </a:p>
                  </a:txBody>
                  <a:tcPr/>
                </a:tc>
                <a:tc>
                  <a:txBody>
                    <a:bodyPr/>
                    <a:lstStyle/>
                    <a:p>
                      <a:pPr algn="ctr"/>
                      <a:r>
                        <a:rPr lang="zh-CN" altLang="en-US" dirty="0" smtClean="0">
                          <a:solidFill>
                            <a:schemeClr val="tx1"/>
                          </a:solidFill>
                        </a:rPr>
                        <a:t>波矢取值个数</a:t>
                      </a:r>
                      <a:endParaRPr lang="zh-CN" altLang="en-US" dirty="0">
                        <a:solidFill>
                          <a:schemeClr val="tx1"/>
                        </a:solidFill>
                      </a:endParaRPr>
                    </a:p>
                  </a:txBody>
                  <a:tcPr/>
                </a:tc>
                <a:tc>
                  <a:txBody>
                    <a:bodyPr/>
                    <a:lstStyle/>
                    <a:p>
                      <a:pPr algn="ctr"/>
                      <a:r>
                        <a:rPr lang="zh-CN" altLang="en-US" dirty="0" smtClean="0">
                          <a:solidFill>
                            <a:schemeClr val="tx1"/>
                          </a:solidFill>
                        </a:rPr>
                        <a:t>总的格波数</a:t>
                      </a:r>
                      <a:endParaRPr lang="zh-CN" altLang="en-US" dirty="0">
                        <a:solidFill>
                          <a:schemeClr val="tx1"/>
                        </a:solidFill>
                      </a:endParaRPr>
                    </a:p>
                  </a:txBody>
                  <a:tcPr/>
                </a:tc>
                <a:extLst>
                  <a:ext uri="{0D108BD9-81ED-4DB2-BD59-A6C34878D82A}">
                    <a16:rowId xmlns:a16="http://schemas.microsoft.com/office/drawing/2014/main" val="2360964267"/>
                  </a:ext>
                </a:extLst>
              </a:tr>
              <a:tr h="370840">
                <a:tc>
                  <a:txBody>
                    <a:bodyPr/>
                    <a:lstStyle/>
                    <a:p>
                      <a:pPr algn="ctr"/>
                      <a:r>
                        <a:rPr lang="en-US" altLang="zh-CN" dirty="0" smtClean="0"/>
                        <a:t>N</a:t>
                      </a:r>
                      <a:endParaRPr lang="zh-CN" altLang="en-US" dirty="0"/>
                    </a:p>
                  </a:txBody>
                  <a:tcPr/>
                </a:tc>
                <a:tc>
                  <a:txBody>
                    <a:bodyPr/>
                    <a:lstStyle/>
                    <a:p>
                      <a:pPr algn="ctr"/>
                      <a:r>
                        <a:rPr lang="en-US" altLang="zh-CN" dirty="0" smtClean="0"/>
                        <a:t>N</a:t>
                      </a:r>
                      <a:endParaRPr lang="zh-CN" altLang="en-US" dirty="0"/>
                    </a:p>
                  </a:txBody>
                  <a:tcPr/>
                </a:tc>
                <a:tc>
                  <a:txBody>
                    <a:bodyPr/>
                    <a:lstStyle/>
                    <a:p>
                      <a:pPr algn="ctr"/>
                      <a:r>
                        <a:rPr lang="en-US" altLang="zh-CN" dirty="0" smtClean="0">
                          <a:solidFill>
                            <a:schemeClr val="tx1"/>
                          </a:solidFill>
                        </a:rPr>
                        <a:t>1</a:t>
                      </a:r>
                      <a:endParaRPr lang="zh-CN" altLang="en-US" dirty="0">
                        <a:solidFill>
                          <a:schemeClr val="tx1"/>
                        </a:solidFill>
                      </a:endParaRPr>
                    </a:p>
                  </a:txBody>
                  <a:tcPr/>
                </a:tc>
                <a:tc>
                  <a:txBody>
                    <a:bodyPr/>
                    <a:lstStyle/>
                    <a:p>
                      <a:pPr algn="ctr"/>
                      <a:r>
                        <a:rPr lang="en-US" altLang="zh-CN" dirty="0" smtClean="0">
                          <a:solidFill>
                            <a:schemeClr val="tx1"/>
                          </a:solidFill>
                        </a:rPr>
                        <a:t>N</a:t>
                      </a:r>
                      <a:endParaRPr lang="zh-CN" altLang="en-US" dirty="0">
                        <a:solidFill>
                          <a:schemeClr val="tx1"/>
                        </a:solidFill>
                      </a:endParaRPr>
                    </a:p>
                  </a:txBody>
                  <a:tcPr/>
                </a:tc>
                <a:tc>
                  <a:txBody>
                    <a:bodyPr/>
                    <a:lstStyle/>
                    <a:p>
                      <a:pPr algn="ctr"/>
                      <a:r>
                        <a:rPr lang="en-US" altLang="zh-CN" dirty="0" smtClean="0">
                          <a:solidFill>
                            <a:schemeClr val="tx1"/>
                          </a:solidFill>
                        </a:rPr>
                        <a:t>N</a:t>
                      </a:r>
                      <a:endParaRPr lang="zh-CN" altLang="en-US" dirty="0">
                        <a:solidFill>
                          <a:schemeClr val="tx1"/>
                        </a:solidFill>
                      </a:endParaRPr>
                    </a:p>
                  </a:txBody>
                  <a:tcPr/>
                </a:tc>
                <a:extLst>
                  <a:ext uri="{0D108BD9-81ED-4DB2-BD59-A6C34878D82A}">
                    <a16:rowId xmlns:a16="http://schemas.microsoft.com/office/drawing/2014/main" val="1053607975"/>
                  </a:ext>
                </a:extLst>
              </a:tr>
            </a:tbl>
          </a:graphicData>
        </a:graphic>
      </p:graphicFrame>
    </p:spTree>
    <p:extLst>
      <p:ext uri="{BB962C8B-B14F-4D97-AF65-F5344CB8AC3E}">
        <p14:creationId xmlns:p14="http://schemas.microsoft.com/office/powerpoint/2010/main" val="22082803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10" y="296179"/>
            <a:ext cx="8855309" cy="646331"/>
          </a:xfrm>
          <a:prstGeom prst="rect">
            <a:avLst/>
          </a:prstGeom>
          <a:noFill/>
        </p:spPr>
        <p:txBody>
          <a:bodyPr wrap="none" rtlCol="0">
            <a:spAutoFit/>
          </a:bodyPr>
          <a:lstStyle/>
          <a:p>
            <a:r>
              <a:rPr lang="en-US" altLang="zh-CN" sz="3600" b="1" dirty="0">
                <a:solidFill>
                  <a:srgbClr val="FF0000"/>
                </a:solidFill>
              </a:rPr>
              <a:t>2.4</a:t>
            </a:r>
            <a:r>
              <a:rPr lang="zh-CN" altLang="en-US" sz="3600" b="1" dirty="0">
                <a:solidFill>
                  <a:srgbClr val="FF0000"/>
                </a:solidFill>
              </a:rPr>
              <a:t>波恩</a:t>
            </a:r>
            <a:r>
              <a:rPr lang="en-US" altLang="zh-CN" sz="3600" b="1" dirty="0">
                <a:solidFill>
                  <a:srgbClr val="FF0000"/>
                </a:solidFill>
              </a:rPr>
              <a:t>-</a:t>
            </a:r>
            <a:r>
              <a:rPr lang="zh-CN" altLang="en-US" sz="3600" b="1" dirty="0">
                <a:solidFill>
                  <a:srgbClr val="FF0000"/>
                </a:solidFill>
              </a:rPr>
              <a:t>卡门边界条件（周期性边界条件）</a:t>
            </a:r>
          </a:p>
        </p:txBody>
      </p:sp>
      <p:sp>
        <p:nvSpPr>
          <p:cNvPr id="3" name="TextBox 2"/>
          <p:cNvSpPr txBox="1"/>
          <p:nvPr/>
        </p:nvSpPr>
        <p:spPr>
          <a:xfrm>
            <a:off x="2037236" y="1057930"/>
            <a:ext cx="2669320" cy="523220"/>
          </a:xfrm>
          <a:prstGeom prst="rect">
            <a:avLst/>
          </a:prstGeom>
          <a:noFill/>
        </p:spPr>
        <p:txBody>
          <a:bodyPr wrap="none" rtlCol="0">
            <a:spAutoFit/>
          </a:bodyPr>
          <a:lstStyle/>
          <a:p>
            <a:r>
              <a:rPr lang="en-US" altLang="zh-CN" b="1" u="sng" dirty="0">
                <a:solidFill>
                  <a:srgbClr val="005C2A"/>
                </a:solidFill>
              </a:rPr>
              <a:t>1)</a:t>
            </a:r>
            <a:r>
              <a:rPr lang="zh-CN" altLang="en-US" b="1" u="sng" dirty="0">
                <a:solidFill>
                  <a:srgbClr val="005C2A"/>
                </a:solidFill>
              </a:rPr>
              <a:t>一维双原子链</a:t>
            </a:r>
          </a:p>
        </p:txBody>
      </p:sp>
      <mc:AlternateContent xmlns:mc="http://schemas.openxmlformats.org/markup-compatibility/2006" xmlns:a14="http://schemas.microsoft.com/office/drawing/2010/main">
        <mc:Choice Requires="a14">
          <p:sp>
            <p:nvSpPr>
              <p:cNvPr id="4" name="TextBox 3"/>
              <p:cNvSpPr txBox="1"/>
              <p:nvPr/>
            </p:nvSpPr>
            <p:spPr>
              <a:xfrm>
                <a:off x="3771901" y="1800225"/>
                <a:ext cx="2161233" cy="523220"/>
              </a:xfrm>
              <a:prstGeom prst="rect">
                <a:avLst/>
              </a:prstGeom>
              <a:noFill/>
              <a:ln>
                <a:solidFill>
                  <a:schemeClr val="accent1">
                    <a:lumMod val="5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r>
                            <a:rPr lang="en-US" altLang="zh-CN" b="1" i="1">
                              <a:latin typeface="Cambria Math"/>
                            </a:rPr>
                            <m:t>+</m:t>
                          </m:r>
                          <m:r>
                            <a:rPr lang="en-US" altLang="zh-CN" b="1" i="1">
                              <a:latin typeface="Cambria Math"/>
                            </a:rPr>
                            <m:t>𝑵</m:t>
                          </m:r>
                        </m:sub>
                      </m:sSub>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3771901" y="1800225"/>
                <a:ext cx="2161233" cy="523220"/>
              </a:xfrm>
              <a:prstGeom prst="rect">
                <a:avLst/>
              </a:prstGeom>
              <a:blipFill>
                <a:blip r:embed="rId2"/>
                <a:stretch>
                  <a:fillRect/>
                </a:stretch>
              </a:blipFill>
              <a:ln>
                <a:solidFill>
                  <a:schemeClr val="accent1">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619876" y="1799570"/>
                <a:ext cx="2347181" cy="523220"/>
              </a:xfrm>
              <a:prstGeom prst="rect">
                <a:avLst/>
              </a:prstGeom>
              <a:noFill/>
              <a:ln>
                <a:solidFill>
                  <a:schemeClr val="accent1">
                    <a:lumMod val="5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r>
                            <a:rPr lang="en-US" altLang="zh-CN" b="1" i="1">
                              <a:latin typeface="Cambria Math"/>
                            </a:rPr>
                            <m:t>+</m:t>
                          </m:r>
                          <m:r>
                            <a:rPr lang="en-US" altLang="zh-CN" b="1" i="1">
                              <a:latin typeface="Cambria Math"/>
                            </a:rPr>
                            <m:t>𝑵</m:t>
                          </m:r>
                        </m:sub>
                      </m:sSub>
                    </m:oMath>
                  </m:oMathPara>
                </a14:m>
                <a:endParaRPr lang="zh-CN"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6619876" y="1799570"/>
                <a:ext cx="2347181" cy="523220"/>
              </a:xfrm>
              <a:prstGeom prst="rect">
                <a:avLst/>
              </a:prstGeom>
              <a:blipFill>
                <a:blip r:embed="rId3"/>
                <a:stretch>
                  <a:fillRect/>
                </a:stretch>
              </a:blipFill>
              <a:ln>
                <a:solidFill>
                  <a:schemeClr val="accent1">
                    <a:lumMod val="50000"/>
                  </a:schemeClr>
                </a:solidFill>
              </a:ln>
            </p:spPr>
            <p:txBody>
              <a:bodyPr/>
              <a:lstStyle/>
              <a:p>
                <a:r>
                  <a:rPr lang="zh-CN" altLang="en-US">
                    <a:noFill/>
                  </a:rPr>
                  <a:t> </a:t>
                </a:r>
              </a:p>
            </p:txBody>
          </p:sp>
        </mc:Fallback>
      </mc:AlternateContent>
      <p:grpSp>
        <p:nvGrpSpPr>
          <p:cNvPr id="8" name="组合 7"/>
          <p:cNvGrpSpPr/>
          <p:nvPr/>
        </p:nvGrpSpPr>
        <p:grpSpPr>
          <a:xfrm>
            <a:off x="7454696" y="6463010"/>
            <a:ext cx="552450" cy="314325"/>
            <a:chOff x="5172075" y="6438900"/>
            <a:chExt cx="552450" cy="314325"/>
          </a:xfrm>
        </p:grpSpPr>
        <p:sp>
          <p:nvSpPr>
            <p:cNvPr id="10" name="棱台 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5139737" y="6466314"/>
            <a:ext cx="1899879" cy="307777"/>
          </a:xfrm>
          <a:prstGeom prst="rect">
            <a:avLst/>
          </a:prstGeom>
          <a:noFill/>
        </p:spPr>
        <p:txBody>
          <a:bodyPr wrap="none" rtlCol="0">
            <a:spAutoFit/>
          </a:bodyPr>
          <a:lstStyle/>
          <a:p>
            <a:r>
              <a:rPr lang="zh-CN" altLang="en-US" sz="1400" dirty="0"/>
              <a:t>大连理工大学  张贺秋</a:t>
            </a:r>
          </a:p>
        </p:txBody>
      </p:sp>
      <p:graphicFrame>
        <p:nvGraphicFramePr>
          <p:cNvPr id="13" name="表格 12"/>
          <p:cNvGraphicFramePr>
            <a:graphicFrameLocks noGrp="1"/>
          </p:cNvGraphicFramePr>
          <p:nvPr>
            <p:extLst>
              <p:ext uri="{D42A27DB-BD31-4B8C-83A1-F6EECF244321}">
                <p14:modId xmlns:p14="http://schemas.microsoft.com/office/powerpoint/2010/main" val="2081317865"/>
              </p:ext>
            </p:extLst>
          </p:nvPr>
        </p:nvGraphicFramePr>
        <p:xfrm>
          <a:off x="1869134" y="2835000"/>
          <a:ext cx="8128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66699863"/>
                    </a:ext>
                  </a:extLst>
                </a:gridCol>
                <a:gridCol w="2032000">
                  <a:extLst>
                    <a:ext uri="{9D8B030D-6E8A-4147-A177-3AD203B41FA5}">
                      <a16:colId xmlns:a16="http://schemas.microsoft.com/office/drawing/2014/main" val="1880122281"/>
                    </a:ext>
                  </a:extLst>
                </a:gridCol>
                <a:gridCol w="2032000">
                  <a:extLst>
                    <a:ext uri="{9D8B030D-6E8A-4147-A177-3AD203B41FA5}">
                      <a16:colId xmlns:a16="http://schemas.microsoft.com/office/drawing/2014/main" val="11398649"/>
                    </a:ext>
                  </a:extLst>
                </a:gridCol>
                <a:gridCol w="2032000">
                  <a:extLst>
                    <a:ext uri="{9D8B030D-6E8A-4147-A177-3AD203B41FA5}">
                      <a16:colId xmlns:a16="http://schemas.microsoft.com/office/drawing/2014/main" val="1623625748"/>
                    </a:ext>
                  </a:extLst>
                </a:gridCol>
              </a:tblGrid>
              <a:tr h="370840">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原胞中原子数</a:t>
                      </a:r>
                      <a:r>
                        <a:rPr lang="en-US" altLang="zh-CN" i="1" dirty="0" smtClean="0">
                          <a:solidFill>
                            <a:schemeClr val="tx1"/>
                          </a:solidFill>
                          <a:latin typeface="Times New Roman" panose="02020603050405020304" pitchFamily="18" charset="0"/>
                          <a:cs typeface="Times New Roman" panose="02020603050405020304" pitchFamily="18" charset="0"/>
                        </a:rPr>
                        <a:t>n</a:t>
                      </a:r>
                      <a:endParaRPr lang="zh-CN" altLang="en-US"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一个原子自由度</a:t>
                      </a:r>
                      <a:r>
                        <a:rPr lang="en-US" altLang="zh-CN" i="1" dirty="0" smtClean="0">
                          <a:solidFill>
                            <a:schemeClr val="tx1"/>
                          </a:solidFill>
                          <a:latin typeface="Times New Roman" panose="02020603050405020304" pitchFamily="18" charset="0"/>
                          <a:cs typeface="Times New Roman" panose="02020603050405020304" pitchFamily="18" charset="0"/>
                        </a:rPr>
                        <a:t>f</a:t>
                      </a:r>
                      <a:endParaRPr lang="zh-CN" altLang="en-US"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原胞中原子</a:t>
                      </a:r>
                      <a:endParaRPr lang="en-US" altLang="zh-CN" dirty="0" smtClean="0">
                        <a:solidFill>
                          <a:schemeClr val="tx1"/>
                        </a:solidFill>
                        <a:latin typeface="Times New Roman" panose="02020603050405020304" pitchFamily="18" charset="0"/>
                        <a:cs typeface="Times New Roman" panose="02020603050405020304" pitchFamily="18" charset="0"/>
                      </a:endParaRPr>
                    </a:p>
                    <a:p>
                      <a:pPr algn="ctr"/>
                      <a:r>
                        <a:rPr lang="zh-CN" altLang="en-US" dirty="0" smtClean="0">
                          <a:solidFill>
                            <a:schemeClr val="tx1"/>
                          </a:solidFill>
                          <a:latin typeface="Times New Roman" panose="02020603050405020304" pitchFamily="18" charset="0"/>
                          <a:cs typeface="Times New Roman" panose="02020603050405020304" pitchFamily="18" charset="0"/>
                        </a:rPr>
                        <a:t>总自由度</a:t>
                      </a:r>
                      <a:endParaRPr lang="zh-CN" alt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色散</a:t>
                      </a:r>
                      <a:r>
                        <a:rPr lang="zh-CN" altLang="en-US" dirty="0" smtClean="0">
                          <a:solidFill>
                            <a:schemeClr val="tx1"/>
                          </a:solidFill>
                          <a:latin typeface="Times New Roman" panose="02020603050405020304" pitchFamily="18" charset="0"/>
                          <a:cs typeface="Times New Roman" panose="02020603050405020304" pitchFamily="18" charset="0"/>
                        </a:rPr>
                        <a:t>关系</a:t>
                      </a:r>
                      <a:r>
                        <a:rPr lang="en-US" altLang="zh-CN" dirty="0" smtClean="0">
                          <a:solidFill>
                            <a:schemeClr val="tx1"/>
                          </a:solidFill>
                          <a:latin typeface="Times New Roman" panose="02020603050405020304" pitchFamily="18" charset="0"/>
                          <a:cs typeface="Times New Roman" panose="02020603050405020304" pitchFamily="18" charset="0"/>
                        </a:rPr>
                        <a:t>(</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~q</a:t>
                      </a:r>
                      <a:r>
                        <a:rPr lang="en-US" altLang="zh-CN" dirty="0" smtClean="0">
                          <a:solidFill>
                            <a:schemeClr val="tx1"/>
                          </a:solidFill>
                          <a:latin typeface="Times New Roman" panose="02020603050405020304" pitchFamily="18" charset="0"/>
                          <a:cs typeface="Times New Roman" panose="02020603050405020304" pitchFamily="18" charset="0"/>
                        </a:rPr>
                        <a:t>)</a:t>
                      </a:r>
                    </a:p>
                    <a:p>
                      <a:pPr algn="ctr"/>
                      <a:r>
                        <a:rPr lang="zh-CN" altLang="en-US" dirty="0" smtClean="0">
                          <a:solidFill>
                            <a:schemeClr val="tx1"/>
                          </a:solidFill>
                          <a:latin typeface="Times New Roman" panose="02020603050405020304" pitchFamily="18" charset="0"/>
                          <a:cs typeface="Times New Roman" panose="02020603050405020304" pitchFamily="18" charset="0"/>
                        </a:rPr>
                        <a:t>（格波支数）</a:t>
                      </a:r>
                      <a:endParaRPr lang="zh-CN" alt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7179087"/>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extLst>
                  <a:ext uri="{0D108BD9-81ED-4DB2-BD59-A6C34878D82A}">
                    <a16:rowId xmlns:a16="http://schemas.microsoft.com/office/drawing/2014/main" val="731456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575355749"/>
              </p:ext>
            </p:extLst>
          </p:nvPr>
        </p:nvGraphicFramePr>
        <p:xfrm>
          <a:off x="1881758" y="4238599"/>
          <a:ext cx="8128000" cy="1010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10284101"/>
                    </a:ext>
                  </a:extLst>
                </a:gridCol>
                <a:gridCol w="1625600">
                  <a:extLst>
                    <a:ext uri="{9D8B030D-6E8A-4147-A177-3AD203B41FA5}">
                      <a16:colId xmlns:a16="http://schemas.microsoft.com/office/drawing/2014/main" val="3535957090"/>
                    </a:ext>
                  </a:extLst>
                </a:gridCol>
                <a:gridCol w="1625600">
                  <a:extLst>
                    <a:ext uri="{9D8B030D-6E8A-4147-A177-3AD203B41FA5}">
                      <a16:colId xmlns:a16="http://schemas.microsoft.com/office/drawing/2014/main" val="4294126012"/>
                    </a:ext>
                  </a:extLst>
                </a:gridCol>
                <a:gridCol w="1625600">
                  <a:extLst>
                    <a:ext uri="{9D8B030D-6E8A-4147-A177-3AD203B41FA5}">
                      <a16:colId xmlns:a16="http://schemas.microsoft.com/office/drawing/2014/main" val="1595378174"/>
                    </a:ext>
                  </a:extLst>
                </a:gridCol>
                <a:gridCol w="1625600">
                  <a:extLst>
                    <a:ext uri="{9D8B030D-6E8A-4147-A177-3AD203B41FA5}">
                      <a16:colId xmlns:a16="http://schemas.microsoft.com/office/drawing/2014/main" val="3613575541"/>
                    </a:ext>
                  </a:extLst>
                </a:gridCol>
              </a:tblGrid>
              <a:tr h="370840">
                <a:tc>
                  <a:txBody>
                    <a:bodyPr/>
                    <a:lstStyle/>
                    <a:p>
                      <a:pPr algn="ctr"/>
                      <a:r>
                        <a:rPr lang="zh-CN" altLang="en-US" dirty="0" smtClean="0">
                          <a:solidFill>
                            <a:schemeClr val="tx1"/>
                          </a:solidFill>
                        </a:rPr>
                        <a:t>原胞数量</a:t>
                      </a:r>
                      <a:endParaRPr lang="zh-CN" altLang="en-US" dirty="0">
                        <a:solidFill>
                          <a:schemeClr val="tx1"/>
                        </a:solidFill>
                      </a:endParaRPr>
                    </a:p>
                  </a:txBody>
                  <a:tcPr/>
                </a:tc>
                <a:tc>
                  <a:txBody>
                    <a:bodyPr/>
                    <a:lstStyle/>
                    <a:p>
                      <a:pPr algn="ctr"/>
                      <a:r>
                        <a:rPr lang="zh-CN" altLang="en-US" dirty="0" smtClean="0">
                          <a:solidFill>
                            <a:schemeClr val="tx1"/>
                          </a:solidFill>
                        </a:rPr>
                        <a:t>晶体中</a:t>
                      </a:r>
                      <a:endParaRPr lang="en-US" altLang="zh-CN" dirty="0" smtClean="0">
                        <a:solidFill>
                          <a:schemeClr val="tx1"/>
                        </a:solidFill>
                      </a:endParaRPr>
                    </a:p>
                    <a:p>
                      <a:pPr algn="ctr"/>
                      <a:r>
                        <a:rPr lang="zh-CN" altLang="en-US" dirty="0" smtClean="0">
                          <a:solidFill>
                            <a:schemeClr val="tx1"/>
                          </a:solidFill>
                        </a:rPr>
                        <a:t>原子总自由度</a:t>
                      </a:r>
                      <a:endParaRPr lang="zh-CN" altLang="en-US" dirty="0">
                        <a:solidFill>
                          <a:schemeClr val="tx1"/>
                        </a:solidFill>
                      </a:endParaRPr>
                    </a:p>
                  </a:txBody>
                  <a:tcPr/>
                </a:tc>
                <a:tc>
                  <a:txBody>
                    <a:bodyPr/>
                    <a:lstStyle/>
                    <a:p>
                      <a:pPr algn="ctr"/>
                      <a:r>
                        <a:rPr lang="zh-CN" altLang="en-US" dirty="0" smtClean="0">
                          <a:solidFill>
                            <a:schemeClr val="tx1"/>
                          </a:solidFill>
                        </a:rPr>
                        <a:t>格波支数</a:t>
                      </a:r>
                      <a:endParaRPr lang="zh-CN" altLang="en-US" dirty="0">
                        <a:solidFill>
                          <a:schemeClr val="tx1"/>
                        </a:solidFill>
                      </a:endParaRPr>
                    </a:p>
                  </a:txBody>
                  <a:tcPr/>
                </a:tc>
                <a:tc>
                  <a:txBody>
                    <a:bodyPr/>
                    <a:lstStyle/>
                    <a:p>
                      <a:pPr algn="ctr"/>
                      <a:r>
                        <a:rPr lang="zh-CN" altLang="en-US" dirty="0" smtClean="0">
                          <a:solidFill>
                            <a:schemeClr val="tx1"/>
                          </a:solidFill>
                        </a:rPr>
                        <a:t>波矢取值个数</a:t>
                      </a:r>
                      <a:endParaRPr lang="zh-CN" altLang="en-US" dirty="0">
                        <a:solidFill>
                          <a:schemeClr val="tx1"/>
                        </a:solidFill>
                      </a:endParaRPr>
                    </a:p>
                  </a:txBody>
                  <a:tcPr/>
                </a:tc>
                <a:tc>
                  <a:txBody>
                    <a:bodyPr/>
                    <a:lstStyle/>
                    <a:p>
                      <a:pPr algn="ctr"/>
                      <a:r>
                        <a:rPr lang="zh-CN" altLang="en-US" dirty="0" smtClean="0">
                          <a:solidFill>
                            <a:schemeClr val="tx1"/>
                          </a:solidFill>
                        </a:rPr>
                        <a:t>总的格波数</a:t>
                      </a:r>
                      <a:endParaRPr lang="zh-CN" altLang="en-US" dirty="0">
                        <a:solidFill>
                          <a:schemeClr val="tx1"/>
                        </a:solidFill>
                      </a:endParaRPr>
                    </a:p>
                  </a:txBody>
                  <a:tcPr/>
                </a:tc>
                <a:extLst>
                  <a:ext uri="{0D108BD9-81ED-4DB2-BD59-A6C34878D82A}">
                    <a16:rowId xmlns:a16="http://schemas.microsoft.com/office/drawing/2014/main" val="2360964267"/>
                  </a:ext>
                </a:extLst>
              </a:tr>
              <a:tr h="370840">
                <a:tc>
                  <a:txBody>
                    <a:bodyPr/>
                    <a:lstStyle/>
                    <a:p>
                      <a:pPr algn="ctr"/>
                      <a:r>
                        <a:rPr lang="en-US" altLang="zh-CN" dirty="0" smtClean="0"/>
                        <a:t>N</a:t>
                      </a:r>
                      <a:endParaRPr lang="zh-CN" altLang="en-US" dirty="0"/>
                    </a:p>
                  </a:txBody>
                  <a:tcPr/>
                </a:tc>
                <a:tc>
                  <a:txBody>
                    <a:bodyPr/>
                    <a:lstStyle/>
                    <a:p>
                      <a:pPr algn="ctr"/>
                      <a:r>
                        <a:rPr lang="en-US" altLang="zh-CN" dirty="0" smtClean="0"/>
                        <a:t>2N</a:t>
                      </a:r>
                      <a:endParaRPr lang="zh-CN" altLang="en-US" dirty="0"/>
                    </a:p>
                  </a:txBody>
                  <a:tcPr/>
                </a:tc>
                <a:tc>
                  <a:txBody>
                    <a:bodyPr/>
                    <a:lstStyle/>
                    <a:p>
                      <a:pPr algn="ctr"/>
                      <a:r>
                        <a:rPr lang="en-US" altLang="zh-CN" dirty="0" smtClean="0">
                          <a:solidFill>
                            <a:schemeClr val="tx1"/>
                          </a:solidFill>
                        </a:rPr>
                        <a:t>2</a:t>
                      </a:r>
                      <a:endParaRPr lang="zh-CN" altLang="en-US" dirty="0">
                        <a:solidFill>
                          <a:schemeClr val="tx1"/>
                        </a:solidFill>
                      </a:endParaRPr>
                    </a:p>
                  </a:txBody>
                  <a:tcPr/>
                </a:tc>
                <a:tc>
                  <a:txBody>
                    <a:bodyPr/>
                    <a:lstStyle/>
                    <a:p>
                      <a:pPr algn="ctr"/>
                      <a:r>
                        <a:rPr lang="en-US" altLang="zh-CN" dirty="0" smtClean="0">
                          <a:solidFill>
                            <a:schemeClr val="tx1"/>
                          </a:solidFill>
                        </a:rPr>
                        <a:t>N</a:t>
                      </a:r>
                      <a:endParaRPr lang="zh-CN" altLang="en-US" dirty="0">
                        <a:solidFill>
                          <a:schemeClr val="tx1"/>
                        </a:solidFill>
                      </a:endParaRPr>
                    </a:p>
                  </a:txBody>
                  <a:tcPr/>
                </a:tc>
                <a:tc>
                  <a:txBody>
                    <a:bodyPr/>
                    <a:lstStyle/>
                    <a:p>
                      <a:pPr algn="ctr"/>
                      <a:r>
                        <a:rPr lang="en-US" altLang="zh-CN" dirty="0" smtClean="0">
                          <a:solidFill>
                            <a:schemeClr val="tx1"/>
                          </a:solidFill>
                        </a:rPr>
                        <a:t>2N</a:t>
                      </a:r>
                      <a:endParaRPr lang="zh-CN" altLang="en-US" dirty="0">
                        <a:solidFill>
                          <a:schemeClr val="tx1"/>
                        </a:solidFill>
                      </a:endParaRPr>
                    </a:p>
                  </a:txBody>
                  <a:tcPr/>
                </a:tc>
                <a:extLst>
                  <a:ext uri="{0D108BD9-81ED-4DB2-BD59-A6C34878D82A}">
                    <a16:rowId xmlns:a16="http://schemas.microsoft.com/office/drawing/2014/main" val="1053607975"/>
                  </a:ext>
                </a:extLst>
              </a:tr>
            </a:tbl>
          </a:graphicData>
        </a:graphic>
      </p:graphicFrame>
      <p:sp>
        <p:nvSpPr>
          <p:cNvPr id="15" name="任意多边形 14"/>
          <p:cNvSpPr/>
          <p:nvPr/>
        </p:nvSpPr>
        <p:spPr>
          <a:xfrm>
            <a:off x="4332954" y="5251581"/>
            <a:ext cx="4815281" cy="469789"/>
          </a:xfrm>
          <a:custGeom>
            <a:avLst/>
            <a:gdLst>
              <a:gd name="connsiteX0" fmla="*/ 0 w 4815281"/>
              <a:gd name="connsiteY0" fmla="*/ 8389 h 469789"/>
              <a:gd name="connsiteX1" fmla="*/ 2340529 w 4815281"/>
              <a:gd name="connsiteY1" fmla="*/ 469783 h 469789"/>
              <a:gd name="connsiteX2" fmla="*/ 4815281 w 4815281"/>
              <a:gd name="connsiteY2" fmla="*/ 0 h 469789"/>
            </a:gdLst>
            <a:ahLst/>
            <a:cxnLst>
              <a:cxn ang="0">
                <a:pos x="connsiteX0" y="connsiteY0"/>
              </a:cxn>
              <a:cxn ang="0">
                <a:pos x="connsiteX1" y="connsiteY1"/>
              </a:cxn>
              <a:cxn ang="0">
                <a:pos x="connsiteX2" y="connsiteY2"/>
              </a:cxn>
            </a:cxnLst>
            <a:rect l="l" t="t" r="r" b="b"/>
            <a:pathLst>
              <a:path w="4815281" h="469789">
                <a:moveTo>
                  <a:pt x="0" y="8389"/>
                </a:moveTo>
                <a:cubicBezTo>
                  <a:pt x="768991" y="239785"/>
                  <a:pt x="1537982" y="471181"/>
                  <a:pt x="2340529" y="469783"/>
                </a:cubicBezTo>
                <a:cubicBezTo>
                  <a:pt x="3143076" y="468385"/>
                  <a:pt x="3979178" y="234192"/>
                  <a:pt x="4815281" y="0"/>
                </a:cubicBezTo>
              </a:path>
            </a:pathLst>
          </a:custGeom>
          <a:noFill/>
          <a:ln w="12700">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6944480" y="3825276"/>
            <a:ext cx="1901751" cy="260307"/>
          </a:xfrm>
          <a:custGeom>
            <a:avLst/>
            <a:gdLst>
              <a:gd name="connsiteX0" fmla="*/ 56173 w 1901751"/>
              <a:gd name="connsiteY0" fmla="*/ 176 h 260307"/>
              <a:gd name="connsiteX1" fmla="*/ 98118 w 1901751"/>
              <a:gd name="connsiteY1" fmla="*/ 42121 h 260307"/>
              <a:gd name="connsiteX2" fmla="*/ 962184 w 1901751"/>
              <a:gd name="connsiteY2" fmla="*/ 260235 h 260307"/>
              <a:gd name="connsiteX3" fmla="*/ 1901751 w 1901751"/>
              <a:gd name="connsiteY3" fmla="*/ 16954 h 260307"/>
            </a:gdLst>
            <a:ahLst/>
            <a:cxnLst>
              <a:cxn ang="0">
                <a:pos x="connsiteX0" y="connsiteY0"/>
              </a:cxn>
              <a:cxn ang="0">
                <a:pos x="connsiteX1" y="connsiteY1"/>
              </a:cxn>
              <a:cxn ang="0">
                <a:pos x="connsiteX2" y="connsiteY2"/>
              </a:cxn>
              <a:cxn ang="0">
                <a:pos x="connsiteX3" y="connsiteY3"/>
              </a:cxn>
            </a:cxnLst>
            <a:rect l="l" t="t" r="r" b="b"/>
            <a:pathLst>
              <a:path w="1901751" h="260307">
                <a:moveTo>
                  <a:pt x="56173" y="176"/>
                </a:moveTo>
                <a:cubicBezTo>
                  <a:pt x="1644" y="-523"/>
                  <a:pt x="-52884" y="-1222"/>
                  <a:pt x="98118" y="42121"/>
                </a:cubicBezTo>
                <a:cubicBezTo>
                  <a:pt x="249120" y="85464"/>
                  <a:pt x="661579" y="264429"/>
                  <a:pt x="962184" y="260235"/>
                </a:cubicBezTo>
                <a:cubicBezTo>
                  <a:pt x="1262789" y="256041"/>
                  <a:pt x="1582270" y="136497"/>
                  <a:pt x="1901751" y="16954"/>
                </a:cubicBezTo>
              </a:path>
            </a:pathLst>
          </a:custGeom>
          <a:noFill/>
          <a:ln w="12700">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005386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819701" y="752830"/>
            <a:ext cx="8346558" cy="954107"/>
          </a:xfrm>
          <a:prstGeom prst="rect">
            <a:avLst/>
          </a:prstGeom>
        </p:spPr>
        <p:txBody>
          <a:bodyPr wrap="square">
            <a:spAutoFit/>
          </a:bodyPr>
          <a:lstStyle/>
          <a:p>
            <a:pPr lvl="0">
              <a:lnSpc>
                <a:spcPct val="200000"/>
              </a:lnSpc>
            </a:pPr>
            <a:r>
              <a:rPr lang="en-US" altLang="zh-CN" b="1" dirty="0">
                <a:latin typeface="Times New Roman" pitchFamily="18" charset="0"/>
                <a:cs typeface="Times New Roman" pitchFamily="18" charset="0"/>
              </a:rPr>
              <a:t>1</a:t>
            </a:r>
            <a:r>
              <a:rPr lang="zh-CN" altLang="en-US" b="1" dirty="0">
                <a:latin typeface="Times New Roman" pitchFamily="18" charset="0"/>
                <a:cs typeface="Times New Roman" pitchFamily="18" charset="0"/>
              </a:rPr>
              <a:t>、</a:t>
            </a:r>
            <a:r>
              <a:rPr lang="zh-CN" altLang="zh-CN" b="1" dirty="0">
                <a:latin typeface="Times New Roman" pitchFamily="18" charset="0"/>
                <a:cs typeface="Times New Roman" pitchFamily="18" charset="0"/>
              </a:rPr>
              <a:t>晶体中格波的支数</a:t>
            </a:r>
            <a:r>
              <a:rPr lang="en-US" altLang="zh-CN" b="1" dirty="0">
                <a:latin typeface="Times New Roman" pitchFamily="18" charset="0"/>
                <a:cs typeface="Times New Roman" pitchFamily="18" charset="0"/>
              </a:rPr>
              <a:t>=</a:t>
            </a:r>
            <a:r>
              <a:rPr lang="zh-CN" altLang="en-US" b="1" i="1" u="sng" dirty="0">
                <a:solidFill>
                  <a:srgbClr val="FF0000"/>
                </a:solidFill>
                <a:latin typeface="Times New Roman" pitchFamily="18" charset="0"/>
                <a:cs typeface="Times New Roman" pitchFamily="18" charset="0"/>
                <a:sym typeface="Symbol"/>
              </a:rPr>
              <a:t> </a:t>
            </a:r>
            <a:r>
              <a:rPr lang="en-US" altLang="zh-CN" b="1" i="1" u="sng" dirty="0">
                <a:solidFill>
                  <a:srgbClr val="FF0000"/>
                </a:solidFill>
                <a:latin typeface="Times New Roman" pitchFamily="18" charset="0"/>
                <a:cs typeface="Times New Roman" pitchFamily="18" charset="0"/>
                <a:sym typeface="Symbol"/>
              </a:rPr>
              <a:t>~q</a:t>
            </a:r>
            <a:r>
              <a:rPr lang="zh-CN" altLang="en-US" b="1" i="1" u="sng" dirty="0">
                <a:solidFill>
                  <a:srgbClr val="FF0000"/>
                </a:solidFill>
                <a:latin typeface="Times New Roman" pitchFamily="18" charset="0"/>
                <a:cs typeface="Times New Roman" pitchFamily="18" charset="0"/>
                <a:sym typeface="Symbol"/>
              </a:rPr>
              <a:t>色散关系数</a:t>
            </a:r>
            <a:r>
              <a:rPr lang="en-US" altLang="zh-CN" b="1" i="1" u="sng" dirty="0">
                <a:solidFill>
                  <a:srgbClr val="FF0000"/>
                </a:solidFill>
                <a:latin typeface="Times New Roman" pitchFamily="18" charset="0"/>
                <a:cs typeface="Times New Roman" pitchFamily="18" charset="0"/>
                <a:sym typeface="Symbol"/>
              </a:rPr>
              <a:t> </a:t>
            </a:r>
            <a:endParaRPr lang="en-US" altLang="zh-CN" b="1" dirty="0">
              <a:latin typeface="Times New Roman" pitchFamily="18" charset="0"/>
              <a:cs typeface="Times New Roman" pitchFamily="18" charset="0"/>
            </a:endParaRPr>
          </a:p>
        </p:txBody>
      </p:sp>
      <p:sp>
        <p:nvSpPr>
          <p:cNvPr id="2" name="矩形 1"/>
          <p:cNvSpPr/>
          <p:nvPr/>
        </p:nvSpPr>
        <p:spPr>
          <a:xfrm>
            <a:off x="1895475" y="249586"/>
            <a:ext cx="8439150" cy="816570"/>
          </a:xfrm>
          <a:prstGeom prst="rect">
            <a:avLst/>
          </a:prstGeom>
        </p:spPr>
        <p:txBody>
          <a:bodyPr wrap="square">
            <a:spAutoFit/>
          </a:bodyPr>
          <a:lstStyle/>
          <a:p>
            <a:pPr>
              <a:lnSpc>
                <a:spcPct val="200000"/>
              </a:lnSpc>
            </a:pPr>
            <a:r>
              <a:rPr lang="zh-CN" altLang="en-US" b="1" dirty="0" smtClean="0">
                <a:solidFill>
                  <a:srgbClr val="3333FF"/>
                </a:solidFill>
              </a:rPr>
              <a:t>推广到三维情况</a:t>
            </a:r>
            <a:r>
              <a:rPr lang="zh-CN" altLang="zh-CN" b="1" dirty="0" smtClean="0">
                <a:solidFill>
                  <a:srgbClr val="3333FF"/>
                </a:solidFill>
              </a:rPr>
              <a:t>：</a:t>
            </a:r>
            <a:endParaRPr lang="zh-CN" altLang="zh-CN" b="1" dirty="0">
              <a:solidFill>
                <a:srgbClr val="3333FF"/>
              </a:solidFill>
            </a:endParaRPr>
          </a:p>
        </p:txBody>
      </p:sp>
      <p:sp>
        <p:nvSpPr>
          <p:cNvPr id="4" name="矩形 3"/>
          <p:cNvSpPr/>
          <p:nvPr/>
        </p:nvSpPr>
        <p:spPr>
          <a:xfrm>
            <a:off x="5311256" y="1113721"/>
            <a:ext cx="2886075"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216991" y="1061661"/>
            <a:ext cx="4001416" cy="523220"/>
          </a:xfrm>
          <a:prstGeom prst="rect">
            <a:avLst/>
          </a:prstGeom>
        </p:spPr>
        <p:txBody>
          <a:bodyPr wrap="none">
            <a:spAutoFit/>
          </a:bodyPr>
          <a:lstStyle/>
          <a:p>
            <a:r>
              <a:rPr lang="en-US" altLang="zh-CN" b="1" dirty="0">
                <a:solidFill>
                  <a:srgbClr val="FF0000"/>
                </a:solidFill>
              </a:rPr>
              <a:t>=</a:t>
            </a:r>
            <a:r>
              <a:rPr lang="zh-CN" altLang="en-US" b="1" dirty="0">
                <a:solidFill>
                  <a:srgbClr val="FF0000"/>
                </a:solidFill>
              </a:rPr>
              <a:t>原胞中原子的自由度数</a:t>
            </a:r>
            <a:endParaRPr lang="zh-CN" altLang="en-US" dirty="0">
              <a:solidFill>
                <a:srgbClr val="FF0000"/>
              </a:solidFill>
            </a:endParaRPr>
          </a:p>
        </p:txBody>
      </p:sp>
      <p:grpSp>
        <p:nvGrpSpPr>
          <p:cNvPr id="5" name="组合 4"/>
          <p:cNvGrpSpPr/>
          <p:nvPr/>
        </p:nvGrpSpPr>
        <p:grpSpPr>
          <a:xfrm>
            <a:off x="7458075" y="6382078"/>
            <a:ext cx="552450" cy="314325"/>
            <a:chOff x="5172075" y="6438900"/>
            <a:chExt cx="552450" cy="314325"/>
          </a:xfrm>
        </p:grpSpPr>
        <p:sp>
          <p:nvSpPr>
            <p:cNvPr id="6" name="棱台 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10" name="矩形 9"/>
          <p:cNvSpPr/>
          <p:nvPr/>
        </p:nvSpPr>
        <p:spPr>
          <a:xfrm>
            <a:off x="1399791" y="2659178"/>
            <a:ext cx="10174800" cy="523220"/>
          </a:xfrm>
          <a:prstGeom prst="rect">
            <a:avLst/>
          </a:prstGeom>
        </p:spPr>
        <p:txBody>
          <a:bodyPr wrap="square">
            <a:spAutoFit/>
          </a:bodyPr>
          <a:lstStyle/>
          <a:p>
            <a:pPr lvl="0"/>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a:t>
            </a:r>
            <a:r>
              <a:rPr lang="zh-CN" altLang="zh-CN" b="1" dirty="0">
                <a:solidFill>
                  <a:srgbClr val="FF0000"/>
                </a:solidFill>
                <a:latin typeface="Times New Roman" pitchFamily="18" charset="0"/>
                <a:cs typeface="Times New Roman" pitchFamily="18" charset="0"/>
              </a:rPr>
              <a:t>每支格波包含的格波数</a:t>
            </a:r>
            <a:r>
              <a:rPr lang="en-US" altLang="zh-CN" b="1" dirty="0">
                <a:solidFill>
                  <a:srgbClr val="FF0000"/>
                </a:solidFill>
                <a:latin typeface="Times New Roman" pitchFamily="18" charset="0"/>
                <a:cs typeface="Times New Roman" pitchFamily="18" charset="0"/>
              </a:rPr>
              <a:t>=q</a:t>
            </a:r>
            <a:r>
              <a:rPr lang="zh-CN" altLang="en-US" b="1" dirty="0">
                <a:solidFill>
                  <a:srgbClr val="FF0000"/>
                </a:solidFill>
                <a:latin typeface="Times New Roman" pitchFamily="18" charset="0"/>
                <a:cs typeface="Times New Roman" pitchFamily="18" charset="0"/>
              </a:rPr>
              <a:t>的取值个数</a:t>
            </a:r>
            <a:r>
              <a:rPr lang="en-US" altLang="zh-CN" b="1" dirty="0">
                <a:solidFill>
                  <a:srgbClr val="FF0000"/>
                </a:solidFill>
                <a:latin typeface="Times New Roman" pitchFamily="18" charset="0"/>
                <a:cs typeface="Times New Roman" pitchFamily="18" charset="0"/>
              </a:rPr>
              <a:t>=</a:t>
            </a:r>
            <a:r>
              <a:rPr lang="zh-CN" altLang="zh-CN" b="1" dirty="0">
                <a:solidFill>
                  <a:srgbClr val="FF0000"/>
                </a:solidFill>
                <a:latin typeface="Times New Roman" pitchFamily="18" charset="0"/>
                <a:cs typeface="Times New Roman" pitchFamily="18" charset="0"/>
              </a:rPr>
              <a:t>晶体中的原胞数</a:t>
            </a:r>
            <a:r>
              <a:rPr lang="zh-CN" altLang="en-US" b="1" dirty="0">
                <a:solidFill>
                  <a:srgbClr val="FF0000"/>
                </a:solidFill>
                <a:latin typeface="Times New Roman" pitchFamily="18" charset="0"/>
                <a:cs typeface="Times New Roman" pitchFamily="18" charset="0"/>
              </a:rPr>
              <a:t>（</a:t>
            </a:r>
            <a:r>
              <a:rPr lang="en-US" altLang="zh-CN" b="1" dirty="0">
                <a:solidFill>
                  <a:srgbClr val="FF0000"/>
                </a:solidFill>
                <a:latin typeface="Times New Roman" pitchFamily="18" charset="0"/>
                <a:cs typeface="Times New Roman" pitchFamily="18" charset="0"/>
              </a:rPr>
              <a:t>N</a:t>
            </a:r>
            <a:r>
              <a:rPr lang="zh-CN" altLang="en-US" b="1" dirty="0">
                <a:solidFill>
                  <a:srgbClr val="FF0000"/>
                </a:solidFill>
                <a:latin typeface="Times New Roman" pitchFamily="18" charset="0"/>
                <a:cs typeface="Times New Roman" pitchFamily="18" charset="0"/>
              </a:rPr>
              <a:t>）</a:t>
            </a:r>
            <a:r>
              <a:rPr lang="zh-CN" altLang="zh-CN" b="1" dirty="0">
                <a:solidFill>
                  <a:srgbClr val="FF0000"/>
                </a:solidFill>
                <a:latin typeface="Times New Roman" pitchFamily="18" charset="0"/>
                <a:cs typeface="Times New Roman" pitchFamily="18" charset="0"/>
              </a:rPr>
              <a:t>；</a:t>
            </a:r>
            <a:endParaRPr lang="en-US" altLang="zh-CN" b="1" dirty="0">
              <a:solidFill>
                <a:srgbClr val="FF0000"/>
              </a:solidFill>
              <a:latin typeface="Times New Roman" pitchFamily="18" charset="0"/>
              <a:cs typeface="Times New Roman" pitchFamily="18" charset="0"/>
            </a:endParaRPr>
          </a:p>
        </p:txBody>
      </p:sp>
      <p:sp>
        <p:nvSpPr>
          <p:cNvPr id="11" name="矩形 10"/>
          <p:cNvSpPr/>
          <p:nvPr/>
        </p:nvSpPr>
        <p:spPr>
          <a:xfrm>
            <a:off x="1412014" y="3173598"/>
            <a:ext cx="9920183" cy="523220"/>
          </a:xfrm>
          <a:prstGeom prst="rect">
            <a:avLst/>
          </a:prstGeom>
        </p:spPr>
        <p:txBody>
          <a:bodyPr wrap="square">
            <a:spAutoFit/>
          </a:bodyPr>
          <a:lstStyle/>
          <a:p>
            <a:pPr lvl="0"/>
            <a:r>
              <a:rPr lang="en-US" altLang="zh-CN" b="1" dirty="0">
                <a:latin typeface="Times New Roman" pitchFamily="18" charset="0"/>
                <a:cs typeface="Times New Roman" pitchFamily="18" charset="0"/>
              </a:rPr>
              <a:t>3</a:t>
            </a:r>
            <a:r>
              <a:rPr lang="zh-CN" altLang="en-US" b="1" dirty="0">
                <a:latin typeface="Times New Roman" pitchFamily="18" charset="0"/>
                <a:cs typeface="Times New Roman" pitchFamily="18" charset="0"/>
              </a:rPr>
              <a:t>、</a:t>
            </a:r>
            <a:r>
              <a:rPr lang="zh-CN" altLang="zh-CN" b="1" dirty="0">
                <a:latin typeface="Times New Roman" pitchFamily="18" charset="0"/>
                <a:cs typeface="Times New Roman" pitchFamily="18" charset="0"/>
              </a:rPr>
              <a:t>总的格波数</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格波支数</a:t>
            </a:r>
            <a:r>
              <a:rPr lang="en-US" altLang="zh-CN" b="1" dirty="0">
                <a:latin typeface="Times New Roman" pitchFamily="18" charset="0"/>
                <a:cs typeface="Times New Roman" pitchFamily="18" charset="0"/>
                <a:sym typeface="Symbol"/>
              </a:rPr>
              <a:t></a:t>
            </a:r>
            <a:r>
              <a:rPr lang="en-US" altLang="zh-CN" b="1" dirty="0">
                <a:latin typeface="Times New Roman" pitchFamily="18" charset="0"/>
                <a:cs typeface="Times New Roman" pitchFamily="18" charset="0"/>
              </a:rPr>
              <a:t>q</a:t>
            </a:r>
            <a:r>
              <a:rPr lang="zh-CN" altLang="en-US" b="1" dirty="0">
                <a:latin typeface="Times New Roman" pitchFamily="18" charset="0"/>
                <a:cs typeface="Times New Roman" pitchFamily="18" charset="0"/>
              </a:rPr>
              <a:t>值个数</a:t>
            </a:r>
            <a:r>
              <a:rPr lang="en-US" altLang="zh-CN" b="1" dirty="0">
                <a:latin typeface="Times New Roman" pitchFamily="18" charset="0"/>
                <a:cs typeface="Times New Roman" pitchFamily="18" charset="0"/>
              </a:rPr>
              <a:t>=</a:t>
            </a:r>
            <a:r>
              <a:rPr lang="zh-CN" altLang="zh-CN" b="1" dirty="0">
                <a:latin typeface="Times New Roman" pitchFamily="18" charset="0"/>
                <a:cs typeface="Times New Roman" pitchFamily="18" charset="0"/>
              </a:rPr>
              <a:t>晶体中原子的总自由度。</a:t>
            </a:r>
          </a:p>
        </p:txBody>
      </p:sp>
      <p:sp>
        <p:nvSpPr>
          <p:cNvPr id="12" name="矩形 11"/>
          <p:cNvSpPr/>
          <p:nvPr/>
        </p:nvSpPr>
        <p:spPr>
          <a:xfrm>
            <a:off x="1796829" y="1704139"/>
            <a:ext cx="8325292" cy="954107"/>
          </a:xfrm>
          <a:prstGeom prst="rect">
            <a:avLst/>
          </a:prstGeom>
        </p:spPr>
        <p:txBody>
          <a:bodyPr wrap="square">
            <a:spAutoFit/>
          </a:bodyPr>
          <a:lstStyle/>
          <a:p>
            <a:pPr lvl="0" algn="ctr"/>
            <a:r>
              <a:rPr lang="zh-CN" altLang="en-US" b="1" dirty="0" smtClean="0">
                <a:latin typeface="Times New Roman" pitchFamily="18" charset="0"/>
                <a:cs typeface="Times New Roman" pitchFamily="18" charset="0"/>
              </a:rPr>
              <a:t>原</a:t>
            </a:r>
            <a:r>
              <a:rPr lang="zh-CN" altLang="en-US" b="1" dirty="0">
                <a:latin typeface="Times New Roman" pitchFamily="18" charset="0"/>
                <a:cs typeface="Times New Roman" pitchFamily="18" charset="0"/>
              </a:rPr>
              <a:t>胞中的原子数量</a:t>
            </a:r>
            <a:r>
              <a:rPr lang="en-US" altLang="zh-CN" b="1" i="1" dirty="0">
                <a:latin typeface="Times New Roman" pitchFamily="18" charset="0"/>
                <a:cs typeface="Times New Roman" pitchFamily="18" charset="0"/>
              </a:rPr>
              <a:t>n</a:t>
            </a:r>
            <a:r>
              <a:rPr lang="zh-CN" altLang="en-US" b="1" dirty="0">
                <a:latin typeface="Times New Roman" pitchFamily="18" charset="0"/>
                <a:cs typeface="Times New Roman" pitchFamily="18" charset="0"/>
              </a:rPr>
              <a:t>；每个原子的自由度</a:t>
            </a:r>
            <a:r>
              <a:rPr lang="en-US" altLang="zh-CN" b="1" i="1" dirty="0" smtClean="0">
                <a:latin typeface="Times New Roman" pitchFamily="18" charset="0"/>
                <a:cs typeface="Times New Roman" pitchFamily="18" charset="0"/>
              </a:rPr>
              <a:t>f</a:t>
            </a:r>
            <a:r>
              <a:rPr lang="zh-CN" altLang="en-US" b="1" dirty="0" smtClean="0">
                <a:latin typeface="Times New Roman" pitchFamily="18" charset="0"/>
                <a:cs typeface="Times New Roman" pitchFamily="18" charset="0"/>
              </a:rPr>
              <a:t>。</a:t>
            </a:r>
            <a:endParaRPr lang="en-US" altLang="zh-CN" b="1" dirty="0" smtClean="0">
              <a:latin typeface="Times New Roman" pitchFamily="18" charset="0"/>
              <a:cs typeface="Times New Roman" pitchFamily="18" charset="0"/>
            </a:endParaRPr>
          </a:p>
          <a:p>
            <a:pPr lvl="0" algn="ctr"/>
            <a:r>
              <a:rPr lang="zh-CN" altLang="en-US" b="1" dirty="0" smtClean="0">
                <a:latin typeface="Times New Roman" pitchFamily="18" charset="0"/>
                <a:cs typeface="Times New Roman" pitchFamily="18" charset="0"/>
              </a:rPr>
              <a:t>（</a:t>
            </a:r>
            <a:r>
              <a:rPr lang="zh-CN" altLang="en-US" dirty="0"/>
              <a:t>一维</a:t>
            </a:r>
            <a:r>
              <a:rPr lang="en-US" altLang="zh-CN" dirty="0"/>
              <a:t>1</a:t>
            </a:r>
            <a:r>
              <a:rPr lang="zh-CN" altLang="en-US" dirty="0"/>
              <a:t>，二维</a:t>
            </a:r>
            <a:r>
              <a:rPr lang="en-US" altLang="zh-CN" dirty="0"/>
              <a:t>2</a:t>
            </a:r>
            <a:r>
              <a:rPr lang="zh-CN" altLang="en-US" dirty="0"/>
              <a:t>，三维</a:t>
            </a:r>
            <a:r>
              <a:rPr lang="en-US" altLang="zh-CN" b="1" dirty="0">
                <a:latin typeface="Times New Roman" pitchFamily="18" charset="0"/>
                <a:cs typeface="Times New Roman" pitchFamily="18" charset="0"/>
              </a:rPr>
              <a:t>3</a:t>
            </a:r>
            <a:r>
              <a:rPr lang="zh-CN" altLang="en-US" b="1" dirty="0" smtClean="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15" name="文本框 14"/>
              <p:cNvSpPr txBox="1"/>
              <p:nvPr/>
            </p:nvSpPr>
            <p:spPr>
              <a:xfrm>
                <a:off x="9124869" y="1094202"/>
                <a:ext cx="567463" cy="430887"/>
              </a:xfrm>
              <a:prstGeom prst="rect">
                <a:avLst/>
              </a:prstGeom>
              <a:noFill/>
            </p:spPr>
            <p:txBody>
              <a:bodyPr wrap="none" lIns="0" tIns="0" rIns="0" bIns="0" rtlCol="0">
                <a:spAutoFit/>
              </a:bodyPr>
              <a:lstStyle/>
              <a:p>
                <a14:m>
                  <m:oMath xmlns:m="http://schemas.openxmlformats.org/officeDocument/2006/math">
                    <m:r>
                      <a:rPr lang="en-US" altLang="zh-CN" i="1">
                        <a:latin typeface="Cambria Math" panose="02040503050406030204" pitchFamily="18" charset="0"/>
                      </a:rPr>
                      <m:t>=</m:t>
                    </m:r>
                  </m:oMath>
                </a14:m>
                <a:r>
                  <a:rPr lang="en-US" altLang="zh-CN" i="1" dirty="0" smtClean="0">
                    <a:latin typeface="Times New Roman" panose="02020603050405020304" pitchFamily="18" charset="0"/>
                    <a:cs typeface="Times New Roman" panose="02020603050405020304" pitchFamily="18" charset="0"/>
                  </a:rPr>
                  <a:t>nf</a:t>
                </a:r>
                <a:endParaRPr lang="zh-CN" altLang="en-US" i="1" dirty="0">
                  <a:latin typeface="Times New Roman" panose="02020603050405020304" pitchFamily="18" charset="0"/>
                  <a:cs typeface="Times New Roman" panose="02020603050405020304" pitchFamily="18"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9124869" y="1094202"/>
                <a:ext cx="567463" cy="430887"/>
              </a:xfrm>
              <a:prstGeom prst="rect">
                <a:avLst/>
              </a:prstGeom>
              <a:blipFill>
                <a:blip r:embed="rId2"/>
                <a:stretch>
                  <a:fillRect t="-25352" r="-32258" b="-49296"/>
                </a:stretch>
              </a:blipFill>
            </p:spPr>
            <p:txBody>
              <a:bodyPr/>
              <a:lstStyle/>
              <a:p>
                <a:r>
                  <a:rPr lang="zh-CN" altLang="en-US">
                    <a:noFill/>
                  </a:rPr>
                  <a:t> </a:t>
                </a:r>
              </a:p>
            </p:txBody>
          </p:sp>
        </mc:Fallback>
      </mc:AlternateContent>
      <p:sp>
        <p:nvSpPr>
          <p:cNvPr id="16" name="TextBox 6"/>
          <p:cNvSpPr txBox="1"/>
          <p:nvPr/>
        </p:nvSpPr>
        <p:spPr>
          <a:xfrm>
            <a:off x="1412014" y="3728916"/>
            <a:ext cx="10468414" cy="523220"/>
          </a:xfrm>
          <a:prstGeom prst="rect">
            <a:avLst/>
          </a:prstGeom>
          <a:noFill/>
        </p:spPr>
        <p:txBody>
          <a:bodyPr wrap="square" rtlCol="0">
            <a:spAutoFit/>
          </a:bodyPr>
          <a:lstStyle/>
          <a:p>
            <a:r>
              <a:rPr lang="en-US" altLang="zh-CN" b="1" dirty="0">
                <a:solidFill>
                  <a:srgbClr val="7030A0"/>
                </a:solidFill>
                <a:latin typeface="Times New Roman" pitchFamily="18" charset="0"/>
                <a:ea typeface="华文行楷" pitchFamily="2" charset="-122"/>
                <a:cs typeface="Times New Roman" pitchFamily="18" charset="0"/>
              </a:rPr>
              <a:t>4</a:t>
            </a:r>
            <a:r>
              <a:rPr lang="zh-CN" altLang="en-US" b="1" dirty="0" smtClean="0">
                <a:solidFill>
                  <a:srgbClr val="7030A0"/>
                </a:solidFill>
                <a:latin typeface="Times New Roman" pitchFamily="18" charset="0"/>
                <a:ea typeface="华文行楷" pitchFamily="2" charset="-122"/>
                <a:cs typeface="Times New Roman" pitchFamily="18" charset="0"/>
              </a:rPr>
              <a:t>、声学波支</a:t>
            </a:r>
            <a:r>
              <a:rPr lang="zh-CN" altLang="en-US" b="1" dirty="0">
                <a:solidFill>
                  <a:srgbClr val="7030A0"/>
                </a:solidFill>
                <a:latin typeface="Times New Roman" pitchFamily="18" charset="0"/>
                <a:ea typeface="华文行楷" pitchFamily="2" charset="-122"/>
                <a:cs typeface="Times New Roman" pitchFamily="18" charset="0"/>
              </a:rPr>
              <a:t>数</a:t>
            </a:r>
            <a:r>
              <a:rPr lang="en-US" altLang="zh-CN" b="1" dirty="0">
                <a:solidFill>
                  <a:srgbClr val="7030A0"/>
                </a:solidFill>
                <a:latin typeface="Times New Roman" pitchFamily="18" charset="0"/>
                <a:ea typeface="华文行楷" pitchFamily="2" charset="-122"/>
                <a:cs typeface="Times New Roman" pitchFamily="18" charset="0"/>
              </a:rPr>
              <a:t>=</a:t>
            </a:r>
            <a:r>
              <a:rPr lang="zh-CN" altLang="en-US" b="1" dirty="0">
                <a:solidFill>
                  <a:srgbClr val="7030A0"/>
                </a:solidFill>
                <a:latin typeface="Times New Roman" pitchFamily="18" charset="0"/>
                <a:ea typeface="华文行楷" pitchFamily="2" charset="-122"/>
                <a:cs typeface="Times New Roman" pitchFamily="18" charset="0"/>
              </a:rPr>
              <a:t>单个原子的自由度</a:t>
            </a:r>
            <a:r>
              <a:rPr lang="en-US" altLang="zh-CN" b="1" dirty="0" smtClean="0">
                <a:solidFill>
                  <a:srgbClr val="7030A0"/>
                </a:solidFill>
                <a:latin typeface="Times New Roman" pitchFamily="18" charset="0"/>
                <a:ea typeface="华文行楷" pitchFamily="2" charset="-122"/>
                <a:cs typeface="Times New Roman" pitchFamily="18" charset="0"/>
              </a:rPr>
              <a:t>( </a:t>
            </a:r>
            <a:r>
              <a:rPr lang="en-US" altLang="zh-CN" b="1" i="1" dirty="0" smtClean="0">
                <a:solidFill>
                  <a:srgbClr val="7030A0"/>
                </a:solidFill>
                <a:latin typeface="Times New Roman" pitchFamily="18" charset="0"/>
                <a:ea typeface="华文行楷" pitchFamily="2" charset="-122"/>
                <a:cs typeface="Times New Roman" pitchFamily="18" charset="0"/>
              </a:rPr>
              <a:t>f </a:t>
            </a:r>
            <a:r>
              <a:rPr lang="en-US" altLang="zh-CN" b="1" dirty="0" smtClean="0">
                <a:solidFill>
                  <a:srgbClr val="7030A0"/>
                </a:solidFill>
                <a:latin typeface="Times New Roman" pitchFamily="18" charset="0"/>
                <a:ea typeface="华文行楷" pitchFamily="2" charset="-122"/>
                <a:cs typeface="Times New Roman" pitchFamily="18" charset="0"/>
              </a:rPr>
              <a:t>)</a:t>
            </a:r>
            <a:r>
              <a:rPr lang="zh-CN" altLang="en-US" b="1" dirty="0">
                <a:solidFill>
                  <a:srgbClr val="7030A0"/>
                </a:solidFill>
                <a:latin typeface="Times New Roman" pitchFamily="18" charset="0"/>
                <a:ea typeface="华文行楷" pitchFamily="2" charset="-122"/>
                <a:cs typeface="Times New Roman" pitchFamily="18" charset="0"/>
              </a:rPr>
              <a:t>；剩余为光学波支数</a:t>
            </a:r>
            <a:r>
              <a:rPr lang="en-US" altLang="zh-CN" b="1" dirty="0">
                <a:solidFill>
                  <a:srgbClr val="7030A0"/>
                </a:solidFill>
                <a:latin typeface="Times New Roman" pitchFamily="18" charset="0"/>
                <a:ea typeface="华文行楷" pitchFamily="2" charset="-122"/>
                <a:cs typeface="Times New Roman" pitchFamily="18" charset="0"/>
              </a:rPr>
              <a:t>=(</a:t>
            </a:r>
            <a:r>
              <a:rPr lang="en-US" altLang="zh-CN" b="1" i="1" dirty="0">
                <a:solidFill>
                  <a:srgbClr val="7030A0"/>
                </a:solidFill>
                <a:latin typeface="Times New Roman" pitchFamily="18" charset="0"/>
                <a:ea typeface="华文行楷" pitchFamily="2" charset="-122"/>
                <a:cs typeface="Times New Roman" pitchFamily="18" charset="0"/>
              </a:rPr>
              <a:t>n</a:t>
            </a:r>
            <a:r>
              <a:rPr lang="en-US" altLang="zh-CN" b="1" dirty="0">
                <a:solidFill>
                  <a:srgbClr val="7030A0"/>
                </a:solidFill>
                <a:latin typeface="Times New Roman" pitchFamily="18" charset="0"/>
                <a:ea typeface="华文行楷" pitchFamily="2" charset="-122"/>
                <a:cs typeface="Times New Roman" pitchFamily="18" charset="0"/>
              </a:rPr>
              <a:t>-1)</a:t>
            </a:r>
            <a:r>
              <a:rPr lang="en-US" altLang="zh-CN" b="1" i="1" dirty="0">
                <a:solidFill>
                  <a:srgbClr val="7030A0"/>
                </a:solidFill>
                <a:latin typeface="Times New Roman" pitchFamily="18" charset="0"/>
                <a:ea typeface="华文行楷" pitchFamily="2" charset="-122"/>
                <a:cs typeface="Times New Roman" pitchFamily="18" charset="0"/>
              </a:rPr>
              <a:t>f</a:t>
            </a:r>
            <a:r>
              <a:rPr lang="zh-CN" altLang="en-US" b="1" dirty="0">
                <a:solidFill>
                  <a:srgbClr val="7030A0"/>
                </a:solidFill>
                <a:latin typeface="Times New Roman" pitchFamily="18" charset="0"/>
                <a:ea typeface="华文行楷" pitchFamily="2" charset="-122"/>
                <a:cs typeface="Times New Roman" pitchFamily="18" charset="0"/>
              </a:rPr>
              <a:t>。</a:t>
            </a:r>
            <a:endParaRPr lang="en-US" altLang="zh-CN" b="1" dirty="0">
              <a:solidFill>
                <a:srgbClr val="7030A0"/>
              </a:solidFill>
              <a:latin typeface="Times New Roman" pitchFamily="18" charset="0"/>
              <a:ea typeface="华文行楷" pitchFamily="2" charset="-122"/>
              <a:cs typeface="Times New Roman" pitchFamily="18" charset="0"/>
            </a:endParaRPr>
          </a:p>
        </p:txBody>
      </p:sp>
      <p:sp>
        <p:nvSpPr>
          <p:cNvPr id="17" name="TextBox 7"/>
          <p:cNvSpPr txBox="1"/>
          <p:nvPr/>
        </p:nvSpPr>
        <p:spPr>
          <a:xfrm>
            <a:off x="1436175" y="4223434"/>
            <a:ext cx="7486650" cy="523220"/>
          </a:xfrm>
          <a:prstGeom prst="rect">
            <a:avLst/>
          </a:prstGeom>
          <a:noFill/>
        </p:spPr>
        <p:txBody>
          <a:bodyPr wrap="square" rtlCol="0">
            <a:spAutoFit/>
          </a:bodyPr>
          <a:lstStyle/>
          <a:p>
            <a:r>
              <a:rPr lang="en-US" altLang="zh-CN" b="1" dirty="0">
                <a:solidFill>
                  <a:srgbClr val="3333FF"/>
                </a:solidFill>
                <a:latin typeface="Times New Roman" pitchFamily="18" charset="0"/>
                <a:cs typeface="Times New Roman" pitchFamily="18" charset="0"/>
              </a:rPr>
              <a:t>5</a:t>
            </a:r>
            <a:r>
              <a:rPr lang="zh-CN" altLang="en-US" b="1" dirty="0">
                <a:solidFill>
                  <a:srgbClr val="3333FF"/>
                </a:solidFill>
                <a:latin typeface="Times New Roman" pitchFamily="18" charset="0"/>
                <a:cs typeface="Times New Roman" pitchFamily="18" charset="0"/>
              </a:rPr>
              <a:t>、在声学波中纵波有一支，其余为横波</a:t>
            </a:r>
            <a:r>
              <a:rPr lang="en-US" altLang="zh-CN" b="1" dirty="0">
                <a:solidFill>
                  <a:srgbClr val="3333FF"/>
                </a:solidFill>
                <a:latin typeface="Times New Roman" pitchFamily="18" charset="0"/>
                <a:cs typeface="Times New Roman" pitchFamily="18" charset="0"/>
              </a:rPr>
              <a:t>=f-1</a:t>
            </a:r>
            <a:r>
              <a:rPr lang="zh-CN" altLang="en-US" b="1" dirty="0">
                <a:solidFill>
                  <a:srgbClr val="3333FF"/>
                </a:solidFill>
                <a:latin typeface="Times New Roman" pitchFamily="18" charset="0"/>
                <a:cs typeface="Times New Roman" pitchFamily="18" charset="0"/>
              </a:rPr>
              <a:t>。</a:t>
            </a:r>
            <a:endParaRPr lang="en-US" altLang="zh-CN" b="1" dirty="0">
              <a:solidFill>
                <a:srgbClr val="3333FF"/>
              </a:solidFill>
              <a:latin typeface="Times New Roman" pitchFamily="18" charset="0"/>
              <a:cs typeface="Times New Roman" pitchFamily="18" charset="0"/>
            </a:endParaRPr>
          </a:p>
        </p:txBody>
      </p:sp>
      <p:sp>
        <p:nvSpPr>
          <p:cNvPr id="18" name="TextBox 8"/>
          <p:cNvSpPr txBox="1"/>
          <p:nvPr/>
        </p:nvSpPr>
        <p:spPr>
          <a:xfrm>
            <a:off x="1436175" y="4746654"/>
            <a:ext cx="7972425" cy="523220"/>
          </a:xfrm>
          <a:prstGeom prst="rect">
            <a:avLst/>
          </a:prstGeom>
          <a:noFill/>
        </p:spPr>
        <p:txBody>
          <a:bodyPr wrap="square" rtlCol="0">
            <a:spAutoFit/>
          </a:bodyPr>
          <a:lstStyle/>
          <a:p>
            <a:r>
              <a:rPr lang="en-US" altLang="zh-CN" b="1" dirty="0">
                <a:solidFill>
                  <a:schemeClr val="tx2"/>
                </a:solidFill>
                <a:latin typeface="Times New Roman" pitchFamily="18" charset="0"/>
                <a:cs typeface="Times New Roman" pitchFamily="18" charset="0"/>
              </a:rPr>
              <a:t>6</a:t>
            </a:r>
            <a:r>
              <a:rPr lang="zh-CN" altLang="en-US" b="1" dirty="0">
                <a:solidFill>
                  <a:schemeClr val="tx2"/>
                </a:solidFill>
                <a:latin typeface="Times New Roman" pitchFamily="18" charset="0"/>
                <a:cs typeface="Times New Roman" pitchFamily="18" charset="0"/>
              </a:rPr>
              <a:t>、在光学波中纵波与横波比例与声学波的一致。</a:t>
            </a:r>
            <a:endParaRPr lang="en-US" altLang="zh-CN" b="1" dirty="0">
              <a:solidFill>
                <a:schemeClr val="tx2"/>
              </a:solidFill>
              <a:latin typeface="Times New Roman" pitchFamily="18" charset="0"/>
              <a:cs typeface="Times New Roman" pitchFamily="18" charset="0"/>
            </a:endParaRPr>
          </a:p>
        </p:txBody>
      </p:sp>
      <p:sp>
        <p:nvSpPr>
          <p:cNvPr id="19" name="TextBox 9"/>
          <p:cNvSpPr txBox="1"/>
          <p:nvPr/>
        </p:nvSpPr>
        <p:spPr>
          <a:xfrm>
            <a:off x="1436175" y="5269874"/>
            <a:ext cx="10231905" cy="954107"/>
          </a:xfrm>
          <a:prstGeom prst="rect">
            <a:avLst/>
          </a:prstGeom>
          <a:noFill/>
        </p:spPr>
        <p:txBody>
          <a:bodyPr wrap="square" rtlCol="0">
            <a:spAutoFit/>
          </a:bodyPr>
          <a:lstStyle/>
          <a:p>
            <a:r>
              <a:rPr lang="en-US" altLang="zh-CN" b="1" dirty="0">
                <a:solidFill>
                  <a:srgbClr val="005C2A"/>
                </a:solidFill>
                <a:latin typeface="Times New Roman" pitchFamily="18" charset="0"/>
                <a:ea typeface="华文新魏" pitchFamily="2" charset="-122"/>
                <a:cs typeface="Times New Roman" pitchFamily="18" charset="0"/>
              </a:rPr>
              <a:t>7</a:t>
            </a:r>
            <a:r>
              <a:rPr lang="zh-CN" altLang="en-US" b="1" dirty="0">
                <a:solidFill>
                  <a:srgbClr val="005C2A"/>
                </a:solidFill>
                <a:latin typeface="Times New Roman" pitchFamily="18" charset="0"/>
                <a:ea typeface="华文新魏" pitchFamily="2" charset="-122"/>
                <a:cs typeface="Times New Roman" pitchFamily="18" charset="0"/>
              </a:rPr>
              <a:t>、声学波的频率较低，当</a:t>
            </a:r>
            <a:r>
              <a:rPr lang="en-US" altLang="zh-CN" b="1" i="1" dirty="0">
                <a:solidFill>
                  <a:srgbClr val="005C2A"/>
                </a:solidFill>
                <a:latin typeface="Times New Roman" pitchFamily="18" charset="0"/>
                <a:ea typeface="华文新魏" pitchFamily="2" charset="-122"/>
                <a:cs typeface="Times New Roman" pitchFamily="18" charset="0"/>
              </a:rPr>
              <a:t>q</a:t>
            </a:r>
            <a:r>
              <a:rPr lang="zh-CN" altLang="en-US" b="1" dirty="0">
                <a:solidFill>
                  <a:srgbClr val="005C2A"/>
                </a:solidFill>
                <a:latin typeface="Times New Roman" pitchFamily="18" charset="0"/>
                <a:ea typeface="华文新魏" pitchFamily="2" charset="-122"/>
                <a:cs typeface="Times New Roman" pitchFamily="18" charset="0"/>
              </a:rPr>
              <a:t>趋于零时，</a:t>
            </a:r>
            <a:r>
              <a:rPr lang="zh-CN" altLang="en-US" b="1" i="1" dirty="0">
                <a:solidFill>
                  <a:srgbClr val="005C2A"/>
                </a:solidFill>
                <a:latin typeface="Times New Roman" pitchFamily="18" charset="0"/>
                <a:ea typeface="华文新魏" pitchFamily="2" charset="-122"/>
                <a:cs typeface="Times New Roman" pitchFamily="18" charset="0"/>
                <a:sym typeface="Symbol"/>
              </a:rPr>
              <a:t></a:t>
            </a:r>
            <a:r>
              <a:rPr lang="zh-CN" altLang="en-US" b="1" dirty="0">
                <a:solidFill>
                  <a:srgbClr val="005C2A"/>
                </a:solidFill>
                <a:latin typeface="Times New Roman" pitchFamily="18" charset="0"/>
                <a:ea typeface="华文新魏" pitchFamily="2" charset="-122"/>
                <a:cs typeface="Times New Roman" pitchFamily="18" charset="0"/>
                <a:sym typeface="Symbol"/>
              </a:rPr>
              <a:t>也趋于零；光学波的频率较高，当</a:t>
            </a:r>
            <a:r>
              <a:rPr lang="en-US" altLang="zh-CN" b="1" i="1" dirty="0">
                <a:solidFill>
                  <a:srgbClr val="005C2A"/>
                </a:solidFill>
                <a:latin typeface="Times New Roman" pitchFamily="18" charset="0"/>
                <a:ea typeface="华文新魏" pitchFamily="2" charset="-122"/>
                <a:cs typeface="Times New Roman" pitchFamily="18" charset="0"/>
                <a:sym typeface="Symbol"/>
              </a:rPr>
              <a:t>q</a:t>
            </a:r>
            <a:r>
              <a:rPr lang="zh-CN" altLang="en-US" b="1" dirty="0">
                <a:solidFill>
                  <a:srgbClr val="005C2A"/>
                </a:solidFill>
                <a:latin typeface="Times New Roman" pitchFamily="18" charset="0"/>
                <a:ea typeface="华文新魏" pitchFamily="2" charset="-122"/>
                <a:cs typeface="Times New Roman" pitchFamily="18" charset="0"/>
                <a:sym typeface="Symbol"/>
              </a:rPr>
              <a:t>趋于零时，</a:t>
            </a:r>
            <a:r>
              <a:rPr lang="zh-CN" altLang="en-US" b="1" i="1" dirty="0">
                <a:solidFill>
                  <a:srgbClr val="005C2A"/>
                </a:solidFill>
                <a:latin typeface="Times New Roman" pitchFamily="18" charset="0"/>
                <a:ea typeface="华文新魏" pitchFamily="2" charset="-122"/>
                <a:cs typeface="Times New Roman" pitchFamily="18" charset="0"/>
                <a:sym typeface="Symbol"/>
              </a:rPr>
              <a:t></a:t>
            </a:r>
            <a:r>
              <a:rPr lang="zh-CN" altLang="en-US" b="1" dirty="0">
                <a:solidFill>
                  <a:srgbClr val="005C2A"/>
                </a:solidFill>
                <a:latin typeface="Times New Roman" pitchFamily="18" charset="0"/>
                <a:ea typeface="华文新魏" pitchFamily="2" charset="-122"/>
                <a:cs typeface="Times New Roman" pitchFamily="18" charset="0"/>
                <a:sym typeface="Symbol"/>
              </a:rPr>
              <a:t>趋于常数。</a:t>
            </a:r>
            <a:endParaRPr lang="en-US" altLang="zh-CN" b="1" dirty="0">
              <a:solidFill>
                <a:srgbClr val="005C2A"/>
              </a:solidFill>
              <a:latin typeface="Times New Roman" pitchFamily="18" charset="0"/>
              <a:ea typeface="华文新魏" pitchFamily="2" charset="-122"/>
              <a:cs typeface="Times New Roman" pitchFamily="18" charset="0"/>
            </a:endParaRPr>
          </a:p>
        </p:txBody>
      </p:sp>
    </p:spTree>
    <p:extLst>
      <p:ext uri="{BB962C8B-B14F-4D97-AF65-F5344CB8AC3E}">
        <p14:creationId xmlns:p14="http://schemas.microsoft.com/office/powerpoint/2010/main" val="11955831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iterate type="lt">
                                    <p:tmAbs val="200"/>
                                  </p:iterate>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arn(inVertical)">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3" grpId="0"/>
      <p:bldP spid="10" grpId="0"/>
      <p:bldP spid="11" grpId="0"/>
      <p:bldP spid="12" grpId="0"/>
      <p:bldP spid="15" grpId="0"/>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4576" y="551645"/>
            <a:ext cx="7380547" cy="523220"/>
          </a:xfrm>
          <a:prstGeom prst="rect">
            <a:avLst/>
          </a:prstGeom>
          <a:noFill/>
        </p:spPr>
        <p:txBody>
          <a:bodyPr wrap="none" rtlCol="0">
            <a:spAutoFit/>
          </a:bodyPr>
          <a:lstStyle/>
          <a:p>
            <a:r>
              <a:rPr lang="zh-CN" altLang="en-US" b="1" dirty="0"/>
              <a:t>举例：一单晶硅体材料，原子个数为</a:t>
            </a:r>
            <a:r>
              <a:rPr lang="en-US" altLang="zh-CN" b="1" dirty="0"/>
              <a:t>2</a:t>
            </a:r>
            <a:r>
              <a:rPr lang="en-US" altLang="zh-CN" b="1" dirty="0">
                <a:sym typeface="Symbol"/>
              </a:rPr>
              <a:t>10</a:t>
            </a:r>
            <a:r>
              <a:rPr lang="en-US" altLang="zh-CN" b="1" baseline="30000" dirty="0">
                <a:sym typeface="Symbol"/>
              </a:rPr>
              <a:t>19</a:t>
            </a:r>
            <a:r>
              <a:rPr lang="zh-CN" altLang="en-US" b="1" dirty="0">
                <a:sym typeface="Symbol"/>
              </a:rPr>
              <a:t>。</a:t>
            </a:r>
            <a:endParaRPr lang="zh-CN" altLang="en-US" b="1" dirty="0"/>
          </a:p>
        </p:txBody>
      </p:sp>
      <p:sp>
        <p:nvSpPr>
          <p:cNvPr id="3" name="TextBox 2"/>
          <p:cNvSpPr txBox="1"/>
          <p:nvPr/>
        </p:nvSpPr>
        <p:spPr>
          <a:xfrm>
            <a:off x="2580134" y="1257150"/>
            <a:ext cx="4134465" cy="523220"/>
          </a:xfrm>
          <a:prstGeom prst="rect">
            <a:avLst/>
          </a:prstGeom>
          <a:noFill/>
        </p:spPr>
        <p:txBody>
          <a:bodyPr wrap="none" rtlCol="0">
            <a:spAutoFit/>
          </a:bodyPr>
          <a:lstStyle/>
          <a:p>
            <a:r>
              <a:rPr lang="zh-CN" altLang="en-US" b="1" dirty="0"/>
              <a:t>硅的原胞中的原子个数？</a:t>
            </a:r>
          </a:p>
        </p:txBody>
      </p:sp>
      <p:sp>
        <p:nvSpPr>
          <p:cNvPr id="4" name="TextBox 3"/>
          <p:cNvSpPr txBox="1"/>
          <p:nvPr/>
        </p:nvSpPr>
        <p:spPr>
          <a:xfrm>
            <a:off x="6962194" y="1257150"/>
            <a:ext cx="769763" cy="523220"/>
          </a:xfrm>
          <a:prstGeom prst="rect">
            <a:avLst/>
          </a:prstGeom>
          <a:noFill/>
        </p:spPr>
        <p:txBody>
          <a:bodyPr wrap="none" rtlCol="0">
            <a:spAutoFit/>
          </a:bodyPr>
          <a:lstStyle/>
          <a:p>
            <a:r>
              <a:rPr lang="en-US" altLang="zh-CN" b="1" i="1" dirty="0">
                <a:solidFill>
                  <a:schemeClr val="tx2"/>
                </a:solidFill>
                <a:latin typeface="Times New Roman" pitchFamily="18" charset="0"/>
                <a:cs typeface="Times New Roman" pitchFamily="18" charset="0"/>
              </a:rPr>
              <a:t>n</a:t>
            </a:r>
            <a:r>
              <a:rPr lang="en-US" altLang="zh-CN" b="1" dirty="0">
                <a:solidFill>
                  <a:schemeClr val="tx2"/>
                </a:solidFill>
                <a:latin typeface="Times New Roman" pitchFamily="18" charset="0"/>
                <a:cs typeface="Times New Roman" pitchFamily="18" charset="0"/>
              </a:rPr>
              <a:t>=2</a:t>
            </a:r>
            <a:endParaRPr lang="zh-CN" altLang="en-US" b="1" dirty="0">
              <a:solidFill>
                <a:schemeClr val="tx2"/>
              </a:solidFill>
              <a:latin typeface="Times New Roman" pitchFamily="18" charset="0"/>
              <a:cs typeface="Times New Roman" pitchFamily="18" charset="0"/>
            </a:endParaRPr>
          </a:p>
        </p:txBody>
      </p:sp>
      <p:sp>
        <p:nvSpPr>
          <p:cNvPr id="5" name="TextBox 4"/>
          <p:cNvSpPr txBox="1"/>
          <p:nvPr/>
        </p:nvSpPr>
        <p:spPr>
          <a:xfrm>
            <a:off x="2608709" y="1855915"/>
            <a:ext cx="3057247" cy="523220"/>
          </a:xfrm>
          <a:prstGeom prst="rect">
            <a:avLst/>
          </a:prstGeom>
          <a:noFill/>
        </p:spPr>
        <p:txBody>
          <a:bodyPr wrap="none" rtlCol="0">
            <a:spAutoFit/>
          </a:bodyPr>
          <a:lstStyle/>
          <a:p>
            <a:r>
              <a:rPr lang="zh-CN" altLang="en-US" b="1" dirty="0"/>
              <a:t>一个原子自由度？</a:t>
            </a:r>
          </a:p>
        </p:txBody>
      </p:sp>
      <p:sp>
        <p:nvSpPr>
          <p:cNvPr id="6" name="TextBox 5"/>
          <p:cNvSpPr txBox="1"/>
          <p:nvPr/>
        </p:nvSpPr>
        <p:spPr>
          <a:xfrm>
            <a:off x="5694530" y="1855915"/>
            <a:ext cx="715260" cy="523220"/>
          </a:xfrm>
          <a:prstGeom prst="rect">
            <a:avLst/>
          </a:prstGeom>
          <a:noFill/>
        </p:spPr>
        <p:txBody>
          <a:bodyPr wrap="none" rtlCol="0">
            <a:spAutoFit/>
          </a:bodyPr>
          <a:lstStyle/>
          <a:p>
            <a:r>
              <a:rPr lang="en-US" altLang="zh-CN" b="1" i="1" dirty="0">
                <a:solidFill>
                  <a:schemeClr val="tx2"/>
                </a:solidFill>
                <a:latin typeface="Times New Roman" pitchFamily="18" charset="0"/>
                <a:cs typeface="Times New Roman" pitchFamily="18" charset="0"/>
              </a:rPr>
              <a:t>f</a:t>
            </a:r>
            <a:r>
              <a:rPr lang="en-US" altLang="zh-CN" b="1" dirty="0">
                <a:solidFill>
                  <a:schemeClr val="tx2"/>
                </a:solidFill>
                <a:latin typeface="Times New Roman" pitchFamily="18" charset="0"/>
                <a:cs typeface="Times New Roman" pitchFamily="18" charset="0"/>
              </a:rPr>
              <a:t>=3</a:t>
            </a:r>
            <a:endParaRPr lang="zh-CN" altLang="en-US" b="1" dirty="0">
              <a:solidFill>
                <a:schemeClr val="tx2"/>
              </a:solidFill>
              <a:latin typeface="Times New Roman" pitchFamily="18" charset="0"/>
              <a:cs typeface="Times New Roman" pitchFamily="18" charset="0"/>
            </a:endParaRPr>
          </a:p>
        </p:txBody>
      </p:sp>
      <p:sp>
        <p:nvSpPr>
          <p:cNvPr id="7" name="TextBox 6"/>
          <p:cNvSpPr txBox="1"/>
          <p:nvPr/>
        </p:nvSpPr>
        <p:spPr>
          <a:xfrm>
            <a:off x="2625222" y="2379135"/>
            <a:ext cx="4852610" cy="523220"/>
          </a:xfrm>
          <a:prstGeom prst="rect">
            <a:avLst/>
          </a:prstGeom>
          <a:noFill/>
        </p:spPr>
        <p:txBody>
          <a:bodyPr wrap="none" rtlCol="0">
            <a:spAutoFit/>
          </a:bodyPr>
          <a:lstStyle/>
          <a:p>
            <a:r>
              <a:rPr lang="zh-CN" altLang="en-US" b="1" dirty="0"/>
              <a:t>硅的原胞中的原子总自由度？</a:t>
            </a:r>
          </a:p>
        </p:txBody>
      </p:sp>
      <p:sp>
        <p:nvSpPr>
          <p:cNvPr id="8" name="TextBox 7"/>
          <p:cNvSpPr txBox="1"/>
          <p:nvPr/>
        </p:nvSpPr>
        <p:spPr>
          <a:xfrm>
            <a:off x="7558876" y="2379135"/>
            <a:ext cx="889987" cy="523220"/>
          </a:xfrm>
          <a:prstGeom prst="rect">
            <a:avLst/>
          </a:prstGeom>
          <a:noFill/>
        </p:spPr>
        <p:txBody>
          <a:bodyPr wrap="none" rtlCol="0">
            <a:spAutoFit/>
          </a:bodyPr>
          <a:lstStyle/>
          <a:p>
            <a:r>
              <a:rPr lang="en-US" altLang="zh-CN" b="1" i="1" dirty="0" err="1">
                <a:solidFill>
                  <a:schemeClr val="tx2"/>
                </a:solidFill>
                <a:latin typeface="Times New Roman" pitchFamily="18" charset="0"/>
                <a:cs typeface="Times New Roman" pitchFamily="18" charset="0"/>
              </a:rPr>
              <a:t>nf</a:t>
            </a:r>
            <a:r>
              <a:rPr lang="en-US" altLang="zh-CN" b="1" dirty="0">
                <a:solidFill>
                  <a:schemeClr val="tx2"/>
                </a:solidFill>
                <a:latin typeface="Times New Roman" pitchFamily="18" charset="0"/>
                <a:cs typeface="Times New Roman" pitchFamily="18" charset="0"/>
              </a:rPr>
              <a:t>=6</a:t>
            </a:r>
            <a:endParaRPr lang="zh-CN" altLang="en-US" b="1" dirty="0">
              <a:solidFill>
                <a:schemeClr val="tx2"/>
              </a:solidFill>
              <a:latin typeface="Times New Roman" pitchFamily="18" charset="0"/>
              <a:cs typeface="Times New Roman" pitchFamily="18" charset="0"/>
            </a:endParaRPr>
          </a:p>
        </p:txBody>
      </p:sp>
      <p:sp>
        <p:nvSpPr>
          <p:cNvPr id="9" name="TextBox 8"/>
          <p:cNvSpPr txBox="1"/>
          <p:nvPr/>
        </p:nvSpPr>
        <p:spPr>
          <a:xfrm>
            <a:off x="2626643" y="2990045"/>
            <a:ext cx="3775393" cy="523220"/>
          </a:xfrm>
          <a:prstGeom prst="rect">
            <a:avLst/>
          </a:prstGeom>
          <a:noFill/>
        </p:spPr>
        <p:txBody>
          <a:bodyPr wrap="none" rtlCol="0">
            <a:spAutoFit/>
          </a:bodyPr>
          <a:lstStyle/>
          <a:p>
            <a:r>
              <a:rPr lang="zh-CN" altLang="en-US" b="1" dirty="0"/>
              <a:t>此硅单晶中格波支数？</a:t>
            </a:r>
          </a:p>
        </p:txBody>
      </p:sp>
      <p:sp>
        <p:nvSpPr>
          <p:cNvPr id="10" name="TextBox 9"/>
          <p:cNvSpPr txBox="1"/>
          <p:nvPr/>
        </p:nvSpPr>
        <p:spPr>
          <a:xfrm>
            <a:off x="6568228" y="2974120"/>
            <a:ext cx="889987" cy="523220"/>
          </a:xfrm>
          <a:prstGeom prst="rect">
            <a:avLst/>
          </a:prstGeom>
          <a:noFill/>
        </p:spPr>
        <p:txBody>
          <a:bodyPr wrap="none" rtlCol="0">
            <a:spAutoFit/>
          </a:bodyPr>
          <a:lstStyle/>
          <a:p>
            <a:r>
              <a:rPr lang="en-US" altLang="zh-CN" b="1" i="1" dirty="0" err="1">
                <a:solidFill>
                  <a:schemeClr val="tx2"/>
                </a:solidFill>
                <a:latin typeface="Times New Roman" pitchFamily="18" charset="0"/>
                <a:cs typeface="Times New Roman" pitchFamily="18" charset="0"/>
              </a:rPr>
              <a:t>nf</a:t>
            </a:r>
            <a:r>
              <a:rPr lang="en-US" altLang="zh-CN" b="1" dirty="0">
                <a:solidFill>
                  <a:schemeClr val="tx2"/>
                </a:solidFill>
                <a:latin typeface="Times New Roman" pitchFamily="18" charset="0"/>
                <a:cs typeface="Times New Roman" pitchFamily="18" charset="0"/>
              </a:rPr>
              <a:t>=6</a:t>
            </a:r>
            <a:endParaRPr lang="zh-CN" altLang="en-US" b="1" dirty="0">
              <a:solidFill>
                <a:schemeClr val="tx2"/>
              </a:solidFill>
              <a:latin typeface="Times New Roman" pitchFamily="18" charset="0"/>
              <a:cs typeface="Times New Roman" pitchFamily="18" charset="0"/>
            </a:endParaRPr>
          </a:p>
        </p:txBody>
      </p:sp>
      <p:sp>
        <p:nvSpPr>
          <p:cNvPr id="11" name="TextBox 10"/>
          <p:cNvSpPr txBox="1"/>
          <p:nvPr/>
        </p:nvSpPr>
        <p:spPr>
          <a:xfrm>
            <a:off x="2625222" y="3527880"/>
            <a:ext cx="3616696" cy="523220"/>
          </a:xfrm>
          <a:prstGeom prst="rect">
            <a:avLst/>
          </a:prstGeom>
          <a:noFill/>
        </p:spPr>
        <p:txBody>
          <a:bodyPr wrap="none" rtlCol="0">
            <a:spAutoFit/>
          </a:bodyPr>
          <a:lstStyle/>
          <a:p>
            <a:r>
              <a:rPr lang="zh-CN" altLang="en-US" b="1" dirty="0">
                <a:latin typeface="Times New Roman" pitchFamily="18" charset="0"/>
                <a:cs typeface="Times New Roman" pitchFamily="18" charset="0"/>
              </a:rPr>
              <a:t>此硅单晶</a:t>
            </a:r>
            <a:r>
              <a:rPr lang="en-US" altLang="zh-CN" b="1" i="1" dirty="0">
                <a:latin typeface="Times New Roman" pitchFamily="18" charset="0"/>
                <a:cs typeface="Times New Roman" pitchFamily="18" charset="0"/>
              </a:rPr>
              <a:t>q</a:t>
            </a:r>
            <a:r>
              <a:rPr lang="zh-CN" altLang="en-US" b="1" dirty="0">
                <a:latin typeface="Times New Roman" pitchFamily="18" charset="0"/>
                <a:cs typeface="Times New Roman" pitchFamily="18" charset="0"/>
              </a:rPr>
              <a:t>取值数量？</a:t>
            </a:r>
          </a:p>
        </p:txBody>
      </p:sp>
      <p:sp>
        <p:nvSpPr>
          <p:cNvPr id="12" name="TextBox 11"/>
          <p:cNvSpPr txBox="1"/>
          <p:nvPr/>
        </p:nvSpPr>
        <p:spPr>
          <a:xfrm>
            <a:off x="6374287" y="3511955"/>
            <a:ext cx="1249060" cy="523220"/>
          </a:xfrm>
          <a:prstGeom prst="rect">
            <a:avLst/>
          </a:prstGeom>
          <a:noFill/>
        </p:spPr>
        <p:txBody>
          <a:bodyPr wrap="none" rtlCol="0">
            <a:spAutoFit/>
          </a:bodyPr>
          <a:lstStyle/>
          <a:p>
            <a:r>
              <a:rPr lang="en-US" altLang="zh-CN" b="1" i="1" dirty="0">
                <a:solidFill>
                  <a:schemeClr val="tx2"/>
                </a:solidFill>
                <a:latin typeface="Times New Roman" pitchFamily="18" charset="0"/>
                <a:cs typeface="Times New Roman" pitchFamily="18" charset="0"/>
                <a:sym typeface="Symbol"/>
              </a:rPr>
              <a:t>N</a:t>
            </a:r>
            <a:r>
              <a:rPr lang="en-US" altLang="zh-CN" b="1" dirty="0">
                <a:solidFill>
                  <a:schemeClr val="tx2"/>
                </a:solidFill>
                <a:latin typeface="Times New Roman" pitchFamily="18" charset="0"/>
                <a:cs typeface="Times New Roman" pitchFamily="18" charset="0"/>
                <a:sym typeface="Symbol"/>
              </a:rPr>
              <a:t>=10</a:t>
            </a:r>
            <a:r>
              <a:rPr lang="en-US" altLang="zh-CN" b="1" baseline="30000" dirty="0">
                <a:solidFill>
                  <a:schemeClr val="tx2"/>
                </a:solidFill>
                <a:latin typeface="Times New Roman" pitchFamily="18" charset="0"/>
                <a:cs typeface="Times New Roman" pitchFamily="18" charset="0"/>
                <a:sym typeface="Symbol"/>
              </a:rPr>
              <a:t>19</a:t>
            </a:r>
            <a:endParaRPr lang="zh-CN" altLang="en-US" b="1" dirty="0">
              <a:solidFill>
                <a:schemeClr val="tx2"/>
              </a:solidFill>
              <a:latin typeface="Times New Roman" pitchFamily="18" charset="0"/>
              <a:cs typeface="Times New Roman" pitchFamily="18" charset="0"/>
            </a:endParaRPr>
          </a:p>
        </p:txBody>
      </p:sp>
      <p:sp>
        <p:nvSpPr>
          <p:cNvPr id="13" name="TextBox 12"/>
          <p:cNvSpPr txBox="1"/>
          <p:nvPr/>
        </p:nvSpPr>
        <p:spPr>
          <a:xfrm>
            <a:off x="2626642" y="4091015"/>
            <a:ext cx="2339102" cy="523220"/>
          </a:xfrm>
          <a:prstGeom prst="rect">
            <a:avLst/>
          </a:prstGeom>
          <a:noFill/>
        </p:spPr>
        <p:txBody>
          <a:bodyPr wrap="none" rtlCol="0">
            <a:spAutoFit/>
          </a:bodyPr>
          <a:lstStyle/>
          <a:p>
            <a:r>
              <a:rPr lang="zh-CN" altLang="en-US" b="1" dirty="0"/>
              <a:t>总的格波数？</a:t>
            </a:r>
          </a:p>
        </p:txBody>
      </p:sp>
      <p:sp>
        <p:nvSpPr>
          <p:cNvPr id="14" name="TextBox 13"/>
          <p:cNvSpPr txBox="1"/>
          <p:nvPr/>
        </p:nvSpPr>
        <p:spPr>
          <a:xfrm>
            <a:off x="5035537" y="4051100"/>
            <a:ext cx="1946367" cy="523220"/>
          </a:xfrm>
          <a:prstGeom prst="rect">
            <a:avLst/>
          </a:prstGeom>
          <a:noFill/>
        </p:spPr>
        <p:txBody>
          <a:bodyPr wrap="none" rtlCol="0">
            <a:spAutoFit/>
          </a:bodyPr>
          <a:lstStyle/>
          <a:p>
            <a:r>
              <a:rPr lang="en-US" altLang="zh-CN" b="1" i="1" dirty="0" err="1">
                <a:solidFill>
                  <a:schemeClr val="tx2"/>
                </a:solidFill>
                <a:latin typeface="Times New Roman" pitchFamily="18" charset="0"/>
                <a:cs typeface="Times New Roman" pitchFamily="18" charset="0"/>
                <a:sym typeface="Symbol"/>
              </a:rPr>
              <a:t>Nnf</a:t>
            </a:r>
            <a:r>
              <a:rPr lang="en-US" altLang="zh-CN" b="1" dirty="0">
                <a:solidFill>
                  <a:schemeClr val="tx2"/>
                </a:solidFill>
                <a:latin typeface="Times New Roman" pitchFamily="18" charset="0"/>
                <a:cs typeface="Times New Roman" pitchFamily="18" charset="0"/>
                <a:sym typeface="Symbol"/>
              </a:rPr>
              <a:t>=610</a:t>
            </a:r>
            <a:r>
              <a:rPr lang="en-US" altLang="zh-CN" b="1" baseline="30000" dirty="0">
                <a:solidFill>
                  <a:schemeClr val="tx2"/>
                </a:solidFill>
                <a:latin typeface="Times New Roman" pitchFamily="18" charset="0"/>
                <a:cs typeface="Times New Roman" pitchFamily="18" charset="0"/>
                <a:sym typeface="Symbol"/>
              </a:rPr>
              <a:t>19</a:t>
            </a:r>
            <a:endParaRPr lang="zh-CN" altLang="en-US" b="1" dirty="0">
              <a:solidFill>
                <a:schemeClr val="tx2"/>
              </a:solidFill>
              <a:latin typeface="Times New Roman" pitchFamily="18" charset="0"/>
              <a:cs typeface="Times New Roman" pitchFamily="18" charset="0"/>
            </a:endParaRPr>
          </a:p>
        </p:txBody>
      </p:sp>
      <p:sp>
        <p:nvSpPr>
          <p:cNvPr id="15" name="TextBox 14"/>
          <p:cNvSpPr txBox="1"/>
          <p:nvPr/>
        </p:nvSpPr>
        <p:spPr>
          <a:xfrm>
            <a:off x="2626642" y="4738060"/>
            <a:ext cx="5929828" cy="523220"/>
          </a:xfrm>
          <a:prstGeom prst="rect">
            <a:avLst/>
          </a:prstGeom>
          <a:noFill/>
        </p:spPr>
        <p:txBody>
          <a:bodyPr wrap="none" rtlCol="0">
            <a:spAutoFit/>
          </a:bodyPr>
          <a:lstStyle/>
          <a:p>
            <a:r>
              <a:rPr lang="zh-CN" altLang="en-US" b="1" dirty="0"/>
              <a:t>声学波支数？纵波支数？横波支数？</a:t>
            </a:r>
          </a:p>
        </p:txBody>
      </p:sp>
      <p:sp>
        <p:nvSpPr>
          <p:cNvPr id="16" name="TextBox 15"/>
          <p:cNvSpPr txBox="1"/>
          <p:nvPr/>
        </p:nvSpPr>
        <p:spPr>
          <a:xfrm>
            <a:off x="8485355" y="4738060"/>
            <a:ext cx="1837362" cy="523220"/>
          </a:xfrm>
          <a:prstGeom prst="rect">
            <a:avLst/>
          </a:prstGeom>
          <a:noFill/>
        </p:spPr>
        <p:txBody>
          <a:bodyPr wrap="none" rtlCol="0">
            <a:spAutoFit/>
          </a:bodyPr>
          <a:lstStyle/>
          <a:p>
            <a:r>
              <a:rPr lang="en-US" altLang="zh-CN" b="1" i="1" dirty="0">
                <a:solidFill>
                  <a:schemeClr val="tx2"/>
                </a:solidFill>
                <a:latin typeface="Times New Roman" pitchFamily="18" charset="0"/>
                <a:cs typeface="Times New Roman" pitchFamily="18" charset="0"/>
              </a:rPr>
              <a:t>f</a:t>
            </a:r>
            <a:r>
              <a:rPr lang="en-US" altLang="zh-CN" b="1" dirty="0">
                <a:solidFill>
                  <a:schemeClr val="tx2"/>
                </a:solidFill>
                <a:latin typeface="Times New Roman" pitchFamily="18" charset="0"/>
                <a:cs typeface="Times New Roman" pitchFamily="18" charset="0"/>
              </a:rPr>
              <a:t>=3</a:t>
            </a:r>
            <a:r>
              <a:rPr lang="zh-CN" altLang="en-US" b="1" dirty="0">
                <a:solidFill>
                  <a:schemeClr val="tx2"/>
                </a:solidFill>
                <a:latin typeface="Times New Roman" pitchFamily="18" charset="0"/>
                <a:cs typeface="Times New Roman" pitchFamily="18" charset="0"/>
              </a:rPr>
              <a:t>，</a:t>
            </a:r>
            <a:r>
              <a:rPr lang="en-US" altLang="zh-CN" b="1" dirty="0">
                <a:solidFill>
                  <a:schemeClr val="tx2"/>
                </a:solidFill>
                <a:latin typeface="Times New Roman" pitchFamily="18" charset="0"/>
                <a:cs typeface="Times New Roman" pitchFamily="18" charset="0"/>
              </a:rPr>
              <a:t>1</a:t>
            </a:r>
            <a:r>
              <a:rPr lang="zh-CN" altLang="en-US" b="1" dirty="0">
                <a:solidFill>
                  <a:schemeClr val="tx2"/>
                </a:solidFill>
                <a:latin typeface="Times New Roman" pitchFamily="18" charset="0"/>
                <a:cs typeface="Times New Roman" pitchFamily="18" charset="0"/>
              </a:rPr>
              <a:t>，</a:t>
            </a:r>
            <a:r>
              <a:rPr lang="en-US" altLang="zh-CN" b="1" dirty="0">
                <a:solidFill>
                  <a:schemeClr val="tx2"/>
                </a:solidFill>
                <a:latin typeface="Times New Roman" pitchFamily="18" charset="0"/>
                <a:cs typeface="Times New Roman" pitchFamily="18" charset="0"/>
              </a:rPr>
              <a:t>2</a:t>
            </a:r>
            <a:endParaRPr lang="zh-CN" altLang="en-US" b="1" dirty="0">
              <a:solidFill>
                <a:schemeClr val="tx2"/>
              </a:solidFill>
              <a:latin typeface="Times New Roman" pitchFamily="18" charset="0"/>
              <a:cs typeface="Times New Roman" pitchFamily="18" charset="0"/>
            </a:endParaRPr>
          </a:p>
        </p:txBody>
      </p:sp>
      <p:sp>
        <p:nvSpPr>
          <p:cNvPr id="17" name="TextBox 16"/>
          <p:cNvSpPr txBox="1"/>
          <p:nvPr/>
        </p:nvSpPr>
        <p:spPr>
          <a:xfrm>
            <a:off x="2580133" y="5404155"/>
            <a:ext cx="5929828" cy="523220"/>
          </a:xfrm>
          <a:prstGeom prst="rect">
            <a:avLst/>
          </a:prstGeom>
          <a:noFill/>
        </p:spPr>
        <p:txBody>
          <a:bodyPr wrap="none" rtlCol="0">
            <a:spAutoFit/>
          </a:bodyPr>
          <a:lstStyle/>
          <a:p>
            <a:r>
              <a:rPr lang="zh-CN" altLang="en-US" b="1" dirty="0"/>
              <a:t>光学波支数？纵波支数？横波支数？</a:t>
            </a:r>
          </a:p>
        </p:txBody>
      </p:sp>
      <p:sp>
        <p:nvSpPr>
          <p:cNvPr id="18" name="TextBox 17"/>
          <p:cNvSpPr txBox="1"/>
          <p:nvPr/>
        </p:nvSpPr>
        <p:spPr>
          <a:xfrm>
            <a:off x="8495996" y="5385105"/>
            <a:ext cx="1444626" cy="523220"/>
          </a:xfrm>
          <a:prstGeom prst="rect">
            <a:avLst/>
          </a:prstGeom>
          <a:noFill/>
        </p:spPr>
        <p:txBody>
          <a:bodyPr wrap="none" rtlCol="0">
            <a:spAutoFit/>
          </a:bodyPr>
          <a:lstStyle/>
          <a:p>
            <a:r>
              <a:rPr lang="en-US" altLang="zh-CN" b="1" dirty="0">
                <a:solidFill>
                  <a:schemeClr val="tx2"/>
                </a:solidFill>
                <a:latin typeface="Times New Roman" pitchFamily="18" charset="0"/>
                <a:cs typeface="Times New Roman" pitchFamily="18" charset="0"/>
              </a:rPr>
              <a:t>3</a:t>
            </a:r>
            <a:r>
              <a:rPr lang="zh-CN" altLang="en-US" b="1" dirty="0">
                <a:solidFill>
                  <a:schemeClr val="tx2"/>
                </a:solidFill>
                <a:latin typeface="Times New Roman" pitchFamily="18" charset="0"/>
                <a:cs typeface="Times New Roman" pitchFamily="18" charset="0"/>
              </a:rPr>
              <a:t>，</a:t>
            </a:r>
            <a:r>
              <a:rPr lang="en-US" altLang="zh-CN" b="1" dirty="0">
                <a:solidFill>
                  <a:schemeClr val="tx2"/>
                </a:solidFill>
                <a:latin typeface="Times New Roman" pitchFamily="18" charset="0"/>
                <a:cs typeface="Times New Roman" pitchFamily="18" charset="0"/>
              </a:rPr>
              <a:t>1</a:t>
            </a:r>
            <a:r>
              <a:rPr lang="zh-CN" altLang="en-US" b="1" dirty="0">
                <a:solidFill>
                  <a:schemeClr val="tx2"/>
                </a:solidFill>
                <a:latin typeface="Times New Roman" pitchFamily="18" charset="0"/>
                <a:cs typeface="Times New Roman" pitchFamily="18" charset="0"/>
              </a:rPr>
              <a:t>，</a:t>
            </a:r>
            <a:r>
              <a:rPr lang="en-US" altLang="zh-CN" b="1" dirty="0">
                <a:solidFill>
                  <a:schemeClr val="tx2"/>
                </a:solidFill>
                <a:latin typeface="Times New Roman" pitchFamily="18" charset="0"/>
                <a:cs typeface="Times New Roman" pitchFamily="18" charset="0"/>
              </a:rPr>
              <a:t>2</a:t>
            </a:r>
            <a:endParaRPr lang="zh-CN" altLang="en-US" b="1" dirty="0">
              <a:solidFill>
                <a:schemeClr val="tx2"/>
              </a:solidFill>
              <a:latin typeface="Times New Roman" pitchFamily="18" charset="0"/>
              <a:cs typeface="Times New Roman" pitchFamily="18" charset="0"/>
            </a:endParaRPr>
          </a:p>
        </p:txBody>
      </p:sp>
      <p:grpSp>
        <p:nvGrpSpPr>
          <p:cNvPr id="19" name="组合 18"/>
          <p:cNvGrpSpPr/>
          <p:nvPr/>
        </p:nvGrpSpPr>
        <p:grpSpPr>
          <a:xfrm>
            <a:off x="7458075" y="6382078"/>
            <a:ext cx="552450" cy="314325"/>
            <a:chOff x="5172075" y="6438900"/>
            <a:chExt cx="552450" cy="314325"/>
          </a:xfrm>
        </p:grpSpPr>
        <p:sp>
          <p:nvSpPr>
            <p:cNvPr id="20" name="棱台 1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2254171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3"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200"/>
                                  </p:iterate>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200"/>
                                  </p:iterate>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3"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1+#ppt_w/2"/>
                                          </p:val>
                                        </p:tav>
                                        <p:tav tm="100000">
                                          <p:val>
                                            <p:strVal val="#ppt_x"/>
                                          </p:val>
                                        </p:tav>
                                      </p:tavLst>
                                    </p:anim>
                                    <p:anim calcmode="lin" valueType="num">
                                      <p:cBhvr additive="base">
                                        <p:cTn id="5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type="lt">
                                    <p:tmAbs val="200"/>
                                  </p:iterate>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3"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1+#ppt_w/2"/>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type="lt">
                                    <p:tmAbs val="200"/>
                                  </p:iterate>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3"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1+#ppt_w/2"/>
                                          </p:val>
                                        </p:tav>
                                        <p:tav tm="100000">
                                          <p:val>
                                            <p:strVal val="#ppt_x"/>
                                          </p:val>
                                        </p:tav>
                                      </p:tavLst>
                                    </p:anim>
                                    <p:anim calcmode="lin" valueType="num">
                                      <p:cBhvr additive="base">
                                        <p:cTn id="7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iterate type="lt">
                                    <p:tmAbs val="200"/>
                                  </p:iterate>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3"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1+#ppt_w/2"/>
                                          </p:val>
                                        </p:tav>
                                        <p:tav tm="100000">
                                          <p:val>
                                            <p:strVal val="#ppt_x"/>
                                          </p:val>
                                        </p:tav>
                                      </p:tavLst>
                                    </p:anim>
                                    <p:anim calcmode="lin" valueType="num">
                                      <p:cBhvr additive="base">
                                        <p:cTn id="82" dur="500" fill="hold"/>
                                        <p:tgtEl>
                                          <p:spTgt spid="18"/>
                                        </p:tgtEl>
                                        <p:attrNameLst>
                                          <p:attrName>ppt_y</p:attrName>
                                        </p:attrNameLst>
                                      </p:cBhvr>
                                      <p:tavLst>
                                        <p:tav tm="0">
                                          <p:val>
                                            <p:strVal val="0-#ppt_h/2"/>
                                          </p:val>
                                        </p:tav>
                                        <p:tav tm="100000">
                                          <p:val>
                                            <p:strVal val="#ppt_y"/>
                                          </p:val>
                                        </p:tav>
                                      </p:tavLst>
                                    </p:anim>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left)">
                                      <p:cBhvr>
                                        <p:cTn id="8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10" y="296179"/>
            <a:ext cx="1752403" cy="646331"/>
          </a:xfrm>
          <a:prstGeom prst="rect">
            <a:avLst/>
          </a:prstGeom>
          <a:noFill/>
        </p:spPr>
        <p:txBody>
          <a:bodyPr wrap="none" rtlCol="0">
            <a:spAutoFit/>
          </a:bodyPr>
          <a:lstStyle/>
          <a:p>
            <a:r>
              <a:rPr lang="en-US" altLang="zh-CN" sz="3600" b="1" dirty="0">
                <a:solidFill>
                  <a:srgbClr val="FF0000"/>
                </a:solidFill>
              </a:rPr>
              <a:t>2.5</a:t>
            </a:r>
            <a:r>
              <a:rPr lang="zh-CN" altLang="en-US" sz="3600" b="1" dirty="0">
                <a:solidFill>
                  <a:srgbClr val="FF0000"/>
                </a:solidFill>
              </a:rPr>
              <a:t>声子</a:t>
            </a:r>
          </a:p>
        </p:txBody>
      </p:sp>
      <p:sp>
        <p:nvSpPr>
          <p:cNvPr id="6" name="TextBox 5"/>
          <p:cNvSpPr txBox="1"/>
          <p:nvPr/>
        </p:nvSpPr>
        <p:spPr>
          <a:xfrm>
            <a:off x="2034845" y="1667139"/>
            <a:ext cx="8466082" cy="1077218"/>
          </a:xfrm>
          <a:prstGeom prst="rect">
            <a:avLst/>
          </a:prstGeom>
          <a:noFill/>
        </p:spPr>
        <p:txBody>
          <a:bodyPr wrap="square" rtlCol="0">
            <a:spAutoFit/>
          </a:bodyPr>
          <a:lstStyle/>
          <a:p>
            <a:r>
              <a:rPr lang="zh-CN" altLang="en-US" sz="3200" b="1" dirty="0">
                <a:solidFill>
                  <a:schemeClr val="accent5">
                    <a:lumMod val="25000"/>
                  </a:schemeClr>
                </a:solidFill>
                <a:latin typeface="华文楷体" panose="02010600040101010101" pitchFamily="2" charset="-122"/>
                <a:ea typeface="华文楷体" panose="02010600040101010101" pitchFamily="2" charset="-122"/>
              </a:rPr>
              <a:t>依据量子力学理论，频率为</a:t>
            </a:r>
            <a:r>
              <a:rPr lang="zh-CN" altLang="en-US" sz="3200" b="1" dirty="0">
                <a:solidFill>
                  <a:schemeClr val="accent5">
                    <a:lumMod val="25000"/>
                  </a:schemeClr>
                </a:solidFill>
                <a:latin typeface="华文楷体" panose="02010600040101010101" pitchFamily="2" charset="-122"/>
                <a:ea typeface="华文楷体" panose="02010600040101010101" pitchFamily="2" charset="-122"/>
                <a:sym typeface="Symbol"/>
              </a:rPr>
              <a:t>的简谐振动能量只能是不连续值。</a:t>
            </a:r>
            <a:endParaRPr lang="zh-CN" altLang="en-US" sz="3200" b="1" dirty="0">
              <a:solidFill>
                <a:schemeClr val="accent5">
                  <a:lumMod val="25000"/>
                </a:schemeClr>
              </a:solidFill>
              <a:latin typeface="华文楷体" panose="02010600040101010101" pitchFamily="2" charset="-122"/>
              <a:ea typeface="华文楷体" panose="02010600040101010101" pitchFamily="2" charset="-122"/>
            </a:endParaRPr>
          </a:p>
        </p:txBody>
      </p:sp>
      <mc:AlternateContent xmlns:mc="http://schemas.openxmlformats.org/markup-compatibility/2006">
        <mc:Choice xmlns:a14="http://schemas.microsoft.com/office/drawing/2010/main" Requires="a14">
          <p:sp>
            <p:nvSpPr>
              <p:cNvPr id="7" name="TextBox 6"/>
              <p:cNvSpPr txBox="1"/>
              <p:nvPr/>
            </p:nvSpPr>
            <p:spPr>
              <a:xfrm>
                <a:off x="3676891" y="3204067"/>
                <a:ext cx="4435189" cy="737189"/>
              </a:xfrm>
              <a:prstGeom prst="rect">
                <a:avLst/>
              </a:prstGeom>
              <a:noFill/>
              <a:ln w="28575">
                <a:solidFill>
                  <a:schemeClr val="tx1"/>
                </a:solidFill>
              </a:ln>
            </p:spPr>
            <p:txBody>
              <a:bodyPr wrap="none" rtlCol="0">
                <a:spAutoFit/>
              </a:bodyPr>
              <a:lstStyle/>
              <a:p>
                <a14:m>
                  <m:oMath xmlns:m="http://schemas.openxmlformats.org/officeDocument/2006/math">
                    <m:r>
                      <a:rPr lang="en-US" altLang="zh-CN" b="1" i="1">
                        <a:latin typeface="Cambria Math"/>
                      </a:rPr>
                      <m:t>𝑬</m:t>
                    </m:r>
                    <m:r>
                      <a:rPr lang="en-US" altLang="zh-CN" b="1" i="1">
                        <a:latin typeface="Cambria Math"/>
                      </a:rPr>
                      <m:t>=</m:t>
                    </m:r>
                    <m:d>
                      <m:dPr>
                        <m:ctrlPr>
                          <a:rPr lang="en-US" altLang="zh-CN" b="1" i="1">
                            <a:latin typeface="Cambria Math" panose="02040503050406030204" pitchFamily="18" charset="0"/>
                          </a:rPr>
                        </m:ctrlPr>
                      </m:dPr>
                      <m:e>
                        <m:r>
                          <a:rPr lang="en-US" altLang="zh-CN" b="1" i="1">
                            <a:latin typeface="Cambria Math"/>
                          </a:rPr>
                          <m:t>𝒏</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𝟐</m:t>
                            </m:r>
                          </m:den>
                        </m:f>
                      </m:e>
                    </m:d>
                  </m:oMath>
                </a14:m>
                <a:r>
                  <a:rPr lang="en-US" altLang="zh-CN" b="1" i="1" dirty="0" smtClean="0">
                    <a:latin typeface="Times New Roman" panose="02020603050405020304" pitchFamily="18" charset="0"/>
                    <a:cs typeface="Times New Roman" panose="02020603050405020304" pitchFamily="18" charset="0"/>
                    <a:sym typeface="Symbol"/>
                  </a:rPr>
                  <a:t>ℏ  </a:t>
                </a:r>
                <a:r>
                  <a:rPr lang="en-US" altLang="zh-CN" b="1" i="1" dirty="0">
                    <a:latin typeface="Times New Roman" panose="02020603050405020304" pitchFamily="18" charset="0"/>
                    <a:cs typeface="Times New Roman" panose="02020603050405020304" pitchFamily="18" charset="0"/>
                    <a:sym typeface="Symbol"/>
                  </a:rPr>
                  <a:t>n</a:t>
                </a:r>
                <a:r>
                  <a:rPr lang="en-US" altLang="zh-CN" b="1" dirty="0">
                    <a:latin typeface="Times New Roman" panose="02020603050405020304" pitchFamily="18" charset="0"/>
                    <a:cs typeface="Times New Roman" panose="02020603050405020304" pitchFamily="18" charset="0"/>
                    <a:sym typeface="Symbol"/>
                  </a:rPr>
                  <a:t>=0,1,2,3…</a:t>
                </a:r>
                <a:endParaRPr lang="zh-CN" altLang="en-US" b="1" i="1" dirty="0">
                  <a:latin typeface="Times New Roman" panose="02020603050405020304" pitchFamily="18" charset="0"/>
                  <a:cs typeface="Times New Roman" panose="020206030504050203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3676891" y="3204067"/>
                <a:ext cx="4435189" cy="737189"/>
              </a:xfrm>
              <a:prstGeom prst="rect">
                <a:avLst/>
              </a:prstGeom>
              <a:blipFill>
                <a:blip r:embed="rId3"/>
                <a:stretch>
                  <a:fillRect r="-1364" b="-4762"/>
                </a:stretch>
              </a:blipFill>
              <a:ln w="28575">
                <a:solidFill>
                  <a:schemeClr val="tx1"/>
                </a:solidFill>
              </a:ln>
            </p:spPr>
            <p:txBody>
              <a:bodyPr/>
              <a:lstStyle/>
              <a:p>
                <a:r>
                  <a:rPr lang="zh-CN" altLang="en-US">
                    <a:noFill/>
                  </a:rPr>
                  <a:t> </a:t>
                </a:r>
              </a:p>
            </p:txBody>
          </p:sp>
        </mc:Fallback>
      </mc:AlternateContent>
      <p:sp>
        <p:nvSpPr>
          <p:cNvPr id="8" name="TextBox 7"/>
          <p:cNvSpPr txBox="1"/>
          <p:nvPr/>
        </p:nvSpPr>
        <p:spPr>
          <a:xfrm>
            <a:off x="1924487" y="4371538"/>
            <a:ext cx="8805032" cy="1077218"/>
          </a:xfrm>
          <a:prstGeom prst="rect">
            <a:avLst/>
          </a:prstGeom>
          <a:noFill/>
        </p:spPr>
        <p:txBody>
          <a:bodyPr wrap="square" rtlCol="0">
            <a:spAutoFit/>
          </a:bodyPr>
          <a:lstStyle/>
          <a:p>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频率为</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a:rPr>
              <a:t>的格波</a:t>
            </a:r>
            <a:r>
              <a:rPr lang="zh-CN" altLang="en-US" sz="3200" b="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Symbol"/>
              </a:rPr>
              <a:t>，每一份能量</a:t>
            </a:r>
            <a:r>
              <a:rPr lang="zh-CN" altLang="en-US" sz="3200" b="1"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Symbol"/>
              </a:rPr>
              <a:t>为</a:t>
            </a:r>
            <a:r>
              <a:rPr lang="en-US" altLang="zh-CN" sz="3200" b="1" dirty="0" smtClean="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Symbol"/>
              </a:rPr>
              <a:t>ℏ</a:t>
            </a:r>
            <a:r>
              <a:rPr lang="en-US" altLang="zh-CN" sz="3200" b="1" dirty="0" smtClean="0">
                <a:solidFill>
                  <a:schemeClr val="tx2"/>
                </a:solidFill>
                <a:latin typeface="Times New Roman" panose="02020603050405020304" pitchFamily="18" charset="0"/>
                <a:cs typeface="Times New Roman" panose="02020603050405020304" pitchFamily="18" charset="0"/>
                <a:sym typeface="Symbol"/>
              </a:rPr>
              <a:t></a:t>
            </a:r>
            <a:r>
              <a:rPr lang="zh-CN" altLang="en-US" sz="3200" b="1" dirty="0">
                <a:solidFill>
                  <a:schemeClr val="tx2"/>
                </a:solidFill>
                <a:latin typeface="Times New Roman" panose="02020603050405020304" pitchFamily="18" charset="0"/>
                <a:cs typeface="Times New Roman" panose="02020603050405020304" pitchFamily="18" charset="0"/>
                <a:sym typeface="Symbol"/>
              </a:rPr>
              <a:t>称为一个声子。</a:t>
            </a:r>
            <a:r>
              <a:rPr lang="zh-CN" altLang="en-US" sz="3200" b="1" i="1" u="sng" dirty="0">
                <a:solidFill>
                  <a:srgbClr val="7030A0"/>
                </a:solidFill>
                <a:latin typeface="Times New Roman" panose="02020603050405020304" pitchFamily="18" charset="0"/>
                <a:cs typeface="Times New Roman" panose="02020603050405020304" pitchFamily="18" charset="0"/>
                <a:sym typeface="Symbol"/>
              </a:rPr>
              <a:t>声子就是晶格振动能量变化的最小单元。</a:t>
            </a:r>
            <a:endParaRPr lang="zh-CN" altLang="en-US" sz="3200" b="1" u="sng"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9" name="组合 8"/>
          <p:cNvGrpSpPr/>
          <p:nvPr/>
        </p:nvGrpSpPr>
        <p:grpSpPr>
          <a:xfrm>
            <a:off x="7458075" y="6382078"/>
            <a:ext cx="552450" cy="314325"/>
            <a:chOff x="5172075" y="6438900"/>
            <a:chExt cx="552450" cy="314325"/>
          </a:xfrm>
        </p:grpSpPr>
        <p:sp>
          <p:nvSpPr>
            <p:cNvPr id="10" name="棱台 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mc:Choice xmlns:a14="http://schemas.microsoft.com/office/drawing/2010/main" Requires="a14">
          <p:sp>
            <p:nvSpPr>
              <p:cNvPr id="3" name="TextBox 2"/>
              <p:cNvSpPr txBox="1"/>
              <p:nvPr/>
            </p:nvSpPr>
            <p:spPr>
              <a:xfrm>
                <a:off x="5211094" y="5540399"/>
                <a:ext cx="142616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𝑷</m:t>
                      </m:r>
                      <m:r>
                        <a:rPr lang="en-US" altLang="zh-CN" b="1" i="1">
                          <a:latin typeface="Cambria Math"/>
                        </a:rPr>
                        <m:t>=ℏ</m:t>
                      </m:r>
                      <m:r>
                        <a:rPr lang="en-US" altLang="zh-CN" b="1" i="1">
                          <a:latin typeface="Cambria Math"/>
                          <a:sym typeface="MT Extra"/>
                        </a:rPr>
                        <m:t>𝒒</m:t>
                      </m:r>
                    </m:oMath>
                  </m:oMathPara>
                </a14:m>
                <a:endParaRPr lang="zh-CN" altLang="en-US" b="1" dirty="0"/>
              </a:p>
            </p:txBody>
          </p:sp>
        </mc:Choice>
        <mc:Fallback>
          <p:sp>
            <p:nvSpPr>
              <p:cNvPr id="3" name="TextBox 2"/>
              <p:cNvSpPr txBox="1">
                <a:spLocks noRot="1" noChangeAspect="1" noMove="1" noResize="1" noEditPoints="1" noAdjustHandles="1" noChangeArrowheads="1" noChangeShapeType="1" noTextEdit="1"/>
              </p:cNvSpPr>
              <p:nvPr/>
            </p:nvSpPr>
            <p:spPr>
              <a:xfrm>
                <a:off x="5211094" y="5540399"/>
                <a:ext cx="1426160" cy="523220"/>
              </a:xfrm>
              <a:prstGeom prst="rect">
                <a:avLst/>
              </a:prstGeom>
              <a:blipFill>
                <a:blip r:embed="rId4"/>
                <a:stretch>
                  <a:fillRect/>
                </a:stretch>
              </a:blipFill>
            </p:spPr>
            <p:txBody>
              <a:bodyPr/>
              <a:lstStyle/>
              <a:p>
                <a:r>
                  <a:rPr lang="zh-CN" altLang="en-US">
                    <a:noFill/>
                  </a:rPr>
                  <a:t> </a:t>
                </a:r>
              </a:p>
            </p:txBody>
          </p:sp>
        </mc:Fallback>
      </mc:AlternateContent>
      <p:sp>
        <p:nvSpPr>
          <p:cNvPr id="4" name="TextBox 3"/>
          <p:cNvSpPr txBox="1"/>
          <p:nvPr/>
        </p:nvSpPr>
        <p:spPr>
          <a:xfrm>
            <a:off x="2034845" y="968466"/>
            <a:ext cx="902811" cy="523220"/>
          </a:xfrm>
          <a:prstGeom prst="rect">
            <a:avLst/>
          </a:prstGeom>
          <a:noFill/>
        </p:spPr>
        <p:txBody>
          <a:bodyPr wrap="none" rtlCol="0">
            <a:spAutoFit/>
          </a:bodyPr>
          <a:lstStyle/>
          <a:p>
            <a:r>
              <a:rPr lang="zh-CN" altLang="en-US" b="1" dirty="0">
                <a:solidFill>
                  <a:srgbClr val="3333FF"/>
                </a:solidFill>
              </a:rPr>
              <a:t>晶体</a:t>
            </a:r>
          </a:p>
        </p:txBody>
      </p:sp>
      <p:sp>
        <p:nvSpPr>
          <p:cNvPr id="13" name="TextBox 12"/>
          <p:cNvSpPr txBox="1"/>
          <p:nvPr/>
        </p:nvSpPr>
        <p:spPr>
          <a:xfrm>
            <a:off x="2937655" y="968466"/>
            <a:ext cx="2188420" cy="523220"/>
          </a:xfrm>
          <a:prstGeom prst="rect">
            <a:avLst/>
          </a:prstGeom>
          <a:noFill/>
        </p:spPr>
        <p:txBody>
          <a:bodyPr wrap="none" rtlCol="0">
            <a:spAutoFit/>
          </a:bodyPr>
          <a:lstStyle/>
          <a:p>
            <a:r>
              <a:rPr lang="zh-CN" altLang="en-US" b="1" dirty="0">
                <a:solidFill>
                  <a:srgbClr val="3333FF"/>
                </a:solidFill>
              </a:rPr>
              <a:t>原子自由度</a:t>
            </a:r>
            <a:r>
              <a:rPr lang="en-US" altLang="zh-CN" b="1" dirty="0">
                <a:solidFill>
                  <a:srgbClr val="3333FF"/>
                </a:solidFill>
              </a:rPr>
              <a:t>3</a:t>
            </a:r>
            <a:endParaRPr lang="zh-CN" altLang="en-US" b="1" dirty="0">
              <a:solidFill>
                <a:srgbClr val="3333FF"/>
              </a:solidFill>
            </a:endParaRPr>
          </a:p>
        </p:txBody>
      </p:sp>
      <p:sp>
        <p:nvSpPr>
          <p:cNvPr id="14" name="TextBox 13"/>
          <p:cNvSpPr txBox="1"/>
          <p:nvPr/>
        </p:nvSpPr>
        <p:spPr>
          <a:xfrm>
            <a:off x="5126075" y="975971"/>
            <a:ext cx="2568332" cy="523220"/>
          </a:xfrm>
          <a:prstGeom prst="rect">
            <a:avLst/>
          </a:prstGeom>
          <a:noFill/>
        </p:spPr>
        <p:txBody>
          <a:bodyPr wrap="none" rtlCol="0">
            <a:spAutoFit/>
          </a:bodyPr>
          <a:lstStyle/>
          <a:p>
            <a:r>
              <a:rPr lang="zh-CN" altLang="en-US" b="1" dirty="0">
                <a:solidFill>
                  <a:srgbClr val="3333FF"/>
                </a:solidFill>
              </a:rPr>
              <a:t>原胞中原子数</a:t>
            </a:r>
            <a:r>
              <a:rPr lang="en-US" altLang="zh-CN" b="1" dirty="0">
                <a:solidFill>
                  <a:srgbClr val="3333FF"/>
                </a:solidFill>
              </a:rPr>
              <a:t>n</a:t>
            </a:r>
            <a:endParaRPr lang="zh-CN" altLang="en-US" b="1" dirty="0">
              <a:solidFill>
                <a:srgbClr val="3333FF"/>
              </a:solidFill>
            </a:endParaRPr>
          </a:p>
        </p:txBody>
      </p:sp>
      <p:sp>
        <p:nvSpPr>
          <p:cNvPr id="15" name="TextBox 14"/>
          <p:cNvSpPr txBox="1"/>
          <p:nvPr/>
        </p:nvSpPr>
        <p:spPr>
          <a:xfrm>
            <a:off x="7771292" y="968466"/>
            <a:ext cx="1526380" cy="523220"/>
          </a:xfrm>
          <a:prstGeom prst="rect">
            <a:avLst/>
          </a:prstGeom>
          <a:noFill/>
        </p:spPr>
        <p:txBody>
          <a:bodyPr wrap="none" rtlCol="0">
            <a:spAutoFit/>
          </a:bodyPr>
          <a:lstStyle/>
          <a:p>
            <a:r>
              <a:rPr lang="en-US" altLang="zh-CN" b="1" dirty="0">
                <a:solidFill>
                  <a:srgbClr val="3333FF"/>
                </a:solidFill>
              </a:rPr>
              <a:t>N</a:t>
            </a:r>
            <a:r>
              <a:rPr lang="zh-CN" altLang="en-US" b="1" dirty="0">
                <a:solidFill>
                  <a:srgbClr val="3333FF"/>
                </a:solidFill>
              </a:rPr>
              <a:t>个原胞</a:t>
            </a:r>
          </a:p>
        </p:txBody>
      </p:sp>
      <p:sp>
        <p:nvSpPr>
          <p:cNvPr id="16" name="TextBox 15"/>
          <p:cNvSpPr txBox="1"/>
          <p:nvPr/>
        </p:nvSpPr>
        <p:spPr>
          <a:xfrm>
            <a:off x="9434845" y="942509"/>
            <a:ext cx="864339" cy="523220"/>
          </a:xfrm>
          <a:prstGeom prst="rect">
            <a:avLst/>
          </a:prstGeom>
          <a:noFill/>
        </p:spPr>
        <p:txBody>
          <a:bodyPr wrap="none" rtlCol="0">
            <a:spAutoFit/>
          </a:bodyPr>
          <a:lstStyle/>
          <a:p>
            <a:r>
              <a:rPr lang="en-US" altLang="zh-CN" b="1" dirty="0">
                <a:solidFill>
                  <a:srgbClr val="3333FF"/>
                </a:solidFill>
              </a:rPr>
              <a:t>3nN</a:t>
            </a:r>
            <a:endParaRPr lang="zh-CN" altLang="en-US" b="1" dirty="0">
              <a:solidFill>
                <a:srgbClr val="3333FF"/>
              </a:solidFill>
            </a:endParaRPr>
          </a:p>
        </p:txBody>
      </p:sp>
    </p:spTree>
    <p:extLst>
      <p:ext uri="{BB962C8B-B14F-4D97-AF65-F5344CB8AC3E}">
        <p14:creationId xmlns:p14="http://schemas.microsoft.com/office/powerpoint/2010/main" val="3135180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5401"/>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2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200"/>
                                  </p:iterate>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8"/>
                                        </p:tgtEl>
                                        <p:attrNameLst>
                                          <p:attrName>fillcolor</p:attrName>
                                        </p:attrNameLst>
                                      </p:cBhvr>
                                      <p:to>
                                        <a:srgbClr val="CCCC00"/>
                                      </p:to>
                                    </p:animClr>
                                    <p:set>
                                      <p:cBhvr>
                                        <p:cTn id="39" dur="2000" fill="hold"/>
                                        <p:tgtEl>
                                          <p:spTgt spid="8"/>
                                        </p:tgtEl>
                                        <p:attrNameLst>
                                          <p:attrName>fill.type</p:attrName>
                                        </p:attrNameLst>
                                      </p:cBhvr>
                                      <p:to>
                                        <p:strVal val="solid"/>
                                      </p:to>
                                    </p:set>
                                    <p:set>
                                      <p:cBhvr>
                                        <p:cTn id="40" dur="2000" fill="hold"/>
                                        <p:tgtEl>
                                          <p:spTgt spid="8"/>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200"/>
                                  </p:iterate>
                                  <p:childTnLst>
                                    <p:set>
                                      <p:cBhvr>
                                        <p:cTn id="44" dur="1" fill="hold">
                                          <p:stCondLst>
                                            <p:cond delay="0"/>
                                          </p:stCondLst>
                                        </p:cTn>
                                        <p:tgtEl>
                                          <p:spTgt spid="3"/>
                                        </p:tgtEl>
                                        <p:attrNameLst>
                                          <p:attrName>style.visibility</p:attrName>
                                        </p:attrNameLst>
                                      </p:cBhvr>
                                      <p:to>
                                        <p:strVal val="visible"/>
                                      </p:to>
                                    </p:set>
                                  </p:childTnLst>
                                </p:cTn>
                              </p:par>
                            </p:childTnLst>
                          </p:cTn>
                        </p:par>
                        <p:par>
                          <p:cTn id="45" fill="hold">
                            <p:stCondLst>
                              <p:cond delay="601"/>
                            </p:stCondLst>
                            <p:childTnLst>
                              <p:par>
                                <p:cTn id="46" presetID="2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3" grpId="0"/>
      <p:bldP spid="4" grpId="0"/>
      <p:bldP spid="13"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2.6</a:t>
            </a:r>
            <a:r>
              <a:rPr lang="zh-CN" altLang="en-US" sz="3600" b="1" dirty="0">
                <a:solidFill>
                  <a:srgbClr val="FF0000"/>
                </a:solidFill>
              </a:rPr>
              <a:t>晶体中的缺陷和杂质</a:t>
            </a:r>
          </a:p>
        </p:txBody>
      </p:sp>
      <p:sp>
        <p:nvSpPr>
          <p:cNvPr id="3" name="TextBox 2"/>
          <p:cNvSpPr txBox="1"/>
          <p:nvPr/>
        </p:nvSpPr>
        <p:spPr>
          <a:xfrm>
            <a:off x="2186869" y="1907067"/>
            <a:ext cx="6053958" cy="584775"/>
          </a:xfrm>
          <a:prstGeom prst="rect">
            <a:avLst/>
          </a:prstGeom>
          <a:noFill/>
        </p:spPr>
        <p:txBody>
          <a:bodyPr wrap="square" rtlCol="0">
            <a:spAutoFit/>
          </a:bodyPr>
          <a:lstStyle/>
          <a:p>
            <a:pPr algn="ctr"/>
            <a:r>
              <a:rPr lang="zh-CN" altLang="en-US" sz="3200" b="1" dirty="0" smtClean="0">
                <a:solidFill>
                  <a:srgbClr val="005C2A"/>
                </a:solidFill>
                <a:latin typeface="华文行楷" panose="02010800040101010101" pitchFamily="2" charset="-122"/>
                <a:ea typeface="华文行楷" panose="02010800040101010101" pitchFamily="2" charset="-122"/>
              </a:rPr>
              <a:t>点缺陷：空位</a:t>
            </a:r>
            <a:r>
              <a:rPr lang="zh-CN" altLang="en-US" sz="3200" b="1" dirty="0">
                <a:solidFill>
                  <a:srgbClr val="005C2A"/>
                </a:solidFill>
                <a:latin typeface="华文行楷" panose="02010800040101010101" pitchFamily="2" charset="-122"/>
                <a:ea typeface="华文行楷" panose="02010800040101010101" pitchFamily="2" charset="-122"/>
              </a:rPr>
              <a:t>、间隙原子和杂质</a:t>
            </a:r>
          </a:p>
        </p:txBody>
      </p:sp>
      <p:sp>
        <p:nvSpPr>
          <p:cNvPr id="4" name="TextBox 3"/>
          <p:cNvSpPr txBox="1"/>
          <p:nvPr/>
        </p:nvSpPr>
        <p:spPr>
          <a:xfrm>
            <a:off x="1918613" y="2984657"/>
            <a:ext cx="8543476" cy="584775"/>
          </a:xfrm>
          <a:prstGeom prst="rect">
            <a:avLst/>
          </a:prstGeom>
          <a:noFill/>
        </p:spPr>
        <p:txBody>
          <a:bodyPr wrap="square" rtlCol="0">
            <a:spAutoFit/>
          </a:bodyPr>
          <a:lstStyle/>
          <a:p>
            <a:pPr algn="ctr"/>
            <a:r>
              <a:rPr lang="zh-CN" altLang="en-US" sz="3200" b="1" dirty="0">
                <a:solidFill>
                  <a:schemeClr val="tx2"/>
                </a:solidFill>
                <a:latin typeface="华文楷体" panose="02010600040101010101" pitchFamily="2" charset="-122"/>
                <a:ea typeface="华文楷体" panose="02010600040101010101" pitchFamily="2" charset="-122"/>
              </a:rPr>
              <a:t>线缺陷：</a:t>
            </a:r>
            <a:r>
              <a:rPr lang="zh-CN" altLang="en-US" sz="3200" b="1" dirty="0" smtClean="0">
                <a:solidFill>
                  <a:schemeClr val="tx2"/>
                </a:solidFill>
                <a:latin typeface="华文楷体" panose="02010600040101010101" pitchFamily="2" charset="-122"/>
                <a:ea typeface="华文楷体" panose="02010600040101010101" pitchFamily="2" charset="-122"/>
              </a:rPr>
              <a:t>位错（</a:t>
            </a:r>
            <a:r>
              <a:rPr lang="zh-CN" altLang="en-US" sz="3200" b="1" dirty="0">
                <a:solidFill>
                  <a:schemeClr val="tx2"/>
                </a:solidFill>
                <a:latin typeface="华文楷体" panose="02010600040101010101" pitchFamily="2" charset="-122"/>
                <a:ea typeface="华文楷体" panose="02010600040101010101" pitchFamily="2" charset="-122"/>
              </a:rPr>
              <a:t>刃位错、螺位错、混合位错）</a:t>
            </a:r>
          </a:p>
        </p:txBody>
      </p:sp>
      <p:sp>
        <p:nvSpPr>
          <p:cNvPr id="5" name="TextBox 4"/>
          <p:cNvSpPr txBox="1"/>
          <p:nvPr/>
        </p:nvSpPr>
        <p:spPr>
          <a:xfrm>
            <a:off x="2609699" y="4062247"/>
            <a:ext cx="6053958" cy="584775"/>
          </a:xfrm>
          <a:prstGeom prst="rect">
            <a:avLst/>
          </a:prstGeom>
          <a:noFill/>
        </p:spPr>
        <p:txBody>
          <a:bodyPr wrap="square" rtlCol="0">
            <a:spAutoFit/>
          </a:bodyPr>
          <a:lstStyle/>
          <a:p>
            <a:pPr algn="ctr"/>
            <a:r>
              <a:rPr lang="zh-CN" altLang="en-US" sz="3200" b="1" dirty="0" smtClean="0">
                <a:solidFill>
                  <a:srgbClr val="0070C0"/>
                </a:solidFill>
                <a:latin typeface="+mn-ea"/>
                <a:ea typeface="+mn-ea"/>
              </a:rPr>
              <a:t>面缺陷：层错</a:t>
            </a:r>
            <a:endParaRPr lang="zh-CN" altLang="en-US" sz="3200" b="1" dirty="0">
              <a:solidFill>
                <a:srgbClr val="0070C0"/>
              </a:solidFill>
              <a:latin typeface="+mn-ea"/>
              <a:ea typeface="+mn-ea"/>
            </a:endParaRPr>
          </a:p>
        </p:txBody>
      </p:sp>
      <p:grpSp>
        <p:nvGrpSpPr>
          <p:cNvPr id="6" name="组合 5"/>
          <p:cNvGrpSpPr/>
          <p:nvPr/>
        </p:nvGrpSpPr>
        <p:grpSpPr>
          <a:xfrm>
            <a:off x="7458075" y="6382078"/>
            <a:ext cx="552450" cy="314325"/>
            <a:chOff x="5172075" y="6438900"/>
            <a:chExt cx="552450" cy="314325"/>
          </a:xfrm>
        </p:grpSpPr>
        <p:sp>
          <p:nvSpPr>
            <p:cNvPr id="7" name="棱台 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8"/>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7922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1001"/>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prstDash val="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12823</TotalTime>
  <Pages>0</Pages>
  <Words>1864</Words>
  <Characters>0</Characters>
  <Application>Microsoft Office PowerPoint</Application>
  <DocSecurity>0</DocSecurity>
  <PresentationFormat>宽屏</PresentationFormat>
  <Lines>0</Lines>
  <Paragraphs>204</Paragraphs>
  <Slides>17</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MT Extra</vt:lpstr>
      <vt:lpstr>华文行楷</vt:lpstr>
      <vt:lpstr>华文琥珀</vt:lpstr>
      <vt:lpstr>华文楷体</vt:lpstr>
      <vt:lpstr>华文新魏</vt:lpstr>
      <vt:lpstr>楷体_GB2312</vt:lpstr>
      <vt:lpstr>宋体</vt:lpstr>
      <vt:lpstr>Arial</vt:lpstr>
      <vt:lpstr>Cambria Math</vt:lpstr>
      <vt:lpstr>Symbol</vt:lpstr>
      <vt:lpstr>Times New Roman</vt:lpstr>
      <vt:lpstr>Wingdings</vt:lpstr>
      <vt:lpstr>Wingdings 2</vt:lpstr>
      <vt:lpstr>吉祥如意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756</cp:revision>
  <dcterms:created xsi:type="dcterms:W3CDTF">2013-04-19T13:13:42Z</dcterms:created>
  <dcterms:modified xsi:type="dcterms:W3CDTF">2020-03-17T11:09:01Z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