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20"/>
  </p:notesMasterIdLst>
  <p:sldIdLst>
    <p:sldId id="256" r:id="rId3"/>
    <p:sldId id="355" r:id="rId4"/>
    <p:sldId id="356" r:id="rId5"/>
    <p:sldId id="378" r:id="rId6"/>
    <p:sldId id="357" r:id="rId7"/>
    <p:sldId id="358" r:id="rId8"/>
    <p:sldId id="359" r:id="rId9"/>
    <p:sldId id="361" r:id="rId10"/>
    <p:sldId id="362" r:id="rId11"/>
    <p:sldId id="363" r:id="rId12"/>
    <p:sldId id="364" r:id="rId13"/>
    <p:sldId id="376" r:id="rId14"/>
    <p:sldId id="365" r:id="rId15"/>
    <p:sldId id="366" r:id="rId16"/>
    <p:sldId id="377" r:id="rId17"/>
    <p:sldId id="367" r:id="rId18"/>
    <p:sldId id="379" r:id="rId19"/>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5C2A"/>
    <a:srgbClr val="660066"/>
    <a:srgbClr val="FF6600"/>
    <a:srgbClr val="009900"/>
    <a:srgbClr val="00CC99"/>
    <a:srgbClr val="DDDDDD"/>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69198" autoAdjust="0"/>
  </p:normalViewPr>
  <p:slideViewPr>
    <p:cSldViewPr snapToGrid="0" snapToObjects="1">
      <p:cViewPr varScale="1">
        <p:scale>
          <a:sx n="88" d="100"/>
          <a:sy n="88" d="100"/>
        </p:scale>
        <p:origin x="557" y="110"/>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这一章，学习半导体中的电子状态。半导体的物理性质与半导体中的电子状态密切相关。例如：半导体的导电性、光学性质、光电特性、热特性、热电特性等都与半导体种电子状态密切相关。</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3306188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本课中直接给出晶体中电子能谱性质的结论。</a:t>
                </a:r>
                <a:r>
                  <a:rPr lang="zh-CN" altLang="zh-CN" sz="1200" kern="1200" dirty="0" smtClean="0">
                    <a:solidFill>
                      <a:schemeClr val="tx1"/>
                    </a:solidFill>
                    <a:effectLst/>
                    <a:latin typeface="Arial" pitchFamily="34" charset="0"/>
                    <a:ea typeface="宋体" pitchFamily="2" charset="-122"/>
                    <a:cs typeface="+mn-cs"/>
                  </a:rPr>
                  <a:t>晶体中的电子既有绕原子运动的属性，又有在原子间作共有化运动的属性。其</a:t>
                </a:r>
                <a:r>
                  <a:rPr lang="zh-CN" altLang="en-US" sz="1200" kern="1200" dirty="0" smtClean="0">
                    <a:solidFill>
                      <a:schemeClr val="tx1"/>
                    </a:solidFill>
                    <a:effectLst/>
                    <a:latin typeface="Arial" pitchFamily="34" charset="0"/>
                    <a:ea typeface="宋体" pitchFamily="2" charset="-122"/>
                    <a:cs typeface="+mn-cs"/>
                  </a:rPr>
                  <a:t>电子能级在</a:t>
                </a:r>
                <a:r>
                  <a:rPr lang="zh-CN" altLang="zh-CN" sz="1200" kern="1200" dirty="0" smtClean="0">
                    <a:solidFill>
                      <a:schemeClr val="tx1"/>
                    </a:solidFill>
                    <a:effectLst/>
                    <a:latin typeface="Arial" pitchFamily="34" charset="0"/>
                    <a:ea typeface="宋体" pitchFamily="2" charset="-122"/>
                    <a:cs typeface="+mn-cs"/>
                  </a:rPr>
                  <a:t>原子能级的基础上按电子共有化运动的不同分裂成若干</a:t>
                </a:r>
                <a:r>
                  <a:rPr lang="zh-CN" altLang="en-US" sz="1200" kern="1200" dirty="0" smtClean="0">
                    <a:solidFill>
                      <a:schemeClr val="tx1"/>
                    </a:solidFill>
                    <a:effectLst/>
                    <a:latin typeface="Arial" pitchFamily="34" charset="0"/>
                    <a:ea typeface="宋体" pitchFamily="2" charset="-122"/>
                    <a:cs typeface="+mn-cs"/>
                  </a:rPr>
                  <a:t>具有一定宽度的能带</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能带中电子的</a:t>
                </a:r>
                <a:r>
                  <a:rPr lang="zh-CN" altLang="zh-CN" sz="1200" kern="1200" dirty="0" smtClean="0">
                    <a:solidFill>
                      <a:schemeClr val="tx1"/>
                    </a:solidFill>
                    <a:effectLst/>
                    <a:latin typeface="Arial" pitchFamily="34" charset="0"/>
                    <a:ea typeface="宋体" pitchFamily="2" charset="-122"/>
                    <a:cs typeface="+mn-cs"/>
                  </a:rPr>
                  <a:t>能级彼此</a:t>
                </a:r>
                <a:r>
                  <a:rPr lang="zh-CN" altLang="en-US" sz="1200" kern="1200" dirty="0" smtClean="0">
                    <a:solidFill>
                      <a:schemeClr val="tx1"/>
                    </a:solidFill>
                    <a:effectLst/>
                    <a:latin typeface="Arial" pitchFamily="34" charset="0"/>
                    <a:ea typeface="宋体" pitchFamily="2" charset="-122"/>
                    <a:cs typeface="+mn-cs"/>
                  </a:rPr>
                  <a:t>相差很小</a:t>
                </a:r>
                <a:r>
                  <a:rPr lang="zh-CN" altLang="zh-CN" sz="1200" kern="1200" dirty="0" smtClean="0">
                    <a:solidFill>
                      <a:schemeClr val="tx1"/>
                    </a:solidFill>
                    <a:effectLst/>
                    <a:latin typeface="Arial" pitchFamily="34" charset="0"/>
                    <a:ea typeface="宋体" pitchFamily="2" charset="-122"/>
                    <a:cs typeface="+mn-cs"/>
                  </a:rPr>
                  <a:t>，不同能带间的能量间隙</a:t>
                </a:r>
                <a:r>
                  <a:rPr lang="zh-CN" altLang="en-US" sz="1200" kern="1200" dirty="0" smtClean="0">
                    <a:solidFill>
                      <a:schemeClr val="tx1"/>
                    </a:solidFill>
                    <a:effectLst/>
                    <a:latin typeface="Arial" pitchFamily="34" charset="0"/>
                    <a:ea typeface="宋体" pitchFamily="2" charset="-122"/>
                    <a:cs typeface="+mn-cs"/>
                  </a:rPr>
                  <a:t>称</a:t>
                </a:r>
                <a:r>
                  <a:rPr lang="zh-CN" altLang="zh-CN" sz="1200" kern="1200" dirty="0" smtClean="0">
                    <a:solidFill>
                      <a:schemeClr val="tx1"/>
                    </a:solidFill>
                    <a:effectLst/>
                    <a:latin typeface="Arial" pitchFamily="34" charset="0"/>
                    <a:ea typeface="宋体" pitchFamily="2" charset="-122"/>
                    <a:cs typeface="+mn-cs"/>
                  </a:rPr>
                  <a:t>为电子的能量禁区</a:t>
                </a:r>
                <a:r>
                  <a:rPr lang="zh-CN" altLang="en-US"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如左图所示，</a:t>
                </a:r>
                <a:r>
                  <a:rPr lang="zh-CN" altLang="zh-CN" sz="1200" kern="1200" dirty="0" smtClean="0">
                    <a:solidFill>
                      <a:schemeClr val="tx1"/>
                    </a:solidFill>
                    <a:effectLst/>
                    <a:latin typeface="Arial" pitchFamily="34" charset="0"/>
                    <a:ea typeface="宋体" pitchFamily="2" charset="-122"/>
                    <a:cs typeface="+mn-cs"/>
                  </a:rPr>
                  <a:t>每个能带对应一个能量</a:t>
                </a:r>
                <a:r>
                  <a:rPr lang="en-US" altLang="zh-CN" sz="1200" kern="1200" dirty="0" smtClean="0">
                    <a:solidFill>
                      <a:schemeClr val="tx1"/>
                    </a:solidFill>
                    <a:effectLst/>
                    <a:latin typeface="Arial" pitchFamily="34" charset="0"/>
                    <a:ea typeface="宋体" pitchFamily="2" charset="-122"/>
                    <a:cs typeface="+mn-cs"/>
                  </a:rPr>
                  <a:t>E</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itchFamily="2" charset="-122"/>
                        <a:cs typeface="+mn-cs"/>
                      </a:rPr>
                      <m:t>~</m:t>
                    </m:r>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𝑘</m:t>
                        </m:r>
                      </m:e>
                    </m:acc>
                  </m:oMath>
                </a14:m>
                <a:r>
                  <a:rPr lang="zh-CN" altLang="zh-CN" sz="1200" kern="1200" dirty="0" smtClean="0">
                    <a:solidFill>
                      <a:schemeClr val="tx1"/>
                    </a:solidFill>
                    <a:effectLst/>
                    <a:latin typeface="Arial" pitchFamily="34" charset="0"/>
                    <a:ea typeface="宋体" pitchFamily="2" charset="-122"/>
                    <a:cs typeface="+mn-cs"/>
                  </a:rPr>
                  <a:t>函数</a:t>
                </a:r>
                <a:r>
                  <a:rPr lang="zh-CN" altLang="en-US" sz="1200" kern="1200" dirty="0" smtClean="0">
                    <a:solidFill>
                      <a:schemeClr val="tx1"/>
                    </a:solidFill>
                    <a:effectLst/>
                    <a:latin typeface="Arial" pitchFamily="34" charset="0"/>
                    <a:ea typeface="宋体" pitchFamily="2" charset="-122"/>
                    <a:cs typeface="+mn-cs"/>
                  </a:rPr>
                  <a:t>关系</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不同的能带对应不同</a:t>
                </a:r>
                <a:r>
                  <a:rPr lang="zh-CN" altLang="zh-CN" sz="1200" kern="1200" dirty="0" smtClean="0">
                    <a:solidFill>
                      <a:schemeClr val="tx1"/>
                    </a:solidFill>
                    <a:effectLst/>
                    <a:latin typeface="Arial" pitchFamily="34" charset="0"/>
                    <a:ea typeface="宋体" pitchFamily="2" charset="-122"/>
                    <a:cs typeface="+mn-cs"/>
                  </a:rPr>
                  <a:t>的</a:t>
                </a:r>
                <a:r>
                  <a:rPr lang="en-US" altLang="zh-CN" sz="1200" kern="1200" dirty="0" err="1" smtClean="0">
                    <a:solidFill>
                      <a:schemeClr val="tx1"/>
                    </a:solidFill>
                    <a:effectLst/>
                    <a:latin typeface="Arial" pitchFamily="34" charset="0"/>
                    <a:ea typeface="宋体" pitchFamily="2" charset="-122"/>
                    <a:cs typeface="+mn-cs"/>
                  </a:rPr>
                  <a:t>E~k</a:t>
                </a:r>
                <a:r>
                  <a:rPr lang="zh-CN" altLang="zh-CN" sz="1200" kern="1200" dirty="0" smtClean="0">
                    <a:solidFill>
                      <a:schemeClr val="tx1"/>
                    </a:solidFill>
                    <a:effectLst/>
                    <a:latin typeface="Arial" pitchFamily="34" charset="0"/>
                    <a:ea typeface="宋体" pitchFamily="2" charset="-122"/>
                    <a:cs typeface="+mn-cs"/>
                  </a:rPr>
                  <a:t>函数。</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为了</a:t>
                </a:r>
                <a:r>
                  <a:rPr lang="zh-CN" altLang="zh-CN" sz="1200" kern="1200" dirty="0">
                    <a:solidFill>
                      <a:schemeClr val="tx1"/>
                    </a:solidFill>
                    <a:effectLst/>
                    <a:latin typeface="Arial" pitchFamily="34" charset="0"/>
                    <a:ea typeface="宋体" pitchFamily="2" charset="-122"/>
                    <a:cs typeface="+mn-cs"/>
                  </a:rPr>
                  <a:t>表示晶体中电子运动状态和能带，</a:t>
                </a:r>
                <a:r>
                  <a:rPr lang="zh-CN" altLang="zh-CN" sz="1200" kern="1200" dirty="0" smtClean="0">
                    <a:solidFill>
                      <a:schemeClr val="tx1"/>
                    </a:solidFill>
                    <a:effectLst/>
                    <a:latin typeface="Arial" pitchFamily="34" charset="0"/>
                    <a:ea typeface="宋体" pitchFamily="2" charset="-122"/>
                    <a:cs typeface="+mn-cs"/>
                  </a:rPr>
                  <a:t>需</a:t>
                </a:r>
                <a:r>
                  <a:rPr lang="zh-CN" altLang="en-US" sz="1200" kern="1200" dirty="0" smtClean="0">
                    <a:solidFill>
                      <a:schemeClr val="tx1"/>
                    </a:solidFill>
                    <a:effectLst/>
                    <a:latin typeface="Arial" pitchFamily="34" charset="0"/>
                    <a:ea typeface="宋体" pitchFamily="2" charset="-122"/>
                    <a:cs typeface="+mn-cs"/>
                  </a:rPr>
                  <a:t>要</a:t>
                </a:r>
                <a:r>
                  <a:rPr lang="zh-CN" altLang="zh-CN" sz="1200" kern="1200" dirty="0" smtClean="0">
                    <a:solidFill>
                      <a:schemeClr val="tx1"/>
                    </a:solidFill>
                    <a:effectLst/>
                    <a:latin typeface="Arial" pitchFamily="34" charset="0"/>
                    <a:ea typeface="宋体" pitchFamily="2" charset="-122"/>
                    <a:cs typeface="+mn-cs"/>
                  </a:rPr>
                  <a:t>两</a:t>
                </a:r>
                <a:r>
                  <a:rPr lang="zh-CN" altLang="zh-CN" sz="1200" kern="1200" dirty="0">
                    <a:solidFill>
                      <a:schemeClr val="tx1"/>
                    </a:solidFill>
                    <a:effectLst/>
                    <a:latin typeface="Arial" pitchFamily="34" charset="0"/>
                    <a:ea typeface="宋体" pitchFamily="2" charset="-122"/>
                    <a:cs typeface="+mn-cs"/>
                  </a:rPr>
                  <a:t>个量子数，一</a:t>
                </a:r>
                <a:r>
                  <a:rPr lang="zh-CN" altLang="zh-CN" sz="1200" kern="1200" dirty="0" smtClean="0">
                    <a:solidFill>
                      <a:schemeClr val="tx1"/>
                    </a:solidFill>
                    <a:effectLst/>
                    <a:latin typeface="Arial" pitchFamily="34" charset="0"/>
                    <a:ea typeface="宋体" pitchFamily="2" charset="-122"/>
                    <a:cs typeface="+mn-cs"/>
                  </a:rPr>
                  <a:t>个</a:t>
                </a:r>
                <a:r>
                  <a:rPr lang="zh-CN" altLang="en-US" sz="1200" kern="1200" dirty="0" smtClean="0">
                    <a:solidFill>
                      <a:schemeClr val="tx1"/>
                    </a:solidFill>
                    <a:effectLst/>
                    <a:latin typeface="Arial" pitchFamily="34" charset="0"/>
                    <a:ea typeface="宋体" pitchFamily="2" charset="-122"/>
                    <a:cs typeface="+mn-cs"/>
                  </a:rPr>
                  <a:t>是能带编号，</a:t>
                </a:r>
                <a:r>
                  <a:rPr lang="zh-CN" altLang="zh-CN" sz="1200" kern="1200" dirty="0" smtClean="0">
                    <a:solidFill>
                      <a:schemeClr val="tx1"/>
                    </a:solidFill>
                    <a:effectLst/>
                    <a:latin typeface="Arial" pitchFamily="34" charset="0"/>
                    <a:ea typeface="宋体" pitchFamily="2" charset="-122"/>
                    <a:cs typeface="+mn-cs"/>
                  </a:rPr>
                  <a:t>量子数</a:t>
                </a:r>
                <a:r>
                  <a:rPr lang="zh-CN" altLang="zh-CN" sz="1200" kern="1200" dirty="0">
                    <a:solidFill>
                      <a:schemeClr val="tx1"/>
                    </a:solidFill>
                    <a:effectLst/>
                    <a:latin typeface="Arial" pitchFamily="34" charset="0"/>
                    <a:ea typeface="宋体" pitchFamily="2" charset="-122"/>
                    <a:cs typeface="+mn-cs"/>
                  </a:rPr>
                  <a:t>“</a:t>
                </a:r>
                <a:r>
                  <a:rPr lang="en-US" altLang="zh-CN" sz="1200" kern="1200" dirty="0">
                    <a:solidFill>
                      <a:schemeClr val="tx1"/>
                    </a:solidFill>
                    <a:effectLst/>
                    <a:latin typeface="Arial" pitchFamily="34" charset="0"/>
                    <a:ea typeface="宋体" pitchFamily="2" charset="-122"/>
                    <a:cs typeface="+mn-cs"/>
                  </a:rPr>
                  <a:t>n</a:t>
                </a:r>
                <a:r>
                  <a:rPr lang="zh-CN" altLang="zh-CN" sz="1200" kern="1200" dirty="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，另</a:t>
                </a:r>
                <a:r>
                  <a:rPr lang="zh-CN" altLang="zh-CN" sz="1200" kern="1200" dirty="0">
                    <a:solidFill>
                      <a:schemeClr val="tx1"/>
                    </a:solidFill>
                    <a:effectLst/>
                    <a:latin typeface="Arial" pitchFamily="34" charset="0"/>
                    <a:ea typeface="宋体" pitchFamily="2" charset="-122"/>
                    <a:cs typeface="+mn-cs"/>
                  </a:rPr>
                  <a:t>一个是波矢</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宋体" pitchFamily="2" charset="-122"/>
                            <a:cs typeface="+mn-cs"/>
                          </a:rPr>
                        </m:ctrlPr>
                      </m:accPr>
                      <m:e>
                        <m:r>
                          <a:rPr lang="en-US" altLang="zh-CN" sz="1200" i="1" kern="1200">
                            <a:solidFill>
                              <a:schemeClr val="tx1"/>
                            </a:solidFill>
                            <a:effectLst/>
                            <a:latin typeface="Cambria Math" panose="02040503050406030204" pitchFamily="18" charset="0"/>
                            <a:ea typeface="宋体" pitchFamily="2" charset="-122"/>
                            <a:cs typeface="+mn-cs"/>
                          </a:rPr>
                          <m:t>𝑘</m:t>
                        </m:r>
                      </m:e>
                    </m:acc>
                  </m:oMath>
                </a14:m>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波矢</a:t>
                </a:r>
                <a:r>
                  <a:rPr lang="en-US" altLang="zh-CN" sz="1200" kern="1200" dirty="0" smtClean="0">
                    <a:solidFill>
                      <a:schemeClr val="tx1"/>
                    </a:solidFill>
                    <a:effectLst/>
                    <a:latin typeface="Arial" pitchFamily="34" charset="0"/>
                    <a:ea typeface="宋体" pitchFamily="2" charset="-122"/>
                    <a:cs typeface="+mn-cs"/>
                  </a:rPr>
                  <a:t>k</a:t>
                </a:r>
                <a:r>
                  <a:rPr lang="zh-CN" altLang="en-US" sz="1200" kern="1200" dirty="0" smtClean="0">
                    <a:solidFill>
                      <a:schemeClr val="tx1"/>
                    </a:solidFill>
                    <a:effectLst/>
                    <a:latin typeface="Arial" pitchFamily="34" charset="0"/>
                    <a:ea typeface="宋体" pitchFamily="2" charset="-122"/>
                    <a:cs typeface="+mn-cs"/>
                  </a:rPr>
                  <a:t>是</a:t>
                </a:r>
                <a:r>
                  <a:rPr lang="zh-CN" altLang="zh-CN" sz="1200" kern="1200" dirty="0" smtClean="0">
                    <a:solidFill>
                      <a:schemeClr val="tx1"/>
                    </a:solidFill>
                    <a:effectLst/>
                    <a:latin typeface="Arial" pitchFamily="34" charset="0"/>
                    <a:ea typeface="宋体" pitchFamily="2" charset="-122"/>
                    <a:cs typeface="+mn-cs"/>
                  </a:rPr>
                  <a:t>每个</a:t>
                </a:r>
                <a:r>
                  <a:rPr lang="zh-CN" altLang="zh-CN" sz="1200" kern="1200" dirty="0">
                    <a:solidFill>
                      <a:schemeClr val="tx1"/>
                    </a:solidFill>
                    <a:effectLst/>
                    <a:latin typeface="Arial" pitchFamily="34" charset="0"/>
                    <a:ea typeface="宋体" pitchFamily="2" charset="-122"/>
                    <a:cs typeface="+mn-cs"/>
                  </a:rPr>
                  <a:t>能带中不同能级和电子态的标志</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注意：一个</a:t>
                </a:r>
                <a:r>
                  <a:rPr lang="en-US" altLang="zh-CN" sz="1200" kern="1200" dirty="0" smtClean="0">
                    <a:solidFill>
                      <a:schemeClr val="tx1"/>
                    </a:solidFill>
                    <a:effectLst/>
                    <a:latin typeface="Arial" pitchFamily="34" charset="0"/>
                    <a:ea typeface="宋体" pitchFamily="2" charset="-122"/>
                    <a:cs typeface="+mn-cs"/>
                  </a:rPr>
                  <a:t>k</a:t>
                </a:r>
                <a:r>
                  <a:rPr lang="zh-CN" altLang="en-US" sz="1200" kern="1200" dirty="0" smtClean="0">
                    <a:solidFill>
                      <a:schemeClr val="tx1"/>
                    </a:solidFill>
                    <a:effectLst/>
                    <a:latin typeface="Arial" pitchFamily="34" charset="0"/>
                    <a:ea typeface="宋体" pitchFamily="2" charset="-122"/>
                    <a:cs typeface="+mn-cs"/>
                  </a:rPr>
                  <a:t>值对应着多个能带，在每个能带中具有不同的</a:t>
                </a:r>
                <a:r>
                  <a:rPr lang="en-US" altLang="zh-CN" sz="1200" kern="1200" dirty="0" err="1" smtClean="0">
                    <a:solidFill>
                      <a:schemeClr val="tx1"/>
                    </a:solidFill>
                    <a:effectLst/>
                    <a:latin typeface="Arial" pitchFamily="34" charset="0"/>
                    <a:ea typeface="宋体" pitchFamily="2" charset="-122"/>
                    <a:cs typeface="+mn-cs"/>
                  </a:rPr>
                  <a:t>E~k</a:t>
                </a:r>
                <a:r>
                  <a:rPr lang="zh-CN" altLang="en-US" sz="1200" kern="1200" dirty="0" smtClean="0">
                    <a:solidFill>
                      <a:schemeClr val="tx1"/>
                    </a:solidFill>
                    <a:effectLst/>
                    <a:latin typeface="Arial" pitchFamily="34" charset="0"/>
                    <a:ea typeface="宋体" pitchFamily="2" charset="-122"/>
                    <a:cs typeface="+mn-cs"/>
                  </a:rPr>
                  <a:t>关系。如此，</a:t>
                </a:r>
                <a:r>
                  <a:rPr lang="zh-CN" altLang="zh-CN" sz="1200" kern="1200" dirty="0" smtClean="0">
                    <a:solidFill>
                      <a:schemeClr val="tx1"/>
                    </a:solidFill>
                    <a:effectLst/>
                    <a:latin typeface="Arial" pitchFamily="34" charset="0"/>
                    <a:ea typeface="宋体" pitchFamily="2" charset="-122"/>
                    <a:cs typeface="+mn-cs"/>
                  </a:rPr>
                  <a:t>晶体中电子的能谱和波函数可分别表示为：</a:t>
                </a:r>
                <a:r>
                  <a:rPr lang="en-US" altLang="zh-CN" sz="1200" kern="1200" dirty="0" err="1" smtClean="0">
                    <a:solidFill>
                      <a:schemeClr val="tx1"/>
                    </a:solidFill>
                    <a:effectLst/>
                    <a:latin typeface="Arial" pitchFamily="34" charset="0"/>
                    <a:ea typeface="宋体" pitchFamily="2" charset="-122"/>
                    <a:cs typeface="+mn-cs"/>
                  </a:rPr>
                  <a:t>Enk</a:t>
                </a:r>
                <a:r>
                  <a:rPr lang="zh-CN" altLang="en-US" sz="1200" kern="1200" dirty="0" smtClean="0">
                    <a:solidFill>
                      <a:schemeClr val="tx1"/>
                    </a:solidFill>
                    <a:effectLst/>
                    <a:latin typeface="Arial" pitchFamily="34" charset="0"/>
                    <a:ea typeface="宋体" pitchFamily="2" charset="-122"/>
                    <a:cs typeface="+mn-cs"/>
                  </a:rPr>
                  <a:t>，</a:t>
                </a:r>
                <a14:m>
                  <m:oMath xmlns:m="http://schemas.openxmlformats.org/officeDocument/2006/math">
                    <m:sSub>
                      <m:sSubPr>
                        <m:ctrlPr>
                          <a:rPr lang="en-US" altLang="zh-CN" b="1" i="1" smtClean="0">
                            <a:solidFill>
                              <a:srgbClr val="005C2A"/>
                            </a:solidFill>
                            <a:latin typeface="Cambria Math" panose="02040503050406030204" pitchFamily="18" charset="0"/>
                          </a:rPr>
                        </m:ctrlPr>
                      </m:sSubPr>
                      <m:e>
                        <m:r>
                          <a:rPr lang="en-US" altLang="zh-CN" b="1" i="1">
                            <a:solidFill>
                              <a:srgbClr val="005C2A"/>
                            </a:solidFill>
                            <a:latin typeface="Cambria Math"/>
                            <a:sym typeface="Symbol"/>
                          </a:rPr>
                          <m:t></m:t>
                        </m:r>
                      </m:e>
                      <m:sub>
                        <m:r>
                          <a:rPr lang="en-US" altLang="zh-CN" b="1" i="1">
                            <a:solidFill>
                              <a:srgbClr val="005C2A"/>
                            </a:solidFill>
                            <a:latin typeface="Cambria Math"/>
                          </a:rPr>
                          <m:t>𝒏</m:t>
                        </m:r>
                        <m:r>
                          <a:rPr lang="en-US" altLang="zh-CN" b="1" i="1">
                            <a:solidFill>
                              <a:srgbClr val="005C2A"/>
                            </a:solidFill>
                            <a:latin typeface="Cambria Math"/>
                          </a:rPr>
                          <m:t>,</m:t>
                        </m:r>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𝒌</m:t>
                            </m:r>
                          </m:e>
                        </m:acc>
                      </m:sub>
                    </m:sSub>
                    <m:d>
                      <m:dPr>
                        <m:ctrlPr>
                          <a:rPr lang="en-US" altLang="zh-CN" b="1" i="1">
                            <a:solidFill>
                              <a:srgbClr val="005C2A"/>
                            </a:solidFill>
                            <a:latin typeface="Cambria Math" panose="02040503050406030204" pitchFamily="18" charset="0"/>
                          </a:rPr>
                        </m:ctrlPr>
                      </m:dPr>
                      <m:e>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𝒓</m:t>
                            </m:r>
                          </m:e>
                        </m:acc>
                      </m:e>
                    </m:d>
                    <m:r>
                      <a:rPr lang="zh-CN" altLang="en-US" b="1" i="1" smtClean="0">
                        <a:solidFill>
                          <a:srgbClr val="005C2A"/>
                        </a:solidFill>
                        <a:latin typeface="Cambria Math" panose="02040503050406030204" pitchFamily="18" charset="0"/>
                      </a:rPr>
                      <m:t>，</m:t>
                    </m:r>
                  </m:oMath>
                </a14:m>
                <a:r>
                  <a:rPr lang="en-US" altLang="zh-CN" b="1" dirty="0" smtClean="0">
                    <a:solidFill>
                      <a:srgbClr val="005C2A"/>
                    </a:solidFill>
                  </a:rPr>
                  <a:t>n</a:t>
                </a:r>
                <a:r>
                  <a:rPr lang="zh-CN" altLang="en-US" b="1" dirty="0" smtClean="0">
                    <a:solidFill>
                      <a:srgbClr val="005C2A"/>
                    </a:solidFill>
                  </a:rPr>
                  <a:t>表示能带编号，</a:t>
                </a:r>
                <a:r>
                  <a:rPr lang="en-US" altLang="zh-CN" b="1" dirty="0" smtClean="0">
                    <a:solidFill>
                      <a:srgbClr val="005C2A"/>
                    </a:solidFill>
                  </a:rPr>
                  <a:t>k</a:t>
                </a:r>
                <a:r>
                  <a:rPr lang="zh-CN" altLang="en-US" b="1" dirty="0" smtClean="0">
                    <a:solidFill>
                      <a:srgbClr val="005C2A"/>
                    </a:solidFill>
                  </a:rPr>
                  <a:t>表示一个能带中的电子状态。</a:t>
                </a:r>
                <a:endParaRPr lang="en-US" altLang="zh-CN" b="1" dirty="0" smtClean="0">
                  <a:solidFill>
                    <a:srgbClr val="005C2A"/>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5C2A"/>
                    </a:solidFill>
                  </a:rPr>
                  <a:t>并且，晶体中电子的能谱具有以下特性。这些特性同学们要记住。首先当晶体中两个波矢</a:t>
                </a:r>
                <a:r>
                  <a:rPr lang="en-US" altLang="zh-CN" b="1" dirty="0" smtClean="0">
                    <a:solidFill>
                      <a:srgbClr val="005C2A"/>
                    </a:solidFill>
                  </a:rPr>
                  <a:t>k</a:t>
                </a:r>
                <a:r>
                  <a:rPr lang="zh-CN" altLang="en-US" b="1" dirty="0" smtClean="0">
                    <a:solidFill>
                      <a:srgbClr val="005C2A"/>
                    </a:solidFill>
                  </a:rPr>
                  <a:t>相差倒格矢</a:t>
                </a:r>
                <a:r>
                  <a:rPr lang="en-US" altLang="zh-CN" b="1" dirty="0" smtClean="0">
                    <a:solidFill>
                      <a:srgbClr val="005C2A"/>
                    </a:solidFill>
                  </a:rPr>
                  <a:t>kl</a:t>
                </a:r>
                <a:r>
                  <a:rPr lang="zh-CN" altLang="en-US" b="1" dirty="0" smtClean="0">
                    <a:solidFill>
                      <a:srgbClr val="005C2A"/>
                    </a:solidFill>
                  </a:rPr>
                  <a:t>时，</a:t>
                </a:r>
                <a:r>
                  <a:rPr lang="en-US" altLang="zh-CN" b="1" dirty="0" smtClean="0">
                    <a:solidFill>
                      <a:srgbClr val="005C2A"/>
                    </a:solidFill>
                  </a:rPr>
                  <a:t>kl</a:t>
                </a:r>
                <a:r>
                  <a:rPr lang="zh-CN" altLang="en-US" b="1" dirty="0" smtClean="0">
                    <a:solidFill>
                      <a:srgbClr val="005C2A"/>
                    </a:solidFill>
                  </a:rPr>
                  <a:t>时倒格矢。两个波矢对应完全相同的电子状态。就是当两个波矢相差倒格矢时，对应的能量相同，对应的波函数也相同，是完全相同的两个状态。注意，如果能量相同，但是波函数不同，那么电子状态不同，形成了简并化的能级。这个结论和分析一维原子链振动时，当波矢</a:t>
                </a:r>
                <a:r>
                  <a:rPr lang="en-US" altLang="zh-CN" b="1" dirty="0" smtClean="0">
                    <a:solidFill>
                      <a:srgbClr val="005C2A"/>
                    </a:solidFill>
                  </a:rPr>
                  <a:t>k</a:t>
                </a:r>
                <a:r>
                  <a:rPr lang="zh-CN" altLang="en-US" b="1" dirty="0" smtClean="0">
                    <a:solidFill>
                      <a:srgbClr val="005C2A"/>
                    </a:solidFill>
                  </a:rPr>
                  <a:t>相差倒格矢时，两种振动完全相同是类似的。</a:t>
                </a:r>
                <a:endParaRPr lang="en-US" altLang="zh-CN" b="1" dirty="0" smtClean="0">
                  <a:solidFill>
                    <a:srgbClr val="005C2A"/>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5C2A"/>
                    </a:solidFill>
                  </a:rPr>
                  <a:t>此外，由于晶格的点群对称性，晶体电子的能量也具有点群对称性。即当</a:t>
                </a:r>
                <a:r>
                  <a:rPr lang="en-US" altLang="zh-CN" b="1" dirty="0" smtClean="0">
                    <a:solidFill>
                      <a:srgbClr val="005C2A"/>
                    </a:solidFill>
                  </a:rPr>
                  <a:t>k</a:t>
                </a:r>
                <a:r>
                  <a:rPr lang="zh-CN" altLang="en-US" b="1" dirty="0" smtClean="0">
                    <a:solidFill>
                      <a:srgbClr val="005C2A"/>
                    </a:solidFill>
                  </a:rPr>
                  <a:t>值按照点群对称性操作元素</a:t>
                </a:r>
                <a:r>
                  <a:rPr lang="en-US" altLang="zh-CN" b="1" dirty="0" err="1" smtClean="0">
                    <a:solidFill>
                      <a:srgbClr val="005C2A"/>
                    </a:solidFill>
                  </a:rPr>
                  <a:t>alaba</a:t>
                </a:r>
                <a:r>
                  <a:rPr lang="zh-CN" altLang="en-US" b="1" dirty="0" smtClean="0">
                    <a:solidFill>
                      <a:srgbClr val="005C2A"/>
                    </a:solidFill>
                  </a:rPr>
                  <a:t>进行变换时，能量相同。也就是能量发生简并。例如：如果晶体的晶格具有</a:t>
                </a:r>
                <a:r>
                  <a:rPr lang="en-US" altLang="zh-CN" b="1" dirty="0" smtClean="0">
                    <a:solidFill>
                      <a:srgbClr val="005C2A"/>
                    </a:solidFill>
                  </a:rPr>
                  <a:t>4</a:t>
                </a:r>
                <a:r>
                  <a:rPr lang="zh-CN" altLang="en-US" b="1" dirty="0" smtClean="0">
                    <a:solidFill>
                      <a:srgbClr val="005C2A"/>
                    </a:solidFill>
                  </a:rPr>
                  <a:t>重旋转对称性，也就是绕着旋转轴，每旋转</a:t>
                </a:r>
                <a:r>
                  <a:rPr lang="en-US" altLang="zh-CN" b="1" dirty="0" smtClean="0">
                    <a:solidFill>
                      <a:srgbClr val="005C2A"/>
                    </a:solidFill>
                  </a:rPr>
                  <a:t>90</a:t>
                </a:r>
                <a:r>
                  <a:rPr lang="zh-CN" altLang="en-US" b="1" dirty="0" smtClean="0">
                    <a:solidFill>
                      <a:srgbClr val="005C2A"/>
                    </a:solidFill>
                  </a:rPr>
                  <a:t>度，晶体的晶格自身重合。那么取一个波矢</a:t>
                </a:r>
                <a:r>
                  <a:rPr lang="en-US" altLang="zh-CN" b="1" dirty="0" smtClean="0">
                    <a:solidFill>
                      <a:srgbClr val="005C2A"/>
                    </a:solidFill>
                  </a:rPr>
                  <a:t>k</a:t>
                </a:r>
                <a:r>
                  <a:rPr lang="zh-CN" altLang="en-US" b="1" dirty="0" smtClean="0">
                    <a:solidFill>
                      <a:srgbClr val="005C2A"/>
                    </a:solidFill>
                  </a:rPr>
                  <a:t>，将</a:t>
                </a:r>
                <a:r>
                  <a:rPr lang="en-US" altLang="zh-CN" b="1" dirty="0" smtClean="0">
                    <a:solidFill>
                      <a:srgbClr val="005C2A"/>
                    </a:solidFill>
                  </a:rPr>
                  <a:t>k</a:t>
                </a:r>
                <a:r>
                  <a:rPr lang="zh-CN" altLang="en-US" b="1" dirty="0" smtClean="0">
                    <a:solidFill>
                      <a:srgbClr val="005C2A"/>
                    </a:solidFill>
                  </a:rPr>
                  <a:t>在倒空间旋转</a:t>
                </a:r>
                <a:r>
                  <a:rPr lang="en-US" altLang="zh-CN" b="1" dirty="0" smtClean="0">
                    <a:solidFill>
                      <a:srgbClr val="005C2A"/>
                    </a:solidFill>
                  </a:rPr>
                  <a:t>90</a:t>
                </a:r>
                <a:r>
                  <a:rPr lang="zh-CN" altLang="en-US" b="1" dirty="0" smtClean="0">
                    <a:solidFill>
                      <a:srgbClr val="005C2A"/>
                    </a:solidFill>
                  </a:rPr>
                  <a:t>度，得到另一个</a:t>
                </a:r>
                <a:r>
                  <a:rPr lang="en-US" altLang="zh-CN" b="1" dirty="0" smtClean="0">
                    <a:solidFill>
                      <a:srgbClr val="005C2A"/>
                    </a:solidFill>
                  </a:rPr>
                  <a:t>k</a:t>
                </a:r>
                <a:r>
                  <a:rPr lang="zh-CN" altLang="en-US" b="1" dirty="0" smtClean="0">
                    <a:solidFill>
                      <a:srgbClr val="005C2A"/>
                    </a:solidFill>
                  </a:rPr>
                  <a:t>值，变换后的波矢</a:t>
                </a:r>
                <a:r>
                  <a:rPr lang="en-US" altLang="zh-CN" b="1" dirty="0" smtClean="0">
                    <a:solidFill>
                      <a:srgbClr val="005C2A"/>
                    </a:solidFill>
                  </a:rPr>
                  <a:t>k</a:t>
                </a:r>
                <a:r>
                  <a:rPr lang="zh-CN" altLang="en-US" b="1" dirty="0" smtClean="0">
                    <a:solidFill>
                      <a:srgbClr val="005C2A"/>
                    </a:solidFill>
                  </a:rPr>
                  <a:t>和变换前的波矢</a:t>
                </a:r>
                <a:r>
                  <a:rPr lang="en-US" altLang="zh-CN" b="1" dirty="0" smtClean="0">
                    <a:solidFill>
                      <a:srgbClr val="005C2A"/>
                    </a:solidFill>
                  </a:rPr>
                  <a:t>k</a:t>
                </a:r>
                <a:r>
                  <a:rPr lang="zh-CN" altLang="en-US" b="1" dirty="0" smtClean="0">
                    <a:solidFill>
                      <a:srgbClr val="005C2A"/>
                    </a:solidFill>
                  </a:rPr>
                  <a:t>具有相同的能量，但是波函数不同，是简并能级。这里为什么不说旋转后晶体自身重合？这是因为能使晶体晶格自身重合的对称操作不一定能够使晶体自身重合。此处我们的对称操作是晶格的点群对称操作。</a:t>
                </a:r>
                <a:endParaRPr lang="en-US" altLang="zh-CN" b="1" dirty="0" smtClean="0">
                  <a:solidFill>
                    <a:srgbClr val="005C2A"/>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5C2A"/>
                    </a:solidFill>
                  </a:rPr>
                  <a:t>另外一个能谱的性质是偶对称性。注意：偶对称性是对所有的晶体都有这个性质。与晶体晶格自身的反演对称性无关。也就是在</a:t>
                </a:r>
                <a:r>
                  <a:rPr lang="en-US" altLang="zh-CN" b="1" dirty="0" smtClean="0">
                    <a:solidFill>
                      <a:srgbClr val="005C2A"/>
                    </a:solidFill>
                  </a:rPr>
                  <a:t>k</a:t>
                </a:r>
                <a:r>
                  <a:rPr lang="zh-CN" altLang="en-US" b="1" dirty="0" smtClean="0">
                    <a:solidFill>
                      <a:srgbClr val="005C2A"/>
                    </a:solidFill>
                  </a:rPr>
                  <a:t>空间任意一个方向上的能谱分布都和</a:t>
                </a:r>
                <a:r>
                  <a:rPr lang="en-US" altLang="zh-CN" b="1" dirty="0" smtClean="0">
                    <a:solidFill>
                      <a:srgbClr val="005C2A"/>
                    </a:solidFill>
                  </a:rPr>
                  <a:t>-k</a:t>
                </a:r>
                <a:r>
                  <a:rPr lang="zh-CN" altLang="en-US" b="1" dirty="0" smtClean="0">
                    <a:solidFill>
                      <a:srgbClr val="005C2A"/>
                    </a:solidFill>
                  </a:rPr>
                  <a:t>方向上的能谱是偶对称的。</a:t>
                </a:r>
                <a:endParaRPr lang="en-US" altLang="zh-CN" b="1" dirty="0" smtClean="0">
                  <a:solidFill>
                    <a:srgbClr val="005C2A"/>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5C2A"/>
                    </a:solidFill>
                  </a:rPr>
                  <a:t>总之，</a:t>
                </a:r>
                <a:r>
                  <a:rPr lang="zh-CN" altLang="zh-CN" sz="1200" kern="1200" dirty="0" smtClean="0">
                    <a:solidFill>
                      <a:schemeClr val="tx1"/>
                    </a:solidFill>
                    <a:effectLst/>
                    <a:latin typeface="Arial" pitchFamily="34" charset="0"/>
                    <a:ea typeface="宋体" pitchFamily="2" charset="-122"/>
                    <a:cs typeface="+mn-cs"/>
                  </a:rPr>
                  <a:t>原子结合成晶体后，由于原子之间的相互作用，使得原子中电子的能级分裂成晶体中电子的能带。一般而言，内层电子态间的交叠小，原子间的影响弱，分裂成的能带比较窄；而外层电子态间的交叠大，分裂的能带比较宽，以至于近邻的能带有可能发生重叠。</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本课中直接给出晶体中电子能谱性质的结论。</a:t>
                </a:r>
                <a:r>
                  <a:rPr lang="zh-CN" altLang="zh-CN" sz="1200" kern="1200" dirty="0" smtClean="0">
                    <a:solidFill>
                      <a:schemeClr val="tx1"/>
                    </a:solidFill>
                    <a:effectLst/>
                    <a:latin typeface="Arial" pitchFamily="34" charset="0"/>
                    <a:ea typeface="宋体" pitchFamily="2" charset="-122"/>
                    <a:cs typeface="+mn-cs"/>
                  </a:rPr>
                  <a:t>晶体中的电子既有绕原子运动的属性，又有在原子间作共有化运动的属性。其</a:t>
                </a:r>
                <a:r>
                  <a:rPr lang="zh-CN" altLang="en-US" sz="1200" kern="1200" dirty="0" smtClean="0">
                    <a:solidFill>
                      <a:schemeClr val="tx1"/>
                    </a:solidFill>
                    <a:effectLst/>
                    <a:latin typeface="Arial" pitchFamily="34" charset="0"/>
                    <a:ea typeface="宋体" pitchFamily="2" charset="-122"/>
                    <a:cs typeface="+mn-cs"/>
                  </a:rPr>
                  <a:t>电子能级在</a:t>
                </a:r>
                <a:r>
                  <a:rPr lang="zh-CN" altLang="zh-CN" sz="1200" kern="1200" dirty="0" smtClean="0">
                    <a:solidFill>
                      <a:schemeClr val="tx1"/>
                    </a:solidFill>
                    <a:effectLst/>
                    <a:latin typeface="Arial" pitchFamily="34" charset="0"/>
                    <a:ea typeface="宋体" pitchFamily="2" charset="-122"/>
                    <a:cs typeface="+mn-cs"/>
                  </a:rPr>
                  <a:t>原子能级的基础上按电子共有化运动的不同分裂成若干</a:t>
                </a:r>
                <a:r>
                  <a:rPr lang="zh-CN" altLang="en-US" sz="1200" kern="1200" dirty="0" smtClean="0">
                    <a:solidFill>
                      <a:schemeClr val="tx1"/>
                    </a:solidFill>
                    <a:effectLst/>
                    <a:latin typeface="Arial" pitchFamily="34" charset="0"/>
                    <a:ea typeface="宋体" pitchFamily="2" charset="-122"/>
                    <a:cs typeface="+mn-cs"/>
                  </a:rPr>
                  <a:t>具有一定宽度的能带</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能带中电子的</a:t>
                </a:r>
                <a:r>
                  <a:rPr lang="zh-CN" altLang="zh-CN" sz="1200" kern="1200" dirty="0" smtClean="0">
                    <a:solidFill>
                      <a:schemeClr val="tx1"/>
                    </a:solidFill>
                    <a:effectLst/>
                    <a:latin typeface="Arial" pitchFamily="34" charset="0"/>
                    <a:ea typeface="宋体" pitchFamily="2" charset="-122"/>
                    <a:cs typeface="+mn-cs"/>
                  </a:rPr>
                  <a:t>能级彼此</a:t>
                </a:r>
                <a:r>
                  <a:rPr lang="zh-CN" altLang="en-US" sz="1200" kern="1200" dirty="0" smtClean="0">
                    <a:solidFill>
                      <a:schemeClr val="tx1"/>
                    </a:solidFill>
                    <a:effectLst/>
                    <a:latin typeface="Arial" pitchFamily="34" charset="0"/>
                    <a:ea typeface="宋体" pitchFamily="2" charset="-122"/>
                    <a:cs typeface="+mn-cs"/>
                  </a:rPr>
                  <a:t>相差很小</a:t>
                </a:r>
                <a:r>
                  <a:rPr lang="zh-CN" altLang="zh-CN" sz="1200" kern="1200" dirty="0" smtClean="0">
                    <a:solidFill>
                      <a:schemeClr val="tx1"/>
                    </a:solidFill>
                    <a:effectLst/>
                    <a:latin typeface="Arial" pitchFamily="34" charset="0"/>
                    <a:ea typeface="宋体" pitchFamily="2" charset="-122"/>
                    <a:cs typeface="+mn-cs"/>
                  </a:rPr>
                  <a:t>，不同能带间的能量间隙</a:t>
                </a:r>
                <a:r>
                  <a:rPr lang="zh-CN" altLang="en-US" sz="1200" kern="1200" dirty="0" smtClean="0">
                    <a:solidFill>
                      <a:schemeClr val="tx1"/>
                    </a:solidFill>
                    <a:effectLst/>
                    <a:latin typeface="Arial" pitchFamily="34" charset="0"/>
                    <a:ea typeface="宋体" pitchFamily="2" charset="-122"/>
                    <a:cs typeface="+mn-cs"/>
                  </a:rPr>
                  <a:t>称</a:t>
                </a:r>
                <a:r>
                  <a:rPr lang="zh-CN" altLang="zh-CN" sz="1200" kern="1200" dirty="0" smtClean="0">
                    <a:solidFill>
                      <a:schemeClr val="tx1"/>
                    </a:solidFill>
                    <a:effectLst/>
                    <a:latin typeface="Arial" pitchFamily="34" charset="0"/>
                    <a:ea typeface="宋体" pitchFamily="2" charset="-122"/>
                    <a:cs typeface="+mn-cs"/>
                  </a:rPr>
                  <a:t>为电子的能量禁区</a:t>
                </a:r>
                <a:r>
                  <a:rPr lang="zh-CN" altLang="en-US"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如左图所示，</a:t>
                </a:r>
                <a:r>
                  <a:rPr lang="zh-CN" altLang="zh-CN" sz="1200" kern="1200" dirty="0" smtClean="0">
                    <a:solidFill>
                      <a:schemeClr val="tx1"/>
                    </a:solidFill>
                    <a:effectLst/>
                    <a:latin typeface="Arial" pitchFamily="34" charset="0"/>
                    <a:ea typeface="宋体" pitchFamily="2" charset="-122"/>
                    <a:cs typeface="+mn-cs"/>
                  </a:rPr>
                  <a:t>每个能带对应一个能量</a:t>
                </a:r>
                <a:r>
                  <a:rPr lang="en-US" altLang="zh-CN" sz="1200" kern="1200" dirty="0" smtClean="0">
                    <a:solidFill>
                      <a:schemeClr val="tx1"/>
                    </a:solidFill>
                    <a:effectLst/>
                    <a:latin typeface="Arial" pitchFamily="34" charset="0"/>
                    <a:ea typeface="宋体" pitchFamily="2" charset="-122"/>
                    <a:cs typeface="+mn-cs"/>
                  </a:rPr>
                  <a:t>E</a:t>
                </a:r>
                <a:r>
                  <a:rPr lang="en-US" altLang="zh-CN" sz="1200" i="0" kern="1200" smtClean="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Arial" pitchFamily="34" charset="0"/>
                    <a:ea typeface="宋体" pitchFamily="2" charset="-122"/>
                    <a:cs typeface="+mn-cs"/>
                  </a:rPr>
                  <a:t>𝑘</a:t>
                </a:r>
                <a:r>
                  <a:rPr lang="zh-CN" altLang="zh-CN" sz="1200" i="0" kern="120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函数</a:t>
                </a:r>
                <a:r>
                  <a:rPr lang="zh-CN" altLang="en-US" sz="1200" kern="1200" dirty="0" smtClean="0">
                    <a:solidFill>
                      <a:schemeClr val="tx1"/>
                    </a:solidFill>
                    <a:effectLst/>
                    <a:latin typeface="Arial" pitchFamily="34" charset="0"/>
                    <a:ea typeface="宋体" pitchFamily="2" charset="-122"/>
                    <a:cs typeface="+mn-cs"/>
                  </a:rPr>
                  <a:t>关系</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不同的能带对应不同</a:t>
                </a:r>
                <a:r>
                  <a:rPr lang="zh-CN" altLang="zh-CN" sz="1200" kern="1200" dirty="0" smtClean="0">
                    <a:solidFill>
                      <a:schemeClr val="tx1"/>
                    </a:solidFill>
                    <a:effectLst/>
                    <a:latin typeface="Arial" pitchFamily="34" charset="0"/>
                    <a:ea typeface="宋体" pitchFamily="2" charset="-122"/>
                    <a:cs typeface="+mn-cs"/>
                  </a:rPr>
                  <a:t>的</a:t>
                </a:r>
                <a:r>
                  <a:rPr lang="en-US" altLang="zh-CN" sz="1200" kern="1200" dirty="0" err="1" smtClean="0">
                    <a:solidFill>
                      <a:schemeClr val="tx1"/>
                    </a:solidFill>
                    <a:effectLst/>
                    <a:latin typeface="Arial" pitchFamily="34" charset="0"/>
                    <a:ea typeface="宋体" pitchFamily="2" charset="-122"/>
                    <a:cs typeface="+mn-cs"/>
                  </a:rPr>
                  <a:t>E~k</a:t>
                </a:r>
                <a:r>
                  <a:rPr lang="zh-CN" altLang="zh-CN" sz="1200" kern="1200" dirty="0" smtClean="0">
                    <a:solidFill>
                      <a:schemeClr val="tx1"/>
                    </a:solidFill>
                    <a:effectLst/>
                    <a:latin typeface="Arial" pitchFamily="34" charset="0"/>
                    <a:ea typeface="宋体" pitchFamily="2" charset="-122"/>
                    <a:cs typeface="+mn-cs"/>
                  </a:rPr>
                  <a:t>函数。</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为了</a:t>
                </a:r>
                <a:r>
                  <a:rPr lang="zh-CN" altLang="zh-CN" sz="1200" kern="1200" dirty="0">
                    <a:solidFill>
                      <a:schemeClr val="tx1"/>
                    </a:solidFill>
                    <a:effectLst/>
                    <a:latin typeface="Arial" pitchFamily="34" charset="0"/>
                    <a:ea typeface="宋体" pitchFamily="2" charset="-122"/>
                    <a:cs typeface="+mn-cs"/>
                  </a:rPr>
                  <a:t>表示晶体中电子运动状态和能带，</a:t>
                </a:r>
                <a:r>
                  <a:rPr lang="zh-CN" altLang="zh-CN" sz="1200" kern="1200" dirty="0" smtClean="0">
                    <a:solidFill>
                      <a:schemeClr val="tx1"/>
                    </a:solidFill>
                    <a:effectLst/>
                    <a:latin typeface="Arial" pitchFamily="34" charset="0"/>
                    <a:ea typeface="宋体" pitchFamily="2" charset="-122"/>
                    <a:cs typeface="+mn-cs"/>
                  </a:rPr>
                  <a:t>需</a:t>
                </a:r>
                <a:r>
                  <a:rPr lang="zh-CN" altLang="en-US" sz="1200" kern="1200" dirty="0" smtClean="0">
                    <a:solidFill>
                      <a:schemeClr val="tx1"/>
                    </a:solidFill>
                    <a:effectLst/>
                    <a:latin typeface="Arial" pitchFamily="34" charset="0"/>
                    <a:ea typeface="宋体" pitchFamily="2" charset="-122"/>
                    <a:cs typeface="+mn-cs"/>
                  </a:rPr>
                  <a:t>要</a:t>
                </a:r>
                <a:r>
                  <a:rPr lang="zh-CN" altLang="zh-CN" sz="1200" kern="1200" dirty="0" smtClean="0">
                    <a:solidFill>
                      <a:schemeClr val="tx1"/>
                    </a:solidFill>
                    <a:effectLst/>
                    <a:latin typeface="Arial" pitchFamily="34" charset="0"/>
                    <a:ea typeface="宋体" pitchFamily="2" charset="-122"/>
                    <a:cs typeface="+mn-cs"/>
                  </a:rPr>
                  <a:t>两</a:t>
                </a:r>
                <a:r>
                  <a:rPr lang="zh-CN" altLang="zh-CN" sz="1200" kern="1200" dirty="0">
                    <a:solidFill>
                      <a:schemeClr val="tx1"/>
                    </a:solidFill>
                    <a:effectLst/>
                    <a:latin typeface="Arial" pitchFamily="34" charset="0"/>
                    <a:ea typeface="宋体" pitchFamily="2" charset="-122"/>
                    <a:cs typeface="+mn-cs"/>
                  </a:rPr>
                  <a:t>个量子数，一</a:t>
                </a:r>
                <a:r>
                  <a:rPr lang="zh-CN" altLang="zh-CN" sz="1200" kern="1200" dirty="0" smtClean="0">
                    <a:solidFill>
                      <a:schemeClr val="tx1"/>
                    </a:solidFill>
                    <a:effectLst/>
                    <a:latin typeface="Arial" pitchFamily="34" charset="0"/>
                    <a:ea typeface="宋体" pitchFamily="2" charset="-122"/>
                    <a:cs typeface="+mn-cs"/>
                  </a:rPr>
                  <a:t>个</a:t>
                </a:r>
                <a:r>
                  <a:rPr lang="zh-CN" altLang="en-US" sz="1200" kern="1200" dirty="0" smtClean="0">
                    <a:solidFill>
                      <a:schemeClr val="tx1"/>
                    </a:solidFill>
                    <a:effectLst/>
                    <a:latin typeface="Arial" pitchFamily="34" charset="0"/>
                    <a:ea typeface="宋体" pitchFamily="2" charset="-122"/>
                    <a:cs typeface="+mn-cs"/>
                  </a:rPr>
                  <a:t>是能带编号，</a:t>
                </a:r>
                <a:r>
                  <a:rPr lang="zh-CN" altLang="zh-CN" sz="1200" kern="1200" dirty="0" smtClean="0">
                    <a:solidFill>
                      <a:schemeClr val="tx1"/>
                    </a:solidFill>
                    <a:effectLst/>
                    <a:latin typeface="Arial" pitchFamily="34" charset="0"/>
                    <a:ea typeface="宋体" pitchFamily="2" charset="-122"/>
                    <a:cs typeface="+mn-cs"/>
                  </a:rPr>
                  <a:t>量子数</a:t>
                </a:r>
                <a:r>
                  <a:rPr lang="zh-CN" altLang="zh-CN" sz="1200" kern="1200" dirty="0">
                    <a:solidFill>
                      <a:schemeClr val="tx1"/>
                    </a:solidFill>
                    <a:effectLst/>
                    <a:latin typeface="Arial" pitchFamily="34" charset="0"/>
                    <a:ea typeface="宋体" pitchFamily="2" charset="-122"/>
                    <a:cs typeface="+mn-cs"/>
                  </a:rPr>
                  <a:t>“</a:t>
                </a:r>
                <a:r>
                  <a:rPr lang="en-US" altLang="zh-CN" sz="1200" kern="1200" dirty="0">
                    <a:solidFill>
                      <a:schemeClr val="tx1"/>
                    </a:solidFill>
                    <a:effectLst/>
                    <a:latin typeface="Arial" pitchFamily="34" charset="0"/>
                    <a:ea typeface="宋体" pitchFamily="2" charset="-122"/>
                    <a:cs typeface="+mn-cs"/>
                  </a:rPr>
                  <a:t>n</a:t>
                </a:r>
                <a:r>
                  <a:rPr lang="zh-CN" altLang="zh-CN" sz="1200" kern="1200" dirty="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，另</a:t>
                </a:r>
                <a:r>
                  <a:rPr lang="zh-CN" altLang="zh-CN" sz="1200" kern="1200" dirty="0">
                    <a:solidFill>
                      <a:schemeClr val="tx1"/>
                    </a:solidFill>
                    <a:effectLst/>
                    <a:latin typeface="Arial" pitchFamily="34" charset="0"/>
                    <a:ea typeface="宋体" pitchFamily="2" charset="-122"/>
                    <a:cs typeface="+mn-cs"/>
                  </a:rPr>
                  <a:t>一个是波矢</a:t>
                </a:r>
                <a:r>
                  <a:rPr lang="en-US" altLang="zh-CN" sz="1200" i="0" kern="1200">
                    <a:solidFill>
                      <a:schemeClr val="tx1"/>
                    </a:solidFill>
                    <a:effectLst/>
                    <a:latin typeface="Arial" pitchFamily="34" charset="0"/>
                    <a:ea typeface="宋体" pitchFamily="2" charset="-122"/>
                    <a:cs typeface="+mn-cs"/>
                  </a:rPr>
                  <a:t>𝑘</a:t>
                </a:r>
                <a:r>
                  <a:rPr lang="zh-CN" altLang="zh-CN" sz="1200" i="0" kern="120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波矢</a:t>
                </a:r>
                <a:r>
                  <a:rPr lang="en-US" altLang="zh-CN" sz="1200" kern="1200" dirty="0" smtClean="0">
                    <a:solidFill>
                      <a:schemeClr val="tx1"/>
                    </a:solidFill>
                    <a:effectLst/>
                    <a:latin typeface="Arial" pitchFamily="34" charset="0"/>
                    <a:ea typeface="宋体" pitchFamily="2" charset="-122"/>
                    <a:cs typeface="+mn-cs"/>
                  </a:rPr>
                  <a:t>k</a:t>
                </a:r>
                <a:r>
                  <a:rPr lang="zh-CN" altLang="en-US" sz="1200" kern="1200" dirty="0" smtClean="0">
                    <a:solidFill>
                      <a:schemeClr val="tx1"/>
                    </a:solidFill>
                    <a:effectLst/>
                    <a:latin typeface="Arial" pitchFamily="34" charset="0"/>
                    <a:ea typeface="宋体" pitchFamily="2" charset="-122"/>
                    <a:cs typeface="+mn-cs"/>
                  </a:rPr>
                  <a:t>是</a:t>
                </a:r>
                <a:r>
                  <a:rPr lang="zh-CN" altLang="zh-CN" sz="1200" kern="1200" dirty="0" smtClean="0">
                    <a:solidFill>
                      <a:schemeClr val="tx1"/>
                    </a:solidFill>
                    <a:effectLst/>
                    <a:latin typeface="Arial" pitchFamily="34" charset="0"/>
                    <a:ea typeface="宋体" pitchFamily="2" charset="-122"/>
                    <a:cs typeface="+mn-cs"/>
                  </a:rPr>
                  <a:t>每个</a:t>
                </a:r>
                <a:r>
                  <a:rPr lang="zh-CN" altLang="zh-CN" sz="1200" kern="1200" dirty="0">
                    <a:solidFill>
                      <a:schemeClr val="tx1"/>
                    </a:solidFill>
                    <a:effectLst/>
                    <a:latin typeface="Arial" pitchFamily="34" charset="0"/>
                    <a:ea typeface="宋体" pitchFamily="2" charset="-122"/>
                    <a:cs typeface="+mn-cs"/>
                  </a:rPr>
                  <a:t>能带中不同能级和电子态的标志</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注意：一个</a:t>
                </a:r>
                <a:r>
                  <a:rPr lang="en-US" altLang="zh-CN" sz="1200" kern="1200" dirty="0" smtClean="0">
                    <a:solidFill>
                      <a:schemeClr val="tx1"/>
                    </a:solidFill>
                    <a:effectLst/>
                    <a:latin typeface="Arial" pitchFamily="34" charset="0"/>
                    <a:ea typeface="宋体" pitchFamily="2" charset="-122"/>
                    <a:cs typeface="+mn-cs"/>
                  </a:rPr>
                  <a:t>k</a:t>
                </a:r>
                <a:r>
                  <a:rPr lang="zh-CN" altLang="en-US" sz="1200" kern="1200" dirty="0" smtClean="0">
                    <a:solidFill>
                      <a:schemeClr val="tx1"/>
                    </a:solidFill>
                    <a:effectLst/>
                    <a:latin typeface="Arial" pitchFamily="34" charset="0"/>
                    <a:ea typeface="宋体" pitchFamily="2" charset="-122"/>
                    <a:cs typeface="+mn-cs"/>
                  </a:rPr>
                  <a:t>值对应着多个能带，在每个能带中具有不同的</a:t>
                </a:r>
                <a:r>
                  <a:rPr lang="en-US" altLang="zh-CN" sz="1200" kern="1200" dirty="0" err="1" smtClean="0">
                    <a:solidFill>
                      <a:schemeClr val="tx1"/>
                    </a:solidFill>
                    <a:effectLst/>
                    <a:latin typeface="Arial" pitchFamily="34" charset="0"/>
                    <a:ea typeface="宋体" pitchFamily="2" charset="-122"/>
                    <a:cs typeface="+mn-cs"/>
                  </a:rPr>
                  <a:t>E~k</a:t>
                </a:r>
                <a:r>
                  <a:rPr lang="zh-CN" altLang="en-US" sz="1200" kern="1200" dirty="0" smtClean="0">
                    <a:solidFill>
                      <a:schemeClr val="tx1"/>
                    </a:solidFill>
                    <a:effectLst/>
                    <a:latin typeface="Arial" pitchFamily="34" charset="0"/>
                    <a:ea typeface="宋体" pitchFamily="2" charset="-122"/>
                    <a:cs typeface="+mn-cs"/>
                  </a:rPr>
                  <a:t>关系。如此，</a:t>
                </a:r>
                <a:r>
                  <a:rPr lang="zh-CN" altLang="zh-CN" sz="1200" kern="1200" dirty="0" smtClean="0">
                    <a:solidFill>
                      <a:schemeClr val="tx1"/>
                    </a:solidFill>
                    <a:effectLst/>
                    <a:latin typeface="Arial" pitchFamily="34" charset="0"/>
                    <a:ea typeface="宋体" pitchFamily="2" charset="-122"/>
                    <a:cs typeface="+mn-cs"/>
                  </a:rPr>
                  <a:t>晶体中电子的能谱和波函数可分别表示为：</a:t>
                </a:r>
                <a:r>
                  <a:rPr lang="en-US" altLang="zh-CN" sz="1200" kern="1200" dirty="0" err="1" smtClean="0">
                    <a:solidFill>
                      <a:schemeClr val="tx1"/>
                    </a:solidFill>
                    <a:effectLst/>
                    <a:latin typeface="Arial" pitchFamily="34" charset="0"/>
                    <a:ea typeface="宋体" pitchFamily="2" charset="-122"/>
                    <a:cs typeface="+mn-cs"/>
                  </a:rPr>
                  <a:t>Enk</a:t>
                </a:r>
                <a:r>
                  <a:rPr lang="zh-CN" altLang="en-US" sz="1200" kern="1200" dirty="0" smtClean="0">
                    <a:solidFill>
                      <a:schemeClr val="tx1"/>
                    </a:solidFill>
                    <a:effectLst/>
                    <a:latin typeface="Arial" pitchFamily="34" charset="0"/>
                    <a:ea typeface="宋体" pitchFamily="2" charset="-122"/>
                    <a:cs typeface="+mn-cs"/>
                  </a:rPr>
                  <a:t>，</a:t>
                </a:r>
                <a:r>
                  <a:rPr lang="en-US" altLang="zh-CN" b="1" i="0">
                    <a:solidFill>
                      <a:srgbClr val="005C2A"/>
                    </a:solidFill>
                    <a:latin typeface="Cambria Math"/>
                    <a:sym typeface="Symbol"/>
                  </a:rPr>
                  <a:t></a:t>
                </a:r>
                <a:r>
                  <a:rPr lang="en-US" altLang="zh-CN" b="1" i="0" smtClean="0">
                    <a:solidFill>
                      <a:srgbClr val="005C2A"/>
                    </a:solidFill>
                    <a:latin typeface="Cambria Math" panose="02040503050406030204" pitchFamily="18" charset="0"/>
                    <a:sym typeface="Symbol"/>
                  </a:rPr>
                  <a:t>_(</a:t>
                </a:r>
                <a:r>
                  <a:rPr lang="en-US" altLang="zh-CN" b="1" i="0">
                    <a:solidFill>
                      <a:srgbClr val="005C2A"/>
                    </a:solidFill>
                    <a:latin typeface="Cambria Math"/>
                  </a:rPr>
                  <a:t>𝒏,𝒌</a:t>
                </a:r>
                <a:r>
                  <a:rPr lang="en-US" altLang="zh-CN" b="1" i="0">
                    <a:solidFill>
                      <a:srgbClr val="005C2A"/>
                    </a:solidFill>
                    <a:latin typeface="Cambria Math" panose="02040503050406030204" pitchFamily="18" charset="0"/>
                  </a:rPr>
                  <a:t> ⃑ </a:t>
                </a:r>
                <a:r>
                  <a:rPr lang="en-US" altLang="zh-CN" b="1" i="0" smtClean="0">
                    <a:solidFill>
                      <a:srgbClr val="005C2A"/>
                    </a:solidFill>
                    <a:latin typeface="Cambria Math" panose="02040503050406030204" pitchFamily="18" charset="0"/>
                  </a:rPr>
                  <a:t>)</a:t>
                </a:r>
                <a:r>
                  <a:rPr lang="en-US" altLang="zh-CN" b="1" i="0">
                    <a:solidFill>
                      <a:srgbClr val="005C2A"/>
                    </a:solidFill>
                    <a:latin typeface="Cambria Math" panose="02040503050406030204" pitchFamily="18" charset="0"/>
                  </a:rPr>
                  <a:t> </a:t>
                </a:r>
                <a:r>
                  <a:rPr lang="en-US" altLang="zh-CN" b="1" i="0">
                    <a:solidFill>
                      <a:srgbClr val="005C2A"/>
                    </a:solidFill>
                    <a:latin typeface="Cambria Math" panose="02040503050406030204" pitchFamily="18" charset="0"/>
                  </a:rPr>
                  <a:t>(</a:t>
                </a:r>
                <a:r>
                  <a:rPr lang="en-US" altLang="zh-CN" b="1" i="0">
                    <a:solidFill>
                      <a:srgbClr val="005C2A"/>
                    </a:solidFill>
                    <a:latin typeface="Cambria Math"/>
                  </a:rPr>
                  <a:t>𝒓</a:t>
                </a:r>
                <a:r>
                  <a:rPr lang="en-US" altLang="zh-CN" b="1" i="0">
                    <a:solidFill>
                      <a:srgbClr val="005C2A"/>
                    </a:solidFill>
                    <a:latin typeface="Cambria Math" panose="02040503050406030204" pitchFamily="18" charset="0"/>
                  </a:rPr>
                  <a:t> ⃑ )</a:t>
                </a:r>
                <a:r>
                  <a:rPr lang="zh-CN" altLang="en-US" b="1" i="0" smtClean="0">
                    <a:solidFill>
                      <a:srgbClr val="005C2A"/>
                    </a:solidFill>
                    <a:latin typeface="Cambria Math" panose="02040503050406030204" pitchFamily="18" charset="0"/>
                  </a:rPr>
                  <a:t>，</a:t>
                </a:r>
                <a:r>
                  <a:rPr lang="en-US" altLang="zh-CN" b="1" dirty="0" smtClean="0">
                    <a:solidFill>
                      <a:srgbClr val="005C2A"/>
                    </a:solidFill>
                  </a:rPr>
                  <a:t>n</a:t>
                </a:r>
                <a:r>
                  <a:rPr lang="zh-CN" altLang="en-US" b="1" dirty="0" smtClean="0">
                    <a:solidFill>
                      <a:srgbClr val="005C2A"/>
                    </a:solidFill>
                  </a:rPr>
                  <a:t>表示能带编号，</a:t>
                </a:r>
                <a:r>
                  <a:rPr lang="en-US" altLang="zh-CN" b="1" dirty="0" smtClean="0">
                    <a:solidFill>
                      <a:srgbClr val="005C2A"/>
                    </a:solidFill>
                  </a:rPr>
                  <a:t>k</a:t>
                </a:r>
                <a:r>
                  <a:rPr lang="zh-CN" altLang="en-US" b="1" dirty="0" smtClean="0">
                    <a:solidFill>
                      <a:srgbClr val="005C2A"/>
                    </a:solidFill>
                  </a:rPr>
                  <a:t>表示一个能带中的电子状态。</a:t>
                </a:r>
                <a:endParaRPr lang="en-US" altLang="zh-CN" b="1" dirty="0" smtClean="0">
                  <a:solidFill>
                    <a:srgbClr val="005C2A"/>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5C2A"/>
                    </a:solidFill>
                  </a:rPr>
                  <a:t>并且，晶体中电子的能谱具有以下特性。这些特性同学们要记住。首先当晶体中两个波矢</a:t>
                </a:r>
                <a:r>
                  <a:rPr lang="en-US" altLang="zh-CN" b="1" dirty="0" smtClean="0">
                    <a:solidFill>
                      <a:srgbClr val="005C2A"/>
                    </a:solidFill>
                  </a:rPr>
                  <a:t>k</a:t>
                </a:r>
                <a:r>
                  <a:rPr lang="zh-CN" altLang="en-US" b="1" dirty="0" smtClean="0">
                    <a:solidFill>
                      <a:srgbClr val="005C2A"/>
                    </a:solidFill>
                  </a:rPr>
                  <a:t>相差倒格矢</a:t>
                </a:r>
                <a:r>
                  <a:rPr lang="en-US" altLang="zh-CN" b="1" dirty="0" smtClean="0">
                    <a:solidFill>
                      <a:srgbClr val="005C2A"/>
                    </a:solidFill>
                  </a:rPr>
                  <a:t>kl</a:t>
                </a:r>
                <a:r>
                  <a:rPr lang="zh-CN" altLang="en-US" b="1" dirty="0" smtClean="0">
                    <a:solidFill>
                      <a:srgbClr val="005C2A"/>
                    </a:solidFill>
                  </a:rPr>
                  <a:t>时，</a:t>
                </a:r>
                <a:r>
                  <a:rPr lang="en-US" altLang="zh-CN" b="1" dirty="0" smtClean="0">
                    <a:solidFill>
                      <a:srgbClr val="005C2A"/>
                    </a:solidFill>
                  </a:rPr>
                  <a:t>kl</a:t>
                </a:r>
                <a:r>
                  <a:rPr lang="zh-CN" altLang="en-US" b="1" dirty="0" smtClean="0">
                    <a:solidFill>
                      <a:srgbClr val="005C2A"/>
                    </a:solidFill>
                  </a:rPr>
                  <a:t>时倒格矢。两个波矢对应完全相同的电子状态。就是当两个波矢相差倒格矢时，对应的能量相同，对应的波函数也相同，是完全相同的两个状态。注意，如果能量相同，但是波函数不同，那么电子状态不同，形成了简并化的能级。这个结论和分析一维原子链振动时，当波矢</a:t>
                </a:r>
                <a:r>
                  <a:rPr lang="en-US" altLang="zh-CN" b="1" dirty="0" smtClean="0">
                    <a:solidFill>
                      <a:srgbClr val="005C2A"/>
                    </a:solidFill>
                  </a:rPr>
                  <a:t>k</a:t>
                </a:r>
                <a:r>
                  <a:rPr lang="zh-CN" altLang="en-US" b="1" dirty="0" smtClean="0">
                    <a:solidFill>
                      <a:srgbClr val="005C2A"/>
                    </a:solidFill>
                  </a:rPr>
                  <a:t>相差倒格矢时，两种振动完全相同是类似的。</a:t>
                </a:r>
                <a:endParaRPr lang="en-US" altLang="zh-CN" b="1" dirty="0" smtClean="0">
                  <a:solidFill>
                    <a:srgbClr val="005C2A"/>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5C2A"/>
                    </a:solidFill>
                  </a:rPr>
                  <a:t>此外，由于晶格的点群对称性，晶体电子的能量也具有点群对称性。即当</a:t>
                </a:r>
                <a:r>
                  <a:rPr lang="en-US" altLang="zh-CN" b="1" dirty="0" smtClean="0">
                    <a:solidFill>
                      <a:srgbClr val="005C2A"/>
                    </a:solidFill>
                  </a:rPr>
                  <a:t>k</a:t>
                </a:r>
                <a:r>
                  <a:rPr lang="zh-CN" altLang="en-US" b="1" dirty="0" smtClean="0">
                    <a:solidFill>
                      <a:srgbClr val="005C2A"/>
                    </a:solidFill>
                  </a:rPr>
                  <a:t>值按照点群对称性操作元素</a:t>
                </a:r>
                <a:r>
                  <a:rPr lang="en-US" altLang="zh-CN" b="1" dirty="0" err="1" smtClean="0">
                    <a:solidFill>
                      <a:srgbClr val="005C2A"/>
                    </a:solidFill>
                  </a:rPr>
                  <a:t>alaba</a:t>
                </a:r>
                <a:r>
                  <a:rPr lang="zh-CN" altLang="en-US" b="1" dirty="0" smtClean="0">
                    <a:solidFill>
                      <a:srgbClr val="005C2A"/>
                    </a:solidFill>
                  </a:rPr>
                  <a:t>进行变换时，能量相同。也就是能量发生简并。例如：如果晶体的晶格具有</a:t>
                </a:r>
                <a:r>
                  <a:rPr lang="en-US" altLang="zh-CN" b="1" dirty="0" smtClean="0">
                    <a:solidFill>
                      <a:srgbClr val="005C2A"/>
                    </a:solidFill>
                  </a:rPr>
                  <a:t>4</a:t>
                </a:r>
                <a:r>
                  <a:rPr lang="zh-CN" altLang="en-US" b="1" dirty="0" smtClean="0">
                    <a:solidFill>
                      <a:srgbClr val="005C2A"/>
                    </a:solidFill>
                  </a:rPr>
                  <a:t>重旋转对称性，也就是绕着旋转轴，每旋转</a:t>
                </a:r>
                <a:r>
                  <a:rPr lang="en-US" altLang="zh-CN" b="1" dirty="0" smtClean="0">
                    <a:solidFill>
                      <a:srgbClr val="005C2A"/>
                    </a:solidFill>
                  </a:rPr>
                  <a:t>90</a:t>
                </a:r>
                <a:r>
                  <a:rPr lang="zh-CN" altLang="en-US" b="1" dirty="0" smtClean="0">
                    <a:solidFill>
                      <a:srgbClr val="005C2A"/>
                    </a:solidFill>
                  </a:rPr>
                  <a:t>度，晶体的晶格自身重合。那么取一个波矢</a:t>
                </a:r>
                <a:r>
                  <a:rPr lang="en-US" altLang="zh-CN" b="1" dirty="0" smtClean="0">
                    <a:solidFill>
                      <a:srgbClr val="005C2A"/>
                    </a:solidFill>
                  </a:rPr>
                  <a:t>k</a:t>
                </a:r>
                <a:r>
                  <a:rPr lang="zh-CN" altLang="en-US" b="1" dirty="0" smtClean="0">
                    <a:solidFill>
                      <a:srgbClr val="005C2A"/>
                    </a:solidFill>
                  </a:rPr>
                  <a:t>，将</a:t>
                </a:r>
                <a:r>
                  <a:rPr lang="en-US" altLang="zh-CN" b="1" dirty="0" smtClean="0">
                    <a:solidFill>
                      <a:srgbClr val="005C2A"/>
                    </a:solidFill>
                  </a:rPr>
                  <a:t>k</a:t>
                </a:r>
                <a:r>
                  <a:rPr lang="zh-CN" altLang="en-US" b="1" dirty="0" smtClean="0">
                    <a:solidFill>
                      <a:srgbClr val="005C2A"/>
                    </a:solidFill>
                  </a:rPr>
                  <a:t>在倒空间旋转</a:t>
                </a:r>
                <a:r>
                  <a:rPr lang="en-US" altLang="zh-CN" b="1" dirty="0" smtClean="0">
                    <a:solidFill>
                      <a:srgbClr val="005C2A"/>
                    </a:solidFill>
                  </a:rPr>
                  <a:t>90</a:t>
                </a:r>
                <a:r>
                  <a:rPr lang="zh-CN" altLang="en-US" b="1" dirty="0" smtClean="0">
                    <a:solidFill>
                      <a:srgbClr val="005C2A"/>
                    </a:solidFill>
                  </a:rPr>
                  <a:t>度，得到另一个</a:t>
                </a:r>
                <a:r>
                  <a:rPr lang="en-US" altLang="zh-CN" b="1" dirty="0" smtClean="0">
                    <a:solidFill>
                      <a:srgbClr val="005C2A"/>
                    </a:solidFill>
                  </a:rPr>
                  <a:t>k</a:t>
                </a:r>
                <a:r>
                  <a:rPr lang="zh-CN" altLang="en-US" b="1" dirty="0" smtClean="0">
                    <a:solidFill>
                      <a:srgbClr val="005C2A"/>
                    </a:solidFill>
                  </a:rPr>
                  <a:t>值，变换后的波矢</a:t>
                </a:r>
                <a:r>
                  <a:rPr lang="en-US" altLang="zh-CN" b="1" dirty="0" smtClean="0">
                    <a:solidFill>
                      <a:srgbClr val="005C2A"/>
                    </a:solidFill>
                  </a:rPr>
                  <a:t>k</a:t>
                </a:r>
                <a:r>
                  <a:rPr lang="zh-CN" altLang="en-US" b="1" dirty="0" smtClean="0">
                    <a:solidFill>
                      <a:srgbClr val="005C2A"/>
                    </a:solidFill>
                  </a:rPr>
                  <a:t>和变换前的波矢</a:t>
                </a:r>
                <a:r>
                  <a:rPr lang="en-US" altLang="zh-CN" b="1" dirty="0" smtClean="0">
                    <a:solidFill>
                      <a:srgbClr val="005C2A"/>
                    </a:solidFill>
                  </a:rPr>
                  <a:t>k</a:t>
                </a:r>
                <a:r>
                  <a:rPr lang="zh-CN" altLang="en-US" b="1" dirty="0" smtClean="0">
                    <a:solidFill>
                      <a:srgbClr val="005C2A"/>
                    </a:solidFill>
                  </a:rPr>
                  <a:t>具有相同的能量，但是波函数不同，是简并能级。这里为什么不说旋转后晶体自身重合？这是因为能使晶体晶格自身重合的对称操作不一定能够使晶体自身重合。此处我们的对称操作是晶格的点群对称操作。</a:t>
                </a:r>
                <a:endParaRPr lang="en-US" altLang="zh-CN" b="1" dirty="0" smtClean="0">
                  <a:solidFill>
                    <a:srgbClr val="005C2A"/>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5C2A"/>
                    </a:solidFill>
                  </a:rPr>
                  <a:t>另外一个能谱的性质是偶对称性。注意：偶对称性是对所有的晶体都有这个性质。与晶体晶格自身的反演对称性无关。也就是在</a:t>
                </a:r>
                <a:r>
                  <a:rPr lang="en-US" altLang="zh-CN" b="1" dirty="0" smtClean="0">
                    <a:solidFill>
                      <a:srgbClr val="005C2A"/>
                    </a:solidFill>
                  </a:rPr>
                  <a:t>k</a:t>
                </a:r>
                <a:r>
                  <a:rPr lang="zh-CN" altLang="en-US" b="1" dirty="0" smtClean="0">
                    <a:solidFill>
                      <a:srgbClr val="005C2A"/>
                    </a:solidFill>
                  </a:rPr>
                  <a:t>空间任意一个方向上的能谱分布都和</a:t>
                </a:r>
                <a:r>
                  <a:rPr lang="en-US" altLang="zh-CN" b="1" dirty="0" smtClean="0">
                    <a:solidFill>
                      <a:srgbClr val="005C2A"/>
                    </a:solidFill>
                  </a:rPr>
                  <a:t>-k</a:t>
                </a:r>
                <a:r>
                  <a:rPr lang="zh-CN" altLang="en-US" b="1" dirty="0" smtClean="0">
                    <a:solidFill>
                      <a:srgbClr val="005C2A"/>
                    </a:solidFill>
                  </a:rPr>
                  <a:t>方向上的能谱是偶对称的。</a:t>
                </a:r>
                <a:endParaRPr lang="en-US" altLang="zh-CN" b="1" dirty="0" smtClean="0">
                  <a:solidFill>
                    <a:srgbClr val="005C2A"/>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5C2A"/>
                    </a:solidFill>
                  </a:rPr>
                  <a:t>总之，</a:t>
                </a:r>
                <a:r>
                  <a:rPr lang="zh-CN" altLang="zh-CN" sz="1200" kern="1200" dirty="0" smtClean="0">
                    <a:solidFill>
                      <a:schemeClr val="tx1"/>
                    </a:solidFill>
                    <a:effectLst/>
                    <a:latin typeface="Arial" pitchFamily="34" charset="0"/>
                    <a:ea typeface="宋体" pitchFamily="2" charset="-122"/>
                    <a:cs typeface="+mn-cs"/>
                  </a:rPr>
                  <a:t>原子结合成晶体后，由于原子之间的相互作用，使得原子中电子的能级分裂成晶体中电子的能带。一般而言，内层电子态间的交叠小，原子间的影响弱，分裂成的能带比较窄；而外层电子态间的交叠大，分裂的能带比较宽，以至于近邻的能带有可能发生重叠。</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117714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波函数中波矢</a:t>
            </a:r>
            <a:r>
              <a:rPr lang="en-US" altLang="zh-CN" dirty="0" smtClean="0"/>
              <a:t>k</a:t>
            </a:r>
            <a:r>
              <a:rPr lang="zh-CN" altLang="en-US" dirty="0" smtClean="0"/>
              <a:t>代表电子状态的量子数。那么</a:t>
            </a:r>
            <a:r>
              <a:rPr lang="en-US" altLang="zh-CN" dirty="0" smtClean="0"/>
              <a:t>k</a:t>
            </a:r>
            <a:r>
              <a:rPr lang="zh-CN" altLang="en-US" dirty="0" smtClean="0"/>
              <a:t>值怎么取值呢？取值范围又是怎么样的呢。类似晶格振动部分对波矢</a:t>
            </a:r>
            <a:r>
              <a:rPr lang="en-US" altLang="zh-CN" dirty="0" smtClean="0"/>
              <a:t>q</a:t>
            </a:r>
            <a:r>
              <a:rPr lang="zh-CN" altLang="en-US" dirty="0" smtClean="0"/>
              <a:t>的分析，同样采用周期性边界条件来分析。为了分析方便，假设有一个平行六面体的晶体，平行六面体的边分别平行晶体的原基矢量</a:t>
            </a:r>
            <a:r>
              <a:rPr lang="en-US" altLang="zh-CN" dirty="0" smtClean="0"/>
              <a:t>a1</a:t>
            </a:r>
            <a:r>
              <a:rPr lang="zh-CN" altLang="en-US" dirty="0" smtClean="0"/>
              <a:t>，</a:t>
            </a:r>
            <a:r>
              <a:rPr lang="en-US" altLang="zh-CN" dirty="0" smtClean="0"/>
              <a:t>a2</a:t>
            </a:r>
            <a:r>
              <a:rPr lang="zh-CN" altLang="en-US" dirty="0" smtClean="0"/>
              <a:t>，</a:t>
            </a:r>
            <a:r>
              <a:rPr lang="en-US" altLang="zh-CN" dirty="0" smtClean="0"/>
              <a:t>a3</a:t>
            </a:r>
            <a:r>
              <a:rPr lang="zh-CN" altLang="en-US" dirty="0" smtClean="0"/>
              <a:t>，晶体三个方向的长度分别是</a:t>
            </a:r>
            <a:r>
              <a:rPr lang="en-US" altLang="zh-CN" dirty="0" smtClean="0"/>
              <a:t>N1a1</a:t>
            </a:r>
            <a:r>
              <a:rPr lang="zh-CN" altLang="en-US" dirty="0" smtClean="0"/>
              <a:t>，</a:t>
            </a:r>
            <a:r>
              <a:rPr lang="en-US" altLang="zh-CN" dirty="0" smtClean="0"/>
              <a:t>n2a2</a:t>
            </a:r>
            <a:r>
              <a:rPr lang="zh-CN" altLang="en-US" dirty="0" smtClean="0"/>
              <a:t>，</a:t>
            </a:r>
            <a:r>
              <a:rPr lang="en-US" altLang="zh-CN" dirty="0" smtClean="0"/>
              <a:t>n3a3</a:t>
            </a:r>
            <a:r>
              <a:rPr lang="zh-CN" altLang="en-US" dirty="0" smtClean="0"/>
              <a:t>。如果这块晶体的表面对晶体内部电子的特性影响非常小。假设这块晶体是无限大晶体中的一部分，无限大晶体是由这块晶体在</a:t>
            </a:r>
            <a:r>
              <a:rPr lang="en-US" altLang="zh-CN" dirty="0" smtClean="0"/>
              <a:t>a1</a:t>
            </a:r>
            <a:r>
              <a:rPr lang="zh-CN" altLang="en-US" dirty="0" smtClean="0"/>
              <a:t>，</a:t>
            </a:r>
            <a:r>
              <a:rPr lang="en-US" altLang="zh-CN" dirty="0" smtClean="0"/>
              <a:t>a2</a:t>
            </a:r>
            <a:r>
              <a:rPr lang="zh-CN" altLang="en-US" dirty="0" smtClean="0"/>
              <a:t>，</a:t>
            </a:r>
            <a:r>
              <a:rPr lang="en-US" altLang="zh-CN" dirty="0" smtClean="0"/>
              <a:t>a3</a:t>
            </a:r>
            <a:r>
              <a:rPr lang="zh-CN" altLang="en-US" dirty="0" smtClean="0"/>
              <a:t>三个方向上重复排列而成，也就是采用周期性边界条件。已知晶体中电子的波函数具有布洛赫函数的形式。而晶体在</a:t>
            </a:r>
            <a:r>
              <a:rPr lang="en-US" altLang="zh-CN" dirty="0" smtClean="0"/>
              <a:t>a1</a:t>
            </a:r>
            <a:r>
              <a:rPr lang="zh-CN" altLang="en-US" dirty="0" smtClean="0"/>
              <a:t>，</a:t>
            </a:r>
            <a:r>
              <a:rPr lang="en-US" altLang="zh-CN" dirty="0" smtClean="0"/>
              <a:t>a2</a:t>
            </a:r>
            <a:r>
              <a:rPr lang="zh-CN" altLang="en-US" dirty="0" smtClean="0"/>
              <a:t>，</a:t>
            </a:r>
            <a:r>
              <a:rPr lang="en-US" altLang="zh-CN" dirty="0" smtClean="0"/>
              <a:t>a3</a:t>
            </a:r>
            <a:r>
              <a:rPr lang="zh-CN" altLang="en-US" dirty="0" smtClean="0"/>
              <a:t>方向右具有了</a:t>
            </a:r>
            <a:r>
              <a:rPr lang="en-US" altLang="zh-CN" dirty="0" smtClean="0"/>
              <a:t>N1a1</a:t>
            </a:r>
            <a:r>
              <a:rPr lang="zh-CN" altLang="en-US" dirty="0" smtClean="0"/>
              <a:t>，</a:t>
            </a:r>
            <a:r>
              <a:rPr lang="en-US" altLang="zh-CN" dirty="0" smtClean="0"/>
              <a:t>N2a2</a:t>
            </a:r>
            <a:r>
              <a:rPr lang="zh-CN" altLang="en-US" dirty="0" smtClean="0"/>
              <a:t>，</a:t>
            </a:r>
            <a:r>
              <a:rPr lang="en-US" altLang="zh-CN" dirty="0" smtClean="0"/>
              <a:t>N3a3</a:t>
            </a:r>
            <a:r>
              <a:rPr lang="zh-CN" altLang="en-US" dirty="0" smtClean="0"/>
              <a:t>的周期性。先考察</a:t>
            </a:r>
            <a:r>
              <a:rPr lang="en-US" altLang="zh-CN" dirty="0" smtClean="0"/>
              <a:t>a1</a:t>
            </a:r>
            <a:r>
              <a:rPr lang="zh-CN" altLang="en-US" dirty="0" smtClean="0"/>
              <a:t>方向。由于周期性，波函数平移</a:t>
            </a:r>
            <a:r>
              <a:rPr lang="en-US" altLang="zh-CN" dirty="0" smtClean="0"/>
              <a:t>n1a1</a:t>
            </a:r>
            <a:r>
              <a:rPr lang="zh-CN" altLang="en-US" dirty="0" smtClean="0"/>
              <a:t>后不发生变化。代入布洛赫函数。获得公式。前后两个公式的右侧相等。就可以知道</a:t>
            </a:r>
            <a:r>
              <a:rPr lang="en-US" altLang="zh-CN" dirty="0" smtClean="0"/>
              <a:t>k</a:t>
            </a:r>
            <a:r>
              <a:rPr lang="zh-CN" altLang="en-US" dirty="0" smtClean="0"/>
              <a:t>点乘</a:t>
            </a:r>
            <a:r>
              <a:rPr lang="en-US" altLang="zh-CN" dirty="0" smtClean="0"/>
              <a:t>N1a2</a:t>
            </a:r>
            <a:r>
              <a:rPr lang="zh-CN" altLang="en-US" dirty="0" smtClean="0"/>
              <a:t>等于</a:t>
            </a:r>
            <a:r>
              <a:rPr lang="en-US" altLang="zh-CN" dirty="0" smtClean="0"/>
              <a:t>2pai</a:t>
            </a:r>
            <a:r>
              <a:rPr lang="zh-CN" altLang="en-US" dirty="0" smtClean="0"/>
              <a:t>的整数倍，这里用</a:t>
            </a:r>
            <a:r>
              <a:rPr lang="en-US" altLang="zh-CN" dirty="0" smtClean="0"/>
              <a:t>l1</a:t>
            </a:r>
            <a:r>
              <a:rPr lang="zh-CN" altLang="en-US" dirty="0" smtClean="0"/>
              <a:t>表示任意整数。将波矢</a:t>
            </a:r>
            <a:r>
              <a:rPr lang="en-US" altLang="zh-CN" dirty="0" smtClean="0"/>
              <a:t>k</a:t>
            </a:r>
            <a:r>
              <a:rPr lang="zh-CN" altLang="en-US" dirty="0" smtClean="0"/>
              <a:t>用倒基矢</a:t>
            </a:r>
            <a:r>
              <a:rPr lang="en-US" altLang="zh-CN" dirty="0" smtClean="0"/>
              <a:t>b1</a:t>
            </a:r>
            <a:r>
              <a:rPr lang="zh-CN" altLang="en-US" dirty="0" smtClean="0"/>
              <a:t>，</a:t>
            </a:r>
            <a:r>
              <a:rPr lang="en-US" altLang="zh-CN" dirty="0" smtClean="0"/>
              <a:t>b2</a:t>
            </a:r>
            <a:r>
              <a:rPr lang="zh-CN" altLang="en-US" dirty="0" smtClean="0"/>
              <a:t>，</a:t>
            </a:r>
            <a:r>
              <a:rPr lang="en-US" altLang="zh-CN" dirty="0" smtClean="0"/>
              <a:t>b3</a:t>
            </a:r>
            <a:r>
              <a:rPr lang="zh-CN" altLang="en-US" dirty="0" smtClean="0"/>
              <a:t>的线性组合表示，</a:t>
            </a:r>
            <a:r>
              <a:rPr lang="en-US" altLang="zh-CN" dirty="0" smtClean="0"/>
              <a:t>beita1</a:t>
            </a:r>
            <a:r>
              <a:rPr lang="zh-CN" altLang="en-US" dirty="0" smtClean="0"/>
              <a:t>，</a:t>
            </a:r>
            <a:r>
              <a:rPr lang="en-US" altLang="zh-CN" dirty="0" smtClean="0"/>
              <a:t>beita2</a:t>
            </a:r>
            <a:r>
              <a:rPr lang="zh-CN" altLang="en-US" dirty="0" smtClean="0"/>
              <a:t>，</a:t>
            </a:r>
            <a:r>
              <a:rPr lang="en-US" altLang="zh-CN" dirty="0" smtClean="0"/>
              <a:t>beita3</a:t>
            </a:r>
            <a:r>
              <a:rPr lang="zh-CN" altLang="en-US" dirty="0" smtClean="0"/>
              <a:t>是组合系数。又知道原基矢量和倒基矢之间的关系，则可以获得</a:t>
            </a:r>
            <a:r>
              <a:rPr lang="en-US" altLang="zh-CN" dirty="0" smtClean="0"/>
              <a:t>beita1</a:t>
            </a:r>
            <a:r>
              <a:rPr lang="zh-CN" altLang="en-US" dirty="0" smtClean="0"/>
              <a:t>的表达式</a:t>
            </a:r>
            <a:r>
              <a:rPr lang="en-US" altLang="zh-CN" dirty="0" smtClean="0"/>
              <a:t>l1</a:t>
            </a:r>
            <a:r>
              <a:rPr lang="zh-CN" altLang="en-US" dirty="0" smtClean="0"/>
              <a:t>除以</a:t>
            </a:r>
            <a:r>
              <a:rPr lang="en-US" altLang="zh-CN" dirty="0" smtClean="0"/>
              <a:t>N1</a:t>
            </a:r>
            <a:r>
              <a:rPr lang="zh-CN" altLang="en-US" dirty="0" smtClean="0"/>
              <a:t>，又知道波矢相差倒格矢的时，状态相同，则</a:t>
            </a:r>
            <a:r>
              <a:rPr lang="en-US" altLang="zh-CN" dirty="0" smtClean="0"/>
              <a:t>l1</a:t>
            </a:r>
            <a:r>
              <a:rPr lang="zh-CN" altLang="en-US" dirty="0" smtClean="0"/>
              <a:t>可以的选取可以从</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，到</a:t>
            </a:r>
            <a:r>
              <a:rPr lang="en-US" altLang="zh-CN" dirty="0" smtClean="0"/>
              <a:t>N1.a2</a:t>
            </a:r>
            <a:r>
              <a:rPr lang="zh-CN" altLang="en-US" dirty="0" smtClean="0"/>
              <a:t>方向和</a:t>
            </a:r>
            <a:r>
              <a:rPr lang="en-US" altLang="zh-CN" dirty="0" smtClean="0"/>
              <a:t>a3</a:t>
            </a:r>
            <a:r>
              <a:rPr lang="zh-CN" altLang="en-US" dirty="0" smtClean="0"/>
              <a:t>方向可以类似分析，可以得到</a:t>
            </a:r>
            <a:r>
              <a:rPr lang="en-US" altLang="zh-CN" dirty="0" smtClean="0"/>
              <a:t>beita2</a:t>
            </a:r>
            <a:r>
              <a:rPr lang="zh-CN" altLang="en-US" dirty="0" smtClean="0"/>
              <a:t>，和</a:t>
            </a:r>
            <a:r>
              <a:rPr lang="en-US" altLang="zh-CN" dirty="0" smtClean="0"/>
              <a:t>beita3</a:t>
            </a:r>
            <a:r>
              <a:rPr lang="zh-CN" altLang="en-US" dirty="0" smtClean="0"/>
              <a:t>的表达式，</a:t>
            </a:r>
            <a:r>
              <a:rPr lang="en-US" altLang="zh-CN" dirty="0" smtClean="0"/>
              <a:t>l2</a:t>
            </a:r>
            <a:r>
              <a:rPr lang="zh-CN" altLang="en-US" dirty="0" smtClean="0"/>
              <a:t>的取值从</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，到</a:t>
            </a:r>
            <a:r>
              <a:rPr lang="en-US" altLang="zh-CN" dirty="0" smtClean="0"/>
              <a:t>N2</a:t>
            </a:r>
            <a:r>
              <a:rPr lang="zh-CN" altLang="en-US" dirty="0" smtClean="0"/>
              <a:t>，</a:t>
            </a:r>
            <a:r>
              <a:rPr lang="en-US" altLang="zh-CN" dirty="0" smtClean="0"/>
              <a:t>l3</a:t>
            </a:r>
            <a:r>
              <a:rPr lang="zh-CN" altLang="en-US" dirty="0" smtClean="0"/>
              <a:t>的取值从</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到</a:t>
            </a:r>
            <a:r>
              <a:rPr lang="en-US" altLang="zh-CN" dirty="0" smtClean="0"/>
              <a:t>n3.</a:t>
            </a:r>
            <a:r>
              <a:rPr lang="zh-CN" altLang="en-US" dirty="0" smtClean="0"/>
              <a:t>那么</a:t>
            </a:r>
            <a:r>
              <a:rPr lang="en-US" altLang="zh-CN" dirty="0" smtClean="0"/>
              <a:t>k</a:t>
            </a:r>
            <a:r>
              <a:rPr lang="zh-CN" altLang="en-US" dirty="0" smtClean="0"/>
              <a:t>的表达式为：</a:t>
            </a:r>
            <a:r>
              <a:rPr lang="en-US" altLang="zh-CN" dirty="0" smtClean="0"/>
              <a:t>k</a:t>
            </a:r>
            <a:r>
              <a:rPr lang="zh-CN" altLang="en-US" dirty="0" smtClean="0"/>
              <a:t>可以取多少个值？</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2744485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考察一下</a:t>
            </a:r>
            <a:r>
              <a:rPr lang="en-US" altLang="zh-CN" dirty="0" smtClean="0"/>
              <a:t>k</a:t>
            </a:r>
            <a:r>
              <a:rPr lang="zh-CN" altLang="en-US" dirty="0" smtClean="0"/>
              <a:t>取值情况。</a:t>
            </a:r>
            <a:r>
              <a:rPr lang="en-US" altLang="zh-CN" dirty="0" smtClean="0"/>
              <a:t>L1</a:t>
            </a:r>
            <a:r>
              <a:rPr lang="zh-CN" altLang="en-US" dirty="0" smtClean="0"/>
              <a:t>可以取</a:t>
            </a:r>
            <a:r>
              <a:rPr lang="en-US" altLang="zh-CN" dirty="0" smtClean="0"/>
              <a:t>n1</a:t>
            </a:r>
            <a:r>
              <a:rPr lang="zh-CN" altLang="en-US" dirty="0" smtClean="0"/>
              <a:t>个值，</a:t>
            </a:r>
            <a:r>
              <a:rPr lang="en-US" altLang="zh-CN" dirty="0" smtClean="0"/>
              <a:t>l2</a:t>
            </a:r>
            <a:r>
              <a:rPr lang="zh-CN" altLang="en-US" dirty="0" smtClean="0"/>
              <a:t>可以取</a:t>
            </a:r>
            <a:r>
              <a:rPr lang="en-US" altLang="zh-CN" dirty="0" smtClean="0"/>
              <a:t>n2</a:t>
            </a:r>
            <a:r>
              <a:rPr lang="zh-CN" altLang="en-US" dirty="0" smtClean="0"/>
              <a:t>个值，</a:t>
            </a:r>
            <a:r>
              <a:rPr lang="en-US" altLang="zh-CN" dirty="0" smtClean="0"/>
              <a:t>l3</a:t>
            </a:r>
            <a:r>
              <a:rPr lang="zh-CN" altLang="en-US" dirty="0" smtClean="0"/>
              <a:t>可以取</a:t>
            </a:r>
            <a:r>
              <a:rPr lang="en-US" altLang="zh-CN" dirty="0" smtClean="0"/>
              <a:t>n3</a:t>
            </a:r>
            <a:r>
              <a:rPr lang="zh-CN" altLang="en-US" dirty="0" smtClean="0"/>
              <a:t>个值。那么</a:t>
            </a:r>
            <a:r>
              <a:rPr lang="en-US" altLang="zh-CN" dirty="0" smtClean="0"/>
              <a:t>k</a:t>
            </a:r>
            <a:r>
              <a:rPr lang="zh-CN" altLang="en-US" dirty="0" smtClean="0"/>
              <a:t>可以取</a:t>
            </a:r>
            <a:r>
              <a:rPr lang="en-US" altLang="zh-CN" dirty="0" smtClean="0"/>
              <a:t>N=N1N2N3</a:t>
            </a:r>
            <a:r>
              <a:rPr lang="zh-CN" altLang="en-US" dirty="0" smtClean="0"/>
              <a:t>个值，注意：这个</a:t>
            </a:r>
            <a:r>
              <a:rPr lang="en-US" altLang="zh-CN" dirty="0" smtClean="0"/>
              <a:t>N</a:t>
            </a:r>
            <a:r>
              <a:rPr lang="zh-CN" altLang="en-US" dirty="0" smtClean="0"/>
              <a:t>是什么值？这个</a:t>
            </a:r>
            <a:r>
              <a:rPr lang="en-US" altLang="zh-CN" dirty="0" smtClean="0"/>
              <a:t>N</a:t>
            </a:r>
            <a:r>
              <a:rPr lang="zh-CN" altLang="en-US" dirty="0" smtClean="0"/>
              <a:t>就是晶体的总原胞数。</a:t>
            </a:r>
            <a:r>
              <a:rPr lang="en-US" altLang="zh-CN" dirty="0" smtClean="0"/>
              <a:t>K</a:t>
            </a:r>
            <a:r>
              <a:rPr lang="zh-CN" altLang="en-US" dirty="0" smtClean="0"/>
              <a:t>值在波矢空间，就是倒空间平均占有的体积是多少？在周期性边界条件的限制下，</a:t>
            </a:r>
            <a:r>
              <a:rPr lang="en-US" altLang="zh-CN" dirty="0" smtClean="0"/>
              <a:t>k</a:t>
            </a:r>
            <a:r>
              <a:rPr lang="zh-CN" altLang="en-US" dirty="0" smtClean="0"/>
              <a:t>取一系列的分立值，在倒空间中</a:t>
            </a:r>
            <a:r>
              <a:rPr lang="en-US" altLang="zh-CN" dirty="0" smtClean="0"/>
              <a:t>k</a:t>
            </a:r>
            <a:r>
              <a:rPr lang="zh-CN" altLang="en-US" dirty="0" smtClean="0"/>
              <a:t>在</a:t>
            </a:r>
            <a:r>
              <a:rPr lang="en-US" altLang="zh-CN" dirty="0" smtClean="0"/>
              <a:t>b1</a:t>
            </a:r>
            <a:r>
              <a:rPr lang="zh-CN" altLang="en-US" dirty="0" smtClean="0"/>
              <a:t>，</a:t>
            </a:r>
            <a:r>
              <a:rPr lang="en-US" altLang="zh-CN" dirty="0" smtClean="0"/>
              <a:t>b2</a:t>
            </a:r>
            <a:r>
              <a:rPr lang="zh-CN" altLang="en-US" dirty="0" smtClean="0"/>
              <a:t>，</a:t>
            </a:r>
            <a:r>
              <a:rPr lang="en-US" altLang="zh-CN" dirty="0" smtClean="0"/>
              <a:t>b3</a:t>
            </a:r>
            <a:r>
              <a:rPr lang="zh-CN" altLang="en-US" dirty="0" smtClean="0"/>
              <a:t>方向上的间隔分别是</a:t>
            </a:r>
            <a:r>
              <a:rPr lang="en-US" altLang="zh-CN" dirty="0" smtClean="0"/>
              <a:t>b1</a:t>
            </a:r>
            <a:r>
              <a:rPr lang="zh-CN" altLang="en-US" dirty="0" smtClean="0"/>
              <a:t>除以</a:t>
            </a:r>
            <a:r>
              <a:rPr lang="en-US" altLang="zh-CN" dirty="0" smtClean="0"/>
              <a:t>N1</a:t>
            </a:r>
            <a:r>
              <a:rPr lang="zh-CN" altLang="en-US" dirty="0" smtClean="0"/>
              <a:t>，</a:t>
            </a:r>
            <a:r>
              <a:rPr lang="en-US" altLang="zh-CN" dirty="0" smtClean="0"/>
              <a:t>b2</a:t>
            </a:r>
            <a:r>
              <a:rPr lang="zh-CN" altLang="en-US" dirty="0" smtClean="0"/>
              <a:t>除以</a:t>
            </a:r>
            <a:r>
              <a:rPr lang="en-US" altLang="zh-CN" dirty="0" smtClean="0"/>
              <a:t>N2</a:t>
            </a:r>
            <a:r>
              <a:rPr lang="zh-CN" altLang="en-US" dirty="0" smtClean="0"/>
              <a:t>，</a:t>
            </a:r>
            <a:r>
              <a:rPr lang="en-US" altLang="zh-CN" dirty="0" smtClean="0"/>
              <a:t>b3</a:t>
            </a:r>
            <a:r>
              <a:rPr lang="zh-CN" altLang="en-US" dirty="0" smtClean="0"/>
              <a:t>除以</a:t>
            </a:r>
            <a:r>
              <a:rPr lang="en-US" altLang="zh-CN" dirty="0" smtClean="0"/>
              <a:t>N3.</a:t>
            </a:r>
            <a:r>
              <a:rPr lang="zh-CN" altLang="en-US" dirty="0" smtClean="0"/>
              <a:t>则一个波矢</a:t>
            </a:r>
            <a:r>
              <a:rPr lang="en-US" altLang="zh-CN" dirty="0" smtClean="0"/>
              <a:t>k</a:t>
            </a:r>
            <a:r>
              <a:rPr lang="zh-CN" altLang="en-US" dirty="0" smtClean="0"/>
              <a:t>值在倒空间占有的体积是是这个小平行六面体的体积。可以按照下面公式计算。整理一下，分子上是倒原胞的体积，分母上是晶体原胞的个数。又知道倒原胞的体积等于原胞体积倒数乘以</a:t>
            </a:r>
            <a:r>
              <a:rPr lang="en-US" altLang="zh-CN" dirty="0" smtClean="0"/>
              <a:t>2pai</a:t>
            </a:r>
            <a:r>
              <a:rPr lang="zh-CN" altLang="en-US" dirty="0" smtClean="0"/>
              <a:t>立方。就得到晶体电子的波矢</a:t>
            </a:r>
            <a:r>
              <a:rPr lang="en-US" altLang="zh-CN" dirty="0" smtClean="0"/>
              <a:t>k</a:t>
            </a:r>
            <a:r>
              <a:rPr lang="zh-CN" altLang="en-US" dirty="0" smtClean="0"/>
              <a:t>在倒空间占有的平均体积是晶体体积倒数乘以</a:t>
            </a:r>
            <a:r>
              <a:rPr lang="en-US" altLang="zh-CN" dirty="0" smtClean="0"/>
              <a:t>2pai</a:t>
            </a:r>
            <a:r>
              <a:rPr lang="zh-CN" altLang="en-US" dirty="0" smtClean="0"/>
              <a:t>立方。这个结论非常重要。从而就知道在倒空间中单位体积中波矢</a:t>
            </a:r>
            <a:r>
              <a:rPr lang="en-US" altLang="zh-CN" dirty="0" smtClean="0"/>
              <a:t>k</a:t>
            </a:r>
            <a:r>
              <a:rPr lang="zh-CN" altLang="en-US" dirty="0" smtClean="0"/>
              <a:t>的数目为晶体的体积除以</a:t>
            </a:r>
            <a:r>
              <a:rPr lang="en-US" altLang="zh-CN" dirty="0" smtClean="0"/>
              <a:t>2pai</a:t>
            </a:r>
            <a:r>
              <a:rPr lang="zh-CN" altLang="en-US" dirty="0" smtClean="0"/>
              <a:t>立方。那么一个能带中又多少电子状态呢。知道表示电子状态的</a:t>
            </a:r>
            <a:r>
              <a:rPr lang="en-US" altLang="zh-CN" dirty="0" smtClean="0"/>
              <a:t>k</a:t>
            </a:r>
            <a:r>
              <a:rPr lang="zh-CN" altLang="en-US" dirty="0" smtClean="0"/>
              <a:t>的取值有</a:t>
            </a:r>
            <a:r>
              <a:rPr lang="en-US" altLang="zh-CN" dirty="0" smtClean="0"/>
              <a:t>N</a:t>
            </a:r>
            <a:r>
              <a:rPr lang="zh-CN" altLang="en-US" dirty="0" smtClean="0"/>
              <a:t>个，就是晶体原胞的数量，一个</a:t>
            </a:r>
            <a:r>
              <a:rPr lang="en-US" altLang="zh-CN" dirty="0" smtClean="0"/>
              <a:t>k</a:t>
            </a:r>
            <a:r>
              <a:rPr lang="zh-CN" altLang="en-US" dirty="0" smtClean="0"/>
              <a:t>状态上可以填充自旋相反的两个电子，晶体中的电子状态就是</a:t>
            </a:r>
            <a:r>
              <a:rPr lang="en-US" altLang="zh-CN" dirty="0" smtClean="0"/>
              <a:t>2N</a:t>
            </a:r>
            <a:r>
              <a:rPr lang="zh-CN" altLang="en-US" dirty="0" smtClean="0"/>
              <a:t>个。这个也是一个很重要的结论。在此还要强调一点：由于电子的状态在倒空间具有倒格矢的周期性，也就是相差倒格矢的两个波矢</a:t>
            </a:r>
            <a:r>
              <a:rPr lang="en-US" altLang="zh-CN" dirty="0" smtClean="0"/>
              <a:t>k</a:t>
            </a:r>
            <a:r>
              <a:rPr lang="zh-CN" altLang="en-US" dirty="0" smtClean="0"/>
              <a:t>代表的是完全相同的状态，那么我们对</a:t>
            </a:r>
            <a:r>
              <a:rPr lang="en-US" altLang="zh-CN" dirty="0" smtClean="0"/>
              <a:t>k</a:t>
            </a:r>
            <a:r>
              <a:rPr lang="zh-CN" altLang="en-US" dirty="0" smtClean="0"/>
              <a:t>进行取值时，只要在一个倒原胞范围内取值就可以将能带中所有的电子状态包括在内，在考虑能量具有晶格的点对称性。规定在第一布里渊区进行波矢</a:t>
            </a:r>
            <a:r>
              <a:rPr lang="en-US" altLang="zh-CN" dirty="0" smtClean="0"/>
              <a:t>k</a:t>
            </a:r>
            <a:r>
              <a:rPr lang="zh-CN" altLang="en-US" dirty="0" smtClean="0"/>
              <a:t>的取值。</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101481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下面来分析热平衡时，没有施加任何外部作用时，晶体中电子的运动情况。根据量子力学，知道了晶体中电子的波函数和能量本征值，晶体中电子的平均速度可以怎么计算？求在</a:t>
                </a:r>
                <a:r>
                  <a:rPr lang="en-US" altLang="zh-CN" dirty="0" smtClean="0"/>
                  <a:t>k</a:t>
                </a:r>
                <a:r>
                  <a:rPr lang="zh-CN" altLang="en-US" dirty="0" smtClean="0"/>
                  <a:t>状态时电子的平均速度可以这个公式计算。又知道速度的算符和动量算符之间关系，则平均速度变为。这个公式的具体推导计算可以参考刘文明的半导体物理。给出结果：即晶体中</a:t>
                </a:r>
                <a:r>
                  <a:rPr lang="en-US" altLang="zh-CN" dirty="0" smtClean="0"/>
                  <a:t>k</a:t>
                </a:r>
                <a:r>
                  <a:rPr lang="zh-CN" altLang="en-US" dirty="0" smtClean="0"/>
                  <a:t>状态电子做共有化运动的平均速度可以表示为。这个关系式与自由空间电子的运动速度公式一致。晶体中电子的动量没有确定值。根据量子力学知识，如果物理量的算符与哈密顿算符能够进行互易，则对应的物理量具有确定的值。在晶体中动量算符与哈密顿算符不能互易，没有确定值，只能具有平均值，即晶体中电子的准动量。</a:t>
                </a:r>
                <a14:m>
                  <m:oMath xmlns:m="http://schemas.openxmlformats.org/officeDocument/2006/math">
                    <m:acc>
                      <m:accPr>
                        <m:chr m:val="⃑"/>
                        <m:ctrlPr>
                          <a:rPr lang="zh-CN" altLang="en-US" b="1" i="1" smtClean="0">
                            <a:latin typeface="Cambria Math" panose="02040503050406030204" pitchFamily="18" charset="0"/>
                          </a:rPr>
                        </m:ctrlPr>
                      </m:accPr>
                      <m:e>
                        <m:r>
                          <a:rPr lang="en-US" altLang="zh-CN" b="1" i="1" smtClean="0">
                            <a:latin typeface="Cambria Math"/>
                          </a:rPr>
                          <m:t>𝒑</m:t>
                        </m:r>
                      </m:e>
                    </m:acc>
                    <m:r>
                      <a:rPr lang="en-US" altLang="zh-CN" b="1" i="1" smtClean="0">
                        <a:latin typeface="Cambria Math"/>
                      </a:rPr>
                      <m:t>=ħ</m:t>
                    </m:r>
                    <m:acc>
                      <m:accPr>
                        <m:chr m:val="⃑"/>
                        <m:ctrlPr>
                          <a:rPr lang="en-US" altLang="zh-CN" b="1" i="1" smtClean="0">
                            <a:latin typeface="Cambria Math" panose="02040503050406030204" pitchFamily="18" charset="0"/>
                          </a:rPr>
                        </m:ctrlPr>
                      </m:accPr>
                      <m:e>
                        <m:r>
                          <a:rPr lang="en-US" altLang="zh-CN" b="1" i="1" smtClean="0">
                            <a:latin typeface="Cambria Math"/>
                          </a:rPr>
                          <m:t>𝒌</m:t>
                        </m:r>
                      </m:e>
                    </m:acc>
                  </m:oMath>
                </a14:m>
                <a:r>
                  <a:rPr lang="zh-CN" altLang="en-US" dirty="0" smtClean="0"/>
                  <a:t> </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下面来分析热平衡时，没有施加任何外部作用时，晶体中电子的运动情况。根据量子力学，知道了晶体中电子的波函数和能量本征值，晶体中电子的平均速度可以怎么计算？求在</a:t>
                </a:r>
                <a:r>
                  <a:rPr lang="en-US" altLang="zh-CN" dirty="0" smtClean="0"/>
                  <a:t>k</a:t>
                </a:r>
                <a:r>
                  <a:rPr lang="zh-CN" altLang="en-US" dirty="0" smtClean="0"/>
                  <a:t>状态时电子的平均速度可以这个公式计算。又知道速度的算符和动量算符之间关系，则平均速度变为。这个公式的具体推导计算可以参考刘文明的半导体物理。给出结果：即晶体中</a:t>
                </a:r>
                <a:r>
                  <a:rPr lang="en-US" altLang="zh-CN" dirty="0" smtClean="0"/>
                  <a:t>k</a:t>
                </a:r>
                <a:r>
                  <a:rPr lang="zh-CN" altLang="en-US" dirty="0" smtClean="0"/>
                  <a:t>状态电子做共有化运动的平均速度可以表示为。这个关系式与自由空间电子的运动速度公式一致。晶体中电子的动量没有确定值。根据量子力学知识，如果物理量的算符与哈密顿算符能够进行互易，则对应的物理量具有确定的值。在晶体中动量算符与哈密顿算符不能互易，没有确定值，只能具有平均值，即晶体中电子的准动量。</a:t>
                </a:r>
                <a:r>
                  <a:rPr lang="en-US" altLang="zh-CN" b="1" i="0" smtClean="0">
                    <a:latin typeface="Cambria Math"/>
                  </a:rPr>
                  <a:t>𝒑</a:t>
                </a:r>
                <a:r>
                  <a:rPr lang="zh-CN" altLang="en-US" b="1" i="0" smtClean="0">
                    <a:latin typeface="Cambria Math" panose="02040503050406030204" pitchFamily="18" charset="0"/>
                  </a:rPr>
                  <a:t> ⃑</a:t>
                </a:r>
                <a:r>
                  <a:rPr lang="en-US" altLang="zh-CN" b="1" i="0" smtClean="0">
                    <a:latin typeface="Cambria Math"/>
                  </a:rPr>
                  <a:t>=ħ𝒌</a:t>
                </a:r>
                <a:r>
                  <a:rPr lang="en-US" altLang="zh-CN" b="1" i="0" smtClean="0">
                    <a:latin typeface="Cambria Math" panose="02040503050406030204" pitchFamily="18" charset="0"/>
                  </a:rPr>
                  <a:t> ⃑</a:t>
                </a:r>
                <a:r>
                  <a:rPr lang="zh-CN" altLang="en-US" dirty="0" smtClean="0"/>
                  <a:t> </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516424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在热平衡时，如果施加一个外部的作用力，例如电磁场。则晶体中电子在外场力的作用下产生加速度。讲公式。接着讲公式。</a:t>
                </a:r>
                <a:r>
                  <a:rPr lang="zh-CN" altLang="zh-CN" sz="1200" kern="1200" dirty="0" smtClean="0">
                    <a:solidFill>
                      <a:schemeClr val="tx1"/>
                    </a:solidFill>
                    <a:effectLst/>
                    <a:latin typeface="Arial" pitchFamily="34" charset="0"/>
                    <a:ea typeface="宋体" pitchFamily="2" charset="-122"/>
                    <a:cs typeface="+mn-cs"/>
                  </a:rPr>
                  <a:t>有效质量倒数张量，是一个二级张量</a:t>
                </a:r>
                <a14:m>
                  <m:oMath xmlns:m="http://schemas.openxmlformats.org/officeDocument/2006/math">
                    <m:sSup>
                      <m:sSupPr>
                        <m:ctrlPr>
                          <a:rPr lang="zh-CN" altLang="zh-CN" sz="1200" i="1" kern="1200" smtClean="0">
                            <a:solidFill>
                              <a:schemeClr val="tx1"/>
                            </a:solidFill>
                            <a:effectLst/>
                            <a:latin typeface="Cambria Math" panose="02040503050406030204" pitchFamily="18" charset="0"/>
                            <a:ea typeface="宋体" pitchFamily="2" charset="-122"/>
                            <a:cs typeface="+mn-cs"/>
                          </a:rPr>
                        </m:ctrlPr>
                      </m:sSupPr>
                      <m:e>
                        <m:r>
                          <a:rPr lang="zh-CN" altLang="en-US" sz="1200" i="1" kern="1200" smtClean="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𝑚</m:t>
                        </m:r>
                      </m:e>
                      <m:sup>
                        <m:r>
                          <a:rPr lang="en-US" altLang="zh-CN" sz="1200" i="1" kern="1200">
                            <a:solidFill>
                              <a:schemeClr val="tx1"/>
                            </a:solidFill>
                            <a:effectLst/>
                            <a:latin typeface="Cambria Math" panose="02040503050406030204" pitchFamily="18" charset="0"/>
                            <a:ea typeface="宋体" pitchFamily="2" charset="-122"/>
                            <a:cs typeface="+mn-cs"/>
                          </a:rPr>
                          <m:t>∗</m:t>
                        </m:r>
                      </m:sup>
                    </m:sSup>
                  </m:oMath>
                </a14:m>
                <a:r>
                  <a:rPr lang="zh-CN" altLang="zh-CN" sz="1200" kern="1200" dirty="0">
                    <a:solidFill>
                      <a:schemeClr val="tx1"/>
                    </a:solidFill>
                    <a:effectLst/>
                    <a:latin typeface="Arial" pitchFamily="34" charset="0"/>
                    <a:ea typeface="宋体" pitchFamily="2" charset="-122"/>
                    <a:cs typeface="+mn-cs"/>
                  </a:rPr>
                  <a:t>称有效质量，也为</a:t>
                </a:r>
                <a:r>
                  <a:rPr lang="zh-CN" altLang="zh-CN" sz="1200" kern="1200" dirty="0" smtClean="0">
                    <a:solidFill>
                      <a:schemeClr val="tx1"/>
                    </a:solidFill>
                    <a:effectLst/>
                    <a:latin typeface="Arial" pitchFamily="34" charset="0"/>
                    <a:ea typeface="宋体" pitchFamily="2" charset="-122"/>
                    <a:cs typeface="+mn-cs"/>
                  </a:rPr>
                  <a:t>张量</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就知道</a:t>
                </a:r>
                <a:r>
                  <a:rPr lang="zh-CN" altLang="zh-CN" sz="1200" kern="1200" dirty="0" smtClean="0">
                    <a:solidFill>
                      <a:schemeClr val="tx1"/>
                    </a:solidFill>
                    <a:effectLst/>
                    <a:latin typeface="Arial" pitchFamily="34" charset="0"/>
                    <a:ea typeface="宋体" pitchFamily="2" charset="-122"/>
                    <a:cs typeface="+mn-cs"/>
                  </a:rPr>
                  <a:t>晶体中电子的加速度同外力之间关系</a:t>
                </a:r>
                <a14:m>
                  <m:oMath xmlns:m="http://schemas.openxmlformats.org/officeDocument/2006/math">
                    <m:f>
                      <m:fPr>
                        <m:ctrlPr>
                          <a:rPr lang="en-US" altLang="zh-CN" b="1" i="1" smtClean="0">
                            <a:latin typeface="Cambria Math" panose="02040503050406030204" pitchFamily="18" charset="0"/>
                          </a:rPr>
                        </m:ctrlPr>
                      </m:fPr>
                      <m:num>
                        <m:acc>
                          <m:accPr>
                            <m:chr m:val="⃑"/>
                            <m:ctrlPr>
                              <a:rPr lang="en-US" altLang="zh-CN" b="1" i="1">
                                <a:latin typeface="Cambria Math" panose="02040503050406030204" pitchFamily="18" charset="0"/>
                              </a:rPr>
                            </m:ctrlPr>
                          </m:accPr>
                          <m:e>
                            <m:r>
                              <a:rPr lang="en-US" altLang="zh-CN" b="1" i="1">
                                <a:latin typeface="Cambria Math"/>
                              </a:rPr>
                              <m:t>𝑭</m:t>
                            </m:r>
                          </m:e>
                        </m:acc>
                      </m:num>
                      <m:den>
                        <m:sSup>
                          <m:sSupPr>
                            <m:ctrlPr>
                              <a:rPr lang="en-US" altLang="zh-CN" b="1" i="1">
                                <a:latin typeface="Cambria Math" panose="02040503050406030204" pitchFamily="18" charset="0"/>
                              </a:rPr>
                            </m:ctrlPr>
                          </m:sSupPr>
                          <m:e>
                            <m:r>
                              <a:rPr lang="en-US" altLang="zh-CN" b="1" i="1">
                                <a:latin typeface="Cambria Math"/>
                              </a:rPr>
                              <m:t>𝒎</m:t>
                            </m:r>
                          </m:e>
                          <m:sup>
                            <m:r>
                              <a:rPr lang="en-US" altLang="zh-CN" b="1" i="1">
                                <a:latin typeface="Cambria Math"/>
                              </a:rPr>
                              <m:t>∗</m:t>
                            </m:r>
                          </m:sup>
                        </m:sSup>
                      </m:den>
                    </m:f>
                  </m:oMath>
                </a14:m>
                <a:r>
                  <a:rPr lang="zh-CN" altLang="zh-CN" sz="1200" kern="1200" dirty="0" smtClean="0">
                    <a:solidFill>
                      <a:schemeClr val="tx1"/>
                    </a:solidFill>
                    <a:effectLst/>
                    <a:latin typeface="Arial" pitchFamily="34" charset="0"/>
                    <a:ea typeface="宋体" pitchFamily="2" charset="-122"/>
                    <a:cs typeface="+mn-cs"/>
                  </a:rPr>
                  <a:t>，在形式上与牛顿第二定律类似，差别只在于要用电子的有效质量代替惯性质量。</a:t>
                </a:r>
                <a:r>
                  <a:rPr lang="zh-CN" altLang="en-US" sz="1200" kern="1200" dirty="0" smtClean="0">
                    <a:solidFill>
                      <a:schemeClr val="tx1"/>
                    </a:solidFill>
                    <a:effectLst/>
                    <a:latin typeface="Arial" pitchFamily="34" charset="0"/>
                    <a:ea typeface="宋体" pitchFamily="2" charset="-122"/>
                    <a:cs typeface="+mn-cs"/>
                  </a:rPr>
                  <a:t>这是</a:t>
                </a:r>
                <a:r>
                  <a:rPr lang="zh-CN" altLang="zh-CN" sz="1200" kern="1200" dirty="0" smtClean="0">
                    <a:solidFill>
                      <a:schemeClr val="tx1"/>
                    </a:solidFill>
                    <a:effectLst/>
                    <a:latin typeface="Arial" pitchFamily="34" charset="0"/>
                    <a:ea typeface="宋体" pitchFamily="2" charset="-122"/>
                    <a:cs typeface="+mn-cs"/>
                  </a:rPr>
                  <a:t>因为晶体中的电子除了受外力作用外，还要受晶体内部的周期性势场的作用，而有效质量就是表达这部分作用的。</a:t>
                </a:r>
                <a:r>
                  <a:rPr lang="zh-CN" altLang="en-US" sz="1200" kern="1200" dirty="0" smtClean="0">
                    <a:solidFill>
                      <a:schemeClr val="tx1"/>
                    </a:solidFill>
                    <a:effectLst/>
                    <a:latin typeface="Arial" pitchFamily="34" charset="0"/>
                    <a:ea typeface="宋体" pitchFamily="2" charset="-122"/>
                    <a:cs typeface="+mn-cs"/>
                  </a:rPr>
                  <a:t>这就是有效质量的物理含义。一定要记住。</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在热平衡时，如果施加一个外部的作用力，例如电磁场。则晶体中电子在外场力的作用下产生加速度。讲公式。接着讲公式。</a:t>
                </a:r>
                <a:r>
                  <a:rPr lang="zh-CN" altLang="zh-CN" sz="1200" kern="1200" dirty="0" smtClean="0">
                    <a:solidFill>
                      <a:schemeClr val="tx1"/>
                    </a:solidFill>
                    <a:effectLst/>
                    <a:latin typeface="Arial" pitchFamily="34" charset="0"/>
                    <a:ea typeface="宋体" pitchFamily="2" charset="-122"/>
                    <a:cs typeface="+mn-cs"/>
                  </a:rPr>
                  <a:t>有效质量倒数张量，是一个二级张量</a:t>
                </a:r>
                <a:r>
                  <a:rPr lang="zh-CN" altLang="zh-CN" sz="1200" i="0" kern="1200" smtClean="0">
                    <a:solidFill>
                      <a:schemeClr val="tx1"/>
                    </a:solidFill>
                    <a:effectLst/>
                    <a:latin typeface="Arial" pitchFamily="34" charset="0"/>
                    <a:ea typeface="宋体" pitchFamily="2" charset="-122"/>
                    <a:cs typeface="+mn-cs"/>
                  </a:rPr>
                  <a:t>〖</a:t>
                </a:r>
                <a:r>
                  <a:rPr lang="zh-CN" altLang="en-US" sz="1200" i="0" kern="1200" smtClean="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Arial" pitchFamily="34" charset="0"/>
                    <a:ea typeface="宋体" pitchFamily="2" charset="-122"/>
                    <a:cs typeface="+mn-cs"/>
                  </a:rPr>
                  <a:t>𝑚</a:t>
                </a:r>
                <a:r>
                  <a:rPr lang="zh-CN" altLang="zh-CN" sz="1200" i="0" kern="1200" smtClean="0">
                    <a:solidFill>
                      <a:schemeClr val="tx1"/>
                    </a:solidFill>
                    <a:effectLst/>
                    <a:latin typeface="Arial" pitchFamily="34" charset="0"/>
                    <a:ea typeface="宋体" pitchFamily="2" charset="-122"/>
                    <a:cs typeface="+mn-cs"/>
                  </a:rPr>
                  <a:t>〗^</a:t>
                </a:r>
                <a:r>
                  <a:rPr lang="en-US" altLang="zh-CN" sz="1200" i="0" kern="1200">
                    <a:solidFill>
                      <a:schemeClr val="tx1"/>
                    </a:solidFill>
                    <a:effectLst/>
                    <a:latin typeface="Arial" pitchFamily="34" charset="0"/>
                    <a:ea typeface="宋体" pitchFamily="2" charset="-122"/>
                    <a:cs typeface="+mn-cs"/>
                  </a:rPr>
                  <a:t>∗</a:t>
                </a:r>
                <a:r>
                  <a:rPr lang="zh-CN" altLang="zh-CN" sz="1200" kern="1200" dirty="0">
                    <a:solidFill>
                      <a:schemeClr val="tx1"/>
                    </a:solidFill>
                    <a:effectLst/>
                    <a:latin typeface="Arial" pitchFamily="34" charset="0"/>
                    <a:ea typeface="宋体" pitchFamily="2" charset="-122"/>
                    <a:cs typeface="+mn-cs"/>
                  </a:rPr>
                  <a:t>称有效质量，也为</a:t>
                </a:r>
                <a:r>
                  <a:rPr lang="zh-CN" altLang="zh-CN" sz="1200" kern="1200" dirty="0" smtClean="0">
                    <a:solidFill>
                      <a:schemeClr val="tx1"/>
                    </a:solidFill>
                    <a:effectLst/>
                    <a:latin typeface="Arial" pitchFamily="34" charset="0"/>
                    <a:ea typeface="宋体" pitchFamily="2" charset="-122"/>
                    <a:cs typeface="+mn-cs"/>
                  </a:rPr>
                  <a:t>张量</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就知道</a:t>
                </a:r>
                <a:r>
                  <a:rPr lang="zh-CN" altLang="zh-CN" sz="1200" kern="1200" dirty="0" smtClean="0">
                    <a:solidFill>
                      <a:schemeClr val="tx1"/>
                    </a:solidFill>
                    <a:effectLst/>
                    <a:latin typeface="Arial" pitchFamily="34" charset="0"/>
                    <a:ea typeface="宋体" pitchFamily="2" charset="-122"/>
                    <a:cs typeface="+mn-cs"/>
                  </a:rPr>
                  <a:t>晶体中电子的加速度同外力之间关系</a:t>
                </a:r>
                <a:r>
                  <a:rPr lang="en-US" altLang="zh-CN" b="1" i="0">
                    <a:latin typeface="Cambria Math"/>
                  </a:rPr>
                  <a:t>𝑭</a:t>
                </a:r>
                <a:r>
                  <a:rPr lang="en-US" altLang="zh-CN" b="1" i="0">
                    <a:latin typeface="Cambria Math" panose="02040503050406030204" pitchFamily="18" charset="0"/>
                  </a:rPr>
                  <a:t> ⃑</a:t>
                </a:r>
                <a:r>
                  <a:rPr lang="en-US" altLang="zh-CN" b="1" i="0" smtClean="0">
                    <a:latin typeface="Cambria Math" panose="02040503050406030204" pitchFamily="18" charset="0"/>
                  </a:rPr>
                  <a:t>/</a:t>
                </a:r>
                <a:r>
                  <a:rPr lang="en-US" altLang="zh-CN" b="1" i="0">
                    <a:latin typeface="Cambria Math"/>
                  </a:rPr>
                  <a:t>𝒎</a:t>
                </a:r>
                <a:r>
                  <a:rPr lang="en-US" altLang="zh-CN" b="1" i="0">
                    <a:latin typeface="Cambria Math" panose="02040503050406030204" pitchFamily="18" charset="0"/>
                  </a:rPr>
                  <a:t>^</a:t>
                </a:r>
                <a:r>
                  <a:rPr lang="en-US" altLang="zh-CN" b="1" i="0">
                    <a:latin typeface="Cambria Math"/>
                  </a:rPr>
                  <a:t>∗</a:t>
                </a:r>
                <a:r>
                  <a:rPr lang="en-US" altLang="zh-CN" b="1" i="0">
                    <a:latin typeface="Cambria Math" panose="02040503050406030204" pitchFamily="18" charset="0"/>
                  </a:rPr>
                  <a:t> </a:t>
                </a:r>
                <a:r>
                  <a:rPr lang="zh-CN" altLang="zh-CN" sz="1200" kern="1200" dirty="0" smtClean="0">
                    <a:solidFill>
                      <a:schemeClr val="tx1"/>
                    </a:solidFill>
                    <a:effectLst/>
                    <a:latin typeface="Arial" pitchFamily="34" charset="0"/>
                    <a:ea typeface="宋体" pitchFamily="2" charset="-122"/>
                    <a:cs typeface="+mn-cs"/>
                  </a:rPr>
                  <a:t>，在形式上与牛顿第二定律类似，差别只在于要用电子的有效质量代替惯性质量。</a:t>
                </a:r>
                <a:r>
                  <a:rPr lang="zh-CN" altLang="en-US" sz="1200" kern="1200" dirty="0" smtClean="0">
                    <a:solidFill>
                      <a:schemeClr val="tx1"/>
                    </a:solidFill>
                    <a:effectLst/>
                    <a:latin typeface="Arial" pitchFamily="34" charset="0"/>
                    <a:ea typeface="宋体" pitchFamily="2" charset="-122"/>
                    <a:cs typeface="+mn-cs"/>
                  </a:rPr>
                  <a:t>这是</a:t>
                </a:r>
                <a:r>
                  <a:rPr lang="zh-CN" altLang="zh-CN" sz="1200" kern="1200" dirty="0" smtClean="0">
                    <a:solidFill>
                      <a:schemeClr val="tx1"/>
                    </a:solidFill>
                    <a:effectLst/>
                    <a:latin typeface="Arial" pitchFamily="34" charset="0"/>
                    <a:ea typeface="宋体" pitchFamily="2" charset="-122"/>
                    <a:cs typeface="+mn-cs"/>
                  </a:rPr>
                  <a:t>因为晶体中的电子除了受外力作用外，还要受晶体内部的周期性势场的作用，而有效质量就是表达这部分作用的。</a:t>
                </a:r>
                <a:r>
                  <a:rPr lang="zh-CN" altLang="en-US" sz="1200" kern="1200" dirty="0" smtClean="0">
                    <a:solidFill>
                      <a:schemeClr val="tx1"/>
                    </a:solidFill>
                    <a:effectLst/>
                    <a:latin typeface="Arial" pitchFamily="34" charset="0"/>
                    <a:ea typeface="宋体" pitchFamily="2" charset="-122"/>
                    <a:cs typeface="+mn-cs"/>
                  </a:rPr>
                  <a:t>这就是有效质量的物理含义。一定要记住。</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1184483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强调一下：有效质量的倒数张量使有九个分量的张量。</a:t>
            </a:r>
            <a:r>
              <a:rPr lang="zh-CN" altLang="en-US" sz="1200" kern="1200" dirty="0" smtClean="0">
                <a:solidFill>
                  <a:schemeClr val="tx1"/>
                </a:solidFill>
                <a:effectLst/>
                <a:latin typeface="Arial" pitchFamily="34" charset="0"/>
                <a:ea typeface="宋体" pitchFamily="2" charset="-122"/>
                <a:cs typeface="+mn-cs"/>
              </a:rPr>
              <a:t>总之，</a:t>
            </a:r>
            <a:r>
              <a:rPr lang="zh-CN" altLang="zh-CN" sz="1200" kern="1200" dirty="0" smtClean="0">
                <a:solidFill>
                  <a:schemeClr val="tx1"/>
                </a:solidFill>
                <a:effectLst/>
                <a:latin typeface="Arial" pitchFamily="34" charset="0"/>
                <a:ea typeface="宋体" pitchFamily="2" charset="-122"/>
                <a:cs typeface="+mn-cs"/>
              </a:rPr>
              <a:t>晶体中电子运动的特点是，不仅绕每个原子运动，还要在原子之间作共有化运动，能谱分裂成一系列能带。</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15</a:t>
            </a:fld>
            <a:endParaRPr lang="en-US"/>
          </a:p>
        </p:txBody>
      </p:sp>
    </p:spTree>
    <p:extLst>
      <p:ext uri="{BB962C8B-B14F-4D97-AF65-F5344CB8AC3E}">
        <p14:creationId xmlns:p14="http://schemas.microsoft.com/office/powerpoint/2010/main" val="11710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下的内容主要是与半导体相关的概念。各位同学对这些概念一定要理解。晶体中的电子能级形成了一系列的能带，能量越低原子之间的电子相互作用越弱，电子能带越窄。而能带和能带之间的能量禁区越大。在这些能带中电子在各能级中填充时先占据低能级，每个</a:t>
            </a:r>
            <a:r>
              <a:rPr lang="en-US" altLang="zh-CN" dirty="0" smtClean="0"/>
              <a:t>k</a:t>
            </a:r>
            <a:r>
              <a:rPr lang="zh-CN" altLang="en-US" dirty="0" smtClean="0"/>
              <a:t>状态上填充</a:t>
            </a:r>
            <a:r>
              <a:rPr lang="en-US" altLang="zh-CN" dirty="0" smtClean="0"/>
              <a:t>2</a:t>
            </a:r>
            <a:r>
              <a:rPr lang="zh-CN" altLang="en-US" dirty="0" smtClean="0"/>
              <a:t>个电子。假设形成晶体的原子能级都是不简并能级，如果晶体的原胞中电子的数量是偶数，组成晶体的原胞数量有</a:t>
            </a:r>
            <a:r>
              <a:rPr lang="en-US" altLang="zh-CN" dirty="0" smtClean="0"/>
              <a:t>N</a:t>
            </a:r>
            <a:r>
              <a:rPr lang="zh-CN" altLang="en-US" dirty="0" smtClean="0"/>
              <a:t>个，则电子的总数时</a:t>
            </a:r>
            <a:r>
              <a:rPr lang="en-US" altLang="zh-CN" dirty="0" smtClean="0"/>
              <a:t>N</a:t>
            </a:r>
            <a:r>
              <a:rPr lang="zh-CN" altLang="en-US" dirty="0" smtClean="0"/>
              <a:t>的偶数倍，这样晶体的每个能带中有</a:t>
            </a:r>
            <a:r>
              <a:rPr lang="en-US" altLang="zh-CN" dirty="0" smtClean="0"/>
              <a:t>N</a:t>
            </a:r>
            <a:r>
              <a:rPr lang="zh-CN" altLang="en-US" dirty="0" smtClean="0"/>
              <a:t>个能级，可以被填充</a:t>
            </a:r>
            <a:r>
              <a:rPr lang="en-US" altLang="zh-CN" dirty="0" smtClean="0"/>
              <a:t>2N</a:t>
            </a:r>
            <a:r>
              <a:rPr lang="zh-CN" altLang="en-US" dirty="0" smtClean="0"/>
              <a:t>个电子。则在电子填充时，每个能带都填充</a:t>
            </a:r>
            <a:r>
              <a:rPr lang="en-US" altLang="zh-CN" dirty="0" smtClean="0"/>
              <a:t>2N</a:t>
            </a:r>
            <a:r>
              <a:rPr lang="zh-CN" altLang="en-US" dirty="0" smtClean="0"/>
              <a:t>个电子，总共有</a:t>
            </a:r>
            <a:r>
              <a:rPr lang="en-US" altLang="zh-CN" dirty="0" smtClean="0"/>
              <a:t>N</a:t>
            </a:r>
            <a:r>
              <a:rPr lang="zh-CN" altLang="en-US" dirty="0" smtClean="0"/>
              <a:t>的偶数倍个电子，能够被填充的能带一定是要么完全被填充，要么完全空着的状态。这样的材料为半导体或者绝缘体。如果组成晶体的原胞中的电子个数是奇数个。那么这样在电子填充时最高一个被填充的能带一定是半满的能带，这样的材料为金属。当然，实际的材料不一定都是这样的，但是大部分都满足这样的规律。有些材料的能带和能带之间能够发生交叠，例如前面提到的原子的能级顺序发生交叉的原子形成的晶体中，能带和能带就能够发生交叠。发生交叠的能带也可能是半填充的，构成金属材料。而半导体和绝缘体的差别就在于最高被完全填充的能带和最低被完全空着的能带之间的能量禁区的差别。半导体的这个能量禁区较小，在热振动作用下，被填充能带中的电子就有一定几率跃迁到完全空着的能带中，从而形成导电的载流子。而绝缘体的这个能量禁区较宽，需要更多的能量才能使最高能级是满带中的电子跃迁到上一个能级。没有导电的载流子，就是绝缘体。</a:t>
            </a:r>
            <a:endParaRPr lang="en-US" altLang="zh-CN" dirty="0" smtClean="0"/>
          </a:p>
          <a:p>
            <a:r>
              <a:rPr lang="zh-CN" altLang="en-US" dirty="0" smtClean="0"/>
              <a:t>在半导体中，在绝对零度，</a:t>
            </a:r>
            <a:r>
              <a:rPr lang="en-US" altLang="zh-CN" dirty="0" smtClean="0"/>
              <a:t>0K</a:t>
            </a:r>
            <a:r>
              <a:rPr lang="zh-CN" altLang="en-US" dirty="0" smtClean="0"/>
              <a:t>，完全空着的能量最低的能带称为导带。导带的最低能级为导带底，用</a:t>
            </a:r>
            <a:r>
              <a:rPr lang="en-US" altLang="zh-CN" dirty="0" smtClean="0"/>
              <a:t>EC</a:t>
            </a:r>
            <a:r>
              <a:rPr lang="zh-CN" altLang="en-US" dirty="0" smtClean="0"/>
              <a:t>表示。完全被电子占据的能量最高的能带，称为价带。价带能量最高的能级，称为价带顶，用</a:t>
            </a:r>
            <a:r>
              <a:rPr lang="en-US" altLang="zh-CN" dirty="0" smtClean="0"/>
              <a:t>EV</a:t>
            </a:r>
            <a:r>
              <a:rPr lang="zh-CN" altLang="en-US" dirty="0" smtClean="0"/>
              <a:t>表示。将导带和价带之间的能量禁区称为禁带。此处注意，有的课上将能量禁区都称为禁带。而在阅读文献中读到禁带和</a:t>
            </a:r>
            <a:r>
              <a:rPr lang="en-US" altLang="zh-CN" dirty="0" smtClean="0"/>
              <a:t>band gap</a:t>
            </a:r>
            <a:r>
              <a:rPr lang="zh-CN" altLang="en-US" dirty="0" smtClean="0"/>
              <a:t>基本上都是指导带和价带之间的能量禁区宽度。所以在阅读中一定要注意区分文章中名称的具体含义。</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16</a:t>
            </a:fld>
            <a:endParaRPr lang="en-US"/>
          </a:p>
        </p:txBody>
      </p:sp>
    </p:spTree>
    <p:extLst>
      <p:ext uri="{BB962C8B-B14F-4D97-AF65-F5344CB8AC3E}">
        <p14:creationId xmlns:p14="http://schemas.microsoft.com/office/powerpoint/2010/main" val="1565324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导体的晶体是由许多孤立的原子结合在一起形成的具有周期性和对称性的固体结构。晶体中的电子状态即与原子的电子状态相关又不完全等同于孤立的原子中的电子状态。首先，回顾一下孤立原子中的电子状态。原子中的基本离子包含原子核中质子、中子和原子核外的电子。电子绕原子核不停的运动，电子的质量远小于原子核的质量。大于</a:t>
            </a:r>
            <a:r>
              <a:rPr lang="en-US" altLang="zh-CN" dirty="0" smtClean="0"/>
              <a:t>1000</a:t>
            </a:r>
            <a:r>
              <a:rPr lang="zh-CN" altLang="en-US" dirty="0" smtClean="0"/>
              <a:t>倍。在此强调原子核质量远大于电子的质量，在后续分析晶体中电子状态中会有用到。</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225845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孤立原子中的电子在原子核的作用势场下，在原子核周围的空间出现的几率是一定的，而且电子都处在一定的分立的能级上。根据包利不相容原理，每个能级上能够填充两个自旋相反的电子。标志电子的状态的量子数有</a:t>
            </a:r>
            <a:r>
              <a:rPr lang="en-US" altLang="zh-CN" dirty="0" smtClean="0"/>
              <a:t>4</a:t>
            </a:r>
            <a:r>
              <a:rPr lang="zh-CN" altLang="en-US" dirty="0" smtClean="0"/>
              <a:t>个，分别是主量子数</a:t>
            </a:r>
            <a:r>
              <a:rPr lang="en-US" altLang="zh-CN" dirty="0" smtClean="0"/>
              <a:t>n</a:t>
            </a:r>
            <a:r>
              <a:rPr lang="zh-CN" altLang="en-US" dirty="0" smtClean="0"/>
              <a:t>，角量子数</a:t>
            </a:r>
            <a:r>
              <a:rPr lang="en-US" altLang="zh-CN" dirty="0" smtClean="0"/>
              <a:t>l</a:t>
            </a:r>
            <a:r>
              <a:rPr lang="zh-CN" altLang="en-US" dirty="0" smtClean="0"/>
              <a:t>，磁量子数</a:t>
            </a:r>
            <a:r>
              <a:rPr lang="en-US" altLang="zh-CN" dirty="0" smtClean="0"/>
              <a:t>m</a:t>
            </a:r>
            <a:r>
              <a:rPr lang="zh-CN" altLang="en-US" dirty="0" smtClean="0"/>
              <a:t>和自旋量子数</a:t>
            </a:r>
            <a:r>
              <a:rPr lang="en-US" altLang="zh-CN" dirty="0" err="1" smtClean="0"/>
              <a:t>ms</a:t>
            </a:r>
            <a:r>
              <a:rPr lang="zh-CN" altLang="en-US" dirty="0" smtClean="0"/>
              <a:t>。如硅原子，核外有</a:t>
            </a:r>
            <a:r>
              <a:rPr lang="en-US" altLang="zh-CN" dirty="0" smtClean="0"/>
              <a:t>14</a:t>
            </a:r>
            <a:r>
              <a:rPr lang="zh-CN" altLang="en-US" dirty="0" smtClean="0"/>
              <a:t>个电子，电子都绕硅原子核远动，分别处于</a:t>
            </a:r>
            <a:r>
              <a:rPr lang="en-US" altLang="zh-CN" dirty="0" smtClean="0"/>
              <a:t>1S</a:t>
            </a:r>
            <a:r>
              <a:rPr lang="zh-CN" altLang="en-US" dirty="0" smtClean="0"/>
              <a:t>，</a:t>
            </a:r>
            <a:r>
              <a:rPr lang="en-US" altLang="zh-CN" dirty="0" smtClean="0"/>
              <a:t>2S</a:t>
            </a:r>
            <a:r>
              <a:rPr lang="zh-CN" altLang="en-US" dirty="0" smtClean="0"/>
              <a:t>，</a:t>
            </a:r>
            <a:r>
              <a:rPr lang="en-US" altLang="zh-CN" dirty="0" smtClean="0"/>
              <a:t>2P</a:t>
            </a:r>
            <a:r>
              <a:rPr lang="zh-CN" altLang="en-US" dirty="0" smtClean="0"/>
              <a:t>，</a:t>
            </a:r>
            <a:r>
              <a:rPr lang="en-US" altLang="zh-CN" dirty="0" smtClean="0"/>
              <a:t>3S</a:t>
            </a:r>
            <a:r>
              <a:rPr lang="zh-CN" altLang="en-US" dirty="0" smtClean="0"/>
              <a:t>，</a:t>
            </a:r>
            <a:r>
              <a:rPr lang="en-US" altLang="zh-CN" dirty="0" smtClean="0"/>
              <a:t>3P</a:t>
            </a:r>
            <a:r>
              <a:rPr lang="zh-CN" altLang="en-US" dirty="0" smtClean="0"/>
              <a:t>的分立能级上。而</a:t>
            </a:r>
            <a:r>
              <a:rPr lang="en-US" altLang="zh-CN" dirty="0" smtClean="0"/>
              <a:t>2P</a:t>
            </a:r>
            <a:r>
              <a:rPr lang="zh-CN" altLang="en-US" dirty="0" smtClean="0"/>
              <a:t>能级上的</a:t>
            </a:r>
            <a:r>
              <a:rPr lang="en-US" altLang="zh-CN" dirty="0" smtClean="0"/>
              <a:t>p</a:t>
            </a:r>
            <a:r>
              <a:rPr lang="zh-CN" altLang="en-US" dirty="0" smtClean="0"/>
              <a:t>态对应三个磁量子数，属于简并能级。孤立原子的电子绕核远动，处于原子核周围的局域化量子态上，</a:t>
            </a:r>
            <a:r>
              <a:rPr lang="zh-CN" altLang="zh-CN" b="1" dirty="0" smtClean="0">
                <a:solidFill>
                  <a:srgbClr val="FF0000"/>
                </a:solidFill>
              </a:rPr>
              <a:t>其能级取一系列分立值。</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95506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此图式不同序数的原子的电子能级情况。要强调的一点是，对于某些原子，原子的能级分布的规律发生了变化，例如对于</a:t>
            </a:r>
            <a:r>
              <a:rPr lang="en-US" altLang="zh-CN" dirty="0" smtClean="0"/>
              <a:t>K</a:t>
            </a:r>
            <a:r>
              <a:rPr lang="zh-CN" altLang="en-US" dirty="0" smtClean="0"/>
              <a:t>，</a:t>
            </a:r>
            <a:r>
              <a:rPr lang="en-US" altLang="zh-CN" dirty="0" smtClean="0"/>
              <a:t>Ca</a:t>
            </a:r>
            <a:r>
              <a:rPr lang="zh-CN" altLang="en-US" dirty="0" smtClean="0"/>
              <a:t>原子，</a:t>
            </a:r>
            <a:r>
              <a:rPr lang="en-US" altLang="zh-CN" dirty="0" smtClean="0"/>
              <a:t>3d</a:t>
            </a:r>
            <a:r>
              <a:rPr lang="zh-CN" altLang="en-US" dirty="0" smtClean="0"/>
              <a:t>能级的能量高于了</a:t>
            </a:r>
            <a:r>
              <a:rPr lang="en-US" altLang="zh-CN" dirty="0" smtClean="0"/>
              <a:t>4s</a:t>
            </a:r>
            <a:r>
              <a:rPr lang="zh-CN" altLang="en-US" dirty="0" smtClean="0"/>
              <a:t>能级的能量。这也是后面要讲的晶体的能带发生交叠的一个原因。</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110854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再来复习一下处于自由空间中的电子状态和能谱。讨论自由空间中电子的状态和能谱需要应用量子力学得理论。首先列出薛定谔方程，对其求解得到电子的波函数和能量。设自由空间的体积为</a:t>
                </a:r>
                <a:r>
                  <a:rPr lang="en-US" altLang="zh-CN" dirty="0" smtClean="0"/>
                  <a:t>V</a:t>
                </a:r>
                <a:r>
                  <a:rPr lang="zh-CN" altLang="en-US" dirty="0" smtClean="0"/>
                  <a:t>。对于自由空间，电子的势场不会随位置而变化，因此其定态薛定谔方程为。这样的薛定谔方程的解波函数为平面波形式，</a:t>
                </a:r>
                <a14:m>
                  <m:oMath xmlns:m="http://schemas.openxmlformats.org/officeDocument/2006/math">
                    <m:f>
                      <m:fPr>
                        <m:ctrlPr>
                          <a:rPr lang="en-US" altLang="zh-CN" b="1" i="1" smtClean="0">
                            <a:latin typeface="Cambria Math" panose="02040503050406030204" pitchFamily="18" charset="0"/>
                          </a:rPr>
                        </m:ctrlPr>
                      </m:fPr>
                      <m:num>
                        <m:r>
                          <a:rPr lang="en-US" altLang="zh-CN" b="1" i="1">
                            <a:latin typeface="Cambria Math"/>
                          </a:rPr>
                          <m:t>𝟏</m:t>
                        </m:r>
                      </m:num>
                      <m:den>
                        <m:rad>
                          <m:radPr>
                            <m:degHide m:val="on"/>
                            <m:ctrlPr>
                              <a:rPr lang="en-US" altLang="zh-CN" b="1" i="1">
                                <a:latin typeface="Cambria Math" panose="02040503050406030204" pitchFamily="18" charset="0"/>
                              </a:rPr>
                            </m:ctrlPr>
                          </m:radPr>
                          <m:deg/>
                          <m:e>
                            <m:r>
                              <a:rPr lang="en-US" altLang="zh-CN" b="1" i="1">
                                <a:latin typeface="Cambria Math"/>
                              </a:rPr>
                              <m:t>𝑽</m:t>
                            </m:r>
                          </m:e>
                        </m:rad>
                      </m:den>
                    </m:f>
                    <m:r>
                      <a:rPr lang="zh-CN" altLang="en-US" b="1" i="1" smtClean="0">
                        <a:latin typeface="Cambria Math" panose="02040503050406030204" pitchFamily="18" charset="0"/>
                      </a:rPr>
                      <m:t>是</m:t>
                    </m:r>
                  </m:oMath>
                </a14:m>
                <a:r>
                  <a:rPr lang="zh-CN" altLang="en-US" dirty="0" smtClean="0"/>
                  <a:t>波函数归一化常数。</a:t>
                </a:r>
                <a:r>
                  <a:rPr lang="en-US" altLang="zh-CN" dirty="0" smtClean="0"/>
                  <a:t>V</a:t>
                </a:r>
                <a:r>
                  <a:rPr lang="zh-CN" altLang="en-US" dirty="0" smtClean="0"/>
                  <a:t>是自由空间的体积。</a:t>
                </a:r>
                <a:r>
                  <a:rPr lang="en-US" altLang="zh-CN" dirty="0" smtClean="0"/>
                  <a:t>K</a:t>
                </a:r>
                <a:r>
                  <a:rPr lang="zh-CN" altLang="en-US" dirty="0" smtClean="0"/>
                  <a:t>是波矢，</a:t>
                </a:r>
                <a:r>
                  <a:rPr lang="en-US" altLang="zh-CN" dirty="0" smtClean="0"/>
                  <a:t>% K</a:t>
                </a:r>
                <a:r>
                  <a:rPr lang="zh-CN" altLang="en-US" dirty="0" smtClean="0"/>
                  <a:t>等于。。，如果体积非常大，则</a:t>
                </a:r>
                <a:r>
                  <a:rPr lang="en-US" altLang="zh-CN" dirty="0" smtClean="0"/>
                  <a:t>k</a:t>
                </a:r>
                <a:r>
                  <a:rPr lang="zh-CN" altLang="en-US" dirty="0" smtClean="0"/>
                  <a:t>取连续值，</a:t>
                </a:r>
                <a:r>
                  <a:rPr lang="en-US" altLang="zh-CN" dirty="0" smtClean="0"/>
                  <a:t>k</a:t>
                </a:r>
                <a:r>
                  <a:rPr lang="zh-CN" altLang="en-US" dirty="0" smtClean="0"/>
                  <a:t>的大小为</a:t>
                </a:r>
                <a:r>
                  <a:rPr lang="en-US" altLang="zh-CN" dirty="0" smtClean="0"/>
                  <a:t>&amp;</a:t>
                </a:r>
                <a:r>
                  <a:rPr lang="zh-CN" altLang="en-US" dirty="0" smtClean="0"/>
                  <a:t>，自由空间电子的能量可表示为。自由空间的电子具有确定的动量，</a:t>
                </a:r>
                <a:r>
                  <a:rPr lang="en-US" altLang="zh-CN" dirty="0" smtClean="0"/>
                  <a:t>%</a:t>
                </a:r>
                <a:r>
                  <a:rPr lang="zh-CN" altLang="en-US" dirty="0" smtClean="0"/>
                  <a:t>，也具有确定的速度。利用能量和波矢之间的关系。速度可以表示成。速度与能量之间的关系与晶体中电子的平均速度与能量的关系一致。对于自由空间的电子而言，电子在自由空间进行自由运动，电子能量与波矢之间是抛物线关系，具有偶对称性，随波矢</a:t>
                </a:r>
                <a:r>
                  <a:rPr lang="en-US" altLang="zh-CN" dirty="0" smtClean="0"/>
                  <a:t>k</a:t>
                </a:r>
                <a:r>
                  <a:rPr lang="zh-CN" altLang="en-US" dirty="0" smtClean="0"/>
                  <a:t>连续变化。</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再来复习一下处于自由空间中的电子状态和能谱。讨论自由空间中电子的状态和能谱需要应用量子力学得理论。首先列出薛定谔方程，对其求解得到电子的波函数和能量。设自由空间的体积为</a:t>
                </a:r>
                <a:r>
                  <a:rPr lang="en-US" altLang="zh-CN" dirty="0" smtClean="0"/>
                  <a:t>V</a:t>
                </a:r>
                <a:r>
                  <a:rPr lang="zh-CN" altLang="en-US" dirty="0" smtClean="0"/>
                  <a:t>。对于自由空间，电子的势场不会随位置而变化，因此其定态薛定谔方程为。这样的薛定谔方程的解波函数为平面波形式，</a:t>
                </a:r>
                <a:r>
                  <a:rPr lang="en-US" altLang="zh-CN" b="1" i="0">
                    <a:latin typeface="Cambria Math"/>
                  </a:rPr>
                  <a:t>𝟏</a:t>
                </a:r>
                <a:r>
                  <a:rPr lang="en-US" altLang="zh-CN" b="1" i="0" smtClean="0">
                    <a:latin typeface="Cambria Math" panose="02040503050406030204" pitchFamily="18" charset="0"/>
                  </a:rPr>
                  <a:t>/</a:t>
                </a:r>
                <a:r>
                  <a:rPr lang="en-US" altLang="zh-CN" b="1" i="0">
                    <a:latin typeface="Cambria Math" panose="02040503050406030204" pitchFamily="18" charset="0"/>
                  </a:rPr>
                  <a:t>√</a:t>
                </a:r>
                <a:r>
                  <a:rPr lang="en-US" altLang="zh-CN" b="1" i="0">
                    <a:latin typeface="Cambria Math"/>
                  </a:rPr>
                  <a:t>𝑽</a:t>
                </a:r>
                <a:r>
                  <a:rPr lang="zh-CN" altLang="en-US" b="1" i="0" smtClean="0">
                    <a:latin typeface="Cambria Math" panose="02040503050406030204" pitchFamily="18" charset="0"/>
                  </a:rPr>
                  <a:t> 是</a:t>
                </a:r>
                <a:r>
                  <a:rPr lang="zh-CN" altLang="en-US" dirty="0" smtClean="0"/>
                  <a:t>波函数归一化常数。</a:t>
                </a:r>
                <a:r>
                  <a:rPr lang="en-US" altLang="zh-CN" dirty="0" smtClean="0"/>
                  <a:t>V</a:t>
                </a:r>
                <a:r>
                  <a:rPr lang="zh-CN" altLang="en-US" dirty="0" smtClean="0"/>
                  <a:t>是自由空间的体积。</a:t>
                </a:r>
                <a:r>
                  <a:rPr lang="en-US" altLang="zh-CN" dirty="0" smtClean="0"/>
                  <a:t>K</a:t>
                </a:r>
                <a:r>
                  <a:rPr lang="zh-CN" altLang="en-US" dirty="0" smtClean="0"/>
                  <a:t>是波矢，</a:t>
                </a:r>
                <a:r>
                  <a:rPr lang="en-US" altLang="zh-CN" dirty="0" smtClean="0"/>
                  <a:t>% K</a:t>
                </a:r>
                <a:r>
                  <a:rPr lang="zh-CN" altLang="en-US" dirty="0" smtClean="0"/>
                  <a:t>等于。。，如果体积非常大，则</a:t>
                </a:r>
                <a:r>
                  <a:rPr lang="en-US" altLang="zh-CN" dirty="0" smtClean="0"/>
                  <a:t>k</a:t>
                </a:r>
                <a:r>
                  <a:rPr lang="zh-CN" altLang="en-US" dirty="0" smtClean="0"/>
                  <a:t>取连续值，</a:t>
                </a:r>
                <a:r>
                  <a:rPr lang="en-US" altLang="zh-CN" dirty="0" smtClean="0"/>
                  <a:t>k</a:t>
                </a:r>
                <a:r>
                  <a:rPr lang="zh-CN" altLang="en-US" dirty="0" smtClean="0"/>
                  <a:t>的大小为</a:t>
                </a:r>
                <a:r>
                  <a:rPr lang="en-US" altLang="zh-CN" dirty="0" smtClean="0"/>
                  <a:t>&amp;</a:t>
                </a:r>
                <a:r>
                  <a:rPr lang="zh-CN" altLang="en-US" dirty="0" smtClean="0"/>
                  <a:t>，自由空间电子的能量可表示为。自由空间的电子具有确定的动量，</a:t>
                </a:r>
                <a:r>
                  <a:rPr lang="en-US" altLang="zh-CN" dirty="0" smtClean="0"/>
                  <a:t>%</a:t>
                </a:r>
                <a:r>
                  <a:rPr lang="zh-CN" altLang="en-US" dirty="0" smtClean="0"/>
                  <a:t>，也具有确定的速度。利用能量和波矢之间的关系。速度可以表示成。速度与能量之间的关系与晶体中电子的平均速度与能量的关系一致。对于自由空间的电子而言，电子在自由空间进行自由运动，电子能量与波矢之间是抛物线关系，具有偶对称性，随波矢</a:t>
                </a:r>
                <a:r>
                  <a:rPr lang="en-US" altLang="zh-CN" dirty="0" smtClean="0"/>
                  <a:t>k</a:t>
                </a:r>
                <a:r>
                  <a:rPr lang="zh-CN" altLang="en-US" dirty="0" smtClean="0"/>
                  <a:t>连续变化。</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2517344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下面讨论晶体中的电子状态和能带。晶体中的电子状态和能带的分析利用的是固体能带理论。固体能带理论在固体物理学课程中会更详细的讲解。</a:t>
            </a:r>
            <a:endParaRPr lang="en-US" altLang="zh-CN" dirty="0" smtClean="0"/>
          </a:p>
          <a:p>
            <a:r>
              <a:rPr lang="zh-CN" altLang="en-US" dirty="0" smtClean="0"/>
              <a:t>在半导体物理课程中定性分析晶体中电子能带的形成及电子的运动特点。直接给出能带的性质，分析热平衡，不受外界任何作用时，晶体中电子的平均速度及加速度。</a:t>
            </a:r>
            <a:endParaRPr lang="en-US" altLang="zh-CN" dirty="0" smtClean="0"/>
          </a:p>
          <a:p>
            <a:r>
              <a:rPr lang="zh-CN" altLang="en-US" dirty="0" smtClean="0"/>
              <a:t>先来定性说明晶体中电子能带结构。晶体是由大量的原子按照一定的规律结合而成。现在考虑有两个相同的原子，每个原子中的电子都在原子周围进行局域化运动，电子处在分立能级上，并且假设能级都是非简并能级。也就是一个能级上只有两个自旋相反的电子。能量越大的电子离原子核越远，</a:t>
            </a:r>
            <a:endParaRPr lang="en-US" altLang="zh-CN" dirty="0" smtClean="0"/>
          </a:p>
          <a:p>
            <a:r>
              <a:rPr lang="zh-CN" altLang="en-US" dirty="0" smtClean="0"/>
              <a:t>如果两个原子距离很远，原子和原子之间不发生任何作用，那么每个原子周围都有相同的电子的状态，这时对应原子的每个能级就有两个状态，也就是说这时原子周围的电子能级是二重简并的。</a:t>
            </a:r>
            <a:endParaRPr lang="en-US" altLang="zh-CN" dirty="0" smtClean="0"/>
          </a:p>
          <a:p>
            <a:r>
              <a:rPr lang="zh-CN" altLang="en-US" dirty="0" smtClean="0"/>
              <a:t>当两个原子逐渐靠近，使原子最外层的电子波函数发生交叠，由于两个原子之间的相互作用会使原子的能级发生分裂，一个能级分裂成两个能级。这时原本被一个原子所束缚的电子就有几率运动到另一个原子周围。</a:t>
            </a:r>
            <a:endParaRPr lang="en-US" altLang="zh-CN" dirty="0" smtClean="0"/>
          </a:p>
          <a:p>
            <a:r>
              <a:rPr lang="zh-CN" altLang="en-US" dirty="0" smtClean="0"/>
              <a:t>那么考虑一下，如果有</a:t>
            </a:r>
            <a:r>
              <a:rPr lang="en-US" altLang="zh-CN" dirty="0" smtClean="0"/>
              <a:t>N</a:t>
            </a:r>
            <a:r>
              <a:rPr lang="zh-CN" altLang="en-US" dirty="0" smtClean="0"/>
              <a:t>个这样相同的原子相互作用会如何呢？</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1929632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要注意一点，在此分析中我们假设原子的能级是非简并的能级。也就是，对于单个原子，电子的能量从低到高分别是</a:t>
            </a:r>
            <a:r>
              <a:rPr lang="en-US" altLang="zh-CN" dirty="0" smtClean="0"/>
              <a:t>E1</a:t>
            </a:r>
            <a:r>
              <a:rPr lang="zh-CN" altLang="en-US" dirty="0" smtClean="0"/>
              <a:t>，</a:t>
            </a:r>
            <a:r>
              <a:rPr lang="en-US" altLang="zh-CN" dirty="0" smtClean="0"/>
              <a:t>E2</a:t>
            </a:r>
            <a:r>
              <a:rPr lang="zh-CN" altLang="en-US" dirty="0" smtClean="0"/>
              <a:t>，</a:t>
            </a:r>
            <a:r>
              <a:rPr lang="en-US" altLang="zh-CN" dirty="0" smtClean="0"/>
              <a:t>E3</a:t>
            </a:r>
            <a:r>
              <a:rPr lang="zh-CN" altLang="en-US" dirty="0" smtClean="0"/>
              <a:t>，</a:t>
            </a:r>
            <a:r>
              <a:rPr lang="en-US" altLang="zh-CN" dirty="0" smtClean="0"/>
              <a:t>E4</a:t>
            </a:r>
            <a:r>
              <a:rPr lang="zh-CN" altLang="en-US" dirty="0" smtClean="0"/>
              <a:t>等等，这些能级都是非简并的能级。如果这样的两个原子，电子波函数发生交叠，原子中电子的分立能级就分裂成一高一低两个能级。那么如果是</a:t>
            </a:r>
            <a:r>
              <a:rPr lang="en-US" altLang="zh-CN" dirty="0" smtClean="0"/>
              <a:t>N</a:t>
            </a:r>
            <a:r>
              <a:rPr lang="zh-CN" altLang="en-US" dirty="0" smtClean="0"/>
              <a:t>个相同的原子组成晶体，近邻原子的电子之间发生相互作用，也就是电子波函数发生不同程度的交叠，使原子分立的能级发生分裂，分裂成</a:t>
            </a:r>
            <a:r>
              <a:rPr lang="en-US" altLang="zh-CN" dirty="0" smtClean="0"/>
              <a:t>N</a:t>
            </a:r>
            <a:r>
              <a:rPr lang="zh-CN" altLang="en-US" dirty="0" smtClean="0"/>
              <a:t>个间距非常小具有一定能量宽度的能带。这时一个原子周围局域化的电子就有一定的几率运动到晶体中其他原子的周围。此时，晶体中的电子不再只属于某个原子，而是一方面绕某个原子运动，同时还要在原子间做共有化运动。这就是晶体中电子运动的特点。晶体中电子能级形成一系列的能带，能带和能带之间的能量间隔为电子的能量禁区，能量禁区范围内不存在电子的能级。</a:t>
            </a:r>
            <a:endParaRPr lang="en-US" altLang="zh-CN" dirty="0" smtClean="0"/>
          </a:p>
          <a:p>
            <a:endParaRPr lang="en-US" altLang="zh-CN" dirty="0" smtClean="0"/>
          </a:p>
          <a:p>
            <a:r>
              <a:rPr lang="zh-CN" altLang="en-US" dirty="0" smtClean="0"/>
              <a:t>通常能量低的电子越靠近原子核，这样的电子状态之间的交叠比较弱，能级分裂也很小。而越外层的电子波函数之间的交叠越强，能级分裂越大，能带也越宽。这也就能理解图中所画高能量的能带较宽的原因了。此外大家也观察到在图中能量禁区越往高能量越窄，这又是什么原因呢？这与单个原子电子能级的能级间隔之间的关系是一致的，孤立的原子中电子能级能量越高间隔越小，越高的能级离原子越远，电子和原子核之间的作用力就越小，电子就越接近自由电子，能级的间隔也就越来越小，直至为自由电子，能级形成连续谱。各位同学在画这样的图中一定要注意这些。</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3774835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定性的分析了晶体中能带的形成。在具体的能带理论中是利用量子力学理论来对晶体中电子状态和能带进行计算。利用量子力学方法分析晶体中电子的状态和能带。第一步就是列出晶体的定态薛定谔方程。但是，对于晶体，包含大量的原子核、以及核外电子，属于多粒子体系。其薛定谔方程的形式是非常复杂的，很难得到解析解，技术利用现代的计算手段，也很难进行计算。在对晶体中电子的状态和能带的研究中，科研工作者进行了一系列的简化处理，将多粒子体系的薛定谔方程简化为单电子薛定谔方程。后面就不再强调了这是单电子薛定谔方程了。在这个方程左侧，第一项是电子的动能项，第二项是电子的势能项。右侧的</a:t>
            </a:r>
            <a:r>
              <a:rPr lang="en-US" altLang="zh-CN" dirty="0" smtClean="0"/>
              <a:t>E</a:t>
            </a:r>
            <a:r>
              <a:rPr lang="zh-CN" altLang="en-US" dirty="0" smtClean="0"/>
              <a:t>（</a:t>
            </a:r>
            <a:r>
              <a:rPr lang="en-US" altLang="zh-CN" dirty="0" smtClean="0"/>
              <a:t>K</a:t>
            </a:r>
            <a:r>
              <a:rPr lang="zh-CN" altLang="en-US" dirty="0" smtClean="0"/>
              <a:t>）是电子的能量。晶体中电子的势能有什么特点，各位同学还记得吗？那就是晶体中的电子势能具有晶格的周期性。式中</a:t>
            </a:r>
            <a:r>
              <a:rPr lang="en-US" altLang="zh-CN" dirty="0" smtClean="0"/>
              <a:t>Rm</a:t>
            </a:r>
            <a:r>
              <a:rPr lang="zh-CN" altLang="en-US" dirty="0" smtClean="0"/>
              <a:t>是晶格矢量。图中所示为晶体中原子势场的示意图。当电子离原子越近，电子受到的束缚越大，势能越低，当电子处在两个原子之间位置，两侧的原子对电子的作用势能抵消，势能为零，所以晶体中电子的势能小于等于零。这个从电子和原子核之间的静电势能变化更易理解，两个不同电荷之间的势能小于零。</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1649697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列出了电子的定态薛定谔方程，就要尝试进行求解。虽然已经简化为单电子薛定谔方程，但是要想得到解析解也是很困难的，仍然需要借助计算机进行数值计算。大连理工大学的计算中心提供了一些进行能带计算方面的软件。虽然不能得到解析解，但是在</a:t>
            </a:r>
            <a:r>
              <a:rPr lang="en-US" altLang="zh-CN" dirty="0" smtClean="0"/>
              <a:t>1928</a:t>
            </a:r>
            <a:r>
              <a:rPr lang="zh-CN" altLang="en-US" dirty="0" smtClean="0"/>
              <a:t>年，当菲力克斯 布洛赫研究晶态固体的导电性时提出晶体中薛定谔方程解的函数形式，布洛赫函数。即在周期性势场中，电子的波函数具有下面的形式。在公式中，</a:t>
            </a:r>
            <a:r>
              <a:rPr lang="en-US" altLang="zh-CN" dirty="0" smtClean="0"/>
              <a:t>k</a:t>
            </a:r>
            <a:r>
              <a:rPr lang="zh-CN" altLang="en-US" dirty="0" smtClean="0"/>
              <a:t>是波矢，同时也起着量子数作用，用来标志电子的运动状态。不同的</a:t>
            </a:r>
            <a:r>
              <a:rPr lang="en-US" altLang="zh-CN" dirty="0" smtClean="0"/>
              <a:t>k</a:t>
            </a:r>
            <a:r>
              <a:rPr lang="zh-CN" altLang="en-US" dirty="0" smtClean="0"/>
              <a:t>具有不同的电子状态。其中</a:t>
            </a:r>
            <a:r>
              <a:rPr lang="en-US" altLang="zh-CN" dirty="0" smtClean="0"/>
              <a:t>e </a:t>
            </a:r>
            <a:r>
              <a:rPr lang="en-US" altLang="zh-CN" dirty="0" err="1" smtClean="0"/>
              <a:t>ik</a:t>
            </a:r>
            <a:r>
              <a:rPr lang="en-US" altLang="zh-CN" dirty="0" smtClean="0"/>
              <a:t> </a:t>
            </a:r>
            <a:r>
              <a:rPr lang="zh-CN" altLang="en-US" dirty="0" smtClean="0"/>
              <a:t>点乘 </a:t>
            </a:r>
            <a:r>
              <a:rPr lang="en-US" altLang="zh-CN" dirty="0" smtClean="0"/>
              <a:t>r</a:t>
            </a:r>
            <a:r>
              <a:rPr lang="zh-CN" altLang="en-US" dirty="0" smtClean="0"/>
              <a:t>具有平面波形式，与自由空间电子的波函数相同，</a:t>
            </a:r>
            <a:r>
              <a:rPr lang="en-US" altLang="zh-CN" dirty="0" smtClean="0"/>
              <a:t>u</a:t>
            </a:r>
            <a:r>
              <a:rPr lang="zh-CN" altLang="en-US" dirty="0" smtClean="0"/>
              <a:t>函数具有晶格的周期性，即：。。。，</a:t>
            </a:r>
            <a:r>
              <a:rPr lang="en-US" altLang="zh-CN" dirty="0" smtClean="0"/>
              <a:t>u</a:t>
            </a:r>
            <a:r>
              <a:rPr lang="zh-CN" altLang="en-US" dirty="0" smtClean="0"/>
              <a:t>函数在各个原胞中周期性重复真，可以看出具有周期性势场的晶体中电子的波函数是由平面波调制的周期性函数。其中平面波因子描述了电子在晶体中做共有化运动的情况，周期性因子则描述了电子在原胞中绕原子运动的情况。布洛赫函数还可以表示成另外一种形式。从这个函数形式可以看出在不同的原胞中，电子在等价的位置上出现的几率是相同的，只是相位不同。此布洛赫函数形式在后续的分析中还有使用。具有了波函数解的形式，那么晶体中电子的能谱具有怎样的性质呢。</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2143442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spTree>
    <p:extLst>
      <p:ext uri="{BB962C8B-B14F-4D97-AF65-F5344CB8AC3E}">
        <p14:creationId xmlns:p14="http://schemas.microsoft.com/office/powerpoint/2010/main" val="153872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spTree>
    <p:extLst>
      <p:ext uri="{BB962C8B-B14F-4D97-AF65-F5344CB8AC3E}">
        <p14:creationId xmlns:p14="http://schemas.microsoft.com/office/powerpoint/2010/main" val="268169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spTree>
    <p:extLst>
      <p:ext uri="{BB962C8B-B14F-4D97-AF65-F5344CB8AC3E}">
        <p14:creationId xmlns:p14="http://schemas.microsoft.com/office/powerpoint/2010/main" val="155692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spTree>
    <p:extLst>
      <p:ext uri="{BB962C8B-B14F-4D97-AF65-F5344CB8AC3E}">
        <p14:creationId xmlns:p14="http://schemas.microsoft.com/office/powerpoint/2010/main" val="31264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spTree>
    <p:extLst>
      <p:ext uri="{BB962C8B-B14F-4D97-AF65-F5344CB8AC3E}">
        <p14:creationId xmlns:p14="http://schemas.microsoft.com/office/powerpoint/2010/main" val="2690846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spTree>
    <p:extLst>
      <p:ext uri="{BB962C8B-B14F-4D97-AF65-F5344CB8AC3E}">
        <p14:creationId xmlns:p14="http://schemas.microsoft.com/office/powerpoint/2010/main" val="1640513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spTree>
    <p:extLst>
      <p:ext uri="{BB962C8B-B14F-4D97-AF65-F5344CB8AC3E}">
        <p14:creationId xmlns:p14="http://schemas.microsoft.com/office/powerpoint/2010/main" val="14749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11.xml"/><Relationship Id="rId16"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0.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49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480.png"/><Relationship Id="rId5" Type="http://schemas.openxmlformats.org/officeDocument/2006/relationships/image" Target="../media/image45.png"/><Relationship Id="rId15" Type="http://schemas.openxmlformats.org/officeDocument/2006/relationships/image" Target="../media/image52.png"/><Relationship Id="rId10" Type="http://schemas.openxmlformats.org/officeDocument/2006/relationships/image" Target="../media/image470.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2.png"/><Relationship Id="rId7"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2166938" y="2405063"/>
            <a:ext cx="7772400" cy="1143000"/>
          </a:xfrm>
        </p:spPr>
        <p:txBody>
          <a:bodyPr/>
          <a:lstStyle/>
          <a:p>
            <a:pPr eaLnBrk="1" hangingPunct="1"/>
            <a:r>
              <a:rPr lang="zh-CN" altLang="en-US" b="1" dirty="0" smtClean="0"/>
              <a:t>第三章 半导体中电子状态</a:t>
            </a:r>
          </a:p>
        </p:txBody>
      </p:sp>
      <p:sp>
        <p:nvSpPr>
          <p:cNvPr id="3075" name="Rectangle 3"/>
          <p:cNvSpPr>
            <a:spLocks noGrp="1" noRot="1" noChangeArrowheads="1"/>
          </p:cNvSpPr>
          <p:nvPr>
            <p:ph type="subTitle" idx="4294967295"/>
          </p:nvPr>
        </p:nvSpPr>
        <p:spPr>
          <a:xfrm>
            <a:off x="3012558" y="4229100"/>
            <a:ext cx="6400800" cy="1752600"/>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365" y="152331"/>
            <a:ext cx="8844455" cy="769441"/>
          </a:xfrm>
          <a:prstGeom prst="rect">
            <a:avLst/>
          </a:prstGeom>
          <a:noFill/>
        </p:spPr>
        <p:txBody>
          <a:bodyPr wrap="square" rtlCol="0">
            <a:spAutoFit/>
          </a:bodyPr>
          <a:lstStyle/>
          <a:p>
            <a:r>
              <a:rPr lang="en-US" altLang="zh-CN" sz="4400" b="1" dirty="0" smtClean="0">
                <a:solidFill>
                  <a:srgbClr val="FF0000"/>
                </a:solidFill>
              </a:rPr>
              <a:t>3</a:t>
            </a:r>
            <a:r>
              <a:rPr lang="zh-CN" altLang="en-US" sz="4400" b="1" dirty="0" smtClean="0">
                <a:solidFill>
                  <a:srgbClr val="FF0000"/>
                </a:solidFill>
              </a:rPr>
              <a:t>、晶体</a:t>
            </a:r>
            <a:r>
              <a:rPr lang="zh-CN" altLang="en-US" sz="4400" b="1" dirty="0">
                <a:solidFill>
                  <a:srgbClr val="FF0000"/>
                </a:solidFill>
              </a:rPr>
              <a:t>中电子能谱的性质</a:t>
            </a:r>
            <a:endParaRPr lang="zh-CN" altLang="en-US" sz="4400" b="1" i="1"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125" y="1131997"/>
            <a:ext cx="5668427" cy="5142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p:cNvSpPr txBox="1"/>
              <p:nvPr/>
            </p:nvSpPr>
            <p:spPr>
              <a:xfrm>
                <a:off x="7214673" y="1277949"/>
                <a:ext cx="1246752" cy="6218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005C2A"/>
                              </a:solidFill>
                              <a:latin typeface="Cambria Math" panose="02040503050406030204" pitchFamily="18" charset="0"/>
                            </a:rPr>
                          </m:ctrlPr>
                        </m:sSubPr>
                        <m:e>
                          <m:r>
                            <a:rPr lang="en-US" altLang="zh-CN" b="1" i="1">
                              <a:solidFill>
                                <a:srgbClr val="005C2A"/>
                              </a:solidFill>
                              <a:latin typeface="Cambria Math"/>
                            </a:rPr>
                            <m:t>𝑬</m:t>
                          </m:r>
                        </m:e>
                        <m:sub>
                          <m:r>
                            <a:rPr lang="en-US" altLang="zh-CN" b="1" i="1">
                              <a:solidFill>
                                <a:srgbClr val="005C2A"/>
                              </a:solidFill>
                              <a:latin typeface="Cambria Math"/>
                            </a:rPr>
                            <m:t>𝒏</m:t>
                          </m:r>
                        </m:sub>
                      </m:sSub>
                      <m:d>
                        <m:dPr>
                          <m:ctrlPr>
                            <a:rPr lang="en-US" altLang="zh-CN" b="1" i="1">
                              <a:solidFill>
                                <a:srgbClr val="005C2A"/>
                              </a:solidFill>
                              <a:latin typeface="Cambria Math" panose="02040503050406030204" pitchFamily="18" charset="0"/>
                            </a:rPr>
                          </m:ctrlPr>
                        </m:dPr>
                        <m:e>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𝒌</m:t>
                              </m:r>
                            </m:e>
                          </m:acc>
                        </m:e>
                      </m:d>
                    </m:oMath>
                  </m:oMathPara>
                </a14:m>
                <a:endParaRPr lang="zh-CN" altLang="en-US" b="1" dirty="0">
                  <a:solidFill>
                    <a:srgbClr val="005C2A"/>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214673" y="1277949"/>
                <a:ext cx="1246752" cy="62183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801735" y="1277949"/>
                <a:ext cx="1459374" cy="6005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005C2A"/>
                              </a:solidFill>
                              <a:latin typeface="Cambria Math" panose="02040503050406030204" pitchFamily="18" charset="0"/>
                            </a:rPr>
                          </m:ctrlPr>
                        </m:sSubPr>
                        <m:e>
                          <m:r>
                            <a:rPr lang="en-US" altLang="zh-CN" b="1" i="1">
                              <a:solidFill>
                                <a:srgbClr val="005C2A"/>
                              </a:solidFill>
                              <a:latin typeface="Cambria Math"/>
                              <a:sym typeface="Symbol"/>
                            </a:rPr>
                            <m:t></m:t>
                          </m:r>
                        </m:e>
                        <m:sub>
                          <m:r>
                            <a:rPr lang="en-US" altLang="zh-CN" b="1" i="1">
                              <a:solidFill>
                                <a:srgbClr val="005C2A"/>
                              </a:solidFill>
                              <a:latin typeface="Cambria Math"/>
                            </a:rPr>
                            <m:t>𝒏</m:t>
                          </m:r>
                          <m:r>
                            <a:rPr lang="en-US" altLang="zh-CN" b="1" i="1">
                              <a:solidFill>
                                <a:srgbClr val="005C2A"/>
                              </a:solidFill>
                              <a:latin typeface="Cambria Math"/>
                            </a:rPr>
                            <m:t>,</m:t>
                          </m:r>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𝒌</m:t>
                              </m:r>
                            </m:e>
                          </m:acc>
                        </m:sub>
                      </m:sSub>
                      <m:d>
                        <m:dPr>
                          <m:ctrlPr>
                            <a:rPr lang="en-US" altLang="zh-CN" b="1" i="1">
                              <a:solidFill>
                                <a:srgbClr val="005C2A"/>
                              </a:solidFill>
                              <a:latin typeface="Cambria Math" panose="02040503050406030204" pitchFamily="18" charset="0"/>
                            </a:rPr>
                          </m:ctrlPr>
                        </m:dPr>
                        <m:e>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𝒓</m:t>
                              </m:r>
                            </m:e>
                          </m:acc>
                        </m:e>
                      </m:d>
                    </m:oMath>
                  </m:oMathPara>
                </a14:m>
                <a:endParaRPr lang="zh-CN" altLang="en-US" b="1" dirty="0">
                  <a:solidFill>
                    <a:srgbClr val="005C2A"/>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801735" y="1277949"/>
                <a:ext cx="1459374" cy="60054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379489" y="1973272"/>
                <a:ext cx="236628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=1,2,3……</m:t>
                      </m:r>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7379489" y="1973272"/>
                <a:ext cx="2366289"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055584" y="2876504"/>
                <a:ext cx="3492302" cy="6218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5C2A"/>
                              </a:solidFill>
                              <a:latin typeface="Cambria Math" panose="02040503050406030204" pitchFamily="18" charset="0"/>
                            </a:rPr>
                          </m:ctrlPr>
                        </m:sSubPr>
                        <m:e>
                          <m:r>
                            <a:rPr lang="en-US" altLang="zh-CN" b="1" i="1">
                              <a:solidFill>
                                <a:srgbClr val="005C2A"/>
                              </a:solidFill>
                              <a:latin typeface="Cambria Math"/>
                            </a:rPr>
                            <m:t>𝑬</m:t>
                          </m:r>
                        </m:e>
                        <m:sub>
                          <m:r>
                            <a:rPr lang="en-US" altLang="zh-CN" b="1" i="1">
                              <a:solidFill>
                                <a:srgbClr val="005C2A"/>
                              </a:solidFill>
                              <a:latin typeface="Cambria Math"/>
                            </a:rPr>
                            <m:t>𝒏</m:t>
                          </m:r>
                        </m:sub>
                      </m:sSub>
                      <m:d>
                        <m:dPr>
                          <m:ctrlPr>
                            <a:rPr lang="en-US" altLang="zh-CN" b="1" i="1">
                              <a:solidFill>
                                <a:srgbClr val="005C2A"/>
                              </a:solidFill>
                              <a:latin typeface="Cambria Math" panose="02040503050406030204" pitchFamily="18" charset="0"/>
                            </a:rPr>
                          </m:ctrlPr>
                        </m:dPr>
                        <m:e>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𝒌</m:t>
                              </m:r>
                            </m:e>
                          </m:acc>
                          <m:r>
                            <a:rPr lang="en-US" altLang="zh-CN" b="1" i="1">
                              <a:solidFill>
                                <a:srgbClr val="005C2A"/>
                              </a:solidFill>
                              <a:latin typeface="Cambria Math"/>
                            </a:rPr>
                            <m:t>+</m:t>
                          </m:r>
                          <m:sSub>
                            <m:sSubPr>
                              <m:ctrlPr>
                                <a:rPr lang="en-US" altLang="zh-CN" b="1" i="1">
                                  <a:solidFill>
                                    <a:srgbClr val="005C2A"/>
                                  </a:solidFill>
                                  <a:latin typeface="Cambria Math" panose="02040503050406030204" pitchFamily="18" charset="0"/>
                                </a:rPr>
                              </m:ctrlPr>
                            </m:sSubPr>
                            <m:e>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𝑲</m:t>
                                  </m:r>
                                </m:e>
                              </m:acc>
                            </m:e>
                            <m:sub>
                              <m:r>
                                <a:rPr lang="en-US" altLang="zh-CN" b="1" i="1" smtClean="0">
                                  <a:solidFill>
                                    <a:srgbClr val="005C2A"/>
                                  </a:solidFill>
                                  <a:latin typeface="Cambria Math" panose="02040503050406030204" pitchFamily="18" charset="0"/>
                                </a:rPr>
                                <m:t>𝒍</m:t>
                              </m:r>
                            </m:sub>
                          </m:sSub>
                        </m:e>
                      </m:d>
                      <m:r>
                        <a:rPr lang="en-US" altLang="zh-CN" b="1" i="1">
                          <a:solidFill>
                            <a:srgbClr val="005C2A"/>
                          </a:solidFill>
                          <a:latin typeface="Cambria Math"/>
                        </a:rPr>
                        <m:t>=</m:t>
                      </m:r>
                      <m:sSub>
                        <m:sSubPr>
                          <m:ctrlPr>
                            <a:rPr lang="en-US" altLang="zh-CN" b="1" i="1">
                              <a:solidFill>
                                <a:srgbClr val="005C2A"/>
                              </a:solidFill>
                              <a:latin typeface="Cambria Math" panose="02040503050406030204" pitchFamily="18" charset="0"/>
                            </a:rPr>
                          </m:ctrlPr>
                        </m:sSubPr>
                        <m:e>
                          <m:r>
                            <a:rPr lang="en-US" altLang="zh-CN" b="1" i="1">
                              <a:solidFill>
                                <a:srgbClr val="005C2A"/>
                              </a:solidFill>
                              <a:latin typeface="Cambria Math"/>
                            </a:rPr>
                            <m:t>𝑬</m:t>
                          </m:r>
                        </m:e>
                        <m:sub>
                          <m:r>
                            <a:rPr lang="en-US" altLang="zh-CN" b="1" i="1">
                              <a:solidFill>
                                <a:srgbClr val="005C2A"/>
                              </a:solidFill>
                              <a:latin typeface="Cambria Math"/>
                            </a:rPr>
                            <m:t>𝒏</m:t>
                          </m:r>
                        </m:sub>
                      </m:sSub>
                      <m:d>
                        <m:dPr>
                          <m:ctrlPr>
                            <a:rPr lang="en-US" altLang="zh-CN" b="1" i="1">
                              <a:solidFill>
                                <a:srgbClr val="005C2A"/>
                              </a:solidFill>
                              <a:latin typeface="Cambria Math" panose="02040503050406030204" pitchFamily="18" charset="0"/>
                            </a:rPr>
                          </m:ctrlPr>
                        </m:dPr>
                        <m:e>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𝒌</m:t>
                              </m:r>
                            </m:e>
                          </m:acc>
                        </m:e>
                      </m:d>
                    </m:oMath>
                  </m:oMathPara>
                </a14:m>
                <a:endParaRPr lang="zh-CN" altLang="en-US" b="1" dirty="0">
                  <a:solidFill>
                    <a:srgbClr val="005C2A"/>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055584" y="2876504"/>
                <a:ext cx="3492302" cy="62183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7282380" y="4480456"/>
                <a:ext cx="2560509" cy="621837"/>
              </a:xfrm>
              <a:prstGeom prst="rect">
                <a:avLst/>
              </a:prstGeom>
            </p:spPr>
            <p:txBody>
              <a:bodyPr wrap="none">
                <a:spAutoFit/>
              </a:bodyPr>
              <a:lstStyle/>
              <a:p>
                <a14:m>
                  <m:oMath xmlns:m="http://schemas.openxmlformats.org/officeDocument/2006/math">
                    <m:sSub>
                      <m:sSubPr>
                        <m:ctrlPr>
                          <a:rPr lang="en-US" altLang="zh-CN" b="1" i="1">
                            <a:solidFill>
                              <a:srgbClr val="005C2A"/>
                            </a:solidFill>
                            <a:latin typeface="Cambria Math" panose="02040503050406030204" pitchFamily="18" charset="0"/>
                          </a:rPr>
                        </m:ctrlPr>
                      </m:sSubPr>
                      <m:e>
                        <m:r>
                          <a:rPr lang="en-US" altLang="zh-CN" b="1" i="1">
                            <a:solidFill>
                              <a:srgbClr val="005C2A"/>
                            </a:solidFill>
                            <a:latin typeface="Cambria Math"/>
                          </a:rPr>
                          <m:t>𝑬</m:t>
                        </m:r>
                      </m:e>
                      <m:sub>
                        <m:r>
                          <a:rPr lang="en-US" altLang="zh-CN" b="1" i="1">
                            <a:solidFill>
                              <a:srgbClr val="005C2A"/>
                            </a:solidFill>
                            <a:latin typeface="Cambria Math"/>
                          </a:rPr>
                          <m:t>𝒏</m:t>
                        </m:r>
                      </m:sub>
                    </m:sSub>
                    <m:d>
                      <m:dPr>
                        <m:ctrlPr>
                          <a:rPr lang="en-US" altLang="zh-CN" b="1" i="1">
                            <a:solidFill>
                              <a:srgbClr val="005C2A"/>
                            </a:solidFill>
                            <a:latin typeface="Cambria Math" panose="02040503050406030204" pitchFamily="18" charset="0"/>
                          </a:rPr>
                        </m:ctrlPr>
                      </m:dPr>
                      <m:e>
                        <m:r>
                          <a:rPr lang="zh-CN" altLang="en-US" b="1" i="1">
                            <a:solidFill>
                              <a:srgbClr val="005C2A"/>
                            </a:solidFill>
                            <a:latin typeface="Cambria Math"/>
                          </a:rPr>
                          <m:t>𝜶</m:t>
                        </m:r>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𝒌</m:t>
                            </m:r>
                          </m:e>
                        </m:acc>
                      </m:e>
                    </m:d>
                  </m:oMath>
                </a14:m>
                <a:r>
                  <a:rPr lang="en-US" altLang="zh-CN" dirty="0"/>
                  <a:t>=</a:t>
                </a:r>
                <a14:m>
                  <m:oMath xmlns:m="http://schemas.openxmlformats.org/officeDocument/2006/math">
                    <m:sSub>
                      <m:sSubPr>
                        <m:ctrlPr>
                          <a:rPr lang="en-US" altLang="zh-CN" b="1" i="1">
                            <a:solidFill>
                              <a:srgbClr val="005C2A"/>
                            </a:solidFill>
                            <a:latin typeface="Cambria Math" panose="02040503050406030204" pitchFamily="18" charset="0"/>
                          </a:rPr>
                        </m:ctrlPr>
                      </m:sSubPr>
                      <m:e>
                        <m:r>
                          <a:rPr lang="en-US" altLang="zh-CN" b="1" i="1">
                            <a:solidFill>
                              <a:srgbClr val="005C2A"/>
                            </a:solidFill>
                            <a:latin typeface="Cambria Math"/>
                          </a:rPr>
                          <m:t>𝑬</m:t>
                        </m:r>
                      </m:e>
                      <m:sub>
                        <m:r>
                          <a:rPr lang="en-US" altLang="zh-CN" b="1" i="1">
                            <a:solidFill>
                              <a:srgbClr val="005C2A"/>
                            </a:solidFill>
                            <a:latin typeface="Cambria Math"/>
                          </a:rPr>
                          <m:t>𝒏</m:t>
                        </m:r>
                      </m:sub>
                    </m:sSub>
                    <m:d>
                      <m:dPr>
                        <m:ctrlPr>
                          <a:rPr lang="en-US" altLang="zh-CN" b="1" i="1">
                            <a:solidFill>
                              <a:srgbClr val="005C2A"/>
                            </a:solidFill>
                            <a:latin typeface="Cambria Math" panose="02040503050406030204" pitchFamily="18" charset="0"/>
                          </a:rPr>
                        </m:ctrlPr>
                      </m:dPr>
                      <m:e>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𝒌</m:t>
                            </m:r>
                          </m:e>
                        </m:acc>
                      </m:e>
                    </m:d>
                  </m:oMath>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7282380" y="4480456"/>
                <a:ext cx="2560509" cy="621837"/>
              </a:xfrm>
              <a:prstGeom prst="rect">
                <a:avLst/>
              </a:prstGeom>
              <a:blipFill>
                <a:blip r:embed="rId8"/>
                <a:stretch>
                  <a:fillRect t="-980" b="-205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318551" y="5283825"/>
                <a:ext cx="2587760" cy="621837"/>
              </a:xfrm>
              <a:prstGeom prst="rect">
                <a:avLst/>
              </a:prstGeom>
            </p:spPr>
            <p:txBody>
              <a:bodyPr wrap="none">
                <a:spAutoFit/>
              </a:bodyPr>
              <a:lstStyle/>
              <a:p>
                <a14:m>
                  <m:oMath xmlns:m="http://schemas.openxmlformats.org/officeDocument/2006/math">
                    <m:sSub>
                      <m:sSubPr>
                        <m:ctrlPr>
                          <a:rPr lang="en-US" altLang="zh-CN" b="1" i="1">
                            <a:solidFill>
                              <a:srgbClr val="005C2A"/>
                            </a:solidFill>
                            <a:latin typeface="Cambria Math" panose="02040503050406030204" pitchFamily="18" charset="0"/>
                          </a:rPr>
                        </m:ctrlPr>
                      </m:sSubPr>
                      <m:e>
                        <m:r>
                          <a:rPr lang="en-US" altLang="zh-CN" b="1" i="1">
                            <a:solidFill>
                              <a:srgbClr val="005C2A"/>
                            </a:solidFill>
                            <a:latin typeface="Cambria Math"/>
                          </a:rPr>
                          <m:t>𝑬</m:t>
                        </m:r>
                      </m:e>
                      <m:sub>
                        <m:r>
                          <a:rPr lang="en-US" altLang="zh-CN" b="1" i="1">
                            <a:solidFill>
                              <a:srgbClr val="005C2A"/>
                            </a:solidFill>
                            <a:latin typeface="Cambria Math"/>
                          </a:rPr>
                          <m:t>𝒏</m:t>
                        </m:r>
                      </m:sub>
                    </m:sSub>
                    <m:d>
                      <m:dPr>
                        <m:ctrlPr>
                          <a:rPr lang="en-US" altLang="zh-CN" b="1" i="1">
                            <a:solidFill>
                              <a:srgbClr val="005C2A"/>
                            </a:solidFill>
                            <a:latin typeface="Cambria Math" panose="02040503050406030204" pitchFamily="18" charset="0"/>
                          </a:rPr>
                        </m:ctrlPr>
                      </m:dPr>
                      <m:e>
                        <m:r>
                          <a:rPr lang="en-US" altLang="zh-CN" b="1" i="1">
                            <a:solidFill>
                              <a:srgbClr val="005C2A"/>
                            </a:solidFill>
                            <a:latin typeface="Cambria Math"/>
                          </a:rPr>
                          <m:t>−</m:t>
                        </m:r>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𝒌</m:t>
                            </m:r>
                          </m:e>
                        </m:acc>
                      </m:e>
                    </m:d>
                  </m:oMath>
                </a14:m>
                <a:r>
                  <a:rPr lang="en-US" altLang="zh-CN" dirty="0"/>
                  <a:t>=</a:t>
                </a:r>
                <a14:m>
                  <m:oMath xmlns:m="http://schemas.openxmlformats.org/officeDocument/2006/math">
                    <m:sSub>
                      <m:sSubPr>
                        <m:ctrlPr>
                          <a:rPr lang="en-US" altLang="zh-CN" b="1" i="1">
                            <a:solidFill>
                              <a:srgbClr val="005C2A"/>
                            </a:solidFill>
                            <a:latin typeface="Cambria Math" panose="02040503050406030204" pitchFamily="18" charset="0"/>
                          </a:rPr>
                        </m:ctrlPr>
                      </m:sSubPr>
                      <m:e>
                        <m:r>
                          <a:rPr lang="en-US" altLang="zh-CN" b="1" i="1">
                            <a:solidFill>
                              <a:srgbClr val="005C2A"/>
                            </a:solidFill>
                            <a:latin typeface="Cambria Math"/>
                          </a:rPr>
                          <m:t>𝑬</m:t>
                        </m:r>
                      </m:e>
                      <m:sub>
                        <m:r>
                          <a:rPr lang="en-US" altLang="zh-CN" b="1" i="1">
                            <a:solidFill>
                              <a:srgbClr val="005C2A"/>
                            </a:solidFill>
                            <a:latin typeface="Cambria Math"/>
                          </a:rPr>
                          <m:t>𝒏</m:t>
                        </m:r>
                      </m:sub>
                    </m:sSub>
                    <m:d>
                      <m:dPr>
                        <m:ctrlPr>
                          <a:rPr lang="en-US" altLang="zh-CN" b="1" i="1">
                            <a:solidFill>
                              <a:srgbClr val="005C2A"/>
                            </a:solidFill>
                            <a:latin typeface="Cambria Math" panose="02040503050406030204" pitchFamily="18" charset="0"/>
                          </a:rPr>
                        </m:ctrlPr>
                      </m:dPr>
                      <m:e>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𝒌</m:t>
                            </m:r>
                          </m:e>
                        </m:acc>
                      </m:e>
                    </m:d>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7318551" y="5283825"/>
                <a:ext cx="2587760" cy="621837"/>
              </a:xfrm>
              <a:prstGeom prst="rect">
                <a:avLst/>
              </a:prstGeom>
              <a:blipFill>
                <a:blip r:embed="rId9"/>
                <a:stretch>
                  <a:fillRect t="-980" b="-20588"/>
                </a:stretch>
              </a:blipFill>
            </p:spPr>
            <p:txBody>
              <a:bodyPr/>
              <a:lstStyle/>
              <a:p>
                <a:r>
                  <a:rPr lang="zh-CN" altLang="en-US">
                    <a:noFill/>
                  </a:rPr>
                  <a:t> </a:t>
                </a:r>
              </a:p>
            </p:txBody>
          </p:sp>
        </mc:Fallback>
      </mc:AlternateContent>
      <p:grpSp>
        <p:nvGrpSpPr>
          <p:cNvPr id="10" name="组合 9"/>
          <p:cNvGrpSpPr/>
          <p:nvPr/>
        </p:nvGrpSpPr>
        <p:grpSpPr>
          <a:xfrm>
            <a:off x="3542808" y="6449663"/>
            <a:ext cx="552450" cy="314325"/>
            <a:chOff x="5172075" y="6438900"/>
            <a:chExt cx="552450" cy="314325"/>
          </a:xfrm>
        </p:grpSpPr>
        <p:sp>
          <p:nvSpPr>
            <p:cNvPr id="12" name="棱台 1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15" name="TextBox 14"/>
              <p:cNvSpPr txBox="1"/>
              <p:nvPr/>
            </p:nvSpPr>
            <p:spPr>
              <a:xfrm>
                <a:off x="7055584" y="3520327"/>
                <a:ext cx="3702680" cy="6357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5C2A"/>
                              </a:solidFill>
                              <a:latin typeface="Cambria Math" panose="02040503050406030204" pitchFamily="18" charset="0"/>
                            </a:rPr>
                          </m:ctrlPr>
                        </m:sSubPr>
                        <m:e>
                          <m:r>
                            <a:rPr lang="en-US" altLang="zh-CN" b="1" i="1">
                              <a:solidFill>
                                <a:srgbClr val="005C2A"/>
                              </a:solidFill>
                              <a:latin typeface="Cambria Math"/>
                              <a:sym typeface="Symbol"/>
                            </a:rPr>
                            <m:t></m:t>
                          </m:r>
                        </m:e>
                        <m:sub>
                          <m:r>
                            <a:rPr lang="en-US" altLang="zh-CN" b="1" i="1">
                              <a:solidFill>
                                <a:srgbClr val="005C2A"/>
                              </a:solidFill>
                              <a:latin typeface="Cambria Math"/>
                            </a:rPr>
                            <m:t>𝒏</m:t>
                          </m:r>
                          <m:r>
                            <a:rPr lang="en-US" altLang="zh-CN" b="1" i="1">
                              <a:solidFill>
                                <a:srgbClr val="005C2A"/>
                              </a:solidFill>
                              <a:latin typeface="Cambria Math"/>
                            </a:rPr>
                            <m:t>,</m:t>
                          </m:r>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𝒌</m:t>
                              </m:r>
                            </m:e>
                          </m:acc>
                          <m:r>
                            <a:rPr lang="en-US" altLang="zh-CN" b="1" i="1">
                              <a:solidFill>
                                <a:srgbClr val="005C2A"/>
                              </a:solidFill>
                              <a:latin typeface="Cambria Math"/>
                            </a:rPr>
                            <m:t>+</m:t>
                          </m:r>
                          <m:sSub>
                            <m:sSubPr>
                              <m:ctrlPr>
                                <a:rPr lang="en-US" altLang="zh-CN" b="1" i="1">
                                  <a:solidFill>
                                    <a:srgbClr val="005C2A"/>
                                  </a:solidFill>
                                  <a:latin typeface="Cambria Math" panose="02040503050406030204" pitchFamily="18" charset="0"/>
                                </a:rPr>
                              </m:ctrlPr>
                            </m:sSubPr>
                            <m:e>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𝑲</m:t>
                                  </m:r>
                                </m:e>
                              </m:acc>
                            </m:e>
                            <m:sub>
                              <m:r>
                                <a:rPr lang="en-US" altLang="zh-CN" b="1" i="1" smtClean="0">
                                  <a:solidFill>
                                    <a:srgbClr val="005C2A"/>
                                  </a:solidFill>
                                  <a:latin typeface="Cambria Math" panose="02040503050406030204" pitchFamily="18" charset="0"/>
                                </a:rPr>
                                <m:t>𝒍</m:t>
                              </m:r>
                            </m:sub>
                          </m:sSub>
                        </m:sub>
                      </m:sSub>
                      <m:d>
                        <m:dPr>
                          <m:ctrlPr>
                            <a:rPr lang="en-US" altLang="zh-CN" b="1" i="1">
                              <a:solidFill>
                                <a:srgbClr val="005C2A"/>
                              </a:solidFill>
                              <a:latin typeface="Cambria Math" panose="02040503050406030204" pitchFamily="18" charset="0"/>
                            </a:rPr>
                          </m:ctrlPr>
                        </m:dPr>
                        <m:e>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𝒓</m:t>
                              </m:r>
                            </m:e>
                          </m:acc>
                        </m:e>
                      </m:d>
                      <m:r>
                        <a:rPr lang="en-US" altLang="zh-CN" b="1" i="1">
                          <a:solidFill>
                            <a:srgbClr val="005C2A"/>
                          </a:solidFill>
                          <a:latin typeface="Cambria Math"/>
                        </a:rPr>
                        <m:t>=</m:t>
                      </m:r>
                      <m:sSub>
                        <m:sSubPr>
                          <m:ctrlPr>
                            <a:rPr lang="en-US" altLang="zh-CN" b="1" i="1">
                              <a:solidFill>
                                <a:srgbClr val="005C2A"/>
                              </a:solidFill>
                              <a:latin typeface="Cambria Math" panose="02040503050406030204" pitchFamily="18" charset="0"/>
                            </a:rPr>
                          </m:ctrlPr>
                        </m:sSubPr>
                        <m:e>
                          <m:r>
                            <a:rPr lang="en-US" altLang="zh-CN" b="1" i="1">
                              <a:solidFill>
                                <a:srgbClr val="005C2A"/>
                              </a:solidFill>
                              <a:latin typeface="Cambria Math"/>
                              <a:sym typeface="Symbol"/>
                            </a:rPr>
                            <m:t></m:t>
                          </m:r>
                        </m:e>
                        <m:sub>
                          <m:r>
                            <a:rPr lang="en-US" altLang="zh-CN" b="1" i="1">
                              <a:solidFill>
                                <a:srgbClr val="005C2A"/>
                              </a:solidFill>
                              <a:latin typeface="Cambria Math"/>
                            </a:rPr>
                            <m:t>𝒏</m:t>
                          </m:r>
                          <m:r>
                            <a:rPr lang="en-US" altLang="zh-CN" b="1" i="1">
                              <a:solidFill>
                                <a:srgbClr val="005C2A"/>
                              </a:solidFill>
                              <a:latin typeface="Cambria Math"/>
                            </a:rPr>
                            <m:t>,</m:t>
                          </m:r>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𝒌</m:t>
                              </m:r>
                            </m:e>
                          </m:acc>
                        </m:sub>
                      </m:sSub>
                      <m:d>
                        <m:dPr>
                          <m:ctrlPr>
                            <a:rPr lang="en-US" altLang="zh-CN" b="1" i="1">
                              <a:solidFill>
                                <a:srgbClr val="005C2A"/>
                              </a:solidFill>
                              <a:latin typeface="Cambria Math" panose="02040503050406030204" pitchFamily="18" charset="0"/>
                            </a:rPr>
                          </m:ctrlPr>
                        </m:dPr>
                        <m:e>
                          <m:acc>
                            <m:accPr>
                              <m:chr m:val="⃑"/>
                              <m:ctrlPr>
                                <a:rPr lang="en-US" altLang="zh-CN" b="1" i="1">
                                  <a:solidFill>
                                    <a:srgbClr val="005C2A"/>
                                  </a:solidFill>
                                  <a:latin typeface="Cambria Math" panose="02040503050406030204" pitchFamily="18" charset="0"/>
                                </a:rPr>
                              </m:ctrlPr>
                            </m:accPr>
                            <m:e>
                              <m:r>
                                <a:rPr lang="en-US" altLang="zh-CN" b="1" i="1">
                                  <a:solidFill>
                                    <a:srgbClr val="005C2A"/>
                                  </a:solidFill>
                                  <a:latin typeface="Cambria Math"/>
                                </a:rPr>
                                <m:t>𝒓</m:t>
                              </m:r>
                            </m:e>
                          </m:acc>
                        </m:e>
                      </m:d>
                    </m:oMath>
                  </m:oMathPara>
                </a14:m>
                <a:endParaRPr lang="zh-CN" altLang="en-US" b="1" dirty="0">
                  <a:solidFill>
                    <a:srgbClr val="005C2A"/>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055584" y="3520327"/>
                <a:ext cx="3702680" cy="635751"/>
              </a:xfrm>
              <a:prstGeom prst="rect">
                <a:avLst/>
              </a:prstGeom>
              <a:blipFill>
                <a:blip r:embed="rId10"/>
                <a:stretch>
                  <a:fillRect/>
                </a:stretch>
              </a:blipFill>
            </p:spPr>
            <p:txBody>
              <a:bodyPr/>
              <a:lstStyle/>
              <a:p>
                <a:r>
                  <a:rPr lang="zh-CN" altLang="en-US">
                    <a:noFill/>
                  </a:rPr>
                  <a:t> </a:t>
                </a:r>
              </a:p>
            </p:txBody>
          </p:sp>
        </mc:Fallback>
      </mc:AlternateContent>
      <p:sp>
        <p:nvSpPr>
          <p:cNvPr id="8" name="矩形 7"/>
          <p:cNvSpPr/>
          <p:nvPr/>
        </p:nvSpPr>
        <p:spPr>
          <a:xfrm>
            <a:off x="7179048" y="2852754"/>
            <a:ext cx="3453327" cy="1351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7282379" y="5165767"/>
            <a:ext cx="2463398"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331988" y="5905661"/>
            <a:ext cx="2463398" cy="0"/>
          </a:xfrm>
          <a:prstGeom prst="line">
            <a:avLst/>
          </a:prstGeom>
          <a:ln w="76200" cmpd="thickThi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2000"/>
                            </p:stCondLst>
                            <p:childTnLst>
                              <p:par>
                                <p:cTn id="13" presetID="1" presetClass="entr" presetSubtype="0" fill="hold" grpId="0" nodeType="afterEffect">
                                  <p:stCondLst>
                                    <p:cond delay="0"/>
                                  </p:stCondLst>
                                  <p:iterate type="lt">
                                    <p:tmAbs val="100"/>
                                  </p:iterate>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heel(1)">
                                      <p:cBhvr>
                                        <p:cTn id="39" dur="2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par>
                                <p:cTn id="45" presetID="22" presetClass="entr" presetSubtype="8"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P spid="7" grpId="0"/>
      <p:bldP spid="6" grpId="0"/>
      <p:bldP spid="11" grpId="0"/>
      <p:bldP spid="15"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791" y="133655"/>
            <a:ext cx="7315200" cy="769441"/>
          </a:xfrm>
          <a:prstGeom prst="rect">
            <a:avLst/>
          </a:prstGeom>
          <a:noFill/>
        </p:spPr>
        <p:txBody>
          <a:bodyPr wrap="square" rtlCol="0">
            <a:spAutoFit/>
          </a:bodyPr>
          <a:lstStyle/>
          <a:p>
            <a:r>
              <a:rPr lang="en-US" altLang="zh-CN" sz="4400" b="1" dirty="0" smtClean="0">
                <a:solidFill>
                  <a:srgbClr val="FF0000"/>
                </a:solidFill>
              </a:rPr>
              <a:t>4</a:t>
            </a:r>
            <a:r>
              <a:rPr lang="zh-CN" altLang="en-US" sz="4400" b="1" dirty="0" smtClean="0">
                <a:solidFill>
                  <a:srgbClr val="FF0000"/>
                </a:solidFill>
              </a:rPr>
              <a:t>、晶体</a:t>
            </a:r>
            <a:r>
              <a:rPr lang="zh-CN" altLang="en-US" sz="4400" b="1" dirty="0">
                <a:solidFill>
                  <a:srgbClr val="FF0000"/>
                </a:solidFill>
              </a:rPr>
              <a:t>能带中电子态数目</a:t>
            </a:r>
            <a:endParaRPr lang="zh-CN" altLang="en-US" sz="4400" b="1" i="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912357" y="1864175"/>
                <a:ext cx="3569246" cy="52322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r>
                            <a:rPr lang="en-US" altLang="zh-CN" b="1" i="1">
                              <a:latin typeface="Cambria Math"/>
                              <a:sym typeface="Symbol"/>
                            </a:rPr>
                            <m:t>+</m:t>
                          </m:r>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𝟏</m:t>
                              </m:r>
                            </m:sub>
                          </m:sSub>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𝒂</m:t>
                                  </m:r>
                                </m:e>
                              </m:acc>
                            </m:e>
                            <m:sub>
                              <m:r>
                                <a:rPr lang="en-US" altLang="zh-CN" b="1" i="1">
                                  <a:latin typeface="Cambria Math"/>
                                  <a:sym typeface="Symbol"/>
                                </a:rPr>
                                <m:t>𝟏</m:t>
                              </m:r>
                            </m:sub>
                          </m:sSub>
                        </m:e>
                      </m:d>
                      <m:r>
                        <a:rPr lang="en-US" altLang="zh-CN"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e>
                      </m:d>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912357" y="1864175"/>
                <a:ext cx="3569246" cy="523220"/>
              </a:xfrm>
              <a:prstGeom prst="rect">
                <a:avLst/>
              </a:prstGeom>
              <a:blipFill>
                <a:blip r:embed="rId3"/>
                <a:stretch>
                  <a:fillRect/>
                </a:stretch>
              </a:blipFill>
              <a:ln w="28575">
                <a:noFill/>
              </a:ln>
            </p:spPr>
            <p:txBody>
              <a:bodyPr/>
              <a:lstStyle/>
              <a:p>
                <a:r>
                  <a:rPr lang="zh-CN" altLang="en-US">
                    <a:noFill/>
                  </a:rPr>
                  <a:t> </a:t>
                </a:r>
              </a:p>
            </p:txBody>
          </p:sp>
        </mc:Fallback>
      </mc:AlternateContent>
      <p:sp>
        <p:nvSpPr>
          <p:cNvPr id="4" name="TextBox 3"/>
          <p:cNvSpPr txBox="1"/>
          <p:nvPr/>
        </p:nvSpPr>
        <p:spPr>
          <a:xfrm>
            <a:off x="1289921" y="1015640"/>
            <a:ext cx="3416320" cy="646331"/>
          </a:xfrm>
          <a:prstGeom prst="rect">
            <a:avLst/>
          </a:prstGeom>
          <a:noFill/>
        </p:spPr>
        <p:txBody>
          <a:bodyPr wrap="none" rtlCol="0">
            <a:spAutoFit/>
          </a:bodyPr>
          <a:lstStyle/>
          <a:p>
            <a:r>
              <a:rPr lang="zh-CN" altLang="en-US" sz="3600" b="1" dirty="0">
                <a:solidFill>
                  <a:srgbClr val="005C2A"/>
                </a:solidFill>
                <a:latin typeface="华文楷体" panose="02010600040101010101" pitchFamily="2" charset="-122"/>
                <a:ea typeface="华文楷体" panose="02010600040101010101" pitchFamily="2" charset="-122"/>
              </a:rPr>
              <a:t>周期性边界条件</a:t>
            </a:r>
          </a:p>
        </p:txBody>
      </p:sp>
      <mc:AlternateContent xmlns:mc="http://schemas.openxmlformats.org/markup-compatibility/2006" xmlns:a14="http://schemas.microsoft.com/office/drawing/2010/main">
        <mc:Choice Requires="a14">
          <p:sp>
            <p:nvSpPr>
              <p:cNvPr id="5" name="TextBox 4"/>
              <p:cNvSpPr txBox="1"/>
              <p:nvPr/>
            </p:nvSpPr>
            <p:spPr>
              <a:xfrm>
                <a:off x="5136801" y="986850"/>
                <a:ext cx="3100336" cy="675121"/>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e>
                      </m:d>
                      <m:r>
                        <a:rPr lang="en-US" altLang="zh-CN" b="1" i="1">
                          <a:latin typeface="Cambria Math"/>
                          <a:sym typeface="Symbol"/>
                        </a:rPr>
                        <m:t>=</m:t>
                      </m:r>
                      <m:sSup>
                        <m:sSupPr>
                          <m:ctrlPr>
                            <a:rPr lang="en-US" altLang="zh-CN" b="1" i="1">
                              <a:latin typeface="Cambria Math" panose="02040503050406030204" pitchFamily="18" charset="0"/>
                              <a:sym typeface="Symbol"/>
                            </a:rPr>
                          </m:ctrlPr>
                        </m:sSupPr>
                        <m:e>
                          <m:r>
                            <a:rPr lang="en-US" altLang="zh-CN" b="1" i="1">
                              <a:latin typeface="Cambria Math"/>
                              <a:sym typeface="Symbol"/>
                            </a:rPr>
                            <m:t>𝒆</m:t>
                          </m:r>
                        </m:e>
                        <m:sup>
                          <m:r>
                            <a:rPr lang="en-US" altLang="zh-CN" b="1" i="1">
                              <a:latin typeface="Cambria Math"/>
                              <a:sym typeface="Symbol"/>
                            </a:rPr>
                            <m:t>𝒊</m:t>
                          </m:r>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r>
                            <a:rPr lang="en-US" altLang="zh-CN" b="1" i="1">
                              <a:latin typeface="Cambria Math"/>
                              <a:ea typeface="Cambria Math"/>
                              <a:sym typeface="Symbol"/>
                            </a:rPr>
                            <m:t>∙</m:t>
                          </m:r>
                          <m:acc>
                            <m:accPr>
                              <m:chr m:val="⃑"/>
                              <m:ctrlPr>
                                <a:rPr lang="en-US" altLang="zh-CN" b="1" i="1">
                                  <a:latin typeface="Cambria Math" panose="02040503050406030204" pitchFamily="18" charset="0"/>
                                  <a:ea typeface="Cambria Math"/>
                                  <a:sym typeface="Symbol"/>
                                </a:rPr>
                              </m:ctrlPr>
                            </m:accPr>
                            <m:e>
                              <m:r>
                                <a:rPr lang="en-US" altLang="zh-CN" b="1" i="1">
                                  <a:latin typeface="Cambria Math"/>
                                  <a:ea typeface="Cambria Math"/>
                                  <a:sym typeface="Symbol"/>
                                </a:rPr>
                                <m:t>𝒓</m:t>
                              </m:r>
                            </m:e>
                          </m:acc>
                        </m:sup>
                      </m:sSup>
                      <m:sSub>
                        <m:sSubPr>
                          <m:ctrlPr>
                            <a:rPr lang="en-US" altLang="zh-CN" b="1" i="1">
                              <a:latin typeface="Cambria Math" panose="02040503050406030204" pitchFamily="18" charset="0"/>
                              <a:sym typeface="Symbol"/>
                            </a:rPr>
                          </m:ctrlPr>
                        </m:sSubPr>
                        <m:e>
                          <m:r>
                            <a:rPr lang="en-US" altLang="zh-CN" b="1" i="1">
                              <a:latin typeface="Cambria Math"/>
                              <a:sym typeface="Symbol"/>
                            </a:rPr>
                            <m:t>𝒖</m:t>
                          </m:r>
                        </m:e>
                        <m:sub>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sub>
                      </m:sSub>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e>
                      </m:d>
                    </m:oMath>
                  </m:oMathPara>
                </a14:m>
                <a:endParaRPr lang="zh-CN" alt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5136801" y="986850"/>
                <a:ext cx="3100336" cy="675121"/>
              </a:xfrm>
              <a:prstGeom prst="rect">
                <a:avLst/>
              </a:prstGeom>
              <a:blipFill>
                <a:blip r:embed="rId4"/>
                <a:stretch>
                  <a:fillRect/>
                </a:stretch>
              </a:blipFill>
              <a:ln w="2857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481604" y="2825427"/>
                <a:ext cx="4242187" cy="587277"/>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r>
                        <a:rPr lang="en-US" altLang="zh-CN" b="1" i="1">
                          <a:latin typeface="Cambria Math"/>
                          <a:sym typeface="Symbol"/>
                        </a:rPr>
                        <m:t>=</m:t>
                      </m:r>
                      <m:sSub>
                        <m:sSubPr>
                          <m:ctrlPr>
                            <a:rPr lang="en-US" altLang="zh-CN" b="1" i="1">
                              <a:latin typeface="Cambria Math" panose="02040503050406030204" pitchFamily="18" charset="0"/>
                              <a:sym typeface="Symbol"/>
                            </a:rPr>
                          </m:ctrlPr>
                        </m:sSubPr>
                        <m:e>
                          <m:r>
                            <a:rPr lang="zh-CN" altLang="en-US" b="1" i="1">
                              <a:latin typeface="Cambria Math"/>
                              <a:sym typeface="Symbol"/>
                            </a:rPr>
                            <m:t>𝜷</m:t>
                          </m:r>
                        </m:e>
                        <m:sub>
                          <m:r>
                            <a:rPr lang="en-US" altLang="zh-CN" b="1" i="1">
                              <a:latin typeface="Cambria Math"/>
                              <a:sym typeface="Symbol"/>
                            </a:rPr>
                            <m:t>𝟏</m:t>
                          </m:r>
                        </m:sub>
                      </m:sSub>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𝒃</m:t>
                              </m:r>
                            </m:e>
                          </m:acc>
                        </m:e>
                        <m:sub>
                          <m:r>
                            <a:rPr lang="en-US" altLang="zh-CN" b="1" i="1">
                              <a:latin typeface="Cambria Math"/>
                              <a:sym typeface="Symbol"/>
                            </a:rPr>
                            <m:t>𝟏</m:t>
                          </m:r>
                        </m:sub>
                      </m:sSub>
                      <m:r>
                        <a:rPr lang="en-US" altLang="zh-CN" b="1" i="1">
                          <a:latin typeface="Cambria Math"/>
                          <a:sym typeface="Symbol"/>
                        </a:rPr>
                        <m:t>+</m:t>
                      </m:r>
                      <m:sSub>
                        <m:sSubPr>
                          <m:ctrlPr>
                            <a:rPr lang="en-US" altLang="zh-CN" b="1" i="1">
                              <a:latin typeface="Cambria Math" panose="02040503050406030204" pitchFamily="18" charset="0"/>
                              <a:sym typeface="Symbol"/>
                            </a:rPr>
                          </m:ctrlPr>
                        </m:sSubPr>
                        <m:e>
                          <m:r>
                            <a:rPr lang="zh-CN" altLang="en-US" b="1" i="1">
                              <a:latin typeface="Cambria Math"/>
                              <a:sym typeface="Symbol"/>
                            </a:rPr>
                            <m:t>𝜷</m:t>
                          </m:r>
                        </m:e>
                        <m:sub>
                          <m:r>
                            <a:rPr lang="en-US" altLang="zh-CN" b="1" i="1">
                              <a:latin typeface="Cambria Math"/>
                              <a:sym typeface="Symbol"/>
                            </a:rPr>
                            <m:t>𝟐</m:t>
                          </m:r>
                        </m:sub>
                      </m:sSub>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𝒃</m:t>
                              </m:r>
                            </m:e>
                          </m:acc>
                        </m:e>
                        <m:sub>
                          <m:r>
                            <a:rPr lang="en-US" altLang="zh-CN" b="1" i="1">
                              <a:latin typeface="Cambria Math"/>
                              <a:sym typeface="Symbol"/>
                            </a:rPr>
                            <m:t>𝟐</m:t>
                          </m:r>
                        </m:sub>
                      </m:sSub>
                      <m:r>
                        <a:rPr lang="en-US" altLang="zh-CN" b="1" i="1">
                          <a:latin typeface="Cambria Math"/>
                          <a:sym typeface="Symbol"/>
                        </a:rPr>
                        <m:t>+</m:t>
                      </m:r>
                      <m:sSub>
                        <m:sSubPr>
                          <m:ctrlPr>
                            <a:rPr lang="en-US" altLang="zh-CN" b="1" i="1">
                              <a:latin typeface="Cambria Math" panose="02040503050406030204" pitchFamily="18" charset="0"/>
                              <a:sym typeface="Symbol"/>
                            </a:rPr>
                          </m:ctrlPr>
                        </m:sSubPr>
                        <m:e>
                          <m:r>
                            <a:rPr lang="zh-CN" altLang="en-US" b="1" i="1">
                              <a:latin typeface="Cambria Math"/>
                              <a:sym typeface="Symbol"/>
                            </a:rPr>
                            <m:t>𝜷</m:t>
                          </m:r>
                        </m:e>
                        <m:sub>
                          <m:r>
                            <a:rPr lang="en-US" altLang="zh-CN" b="1" i="1">
                              <a:latin typeface="Cambria Math"/>
                              <a:sym typeface="Symbol"/>
                            </a:rPr>
                            <m:t>𝟑</m:t>
                          </m:r>
                        </m:sub>
                      </m:sSub>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𝒃</m:t>
                              </m:r>
                            </m:e>
                          </m:acc>
                        </m:e>
                        <m:sub>
                          <m:r>
                            <a:rPr lang="en-US" altLang="zh-CN" b="1" i="1">
                              <a:latin typeface="Cambria Math"/>
                              <a:sym typeface="Symbol"/>
                            </a:rPr>
                            <m:t>𝟑</m:t>
                          </m:r>
                        </m:sub>
                      </m:sSub>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4481604" y="2825427"/>
                <a:ext cx="4242187" cy="587277"/>
              </a:xfrm>
              <a:prstGeom prst="rect">
                <a:avLst/>
              </a:prstGeom>
              <a:blipFill>
                <a:blip r:embed="rId5"/>
                <a:stretch>
                  <a:fillRect/>
                </a:stretch>
              </a:blipFill>
              <a:ln w="2857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563650" y="3412704"/>
                <a:ext cx="2555251" cy="6379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𝒃</m:t>
                              </m:r>
                            </m:e>
                          </m:acc>
                        </m:e>
                        <m:sub>
                          <m:r>
                            <a:rPr lang="en-US" altLang="zh-CN" b="1" i="1">
                              <a:latin typeface="Cambria Math"/>
                            </a:rPr>
                            <m:t>𝒊</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𝒂</m:t>
                              </m:r>
                            </m:e>
                          </m:acc>
                        </m:e>
                        <m:sub>
                          <m:r>
                            <a:rPr lang="en-US" altLang="zh-CN" b="1" i="1">
                              <a:latin typeface="Cambria Math"/>
                              <a:ea typeface="Cambria Math"/>
                            </a:rPr>
                            <m:t>𝒋</m:t>
                          </m:r>
                        </m:sub>
                      </m:sSub>
                      <m:r>
                        <a:rPr lang="en-US" altLang="zh-CN" b="1" i="1">
                          <a:latin typeface="Cambria Math"/>
                          <a:ea typeface="Cambria Math"/>
                        </a:rPr>
                        <m:t>=</m:t>
                      </m:r>
                      <m:r>
                        <a:rPr lang="en-US" altLang="zh-CN" b="1" i="1">
                          <a:latin typeface="Cambria Math"/>
                          <a:ea typeface="Cambria Math"/>
                        </a:rPr>
                        <m:t>𝟐</m:t>
                      </m:r>
                      <m:r>
                        <a:rPr lang="zh-CN" altLang="en-US" b="1" i="1">
                          <a:latin typeface="Cambria Math"/>
                          <a:ea typeface="Cambria Math"/>
                        </a:rPr>
                        <m:t>𝝅</m:t>
                      </m:r>
                      <m:sSub>
                        <m:sSubPr>
                          <m:ctrlPr>
                            <a:rPr lang="en-US" altLang="zh-CN" b="1" i="1">
                              <a:latin typeface="Cambria Math" panose="02040503050406030204" pitchFamily="18" charset="0"/>
                              <a:ea typeface="Cambria Math"/>
                            </a:rPr>
                          </m:ctrlPr>
                        </m:sSubPr>
                        <m:e>
                          <m:r>
                            <a:rPr lang="zh-CN" altLang="en-US" b="1" i="1">
                              <a:latin typeface="Cambria Math"/>
                              <a:ea typeface="Cambria Math"/>
                            </a:rPr>
                            <m:t>𝜹</m:t>
                          </m:r>
                        </m:e>
                        <m:sub>
                          <m:r>
                            <a:rPr lang="en-US" altLang="zh-CN" b="1" i="1">
                              <a:latin typeface="Cambria Math"/>
                              <a:ea typeface="Cambria Math"/>
                            </a:rPr>
                            <m:t>𝒊𝒋</m:t>
                          </m:r>
                        </m:sub>
                      </m:sSub>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4563650" y="3412704"/>
                <a:ext cx="2555251" cy="637995"/>
              </a:xfrm>
              <a:prstGeom prst="rect">
                <a:avLst/>
              </a:prstGeom>
              <a:blipFill>
                <a:blip r:embed="rId6"/>
                <a:stretch>
                  <a:fillRect/>
                </a:stretch>
              </a:blipFill>
            </p:spPr>
            <p:txBody>
              <a:bodyPr/>
              <a:lstStyle/>
              <a:p>
                <a:r>
                  <a:rPr lang="zh-CN" altLang="en-US">
                    <a:noFill/>
                  </a:rPr>
                  <a:t> </a:t>
                </a:r>
              </a:p>
            </p:txBody>
          </p:sp>
        </mc:Fallback>
      </mc:AlternateContent>
      <p:grpSp>
        <p:nvGrpSpPr>
          <p:cNvPr id="22" name="组合 21"/>
          <p:cNvGrpSpPr/>
          <p:nvPr/>
        </p:nvGrpSpPr>
        <p:grpSpPr>
          <a:xfrm>
            <a:off x="2018807" y="6459899"/>
            <a:ext cx="552450" cy="314325"/>
            <a:chOff x="5172075" y="6438900"/>
            <a:chExt cx="552450" cy="314325"/>
          </a:xfrm>
        </p:grpSpPr>
        <p:sp>
          <p:nvSpPr>
            <p:cNvPr id="23" name="棱台 22"/>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a:off x="0" y="6489210"/>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28" name="矩形 27"/>
              <p:cNvSpPr/>
              <p:nvPr/>
            </p:nvSpPr>
            <p:spPr>
              <a:xfrm>
                <a:off x="4737465" y="1815219"/>
                <a:ext cx="4743927" cy="6211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r>
                            <a:rPr lang="en-US" altLang="zh-CN" b="1" i="1">
                              <a:latin typeface="Cambria Math"/>
                              <a:sym typeface="Symbol"/>
                            </a:rPr>
                            <m:t>+</m:t>
                          </m:r>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𝟏</m:t>
                              </m:r>
                            </m:sub>
                          </m:sSub>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𝒂</m:t>
                                  </m:r>
                                </m:e>
                              </m:acc>
                            </m:e>
                            <m:sub>
                              <m:r>
                                <a:rPr lang="en-US" altLang="zh-CN" b="1" i="1">
                                  <a:latin typeface="Cambria Math"/>
                                  <a:sym typeface="Symbol"/>
                                </a:rPr>
                                <m:t>𝟏</m:t>
                              </m:r>
                            </m:sub>
                          </m:sSub>
                        </m:e>
                      </m:d>
                      <m:r>
                        <a:rPr lang="en-US" altLang="zh-CN" b="1" i="1">
                          <a:latin typeface="Cambria Math"/>
                          <a:sym typeface="Symbol"/>
                        </a:rPr>
                        <m:t>=</m:t>
                      </m:r>
                      <m:sSup>
                        <m:sSupPr>
                          <m:ctrlPr>
                            <a:rPr lang="en-US" altLang="zh-CN" b="1" i="1">
                              <a:latin typeface="Cambria Math" panose="02040503050406030204" pitchFamily="18" charset="0"/>
                              <a:sym typeface="Symbol"/>
                            </a:rPr>
                          </m:ctrlPr>
                        </m:sSupPr>
                        <m:e>
                          <m:r>
                            <a:rPr lang="en-US" altLang="zh-CN" b="1" i="1">
                              <a:latin typeface="Cambria Math"/>
                              <a:sym typeface="Symbol"/>
                            </a:rPr>
                            <m:t>𝒆</m:t>
                          </m:r>
                        </m:e>
                        <m:sup>
                          <m:r>
                            <a:rPr lang="en-US" altLang="zh-CN" b="1" i="1">
                              <a:latin typeface="Cambria Math"/>
                              <a:sym typeface="Symbol"/>
                            </a:rPr>
                            <m:t>𝒊</m:t>
                          </m:r>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r>
                            <a:rPr lang="en-US" altLang="zh-CN" b="1" i="1">
                              <a:latin typeface="Cambria Math"/>
                              <a:ea typeface="Cambria Math"/>
                              <a:sym typeface="Symbol"/>
                            </a:rPr>
                            <m:t>∙</m:t>
                          </m:r>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𝟏</m:t>
                              </m:r>
                            </m:sub>
                          </m:sSub>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𝒂</m:t>
                                  </m:r>
                                </m:e>
                              </m:acc>
                            </m:e>
                            <m:sub>
                              <m:r>
                                <a:rPr lang="en-US" altLang="zh-CN" b="1" i="1">
                                  <a:latin typeface="Cambria Math"/>
                                  <a:sym typeface="Symbol"/>
                                </a:rPr>
                                <m:t>𝟏</m:t>
                              </m:r>
                            </m:sub>
                          </m:sSub>
                        </m:sup>
                      </m:sSup>
                      <m:r>
                        <a:rPr lang="en-US" altLang="zh-CN"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4737465" y="1815219"/>
                <a:ext cx="4743927" cy="621132"/>
              </a:xfrm>
              <a:prstGeom prst="rect">
                <a:avLst/>
              </a:prstGeom>
              <a:blipFill>
                <a:blip r:embed="rId7"/>
                <a:stretch>
                  <a:fillRect/>
                </a:stretch>
              </a:blipFill>
            </p:spPr>
            <p:txBody>
              <a:bodyPr/>
              <a:lstStyle/>
              <a:p>
                <a:r>
                  <a:rPr lang="zh-CN" altLang="en-US">
                    <a:noFill/>
                  </a:rPr>
                  <a:t> </a:t>
                </a:r>
              </a:p>
            </p:txBody>
          </p:sp>
        </mc:Fallback>
      </mc:AlternateContent>
      <p:sp>
        <p:nvSpPr>
          <p:cNvPr id="33" name="任意多边形 32"/>
          <p:cNvSpPr/>
          <p:nvPr/>
        </p:nvSpPr>
        <p:spPr>
          <a:xfrm>
            <a:off x="4099405" y="2352263"/>
            <a:ext cx="3859481" cy="368201"/>
          </a:xfrm>
          <a:custGeom>
            <a:avLst/>
            <a:gdLst>
              <a:gd name="connsiteX0" fmla="*/ 0 w 3859481"/>
              <a:gd name="connsiteY0" fmla="*/ 23751 h 368201"/>
              <a:gd name="connsiteX1" fmla="*/ 1638795 w 3859481"/>
              <a:gd name="connsiteY1" fmla="*/ 368135 h 368201"/>
              <a:gd name="connsiteX2" fmla="*/ 3859481 w 3859481"/>
              <a:gd name="connsiteY2" fmla="*/ 0 h 368201"/>
            </a:gdLst>
            <a:ahLst/>
            <a:cxnLst>
              <a:cxn ang="0">
                <a:pos x="connsiteX0" y="connsiteY0"/>
              </a:cxn>
              <a:cxn ang="0">
                <a:pos x="connsiteX1" y="connsiteY1"/>
              </a:cxn>
              <a:cxn ang="0">
                <a:pos x="connsiteX2" y="connsiteY2"/>
              </a:cxn>
            </a:cxnLst>
            <a:rect l="l" t="t" r="r" b="b"/>
            <a:pathLst>
              <a:path w="3859481" h="368201">
                <a:moveTo>
                  <a:pt x="0" y="23751"/>
                </a:moveTo>
                <a:cubicBezTo>
                  <a:pt x="497774" y="197922"/>
                  <a:pt x="995548" y="372093"/>
                  <a:pt x="1638795" y="368135"/>
                </a:cubicBezTo>
                <a:cubicBezTo>
                  <a:pt x="2282042" y="364177"/>
                  <a:pt x="3070761" y="182088"/>
                  <a:pt x="3859481" y="0"/>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任意多边形 33"/>
          <p:cNvSpPr/>
          <p:nvPr/>
        </p:nvSpPr>
        <p:spPr>
          <a:xfrm>
            <a:off x="4106774" y="2457227"/>
            <a:ext cx="3859481" cy="368201"/>
          </a:xfrm>
          <a:custGeom>
            <a:avLst/>
            <a:gdLst>
              <a:gd name="connsiteX0" fmla="*/ 0 w 3859481"/>
              <a:gd name="connsiteY0" fmla="*/ 23751 h 368201"/>
              <a:gd name="connsiteX1" fmla="*/ 1638795 w 3859481"/>
              <a:gd name="connsiteY1" fmla="*/ 368135 h 368201"/>
              <a:gd name="connsiteX2" fmla="*/ 3859481 w 3859481"/>
              <a:gd name="connsiteY2" fmla="*/ 0 h 368201"/>
            </a:gdLst>
            <a:ahLst/>
            <a:cxnLst>
              <a:cxn ang="0">
                <a:pos x="connsiteX0" y="connsiteY0"/>
              </a:cxn>
              <a:cxn ang="0">
                <a:pos x="connsiteX1" y="connsiteY1"/>
              </a:cxn>
              <a:cxn ang="0">
                <a:pos x="connsiteX2" y="connsiteY2"/>
              </a:cxn>
            </a:cxnLst>
            <a:rect l="l" t="t" r="r" b="b"/>
            <a:pathLst>
              <a:path w="3859481" h="368201">
                <a:moveTo>
                  <a:pt x="0" y="23751"/>
                </a:moveTo>
                <a:cubicBezTo>
                  <a:pt x="497774" y="197922"/>
                  <a:pt x="995548" y="372093"/>
                  <a:pt x="1638795" y="368135"/>
                </a:cubicBezTo>
                <a:cubicBezTo>
                  <a:pt x="2282042" y="364177"/>
                  <a:pt x="3070761" y="182088"/>
                  <a:pt x="3859481" y="0"/>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矩形 34"/>
              <p:cNvSpPr/>
              <p:nvPr/>
            </p:nvSpPr>
            <p:spPr>
              <a:xfrm>
                <a:off x="1306633" y="2720464"/>
                <a:ext cx="2907911" cy="5872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r>
                        <a:rPr lang="en-US" altLang="zh-CN" b="1" i="1">
                          <a:latin typeface="Cambria Math"/>
                          <a:ea typeface="Cambria Math"/>
                          <a:sym typeface="Symbol"/>
                        </a:rPr>
                        <m:t>∙</m:t>
                      </m:r>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𝟏</m:t>
                          </m:r>
                        </m:sub>
                      </m:sSub>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𝒂</m:t>
                              </m:r>
                            </m:e>
                          </m:acc>
                        </m:e>
                        <m:sub>
                          <m:r>
                            <a:rPr lang="en-US" altLang="zh-CN" b="1" i="1">
                              <a:latin typeface="Cambria Math"/>
                              <a:sym typeface="Symbol"/>
                            </a:rPr>
                            <m:t>𝟏</m:t>
                          </m:r>
                        </m:sub>
                      </m:sSub>
                      <m:r>
                        <a:rPr lang="en-US" altLang="zh-CN" b="1" i="1">
                          <a:latin typeface="Cambria Math"/>
                          <a:sym typeface="Symbol"/>
                        </a:rPr>
                        <m:t>=</m:t>
                      </m:r>
                      <m:r>
                        <a:rPr lang="en-US" altLang="zh-CN" b="1" i="1">
                          <a:latin typeface="Cambria Math"/>
                          <a:sym typeface="Symbol"/>
                        </a:rPr>
                        <m:t>𝟐</m:t>
                      </m:r>
                      <m:r>
                        <a:rPr lang="zh-CN" altLang="en-US" b="1" i="1">
                          <a:latin typeface="Cambria Math"/>
                          <a:sym typeface="Symbol"/>
                        </a:rPr>
                        <m:t>𝝅</m:t>
                      </m:r>
                      <m:sSub>
                        <m:sSubPr>
                          <m:ctrlPr>
                            <a:rPr lang="en-US" altLang="zh-CN" b="1" i="1">
                              <a:latin typeface="Cambria Math" panose="02040503050406030204" pitchFamily="18" charset="0"/>
                              <a:sym typeface="Symbol"/>
                            </a:rPr>
                          </m:ctrlPr>
                        </m:sSubPr>
                        <m:e>
                          <m:r>
                            <a:rPr lang="en-US" altLang="zh-CN" b="1" i="1">
                              <a:latin typeface="Cambria Math"/>
                              <a:sym typeface="Symbol"/>
                            </a:rPr>
                            <m:t>𝒍</m:t>
                          </m:r>
                        </m:e>
                        <m:sub>
                          <m:r>
                            <a:rPr lang="en-US" altLang="zh-CN" b="1" i="1">
                              <a:latin typeface="Cambria Math"/>
                              <a:sym typeface="Symbol"/>
                            </a:rPr>
                            <m:t>𝟏</m:t>
                          </m:r>
                        </m:sub>
                      </m:sSub>
                    </m:oMath>
                  </m:oMathPara>
                </a14:m>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1306633" y="2720464"/>
                <a:ext cx="2907911" cy="58727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081976" y="4041177"/>
                <a:ext cx="1669111" cy="1009444"/>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sym typeface="Symbol"/>
                            </a:rPr>
                          </m:ctrlPr>
                        </m:sSubPr>
                        <m:e>
                          <m:r>
                            <a:rPr lang="zh-CN" altLang="en-US" b="1" i="1">
                              <a:latin typeface="Cambria Math"/>
                              <a:sym typeface="Symbol"/>
                            </a:rPr>
                            <m:t>𝜷</m:t>
                          </m:r>
                        </m:e>
                        <m:sub>
                          <m:r>
                            <a:rPr lang="en-US" altLang="zh-CN" b="1" i="1">
                              <a:latin typeface="Cambria Math"/>
                              <a:sym typeface="Symbol"/>
                            </a:rPr>
                            <m:t>𝟏</m:t>
                          </m:r>
                        </m:sub>
                      </m:sSub>
                      <m:r>
                        <a:rPr lang="en-US" altLang="zh-CN" b="1" i="1">
                          <a:latin typeface="Cambria Math"/>
                          <a:sym typeface="Symbol"/>
                        </a:rPr>
                        <m:t>=</m:t>
                      </m:r>
                      <m:f>
                        <m:fPr>
                          <m:ctrlPr>
                            <a:rPr lang="en-US" altLang="zh-CN" b="1" i="1">
                              <a:latin typeface="Cambria Math" panose="02040503050406030204" pitchFamily="18" charset="0"/>
                              <a:sym typeface="Symbol"/>
                            </a:rPr>
                          </m:ctrlPr>
                        </m:fPr>
                        <m:num>
                          <m:sSub>
                            <m:sSubPr>
                              <m:ctrlPr>
                                <a:rPr lang="en-US" altLang="zh-CN" b="1" i="1">
                                  <a:latin typeface="Cambria Math" panose="02040503050406030204" pitchFamily="18" charset="0"/>
                                  <a:sym typeface="Symbol"/>
                                </a:rPr>
                              </m:ctrlPr>
                            </m:sSubPr>
                            <m:e>
                              <m:r>
                                <a:rPr lang="en-US" altLang="zh-CN" b="1" i="1">
                                  <a:latin typeface="Cambria Math"/>
                                  <a:sym typeface="Symbol"/>
                                </a:rPr>
                                <m:t>𝒍</m:t>
                              </m:r>
                            </m:e>
                            <m:sub>
                              <m:r>
                                <a:rPr lang="en-US" altLang="zh-CN" b="1" i="1">
                                  <a:latin typeface="Cambria Math"/>
                                  <a:sym typeface="Symbol"/>
                                </a:rPr>
                                <m:t>𝟏</m:t>
                              </m:r>
                            </m:sub>
                          </m:sSub>
                        </m:num>
                        <m:den>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𝟏</m:t>
                              </m:r>
                            </m:sub>
                          </m:sSub>
                        </m:den>
                      </m:f>
                    </m:oMath>
                  </m:oMathPara>
                </a14:m>
                <a:endParaRPr lang="zh-CN" altLang="en-US"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1081976" y="4041177"/>
                <a:ext cx="1669111" cy="1009444"/>
              </a:xfrm>
              <a:prstGeom prst="rect">
                <a:avLst/>
              </a:prstGeom>
              <a:blipFill>
                <a:blip r:embed="rId9"/>
                <a:stretch>
                  <a:fillRect/>
                </a:stretch>
              </a:blipFill>
              <a:ln w="2857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751087" y="4041177"/>
                <a:ext cx="1669111" cy="1009444"/>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sym typeface="Symbol"/>
                            </a:rPr>
                          </m:ctrlPr>
                        </m:sSubPr>
                        <m:e>
                          <m:r>
                            <a:rPr lang="zh-CN" altLang="en-US" b="1" i="1">
                              <a:latin typeface="Cambria Math"/>
                              <a:sym typeface="Symbol"/>
                            </a:rPr>
                            <m:t>𝜷</m:t>
                          </m:r>
                        </m:e>
                        <m:sub>
                          <m:r>
                            <a:rPr lang="en-US" altLang="zh-CN" b="1" i="1">
                              <a:latin typeface="Cambria Math"/>
                              <a:sym typeface="Symbol"/>
                            </a:rPr>
                            <m:t>𝟐</m:t>
                          </m:r>
                        </m:sub>
                      </m:sSub>
                      <m:r>
                        <a:rPr lang="en-US" altLang="zh-CN" b="1" i="1">
                          <a:latin typeface="Cambria Math"/>
                          <a:sym typeface="Symbol"/>
                        </a:rPr>
                        <m:t>=</m:t>
                      </m:r>
                      <m:f>
                        <m:fPr>
                          <m:ctrlPr>
                            <a:rPr lang="en-US" altLang="zh-CN" b="1" i="1">
                              <a:latin typeface="Cambria Math" panose="02040503050406030204" pitchFamily="18" charset="0"/>
                              <a:sym typeface="Symbol"/>
                            </a:rPr>
                          </m:ctrlPr>
                        </m:fPr>
                        <m:num>
                          <m:sSub>
                            <m:sSubPr>
                              <m:ctrlPr>
                                <a:rPr lang="en-US" altLang="zh-CN" b="1" i="1">
                                  <a:latin typeface="Cambria Math" panose="02040503050406030204" pitchFamily="18" charset="0"/>
                                  <a:sym typeface="Symbol"/>
                                </a:rPr>
                              </m:ctrlPr>
                            </m:sSubPr>
                            <m:e>
                              <m:r>
                                <a:rPr lang="en-US" altLang="zh-CN" b="1" i="1">
                                  <a:latin typeface="Cambria Math"/>
                                  <a:sym typeface="Symbol"/>
                                </a:rPr>
                                <m:t>𝒍</m:t>
                              </m:r>
                            </m:e>
                            <m:sub>
                              <m:r>
                                <a:rPr lang="en-US" altLang="zh-CN" b="1" i="1">
                                  <a:latin typeface="Cambria Math"/>
                                  <a:sym typeface="Symbol"/>
                                </a:rPr>
                                <m:t>𝟐</m:t>
                              </m:r>
                            </m:sub>
                          </m:sSub>
                        </m:num>
                        <m:den>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𝟐</m:t>
                              </m:r>
                            </m:sub>
                          </m:sSub>
                        </m:den>
                      </m:f>
                    </m:oMath>
                  </m:oMathPara>
                </a14:m>
                <a:endParaRPr lang="zh-CN" altLang="en-US"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2751087" y="4041177"/>
                <a:ext cx="1669111" cy="1009444"/>
              </a:xfrm>
              <a:prstGeom prst="rect">
                <a:avLst/>
              </a:prstGeom>
              <a:blipFill>
                <a:blip r:embed="rId10"/>
                <a:stretch>
                  <a:fillRect/>
                </a:stretch>
              </a:blipFill>
              <a:ln w="2857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481604" y="4125340"/>
                <a:ext cx="1669111" cy="1011495"/>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sym typeface="Symbol"/>
                            </a:rPr>
                          </m:ctrlPr>
                        </m:sSubPr>
                        <m:e>
                          <m:r>
                            <a:rPr lang="zh-CN" altLang="en-US" b="1" i="1">
                              <a:latin typeface="Cambria Math"/>
                              <a:sym typeface="Symbol"/>
                            </a:rPr>
                            <m:t>𝜷</m:t>
                          </m:r>
                        </m:e>
                        <m:sub>
                          <m:r>
                            <a:rPr lang="en-US" altLang="zh-CN" b="1" i="1">
                              <a:latin typeface="Cambria Math"/>
                              <a:sym typeface="Symbol"/>
                            </a:rPr>
                            <m:t>𝟑</m:t>
                          </m:r>
                        </m:sub>
                      </m:sSub>
                      <m:r>
                        <a:rPr lang="en-US" altLang="zh-CN" b="1" i="1">
                          <a:latin typeface="Cambria Math"/>
                          <a:sym typeface="Symbol"/>
                        </a:rPr>
                        <m:t>=</m:t>
                      </m:r>
                      <m:f>
                        <m:fPr>
                          <m:ctrlPr>
                            <a:rPr lang="en-US" altLang="zh-CN" b="1" i="1">
                              <a:latin typeface="Cambria Math" panose="02040503050406030204" pitchFamily="18" charset="0"/>
                              <a:sym typeface="Symbol"/>
                            </a:rPr>
                          </m:ctrlPr>
                        </m:fPr>
                        <m:num>
                          <m:sSub>
                            <m:sSubPr>
                              <m:ctrlPr>
                                <a:rPr lang="en-US" altLang="zh-CN" b="1" i="1">
                                  <a:latin typeface="Cambria Math" panose="02040503050406030204" pitchFamily="18" charset="0"/>
                                  <a:sym typeface="Symbol"/>
                                </a:rPr>
                              </m:ctrlPr>
                            </m:sSubPr>
                            <m:e>
                              <m:r>
                                <a:rPr lang="en-US" altLang="zh-CN" b="1" i="1">
                                  <a:latin typeface="Cambria Math"/>
                                  <a:sym typeface="Symbol"/>
                                </a:rPr>
                                <m:t>𝒍</m:t>
                              </m:r>
                            </m:e>
                            <m:sub>
                              <m:r>
                                <a:rPr lang="en-US" altLang="zh-CN" b="1" i="1">
                                  <a:latin typeface="Cambria Math"/>
                                  <a:sym typeface="Symbol"/>
                                </a:rPr>
                                <m:t>𝟑</m:t>
                              </m:r>
                            </m:sub>
                          </m:sSub>
                        </m:num>
                        <m:den>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𝟑</m:t>
                              </m:r>
                            </m:sub>
                          </m:sSub>
                        </m:den>
                      </m:f>
                    </m:oMath>
                  </m:oMathPara>
                </a14:m>
                <a:endParaRPr lang="zh-CN" altLang="en-US"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4481604" y="4125340"/>
                <a:ext cx="1669111" cy="1011495"/>
              </a:xfrm>
              <a:prstGeom prst="rect">
                <a:avLst/>
              </a:prstGeom>
              <a:blipFill>
                <a:blip r:embed="rId11"/>
                <a:stretch>
                  <a:fillRect/>
                </a:stretch>
              </a:blipFill>
              <a:ln w="2857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276837" y="4369476"/>
                <a:ext cx="3011786" cy="52322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sym typeface="Symbol"/>
                            </a:rPr>
                          </m:ctrlPr>
                        </m:sSubPr>
                        <m:e>
                          <m:r>
                            <a:rPr lang="en-US" altLang="zh-CN" b="1" i="1">
                              <a:latin typeface="Cambria Math"/>
                              <a:sym typeface="Symbol"/>
                            </a:rPr>
                            <m:t>𝒍</m:t>
                          </m:r>
                        </m:e>
                        <m:sub>
                          <m:r>
                            <a:rPr lang="en-US" altLang="zh-CN" b="1" i="1">
                              <a:latin typeface="Cambria Math"/>
                              <a:sym typeface="Symbol"/>
                            </a:rPr>
                            <m:t>𝒊</m:t>
                          </m:r>
                        </m:sub>
                      </m:sSub>
                      <m:r>
                        <a:rPr lang="en-US" altLang="zh-CN" b="1" i="1">
                          <a:latin typeface="Cambria Math"/>
                          <a:sym typeface="Symbol"/>
                        </a:rPr>
                        <m:t>=</m:t>
                      </m:r>
                      <m:r>
                        <a:rPr lang="en-US" altLang="zh-CN" b="1" i="1">
                          <a:latin typeface="Cambria Math"/>
                          <a:sym typeface="Symbol"/>
                        </a:rPr>
                        <m:t>𝟏</m:t>
                      </m:r>
                      <m:r>
                        <a:rPr lang="en-US" altLang="zh-CN" b="1" i="1">
                          <a:latin typeface="Cambria Math"/>
                          <a:sym typeface="Symbol"/>
                        </a:rPr>
                        <m:t>,</m:t>
                      </m:r>
                      <m:r>
                        <a:rPr lang="en-US" altLang="zh-CN" b="1" i="1">
                          <a:latin typeface="Cambria Math"/>
                          <a:sym typeface="Symbol"/>
                        </a:rPr>
                        <m:t>𝟐</m:t>
                      </m:r>
                      <m:r>
                        <a:rPr lang="en-US" altLang="zh-CN" b="1" i="1">
                          <a:latin typeface="Cambria Math"/>
                          <a:sym typeface="Symbol"/>
                        </a:rPr>
                        <m:t>,</m:t>
                      </m:r>
                      <m:r>
                        <a:rPr lang="en-US" altLang="zh-CN" b="1" i="1">
                          <a:latin typeface="Cambria Math"/>
                          <a:sym typeface="Symbol"/>
                        </a:rPr>
                        <m:t>𝟑</m:t>
                      </m:r>
                      <m:r>
                        <a:rPr lang="en-US" altLang="zh-CN" b="1" i="1">
                          <a:latin typeface="Cambria Math"/>
                          <a:sym typeface="Symbol"/>
                        </a:rPr>
                        <m:t>……</m:t>
                      </m:r>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𝒊</m:t>
                          </m:r>
                        </m:sub>
                      </m:sSub>
                    </m:oMath>
                  </m:oMathPara>
                </a14:m>
                <a:endParaRPr lang="zh-CN" alt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6276837" y="4369476"/>
                <a:ext cx="3011786" cy="523220"/>
              </a:xfrm>
              <a:prstGeom prst="rect">
                <a:avLst/>
              </a:prstGeom>
              <a:blipFill>
                <a:blip r:embed="rId12"/>
                <a:stretch>
                  <a:fillRect/>
                </a:stretch>
              </a:blipFill>
              <a:ln w="2857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374676" y="5110458"/>
                <a:ext cx="4591578" cy="981231"/>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r>
                        <a:rPr lang="en-US" altLang="zh-CN" b="1" i="1">
                          <a:latin typeface="Cambria Math"/>
                          <a:sym typeface="Symbol"/>
                        </a:rPr>
                        <m:t>=</m:t>
                      </m:r>
                      <m:f>
                        <m:fPr>
                          <m:ctrlPr>
                            <a:rPr lang="en-US" altLang="zh-CN" b="1" i="1">
                              <a:latin typeface="Cambria Math" panose="02040503050406030204" pitchFamily="18" charset="0"/>
                              <a:sym typeface="Symbol"/>
                            </a:rPr>
                          </m:ctrlPr>
                        </m:fPr>
                        <m:num>
                          <m:sSub>
                            <m:sSubPr>
                              <m:ctrlPr>
                                <a:rPr lang="en-US" altLang="zh-CN" b="1" i="1">
                                  <a:latin typeface="Cambria Math" panose="02040503050406030204" pitchFamily="18" charset="0"/>
                                  <a:sym typeface="Symbol"/>
                                </a:rPr>
                              </m:ctrlPr>
                            </m:sSubPr>
                            <m:e>
                              <m:r>
                                <a:rPr lang="en-US" altLang="zh-CN" b="1" i="1">
                                  <a:latin typeface="Cambria Math"/>
                                  <a:sym typeface="Symbol"/>
                                </a:rPr>
                                <m:t>𝒍</m:t>
                              </m:r>
                            </m:e>
                            <m:sub>
                              <m:r>
                                <a:rPr lang="en-US" altLang="zh-CN" b="1" i="1">
                                  <a:latin typeface="Cambria Math"/>
                                  <a:sym typeface="Symbol"/>
                                </a:rPr>
                                <m:t>𝟏</m:t>
                              </m:r>
                            </m:sub>
                          </m:sSub>
                        </m:num>
                        <m:den>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𝟏</m:t>
                              </m:r>
                            </m:sub>
                          </m:sSub>
                        </m:den>
                      </m:f>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𝒃</m:t>
                              </m:r>
                            </m:e>
                          </m:acc>
                        </m:e>
                        <m:sub>
                          <m:r>
                            <a:rPr lang="en-US" altLang="zh-CN" b="1" i="1">
                              <a:latin typeface="Cambria Math"/>
                              <a:sym typeface="Symbol"/>
                            </a:rPr>
                            <m:t>𝟏</m:t>
                          </m:r>
                        </m:sub>
                      </m:sSub>
                      <m:r>
                        <a:rPr lang="en-US" altLang="zh-CN" b="1" i="1">
                          <a:latin typeface="Cambria Math"/>
                          <a:sym typeface="Symbol"/>
                        </a:rPr>
                        <m:t>+</m:t>
                      </m:r>
                      <m:f>
                        <m:fPr>
                          <m:ctrlPr>
                            <a:rPr lang="en-US" altLang="zh-CN" b="1" i="1">
                              <a:latin typeface="Cambria Math" panose="02040503050406030204" pitchFamily="18" charset="0"/>
                              <a:sym typeface="Symbol"/>
                            </a:rPr>
                          </m:ctrlPr>
                        </m:fPr>
                        <m:num>
                          <m:sSub>
                            <m:sSubPr>
                              <m:ctrlPr>
                                <a:rPr lang="en-US" altLang="zh-CN" b="1" i="1">
                                  <a:latin typeface="Cambria Math" panose="02040503050406030204" pitchFamily="18" charset="0"/>
                                  <a:sym typeface="Symbol"/>
                                </a:rPr>
                              </m:ctrlPr>
                            </m:sSubPr>
                            <m:e>
                              <m:r>
                                <a:rPr lang="en-US" altLang="zh-CN" b="1" i="1">
                                  <a:latin typeface="Cambria Math"/>
                                  <a:sym typeface="Symbol"/>
                                </a:rPr>
                                <m:t>𝒍</m:t>
                              </m:r>
                            </m:e>
                            <m:sub>
                              <m:r>
                                <a:rPr lang="en-US" altLang="zh-CN" b="1" i="1">
                                  <a:latin typeface="Cambria Math"/>
                                  <a:sym typeface="Symbol"/>
                                </a:rPr>
                                <m:t>𝟐</m:t>
                              </m:r>
                            </m:sub>
                          </m:sSub>
                        </m:num>
                        <m:den>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𝟐</m:t>
                              </m:r>
                            </m:sub>
                          </m:sSub>
                        </m:den>
                      </m:f>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𝒃</m:t>
                              </m:r>
                            </m:e>
                          </m:acc>
                        </m:e>
                        <m:sub>
                          <m:r>
                            <a:rPr lang="en-US" altLang="zh-CN" b="1" i="1">
                              <a:latin typeface="Cambria Math"/>
                              <a:sym typeface="Symbol"/>
                            </a:rPr>
                            <m:t>𝟐</m:t>
                          </m:r>
                        </m:sub>
                      </m:sSub>
                      <m:r>
                        <a:rPr lang="en-US" altLang="zh-CN" b="1" i="1">
                          <a:latin typeface="Cambria Math"/>
                          <a:sym typeface="Symbol"/>
                        </a:rPr>
                        <m:t>+</m:t>
                      </m:r>
                      <m:f>
                        <m:fPr>
                          <m:ctrlPr>
                            <a:rPr lang="en-US" altLang="zh-CN" b="1" i="1">
                              <a:latin typeface="Cambria Math" panose="02040503050406030204" pitchFamily="18" charset="0"/>
                              <a:sym typeface="Symbol"/>
                            </a:rPr>
                          </m:ctrlPr>
                        </m:fPr>
                        <m:num>
                          <m:sSub>
                            <m:sSubPr>
                              <m:ctrlPr>
                                <a:rPr lang="en-US" altLang="zh-CN" b="1" i="1">
                                  <a:latin typeface="Cambria Math" panose="02040503050406030204" pitchFamily="18" charset="0"/>
                                  <a:sym typeface="Symbol"/>
                                </a:rPr>
                              </m:ctrlPr>
                            </m:sSubPr>
                            <m:e>
                              <m:r>
                                <a:rPr lang="en-US" altLang="zh-CN" b="1" i="1">
                                  <a:latin typeface="Cambria Math"/>
                                  <a:sym typeface="Symbol"/>
                                </a:rPr>
                                <m:t>𝒍</m:t>
                              </m:r>
                            </m:e>
                            <m:sub>
                              <m:r>
                                <a:rPr lang="en-US" altLang="zh-CN" b="1" i="1">
                                  <a:latin typeface="Cambria Math"/>
                                  <a:sym typeface="Symbol"/>
                                </a:rPr>
                                <m:t>𝟑</m:t>
                              </m:r>
                            </m:sub>
                          </m:sSub>
                        </m:num>
                        <m:den>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𝟑</m:t>
                              </m:r>
                            </m:sub>
                          </m:sSub>
                        </m:den>
                      </m:f>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𝒃</m:t>
                              </m:r>
                            </m:e>
                          </m:acc>
                        </m:e>
                        <m:sub>
                          <m:r>
                            <a:rPr lang="en-US" altLang="zh-CN" b="1" i="1">
                              <a:latin typeface="Cambria Math"/>
                              <a:sym typeface="Symbol"/>
                            </a:rPr>
                            <m:t>𝟑</m:t>
                          </m:r>
                        </m:sub>
                      </m:sSub>
                    </m:oMath>
                  </m:oMathPara>
                </a14:m>
                <a:endParaRPr lang="zh-CN" altLang="en-US"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3374676" y="5110458"/>
                <a:ext cx="4591578" cy="981231"/>
              </a:xfrm>
              <a:prstGeom prst="rect">
                <a:avLst/>
              </a:prstGeom>
              <a:blipFill>
                <a:blip r:embed="rId13"/>
                <a:stretch>
                  <a:fillRect/>
                </a:stretch>
              </a:blipFill>
              <a:ln w="28575">
                <a:noFill/>
              </a:ln>
            </p:spPr>
            <p:txBody>
              <a:bodyPr/>
              <a:lstStyle/>
              <a:p>
                <a:r>
                  <a:rPr lang="zh-CN" altLang="en-US">
                    <a:noFill/>
                  </a:rPr>
                  <a:t> </a:t>
                </a:r>
              </a:p>
            </p:txBody>
          </p:sp>
        </mc:Fallback>
      </mc:AlternateContent>
      <p:grpSp>
        <p:nvGrpSpPr>
          <p:cNvPr id="11" name="组合 10"/>
          <p:cNvGrpSpPr/>
          <p:nvPr/>
        </p:nvGrpSpPr>
        <p:grpSpPr>
          <a:xfrm>
            <a:off x="9488760" y="527519"/>
            <a:ext cx="2030633" cy="1585971"/>
            <a:chOff x="9488760" y="527519"/>
            <a:chExt cx="2030633" cy="1585971"/>
          </a:xfrm>
        </p:grpSpPr>
        <p:sp>
          <p:nvSpPr>
            <p:cNvPr id="8" name="立方体 7"/>
            <p:cNvSpPr/>
            <p:nvPr/>
          </p:nvSpPr>
          <p:spPr>
            <a:xfrm>
              <a:off x="9488760" y="527519"/>
              <a:ext cx="1565468" cy="1236600"/>
            </a:xfrm>
            <a:prstGeom prst="cube">
              <a:avLst>
                <a:gd name="adj" fmla="val 3831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矩形 9"/>
                <p:cNvSpPr/>
                <p:nvPr/>
              </p:nvSpPr>
              <p:spPr>
                <a:xfrm>
                  <a:off x="9561912" y="1713380"/>
                  <a:ext cx="85516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a:rPr>
                              <m:t>𝑵</m:t>
                            </m:r>
                          </m:e>
                          <m:sub>
                            <m:r>
                              <a:rPr lang="en-US" altLang="zh-CN" sz="2000" b="1" i="1">
                                <a:latin typeface="Cambria Math"/>
                              </a:rPr>
                              <m:t>𝟏</m:t>
                            </m:r>
                          </m:sub>
                        </m:sSub>
                        <m:sSub>
                          <m:sSubPr>
                            <m:ctrlPr>
                              <a:rPr lang="en-US" altLang="zh-CN" sz="2000" b="1"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a:rPr>
                                  <m:t>𝒂</m:t>
                                </m:r>
                              </m:e>
                            </m:acc>
                          </m:e>
                          <m:sub>
                            <m:r>
                              <a:rPr lang="en-US" altLang="zh-CN" sz="2000" b="1" i="1">
                                <a:latin typeface="Cambria Math"/>
                              </a:rPr>
                              <m:t>𝟏</m:t>
                            </m:r>
                          </m:sub>
                        </m:sSub>
                      </m:oMath>
                    </m:oMathPara>
                  </a14:m>
                  <a:endParaRPr lang="zh-CN" altLang="en-US" sz="2000" b="1" dirty="0"/>
                </a:p>
              </p:txBody>
            </p:sp>
          </mc:Choice>
          <mc:Fallback xmlns="">
            <p:sp>
              <p:nvSpPr>
                <p:cNvPr id="10" name="矩形 9"/>
                <p:cNvSpPr>
                  <a:spLocks noRot="1" noChangeAspect="1" noMove="1" noResize="1" noEditPoints="1" noAdjustHandles="1" noChangeArrowheads="1" noChangeShapeType="1" noTextEdit="1"/>
                </p:cNvSpPr>
                <p:nvPr/>
              </p:nvSpPr>
              <p:spPr>
                <a:xfrm>
                  <a:off x="9561912" y="1713380"/>
                  <a:ext cx="855169" cy="400110"/>
                </a:xfrm>
                <a:prstGeom prst="rect">
                  <a:avLst/>
                </a:prstGeom>
                <a:blipFill>
                  <a:blip r:embed="rId14"/>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19"/>
                <p:cNvSpPr txBox="1"/>
                <p:nvPr/>
              </p:nvSpPr>
              <p:spPr>
                <a:xfrm>
                  <a:off x="10664224" y="1461915"/>
                  <a:ext cx="85516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a:rPr>
                              <m:t>𝑵</m:t>
                            </m:r>
                          </m:e>
                          <m:sub>
                            <m:r>
                              <a:rPr lang="en-US" altLang="zh-CN" sz="2000" b="1" i="1">
                                <a:latin typeface="Cambria Math"/>
                              </a:rPr>
                              <m:t>𝟐</m:t>
                            </m:r>
                          </m:sub>
                        </m:sSub>
                        <m:sSub>
                          <m:sSubPr>
                            <m:ctrlPr>
                              <a:rPr lang="en-US" altLang="zh-CN" sz="2000" b="1"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a:rPr>
                                  <m:t>𝒂</m:t>
                                </m:r>
                              </m:e>
                            </m:acc>
                          </m:e>
                          <m:sub>
                            <m:r>
                              <a:rPr lang="en-US" altLang="zh-CN" sz="2000" b="1" i="1">
                                <a:latin typeface="Cambria Math"/>
                              </a:rPr>
                              <m:t>𝟐</m:t>
                            </m:r>
                          </m:sub>
                        </m:sSub>
                      </m:oMath>
                    </m:oMathPara>
                  </a14:m>
                  <a:endParaRPr lang="zh-CN" altLang="en-US" sz="2000" b="1" dirty="0"/>
                </a:p>
              </p:txBody>
            </p:sp>
          </mc:Choice>
          <mc:Fallback xmlns="">
            <p:sp>
              <p:nvSpPr>
                <p:cNvPr id="26" name="TextBox 19"/>
                <p:cNvSpPr txBox="1">
                  <a:spLocks noRot="1" noChangeAspect="1" noMove="1" noResize="1" noEditPoints="1" noAdjustHandles="1" noChangeArrowheads="1" noChangeShapeType="1" noTextEdit="1"/>
                </p:cNvSpPr>
                <p:nvPr/>
              </p:nvSpPr>
              <p:spPr>
                <a:xfrm>
                  <a:off x="10664224" y="1461915"/>
                  <a:ext cx="855169" cy="400110"/>
                </a:xfrm>
                <a:prstGeom prst="rect">
                  <a:avLst/>
                </a:prstGeom>
                <a:blipFill>
                  <a:blip r:embed="rId15"/>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0"/>
                <p:cNvSpPr txBox="1"/>
                <p:nvPr/>
              </p:nvSpPr>
              <p:spPr>
                <a:xfrm>
                  <a:off x="9809055" y="1123360"/>
                  <a:ext cx="85516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a:rPr>
                              <m:t>𝑵</m:t>
                            </m:r>
                          </m:e>
                          <m:sub>
                            <m:r>
                              <a:rPr lang="en-US" altLang="zh-CN" sz="2000" b="1" i="1">
                                <a:latin typeface="Cambria Math"/>
                              </a:rPr>
                              <m:t>𝟑</m:t>
                            </m:r>
                          </m:sub>
                        </m:sSub>
                        <m:sSub>
                          <m:sSubPr>
                            <m:ctrlPr>
                              <a:rPr lang="en-US" altLang="zh-CN" sz="2000" b="1"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a:rPr>
                                  <m:t>𝒂</m:t>
                                </m:r>
                              </m:e>
                            </m:acc>
                          </m:e>
                          <m:sub>
                            <m:r>
                              <a:rPr lang="en-US" altLang="zh-CN" sz="2000" b="1" i="1">
                                <a:latin typeface="Cambria Math"/>
                              </a:rPr>
                              <m:t>𝟑</m:t>
                            </m:r>
                          </m:sub>
                        </m:sSub>
                      </m:oMath>
                    </m:oMathPara>
                  </a14:m>
                  <a:endParaRPr lang="zh-CN" altLang="en-US" sz="2000" b="1" dirty="0"/>
                </a:p>
              </p:txBody>
            </p:sp>
          </mc:Choice>
          <mc:Fallback xmlns="">
            <p:sp>
              <p:nvSpPr>
                <p:cNvPr id="27" name="TextBox 20"/>
                <p:cNvSpPr txBox="1">
                  <a:spLocks noRot="1" noChangeAspect="1" noMove="1" noResize="1" noEditPoints="1" noAdjustHandles="1" noChangeArrowheads="1" noChangeShapeType="1" noTextEdit="1"/>
                </p:cNvSpPr>
                <p:nvPr/>
              </p:nvSpPr>
              <p:spPr>
                <a:xfrm>
                  <a:off x="9809055" y="1123360"/>
                  <a:ext cx="855169" cy="400110"/>
                </a:xfrm>
                <a:prstGeom prst="rect">
                  <a:avLst/>
                </a:prstGeom>
                <a:blipFill>
                  <a:blip r:embed="rId16"/>
                  <a:stretch>
                    <a:fillRect b="-4545"/>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91582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10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2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2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20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left)">
                                      <p:cBhvr>
                                        <p:cTn id="49" dur="20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20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left)">
                                      <p:cBhvr>
                                        <p:cTn id="59" dur="2000"/>
                                        <p:tgtEl>
                                          <p:spTgt spid="3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wipe(left)">
                                      <p:cBhvr>
                                        <p:cTn id="64" dur="2000"/>
                                        <p:tgtEl>
                                          <p:spTgt spid="40"/>
                                        </p:tgtEl>
                                      </p:cBhvr>
                                    </p:animEffect>
                                  </p:childTnLst>
                                </p:cTn>
                              </p:par>
                            </p:childTnLst>
                          </p:cTn>
                        </p:par>
                        <p:par>
                          <p:cTn id="65" fill="hold">
                            <p:stCondLst>
                              <p:cond delay="2000"/>
                            </p:stCondLst>
                            <p:childTnLst>
                              <p:par>
                                <p:cTn id="66" presetID="22" presetClass="entr" presetSubtype="4" fill="hold"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28" grpId="0"/>
      <p:bldP spid="33" grpId="0" animBg="1"/>
      <p:bldP spid="34" grpId="0" animBg="1"/>
      <p:bldP spid="35" grpId="0"/>
      <p:bldP spid="36" grpId="0"/>
      <p:bldP spid="37" grpId="0"/>
      <p:bldP spid="38" grpId="0"/>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598" y="129694"/>
            <a:ext cx="7315200" cy="769441"/>
          </a:xfrm>
          <a:prstGeom prst="rect">
            <a:avLst/>
          </a:prstGeom>
          <a:noFill/>
        </p:spPr>
        <p:txBody>
          <a:bodyPr wrap="square" rtlCol="0">
            <a:spAutoFit/>
          </a:bodyPr>
          <a:lstStyle/>
          <a:p>
            <a:r>
              <a:rPr lang="en-US" altLang="zh-CN" sz="4400" b="1" dirty="0" smtClean="0">
                <a:solidFill>
                  <a:srgbClr val="FF0000"/>
                </a:solidFill>
              </a:rPr>
              <a:t>4</a:t>
            </a:r>
            <a:r>
              <a:rPr lang="zh-CN" altLang="en-US" sz="4400" b="1" dirty="0" smtClean="0">
                <a:solidFill>
                  <a:srgbClr val="FF0000"/>
                </a:solidFill>
              </a:rPr>
              <a:t>、晶体</a:t>
            </a:r>
            <a:r>
              <a:rPr lang="zh-CN" altLang="en-US" sz="4400" b="1" dirty="0">
                <a:solidFill>
                  <a:srgbClr val="FF0000"/>
                </a:solidFill>
              </a:rPr>
              <a:t>能带中电子态数目</a:t>
            </a:r>
            <a:endParaRPr lang="zh-CN" altLang="en-US" sz="4400" b="1" i="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1787194" y="1434412"/>
                <a:ext cx="4591578" cy="981231"/>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r>
                        <a:rPr lang="en-US" altLang="zh-CN" b="1" i="1">
                          <a:latin typeface="Cambria Math"/>
                          <a:sym typeface="Symbol"/>
                        </a:rPr>
                        <m:t>=</m:t>
                      </m:r>
                      <m:f>
                        <m:fPr>
                          <m:ctrlPr>
                            <a:rPr lang="en-US" altLang="zh-CN" b="1" i="1">
                              <a:latin typeface="Cambria Math" panose="02040503050406030204" pitchFamily="18" charset="0"/>
                              <a:sym typeface="Symbol"/>
                            </a:rPr>
                          </m:ctrlPr>
                        </m:fPr>
                        <m:num>
                          <m:sSub>
                            <m:sSubPr>
                              <m:ctrlPr>
                                <a:rPr lang="en-US" altLang="zh-CN" b="1" i="1">
                                  <a:latin typeface="Cambria Math" panose="02040503050406030204" pitchFamily="18" charset="0"/>
                                  <a:sym typeface="Symbol"/>
                                </a:rPr>
                              </m:ctrlPr>
                            </m:sSubPr>
                            <m:e>
                              <m:r>
                                <a:rPr lang="en-US" altLang="zh-CN" b="1" i="1">
                                  <a:latin typeface="Cambria Math"/>
                                  <a:sym typeface="Symbol"/>
                                </a:rPr>
                                <m:t>𝒍</m:t>
                              </m:r>
                            </m:e>
                            <m:sub>
                              <m:r>
                                <a:rPr lang="en-US" altLang="zh-CN" b="1" i="1">
                                  <a:latin typeface="Cambria Math"/>
                                  <a:sym typeface="Symbol"/>
                                </a:rPr>
                                <m:t>𝟏</m:t>
                              </m:r>
                            </m:sub>
                          </m:sSub>
                        </m:num>
                        <m:den>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𝟏</m:t>
                              </m:r>
                            </m:sub>
                          </m:sSub>
                        </m:den>
                      </m:f>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𝒃</m:t>
                              </m:r>
                            </m:e>
                          </m:acc>
                        </m:e>
                        <m:sub>
                          <m:r>
                            <a:rPr lang="en-US" altLang="zh-CN" b="1" i="1">
                              <a:latin typeface="Cambria Math"/>
                              <a:sym typeface="Symbol"/>
                            </a:rPr>
                            <m:t>𝟏</m:t>
                          </m:r>
                        </m:sub>
                      </m:sSub>
                      <m:r>
                        <a:rPr lang="en-US" altLang="zh-CN" b="1" i="1">
                          <a:latin typeface="Cambria Math"/>
                          <a:sym typeface="Symbol"/>
                        </a:rPr>
                        <m:t>+</m:t>
                      </m:r>
                      <m:f>
                        <m:fPr>
                          <m:ctrlPr>
                            <a:rPr lang="en-US" altLang="zh-CN" b="1" i="1">
                              <a:latin typeface="Cambria Math" panose="02040503050406030204" pitchFamily="18" charset="0"/>
                              <a:sym typeface="Symbol"/>
                            </a:rPr>
                          </m:ctrlPr>
                        </m:fPr>
                        <m:num>
                          <m:sSub>
                            <m:sSubPr>
                              <m:ctrlPr>
                                <a:rPr lang="en-US" altLang="zh-CN" b="1" i="1">
                                  <a:latin typeface="Cambria Math" panose="02040503050406030204" pitchFamily="18" charset="0"/>
                                  <a:sym typeface="Symbol"/>
                                </a:rPr>
                              </m:ctrlPr>
                            </m:sSubPr>
                            <m:e>
                              <m:r>
                                <a:rPr lang="en-US" altLang="zh-CN" b="1" i="1">
                                  <a:latin typeface="Cambria Math"/>
                                  <a:sym typeface="Symbol"/>
                                </a:rPr>
                                <m:t>𝒍</m:t>
                              </m:r>
                            </m:e>
                            <m:sub>
                              <m:r>
                                <a:rPr lang="en-US" altLang="zh-CN" b="1" i="1">
                                  <a:latin typeface="Cambria Math"/>
                                  <a:sym typeface="Symbol"/>
                                </a:rPr>
                                <m:t>𝟐</m:t>
                              </m:r>
                            </m:sub>
                          </m:sSub>
                        </m:num>
                        <m:den>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𝟐</m:t>
                              </m:r>
                            </m:sub>
                          </m:sSub>
                        </m:den>
                      </m:f>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𝒃</m:t>
                              </m:r>
                            </m:e>
                          </m:acc>
                        </m:e>
                        <m:sub>
                          <m:r>
                            <a:rPr lang="en-US" altLang="zh-CN" b="1" i="1">
                              <a:latin typeface="Cambria Math"/>
                              <a:sym typeface="Symbol"/>
                            </a:rPr>
                            <m:t>𝟐</m:t>
                          </m:r>
                        </m:sub>
                      </m:sSub>
                      <m:r>
                        <a:rPr lang="en-US" altLang="zh-CN" b="1" i="1">
                          <a:latin typeface="Cambria Math"/>
                          <a:sym typeface="Symbol"/>
                        </a:rPr>
                        <m:t>+</m:t>
                      </m:r>
                      <m:f>
                        <m:fPr>
                          <m:ctrlPr>
                            <a:rPr lang="en-US" altLang="zh-CN" b="1" i="1">
                              <a:latin typeface="Cambria Math" panose="02040503050406030204" pitchFamily="18" charset="0"/>
                              <a:sym typeface="Symbol"/>
                            </a:rPr>
                          </m:ctrlPr>
                        </m:fPr>
                        <m:num>
                          <m:sSub>
                            <m:sSubPr>
                              <m:ctrlPr>
                                <a:rPr lang="en-US" altLang="zh-CN" b="1" i="1">
                                  <a:latin typeface="Cambria Math" panose="02040503050406030204" pitchFamily="18" charset="0"/>
                                  <a:sym typeface="Symbol"/>
                                </a:rPr>
                              </m:ctrlPr>
                            </m:sSubPr>
                            <m:e>
                              <m:r>
                                <a:rPr lang="en-US" altLang="zh-CN" b="1" i="1">
                                  <a:latin typeface="Cambria Math"/>
                                  <a:sym typeface="Symbol"/>
                                </a:rPr>
                                <m:t>𝒍</m:t>
                              </m:r>
                            </m:e>
                            <m:sub>
                              <m:r>
                                <a:rPr lang="en-US" altLang="zh-CN" b="1" i="1">
                                  <a:latin typeface="Cambria Math"/>
                                  <a:sym typeface="Symbol"/>
                                </a:rPr>
                                <m:t>𝟑</m:t>
                              </m:r>
                            </m:sub>
                          </m:sSub>
                        </m:num>
                        <m:den>
                          <m:sSub>
                            <m:sSubPr>
                              <m:ctrlPr>
                                <a:rPr lang="en-US" altLang="zh-CN" b="1" i="1">
                                  <a:latin typeface="Cambria Math" panose="02040503050406030204" pitchFamily="18" charset="0"/>
                                  <a:sym typeface="Symbol"/>
                                </a:rPr>
                              </m:ctrlPr>
                            </m:sSubPr>
                            <m:e>
                              <m:r>
                                <a:rPr lang="en-US" altLang="zh-CN" b="1" i="1">
                                  <a:latin typeface="Cambria Math"/>
                                  <a:sym typeface="Symbol"/>
                                </a:rPr>
                                <m:t>𝑵</m:t>
                              </m:r>
                            </m:e>
                            <m:sub>
                              <m:r>
                                <a:rPr lang="en-US" altLang="zh-CN" b="1" i="1">
                                  <a:latin typeface="Cambria Math"/>
                                  <a:sym typeface="Symbol"/>
                                </a:rPr>
                                <m:t>𝟑</m:t>
                              </m:r>
                            </m:sub>
                          </m:sSub>
                        </m:den>
                      </m:f>
                      <m:sSub>
                        <m:sSubPr>
                          <m:ctrlPr>
                            <a:rPr lang="en-US" altLang="zh-CN" b="1" i="1">
                              <a:latin typeface="Cambria Math" panose="02040503050406030204" pitchFamily="18" charset="0"/>
                              <a:sym typeface="Symbol"/>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𝒃</m:t>
                              </m:r>
                            </m:e>
                          </m:acc>
                        </m:e>
                        <m:sub>
                          <m:r>
                            <a:rPr lang="en-US" altLang="zh-CN" b="1" i="1">
                              <a:latin typeface="Cambria Math"/>
                              <a:sym typeface="Symbol"/>
                            </a:rPr>
                            <m:t>𝟑</m:t>
                          </m:r>
                        </m:sub>
                      </m:sSub>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1787194" y="1434412"/>
                <a:ext cx="4591578" cy="981231"/>
              </a:xfrm>
              <a:prstGeom prst="rect">
                <a:avLst/>
              </a:prstGeom>
              <a:blipFill>
                <a:blip r:embed="rId3"/>
                <a:stretch>
                  <a:fillRect/>
                </a:stretch>
              </a:blipFill>
              <a:ln w="28575">
                <a:noFill/>
              </a:ln>
            </p:spPr>
            <p:txBody>
              <a:bodyPr/>
              <a:lstStyle/>
              <a:p>
                <a:r>
                  <a:rPr lang="zh-CN" altLang="en-US">
                    <a:noFill/>
                  </a:rPr>
                  <a:t> </a:t>
                </a:r>
              </a:p>
            </p:txBody>
          </p:sp>
        </mc:Fallback>
      </mc:AlternateContent>
      <p:cxnSp>
        <p:nvCxnSpPr>
          <p:cNvPr id="5" name="直接箭头连接符 4"/>
          <p:cNvCxnSpPr/>
          <p:nvPr/>
        </p:nvCxnSpPr>
        <p:spPr>
          <a:xfrm flipH="1">
            <a:off x="7349837" y="2397768"/>
            <a:ext cx="29591" cy="13693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379427" y="2397769"/>
            <a:ext cx="2033751" cy="6165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7379426" y="1416537"/>
            <a:ext cx="378372" cy="9812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7320173" y="3376998"/>
                <a:ext cx="674031" cy="5872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𝒃</m:t>
                              </m:r>
                            </m:e>
                          </m:acc>
                        </m:e>
                        <m:sub>
                          <m:r>
                            <a:rPr lang="en-US" altLang="zh-CN" b="1" i="1">
                              <a:latin typeface="Cambria Math"/>
                            </a:rPr>
                            <m:t>𝟏</m:t>
                          </m:r>
                        </m:sub>
                      </m:sSub>
                    </m:oMath>
                  </m:oMathPara>
                </a14:m>
                <a:endParaRPr lang="zh-CN" alt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7320173" y="3376998"/>
                <a:ext cx="674031" cy="5872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383588" y="2752163"/>
                <a:ext cx="674031" cy="5872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𝒃</m:t>
                              </m:r>
                            </m:e>
                          </m:acc>
                        </m:e>
                        <m:sub>
                          <m:r>
                            <a:rPr lang="en-US" altLang="zh-CN" b="1" i="1">
                              <a:latin typeface="Cambria Math"/>
                            </a:rPr>
                            <m:t>𝟐</m:t>
                          </m:r>
                        </m:sub>
                      </m:sSub>
                    </m:oMath>
                  </m:oMathPara>
                </a14:m>
                <a:endParaRPr lang="zh-CN" altLang="en-US"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9383588" y="2752163"/>
                <a:ext cx="674031" cy="58727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716442" y="1122899"/>
                <a:ext cx="674031" cy="5872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𝒃</m:t>
                              </m:r>
                            </m:e>
                          </m:acc>
                        </m:e>
                        <m:sub>
                          <m:r>
                            <a:rPr lang="en-US" altLang="zh-CN" b="1" i="1">
                              <a:latin typeface="Cambria Math"/>
                            </a:rPr>
                            <m:t>𝟑</m:t>
                          </m:r>
                        </m:sub>
                      </m:sSub>
                    </m:oMath>
                  </m:oMathPara>
                </a14:m>
                <a:endParaRPr lang="zh-CN" altLang="en-US"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7716442" y="1122899"/>
                <a:ext cx="674031" cy="58727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743314" y="3887393"/>
                <a:ext cx="2577885" cy="12068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𝑏</m:t>
                                  </m:r>
                                </m:e>
                              </m:acc>
                            </m:e>
                            <m:sub>
                              <m:r>
                                <a:rPr lang="en-US" altLang="zh-CN" i="1">
                                  <a:latin typeface="Cambria Math"/>
                                </a:rPr>
                                <m:t>1</m:t>
                              </m:r>
                            </m:sub>
                          </m:sSub>
                        </m:num>
                        <m:den>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1</m:t>
                              </m:r>
                            </m:sub>
                          </m:sSub>
                        </m:den>
                      </m:f>
                      <m:r>
                        <a:rPr lang="en-US" altLang="zh-CN" i="1">
                          <a:latin typeface="Cambria Math"/>
                          <a:ea typeface="Cambria Math"/>
                        </a:rPr>
                        <m:t>∙</m:t>
                      </m:r>
                      <m:d>
                        <m:dPr>
                          <m:ctrlPr>
                            <a:rPr lang="en-US" altLang="zh-CN" i="1">
                              <a:latin typeface="Cambria Math" panose="02040503050406030204" pitchFamily="18" charset="0"/>
                              <a:ea typeface="Cambria Math"/>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𝑏</m:t>
                                      </m:r>
                                    </m:e>
                                  </m:acc>
                                </m:e>
                                <m:sub>
                                  <m:r>
                                    <a:rPr lang="en-US" altLang="zh-CN" i="1">
                                      <a:latin typeface="Cambria Math"/>
                                    </a:rPr>
                                    <m:t>2</m:t>
                                  </m:r>
                                </m:sub>
                              </m:sSub>
                            </m:num>
                            <m:den>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2</m:t>
                                  </m:r>
                                </m:sub>
                              </m:sSub>
                            </m:den>
                          </m:f>
                          <m:r>
                            <a:rPr lang="en-US" altLang="zh-CN" i="1">
                              <a:latin typeface="Cambria Math"/>
                              <a:ea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𝑏</m:t>
                                      </m:r>
                                    </m:e>
                                  </m:acc>
                                </m:e>
                                <m:sub>
                                  <m:r>
                                    <a:rPr lang="en-US" altLang="zh-CN" i="1">
                                      <a:latin typeface="Cambria Math"/>
                                    </a:rPr>
                                    <m:t>3</m:t>
                                  </m:r>
                                </m:sub>
                              </m:sSub>
                            </m:num>
                            <m:den>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3</m:t>
                                  </m:r>
                                </m:sub>
                              </m:sSub>
                            </m:den>
                          </m:f>
                        </m:e>
                      </m:d>
                    </m:oMath>
                  </m:oMathPara>
                </a14:m>
                <a:endParaRPr lang="zh-CN" alt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2743314" y="3887393"/>
                <a:ext cx="2577885" cy="120680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7045141" y="5131295"/>
                <a:ext cx="1224093" cy="959878"/>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i="1">
                              <a:solidFill>
                                <a:srgbClr val="7030A0"/>
                              </a:solidFill>
                              <a:latin typeface="Cambria Math" panose="02040503050406030204" pitchFamily="18" charset="0"/>
                              <a:ea typeface="叶根友毛笔行书2.0版" pitchFamily="2" charset="-122"/>
                            </a:rPr>
                          </m:ctrlPr>
                        </m:fPr>
                        <m:num>
                          <m:r>
                            <a:rPr lang="en-US" altLang="zh-CN" i="1">
                              <a:solidFill>
                                <a:srgbClr val="7030A0"/>
                              </a:solidFill>
                              <a:latin typeface="Cambria Math"/>
                              <a:ea typeface="叶根友毛笔行书2.0版" pitchFamily="2" charset="-122"/>
                            </a:rPr>
                            <m:t>𝑉</m:t>
                          </m:r>
                        </m:num>
                        <m:den>
                          <m:sSup>
                            <m:sSupPr>
                              <m:ctrlPr>
                                <a:rPr lang="en-US" altLang="zh-CN" i="1">
                                  <a:solidFill>
                                    <a:srgbClr val="7030A0"/>
                                  </a:solidFill>
                                  <a:latin typeface="Cambria Math" panose="02040503050406030204" pitchFamily="18" charset="0"/>
                                  <a:ea typeface="叶根友毛笔行书2.0版" pitchFamily="2" charset="-122"/>
                                </a:rPr>
                              </m:ctrlPr>
                            </m:sSupPr>
                            <m:e>
                              <m:d>
                                <m:dPr>
                                  <m:ctrlPr>
                                    <a:rPr lang="en-US" altLang="zh-CN" i="1">
                                      <a:solidFill>
                                        <a:srgbClr val="7030A0"/>
                                      </a:solidFill>
                                      <a:latin typeface="Cambria Math" panose="02040503050406030204" pitchFamily="18" charset="0"/>
                                      <a:ea typeface="叶根友毛笔行书2.0版" pitchFamily="2" charset="-122"/>
                                    </a:rPr>
                                  </m:ctrlPr>
                                </m:dPr>
                                <m:e>
                                  <m:r>
                                    <a:rPr lang="en-US" altLang="zh-CN" i="1">
                                      <a:solidFill>
                                        <a:srgbClr val="7030A0"/>
                                      </a:solidFill>
                                      <a:latin typeface="Cambria Math"/>
                                      <a:ea typeface="叶根友毛笔行书2.0版" pitchFamily="2" charset="-122"/>
                                    </a:rPr>
                                    <m:t>2</m:t>
                                  </m:r>
                                  <m:r>
                                    <a:rPr lang="zh-CN" altLang="en-US" i="1">
                                      <a:solidFill>
                                        <a:srgbClr val="7030A0"/>
                                      </a:solidFill>
                                      <a:latin typeface="Cambria Math"/>
                                      <a:ea typeface="叶根友毛笔行书2.0版" pitchFamily="2" charset="-122"/>
                                    </a:rPr>
                                    <m:t>𝜋</m:t>
                                  </m:r>
                                </m:e>
                              </m:d>
                            </m:e>
                            <m:sup>
                              <m:r>
                                <a:rPr lang="en-US" altLang="zh-CN" i="1">
                                  <a:solidFill>
                                    <a:srgbClr val="7030A0"/>
                                  </a:solidFill>
                                  <a:latin typeface="Cambria Math"/>
                                  <a:ea typeface="叶根友毛笔行书2.0版" pitchFamily="2" charset="-122"/>
                                </a:rPr>
                                <m:t>3</m:t>
                              </m:r>
                            </m:sup>
                          </m:sSup>
                        </m:den>
                      </m:f>
                    </m:oMath>
                  </m:oMathPara>
                </a14:m>
                <a:endParaRPr lang="zh-CN" altLang="en-US" dirty="0">
                  <a:solidFill>
                    <a:srgbClr val="7030A0"/>
                  </a:solidFill>
                  <a:latin typeface="叶根友毛笔行书2.0版" pitchFamily="2" charset="-122"/>
                  <a:ea typeface="叶根友毛笔行书2.0版" pitchFamily="2" charset="-122"/>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7045141" y="5131295"/>
                <a:ext cx="1224093" cy="959878"/>
              </a:xfrm>
              <a:prstGeom prst="rect">
                <a:avLst/>
              </a:prstGeom>
              <a:blipFill>
                <a:blip r:embed="rId8"/>
                <a:stretch>
                  <a:fillRect/>
                </a:stretch>
              </a:blipFill>
            </p:spPr>
            <p:txBody>
              <a:bodyPr/>
              <a:lstStyle/>
              <a:p>
                <a:r>
                  <a:rPr lang="zh-CN" altLang="en-US">
                    <a:noFill/>
                  </a:rPr>
                  <a:t> </a:t>
                </a:r>
              </a:p>
            </p:txBody>
          </p:sp>
        </mc:Fallback>
      </mc:AlternateContent>
      <p:sp>
        <p:nvSpPr>
          <p:cNvPr id="43" name="TextBox 42"/>
          <p:cNvSpPr txBox="1"/>
          <p:nvPr/>
        </p:nvSpPr>
        <p:spPr>
          <a:xfrm>
            <a:off x="7419340" y="48444"/>
            <a:ext cx="1069524" cy="923330"/>
          </a:xfrm>
          <a:prstGeom prst="rect">
            <a:avLst/>
          </a:prstGeom>
          <a:solidFill>
            <a:srgbClr val="92D050"/>
          </a:solidFill>
        </p:spPr>
        <p:txBody>
          <a:bodyPr wrap="none" rtlCol="0">
            <a:spAutoFit/>
          </a:bodyPr>
          <a:lstStyle/>
          <a:p>
            <a:r>
              <a:rPr lang="en-US" altLang="zh-CN" sz="5400" dirty="0">
                <a:solidFill>
                  <a:srgbClr val="CC00CC"/>
                </a:solidFill>
              </a:rPr>
              <a:t>2N</a:t>
            </a:r>
            <a:endParaRPr lang="zh-CN" altLang="en-US" sz="5400" dirty="0">
              <a:solidFill>
                <a:srgbClr val="CC00CC"/>
              </a:solidFill>
            </a:endParaRPr>
          </a:p>
        </p:txBody>
      </p:sp>
      <mc:AlternateContent xmlns:mc="http://schemas.openxmlformats.org/markup-compatibility/2006" xmlns:a14="http://schemas.microsoft.com/office/drawing/2010/main">
        <mc:Choice Requires="a14">
          <p:sp>
            <p:nvSpPr>
              <p:cNvPr id="4" name="TextBox 3"/>
              <p:cNvSpPr txBox="1"/>
              <p:nvPr/>
            </p:nvSpPr>
            <p:spPr>
              <a:xfrm>
                <a:off x="3153841" y="2722602"/>
                <a:ext cx="23572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𝑵</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𝑵</m:t>
                          </m:r>
                        </m:e>
                        <m:sub>
                          <m:r>
                            <a:rPr lang="en-US" altLang="zh-CN" b="1" i="1">
                              <a:latin typeface="Cambria Math"/>
                            </a:rPr>
                            <m:t>𝟏</m:t>
                          </m:r>
                        </m:sub>
                      </m:sSub>
                      <m:sSub>
                        <m:sSubPr>
                          <m:ctrlPr>
                            <a:rPr lang="en-US" altLang="zh-CN" b="1" i="1">
                              <a:latin typeface="Cambria Math" panose="02040503050406030204" pitchFamily="18" charset="0"/>
                            </a:rPr>
                          </m:ctrlPr>
                        </m:sSubPr>
                        <m:e>
                          <m:r>
                            <a:rPr lang="en-US" altLang="zh-CN" b="1" i="1">
                              <a:latin typeface="Cambria Math"/>
                            </a:rPr>
                            <m:t>𝑵</m:t>
                          </m:r>
                        </m:e>
                        <m:sub>
                          <m:r>
                            <a:rPr lang="en-US" altLang="zh-CN" b="1" i="1">
                              <a:latin typeface="Cambria Math"/>
                            </a:rPr>
                            <m:t>𝟐</m:t>
                          </m:r>
                        </m:sub>
                      </m:sSub>
                      <m:sSub>
                        <m:sSubPr>
                          <m:ctrlPr>
                            <a:rPr lang="en-US" altLang="zh-CN" b="1" i="1">
                              <a:latin typeface="Cambria Math" panose="02040503050406030204" pitchFamily="18" charset="0"/>
                            </a:rPr>
                          </m:ctrlPr>
                        </m:sSubPr>
                        <m:e>
                          <m:r>
                            <a:rPr lang="en-US" altLang="zh-CN" b="1" i="1">
                              <a:latin typeface="Cambria Math"/>
                            </a:rPr>
                            <m:t>𝑵</m:t>
                          </m:r>
                        </m:e>
                        <m:sub>
                          <m:r>
                            <a:rPr lang="en-US" altLang="zh-CN" b="1" i="1">
                              <a:latin typeface="Cambria Math"/>
                            </a:rPr>
                            <m:t>𝟑</m:t>
                          </m:r>
                        </m:sub>
                      </m:sSub>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3153841" y="2722602"/>
                <a:ext cx="2357248" cy="523220"/>
              </a:xfrm>
              <a:prstGeom prst="rect">
                <a:avLst/>
              </a:prstGeom>
              <a:blipFill>
                <a:blip r:embed="rId9"/>
                <a:stretch>
                  <a:fillRect/>
                </a:stretch>
              </a:blipFill>
            </p:spPr>
            <p:txBody>
              <a:bodyPr/>
              <a:lstStyle/>
              <a:p>
                <a:r>
                  <a:rPr lang="zh-CN" altLang="en-US">
                    <a:noFill/>
                  </a:rPr>
                  <a:t> </a:t>
                </a:r>
              </a:p>
            </p:txBody>
          </p:sp>
        </mc:Fallback>
      </mc:AlternateContent>
      <p:grpSp>
        <p:nvGrpSpPr>
          <p:cNvPr id="10" name="组合 9"/>
          <p:cNvGrpSpPr/>
          <p:nvPr/>
        </p:nvGrpSpPr>
        <p:grpSpPr>
          <a:xfrm>
            <a:off x="6533893" y="1734924"/>
            <a:ext cx="2374976" cy="1278665"/>
            <a:chOff x="5066348" y="1570458"/>
            <a:chExt cx="2374976" cy="1278665"/>
          </a:xfrm>
        </p:grpSpPr>
        <p:grpSp>
          <p:nvGrpSpPr>
            <p:cNvPr id="6" name="组合 5"/>
            <p:cNvGrpSpPr/>
            <p:nvPr/>
          </p:nvGrpSpPr>
          <p:grpSpPr>
            <a:xfrm>
              <a:off x="5902763" y="1894930"/>
              <a:ext cx="538972" cy="924817"/>
              <a:chOff x="5902763" y="1894930"/>
              <a:chExt cx="538972" cy="924817"/>
            </a:xfrm>
          </p:grpSpPr>
          <p:cxnSp>
            <p:nvCxnSpPr>
              <p:cNvPr id="20" name="直接箭头连接符 19"/>
              <p:cNvCxnSpPr/>
              <p:nvPr/>
            </p:nvCxnSpPr>
            <p:spPr>
              <a:xfrm>
                <a:off x="6290253" y="2355646"/>
                <a:ext cx="0" cy="464101"/>
              </a:xfrm>
              <a:prstGeom prst="straightConnector1">
                <a:avLst/>
              </a:prstGeom>
              <a:ln w="28575">
                <a:solidFill>
                  <a:schemeClr val="tx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902763" y="2693913"/>
                <a:ext cx="397450" cy="120481"/>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6290253" y="2013280"/>
                <a:ext cx="135716" cy="351952"/>
              </a:xfrm>
              <a:prstGeom prst="straightConnector1">
                <a:avLst/>
              </a:prstGeom>
              <a:ln w="28575">
                <a:solidFill>
                  <a:schemeClr val="tx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5911880" y="2362128"/>
                <a:ext cx="135716" cy="351952"/>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6299195" y="2455618"/>
                <a:ext cx="135716" cy="351952"/>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043347" y="1895868"/>
                <a:ext cx="397450" cy="120481"/>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044285" y="2354001"/>
                <a:ext cx="397450" cy="120481"/>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6430778" y="1997514"/>
                <a:ext cx="0" cy="464101"/>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050171" y="1894930"/>
                <a:ext cx="0" cy="464101"/>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TextBox 7"/>
                <p:cNvSpPr txBox="1"/>
                <p:nvPr/>
              </p:nvSpPr>
              <p:spPr>
                <a:xfrm>
                  <a:off x="5066348" y="2403232"/>
                  <a:ext cx="976999" cy="445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a:rPr>
                                  <m:t>𝒃</m:t>
                                </m:r>
                              </m:e>
                            </m:acc>
                          </m:e>
                          <m:sub>
                            <m:r>
                              <a:rPr lang="en-US" altLang="zh-CN" sz="2000" b="1" i="1">
                                <a:latin typeface="Cambria Math"/>
                              </a:rPr>
                              <m:t>𝟏</m:t>
                            </m:r>
                          </m:sub>
                        </m:sSub>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𝑵</m:t>
                            </m:r>
                          </m:e>
                          <m:sub>
                            <m:r>
                              <a:rPr lang="en-US" altLang="zh-CN" sz="2000" b="1" i="1">
                                <a:latin typeface="Cambria Math"/>
                              </a:rPr>
                              <m:t>𝟏</m:t>
                            </m:r>
                          </m:sub>
                        </m:sSub>
                      </m:oMath>
                    </m:oMathPara>
                  </a14:m>
                  <a:endParaRPr lang="zh-CN" alt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5066348" y="2403232"/>
                  <a:ext cx="976999" cy="445891"/>
                </a:xfrm>
                <a:prstGeom prst="rect">
                  <a:avLst/>
                </a:prstGeom>
                <a:blipFill rotWithShape="1">
                  <a:blip r:embed="rId10"/>
                  <a:stretch>
                    <a:fillRect b="-150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464325" y="1913140"/>
                  <a:ext cx="976999" cy="445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a:rPr>
                                  <m:t>𝒃</m:t>
                                </m:r>
                              </m:e>
                            </m:acc>
                          </m:e>
                          <m:sub>
                            <m:r>
                              <a:rPr lang="en-US" altLang="zh-CN" sz="2000" b="1" i="1">
                                <a:latin typeface="Cambria Math"/>
                              </a:rPr>
                              <m:t>𝟐</m:t>
                            </m:r>
                          </m:sub>
                        </m:sSub>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𝑵</m:t>
                            </m:r>
                          </m:e>
                          <m:sub>
                            <m:r>
                              <a:rPr lang="en-US" altLang="zh-CN" sz="2000" b="1" i="1">
                                <a:latin typeface="Cambria Math"/>
                              </a:rPr>
                              <m:t>𝟐</m:t>
                            </m:r>
                          </m:sub>
                        </m:sSub>
                      </m:oMath>
                    </m:oMathPara>
                  </a14:m>
                  <a:endParaRPr lang="zh-CN" altLang="en-US" sz="2000" b="1" dirty="0"/>
                </a:p>
              </p:txBody>
            </p:sp>
          </mc:Choice>
          <mc:Fallback xmlns="">
            <p:sp>
              <p:nvSpPr>
                <p:cNvPr id="28" name="TextBox 27"/>
                <p:cNvSpPr txBox="1">
                  <a:spLocks noRot="1" noChangeAspect="1" noMove="1" noResize="1" noEditPoints="1" noAdjustHandles="1" noChangeArrowheads="1" noChangeShapeType="1" noTextEdit="1"/>
                </p:cNvSpPr>
                <p:nvPr/>
              </p:nvSpPr>
              <p:spPr>
                <a:xfrm>
                  <a:off x="6464325" y="1913140"/>
                  <a:ext cx="976999" cy="445891"/>
                </a:xfrm>
                <a:prstGeom prst="rect">
                  <a:avLst/>
                </a:prstGeom>
                <a:blipFill rotWithShape="1">
                  <a:blip r:embed="rId11"/>
                  <a:stretch>
                    <a:fillRect b="-150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135171" y="1570458"/>
                  <a:ext cx="976999" cy="445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a:rPr>
                                  <m:t>𝒃</m:t>
                                </m:r>
                              </m:e>
                            </m:acc>
                          </m:e>
                          <m:sub>
                            <m:r>
                              <a:rPr lang="en-US" altLang="zh-CN" sz="2000" b="1" i="1">
                                <a:latin typeface="Cambria Math"/>
                              </a:rPr>
                              <m:t>𝟑</m:t>
                            </m:r>
                          </m:sub>
                        </m:sSub>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𝑵</m:t>
                            </m:r>
                          </m:e>
                          <m:sub>
                            <m:r>
                              <a:rPr lang="en-US" altLang="zh-CN" sz="2000" b="1" i="1">
                                <a:latin typeface="Cambria Math"/>
                              </a:rPr>
                              <m:t>𝟑</m:t>
                            </m:r>
                          </m:sub>
                        </m:sSub>
                      </m:oMath>
                    </m:oMathPara>
                  </a14:m>
                  <a:endParaRPr lang="zh-CN" altLang="en-US" sz="2000"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5135171" y="1570458"/>
                  <a:ext cx="976999" cy="445891"/>
                </a:xfrm>
                <a:prstGeom prst="rect">
                  <a:avLst/>
                </a:prstGeom>
                <a:blipFill rotWithShape="1">
                  <a:blip r:embed="rId12"/>
                  <a:stretch>
                    <a:fillRect b="-1506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1" name="矩形 10"/>
              <p:cNvSpPr/>
              <p:nvPr/>
            </p:nvSpPr>
            <p:spPr>
              <a:xfrm>
                <a:off x="5068715" y="3997261"/>
                <a:ext cx="1068754" cy="9115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m:t>
                      </m:r>
                      <m:f>
                        <m:fPr>
                          <m:ctrlPr>
                            <a:rPr lang="en-US" altLang="zh-CN" i="1">
                              <a:latin typeface="Cambria Math" panose="02040503050406030204" pitchFamily="18" charset="0"/>
                              <a:ea typeface="Cambria Math"/>
                            </a:rPr>
                          </m:ctrlPr>
                        </m:fPr>
                        <m:num>
                          <m:sSup>
                            <m:sSupPr>
                              <m:ctrlPr>
                                <a:rPr lang="en-US" altLang="zh-CN" i="1">
                                  <a:latin typeface="Cambria Math" panose="02040503050406030204" pitchFamily="18" charset="0"/>
                                  <a:ea typeface="Cambria Math"/>
                                </a:rPr>
                              </m:ctrlPr>
                            </m:sSupPr>
                            <m:e>
                              <m:r>
                                <a:rPr lang="en-US" altLang="zh-CN" i="1">
                                  <a:latin typeface="Cambria Math"/>
                                  <a:ea typeface="Cambria Math"/>
                                  <a:sym typeface="Symbol"/>
                                </a:rPr>
                                <m:t></m:t>
                              </m:r>
                            </m:e>
                            <m:sup>
                              <m:r>
                                <a:rPr lang="en-US" altLang="zh-CN" i="1">
                                  <a:latin typeface="Cambria Math"/>
                                  <a:ea typeface="Cambria Math"/>
                                </a:rPr>
                                <m:t>∗</m:t>
                              </m:r>
                            </m:sup>
                          </m:sSup>
                        </m:num>
                        <m:den>
                          <m:r>
                            <a:rPr lang="en-US" altLang="zh-CN" i="1">
                              <a:latin typeface="Cambria Math"/>
                              <a:ea typeface="Cambria Math"/>
                            </a:rPr>
                            <m:t>𝑁</m:t>
                          </m:r>
                        </m:den>
                      </m:f>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068715" y="3997261"/>
                <a:ext cx="1068754" cy="911596"/>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870446" y="3954749"/>
                <a:ext cx="1926425" cy="9541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m:t>
                      </m:r>
                      <m:f>
                        <m:fPr>
                          <m:ctrlPr>
                            <a:rPr lang="en-US" altLang="zh-CN" i="1">
                              <a:latin typeface="Cambria Math" panose="02040503050406030204" pitchFamily="18" charset="0"/>
                              <a:ea typeface="Cambria Math"/>
                            </a:rPr>
                          </m:ctrlPr>
                        </m:fPr>
                        <m:num>
                          <m:sSup>
                            <m:sSupPr>
                              <m:ctrlPr>
                                <a:rPr lang="en-US" altLang="zh-CN" i="1">
                                  <a:latin typeface="Cambria Math" panose="02040503050406030204" pitchFamily="18" charset="0"/>
                                  <a:ea typeface="Cambria Math"/>
                                </a:rPr>
                              </m:ctrlPr>
                            </m:sSupPr>
                            <m:e>
                              <m:d>
                                <m:dPr>
                                  <m:ctrlPr>
                                    <a:rPr lang="en-US" altLang="zh-CN" i="1">
                                      <a:latin typeface="Cambria Math" panose="02040503050406030204" pitchFamily="18" charset="0"/>
                                      <a:ea typeface="Cambria Math"/>
                                    </a:rPr>
                                  </m:ctrlPr>
                                </m:dPr>
                                <m:e>
                                  <m:r>
                                    <a:rPr lang="en-US" altLang="zh-CN" i="1">
                                      <a:latin typeface="Cambria Math"/>
                                      <a:ea typeface="Cambria Math"/>
                                    </a:rPr>
                                    <m:t>2</m:t>
                                  </m:r>
                                  <m:r>
                                    <a:rPr lang="zh-CN" altLang="en-US" i="1">
                                      <a:latin typeface="Cambria Math"/>
                                      <a:ea typeface="Cambria Math"/>
                                    </a:rPr>
                                    <m:t>𝜋</m:t>
                                  </m:r>
                                </m:e>
                              </m:d>
                            </m:e>
                            <m:sup>
                              <m:r>
                                <a:rPr lang="en-US" altLang="zh-CN" i="1">
                                  <a:latin typeface="Cambria Math"/>
                                  <a:ea typeface="Cambria Math"/>
                                </a:rPr>
                                <m:t>3</m:t>
                              </m:r>
                            </m:sup>
                          </m:sSup>
                        </m:num>
                        <m:den>
                          <m:r>
                            <a:rPr lang="en-US" altLang="zh-CN" i="1">
                              <a:latin typeface="Cambria Math"/>
                              <a:ea typeface="Cambria Math"/>
                              <a:sym typeface="Symbol"/>
                            </a:rPr>
                            <m:t></m:t>
                          </m:r>
                        </m:den>
                      </m:f>
                      <m:f>
                        <m:fPr>
                          <m:ctrlPr>
                            <a:rPr lang="en-US" altLang="zh-CN" i="1">
                              <a:latin typeface="Cambria Math" panose="02040503050406030204" pitchFamily="18" charset="0"/>
                              <a:ea typeface="Cambria Math"/>
                            </a:rPr>
                          </m:ctrlPr>
                        </m:fPr>
                        <m:num>
                          <m:r>
                            <a:rPr lang="en-US" altLang="zh-CN" i="1">
                              <a:latin typeface="Cambria Math"/>
                              <a:ea typeface="Cambria Math"/>
                            </a:rPr>
                            <m:t>1</m:t>
                          </m:r>
                        </m:num>
                        <m:den>
                          <m:r>
                            <a:rPr lang="en-US" altLang="zh-CN" i="1">
                              <a:latin typeface="Cambria Math"/>
                              <a:ea typeface="Cambria Math"/>
                            </a:rPr>
                            <m:t>𝑁</m:t>
                          </m:r>
                        </m:den>
                      </m:f>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870446" y="3954749"/>
                <a:ext cx="1926425" cy="954107"/>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7625246" y="3974595"/>
                <a:ext cx="1536383" cy="956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m:t>
                      </m:r>
                      <m:f>
                        <m:fPr>
                          <m:ctrlPr>
                            <a:rPr lang="en-US" altLang="zh-CN" i="1">
                              <a:latin typeface="Cambria Math" panose="02040503050406030204" pitchFamily="18" charset="0"/>
                              <a:ea typeface="Cambria Math"/>
                            </a:rPr>
                          </m:ctrlPr>
                        </m:fPr>
                        <m:num>
                          <m:sSup>
                            <m:sSupPr>
                              <m:ctrlPr>
                                <a:rPr lang="en-US" altLang="zh-CN" i="1">
                                  <a:latin typeface="Cambria Math" panose="02040503050406030204" pitchFamily="18" charset="0"/>
                                  <a:ea typeface="Cambria Math"/>
                                </a:rPr>
                              </m:ctrlPr>
                            </m:sSupPr>
                            <m:e>
                              <m:d>
                                <m:dPr>
                                  <m:ctrlPr>
                                    <a:rPr lang="en-US" altLang="zh-CN" i="1">
                                      <a:latin typeface="Cambria Math" panose="02040503050406030204" pitchFamily="18" charset="0"/>
                                      <a:ea typeface="Cambria Math"/>
                                    </a:rPr>
                                  </m:ctrlPr>
                                </m:dPr>
                                <m:e>
                                  <m:r>
                                    <a:rPr lang="en-US" altLang="zh-CN" i="1">
                                      <a:latin typeface="Cambria Math"/>
                                      <a:ea typeface="Cambria Math"/>
                                    </a:rPr>
                                    <m:t>2</m:t>
                                  </m:r>
                                  <m:r>
                                    <a:rPr lang="zh-CN" altLang="en-US" i="1">
                                      <a:latin typeface="Cambria Math"/>
                                      <a:ea typeface="Cambria Math"/>
                                    </a:rPr>
                                    <m:t>𝜋</m:t>
                                  </m:r>
                                </m:e>
                              </m:d>
                            </m:e>
                            <m:sup>
                              <m:r>
                                <a:rPr lang="en-US" altLang="zh-CN" i="1">
                                  <a:latin typeface="Cambria Math"/>
                                  <a:ea typeface="Cambria Math"/>
                                </a:rPr>
                                <m:t>3</m:t>
                              </m:r>
                            </m:sup>
                          </m:sSup>
                        </m:num>
                        <m:den>
                          <m:r>
                            <a:rPr lang="en-US" altLang="zh-CN" i="1">
                              <a:latin typeface="Cambria Math"/>
                              <a:ea typeface="Cambria Math"/>
                            </a:rPr>
                            <m:t>𝑉</m:t>
                          </m:r>
                        </m:den>
                      </m:f>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7625246" y="3974595"/>
                <a:ext cx="1536383" cy="956929"/>
              </a:xfrm>
              <a:prstGeom prst="rect">
                <a:avLst/>
              </a:prstGeom>
              <a:blipFill>
                <a:blip r:embed="rId15"/>
                <a:stretch>
                  <a:fillRect/>
                </a:stretch>
              </a:blipFill>
            </p:spPr>
            <p:txBody>
              <a:bodyPr/>
              <a:lstStyle/>
              <a:p>
                <a:r>
                  <a:rPr lang="zh-CN" altLang="en-US">
                    <a:noFill/>
                  </a:rPr>
                  <a:t> </a:t>
                </a:r>
              </a:p>
            </p:txBody>
          </p:sp>
        </mc:Fallback>
      </mc:AlternateContent>
      <p:sp>
        <p:nvSpPr>
          <p:cNvPr id="14" name="矩形 13"/>
          <p:cNvSpPr/>
          <p:nvPr/>
        </p:nvSpPr>
        <p:spPr>
          <a:xfrm>
            <a:off x="3125587" y="5315034"/>
            <a:ext cx="4152099" cy="523220"/>
          </a:xfrm>
          <a:prstGeom prst="rect">
            <a:avLst/>
          </a:prstGeom>
        </p:spPr>
        <p:txBody>
          <a:bodyPr wrap="none">
            <a:spAutoFit/>
          </a:bodyPr>
          <a:lstStyle/>
          <a:p>
            <a:r>
              <a:rPr lang="zh-CN" altLang="en-US" b="1" dirty="0">
                <a:solidFill>
                  <a:srgbClr val="7030A0"/>
                </a:solidFill>
                <a:latin typeface="叶根友毛笔行书2.0版" pitchFamily="2" charset="-122"/>
                <a:ea typeface="叶根友毛笔行书2.0版" pitchFamily="2" charset="-122"/>
              </a:rPr>
              <a:t>单位倒空间</a:t>
            </a:r>
            <a:r>
              <a:rPr lang="zh-CN" altLang="en-US" b="1" dirty="0" smtClean="0">
                <a:solidFill>
                  <a:srgbClr val="7030A0"/>
                </a:solidFill>
                <a:latin typeface="叶根友毛笔行书2.0版" pitchFamily="2" charset="-122"/>
                <a:ea typeface="叶根友毛笔行书2.0版" pitchFamily="2" charset="-122"/>
              </a:rPr>
              <a:t>中波矢数目</a:t>
            </a:r>
            <a:r>
              <a:rPr lang="zh-CN" altLang="en-US" b="1" dirty="0">
                <a:solidFill>
                  <a:srgbClr val="7030A0"/>
                </a:solidFill>
                <a:latin typeface="叶根友毛笔行书2.0版" pitchFamily="2" charset="-122"/>
                <a:ea typeface="叶根友毛笔行书2.0版" pitchFamily="2" charset="-122"/>
              </a:rPr>
              <a:t>：</a:t>
            </a:r>
            <a:endParaRPr lang="zh-CN" altLang="en-US" b="1" dirty="0"/>
          </a:p>
        </p:txBody>
      </p:sp>
      <p:grpSp>
        <p:nvGrpSpPr>
          <p:cNvPr id="39" name="组合 38"/>
          <p:cNvGrpSpPr/>
          <p:nvPr/>
        </p:nvGrpSpPr>
        <p:grpSpPr>
          <a:xfrm>
            <a:off x="3542808" y="6449663"/>
            <a:ext cx="552450" cy="314325"/>
            <a:chOff x="5172075" y="6438900"/>
            <a:chExt cx="552450" cy="314325"/>
          </a:xfrm>
        </p:grpSpPr>
        <p:sp>
          <p:nvSpPr>
            <p:cNvPr id="44" name="棱台 4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4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45"/>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192681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30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type="lt">
                                    <p:tmAbs val="200"/>
                                  </p:iterate>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38" grpId="0"/>
      <p:bldP spid="40" grpId="0" animBg="1"/>
      <p:bldP spid="43" grpId="0" animBg="1"/>
      <p:bldP spid="4" grpId="0"/>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42" y="45803"/>
            <a:ext cx="9017876" cy="769441"/>
          </a:xfrm>
          <a:prstGeom prst="rect">
            <a:avLst/>
          </a:prstGeom>
          <a:noFill/>
        </p:spPr>
        <p:txBody>
          <a:bodyPr wrap="square" rtlCol="0">
            <a:spAutoFit/>
          </a:bodyPr>
          <a:lstStyle/>
          <a:p>
            <a:r>
              <a:rPr lang="en-US" altLang="zh-CN" sz="4400" b="1" dirty="0" smtClean="0">
                <a:solidFill>
                  <a:srgbClr val="FF0000"/>
                </a:solidFill>
              </a:rPr>
              <a:t>5</a:t>
            </a:r>
            <a:r>
              <a:rPr lang="zh-CN" altLang="en-US" sz="4400" b="1" dirty="0" smtClean="0">
                <a:solidFill>
                  <a:srgbClr val="FF0000"/>
                </a:solidFill>
              </a:rPr>
              <a:t>、晶体</a:t>
            </a:r>
            <a:r>
              <a:rPr lang="zh-CN" altLang="en-US" sz="4400" b="1" dirty="0">
                <a:solidFill>
                  <a:srgbClr val="FF0000"/>
                </a:solidFill>
              </a:rPr>
              <a:t>中电子的平均速度和动量</a:t>
            </a:r>
            <a:endParaRPr lang="zh-CN" altLang="en-US" sz="4400" b="1" i="1" dirty="0">
              <a:solidFill>
                <a:srgbClr val="FF0000"/>
              </a:solidFill>
            </a:endParaRPr>
          </a:p>
        </p:txBody>
      </p:sp>
      <p:sp>
        <p:nvSpPr>
          <p:cNvPr id="3" name="矩形 2"/>
          <p:cNvSpPr/>
          <p:nvPr/>
        </p:nvSpPr>
        <p:spPr>
          <a:xfrm>
            <a:off x="1764622" y="3847742"/>
            <a:ext cx="5560395" cy="584775"/>
          </a:xfrm>
          <a:prstGeom prst="rect">
            <a:avLst/>
          </a:prstGeom>
        </p:spPr>
        <p:txBody>
          <a:bodyPr wrap="square">
            <a:spAutoFit/>
          </a:bodyPr>
          <a:lstStyle/>
          <a:p>
            <a:r>
              <a:rPr lang="zh-CN" altLang="zh-CN" sz="3200" b="1" dirty="0">
                <a:solidFill>
                  <a:srgbClr val="005C2A"/>
                </a:solidFill>
                <a:latin typeface="华文楷体" panose="02010600040101010101" pitchFamily="2" charset="-122"/>
                <a:ea typeface="华文楷体" panose="02010600040101010101" pitchFamily="2" charset="-122"/>
              </a:rPr>
              <a:t>电子作共有化运动的平均速度</a:t>
            </a:r>
            <a:endParaRPr lang="zh-CN" altLang="en-US" sz="3200" b="1" dirty="0">
              <a:solidFill>
                <a:srgbClr val="005C2A"/>
              </a:solidFill>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4" name="TextBox 3"/>
              <p:cNvSpPr txBox="1"/>
              <p:nvPr/>
            </p:nvSpPr>
            <p:spPr>
              <a:xfrm>
                <a:off x="7595596" y="3690647"/>
                <a:ext cx="2418226" cy="89896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zh-CN" altLang="en-US" b="1" i="1">
                              <a:latin typeface="Cambria Math"/>
                              <a:sym typeface="Symbol"/>
                            </a:rPr>
                            <m:t></m:t>
                          </m:r>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r>
                        <a:rPr lang="en-US" altLang="zh-CN" b="1" i="1">
                          <a:latin typeface="Cambria Math"/>
                        </a:rPr>
                        <m:t>𝑬</m:t>
                      </m:r>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7595596" y="3690647"/>
                <a:ext cx="2418226" cy="898964"/>
              </a:xfrm>
              <a:prstGeom prst="rect">
                <a:avLst/>
              </a:prstGeom>
              <a:blipFill>
                <a:blip r:embed="rId3"/>
                <a:stretch>
                  <a:fillRect/>
                </a:stretch>
              </a:blipFill>
            </p:spPr>
            <p:txBody>
              <a:bodyPr/>
              <a:lstStyle/>
              <a:p>
                <a:r>
                  <a:rPr lang="zh-CN" altLang="en-US">
                    <a:noFill/>
                  </a:rPr>
                  <a:t> </a:t>
                </a:r>
              </a:p>
            </p:txBody>
          </p:sp>
        </mc:Fallback>
      </mc:AlternateContent>
      <p:grpSp>
        <p:nvGrpSpPr>
          <p:cNvPr id="7" name="组合 6"/>
          <p:cNvGrpSpPr/>
          <p:nvPr/>
        </p:nvGrpSpPr>
        <p:grpSpPr>
          <a:xfrm>
            <a:off x="3542808" y="6449663"/>
            <a:ext cx="552450" cy="314325"/>
            <a:chOff x="5172075" y="6438900"/>
            <a:chExt cx="552450" cy="314325"/>
          </a:xfrm>
        </p:grpSpPr>
        <p:sp>
          <p:nvSpPr>
            <p:cNvPr id="8" name="棱台 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11" name="TextBox 14"/>
              <p:cNvSpPr txBox="1"/>
              <p:nvPr/>
            </p:nvSpPr>
            <p:spPr>
              <a:xfrm>
                <a:off x="5314050" y="1340626"/>
                <a:ext cx="3318088" cy="8444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a:rPr>
                            <m:t>𝑣</m:t>
                          </m:r>
                        </m:e>
                      </m:acc>
                      <m:r>
                        <a:rPr lang="en-US" altLang="zh-CN" sz="2400" b="0" i="1" smtClean="0">
                          <a:latin typeface="Cambria Math"/>
                        </a:rPr>
                        <m:t>=</m:t>
                      </m:r>
                      <m:f>
                        <m:fPr>
                          <m:ctrlPr>
                            <a:rPr lang="en-US" altLang="zh-CN" sz="2400" b="0" i="1" smtClean="0">
                              <a:latin typeface="Cambria Math" panose="02040503050406030204" pitchFamily="18" charset="0"/>
                            </a:rPr>
                          </m:ctrlPr>
                        </m:fPr>
                        <m:num>
                          <m:acc>
                            <m:accPr>
                              <m:chr m:val="̂"/>
                              <m:ctrlPr>
                                <a:rPr lang="en-US" altLang="zh-CN" sz="2400" b="0" i="1" smtClean="0">
                                  <a:latin typeface="Cambria Math" panose="02040503050406030204" pitchFamily="18" charset="0"/>
                                </a:rPr>
                              </m:ctrlPr>
                            </m:accPr>
                            <m:e>
                              <m:r>
                                <a:rPr lang="en-US" altLang="zh-CN" sz="2400" b="0" i="1" smtClean="0">
                                  <a:latin typeface="Cambria Math"/>
                                </a:rPr>
                                <m:t>𝑃</m:t>
                              </m:r>
                            </m:e>
                          </m:acc>
                        </m:num>
                        <m:den>
                          <m:r>
                            <a:rPr lang="en-US" altLang="zh-CN" sz="2400" b="0" i="1" smtClean="0">
                              <a:latin typeface="Cambria Math"/>
                            </a:rPr>
                            <m:t>𝑚</m:t>
                          </m:r>
                        </m:den>
                      </m:f>
                      <m:r>
                        <a:rPr lang="en-US" altLang="zh-CN" sz="2400" b="0" i="1" smtClean="0">
                          <a:latin typeface="Cambria Math"/>
                        </a:rPr>
                        <m:t>=</m:t>
                      </m:r>
                      <m:f>
                        <m:fPr>
                          <m:ctrlPr>
                            <a:rPr lang="en-US" altLang="zh-CN" sz="2400" i="1">
                              <a:latin typeface="Cambria Math" panose="02040503050406030204" pitchFamily="18" charset="0"/>
                              <a:ea typeface="Cambria Math"/>
                            </a:rPr>
                          </m:ctrlPr>
                        </m:fPr>
                        <m:num>
                          <m:r>
                            <a:rPr lang="en-US" altLang="zh-CN" sz="2400" i="1">
                              <a:latin typeface="Cambria Math"/>
                              <a:ea typeface="Cambria Math"/>
                            </a:rPr>
                            <m:t>ħ</m:t>
                          </m:r>
                        </m:num>
                        <m:den>
                          <m:r>
                            <a:rPr lang="en-US" altLang="zh-CN" sz="2400" i="1">
                              <a:latin typeface="Cambria Math"/>
                              <a:ea typeface="Cambria Math"/>
                            </a:rPr>
                            <m:t>𝑖</m:t>
                          </m:r>
                          <m:r>
                            <a:rPr lang="en-US" altLang="zh-CN" sz="2400" b="0" i="1" smtClean="0">
                              <a:latin typeface="Cambria Math"/>
                              <a:ea typeface="Cambria Math"/>
                            </a:rPr>
                            <m:t>𝑚</m:t>
                          </m:r>
                        </m:den>
                      </m:f>
                      <m:r>
                        <a:rPr lang="en-US" altLang="zh-CN" sz="2400" i="1">
                          <a:latin typeface="Cambria Math"/>
                          <a:ea typeface="Cambria Math"/>
                        </a:rPr>
                        <m:t>𝛻</m:t>
                      </m:r>
                      <m:r>
                        <a:rPr lang="en-US" altLang="zh-CN" sz="2400" b="0" i="1" smtClean="0">
                          <a:latin typeface="Cambria Math"/>
                          <a:ea typeface="Cambria Math"/>
                        </a:rPr>
                        <m:t>=−</m:t>
                      </m:r>
                      <m:f>
                        <m:fPr>
                          <m:ctrlPr>
                            <a:rPr lang="en-US" altLang="zh-CN" sz="2400" i="1">
                              <a:latin typeface="Cambria Math" panose="02040503050406030204" pitchFamily="18" charset="0"/>
                              <a:ea typeface="Cambria Math"/>
                            </a:rPr>
                          </m:ctrlPr>
                        </m:fPr>
                        <m:num>
                          <m:r>
                            <a:rPr lang="en-US" altLang="zh-CN" sz="2400" b="0" i="1" smtClean="0">
                              <a:latin typeface="Cambria Math"/>
                              <a:ea typeface="Cambria Math"/>
                            </a:rPr>
                            <m:t>𝑖</m:t>
                          </m:r>
                          <m:r>
                            <a:rPr lang="en-US" altLang="zh-CN" sz="2400" i="1">
                              <a:latin typeface="Cambria Math"/>
                              <a:ea typeface="Cambria Math"/>
                            </a:rPr>
                            <m:t>ħ</m:t>
                          </m:r>
                        </m:num>
                        <m:den>
                          <m:r>
                            <a:rPr lang="en-US" altLang="zh-CN" sz="2400" i="1">
                              <a:latin typeface="Cambria Math"/>
                              <a:ea typeface="Cambria Math"/>
                            </a:rPr>
                            <m:t>𝑚</m:t>
                          </m:r>
                        </m:den>
                      </m:f>
                      <m:r>
                        <a:rPr lang="en-US" altLang="zh-CN" sz="2400" i="1">
                          <a:latin typeface="Cambria Math"/>
                          <a:ea typeface="Cambria Math"/>
                        </a:rPr>
                        <m:t>𝛻</m:t>
                      </m:r>
                    </m:oMath>
                  </m:oMathPara>
                </a14:m>
                <a:endParaRPr lang="zh-CN" altLang="en-US" sz="2400" dirty="0"/>
              </a:p>
            </p:txBody>
          </p:sp>
        </mc:Choice>
        <mc:Fallback xmlns="">
          <p:sp>
            <p:nvSpPr>
              <p:cNvPr id="11" name="TextBox 14"/>
              <p:cNvSpPr txBox="1">
                <a:spLocks noRot="1" noChangeAspect="1" noMove="1" noResize="1" noEditPoints="1" noAdjustHandles="1" noChangeArrowheads="1" noChangeShapeType="1" noTextEdit="1"/>
              </p:cNvSpPr>
              <p:nvPr/>
            </p:nvSpPr>
            <p:spPr>
              <a:xfrm>
                <a:off x="5314050" y="1340626"/>
                <a:ext cx="3318088" cy="84446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
              <p:cNvSpPr txBox="1"/>
              <p:nvPr/>
            </p:nvSpPr>
            <p:spPr>
              <a:xfrm>
                <a:off x="2322599" y="2555426"/>
                <a:ext cx="3646576"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a:rPr>
                            <m:t>𝑣</m:t>
                          </m:r>
                        </m:e>
                      </m:acc>
                      <m:r>
                        <a:rPr lang="en-US" altLang="zh-CN" sz="2400" b="0" i="1" smtClean="0">
                          <a:latin typeface="Cambria Math"/>
                        </a:rPr>
                        <m:t>=</m:t>
                      </m:r>
                      <m:f>
                        <m:fPr>
                          <m:ctrlPr>
                            <a:rPr lang="en-US" altLang="zh-CN" sz="2400" b="0" i="1" smtClean="0">
                              <a:latin typeface="Cambria Math" panose="02040503050406030204" pitchFamily="18" charset="0"/>
                            </a:rPr>
                          </m:ctrlPr>
                        </m:fPr>
                        <m:num>
                          <m:r>
                            <a:rPr lang="en-US" altLang="zh-CN" sz="2400" b="0" i="1" smtClean="0">
                              <a:latin typeface="Cambria Math"/>
                            </a:rPr>
                            <m:t>ħ</m:t>
                          </m:r>
                        </m:num>
                        <m:den>
                          <m:r>
                            <m:rPr>
                              <m:sty m:val="p"/>
                            </m:rPr>
                            <a:rPr lang="en-US" altLang="zh-CN" sz="2400" i="1">
                              <a:latin typeface="Cambria Math"/>
                            </a:rPr>
                            <m:t>i</m:t>
                          </m:r>
                          <m:r>
                            <a:rPr lang="en-US" altLang="zh-CN" sz="2400" i="1">
                              <a:latin typeface="Cambria Math"/>
                            </a:rPr>
                            <m:t>𝑚</m:t>
                          </m:r>
                        </m:den>
                      </m:f>
                      <m:nary>
                        <m:naryPr>
                          <m:limLoc m:val="undOvr"/>
                          <m:subHide m:val="on"/>
                          <m:supHide m:val="on"/>
                          <m:ctrlPr>
                            <a:rPr lang="en-US" altLang="zh-CN" sz="2400" b="0" i="1" smtClean="0">
                              <a:latin typeface="Cambria Math" panose="02040503050406030204" pitchFamily="18" charset="0"/>
                            </a:rPr>
                          </m:ctrlPr>
                        </m:naryPr>
                        <m:sub/>
                        <m:sup/>
                        <m:e>
                          <m:sSubSup>
                            <m:sSubSupPr>
                              <m:ctrlPr>
                                <a:rPr lang="en-US" altLang="zh-CN" sz="2400" b="0" i="1" smtClean="0">
                                  <a:latin typeface="Cambria Math" panose="02040503050406030204" pitchFamily="18" charset="0"/>
                                </a:rPr>
                              </m:ctrlPr>
                            </m:sSubSupPr>
                            <m:e>
                              <m:r>
                                <m:rPr>
                                  <m:nor/>
                                </m:rPr>
                                <a:rPr lang="zh-CN" altLang="en-US" sz="2400" i="1">
                                  <a:latin typeface="Cambria Math"/>
                                  <a:sym typeface="Symbol"/>
                                </a:rPr>
                                <m:t></m:t>
                              </m:r>
                            </m:e>
                            <m:sub>
                              <m:acc>
                                <m:accPr>
                                  <m:chr m:val="⃑"/>
                                  <m:ctrlPr>
                                    <a:rPr lang="en-US" altLang="zh-CN" sz="2400" b="0" i="1" smtClean="0">
                                      <a:latin typeface="Cambria Math" panose="02040503050406030204" pitchFamily="18" charset="0"/>
                                    </a:rPr>
                                  </m:ctrlPr>
                                </m:accPr>
                                <m:e>
                                  <m:r>
                                    <a:rPr lang="en-US" altLang="zh-CN" sz="2400" b="0" i="1" smtClean="0">
                                      <a:latin typeface="Cambria Math"/>
                                    </a:rPr>
                                    <m:t>𝑘</m:t>
                                  </m:r>
                                </m:e>
                              </m:acc>
                            </m:sub>
                            <m:sup>
                              <m:r>
                                <a:rPr lang="zh-CN" altLang="en-US" sz="2400" b="0" i="1" smtClean="0">
                                  <a:latin typeface="Cambria Math"/>
                                </a:rPr>
                                <m:t>∗</m:t>
                              </m:r>
                            </m:sup>
                          </m:sSubSup>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a:rPr>
                                    <m:t>𝑟</m:t>
                                  </m:r>
                                </m:e>
                              </m:acc>
                            </m:e>
                          </m:d>
                          <m:r>
                            <a:rPr lang="en-US" altLang="zh-CN" sz="2400" b="0" i="1" smtClean="0">
                              <a:latin typeface="Cambria Math"/>
                              <a:ea typeface="Cambria Math"/>
                            </a:rPr>
                            <m:t>𝛻</m:t>
                          </m:r>
                        </m:e>
                      </m:nary>
                      <m:sSub>
                        <m:sSubPr>
                          <m:ctrlPr>
                            <a:rPr lang="en-US" altLang="zh-CN" sz="2400" i="1">
                              <a:latin typeface="Cambria Math" panose="02040503050406030204" pitchFamily="18" charset="0"/>
                              <a:sym typeface="Symbol"/>
                            </a:rPr>
                          </m:ctrlPr>
                        </m:sSubPr>
                        <m:e>
                          <m:r>
                            <m:rPr>
                              <m:nor/>
                            </m:rPr>
                            <a:rPr lang="zh-CN" altLang="en-US" sz="2400" i="1">
                              <a:latin typeface="Cambria Math"/>
                              <a:sym typeface="Symbol"/>
                            </a:rPr>
                            <m:t></m:t>
                          </m:r>
                        </m:e>
                        <m:sub>
                          <m:acc>
                            <m:accPr>
                              <m:chr m:val="⃑"/>
                              <m:ctrlPr>
                                <a:rPr lang="en-US" altLang="zh-CN" sz="2400" i="1">
                                  <a:latin typeface="Cambria Math" panose="02040503050406030204" pitchFamily="18" charset="0"/>
                                  <a:sym typeface="Symbol"/>
                                </a:rPr>
                              </m:ctrlPr>
                            </m:accPr>
                            <m:e>
                              <m:r>
                                <a:rPr lang="en-US" altLang="zh-CN" sz="2400" i="1">
                                  <a:latin typeface="Cambria Math"/>
                                  <a:sym typeface="Symbol"/>
                                </a:rPr>
                                <m:t>𝑘</m:t>
                              </m:r>
                            </m:e>
                          </m:acc>
                        </m:sub>
                      </m:sSub>
                      <m:d>
                        <m:dPr>
                          <m:ctrlPr>
                            <a:rPr lang="en-US" altLang="zh-CN" sz="2400" i="1">
                              <a:latin typeface="Cambria Math" panose="02040503050406030204" pitchFamily="18" charset="0"/>
                              <a:sym typeface="Symbol"/>
                            </a:rPr>
                          </m:ctrlPr>
                        </m:dPr>
                        <m:e>
                          <m:acc>
                            <m:accPr>
                              <m:chr m:val="⃑"/>
                              <m:ctrlPr>
                                <a:rPr lang="en-US" altLang="zh-CN" sz="2400" i="1">
                                  <a:latin typeface="Cambria Math" panose="02040503050406030204" pitchFamily="18" charset="0"/>
                                  <a:sym typeface="Symbol"/>
                                </a:rPr>
                              </m:ctrlPr>
                            </m:accPr>
                            <m:e>
                              <m:r>
                                <a:rPr lang="en-US" altLang="zh-CN" sz="2400" i="1">
                                  <a:latin typeface="Cambria Math"/>
                                  <a:sym typeface="Symbol"/>
                                </a:rPr>
                                <m:t>𝑟</m:t>
                              </m:r>
                            </m:e>
                          </m:acc>
                        </m:e>
                      </m:d>
                      <m:r>
                        <a:rPr lang="en-US" altLang="zh-CN" sz="2400" b="0" i="1" smtClean="0">
                          <a:latin typeface="Cambria Math"/>
                          <a:sym typeface="Symbol"/>
                        </a:rPr>
                        <m:t>𝑑</m:t>
                      </m:r>
                      <m:acc>
                        <m:accPr>
                          <m:chr m:val="⃑"/>
                          <m:ctrlPr>
                            <a:rPr lang="en-US" altLang="zh-CN" sz="2400" b="0" i="1" smtClean="0">
                              <a:latin typeface="Cambria Math" panose="02040503050406030204" pitchFamily="18" charset="0"/>
                              <a:sym typeface="Symbol"/>
                            </a:rPr>
                          </m:ctrlPr>
                        </m:accPr>
                        <m:e>
                          <m:r>
                            <a:rPr lang="en-US" altLang="zh-CN" sz="2400" b="0" i="1" smtClean="0">
                              <a:latin typeface="Cambria Math"/>
                              <a:sym typeface="Symbol"/>
                            </a:rPr>
                            <m:t>𝑟</m:t>
                          </m:r>
                        </m:e>
                      </m:acc>
                    </m:oMath>
                  </m:oMathPara>
                </a14:m>
                <a:endParaRPr lang="zh-CN" altLang="en-US" sz="2400" dirty="0"/>
              </a:p>
            </p:txBody>
          </p:sp>
        </mc:Choice>
        <mc:Fallback xmlns="">
          <p:sp>
            <p:nvSpPr>
              <p:cNvPr id="12" name="TextBox 1"/>
              <p:cNvSpPr txBox="1">
                <a:spLocks noRot="1" noChangeAspect="1" noMove="1" noResize="1" noEditPoints="1" noAdjustHandles="1" noChangeArrowheads="1" noChangeShapeType="1" noTextEdit="1"/>
              </p:cNvSpPr>
              <p:nvPr/>
            </p:nvSpPr>
            <p:spPr>
              <a:xfrm>
                <a:off x="2322599" y="2555426"/>
                <a:ext cx="3646576" cy="106106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2"/>
              <p:cNvSpPr txBox="1"/>
              <p:nvPr/>
            </p:nvSpPr>
            <p:spPr>
              <a:xfrm>
                <a:off x="5974566" y="2807128"/>
                <a:ext cx="20332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𝑑</m:t>
                      </m:r>
                      <m:acc>
                        <m:accPr>
                          <m:chr m:val="⃑"/>
                          <m:ctrlPr>
                            <a:rPr lang="en-US" altLang="zh-CN" sz="2400" b="0" i="1" smtClean="0">
                              <a:latin typeface="Cambria Math" panose="02040503050406030204" pitchFamily="18" charset="0"/>
                            </a:rPr>
                          </m:ctrlPr>
                        </m:accPr>
                        <m:e>
                          <m:r>
                            <a:rPr lang="en-US" altLang="zh-CN" sz="2400" b="0" i="1" smtClean="0">
                              <a:latin typeface="Cambria Math"/>
                            </a:rPr>
                            <m:t>𝑟</m:t>
                          </m:r>
                        </m:e>
                      </m:acc>
                      <m:r>
                        <a:rPr lang="en-US" altLang="zh-CN" sz="2400" b="0" i="1" smtClean="0">
                          <a:latin typeface="Cambria Math"/>
                        </a:rPr>
                        <m:t>=</m:t>
                      </m:r>
                      <m:r>
                        <a:rPr lang="en-US" altLang="zh-CN" sz="2400" b="0" i="1" smtClean="0">
                          <a:latin typeface="Cambria Math"/>
                        </a:rPr>
                        <m:t>𝑑𝑥𝑑𝑦𝑑𝑧</m:t>
                      </m:r>
                    </m:oMath>
                  </m:oMathPara>
                </a14:m>
                <a:endParaRPr lang="zh-CN" altLang="en-US" sz="2400" dirty="0"/>
              </a:p>
            </p:txBody>
          </p:sp>
        </mc:Choice>
        <mc:Fallback xmlns="">
          <p:sp>
            <p:nvSpPr>
              <p:cNvPr id="13" name="TextBox 2"/>
              <p:cNvSpPr txBox="1">
                <a:spLocks noRot="1" noChangeAspect="1" noMove="1" noResize="1" noEditPoints="1" noAdjustHandles="1" noChangeArrowheads="1" noChangeShapeType="1" noTextEdit="1"/>
              </p:cNvSpPr>
              <p:nvPr/>
            </p:nvSpPr>
            <p:spPr>
              <a:xfrm>
                <a:off x="5974566" y="2807128"/>
                <a:ext cx="2033249" cy="461665"/>
              </a:xfrm>
              <a:prstGeom prst="rect">
                <a:avLst/>
              </a:prstGeom>
              <a:blipFill>
                <a:blip r:embed="rId6"/>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
              <p:cNvSpPr txBox="1"/>
              <p:nvPr/>
            </p:nvSpPr>
            <p:spPr>
              <a:xfrm>
                <a:off x="1688868" y="1341052"/>
                <a:ext cx="3369384"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a:rPr>
                            <m:t>𝑣</m:t>
                          </m:r>
                        </m:e>
                      </m:acc>
                      <m:r>
                        <a:rPr lang="en-US" altLang="zh-CN" sz="2400" b="0" i="1" smtClean="0">
                          <a:latin typeface="Cambria Math"/>
                        </a:rPr>
                        <m:t>=</m:t>
                      </m:r>
                      <m:nary>
                        <m:naryPr>
                          <m:limLoc m:val="undOvr"/>
                          <m:subHide m:val="on"/>
                          <m:supHide m:val="on"/>
                          <m:ctrlPr>
                            <a:rPr lang="en-US" altLang="zh-CN" sz="2400" b="0" i="1" smtClean="0">
                              <a:latin typeface="Cambria Math" panose="02040503050406030204" pitchFamily="18" charset="0"/>
                            </a:rPr>
                          </m:ctrlPr>
                        </m:naryPr>
                        <m:sub/>
                        <m:sup/>
                        <m:e>
                          <m:sSubSup>
                            <m:sSubSupPr>
                              <m:ctrlPr>
                                <a:rPr lang="en-US" altLang="zh-CN" sz="2400" b="0" i="1" smtClean="0">
                                  <a:latin typeface="Cambria Math" panose="02040503050406030204" pitchFamily="18" charset="0"/>
                                </a:rPr>
                              </m:ctrlPr>
                            </m:sSubSupPr>
                            <m:e>
                              <m:r>
                                <m:rPr>
                                  <m:nor/>
                                </m:rPr>
                                <a:rPr lang="zh-CN" altLang="en-US" sz="2400" i="1">
                                  <a:latin typeface="Cambria Math"/>
                                  <a:sym typeface="Symbol"/>
                                </a:rPr>
                                <m:t></m:t>
                              </m:r>
                            </m:e>
                            <m:sub>
                              <m:acc>
                                <m:accPr>
                                  <m:chr m:val="⃑"/>
                                  <m:ctrlPr>
                                    <a:rPr lang="en-US" altLang="zh-CN" sz="2400" b="0" i="1" smtClean="0">
                                      <a:latin typeface="Cambria Math" panose="02040503050406030204" pitchFamily="18" charset="0"/>
                                    </a:rPr>
                                  </m:ctrlPr>
                                </m:accPr>
                                <m:e>
                                  <m:r>
                                    <a:rPr lang="en-US" altLang="zh-CN" sz="2400" b="0" i="1" smtClean="0">
                                      <a:latin typeface="Cambria Math"/>
                                    </a:rPr>
                                    <m:t>𝑘</m:t>
                                  </m:r>
                                </m:e>
                              </m:acc>
                            </m:sub>
                            <m:sup>
                              <m:r>
                                <a:rPr lang="zh-CN" altLang="en-US" sz="2400" b="0" i="1" smtClean="0">
                                  <a:latin typeface="Cambria Math"/>
                                </a:rPr>
                                <m:t>∗</m:t>
                              </m:r>
                            </m:sup>
                          </m:sSubSup>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a:rPr>
                                    <m:t>𝑟</m:t>
                                  </m:r>
                                </m:e>
                              </m:acc>
                            </m:e>
                          </m:d>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sym typeface="Symbol" panose="05050102010706020507" pitchFamily="18" charset="2"/>
                                </a:rPr>
                                <m:t></m:t>
                              </m:r>
                            </m:e>
                          </m:acc>
                        </m:e>
                      </m:nary>
                      <m:sSub>
                        <m:sSubPr>
                          <m:ctrlPr>
                            <a:rPr lang="en-US" altLang="zh-CN" sz="2400" i="1">
                              <a:latin typeface="Cambria Math" panose="02040503050406030204" pitchFamily="18" charset="0"/>
                              <a:sym typeface="Symbol"/>
                            </a:rPr>
                          </m:ctrlPr>
                        </m:sSubPr>
                        <m:e>
                          <m:r>
                            <m:rPr>
                              <m:nor/>
                            </m:rPr>
                            <a:rPr lang="zh-CN" altLang="en-US" sz="2400" i="1">
                              <a:latin typeface="Cambria Math"/>
                              <a:sym typeface="Symbol"/>
                            </a:rPr>
                            <m:t></m:t>
                          </m:r>
                        </m:e>
                        <m:sub>
                          <m:acc>
                            <m:accPr>
                              <m:chr m:val="⃑"/>
                              <m:ctrlPr>
                                <a:rPr lang="en-US" altLang="zh-CN" sz="2400" i="1">
                                  <a:latin typeface="Cambria Math" panose="02040503050406030204" pitchFamily="18" charset="0"/>
                                  <a:sym typeface="Symbol"/>
                                </a:rPr>
                              </m:ctrlPr>
                            </m:accPr>
                            <m:e>
                              <m:r>
                                <a:rPr lang="en-US" altLang="zh-CN" sz="2400" i="1">
                                  <a:latin typeface="Cambria Math"/>
                                  <a:sym typeface="Symbol"/>
                                </a:rPr>
                                <m:t>𝑘</m:t>
                              </m:r>
                            </m:e>
                          </m:acc>
                        </m:sub>
                      </m:sSub>
                      <m:d>
                        <m:dPr>
                          <m:ctrlPr>
                            <a:rPr lang="en-US" altLang="zh-CN" sz="2400" i="1">
                              <a:latin typeface="Cambria Math" panose="02040503050406030204" pitchFamily="18" charset="0"/>
                              <a:sym typeface="Symbol"/>
                            </a:rPr>
                          </m:ctrlPr>
                        </m:dPr>
                        <m:e>
                          <m:acc>
                            <m:accPr>
                              <m:chr m:val="⃑"/>
                              <m:ctrlPr>
                                <a:rPr lang="en-US" altLang="zh-CN" sz="2400" i="1">
                                  <a:latin typeface="Cambria Math" panose="02040503050406030204" pitchFamily="18" charset="0"/>
                                  <a:sym typeface="Symbol"/>
                                </a:rPr>
                              </m:ctrlPr>
                            </m:accPr>
                            <m:e>
                              <m:r>
                                <a:rPr lang="en-US" altLang="zh-CN" sz="2400" i="1">
                                  <a:latin typeface="Cambria Math"/>
                                  <a:sym typeface="Symbol"/>
                                </a:rPr>
                                <m:t>𝑟</m:t>
                              </m:r>
                            </m:e>
                          </m:acc>
                        </m:e>
                      </m:d>
                      <m:r>
                        <a:rPr lang="en-US" altLang="zh-CN" sz="2400" b="0" i="1" smtClean="0">
                          <a:latin typeface="Cambria Math"/>
                          <a:sym typeface="Symbol"/>
                        </a:rPr>
                        <m:t>𝑑</m:t>
                      </m:r>
                      <m:acc>
                        <m:accPr>
                          <m:chr m:val="⃑"/>
                          <m:ctrlPr>
                            <a:rPr lang="en-US" altLang="zh-CN" sz="2400" b="0" i="1" smtClean="0">
                              <a:latin typeface="Cambria Math" panose="02040503050406030204" pitchFamily="18" charset="0"/>
                              <a:sym typeface="Symbol"/>
                            </a:rPr>
                          </m:ctrlPr>
                        </m:accPr>
                        <m:e>
                          <m:r>
                            <a:rPr lang="en-US" altLang="zh-CN" sz="2400" b="0" i="1" smtClean="0">
                              <a:latin typeface="Cambria Math"/>
                              <a:sym typeface="Symbol"/>
                            </a:rPr>
                            <m:t>𝑟</m:t>
                          </m:r>
                        </m:e>
                      </m:acc>
                    </m:oMath>
                  </m:oMathPara>
                </a14:m>
                <a:endParaRPr lang="zh-CN" altLang="en-US" sz="2400" dirty="0"/>
              </a:p>
            </p:txBody>
          </p:sp>
        </mc:Choice>
        <mc:Fallback xmlns="">
          <p:sp>
            <p:nvSpPr>
              <p:cNvPr id="14" name="TextBox 1"/>
              <p:cNvSpPr txBox="1">
                <a:spLocks noRot="1" noChangeAspect="1" noMove="1" noResize="1" noEditPoints="1" noAdjustHandles="1" noChangeArrowheads="1" noChangeShapeType="1" noTextEdit="1"/>
              </p:cNvSpPr>
              <p:nvPr/>
            </p:nvSpPr>
            <p:spPr>
              <a:xfrm>
                <a:off x="1688868" y="1341052"/>
                <a:ext cx="3369384" cy="1061060"/>
              </a:xfrm>
              <a:prstGeom prst="rect">
                <a:avLst/>
              </a:prstGeom>
              <a:blipFill>
                <a:blip r:embed="rId7"/>
                <a:stretch>
                  <a:fillRect/>
                </a:stretch>
              </a:blipFill>
            </p:spPr>
            <p:txBody>
              <a:bodyPr/>
              <a:lstStyle/>
              <a:p>
                <a:r>
                  <a:rPr lang="zh-CN" altLang="en-US">
                    <a:noFill/>
                  </a:rPr>
                  <a:t> </a:t>
                </a:r>
              </a:p>
            </p:txBody>
          </p:sp>
        </mc:Fallback>
      </mc:AlternateContent>
      <p:sp>
        <p:nvSpPr>
          <p:cNvPr id="15" name="TextBox 4"/>
          <p:cNvSpPr txBox="1"/>
          <p:nvPr/>
        </p:nvSpPr>
        <p:spPr>
          <a:xfrm>
            <a:off x="4340712" y="6448196"/>
            <a:ext cx="3759362" cy="369332"/>
          </a:xfrm>
          <a:prstGeom prst="rect">
            <a:avLst/>
          </a:prstGeom>
          <a:noFill/>
        </p:spPr>
        <p:txBody>
          <a:bodyPr wrap="none" rtlCol="0">
            <a:spAutoFit/>
          </a:bodyPr>
          <a:lstStyle/>
          <a:p>
            <a:r>
              <a:rPr lang="zh-CN" altLang="en-US" sz="1800" b="1" dirty="0" smtClean="0">
                <a:latin typeface="Cambria Math"/>
              </a:rPr>
              <a:t>参考：刘文明</a:t>
            </a:r>
            <a:r>
              <a:rPr lang="en-US" altLang="zh-CN" sz="1800" b="1" dirty="0" smtClean="0">
                <a:latin typeface="Cambria Math"/>
              </a:rPr>
              <a:t>《</a:t>
            </a:r>
            <a:r>
              <a:rPr lang="zh-CN" altLang="en-US" sz="1800" b="1" dirty="0" smtClean="0">
                <a:latin typeface="Cambria Math"/>
              </a:rPr>
              <a:t>半导体物理</a:t>
            </a:r>
            <a:r>
              <a:rPr lang="en-US" altLang="zh-CN" sz="1800" b="1" dirty="0" smtClean="0">
                <a:latin typeface="Cambria Math"/>
              </a:rPr>
              <a:t>》P489</a:t>
            </a:r>
            <a:r>
              <a:rPr lang="zh-CN" altLang="en-US" sz="1800" b="1" dirty="0" smtClean="0">
                <a:latin typeface="Cambria Math"/>
              </a:rPr>
              <a:t> </a:t>
            </a:r>
          </a:p>
        </p:txBody>
      </p:sp>
      <p:sp>
        <p:nvSpPr>
          <p:cNvPr id="16" name="矩形 15"/>
          <p:cNvSpPr/>
          <p:nvPr/>
        </p:nvSpPr>
        <p:spPr>
          <a:xfrm>
            <a:off x="3365203" y="4838825"/>
            <a:ext cx="3877985" cy="584775"/>
          </a:xfrm>
          <a:prstGeom prst="rect">
            <a:avLst/>
          </a:prstGeom>
        </p:spPr>
        <p:txBody>
          <a:bodyPr wrap="none">
            <a:spAutoFit/>
          </a:bodyPr>
          <a:lstStyle/>
          <a:p>
            <a:r>
              <a:rPr lang="zh-CN" altLang="zh-CN" sz="3200" dirty="0">
                <a:solidFill>
                  <a:srgbClr val="FF0000"/>
                </a:solidFill>
                <a:latin typeface="华文行楷" panose="02010800040101010101" pitchFamily="2" charset="-122"/>
                <a:ea typeface="华文行楷" panose="02010800040101010101" pitchFamily="2" charset="-122"/>
              </a:rPr>
              <a:t>晶体中电子的准动量</a:t>
            </a:r>
            <a:endParaRPr lang="zh-CN" altLang="en-US" sz="3200" dirty="0">
              <a:solidFill>
                <a:srgbClr val="FF0000"/>
              </a:solidFill>
              <a:latin typeface="华文行楷" panose="02010800040101010101" pitchFamily="2" charset="-122"/>
              <a:ea typeface="华文行楷" panose="02010800040101010101" pitchFamily="2" charset="-122"/>
            </a:endParaRPr>
          </a:p>
        </p:txBody>
      </p:sp>
      <mc:AlternateContent xmlns:mc="http://schemas.openxmlformats.org/markup-compatibility/2006" xmlns:a14="http://schemas.microsoft.com/office/drawing/2010/main">
        <mc:Choice Requires="a14">
          <p:sp>
            <p:nvSpPr>
              <p:cNvPr id="17" name="TextBox 5"/>
              <p:cNvSpPr txBox="1"/>
              <p:nvPr/>
            </p:nvSpPr>
            <p:spPr>
              <a:xfrm>
                <a:off x="7595596" y="4820867"/>
                <a:ext cx="1392496" cy="587277"/>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r>
                            <a:rPr lang="en-US" altLang="zh-CN" b="1" i="1" smtClean="0">
                              <a:latin typeface="Cambria Math"/>
                            </a:rPr>
                            <m:t>𝒑</m:t>
                          </m:r>
                        </m:e>
                      </m:acc>
                      <m:r>
                        <a:rPr lang="en-US" altLang="zh-CN" b="1" i="1" smtClean="0">
                          <a:latin typeface="Cambria Math"/>
                        </a:rPr>
                        <m:t>=ħ</m:t>
                      </m:r>
                      <m:acc>
                        <m:accPr>
                          <m:chr m:val="⃑"/>
                          <m:ctrlPr>
                            <a:rPr lang="en-US" altLang="zh-CN" b="1" i="1" smtClean="0">
                              <a:latin typeface="Cambria Math" panose="02040503050406030204" pitchFamily="18" charset="0"/>
                            </a:rPr>
                          </m:ctrlPr>
                        </m:accPr>
                        <m:e>
                          <m:r>
                            <a:rPr lang="en-US" altLang="zh-CN" b="1" i="1" smtClean="0">
                              <a:latin typeface="Cambria Math"/>
                            </a:rPr>
                            <m:t>𝒌</m:t>
                          </m:r>
                        </m:e>
                      </m:acc>
                    </m:oMath>
                  </m:oMathPara>
                </a14:m>
                <a:endParaRPr lang="zh-CN" altLang="en-US" b="1" dirty="0"/>
              </a:p>
            </p:txBody>
          </p:sp>
        </mc:Choice>
        <mc:Fallback xmlns="">
          <p:sp>
            <p:nvSpPr>
              <p:cNvPr id="17" name="TextBox 5"/>
              <p:cNvSpPr txBox="1">
                <a:spLocks noRot="1" noChangeAspect="1" noMove="1" noResize="1" noEditPoints="1" noAdjustHandles="1" noChangeArrowheads="1" noChangeShapeType="1" noTextEdit="1"/>
              </p:cNvSpPr>
              <p:nvPr/>
            </p:nvSpPr>
            <p:spPr>
              <a:xfrm>
                <a:off x="7595596" y="4820867"/>
                <a:ext cx="1392496" cy="587277"/>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394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3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3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3000"/>
                                        <p:tgtEl>
                                          <p:spTgt spid="12"/>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1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200"/>
                                  </p:iterate>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p:stCondLst>
                              <p:cond delay="2401"/>
                            </p:stCondLst>
                            <p:childTnLst>
                              <p:par>
                                <p:cTn id="27" presetID="22" presetClass="entr" presetSubtype="8"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2000"/>
                                        <p:tgtEl>
                                          <p:spTgt spid="4"/>
                                        </p:tgtEl>
                                      </p:cBhvr>
                                    </p:animEffect>
                                  </p:childTnLst>
                                </p:cTn>
                              </p:par>
                            </p:childTnLst>
                          </p:cTn>
                        </p:par>
                        <p:par>
                          <p:cTn id="30" fill="hold">
                            <p:stCondLst>
                              <p:cond delay="4401"/>
                            </p:stCondLst>
                            <p:childTnLst>
                              <p:par>
                                <p:cTn id="31" presetID="22" presetClass="entr" presetSubtype="4"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200"/>
                                  </p:iterate>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type="lt">
                                    <p:tmAbs val="200"/>
                                  </p:iterate>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1601"/>
                            </p:stCondLst>
                            <p:childTnLst>
                              <p:par>
                                <p:cTn id="43" presetID="22" presetClass="entr" presetSubtype="8"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1" grpId="0"/>
      <p:bldP spid="12" grpId="0"/>
      <p:bldP spid="13" grpId="0"/>
      <p:bldP spid="14" grpId="0"/>
      <p:bldP spid="15" grpId="0"/>
      <p:bldP spid="16" grpId="0"/>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44" y="111213"/>
            <a:ext cx="9017876" cy="707886"/>
          </a:xfrm>
          <a:prstGeom prst="rect">
            <a:avLst/>
          </a:prstGeom>
          <a:noFill/>
        </p:spPr>
        <p:txBody>
          <a:bodyPr wrap="square" rtlCol="0">
            <a:spAutoFit/>
          </a:bodyPr>
          <a:lstStyle/>
          <a:p>
            <a:r>
              <a:rPr lang="en-US" altLang="zh-CN" sz="4000" b="1" dirty="0" smtClean="0">
                <a:solidFill>
                  <a:srgbClr val="FF0000"/>
                </a:solidFill>
              </a:rPr>
              <a:t>6</a:t>
            </a:r>
            <a:r>
              <a:rPr lang="zh-CN" altLang="en-US" sz="4000" b="1" dirty="0" smtClean="0">
                <a:solidFill>
                  <a:srgbClr val="FF0000"/>
                </a:solidFill>
              </a:rPr>
              <a:t>、晶体</a:t>
            </a:r>
            <a:r>
              <a:rPr lang="zh-CN" altLang="en-US" sz="4000" b="1" dirty="0">
                <a:solidFill>
                  <a:srgbClr val="FF0000"/>
                </a:solidFill>
              </a:rPr>
              <a:t>中电子的加速度和有效质量</a:t>
            </a:r>
            <a:endParaRPr lang="zh-CN" altLang="en-US" sz="4000" b="1" i="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693172" y="1071554"/>
                <a:ext cx="9911624" cy="10441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en-US" altLang="zh-CN" b="1" i="1">
                              <a:latin typeface="Cambria Math"/>
                            </a:rPr>
                            <m:t>𝒂</m:t>
                          </m:r>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𝒅</m:t>
                          </m:r>
                          <m:acc>
                            <m:accPr>
                              <m:chr m:val="⃑"/>
                              <m:ctrlPr>
                                <a:rPr lang="en-US" altLang="zh-CN" b="1" i="1">
                                  <a:latin typeface="Cambria Math" panose="02040503050406030204" pitchFamily="18" charset="0"/>
                                </a:rPr>
                              </m:ctrlPr>
                            </m:accPr>
                            <m:e>
                              <m:r>
                                <a:rPr lang="en-US" altLang="zh-CN" b="1" i="1">
                                  <a:latin typeface="Cambria Math"/>
                                  <a:sym typeface="Symbol"/>
                                </a:rPr>
                                <m:t></m:t>
                              </m:r>
                            </m:e>
                          </m:acc>
                        </m:num>
                        <m:den>
                          <m:r>
                            <a:rPr lang="en-US" altLang="zh-CN" b="1" i="1">
                              <a:latin typeface="Cambria Math"/>
                            </a:rPr>
                            <m:t>𝒅𝒕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f>
                        <m:fPr>
                          <m:ctrlPr>
                            <a:rPr lang="en-US" altLang="zh-CN" b="1" i="1">
                              <a:latin typeface="Cambria Math" panose="02040503050406030204" pitchFamily="18" charset="0"/>
                            </a:rPr>
                          </m:ctrlPr>
                        </m:fPr>
                        <m:num>
                          <m:r>
                            <a:rPr lang="en-US" altLang="zh-CN" b="1" i="1">
                              <a:latin typeface="Cambria Math"/>
                            </a:rPr>
                            <m:t>𝒅</m:t>
                          </m:r>
                          <m:d>
                            <m:dPr>
                              <m:begChr m:val="["/>
                              <m:endChr m:val="]"/>
                              <m:ctrlPr>
                                <a:rPr lang="en-US" altLang="zh-CN" b="1" i="1" smtClean="0">
                                  <a:latin typeface="Cambria Math" panose="02040503050406030204" pitchFamily="18" charset="0"/>
                                </a:rPr>
                              </m:ctrlPr>
                            </m:dPr>
                            <m:e>
                              <m:sSub>
                                <m:sSubPr>
                                  <m:ctrlPr>
                                    <a:rPr lang="en-US" altLang="zh-CN" b="1" i="1">
                                      <a:latin typeface="Cambria Math" panose="02040503050406030204" pitchFamily="18" charset="0"/>
                                    </a:rPr>
                                  </m:ctrlPr>
                                </m:sSubPr>
                                <m:e>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r>
                                    <a:rPr lang="en-US" altLang="zh-CN" b="1" i="1">
                                      <a:latin typeface="Cambria Math"/>
                                    </a:rPr>
                                    <m:t>𝑬</m:t>
                                  </m:r>
                                </m:e>
                                <m:sub>
                                  <m:r>
                                    <a:rPr lang="en-US" altLang="zh-CN" b="1" i="1">
                                      <a:latin typeface="Cambria Math"/>
                                    </a:rPr>
                                    <m:t>𝒏</m:t>
                                  </m:r>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e>
                          </m:d>
                        </m:num>
                        <m:den>
                          <m:r>
                            <a:rPr lang="en-US" altLang="zh-CN" b="1" i="1">
                              <a:latin typeface="Cambria Math"/>
                            </a:rPr>
                            <m:t>𝒅𝒕</m:t>
                          </m:r>
                        </m:den>
                      </m:f>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f>
                        <m:fPr>
                          <m:ctrlPr>
                            <a:rPr lang="en-US" altLang="zh-CN" b="1" i="1">
                              <a:latin typeface="Cambria Math" panose="02040503050406030204" pitchFamily="18" charset="0"/>
                            </a:rPr>
                          </m:ctrlPr>
                        </m:fPr>
                        <m:num>
                          <m:r>
                            <a:rPr lang="en-US" altLang="zh-CN" b="1" i="1">
                              <a:latin typeface="Cambria Math"/>
                            </a:rPr>
                            <m:t>𝒅</m:t>
                          </m:r>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𝒏</m:t>
                              </m:r>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num>
                        <m:den>
                          <m:r>
                            <a:rPr lang="en-US" altLang="zh-CN" b="1" i="1">
                              <a:latin typeface="Cambria Math"/>
                            </a:rPr>
                            <m:t>𝒅𝒕</m:t>
                          </m:r>
                        </m:den>
                      </m:f>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𝒏</m:t>
                          </m:r>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r>
                        <a:rPr lang="en-US" altLang="zh-CN" b="1" i="1">
                          <a:latin typeface="Cambria Math"/>
                          <a:ea typeface="Cambria Math"/>
                        </a:rPr>
                        <m:t>∙</m:t>
                      </m:r>
                      <m:f>
                        <m:fPr>
                          <m:ctrlPr>
                            <a:rPr lang="en-US" altLang="zh-CN" b="1" i="1">
                              <a:latin typeface="Cambria Math" panose="02040503050406030204" pitchFamily="18" charset="0"/>
                              <a:ea typeface="Cambria Math"/>
                            </a:rPr>
                          </m:ctrlPr>
                        </m:fPr>
                        <m:num>
                          <m:r>
                            <a:rPr lang="en-US" altLang="zh-CN" b="1" i="1">
                              <a:latin typeface="Cambria Math"/>
                              <a:ea typeface="Cambria Math"/>
                            </a:rPr>
                            <m:t>𝒅</m:t>
                          </m:r>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𝒌</m:t>
                              </m:r>
                            </m:e>
                          </m:acc>
                        </m:num>
                        <m:den>
                          <m:r>
                            <a:rPr lang="en-US" altLang="zh-CN" b="1" i="1">
                              <a:latin typeface="Cambria Math"/>
                              <a:ea typeface="Cambria Math"/>
                            </a:rPr>
                            <m:t>𝒅𝒕</m:t>
                          </m:r>
                        </m:den>
                      </m:f>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693172" y="1071554"/>
                <a:ext cx="9911624" cy="10441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010305" y="2396602"/>
                <a:ext cx="4261872" cy="10218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en-US" altLang="zh-CN" b="1" i="1">
                              <a:latin typeface="Cambria Math"/>
                            </a:rPr>
                            <m:t>𝒅</m:t>
                          </m:r>
                          <m:acc>
                            <m:accPr>
                              <m:chr m:val="⃑"/>
                              <m:ctrlPr>
                                <a:rPr lang="en-US" altLang="zh-CN" b="1" i="1">
                                  <a:latin typeface="Cambria Math" panose="02040503050406030204" pitchFamily="18" charset="0"/>
                                </a:rPr>
                              </m:ctrlPr>
                            </m:accPr>
                            <m:e>
                              <m:r>
                                <a:rPr lang="en-US" altLang="zh-CN" b="1" i="1">
                                  <a:latin typeface="Cambria Math"/>
                                </a:rPr>
                                <m:t>𝒌</m:t>
                              </m:r>
                            </m:e>
                          </m:acc>
                        </m:num>
                        <m:den>
                          <m:r>
                            <a:rPr lang="en-US" altLang="zh-CN" b="1" i="1">
                              <a:latin typeface="Cambria Math"/>
                            </a:rPr>
                            <m:t>𝒅𝒕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f>
                        <m:fPr>
                          <m:ctrlPr>
                            <a:rPr lang="en-US" altLang="zh-CN" b="1" i="1">
                              <a:latin typeface="Cambria Math" panose="02040503050406030204" pitchFamily="18" charset="0"/>
                            </a:rPr>
                          </m:ctrlPr>
                        </m:fPr>
                        <m:num>
                          <m:r>
                            <a:rPr lang="en-US" altLang="zh-CN" b="1" i="1">
                              <a:latin typeface="Cambria Math"/>
                            </a:rPr>
                            <m:t>𝒅</m:t>
                          </m:r>
                          <m:r>
                            <a:rPr lang="en-US" altLang="zh-CN" b="1" i="1">
                              <a:latin typeface="Cambria Math"/>
                            </a:rPr>
                            <m:t>ħ</m:t>
                          </m:r>
                          <m:acc>
                            <m:accPr>
                              <m:chr m:val="⃑"/>
                              <m:ctrlPr>
                                <a:rPr lang="en-US" altLang="zh-CN" b="1" i="1">
                                  <a:latin typeface="Cambria Math" panose="02040503050406030204" pitchFamily="18" charset="0"/>
                                </a:rPr>
                              </m:ctrlPr>
                            </m:accPr>
                            <m:e>
                              <m:r>
                                <a:rPr lang="en-US" altLang="zh-CN" b="1" i="1">
                                  <a:latin typeface="Cambria Math"/>
                                </a:rPr>
                                <m:t>𝒌</m:t>
                              </m:r>
                            </m:e>
                          </m:acc>
                        </m:num>
                        <m:den>
                          <m:r>
                            <a:rPr lang="en-US" altLang="zh-CN" b="1" i="1">
                              <a:latin typeface="Cambria Math"/>
                            </a:rPr>
                            <m:t>𝒅𝒕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f>
                        <m:fPr>
                          <m:ctrlPr>
                            <a:rPr lang="en-US" altLang="zh-CN" b="1" i="1">
                              <a:latin typeface="Cambria Math" panose="02040503050406030204" pitchFamily="18" charset="0"/>
                            </a:rPr>
                          </m:ctrlPr>
                        </m:fPr>
                        <m:num>
                          <m:r>
                            <a:rPr lang="en-US" altLang="zh-CN" b="1" i="1">
                              <a:latin typeface="Cambria Math"/>
                            </a:rPr>
                            <m:t>𝒅</m:t>
                          </m:r>
                          <m:acc>
                            <m:accPr>
                              <m:chr m:val="⃑"/>
                              <m:ctrlPr>
                                <a:rPr lang="en-US" altLang="zh-CN" b="1" i="1">
                                  <a:latin typeface="Cambria Math" panose="02040503050406030204" pitchFamily="18" charset="0"/>
                                </a:rPr>
                              </m:ctrlPr>
                            </m:accPr>
                            <m:e>
                              <m:r>
                                <a:rPr lang="en-US" altLang="zh-CN" b="1" i="1">
                                  <a:latin typeface="Cambria Math"/>
                                </a:rPr>
                                <m:t>𝒑</m:t>
                              </m:r>
                            </m:e>
                          </m:acc>
                        </m:num>
                        <m:den>
                          <m:r>
                            <a:rPr lang="en-US" altLang="zh-CN" b="1" i="1">
                              <a:latin typeface="Cambria Math"/>
                            </a:rPr>
                            <m:t>𝒅𝒕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acc>
                        <m:accPr>
                          <m:chr m:val="⃑"/>
                          <m:ctrlPr>
                            <a:rPr lang="en-US" altLang="zh-CN" b="1" i="1">
                              <a:latin typeface="Cambria Math" panose="02040503050406030204" pitchFamily="18" charset="0"/>
                            </a:rPr>
                          </m:ctrlPr>
                        </m:accPr>
                        <m:e>
                          <m:r>
                            <a:rPr lang="en-US" altLang="zh-CN" b="1" i="1">
                              <a:latin typeface="Cambria Math"/>
                            </a:rPr>
                            <m:t>𝑭</m:t>
                          </m:r>
                        </m:e>
                      </m:acc>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3010305" y="2396602"/>
                <a:ext cx="4261872" cy="1021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670469" y="3679263"/>
                <a:ext cx="3672352" cy="898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en-US" altLang="zh-CN" b="1" i="1">
                              <a:latin typeface="Cambria Math"/>
                            </a:rPr>
                            <m:t>𝒂</m:t>
                          </m:r>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sSup>
                            <m:sSupPr>
                              <m:ctrlPr>
                                <a:rPr lang="en-US" altLang="zh-CN" b="1" i="1">
                                  <a:latin typeface="Cambria Math" panose="02040503050406030204" pitchFamily="18" charset="0"/>
                                </a:rPr>
                              </m:ctrlPr>
                            </m:sSupPr>
                            <m:e>
                              <m:r>
                                <a:rPr lang="en-US" altLang="zh-CN" b="1" i="1">
                                  <a:latin typeface="Cambria Math"/>
                                </a:rPr>
                                <m:t>ħ</m:t>
                              </m:r>
                            </m:e>
                            <m:sup>
                              <m:r>
                                <a:rPr lang="en-US" altLang="zh-CN" b="1" i="1">
                                  <a:latin typeface="Cambria Math"/>
                                </a:rPr>
                                <m:t>𝟐</m:t>
                              </m:r>
                            </m:sup>
                          </m:sSup>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𝒏</m:t>
                          </m:r>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𝑭</m:t>
                          </m:r>
                        </m:e>
                      </m:acc>
                    </m:oMath>
                  </m:oMathPara>
                </a14:m>
                <a:endParaRPr lang="zh-CN" alt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2670469" y="3679263"/>
                <a:ext cx="3672352" cy="89896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423880" y="4982198"/>
                <a:ext cx="3434722" cy="901785"/>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en-US" altLang="zh-CN" b="1" i="1">
                              <a:latin typeface="Cambria Math"/>
                            </a:rPr>
                            <m:t>𝟏</m:t>
                          </m:r>
                        </m:num>
                        <m:den>
                          <m:sSup>
                            <m:sSupPr>
                              <m:ctrlPr>
                                <a:rPr lang="en-US" altLang="zh-CN" b="1" i="1">
                                  <a:latin typeface="Cambria Math" panose="02040503050406030204" pitchFamily="18" charset="0"/>
                                </a:rPr>
                              </m:ctrlPr>
                            </m:sSupPr>
                            <m:e>
                              <m:r>
                                <a:rPr lang="en-US" altLang="zh-CN" b="1" i="1">
                                  <a:latin typeface="Cambria Math"/>
                                </a:rPr>
                                <m:t>𝒎</m:t>
                              </m:r>
                            </m:e>
                            <m:sup>
                              <m:r>
                                <a:rPr lang="en-US" altLang="zh-CN" b="1" i="1">
                                  <a:latin typeface="Cambria Math"/>
                                </a:rPr>
                                <m:t>∗</m:t>
                              </m:r>
                            </m:sup>
                          </m:sSup>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sSup>
                            <m:sSupPr>
                              <m:ctrlPr>
                                <a:rPr lang="en-US" altLang="zh-CN" b="1" i="1">
                                  <a:latin typeface="Cambria Math" panose="02040503050406030204" pitchFamily="18" charset="0"/>
                                </a:rPr>
                              </m:ctrlPr>
                            </m:sSupPr>
                            <m:e>
                              <m:r>
                                <a:rPr lang="en-US" altLang="zh-CN" b="1" i="1">
                                  <a:latin typeface="Cambria Math"/>
                                </a:rPr>
                                <m:t>ħ</m:t>
                              </m:r>
                            </m:e>
                            <m:sup>
                              <m:r>
                                <a:rPr lang="en-US" altLang="zh-CN" b="1" i="1">
                                  <a:latin typeface="Cambria Math"/>
                                </a:rPr>
                                <m:t>𝟐</m:t>
                              </m:r>
                            </m:sup>
                          </m:sSup>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𝒏</m:t>
                          </m:r>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3423880" y="4982198"/>
                <a:ext cx="3434722" cy="901785"/>
              </a:xfrm>
              <a:prstGeom prst="rect">
                <a:avLst/>
              </a:prstGeom>
              <a:blipFill>
                <a:blip r:embed="rId6"/>
                <a:stretch>
                  <a:fillRect/>
                </a:stretch>
              </a:blipFill>
            </p:spPr>
            <p:txBody>
              <a:bodyPr/>
              <a:lstStyle/>
              <a:p>
                <a:r>
                  <a:rPr lang="zh-CN" altLang="en-US">
                    <a:noFill/>
                  </a:rPr>
                  <a:t> </a:t>
                </a:r>
              </a:p>
            </p:txBody>
          </p:sp>
        </mc:Fallback>
      </mc:AlternateContent>
      <p:grpSp>
        <p:nvGrpSpPr>
          <p:cNvPr id="10" name="组合 9"/>
          <p:cNvGrpSpPr/>
          <p:nvPr/>
        </p:nvGrpSpPr>
        <p:grpSpPr>
          <a:xfrm>
            <a:off x="3542808" y="6449663"/>
            <a:ext cx="552450" cy="314325"/>
            <a:chOff x="5172075" y="6438900"/>
            <a:chExt cx="552450" cy="314325"/>
          </a:xfrm>
        </p:grpSpPr>
        <p:sp>
          <p:nvSpPr>
            <p:cNvPr id="11" name="棱台 1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12"/>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8" name="矩形 7"/>
              <p:cNvSpPr/>
              <p:nvPr/>
            </p:nvSpPr>
            <p:spPr>
              <a:xfrm>
                <a:off x="6145715" y="3567758"/>
                <a:ext cx="1126462" cy="10104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acc>
                            <m:accPr>
                              <m:chr m:val="⃑"/>
                              <m:ctrlPr>
                                <a:rPr lang="en-US" altLang="zh-CN" b="1" i="1">
                                  <a:latin typeface="Cambria Math" panose="02040503050406030204" pitchFamily="18" charset="0"/>
                                </a:rPr>
                              </m:ctrlPr>
                            </m:accPr>
                            <m:e>
                              <m:r>
                                <a:rPr lang="en-US" altLang="zh-CN" b="1" i="1">
                                  <a:latin typeface="Cambria Math"/>
                                </a:rPr>
                                <m:t>𝑭</m:t>
                              </m:r>
                            </m:e>
                          </m:acc>
                        </m:num>
                        <m:den>
                          <m:sSup>
                            <m:sSupPr>
                              <m:ctrlPr>
                                <a:rPr lang="en-US" altLang="zh-CN" b="1" i="1">
                                  <a:latin typeface="Cambria Math" panose="02040503050406030204" pitchFamily="18" charset="0"/>
                                </a:rPr>
                              </m:ctrlPr>
                            </m:sSupPr>
                            <m:e>
                              <m:r>
                                <a:rPr lang="en-US" altLang="zh-CN" b="1" i="1">
                                  <a:latin typeface="Cambria Math"/>
                                </a:rPr>
                                <m:t>𝒎</m:t>
                              </m:r>
                            </m:e>
                            <m:sup>
                              <m:r>
                                <a:rPr lang="en-US" altLang="zh-CN" b="1" i="1">
                                  <a:latin typeface="Cambria Math"/>
                                </a:rPr>
                                <m:t>∗</m:t>
                              </m:r>
                            </m:sup>
                          </m:sSup>
                        </m:den>
                      </m:f>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145715" y="3567758"/>
                <a:ext cx="1126462" cy="101046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41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par>
                          <p:cTn id="27" fill="hold">
                            <p:stCondLst>
                              <p:cond delay="0"/>
                            </p:stCondLst>
                            <p:childTnLst>
                              <p:par>
                                <p:cTn id="28" presetID="22" presetClass="entr" presetSubtype="4"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4441701" y="1120964"/>
                <a:ext cx="3434722" cy="901785"/>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en-US" altLang="zh-CN" b="1" i="1">
                              <a:latin typeface="Cambria Math"/>
                            </a:rPr>
                            <m:t>𝟏</m:t>
                          </m:r>
                        </m:num>
                        <m:den>
                          <m:sSup>
                            <m:sSupPr>
                              <m:ctrlPr>
                                <a:rPr lang="en-US" altLang="zh-CN" b="1" i="1">
                                  <a:latin typeface="Cambria Math" panose="02040503050406030204" pitchFamily="18" charset="0"/>
                                </a:rPr>
                              </m:ctrlPr>
                            </m:sSupPr>
                            <m:e>
                              <m:r>
                                <a:rPr lang="en-US" altLang="zh-CN" b="1" i="1">
                                  <a:latin typeface="Cambria Math"/>
                                </a:rPr>
                                <m:t>𝒎</m:t>
                              </m:r>
                            </m:e>
                            <m:sup>
                              <m:r>
                                <a:rPr lang="en-US" altLang="zh-CN" b="1" i="1">
                                  <a:latin typeface="Cambria Math"/>
                                </a:rPr>
                                <m:t>∗</m:t>
                              </m:r>
                            </m:sup>
                          </m:sSup>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sSup>
                            <m:sSupPr>
                              <m:ctrlPr>
                                <a:rPr lang="en-US" altLang="zh-CN" b="1" i="1">
                                  <a:latin typeface="Cambria Math" panose="02040503050406030204" pitchFamily="18" charset="0"/>
                                </a:rPr>
                              </m:ctrlPr>
                            </m:sSupPr>
                            <m:e>
                              <m:r>
                                <a:rPr lang="en-US" altLang="zh-CN" b="1" i="1">
                                  <a:latin typeface="Cambria Math"/>
                                </a:rPr>
                                <m:t>ħ</m:t>
                              </m:r>
                            </m:e>
                            <m:sup>
                              <m:r>
                                <a:rPr lang="en-US" altLang="zh-CN" b="1" i="1">
                                  <a:latin typeface="Cambria Math"/>
                                </a:rPr>
                                <m:t>𝟐</m:t>
                              </m:r>
                            </m:sup>
                          </m:sSup>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𝒏</m:t>
                          </m:r>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oMath>
                  </m:oMathPara>
                </a14:m>
                <a:endParaRPr lang="zh-CN" alt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4441701" y="1120964"/>
                <a:ext cx="3434722" cy="901785"/>
              </a:xfrm>
              <a:prstGeom prst="rect">
                <a:avLst/>
              </a:prstGeom>
              <a:blipFill>
                <a:blip r:embed="rId3"/>
                <a:stretch>
                  <a:fillRect/>
                </a:stretch>
              </a:blipFill>
            </p:spPr>
            <p:txBody>
              <a:bodyPr/>
              <a:lstStyle/>
              <a:p>
                <a:r>
                  <a:rPr lang="zh-CN" altLang="en-US">
                    <a:noFill/>
                  </a:rPr>
                  <a:t> </a:t>
                </a:r>
              </a:p>
            </p:txBody>
          </p:sp>
        </mc:Fallback>
      </mc:AlternateContent>
      <p:sp>
        <p:nvSpPr>
          <p:cNvPr id="3" name="TextBox 2"/>
          <p:cNvSpPr txBox="1"/>
          <p:nvPr/>
        </p:nvSpPr>
        <p:spPr>
          <a:xfrm>
            <a:off x="433972" y="186449"/>
            <a:ext cx="9017876" cy="707886"/>
          </a:xfrm>
          <a:prstGeom prst="rect">
            <a:avLst/>
          </a:prstGeom>
          <a:noFill/>
        </p:spPr>
        <p:txBody>
          <a:bodyPr wrap="square" rtlCol="0">
            <a:spAutoFit/>
          </a:bodyPr>
          <a:lstStyle/>
          <a:p>
            <a:r>
              <a:rPr lang="en-US" altLang="zh-CN" sz="4000" b="1" dirty="0" smtClean="0">
                <a:solidFill>
                  <a:srgbClr val="FF0000"/>
                </a:solidFill>
              </a:rPr>
              <a:t>6</a:t>
            </a:r>
            <a:r>
              <a:rPr lang="zh-CN" altLang="en-US" sz="4000" b="1" dirty="0" smtClean="0">
                <a:solidFill>
                  <a:srgbClr val="FF0000"/>
                </a:solidFill>
              </a:rPr>
              <a:t>、晶体</a:t>
            </a:r>
            <a:r>
              <a:rPr lang="zh-CN" altLang="en-US" sz="4000" b="1" dirty="0">
                <a:solidFill>
                  <a:srgbClr val="FF0000"/>
                </a:solidFill>
              </a:rPr>
              <a:t>中电子的加速度和有效质量</a:t>
            </a:r>
            <a:endParaRPr lang="zh-CN" altLang="en-US" sz="4000" b="1" i="1" dirty="0">
              <a:solidFill>
                <a:srgbClr val="FF0000"/>
              </a:solidFill>
            </a:endParaRPr>
          </a:p>
        </p:txBody>
      </p:sp>
      <mc:AlternateContent xmlns:mc="http://schemas.openxmlformats.org/markup-compatibility/2006" xmlns:a14="http://schemas.microsoft.com/office/drawing/2010/main">
        <mc:Choice Requires="a14">
          <p:sp>
            <p:nvSpPr>
              <p:cNvPr id="4" name="TextBox 3"/>
              <p:cNvSpPr txBox="1"/>
              <p:nvPr/>
            </p:nvSpPr>
            <p:spPr>
              <a:xfrm>
                <a:off x="2925289" y="2476007"/>
                <a:ext cx="6268767" cy="3174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p>
                            <m:sSupPr>
                              <m:ctrlPr>
                                <a:rPr lang="en-US" altLang="zh-CN" i="1">
                                  <a:latin typeface="Cambria Math" panose="02040503050406030204" pitchFamily="18" charset="0"/>
                                </a:rPr>
                              </m:ctrlPr>
                            </m:sSupPr>
                            <m:e>
                              <m:r>
                                <a:rPr lang="en-US" altLang="zh-CN" i="1">
                                  <a:latin typeface="Cambria Math"/>
                                </a:rPr>
                                <m:t>ħ</m:t>
                              </m:r>
                            </m:e>
                            <m:sup>
                              <m:r>
                                <a:rPr lang="en-US" altLang="zh-CN" i="1">
                                  <a:latin typeface="Cambria Math"/>
                                </a:rPr>
                                <m:t>2</m:t>
                              </m:r>
                            </m:sup>
                          </m:sSup>
                        </m:den>
                      </m:f>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a:rPr>
                                        <m:t>𝜕</m:t>
                                      </m:r>
                                    </m:e>
                                    <m:sup>
                                      <m:r>
                                        <a:rPr lang="en-US" altLang="zh-CN" i="1">
                                          <a:latin typeface="Cambria Math"/>
                                        </a:rPr>
                                        <m:t>2</m:t>
                                      </m:r>
                                    </m:sup>
                                  </m:sSup>
                                  <m:r>
                                    <a:rPr lang="en-US" altLang="zh-CN" i="1">
                                      <a:latin typeface="Cambria Math"/>
                                    </a:rPr>
                                    <m:t>𝐸</m:t>
                                  </m:r>
                                </m:num>
                                <m:den>
                                  <m:r>
                                    <a:rPr lang="zh-CN" altLang="en-US"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1</m:t>
                                          </m:r>
                                        </m:sub>
                                      </m:sSub>
                                    </m:e>
                                    <m:sup>
                                      <m:r>
                                        <a:rPr lang="en-US" altLang="zh-CN" i="1">
                                          <a:latin typeface="Cambria Math"/>
                                        </a:rPr>
                                        <m:t>2</m:t>
                                      </m:r>
                                    </m:sup>
                                  </m:sSup>
                                </m:den>
                              </m:f>
                              <m:r>
                                <a:rPr lang="en-US" altLang="zh-CN" i="1">
                                  <a:latin typeface="Cambria Math"/>
                                </a:rPr>
                                <m:t>     </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a:rPr>
                                        <m:t>𝜕</m:t>
                                      </m:r>
                                    </m:e>
                                    <m:sup>
                                      <m:r>
                                        <a:rPr lang="en-US" altLang="zh-CN" i="1">
                                          <a:latin typeface="Cambria Math"/>
                                        </a:rPr>
                                        <m:t>2</m:t>
                                      </m:r>
                                    </m:sup>
                                  </m:sSup>
                                  <m:r>
                                    <a:rPr lang="en-US" altLang="zh-CN" i="1">
                                      <a:latin typeface="Cambria Math"/>
                                    </a:rPr>
                                    <m:t>𝐸</m:t>
                                  </m:r>
                                </m:num>
                                <m:den>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1</m:t>
                                      </m:r>
                                    </m:sub>
                                  </m:sSub>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2</m:t>
                                      </m:r>
                                    </m:sub>
                                  </m:sSub>
                                </m:den>
                              </m:f>
                              <m:r>
                                <a:rPr lang="en-US" altLang="zh-CN" i="1">
                                  <a:latin typeface="Cambria Math"/>
                                </a:rPr>
                                <m:t>      </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a:rPr>
                                        <m:t>𝜕</m:t>
                                      </m:r>
                                    </m:e>
                                    <m:sup>
                                      <m:r>
                                        <a:rPr lang="en-US" altLang="zh-CN" i="1">
                                          <a:latin typeface="Cambria Math"/>
                                        </a:rPr>
                                        <m:t>2</m:t>
                                      </m:r>
                                    </m:sup>
                                  </m:sSup>
                                  <m:r>
                                    <a:rPr lang="en-US" altLang="zh-CN" i="1">
                                      <a:latin typeface="Cambria Math"/>
                                    </a:rPr>
                                    <m:t>𝐸</m:t>
                                  </m:r>
                                </m:num>
                                <m:den>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1</m:t>
                                      </m:r>
                                    </m:sub>
                                  </m:sSub>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panose="02040503050406030204" pitchFamily="18" charset="0"/>
                                        </a:rPr>
                                        <m:t>3</m:t>
                                      </m:r>
                                    </m:sub>
                                  </m:sSub>
                                </m:den>
                              </m:f>
                            </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a:rPr>
                                        <m:t>𝜕</m:t>
                                      </m:r>
                                    </m:e>
                                    <m:sup>
                                      <m:r>
                                        <a:rPr lang="en-US" altLang="zh-CN" i="1">
                                          <a:latin typeface="Cambria Math"/>
                                        </a:rPr>
                                        <m:t>2</m:t>
                                      </m:r>
                                    </m:sup>
                                  </m:sSup>
                                  <m:r>
                                    <a:rPr lang="en-US" altLang="zh-CN" i="1">
                                      <a:latin typeface="Cambria Math"/>
                                    </a:rPr>
                                    <m:t>𝐸</m:t>
                                  </m:r>
                                </m:num>
                                <m:den>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2</m:t>
                                      </m:r>
                                    </m:sub>
                                  </m:sSub>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1</m:t>
                                      </m:r>
                                    </m:sub>
                                  </m:sSub>
                                </m:den>
                              </m:f>
                              <m:r>
                                <a:rPr lang="en-US" altLang="zh-CN" i="1">
                                  <a:latin typeface="Cambria Math"/>
                                </a:rPr>
                                <m:t>      </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a:rPr>
                                        <m:t>𝜕</m:t>
                                      </m:r>
                                    </m:e>
                                    <m:sup>
                                      <m:r>
                                        <a:rPr lang="en-US" altLang="zh-CN" i="1">
                                          <a:latin typeface="Cambria Math"/>
                                        </a:rPr>
                                        <m:t>2</m:t>
                                      </m:r>
                                    </m:sup>
                                  </m:sSup>
                                  <m:r>
                                    <a:rPr lang="en-US" altLang="zh-CN" i="1">
                                      <a:latin typeface="Cambria Math"/>
                                    </a:rPr>
                                    <m:t>𝐸</m:t>
                                  </m:r>
                                </m:num>
                                <m:den>
                                  <m:r>
                                    <a:rPr lang="zh-CN" altLang="en-US"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2</m:t>
                                          </m:r>
                                        </m:sub>
                                      </m:sSub>
                                    </m:e>
                                    <m:sup>
                                      <m:r>
                                        <a:rPr lang="en-US" altLang="zh-CN" i="1">
                                          <a:latin typeface="Cambria Math"/>
                                        </a:rPr>
                                        <m:t>2</m:t>
                                      </m:r>
                                    </m:sup>
                                  </m:sSup>
                                </m:den>
                              </m:f>
                              <m:r>
                                <a:rPr lang="en-US" altLang="zh-CN" i="1">
                                  <a:latin typeface="Cambria Math"/>
                                </a:rPr>
                                <m:t>      </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a:rPr>
                                        <m:t>𝜕</m:t>
                                      </m:r>
                                    </m:e>
                                    <m:sup>
                                      <m:r>
                                        <a:rPr lang="en-US" altLang="zh-CN" i="1">
                                          <a:latin typeface="Cambria Math"/>
                                        </a:rPr>
                                        <m:t>2</m:t>
                                      </m:r>
                                    </m:sup>
                                  </m:sSup>
                                  <m:r>
                                    <a:rPr lang="en-US" altLang="zh-CN" i="1">
                                      <a:latin typeface="Cambria Math"/>
                                    </a:rPr>
                                    <m:t>𝐸</m:t>
                                  </m:r>
                                </m:num>
                                <m:den>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2</m:t>
                                      </m:r>
                                    </m:sub>
                                  </m:sSub>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3</m:t>
                                      </m:r>
                                    </m:sub>
                                  </m:sSub>
                                </m:den>
                              </m:f>
                            </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a:rPr>
                                        <m:t>𝜕</m:t>
                                      </m:r>
                                    </m:e>
                                    <m:sup>
                                      <m:r>
                                        <a:rPr lang="en-US" altLang="zh-CN" i="1">
                                          <a:latin typeface="Cambria Math"/>
                                        </a:rPr>
                                        <m:t>2</m:t>
                                      </m:r>
                                    </m:sup>
                                  </m:sSup>
                                  <m:r>
                                    <a:rPr lang="en-US" altLang="zh-CN" i="1">
                                      <a:latin typeface="Cambria Math"/>
                                    </a:rPr>
                                    <m:t>𝐸</m:t>
                                  </m:r>
                                </m:num>
                                <m:den>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3</m:t>
                                      </m:r>
                                    </m:sub>
                                  </m:sSub>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1</m:t>
                                      </m:r>
                                    </m:sub>
                                  </m:sSub>
                                </m:den>
                              </m:f>
                              <m:r>
                                <a:rPr lang="en-US" altLang="zh-CN" i="1">
                                  <a:latin typeface="Cambria Math"/>
                                </a:rPr>
                                <m:t>      </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a:rPr>
                                        <m:t>𝜕</m:t>
                                      </m:r>
                                    </m:e>
                                    <m:sup>
                                      <m:r>
                                        <a:rPr lang="en-US" altLang="zh-CN" i="1">
                                          <a:latin typeface="Cambria Math"/>
                                        </a:rPr>
                                        <m:t>2</m:t>
                                      </m:r>
                                    </m:sup>
                                  </m:sSup>
                                  <m:r>
                                    <a:rPr lang="en-US" altLang="zh-CN" i="1">
                                      <a:latin typeface="Cambria Math"/>
                                    </a:rPr>
                                    <m:t>𝐸</m:t>
                                  </m:r>
                                </m:num>
                                <m:den>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3</m:t>
                                      </m:r>
                                    </m:sub>
                                  </m:sSub>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2</m:t>
                                      </m:r>
                                    </m:sub>
                                  </m:sSub>
                                </m:den>
                              </m:f>
                              <m:r>
                                <a:rPr lang="en-US" altLang="zh-CN" i="1">
                                  <a:latin typeface="Cambria Math"/>
                                </a:rPr>
                                <m:t>      </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a:rPr>
                                        <m:t>𝜕</m:t>
                                      </m:r>
                                    </m:e>
                                    <m:sup>
                                      <m:r>
                                        <a:rPr lang="en-US" altLang="zh-CN" i="1">
                                          <a:latin typeface="Cambria Math"/>
                                        </a:rPr>
                                        <m:t>2</m:t>
                                      </m:r>
                                    </m:sup>
                                  </m:sSup>
                                  <m:r>
                                    <a:rPr lang="en-US" altLang="zh-CN" i="1">
                                      <a:latin typeface="Cambria Math"/>
                                    </a:rPr>
                                    <m:t>𝐸</m:t>
                                  </m:r>
                                </m:num>
                                <m:den>
                                  <m:r>
                                    <a:rPr lang="zh-CN" altLang="en-US"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3</m:t>
                                          </m:r>
                                        </m:sub>
                                      </m:sSub>
                                    </m:e>
                                    <m:sup>
                                      <m:r>
                                        <a:rPr lang="en-US" altLang="zh-CN" i="1">
                                          <a:latin typeface="Cambria Math"/>
                                        </a:rPr>
                                        <m:t>2</m:t>
                                      </m:r>
                                    </m:sup>
                                  </m:sSup>
                                </m:den>
                              </m:f>
                            </m:e>
                          </m:eqArr>
                        </m:e>
                      </m:d>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925289" y="2476007"/>
                <a:ext cx="6268767" cy="3174267"/>
              </a:xfrm>
              <a:prstGeom prst="rect">
                <a:avLst/>
              </a:prstGeom>
              <a:blipFill>
                <a:blip r:embed="rId4"/>
                <a:stretch>
                  <a:fillRect/>
                </a:stretch>
              </a:blipFill>
            </p:spPr>
            <p:txBody>
              <a:bodyPr/>
              <a:lstStyle/>
              <a:p>
                <a:r>
                  <a:rPr lang="zh-CN" altLang="en-US">
                    <a:noFill/>
                  </a:rPr>
                  <a:t> </a:t>
                </a:r>
              </a:p>
            </p:txBody>
          </p:sp>
        </mc:Fallback>
      </mc:AlternateContent>
      <p:grpSp>
        <p:nvGrpSpPr>
          <p:cNvPr id="5" name="组合 4"/>
          <p:cNvGrpSpPr/>
          <p:nvPr/>
        </p:nvGrpSpPr>
        <p:grpSpPr>
          <a:xfrm>
            <a:off x="3542808" y="6449663"/>
            <a:ext cx="552450" cy="314325"/>
            <a:chOff x="5172075" y="6438900"/>
            <a:chExt cx="552450" cy="314325"/>
          </a:xfrm>
        </p:grpSpPr>
        <p:sp>
          <p:nvSpPr>
            <p:cNvPr id="6" name="棱台 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22137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236" y="173378"/>
            <a:ext cx="9017876" cy="769441"/>
          </a:xfrm>
          <a:prstGeom prst="rect">
            <a:avLst/>
          </a:prstGeom>
          <a:noFill/>
        </p:spPr>
        <p:txBody>
          <a:bodyPr wrap="square" rtlCol="0">
            <a:spAutoFit/>
          </a:bodyPr>
          <a:lstStyle/>
          <a:p>
            <a:pPr algn="ctr"/>
            <a:r>
              <a:rPr lang="en-US" altLang="zh-CN" sz="4400" b="1" smtClean="0">
                <a:solidFill>
                  <a:srgbClr val="FF0000"/>
                </a:solidFill>
              </a:rPr>
              <a:t>3.2</a:t>
            </a:r>
            <a:r>
              <a:rPr lang="zh-CN" altLang="en-US" sz="4400" b="1" smtClean="0">
                <a:solidFill>
                  <a:srgbClr val="FF0000"/>
                </a:solidFill>
              </a:rPr>
              <a:t>价带、导带和禁带</a:t>
            </a:r>
            <a:endParaRPr lang="zh-CN" altLang="en-US" sz="4400" b="1" i="1" dirty="0">
              <a:solidFill>
                <a:srgbClr val="FF0000"/>
              </a:solidFill>
            </a:endParaRPr>
          </a:p>
        </p:txBody>
      </p:sp>
      <p:sp>
        <p:nvSpPr>
          <p:cNvPr id="3" name="TextBox 2"/>
          <p:cNvSpPr txBox="1"/>
          <p:nvPr/>
        </p:nvSpPr>
        <p:spPr>
          <a:xfrm>
            <a:off x="3425039" y="2092796"/>
            <a:ext cx="1210588" cy="400110"/>
          </a:xfrm>
          <a:prstGeom prst="rect">
            <a:avLst/>
          </a:prstGeom>
          <a:noFill/>
        </p:spPr>
        <p:txBody>
          <a:bodyPr wrap="none" rtlCol="0">
            <a:spAutoFit/>
          </a:bodyPr>
          <a:lstStyle/>
          <a:p>
            <a:r>
              <a:rPr lang="zh-CN" altLang="en-US" sz="2000" b="1" dirty="0"/>
              <a:t>能量禁区</a:t>
            </a:r>
          </a:p>
        </p:txBody>
      </p:sp>
      <p:sp>
        <p:nvSpPr>
          <p:cNvPr id="4" name="TextBox 3"/>
          <p:cNvSpPr txBox="1"/>
          <p:nvPr/>
        </p:nvSpPr>
        <p:spPr>
          <a:xfrm>
            <a:off x="2393672" y="5622175"/>
            <a:ext cx="902811" cy="523220"/>
          </a:xfrm>
          <a:prstGeom prst="rect">
            <a:avLst/>
          </a:prstGeom>
          <a:noFill/>
        </p:spPr>
        <p:txBody>
          <a:bodyPr wrap="none" rtlCol="0">
            <a:spAutoFit/>
          </a:bodyPr>
          <a:lstStyle/>
          <a:p>
            <a:r>
              <a:rPr lang="zh-CN" altLang="en-US" b="1" dirty="0">
                <a:solidFill>
                  <a:srgbClr val="005C2A"/>
                </a:solidFill>
              </a:rPr>
              <a:t>晶体</a:t>
            </a:r>
          </a:p>
        </p:txBody>
      </p:sp>
      <p:cxnSp>
        <p:nvCxnSpPr>
          <p:cNvPr id="7" name="直接连接符 6"/>
          <p:cNvCxnSpPr/>
          <p:nvPr/>
        </p:nvCxnSpPr>
        <p:spPr>
          <a:xfrm>
            <a:off x="2036134" y="1629103"/>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36134" y="2154627"/>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62534" y="2459422"/>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62534" y="2906116"/>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62533" y="3452650"/>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062533" y="3836280"/>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062532" y="4816436"/>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062532" y="5152768"/>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057272" y="4905772"/>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057272" y="5000368"/>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057272" y="5079198"/>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062534" y="3547239"/>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062534" y="3641835"/>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062534" y="3736431"/>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062534" y="2577731"/>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062534" y="2688093"/>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062534" y="2798455"/>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049641" y="1749971"/>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049641" y="1876099"/>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049641" y="2002227"/>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3435549" y="3836280"/>
            <a:ext cx="0" cy="99592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3435549" y="2906116"/>
            <a:ext cx="0" cy="546534"/>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435549" y="2154628"/>
            <a:ext cx="0" cy="304795"/>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399924" y="4108256"/>
            <a:ext cx="1210588" cy="400110"/>
          </a:xfrm>
          <a:prstGeom prst="rect">
            <a:avLst/>
          </a:prstGeom>
          <a:noFill/>
        </p:spPr>
        <p:txBody>
          <a:bodyPr wrap="none" rtlCol="0">
            <a:spAutoFit/>
          </a:bodyPr>
          <a:lstStyle/>
          <a:p>
            <a:r>
              <a:rPr lang="zh-CN" altLang="en-US" sz="2000" b="1" dirty="0"/>
              <a:t>能量禁区</a:t>
            </a:r>
          </a:p>
        </p:txBody>
      </p:sp>
      <p:sp>
        <p:nvSpPr>
          <p:cNvPr id="37" name="TextBox 36"/>
          <p:cNvSpPr txBox="1"/>
          <p:nvPr/>
        </p:nvSpPr>
        <p:spPr>
          <a:xfrm>
            <a:off x="3399924" y="2960962"/>
            <a:ext cx="1210588" cy="400110"/>
          </a:xfrm>
          <a:prstGeom prst="rect">
            <a:avLst/>
          </a:prstGeom>
          <a:noFill/>
        </p:spPr>
        <p:txBody>
          <a:bodyPr wrap="none" rtlCol="0">
            <a:spAutoFit/>
          </a:bodyPr>
          <a:lstStyle/>
          <a:p>
            <a:r>
              <a:rPr lang="zh-CN" altLang="en-US" sz="2000" b="1" dirty="0"/>
              <a:t>能量禁区</a:t>
            </a:r>
          </a:p>
        </p:txBody>
      </p:sp>
      <p:sp>
        <p:nvSpPr>
          <p:cNvPr id="42" name="TextBox 41"/>
          <p:cNvSpPr txBox="1"/>
          <p:nvPr/>
        </p:nvSpPr>
        <p:spPr>
          <a:xfrm>
            <a:off x="1539038" y="1539768"/>
            <a:ext cx="556563" cy="3539430"/>
          </a:xfrm>
          <a:prstGeom prst="rect">
            <a:avLst/>
          </a:prstGeom>
          <a:noFill/>
        </p:spPr>
        <p:txBody>
          <a:bodyPr wrap="none" rtlCol="0">
            <a:spAutoFit/>
          </a:bodyPr>
          <a:lstStyle/>
          <a:p>
            <a:r>
              <a:rPr lang="en-US" altLang="zh-CN" dirty="0"/>
              <a:t>E</a:t>
            </a:r>
            <a:r>
              <a:rPr lang="en-US" altLang="zh-CN" baseline="-25000" dirty="0"/>
              <a:t>4</a:t>
            </a:r>
          </a:p>
          <a:p>
            <a:endParaRPr lang="en-US" altLang="zh-CN" dirty="0"/>
          </a:p>
          <a:p>
            <a:r>
              <a:rPr lang="en-US" altLang="zh-CN" dirty="0"/>
              <a:t>E</a:t>
            </a:r>
            <a:r>
              <a:rPr lang="en-US" altLang="zh-CN" baseline="-25000" dirty="0"/>
              <a:t>3</a:t>
            </a:r>
          </a:p>
          <a:p>
            <a:endParaRPr lang="en-US" altLang="zh-CN" dirty="0"/>
          </a:p>
          <a:p>
            <a:r>
              <a:rPr lang="en-US" altLang="zh-CN" dirty="0"/>
              <a:t>E</a:t>
            </a:r>
            <a:r>
              <a:rPr lang="en-US" altLang="zh-CN" baseline="-25000" dirty="0"/>
              <a:t>2</a:t>
            </a:r>
          </a:p>
          <a:p>
            <a:endParaRPr lang="en-US" altLang="zh-CN" dirty="0"/>
          </a:p>
          <a:p>
            <a:endParaRPr lang="en-US" altLang="zh-CN" dirty="0"/>
          </a:p>
          <a:p>
            <a:r>
              <a:rPr lang="en-US" altLang="zh-CN" dirty="0"/>
              <a:t>E</a:t>
            </a:r>
            <a:r>
              <a:rPr lang="en-US" altLang="zh-CN" baseline="-25000" dirty="0"/>
              <a:t>1</a:t>
            </a:r>
            <a:endParaRPr lang="zh-CN" altLang="en-US" baseline="-25000" dirty="0"/>
          </a:p>
        </p:txBody>
      </p:sp>
      <p:sp>
        <p:nvSpPr>
          <p:cNvPr id="43" name="椭圆 42"/>
          <p:cNvSpPr/>
          <p:nvPr/>
        </p:nvSpPr>
        <p:spPr>
          <a:xfrm>
            <a:off x="2344165" y="5121237"/>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269099" y="5115977"/>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522837" y="5031887"/>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416239" y="5042393"/>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2722535" y="4947797"/>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68639" y="4958303"/>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880195" y="4868967"/>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726299" y="4863707"/>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027349" y="4779631"/>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873453" y="4790137"/>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331104" y="3794824"/>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177208" y="3805330"/>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483504" y="3694968"/>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329608" y="3705474"/>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2625398" y="3600372"/>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471502" y="3610878"/>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814590" y="3505776"/>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660694" y="3516282"/>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988016" y="3411180"/>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3834120" y="3405920"/>
            <a:ext cx="63243" cy="724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4786619" y="1831695"/>
            <a:ext cx="3567002" cy="523220"/>
          </a:xfrm>
          <a:prstGeom prst="rect">
            <a:avLst/>
          </a:prstGeom>
          <a:solidFill>
            <a:srgbClr val="FFFF00"/>
          </a:solidFill>
        </p:spPr>
        <p:txBody>
          <a:bodyPr wrap="none" rtlCol="0">
            <a:spAutoFit/>
          </a:bodyPr>
          <a:lstStyle/>
          <a:p>
            <a:r>
              <a:rPr lang="zh-CN" altLang="en-US" b="1" dirty="0">
                <a:solidFill>
                  <a:srgbClr val="005C2A"/>
                </a:solidFill>
                <a:latin typeface="华文楷体" panose="02010600040101010101" pitchFamily="2" charset="-122"/>
                <a:ea typeface="华文楷体" panose="02010600040101010101" pitchFamily="2" charset="-122"/>
              </a:rPr>
              <a:t>在绝对零度，即</a:t>
            </a:r>
            <a:r>
              <a:rPr lang="en-US" altLang="zh-CN" b="1" dirty="0">
                <a:solidFill>
                  <a:srgbClr val="005C2A"/>
                </a:solidFill>
                <a:latin typeface="华文楷体" panose="02010600040101010101" pitchFamily="2" charset="-122"/>
                <a:ea typeface="华文楷体" panose="02010600040101010101" pitchFamily="2" charset="-122"/>
              </a:rPr>
              <a:t>T=0K</a:t>
            </a:r>
            <a:endParaRPr lang="zh-CN" altLang="en-US" b="1" dirty="0">
              <a:solidFill>
                <a:srgbClr val="005C2A"/>
              </a:solidFill>
              <a:latin typeface="华文楷体" panose="02010600040101010101" pitchFamily="2" charset="-122"/>
              <a:ea typeface="华文楷体" panose="02010600040101010101" pitchFamily="2" charset="-122"/>
            </a:endParaRPr>
          </a:p>
        </p:txBody>
      </p:sp>
      <p:sp>
        <p:nvSpPr>
          <p:cNvPr id="70" name="TextBox 69"/>
          <p:cNvSpPr txBox="1"/>
          <p:nvPr/>
        </p:nvSpPr>
        <p:spPr>
          <a:xfrm>
            <a:off x="4786620" y="2779373"/>
            <a:ext cx="5288627" cy="523220"/>
          </a:xfrm>
          <a:prstGeom prst="rect">
            <a:avLst/>
          </a:prstGeom>
          <a:solidFill>
            <a:srgbClr val="FFFF00"/>
          </a:solidFill>
        </p:spPr>
        <p:txBody>
          <a:bodyPr wrap="none" rtlCol="0">
            <a:spAutoFit/>
          </a:bodyPr>
          <a:lstStyle/>
          <a:p>
            <a:r>
              <a:rPr lang="zh-CN" altLang="en-US" b="1" dirty="0" smtClean="0">
                <a:solidFill>
                  <a:srgbClr val="C00000"/>
                </a:solidFill>
              </a:rPr>
              <a:t>导带：</a:t>
            </a:r>
            <a:r>
              <a:rPr lang="zh-CN" altLang="en-US" sz="2400" b="1" dirty="0">
                <a:solidFill>
                  <a:srgbClr val="C00000"/>
                </a:solidFill>
              </a:rPr>
              <a:t>完全空着的能量最低的能带。</a:t>
            </a:r>
          </a:p>
        </p:txBody>
      </p:sp>
      <p:sp>
        <p:nvSpPr>
          <p:cNvPr id="71" name="TextBox 70"/>
          <p:cNvSpPr txBox="1"/>
          <p:nvPr/>
        </p:nvSpPr>
        <p:spPr>
          <a:xfrm>
            <a:off x="4739322" y="3713957"/>
            <a:ext cx="6069161" cy="523220"/>
          </a:xfrm>
          <a:prstGeom prst="rect">
            <a:avLst/>
          </a:prstGeom>
          <a:solidFill>
            <a:srgbClr val="FFFF00"/>
          </a:solidFill>
        </p:spPr>
        <p:txBody>
          <a:bodyPr wrap="square" rtlCol="0">
            <a:spAutoFit/>
          </a:bodyPr>
          <a:lstStyle/>
          <a:p>
            <a:r>
              <a:rPr lang="zh-CN" altLang="en-US" b="1" dirty="0">
                <a:solidFill>
                  <a:srgbClr val="C00000"/>
                </a:solidFill>
              </a:rPr>
              <a:t>价带：</a:t>
            </a:r>
            <a:r>
              <a:rPr lang="zh-CN" altLang="en-US" sz="2400" b="1" dirty="0">
                <a:solidFill>
                  <a:srgbClr val="C00000"/>
                </a:solidFill>
              </a:rPr>
              <a:t>完全被电子占据的能量最高的能带。</a:t>
            </a:r>
          </a:p>
        </p:txBody>
      </p:sp>
      <p:sp>
        <p:nvSpPr>
          <p:cNvPr id="72" name="TextBox 71"/>
          <p:cNvSpPr txBox="1"/>
          <p:nvPr/>
        </p:nvSpPr>
        <p:spPr>
          <a:xfrm>
            <a:off x="4002201" y="2536845"/>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C</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sp>
        <p:nvSpPr>
          <p:cNvPr id="73" name="TextBox 72"/>
          <p:cNvSpPr txBox="1"/>
          <p:nvPr/>
        </p:nvSpPr>
        <p:spPr>
          <a:xfrm>
            <a:off x="4002201" y="3244154"/>
            <a:ext cx="596638" cy="523220"/>
          </a:xfrm>
          <a:prstGeom prst="rect">
            <a:avLst/>
          </a:prstGeom>
          <a:noFill/>
        </p:spPr>
        <p:txBody>
          <a:bodyPr wrap="non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V</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sp>
        <p:nvSpPr>
          <p:cNvPr id="75" name="TextBox 74"/>
          <p:cNvSpPr txBox="1"/>
          <p:nvPr/>
        </p:nvSpPr>
        <p:spPr>
          <a:xfrm>
            <a:off x="4739321" y="4693957"/>
            <a:ext cx="5955476" cy="523220"/>
          </a:xfrm>
          <a:prstGeom prst="rect">
            <a:avLst/>
          </a:prstGeom>
          <a:solidFill>
            <a:srgbClr val="FFFF00"/>
          </a:solidFill>
        </p:spPr>
        <p:txBody>
          <a:bodyPr wrap="none" rtlCol="0">
            <a:spAutoFit/>
          </a:bodyPr>
          <a:lstStyle/>
          <a:p>
            <a:r>
              <a:rPr lang="zh-CN" altLang="en-US" b="1" dirty="0">
                <a:solidFill>
                  <a:srgbClr val="C00000"/>
                </a:solidFill>
              </a:rPr>
              <a:t>禁带：导带和价带之间的能量禁区。</a:t>
            </a:r>
            <a:endParaRPr lang="zh-CN" altLang="en-US" sz="2400" b="1" dirty="0">
              <a:solidFill>
                <a:srgbClr val="C00000"/>
              </a:solidFill>
            </a:endParaRPr>
          </a:p>
        </p:txBody>
      </p:sp>
      <p:sp>
        <p:nvSpPr>
          <p:cNvPr id="76" name="TextBox 75"/>
          <p:cNvSpPr txBox="1"/>
          <p:nvPr/>
        </p:nvSpPr>
        <p:spPr>
          <a:xfrm>
            <a:off x="2719994" y="2876278"/>
            <a:ext cx="543739" cy="523220"/>
          </a:xfrm>
          <a:prstGeom prst="rect">
            <a:avLst/>
          </a:prstGeom>
          <a:noFill/>
        </p:spPr>
        <p:txBody>
          <a:bodyPr wrap="none" rtlCol="0">
            <a:spAutoFit/>
          </a:bodyPr>
          <a:lstStyle/>
          <a:p>
            <a:r>
              <a:rPr lang="en-US" altLang="zh-CN" b="1" dirty="0" err="1">
                <a:solidFill>
                  <a:srgbClr val="C00000"/>
                </a:solidFill>
                <a:latin typeface="Times New Roman" panose="02020603050405020304" pitchFamily="18" charset="0"/>
                <a:cs typeface="Times New Roman" panose="02020603050405020304" pitchFamily="18" charset="0"/>
              </a:rPr>
              <a:t>E</a:t>
            </a:r>
            <a:r>
              <a:rPr lang="en-US" altLang="zh-CN" b="1" baseline="-25000" dirty="0" err="1">
                <a:solidFill>
                  <a:srgbClr val="C00000"/>
                </a:solidFill>
                <a:latin typeface="Times New Roman" panose="02020603050405020304" pitchFamily="18" charset="0"/>
                <a:cs typeface="Times New Roman" panose="02020603050405020304" pitchFamily="18" charset="0"/>
              </a:rPr>
              <a:t>g</a:t>
            </a:r>
            <a:endParaRPr lang="zh-CN" altLang="en-US" b="1" baseline="-25000" dirty="0">
              <a:solidFill>
                <a:srgbClr val="C00000"/>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4670803" y="2322571"/>
            <a:ext cx="2975495" cy="523220"/>
          </a:xfrm>
          <a:prstGeom prst="rect">
            <a:avLst/>
          </a:prstGeom>
          <a:noFill/>
        </p:spPr>
        <p:txBody>
          <a:bodyPr wrap="none" rtlCol="0">
            <a:spAutoFit/>
          </a:bodyPr>
          <a:lstStyle/>
          <a:p>
            <a:r>
              <a:rPr lang="en-US" altLang="zh-CN" dirty="0" smtClean="0"/>
              <a:t>Conduction band</a:t>
            </a:r>
            <a:endParaRPr lang="zh-CN" altLang="en-US" dirty="0"/>
          </a:p>
        </p:txBody>
      </p:sp>
      <p:sp>
        <p:nvSpPr>
          <p:cNvPr id="68" name="文本框 67"/>
          <p:cNvSpPr txBox="1"/>
          <p:nvPr/>
        </p:nvSpPr>
        <p:spPr>
          <a:xfrm>
            <a:off x="4718700" y="3259686"/>
            <a:ext cx="2358915" cy="523220"/>
          </a:xfrm>
          <a:prstGeom prst="rect">
            <a:avLst/>
          </a:prstGeom>
          <a:noFill/>
        </p:spPr>
        <p:txBody>
          <a:bodyPr wrap="none" rtlCol="0">
            <a:spAutoFit/>
          </a:bodyPr>
          <a:lstStyle/>
          <a:p>
            <a:r>
              <a:rPr lang="en-US" altLang="zh-CN" dirty="0" smtClean="0"/>
              <a:t>Valence band</a:t>
            </a:r>
            <a:endParaRPr lang="zh-CN" altLang="en-US" dirty="0"/>
          </a:p>
        </p:txBody>
      </p:sp>
      <p:sp>
        <p:nvSpPr>
          <p:cNvPr id="74" name="文本框 73"/>
          <p:cNvSpPr txBox="1"/>
          <p:nvPr/>
        </p:nvSpPr>
        <p:spPr>
          <a:xfrm>
            <a:off x="4718700" y="4194270"/>
            <a:ext cx="1725152" cy="523220"/>
          </a:xfrm>
          <a:prstGeom prst="rect">
            <a:avLst/>
          </a:prstGeom>
          <a:noFill/>
        </p:spPr>
        <p:txBody>
          <a:bodyPr wrap="none" rtlCol="0">
            <a:spAutoFit/>
          </a:bodyPr>
          <a:lstStyle/>
          <a:p>
            <a:r>
              <a:rPr lang="en-US" altLang="zh-CN" dirty="0" smtClean="0"/>
              <a:t>Band gap</a:t>
            </a:r>
            <a:endParaRPr lang="zh-CN" altLang="en-US" dirty="0"/>
          </a:p>
        </p:txBody>
      </p:sp>
    </p:spTree>
    <p:extLst>
      <p:ext uri="{BB962C8B-B14F-4D97-AF65-F5344CB8AC3E}">
        <p14:creationId xmlns:p14="http://schemas.microsoft.com/office/powerpoint/2010/main" val="3067077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0813" y="2370908"/>
            <a:ext cx="11387667" cy="1143000"/>
          </a:xfrm>
        </p:spPr>
        <p:txBody>
          <a:bodyPr/>
          <a:lstStyle/>
          <a:p>
            <a:r>
              <a:rPr lang="zh-CN" altLang="en-US" b="1" dirty="0" smtClean="0"/>
              <a:t>谢谢辛苦学习！</a:t>
            </a:r>
            <a:endParaRPr lang="zh-CN" altLang="en-US" b="1" dirty="0"/>
          </a:p>
        </p:txBody>
      </p:sp>
    </p:spTree>
    <p:extLst>
      <p:ext uri="{BB962C8B-B14F-4D97-AF65-F5344CB8AC3E}">
        <p14:creationId xmlns:p14="http://schemas.microsoft.com/office/powerpoint/2010/main" val="396315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530" y="165067"/>
            <a:ext cx="7157545" cy="769441"/>
          </a:xfrm>
          <a:prstGeom prst="rect">
            <a:avLst/>
          </a:prstGeom>
          <a:noFill/>
        </p:spPr>
        <p:txBody>
          <a:bodyPr wrap="square" rtlCol="0">
            <a:spAutoFit/>
          </a:bodyPr>
          <a:lstStyle/>
          <a:p>
            <a:r>
              <a:rPr lang="en-US" altLang="zh-CN" sz="4400" b="1" dirty="0" smtClean="0">
                <a:solidFill>
                  <a:srgbClr val="FF0000"/>
                </a:solidFill>
              </a:rPr>
              <a:t>1</a:t>
            </a:r>
            <a:r>
              <a:rPr lang="zh-CN" altLang="en-US" sz="4400" b="1" dirty="0" smtClean="0">
                <a:solidFill>
                  <a:srgbClr val="FF0000"/>
                </a:solidFill>
              </a:rPr>
              <a:t>、孤立</a:t>
            </a:r>
            <a:r>
              <a:rPr lang="zh-CN" altLang="en-US" sz="4400" b="1" dirty="0">
                <a:solidFill>
                  <a:srgbClr val="FF0000"/>
                </a:solidFill>
              </a:rPr>
              <a:t>原子的电子状态</a:t>
            </a:r>
          </a:p>
        </p:txBody>
      </p:sp>
      <p:sp>
        <p:nvSpPr>
          <p:cNvPr id="3" name="AutoShape 2" descr="https://timgsa.baidu.com/timg?image&amp;quality=80&amp;size=b9999_10000&amp;sec=1548174433941&amp;di=693db1386d8152766435f96d5cfb5e08&amp;imgtype=jpg&amp;src=http%3A%2F%2Fimg2.imgtn.bdimg.com%2Fit%2Fu%3D2328479427%2C2705074088%26fm%3D214%26gp%3D0.jp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timgsa.baidu.com/timg?image&amp;quality=80&amp;size=b9999_10000&amp;sec=1548174433941&amp;di=693db1386d8152766435f96d5cfb5e08&amp;imgtype=jpg&amp;src=http%3A%2F%2Fimg2.imgtn.bdimg.com%2Fit%2Fu%3D2328479427%2C2705074088%26fm%3D214%26gp%3D0.jp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椭圆 5"/>
          <p:cNvSpPr/>
          <p:nvPr/>
        </p:nvSpPr>
        <p:spPr>
          <a:xfrm>
            <a:off x="8707822" y="3480377"/>
            <a:ext cx="425669" cy="4256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 name="椭圆 4"/>
          <p:cNvSpPr/>
          <p:nvPr/>
        </p:nvSpPr>
        <p:spPr>
          <a:xfrm>
            <a:off x="9054663" y="3192656"/>
            <a:ext cx="94593" cy="9459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136776" y="2128757"/>
            <a:ext cx="5238935" cy="2677656"/>
          </a:xfrm>
          <a:prstGeom prst="rect">
            <a:avLst/>
          </a:prstGeom>
          <a:noFill/>
        </p:spPr>
        <p:txBody>
          <a:bodyPr wrap="none" rtlCol="0">
            <a:spAutoFit/>
          </a:bodyPr>
          <a:lstStyle/>
          <a:p>
            <a:r>
              <a:rPr lang="zh-CN" altLang="en-US" b="1" dirty="0"/>
              <a:t>质子质量：</a:t>
            </a:r>
            <a:endParaRPr lang="en-US" altLang="zh-CN" b="1" dirty="0"/>
          </a:p>
          <a:p>
            <a:r>
              <a:rPr lang="en-US" altLang="zh-CN" b="1" dirty="0"/>
              <a:t>1.672621637</a:t>
            </a:r>
            <a:r>
              <a:rPr lang="zh-CN" altLang="en-US" b="1" dirty="0"/>
              <a:t>（</a:t>
            </a:r>
            <a:r>
              <a:rPr lang="en-US" altLang="zh-CN" b="1" dirty="0"/>
              <a:t>83</a:t>
            </a:r>
            <a:r>
              <a:rPr lang="zh-CN" altLang="en-US" b="1" dirty="0"/>
              <a:t>）</a:t>
            </a:r>
            <a:r>
              <a:rPr lang="en-US" altLang="zh-CN" b="1" dirty="0"/>
              <a:t>×10</a:t>
            </a:r>
            <a:r>
              <a:rPr lang="en-US" altLang="zh-CN" b="1" baseline="30000" dirty="0"/>
              <a:t>-27</a:t>
            </a:r>
            <a:r>
              <a:rPr lang="zh-CN" altLang="en-US" b="1" dirty="0"/>
              <a:t>千克</a:t>
            </a:r>
            <a:endParaRPr lang="en-US" altLang="zh-CN" b="1" dirty="0"/>
          </a:p>
          <a:p>
            <a:r>
              <a:rPr lang="zh-CN" altLang="en-US" b="1" dirty="0"/>
              <a:t>中子质量：</a:t>
            </a:r>
            <a:endParaRPr lang="en-US" altLang="zh-CN" b="1" dirty="0"/>
          </a:p>
          <a:p>
            <a:r>
              <a:rPr lang="en-US" altLang="zh-CN" b="1" dirty="0"/>
              <a:t>1.674927211</a:t>
            </a:r>
            <a:r>
              <a:rPr lang="zh-CN" altLang="en-US" b="1" dirty="0"/>
              <a:t>（</a:t>
            </a:r>
            <a:r>
              <a:rPr lang="en-US" altLang="zh-CN" b="1" dirty="0"/>
              <a:t>84</a:t>
            </a:r>
            <a:r>
              <a:rPr lang="zh-CN" altLang="en-US" b="1" dirty="0"/>
              <a:t>）</a:t>
            </a:r>
            <a:r>
              <a:rPr lang="en-US" altLang="zh-CN" b="1" dirty="0"/>
              <a:t>×10</a:t>
            </a:r>
            <a:r>
              <a:rPr lang="en-US" altLang="zh-CN" b="1" baseline="30000" dirty="0"/>
              <a:t>-27</a:t>
            </a:r>
            <a:r>
              <a:rPr lang="zh-CN" altLang="en-US" b="1" dirty="0"/>
              <a:t>千克</a:t>
            </a:r>
            <a:endParaRPr lang="en-US" altLang="zh-CN" b="1" dirty="0"/>
          </a:p>
          <a:p>
            <a:r>
              <a:rPr lang="zh-CN" altLang="en-US" b="1" dirty="0"/>
              <a:t>电子质量：</a:t>
            </a:r>
            <a:endParaRPr lang="en-US" altLang="zh-CN" b="1" dirty="0"/>
          </a:p>
          <a:p>
            <a:r>
              <a:rPr lang="en-US" altLang="zh-CN" b="1" dirty="0"/>
              <a:t>9.10938215</a:t>
            </a:r>
            <a:r>
              <a:rPr lang="zh-CN" altLang="en-US" b="1" dirty="0"/>
              <a:t>（</a:t>
            </a:r>
            <a:r>
              <a:rPr lang="en-US" altLang="zh-CN" b="1" dirty="0"/>
              <a:t>45</a:t>
            </a:r>
            <a:r>
              <a:rPr lang="zh-CN" altLang="en-US" b="1" dirty="0"/>
              <a:t>）</a:t>
            </a:r>
            <a:r>
              <a:rPr lang="en-US" altLang="zh-CN" b="1" dirty="0"/>
              <a:t>×10</a:t>
            </a:r>
            <a:r>
              <a:rPr lang="en-US" altLang="zh-CN" b="1" baseline="30000" dirty="0"/>
              <a:t>-31</a:t>
            </a:r>
            <a:r>
              <a:rPr lang="zh-CN" altLang="en-US" b="1" dirty="0"/>
              <a:t>千克</a:t>
            </a:r>
          </a:p>
        </p:txBody>
      </p:sp>
      <p:grpSp>
        <p:nvGrpSpPr>
          <p:cNvPr id="9" name="组合 8"/>
          <p:cNvGrpSpPr/>
          <p:nvPr/>
        </p:nvGrpSpPr>
        <p:grpSpPr>
          <a:xfrm>
            <a:off x="7458075" y="6382078"/>
            <a:ext cx="552450" cy="314325"/>
            <a:chOff x="5172075" y="6438900"/>
            <a:chExt cx="552450" cy="314325"/>
          </a:xfrm>
        </p:grpSpPr>
        <p:sp>
          <p:nvSpPr>
            <p:cNvPr id="10" name="棱台 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53960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grpId="0" nodeType="afterEffect">
                                  <p:stCondLst>
                                    <p:cond delay="0"/>
                                  </p:stCondLst>
                                  <p:childTnLst>
                                    <p:animMotion origin="layout" path="M 4.16667E-6 -0.0192 C -0.00087 -0.00995 -0.00296 0.01711 -0.00677 0.02544 C -0.00816 0.02844 -0.01042 0.03006 -0.01198 0.03284 C -0.01459 0.03746 -0.01893 0.04764 -0.01893 0.04787 C -0.02101 0.05666 -0.0283 0.07562 -0.03264 0.08464 C -0.03473 0.09343 -0.0349 0.11401 -0.04132 0.11933 C -0.04393 0.12118 -0.04705 0.12118 -0.05 0.12187 C -0.05226 0.12118 -0.05539 0.12211 -0.05677 0.11933 C -0.05782 0.11725 -0.05209 0.10453 -0.05157 0.10453 C -0.02761 0.10129 -0.0033 0.10291 0.02083 0.10222 C 0.02135 0.09967 0.02326 0.09713 0.02257 0.09458 C 0.02187 0.09181 0.01892 0.09158 0.01736 0.08973 C 0.0052 0.07493 0.01892 0.08834 0.00694 0.07747 C -0.00087 0.06082 0.00833 0.07701 -0.00157 0.06753 C -0.00365 0.06545 -0.00469 0.06198 -0.00677 0.05989 C -0.0125 0.05411 -0.0198 0.05273 -0.02587 0.04764 C -0.02691 0.04671 -0.03837 0.03561 -0.04132 0.03284 C -0.04306 0.03099 -0.0448 0.0296 -0.04653 0.02775 C -0.04827 0.02613 -0.05157 0.02289 -0.05157 0.02312 C -0.05539 0.00624 -0.05 0.02289 -0.05851 0.01295 C -0.06077 0.0104 -0.06198 0.00647 -0.06372 0.00323 C -0.06112 0.01387 -0.05643 0.02266 -0.0533 0.03284 C -0.05191 0.03746 -0.05105 0.04255 -0.05 0.04764 C -0.04618 0.06452 -0.0323 0.08002 -0.0224 0.08973 C -0.01823 0.1073 -0.02414 0.0858 -0.01546 0.10453 C -0.01441 0.10684 -0.01459 0.10985 -0.01372 0.11216 C -0.01077 0.12026 -0.00695 0.12928 -0.0033 0.13691 C -0.00157 0.10453 -0.00625 0.10499 0.01041 0.09713 C 0.01857 0.08834 0.0243 0.08418 0.0276 0.07007 C 0.0085 0.05874 -0.01233 0.06383 -0.03264 0.05989 C -0.01719 0.05828 -0.00139 0.05874 0.01388 0.05504 C 0.01875 0.05388 0.0177 0.04024 0.01562 0.03792 C 0.01128 0.03261 -0.00243 0.0296 -0.00851 0.02775 C -0.02049 0.01642 -0.01493 0.01989 -0.02414 0.01549 C -0.02466 0.0104 -0.02518 0.00578 -0.02587 0.00069 C -0.02622 -0.00185 -0.02587 -0.00555 -0.02743 -0.00671 C -0.029 -0.0081 -0.03091 -0.00509 -0.03264 -0.0044 C -0.03716 0.00508 -0.04237 0.00601 -0.04827 0.01295 C -0.05018 0.01526 -0.05122 0.0185 -0.0533 0.02035 C -0.05834 0.02544 -0.06841 0.02613 -0.07414 0.02775 C -0.08177 0.0333 -0.08507 0.03839 -0.08785 0.04995 C -0.0691 0.06799 -0.06546 0.0629 -0.03785 0.06498 C -0.03733 0.06753 -0.03612 0.06961 -0.03612 0.07238 C -0.03612 0.07909 -0.03612 0.0858 -0.03785 0.09204 C -0.0408 0.10268 -0.07483 0.10453 -0.07587 0.10453 C -0.07309 0.12419 -0.07205 0.12118 -0.05851 0.12442 C -0.06598 0.13136 -0.07327 0.13829 -0.08091 0.14454 C -0.08247 0.1457 -0.08507 0.14916 -0.08612 0.14685 C -0.08941 0.13991 -0.08768 0.12997 -0.08959 0.12187 C -0.08681 0.10014 -0.08872 0.09297 -0.07743 0.0821 C -0.09011 0.07331 -0.10261 0.06313 -0.11546 0.05504 C -0.11927 0.05249 -0.12448 0.05434 -0.12743 0.04995 C -0.129 0.04787 -0.12292 0.0481 -0.12066 0.04764 C -0.11667 0.04648 -0.1125 0.04602 -0.10851 0.04533 C -0.09514 0.04278 -0.09983 0.04394 -0.08959 0.04024 C -0.06702 0.04347 -0.0448 0.04926 -0.0224 0.05249 C -0.01268 0.0518 -0.00278 0.05134 0.00694 0.04995 C 0.01684 0.04879 0.02673 0.04139 0.03628 0.03792 C 0.05729 0.05411 0.06944 0.05434 0.0467 0.06753 C 0.04236 0.0592 0.04114 0.05897 0.03975 0.04995 C 0.03906 0.04533 0.03975 0.03954 0.03802 0.03538 C 0.03715 0.03307 0.03437 0.03399 0.03281 0.03284 C 0.01753 0.02197 0.04427 0.02983 0.00694 0.02544 C 0.00086 0.01665 0.00173 0.01202 -0.0033 0.00323 C -0.00921 -0.00694 -0.01476 -0.01665 -0.0224 -0.02429 C -0.02969 -0.0229 -0.04532 -0.02244 -0.05157 -0.01434 C -0.05382 -0.01157 -0.05278 -0.00602 -0.0533 -0.00185 C -0.0533 -0.00162 -0.05261 0.02335 -0.05 0.03029 C -0.04462 0.04486 -0.0375 0.05897 -0.03438 0.07493 C -0.03004 0.0969 -0.02917 0.12026 -0.02414 0.14199 C -0.02587 0.15009 -0.02552 0.1598 -0.02917 0.16674 C -0.03368 0.17507 -0.04028 0.15148 -0.04132 0.1494 C -0.04011 0.14431 -0.03646 0.13991 -0.03612 0.13459 C -0.03507 0.11725 -0.03733 0.10777 -0.0448 0.09713 C -0.04757 0.0851 -0.05452 0.07655 -0.05851 0.06498 C -0.06216 0.05458 -0.06268 0.04001 -0.06719 0.03029 C -0.07691 0.00971 -0.09202 -0.0007 -0.10851 -0.0044 C -0.11598 -0.00347 -0.12414 -0.00648 -0.13091 -0.00185 C -0.13559 0.00138 -0.12066 0.00069 -0.11546 0.00069 C -0.0948 0.00069 -0.07396 -0.00116 -0.0533 -0.00185 C -0.06198 -0.00509 -0.07066 -0.00764 -0.07917 -0.0118 C -0.06285 -0.02382 -0.03351 -0.00694 -0.06198 -0.03146 C -0.06355 -0.03261 -0.06546 -0.03331 -0.06719 -0.034 C -0.06893 -0.03331 -0.07344 -0.03377 -0.0724 -0.03146 C -0.06823 -0.02267 -0.03872 -0.02174 -0.03785 -0.02174 C -0.03143 -0.0081 -0.03542 -0.0007 -0.02414 0.00578 C -0.02066 0.00763 -0.01719 0.00855 -0.01372 0.0104 C -0.01025 0.01225 -0.0033 0.01549 -0.0033 0.01572 C 0.00451 0.03261 0.00781 0.05296 0.02257 0.05989 C 0.02534 0.07331 0.03142 0.08395 0.03454 0.09713 C 0.03402 0.10962 0.03576 0.1228 0.03281 0.13459 C 0.03194 0.13783 0.02777 0.13436 0.02586 0.13205 C 0.02448 0.1302 0.02465 0.12696 0.02413 0.12442 C 0.02413 0.12488 0.02083 0.12627 0.01909 0.12696 C 0.01857 0.12951 0.01875 0.13274 0.01736 0.13459 C 0.01545 0.13668 0.01267 0.13575 0.01041 0.13691 C 0.0085 0.13829 0.00729 0.14153 0.0052 0.14199 C -0.00209 0.14408 -0.00973 0.14361 -0.01719 0.14454 C -0.02796 0.14731 -0.03386 0.15101 -0.04306 0.15656 C -0.04636 0.15865 -0.04983 0.1598 -0.0533 0.16165 C -0.05504 0.16235 -0.05851 0.1642 -0.05851 0.16443 C -0.08612 0.1561 -0.07605 0.16073 -0.08959 0.15425 C -0.09705 0.13321 -0.10087 0.11841 -0.10504 0.09458 C -0.11355 0.10083 -0.11962 0.10037 -0.1224 0.11216 C -0.12084 0.08163 -0.11962 0.07331 -0.11372 0.04764 C -0.11233 0.04186 -0.10677 0.04116 -0.1033 0.03792 C -0.10157 0.03631 -0.10018 0.03376 -0.09827 0.03284 C -0.0948 0.03099 -0.08785 0.02775 -0.08785 0.02821 C -0.08073 0.05458 -0.07657 0.08325 -0.06546 0.10707 C -0.06094 0.11679 -0.06476 0.11956 -0.05504 0.12442 C -0.04879 0.12118 -0.04584 0.11517 -0.03959 0.11216 C -0.02362 0.09458 -0.01806 0.0895 0.00173 0.08464 C 0.00347 0.0821 0.00538 0.08002 0.00694 0.07747 C 0.00885 0.07423 0.01007 0.07053 0.01215 0.06753 C 0.025 0.04903 0.01441 0.0703 0.02257 0.05249 C 0.02465 0.04324 0.02899 0.03839 0.03281 0.03029 C 0.02882 0.00185 0.03454 0.02544 0.02586 0.02544 C 0.02378 0.02544 0.02361 0.02035 0.02257 0.0178 C 0.02465 0.00162 0.02777 0.00115 0.03454 -0.0118 C 0.03073 -0.02845 0.01979 -0.02498 0.00868 -0.02637 C 0.01579 -0.04718 0.01388 -0.0451 0.02934 -0.0414 C 0.03211 -0.02544 0.03593 -0.0229 0.0467 -0.0192 C 0.05191 -0.01527 0.0552 -0.01434 0.05868 -0.00671 C 0.05972 -0.00463 0.0592 -0.00139 0.06041 0.00069 C 0.06336 0.00624 0.06823 0.00948 0.07083 0.01549 C 0.07882 0.03284 0.07413 0.02705 0.08281 0.03538 C 0.08038 0.04949 0.07413 0.06105 0.07083 0.07493 C 0.06857 0.11447 0.07413 0.10569 0.05347 0.09967 C 0.03715 0.11586 0.06267 0.08788 0.04323 0.1494 C 0.04166 0.15425 0.03281 0.15425 0.03281 0.15448 C 0.02621 0.16859 0.0177 0.16258 0.00694 0.16674 C 0.00277 0.14269 -0.00278 0.12904 4.16667E-6 0.10707 C 0.00364 0.12858 -0.00139 0.10661 0.00694 0.12442 C 0.00798 0.12673 0.00763 0.12974 0.00868 0.13205 C 0.01163 0.13853 0.01597 0.14315 0.01909 0.1494 C 0.03229 0.14685 0.03507 0.14778 0.04496 0.13691 C 0.04948 0.1413 0.05399 0.14546 0.05868 0.1494 C 0.06093 0.15125 0.06388 0.15656 0.06562 0.15425 C 0.0677 0.15125 0.06493 0.14593 0.06388 0.14199 C 0.06076 0.12997 0.05225 0.12118 0.04496 0.11447 C 0.04548 0.11216 0.04583 0.10939 0.0467 0.10707 C 0.04757 0.1043 0.05 0.10268 0.05 0.09967 C 0.05 0.0814 0.04757 0.08765 0.04149 0.08002 C 0.03316 0.06915 0.02204 0.05596 0.01562 0.04278 C 0.01441 0.03792 0.01336 0.03284 0.01215 0.02775 C 0.00642 0.00347 0.01579 -0.00648 4.16667E-6 -0.02174 C -0.00209 -0.03423 -0.00799 -0.04418 -0.01546 -0.05134 C -0.01771 -0.06129 -0.02153 -0.06499 -0.02743 -0.071 C -0.02865 -0.05389 -0.02882 -0.03654 -0.03091 -0.0192 C -0.0316 -0.01411 -0.03438 -0.0044 -0.03438 -0.00393 C -0.03959 -0.02221 -0.04827 -0.04556 -0.05157 -0.06615 C -0.05382 -0.05366 -0.05157 -0.04418 -0.0533 -0.03146 C -0.05799 -0.03816 -0.06355 -0.04371 -0.06719 -0.05134 C -0.06841 -0.05389 -0.0691 -0.0569 -0.07066 -0.05875 C -0.07205 -0.0606 -0.07414 -0.0606 -0.07587 -0.06129 C -0.08351 -0.05019 -0.08021 -0.05713 -0.08438 -0.03886 C -0.0849 -0.03654 -0.08612 -0.03146 -0.08612 -0.03122 C -0.08664 -0.02406 -0.08264 -0.01018 -0.08785 -0.00925 C -0.09584 -0.00787 -0.09844 -0.02752 -0.10504 -0.034 C -0.10452 -0.0118 -0.09862 0.01156 -0.1033 0.03284 C -0.10504 0.0407 -0.1165 0.03191 -0.12066 0.03792 C -0.12327 0.04162 -0.11025 0.04278 -0.11025 0.04301 C -0.10573 0.04209 -0.1007 0.04301 -0.09653 0.04024 C -0.0882 0.03515 -0.08247 0.02312 -0.07414 0.0178 C -0.07188 0.01642 -0.06945 0.01642 -0.06719 0.01549 C -0.06372 0.01387 -0.05677 0.0104 -0.05677 0.01063 C -0.0448 0.01619 -0.03993 0.00347 -0.02917 -0.00185 C -0.0165 -0.02059 0.00347 -0.02637 0.02083 -0.03146 C 0.02257 -0.03331 0.02448 -0.03446 0.02586 -0.03654 C 0.03159 -0.04464 0.02743 -0.04949 0.03281 -0.034 C 0.03159 -0.03007 0.03107 -0.02521 0.02934 -0.02174 C 0.02656 -0.01619 0.01788 -0.01295 0.01388 -0.00925 C 0.00868 -0.02891 0.00642 -0.02799 0.01041 -0.0488 C 0.01093 -0.05181 0.01302 -0.05366 0.01388 -0.05643 C 0.01475 -0.05851 0.01736 -0.0636 0.01562 -0.0636 C 0.00989 -0.0636 0.00538 -0.05643 4.16667E-6 -0.05389 C -0.00556 -0.06198 -0.00608 -0.06776 -0.00851 -0.07863 C -0.01216 -0.05782 -0.02049 -0.03677 -0.03091 -0.02174 C -0.03039 -0.02567 -0.02709 -0.03099 -0.02917 -0.034 C -0.03039 -0.03562 -0.03403 -0.01781 -0.03438 -0.01665 C -0.03577 -0.01319 -0.03785 -0.01018 -0.03959 -0.00671 C -0.04202 -0.00185 -0.04445 0.003 -0.04653 0.00809 C -0.05035 0.01757 -0.05105 0.02451 -0.05677 0.03284 C -0.05903 0.04278 -0.06198 0.04764 -0.06719 0.05504 C -0.07049 0.07446 -0.06632 0.05573 -0.07414 0.07493 C -0.0783 0.0851 -0.07518 0.08765 -0.08438 0.09204 C -0.08837 0.10083 -0.09358 0.10407 -0.09827 0.11216 C -0.1033 0.12026 -0.1066 0.12928 -0.11198 0.13691 C -0.09931 0.14916 -0.09254 0.13506 -0.08091 0.12951 C -0.07483 0.1265 -0.06823 0.12696 -0.06198 0.12442 C -0.054 0.12118 -0.04757 0.11679 -0.03959 0.11447 C -0.02674 0.111 -0.0125 0.10985 4.16667E-6 0.10453 C 0.01145 0.0999 0.02204 0.09389 0.03281 0.08718 C 0.03611 0.08487 0.03975 0.08395 0.04323 0.0821 C 0.04548 0.08117 0.05191 0.07817 0.05 0.08002 C 0.03871 0.09065 0.02309 0.09181 0.01041 0.09713 C 0.00156 0.10083 -0.004 0.10892 -0.01198 0.11447 C -0.0191 0.11979 -0.01563 0.11378 -0.0224 0.12187 C -0.02743 0.12812 -0.02657 0.13066 -0.03264 0.13459 C -0.05122 0.14639 -0.03646 0.13321 -0.04827 0.14454 C -0.06164 0.17483 -0.0415 0.13298 -0.05677 0.15425 C -0.05816 0.15587 -0.0573 0.15957 -0.05851 0.16165 C -0.0599 0.16397 -0.0658 0.16674 -0.06372 0.16674 C -0.05226 0.16674 -0.04462 0.15495 -0.03612 0.14685 C -0.02414 0.13552 -0.02813 0.14269 -0.01546 0.13459 C -0.004 0.12696 -0.00973 0.12835 4.16667E-6 0.11933 C 0.00225 0.11725 0.00468 0.11656 0.00694 0.11447 C 0.01232 0.10985 0.01736 0.10453 0.02257 0.09967 C 0.02829 0.09412 0.03402 0.08996 0.03975 0.08464 C 0.04392 0.08094 0.05173 0.07238 0.05173 0.07261 C 0.05486 0.05897 0.06024 0.05157 0.06562 0.04024 C 0.06614 0.03792 0.06666 0.03538 0.06736 0.03284 C 0.0684 0.02937 0.0717 0.02636 0.07083 0.02289 C 0.06961 0.01734 0.0651 0.01457 0.06215 0.0104 C 0.05468 0.01595 0.04965 0.02243 0.04149 0.02544 C 0.03628 0.03284 0.03281 0.037 0.02586 0.04024 C 0.01475 0.05296 -0.00018 0.06105 -0.01372 0.06753 C -0.0191 0.07516 -0.02448 0.07817 -0.03091 0.08464 C -0.03438 0.08811 -0.04132 0.09458 -0.04132 0.09482 C -0.04566 0.10384 -0.05105 0.10754 -0.05677 0.11447 C -0.06337 0.1228 -0.06615 0.12835 -0.07414 0.13205 C -0.07587 0.13367 -0.07882 0.13991 -0.07917 0.13691 C -0.08143 0.11355 -0.06528 0.0932 -0.05504 0.08002 C -0.04497 0.0673 -0.05243 0.07192 -0.04306 0.06753 C -0.02726 0.037 -0.04705 0.07261 -0.03264 0.05249 C -0.03125 0.05064 -0.03073 0.04694 -0.02917 0.04533 C -0.0257 0.04139 -0.02084 0.04116 -0.01719 0.03792 C -0.00487 0.02682 0.00781 0.01688 0.01909 0.00323 C 0.025 -0.00393 0.02725 -0.01457 0.03281 -0.02174 C 0.03645 -0.02637 0.04496 -0.034 0.04496 -0.03377 C 0.01927 -0.04626 -0.00921 -0.03585 -0.03612 -0.0414 C -0.054 -0.04996 -0.07223 -0.04903 -0.09132 -0.05134 C -0.11233 -0.06129 -0.07448 -0.02197 -0.06893 -0.01665 C -0.05816 -0.00648 -0.04862 0.00462 -0.03785 0.01549 C -0.03403 0.01919 -0.02969 0.02127 -0.02587 0.02544 C -0.01476 0.03677 -0.02639 0.03006 -0.01546 0.03538 C -0.0132 0.03792 -0.01112 0.0407 -0.00851 0.04278 C -0.00591 0.04486 -0.00261 0.04533 4.16667E-6 0.04764 C 0.00208 0.04926 0.00329 0.05273 0.0052 0.05504 C 0.01284 0.06452 0.02343 0.07285 0.03281 0.07747 C 0.04149 0.08973 0.03611 0.08256 0.05 0.09713 C 0.05295 0.10014 0.05729 0.09921 0.06041 0.10222 C 0.07239 0.11355 0.06684 0.11008 0.07586 0.11447 C 0.07708 0.11124 0.07916 0.10823 0.07934 0.10453 C 0.0802 0.0888 0.07743 0.06683 0.06909 0.05504 C 0.06562 0.04995 0.06163 0.04579 0.05868 0.04024 C 0.05295 0.02937 0.046 0.02035 0.03802 0.01295 C 0.0375 0.0104 0.03732 0.00763 0.03628 0.00578 C 0.03333 0.00023 0.02586 -0.00925 0.02586 -0.00902 C 0.02239 -0.02406 0.02656 -0.01087 0.01562 -0.02637 C 0.0125 -0.03099 0.00972 -0.03608 0.00694 -0.0414 C 0.00017 -0.05389 -0.00296 -0.0673 -0.01198 -0.07609 C -0.0125 -0.07863 -0.01268 -0.08118 -0.01372 -0.08349 C -0.01511 -0.0865 -0.01927 -0.09459 -0.01893 -0.09089 C -0.01615 -0.06776 -0.00851 -0.06823 4.16667E-6 -0.05389 C 0.01475 -0.02868 -0.00886 -0.06383 0.01736 -0.02637 C 0.01857 -0.02498 0.02673 -0.01365 0.0276 -0.0118 C 0.02882 -0.00925 0.02968 -0.00625 0.03107 -0.0044 C 0.03732 0.00462 0.04513 0.01202 0.05173 0.02035 C 0.06562 0.03816 0.05677 0.03284 0.06736 0.03792 C 0.07152 0.04671 0.07569 0.04718 0.08107 0.05504 C 0.08472 0.03977 0.08715 0.01919 0.07413 0.01295 C 0.06823 3.34875E-6 0.05833 -0.00925 0.05 -0.0192 C 0.04409 -0.02637 0.0427 -0.03122 0.03802 -0.0414 C 0.03437 -0.04949 0.03454 -0.04764 0.03281 -0.05643 C 0.03159 -0.06291 0.02934 -0.07609 0.02934 -0.07586 C 0.02257 -0.06961 0.01961 -0.06175 0.01388 -0.05389 C 0.00382 -0.03978 0.00104 -0.0377 -0.00851 -0.0192 C -0.01754 -0.00185 -0.01702 -0.00833 -0.02587 0.00323 C -0.03785 0.01873 -0.04983 0.03284 -0.06198 0.04764 C -0.07796 0.06683 -0.06146 0.05018 -0.07414 0.06244 C -0.07917 0.07238 -0.08403 0.08025 -0.09132 0.08718 C -0.09757 0.1006 -0.10625 0.11216 -0.11372 0.12442 C -0.12136 0.13714 -0.11528 0.13274 -0.12414 0.13691 C -0.12188 0.09181 -0.12205 0.07053 -0.11546 0.03284 C -0.11337 0.02127 -0.1132 0.00601 -0.10851 -0.0044 C -0.10625 -0.00925 -0.10157 -0.0192 -0.10157 -0.01897 C -0.09948 -0.02914 -0.0974 -0.03331 -0.09132 -0.03886 C -0.0908 -0.0414 -0.0908 -0.04464 -0.08959 -0.04649 C -0.08664 -0.05065 -0.08264 -0.05319 -0.07917 -0.05643 C -0.07518 -0.06013 -0.0724 -0.06615 -0.06893 -0.071 C -0.06598 -0.0754 -0.06198 -0.07771 -0.05851 -0.08095 C -0.05556 -0.08395 -0.04827 -0.08603 -0.04827 -0.0858 C -0.04532 -0.08025 -0.04184 -0.07517 -0.03959 -0.06869 C -0.03299 -0.04996 -0.03768 -0.02752 -0.02917 -0.00925 C -0.02518 0.00809 -0.02032 0.02127 -0.01546 0.03792 C -0.01059 0.05434 -0.01042 0.06961 -0.0033 0.08464 C -0.00105 0.09713 -0.00035 0.10407 0.0052 0.11447 C 0.00642 0.11956 0.00746 0.12442 0.00868 0.12951 C 0.0092 0.13205 0.01041 0.13691 0.01041 0.13714 C 0.01093 0.14685 0.01145 0.15656 0.01215 0.16674 C 0.0125 0.17229 0.00989 0.1827 0.01388 0.18409 C 0.02725 0.18871 0.04149 0.18224 0.0552 0.18154 C 0.05746 0.17992 0.05989 0.17854 0.06215 0.17668 C 0.06632 0.17298 0.07413 0.1642 0.07413 0.16443 C 0.08159 0.14824 0.08715 0.13182 0.09323 0.11447 C 0.09652 0.09042 0.09774 0.06753 0.09496 0.04278 C 0.09409 0.03422 0.09253 0.02567 0.08975 0.0178 C 0.08784 0.01272 0.08281 0.00323 0.08281 0.00347 C 0.07882 -0.01365 0.08333 0.00717 0.07934 -0.02174 C 0.07847 -0.02845 0.07586 -0.0414 0.07586 -0.04117 C 0.06527 -0.03747 0.07222 -0.0414 0.06215 -0.03146 C 0.05868 -0.02799 0.05173 -0.02174 0.05173 -0.02151 C 0.04479 -0.00579 0.03368 0.00508 0.02586 0.02035 C 0.02204 0.037 0.01406 0.04949 0.00868 0.06498 C 0.00659 0.07076 0.00677 0.07608 0.0052 0.0821 C 0.00069 0.09967 0.00329 0.0851 -0.00157 0.09967 C -0.00521 0.11031 -0.00521 0.12326 -0.00851 0.13459 C -0.00938 0.13714 -0.01112 0.13922 -0.01198 0.14199 C -0.01389 0.14755 -0.01441 0.1561 -0.01546 0.16165 C -0.01754 0.17391 -0.02014 0.18501 -0.02414 0.19634 C -0.02466 0.20051 -0.02483 0.20467 -0.02587 0.20883 C -0.02657 0.21161 -0.02726 0.21716 -0.02917 0.21623 C -0.03264 0.21438 -0.03386 0.20791 -0.03612 0.20374 C -0.03559 0.18987 -0.03195 0.1753 -0.03438 0.16165 C -0.03525 0.15656 -0.04115 0.15541 -0.0448 0.15656 C -0.04757 0.15772 -0.04844 0.16304 -0.05 0.16674 C -0.05452 0.17715 -0.0573 0.18848 -0.06198 0.19889 C -0.0632 0.1931 -0.06528 0.18755 -0.06546 0.18154 C -0.0658 0.16582 -0.06233 0.15009 -0.06372 0.13459 C -0.06407 0.1302 -0.06719 0.14107 -0.06893 0.14454 C -0.07379 0.15425 -0.07014 0.15101 -0.07743 0.15425 C -0.08316 0.16674 -0.09358 0.18917 -0.1033 0.1938 C -0.10209 0.15078 -0.1066 0.14084 -0.09653 0.11216 C -0.09445 0.10037 -0.09202 0.09574 -0.08612 0.08718 C -0.08559 0.08464 -0.08525 0.0821 -0.08438 0.08002 C -0.08351 0.07724 -0.07882 0.07238 -0.08091 0.07238 C -0.08421 0.07238 -0.08664 0.0777 -0.08959 0.08002 C -0.1007 0.08765 -0.1125 0.09412 -0.12414 0.09967 C -0.12761 0.09782 -0.13316 0.09967 -0.13438 0.09458 C -0.13525 0.09065 -0.12865 0.09297 -0.12587 0.09204 C -0.11511 0.0895 -0.1132 0.08903 -0.10157 0.08718 C -0.09462 0.08464 -0.08768 0.08302 -0.08091 0.08002 C -0.08612 0.07493 -0.09132 0.07007 -0.09653 0.06498 C -0.09827 0.06313 -0.09983 0.06175 -0.10157 0.05989 C -0.1033 0.05828 -0.10677 0.05504 -0.10677 0.05527 C -0.1073 0.05249 -0.10851 0.05018 -0.10851 0.04764 C -0.10851 -0.00625 -0.11216 0.00994 -0.0724 0.01295 C -0.05712 0.01734 -0.04237 0.02243 -0.02743 0.02775 C -0.02118 0.03261 -0.01493 0.03376 -0.00851 0.03792 C 0.00659 0.04694 0.02204 0.05226 0.03802 0.05758 C 0.04496 0.05966 0.0467 0.0636 0.05347 0.07007 C 0.0552 0.07169 0.05868 0.07493 0.05868 0.07516 C 0.06198 0.08857 0.06354 0.09829 0.06562 0.11216 C 0.06597 0.11447 0.06614 0.11748 0.06736 0.11933 C 0.06875 0.12118 0.07083 0.12118 0.07257 0.12187 C 0.08854 0.11378 0.0835 0.0999 0.07934 0.08002 C 0.07656 0.06637 0.07448 0.04301 0.06736 0.03284 C 0.05989 0.0222 0.03854 0.00971 0.0276 0.00578 C 0.01909 -0.00047 0.01093 -0.00278 0.00173 -0.00671 C -0.01389 -0.01365 -0.02466 -0.0229 -0.04132 -0.02637 C -0.0533 -0.03215 -0.05035 -0.02637 -0.0533 -0.03886 C -0.04098 -0.06337 -0.0198 -0.07008 4.16667E-6 -0.07355 C 0.00173 -0.07424 0.00329 -0.07609 0.0052 -0.07609 C 0.01788 -0.0754 0.03159 -0.0784 0.04323 -0.071 C 0.04687 -0.06892 0.04236 -0.05967 0.04149 -0.05389 C 0.03941 -0.04117 0.03628 -0.02937 0.03454 -0.01665 C 0.03576 -0.01434 0.03593 -0.00925 0.03802 -0.00925 C 0.04097 -0.00925 0.04253 -0.01457 0.04496 -0.01665 C 0.05104 -0.02221 0.05607 -0.02822 0.06215 -0.034 C 0.07187 -0.05481 0.05868 -0.02868 0.07083 -0.04649 C 0.08941 -0.07378 0.08107 -0.05921 0.03281 -0.05389 C 0.02274 -0.04903 0.01215 -0.05019 0.00173 -0.04649 C -0.03559 -0.04949 -0.029 -0.03747 -0.03264 -0.07863 C -0.04237 -0.06938 -0.05243 -0.06499 -0.06372 -0.06129 C -0.06598 -0.06453 -0.06858 -0.0673 -0.07066 -0.071 C -0.07275 -0.0747 -0.07257 -0.08257 -0.07587 -0.08349 C -0.07726 -0.08395 -0.08039 -0.068 -0.08091 -0.06615 C -0.0849 -0.05389 -0.09028 -0.03423 -0.09827 -0.02637 C -0.10521 -0.03562 -0.1099 -0.04996 -0.11893 -0.05389 C -0.12292 -0.05551 -0.12396 -0.04418 -0.12587 -0.03886 C -0.13021 -0.02752 -0.12952 -0.01874 -0.13612 -0.00925 C -0.13664 -0.00347 -0.13785 0.00208 -0.13785 0.00809 C -0.13785 0.01665 -0.13473 0.01572 -0.13091 0.02035 C -0.12518 0.02729 -0.11997 0.03191 -0.11372 0.03792 C -0.1224 0.03954 -0.13108 0.0407 -0.13959 0.04278 C -0.1448 0.04394 -0.15087 0.04278 -0.15504 0.04764 C -0.15712 0.04972 -0.1507 0.05134 -0.14827 0.05249 C -0.14375 0.05481 -0.13889 0.0555 -0.13438 0.05758 C -0.13212 0.05851 -0.12743 0.05989 -0.12743 0.06036 C -0.05521 0.05712 -0.07674 0.08163 -0.06198 0.04024 C -0.06146 0.03284 -0.06059 0.02544 -0.06025 0.0178 C -0.05938 -0.0044 -0.06007 -0.0266 -0.05851 -0.0488 C -0.05834 -0.05181 -0.05591 -0.05366 -0.05504 -0.05643 C -0.04636 -0.08095 -0.02414 -0.08072 -0.00677 -0.08349 C -0.00452 -0.0828 -0.00122 -0.08372 4.16667E-6 -0.08095 C 0.0026 -0.0754 0.00191 -0.06776 0.00347 -0.06129 C 0.00468 -0.05643 0.00573 -0.05134 0.00694 -0.04649 C 0.01232 -0.06175 0.01423 -0.0791 0.02083 -0.09344 C 0.02691 -0.05828 0.02326 -0.08349 0.02083 -0.0044 C 0.01944 0.0407 0.01805 0.08672 0.01562 0.13205 C 0.01475 0.1487 0.01059 0.16558 0.00694 0.18154 C 0.00503 0.18964 -0.00157 0.20374 -0.00157 0.20397 C 0.00069 0.17414 0.00243 0.14454 0.0052 0.11447 C 0.0059 0.10777 0.00868 0.09458 0.00868 0.09482 C 0.0092 0.08395 0.0052 0.07007 0.01041 0.06244 C 0.01493 0.05596 0.01163 0.08071 0.01215 0.08973 C 0.01302 0.10684 0.01302 0.13367 0.01736 0.15194 C 0.01927 0.16026 0.03107 0.16905 0.03107 0.16928 C 0.03541 0.1783 0.03524 0.18316 0.0467 0.17414 C 0.05625 0.16674 0.06909 0.13159 0.07257 0.11702 C 0.07309 0.11031 0.07343 0.09042 0.07413 0.09713 C 0.07586 0.11424 0.07586 0.13205 0.07586 0.1494 C 0.07586 0.18547 0.07847 0.20976 0.05347 0.21878 C 0.04774 0.21808 0.04184 0.21878 0.03628 0.21623 C 0.02829 0.21276 0.03298 0.20767 0.02934 0.2012 C 0.02795 0.19912 0.02586 0.19796 0.02413 0.19634 C 0.01892 0.18501 0.01423 0.17229 0.01215 0.15911 C 0.01076 0.15101 0.00868 0.13459 0.00868 0.13483 C -0.02396 0.17854 -0.01059 0.16489 -0.02743 0.18154 C -0.0323 0.19195 -0.03855 0.1975 -0.04653 0.2012 C -0.04705 0.19472 -0.04688 0.18779 -0.04827 0.18154 C -0.04914 0.17761 -0.0507 0.17021 -0.0533 0.1716 C -0.05677 0.17368 -0.05556 0.18154 -0.05677 0.18663 C -0.05903 0.19634 -0.06077 0.20629 -0.06198 0.21623 C -0.06268 0.22271 -0.06302 0.22941 -0.06372 0.23589 C -0.06407 0.23936 -0.06771 0.24699 -0.06546 0.24583 C -0.06042 0.24329 -0.05747 0.23566 -0.0533 0.23103 C -0.04844 0.22548 -0.04358 0.22386 -0.03785 0.22132 C -0.02987 0.21299 -0.02292 0.20328 -0.01372 0.19889 C -0.00799 0.22363 -0.00365 0.17298 -0.00157 0.1642 C 0.00034 0.1457 0.00416 0.12812 0.00694 0.10962 C 0.0092 0.09458 0.01059 0.07932 0.01388 0.06498 C 0.0151 0.01595 0.01007 0.00902 0.02083 -0.02174 C 0.02361 -0.04117 0.0302 -0.05273 0.03454 -0.071 C 0.03507 -0.07355 0.03524 -0.07632 0.03628 -0.07863 C 0.0375 -0.08095 0.04149 -0.08765 0.03975 -0.08603 C 0.01927 -0.06615 0.0243 -0.06245 0.00347 -0.05643 C -0.01476 -0.05805 -0.02014 -0.05458 -0.03264 -0.06615 C -0.03438 -0.06938 -0.03716 -0.07216 -0.03785 -0.07609 C -0.03959 -0.0858 -0.03299 -0.10269 -0.03959 -0.10569 C -0.04323 -0.10708 -0.05625 -0.08118 -0.06025 -0.07355 C -0.06875 -0.07748 -0.06632 -0.0821 -0.06893 -0.09344 C -0.07448 -0.07979 -0.07987 -0.06453 -0.08612 -0.05134 C -0.08785 -0.05389 -0.08907 -0.06036 -0.09132 -0.05875 C -0.10365 -0.04996 -0.10487 -0.03284 -0.10677 -0.01665 C -0.10504 0.04116 -0.11337 0.03052 -0.09653 0.05504 C -0.09393 0.05874 -0.09167 0.0629 -0.08959 0.06753 C -0.08264 0.08233 -0.09028 0.07377 -0.08091 0.0821 C -0.07691 0.09921 -0.08247 0.07886 -0.0724 0.09967 C -0.07136 0.10175 -0.07171 0.10476 -0.07066 0.10707 C -0.06875 0.11077 -0.0658 0.11355 -0.06372 0.11702 C -0.06233 0.11933 -0.06146 0.12187 -0.06025 0.12442 C -0.05608 0.14246 -0.05278 0.15633 -0.06893 0.1642 C -0.07118 0.16743 -0.07309 0.17183 -0.07587 0.17414 C -0.07848 0.17622 -0.08351 0.17252 -0.08438 0.17668 C -0.08802 0.19149 -0.08664 0.20791 -0.08785 0.22363 C -0.0948 0.19981 -0.10191 0.17622 -0.10851 0.15194 C -0.10938 0.1487 -0.10799 0.14292 -0.11025 0.14199 C -0.11459 0.13991 -0.11945 0.14361 -0.12414 0.14454 C -0.13039 0.14269 -0.1382 0.14546 -0.14306 0.13945 C -0.14375 0.13876 -0.12848 0.12719 -0.12743 0.12696 C -0.11546 0.12026 -0.10191 0.12049 -0.08959 0.11447 C -0.0974 0.10337 -0.09254 0.108 -0.10504 0.10222 C -0.10677 0.10129 -0.11025 0.09967 -0.11025 0.0999 C -0.10903 0.0932 -0.10834 0.08649 -0.10677 0.08002 C -0.10487 0.07215 -0.1 0.06683 -0.09653 0.05989 C -0.08525 0.03816 -0.06927 0.03515 -0.05157 0.03029 C -0.04462 0.01757 -0.03837 0.00347 -0.02743 -0.00185 C -0.02396 -0.00509 -0.02101 -0.00925 -0.01719 -0.0118 C -0.01285 -0.01457 -0.00764 -0.01411 -0.0033 -0.01665 C -0.00105 -0.01827 0.00104 -0.02059 0.00347 -0.02174 C 0.00694 -0.02382 0.01388 -0.02637 0.01388 -0.02614 C 0.02812 -0.04024 0.05816 -0.03793 0.07257 -0.03886 C 0.07968 -0.04048 0.08628 -0.03654 0.08628 -0.0488 C 0.08628 -0.05296 0.08402 -0.0636 0.08107 -0.06615 C 0.07795 -0.06892 0.07083 -0.071 0.07083 -0.07077 C 0.06909 -0.0784 0.07274 -0.09344 0.06736 -0.09344 C 0.05555 -0.09344 0.03541 -0.08326 0.02083 -0.07609 C -0.00799 -0.09899 0.01788 -0.08765 -0.01198 -0.06615 C -0.01233 -0.06591 -0.01997 -0.08673 -0.02066 -0.08858 C -0.02587 -0.08349 -0.03125 -0.07933 -0.03612 -0.07355 C -0.05695 -0.0488 -0.02188 -0.08233 -0.0448 -0.06129 C -0.05261 -0.04418 -0.04757 -0.04834 -0.05677 -0.04394 C -0.06164 -0.05319 -0.06233 -0.06013 -0.06893 -0.06615 C -0.07448 -0.05435 -0.07674 -0.04626 -0.08091 -0.034 C -0.08247 -0.02244 -0.08559 -0.01272 -0.08785 -0.00185 C -0.0908 0.01295 -0.08959 0.02775 -0.1 0.03284 C -0.10921 0.03006 -0.11858 0.02382 -0.1224 0.04024 C -0.11997 0.04579 -0.11546 0.05758 -0.11198 0.06244 C -0.09497 0.08695 -0.06546 0.08903 -0.04306 0.09458 C -0.04098 0.11586 -0.04237 0.13806 -0.03959 0.15911 C -0.03855 0.1672 -0.02414 0.16905 -0.02414 0.16928 C -0.0198 0.1783 -0.01789 0.18825 -0.01546 0.19889 C -0.01424 0.20397 -0.01146 0.2086 -0.01025 0.21369 C 0.00138 0.21091 0.0052 0.20906 0.01041 0.1938 C 0.01093 0.20536 0.00989 0.21739 0.01215 0.22849 C 0.01284 0.23196 0.01458 0.22201 0.01562 0.21878 C 0.01632 0.21623 0.01666 0.21369 0.01736 0.21114 C 0.02309 0.19264 0.02187 0.19588 0.0276 0.18409 C 0.02708 0.19796 0.02934 0.21276 0.02586 0.22594 C 0.02482 0.22988 0.01961 0.22618 0.01736 0.22363 C 0.01458 0.22063 0.01354 0.21577 0.01215 0.21114 C 0.01059 0.20652 0.00868 0.19634 0.00868 0.19657 C 0.0052 0.20374 0.00138 0.21068 -0.00157 0.21878 C -0.0033 0.22317 -0.00504 0.23335 -0.00504 0.23358 C -0.00903 0.22201 -0.00921 0.2049 -0.01719 0.19889 C -0.02171 0.19519 -0.02171 0.2123 -0.02414 0.21878 C -0.02969 0.23335 -0.0257 0.21854 -0.02917 0.23335 C -0.03664 0.22618 -0.03507 0.22294 -0.03785 0.21114 C -0.04011 0.21207 -0.04254 0.21253 -0.0448 0.21369 C -0.04671 0.21508 -0.04809 0.21993 -0.05 0.21878 C -0.05243 0.21716 -0.05226 0.21207 -0.0533 0.20883 C -0.05625 0.18987 -0.05955 0.15911 -0.04306 0.15194 C -0.03855 0.14223 -0.03334 0.13829 -0.02587 0.13459 C -0.01285 0.11563 -0.01198 0.12211 0.01041 0.12442 C 0.01215 0.12696 0.01406 0.12928 0.01562 0.13205 C 0.01823 0.13668 0.02257 0.14685 0.02257 0.14731 C 0.03177 0.14477 0.04166 0.14038 0.05 0.13459 C 0.05364 0.13182 0.05642 0.12604 0.06041 0.12442 C 0.06701 0.12187 0.07274 0.11679 0.07934 0.11447 C 0.10364 0.10661 0.08958 0.11309 0.10173 0.10707 C 0.09687 0.0962 0.08576 0.08071 0.0776 0.07493 C 0.07812 0.06915 0.07743 0.06267 0.07934 0.05758 C 0.08055 0.05434 0.08385 0.05388 0.08628 0.05249 C 0.09409 0.04879 0.10243 0.04648 0.11041 0.04278 C 0.09739 0.03908 0.08368 0.03538 0.07083 0.03029 C 0.06545 0.02844 0.0552 0.02289 0.0552 0.02312 C 0.05573 0.01873 0.0552 0.01387 0.05694 0.0104 C 0.05798 0.00809 0.06059 0.00948 0.06215 0.00809 C 0.07708 -0.00232 0.05816 0.00763 0.07257 0.00069 C 0.0743 -0.00116 0.07916 -0.00232 0.0776 -0.0044 C 0.06805 -0.01573 0.05329 -0.00694 0.06909 -0.01665 C 0.07066 -0.01781 0.07239 -0.0185 0.07413 -0.0192 C 0.07465 -0.02174 0.0776 -0.02614 0.07586 -0.02637 C 0.06198 -0.02914 0.04513 -0.02174 0.03107 -0.0192 C 0.0276 -0.01758 0.01823 -0.0118 0.01562 -0.0192 C 0.01441 -0.0229 0.01996 -0.02475 0.02257 -0.02637 C 0.02517 -0.02822 0.02829 -0.02822 0.03107 -0.02891 C 0.03281 -0.03076 0.03437 -0.03284 0.03628 -0.034 C 0.03958 -0.03539 0.04757 -0.0414 0.0467 -0.03654 C 0.04635 -0.03492 0.02882 -0.01874 0.02586 -0.01665 C 0.00034 0.00023 -0.02726 0.00832 -0.05504 0.01295 C -0.0573 0.01364 -0.06424 0.0141 -0.06198 0.01549 C -0.04983 0.02243 -0.03664 0.02497 -0.02414 0.03029 C -0.0099 0.03631 0.00295 0.04718 0.01736 0.05249 C 0.02691 0.07215 0.0243 0.06313 0.0276 0.07747 C 0.02916 0.0932 0.0309 0.10661 0.03454 0.12187 C 0.03576 0.11933 0.03732 0.11725 0.03802 0.11447 C 0.03906 0.10985 0.03698 0.09667 0.03975 0.09967 C 0.04687 0.1073 0.07222 0.15101 0.07934 0.1716 C 0.07882 0.17668 0.08038 0.18362 0.0776 0.18663 C 0.07569 0.18848 0.07465 0.18085 0.07257 0.179 C 0.0651 0.17229 0.05347 0.16582 0.04496 0.16165 C 0.03888 0.13529 0.05399 0.18224 0.06041 0.19125 C 0.06093 0.1938 0.06406 0.19889 0.06215 0.19889 C 0.06007 0.19889 0.06007 0.19357 0.05868 0.19125 C 0.05347 0.18224 0.05434 0.18432 0.0467 0.18154 C 0.03993 0.17576 0.03489 0.16767 0.0276 0.1642 C 0.02534 0.16165 0.02343 0.15841 0.02083 0.15656 C 0.01875 0.15518 0.01597 0.15587 0.01388 0.15425 C -0.00452 0.13945 0.01996 0.1524 0.00347 0.14454 C 0.00086 0.15587 0.00208 0.16235 -0.00677 0.16674 C -0.01302 0.16373 -0.02587 0.15911 -0.02587 0.15934 C -0.03594 0.14916 -0.029 0.15495 -0.04827 0.14685 C -0.05695 0.14338 -0.06216 0.13668 -0.06893 0.12951 C -0.06563 0.11771 -0.06511 0.111 -0.05677 0.10707 C -0.04896 0.09597 -0.04688 0.0851 -0.05504 0.07007 C -0.05643 0.0673 -0.05973 0.06822 -0.06198 0.06753 C -0.07223 0.05781 -0.07848 0.05619 -0.08612 0.04024 C -0.10608 -0.04533 -0.10834 -0.00486 0.00694 0.00069 C 0.03055 0.00485 0.05208 0.00508 0.07586 0.00323 C 0.07812 0.00254 0.08107 -0.00185 0.08281 0.00069 C 0.0842 0.00277 0.07968 0.00532 0.0776 0.00578 C 0.07066 0.00647 0.06388 0.00393 0.05694 0.00323 C 0.05573 -0.00116 0.05451 -0.00509 0.05347 -0.00925 C 0.05277 -0.01249 0.05329 -0.02197 0.05173 -0.0192 C 0.04323 -0.0044 0.03836 0.0141 0.03107 0.03029 C 0.02968 0.0333 0.0276 0.03538 0.02586 0.03792 C 0.02448 0.05388 0.02187 0.06244 0.01909 0.07747 C 0.0177 0.08487 0.01562 0.09204 0.01388 0.09967 C 0.01336 0.10222 0.01215 0.10707 0.01215 0.1073 C 0.01041 0.08903 0.00868 0.06591 0.0052 0.04764 C 0.0026 0.03422 -0.00365 0.02359 -0.00677 0.0104 C -0.01598 0.03422 -0.02431 0.0555 -0.03785 0.07493 C -0.05105 0.05596 -0.04879 0.03746 -0.05 0.0104 C -0.05313 0.02891 -0.05695 0.04648 -0.06025 0.06498 C -0.06146 0.07215 -0.06719 0.08464 -0.06719 0.08487 C -0.06841 0.09135 -0.0691 0.09805 -0.07066 0.10453 C -0.07448 0.11956 -0.07414 0.10707 -0.07414 0.11447 " pathEditMode="relative" rAng="0" ptsTypes="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A">
                                      <p:cBhvr>
                                        <p:cTn id="6" dur="2000" fill="hold"/>
                                        <p:tgtEl>
                                          <p:spTgt spid="5"/>
                                        </p:tgtEl>
                                        <p:attrNameLst>
                                          <p:attrName>ppt_x</p:attrName>
                                          <p:attrName>ppt_y</p:attrName>
                                        </p:attrNameLst>
                                      </p:cBhvr>
                                      <p:rCtr x="-2344" y="8904"/>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777" y="118497"/>
            <a:ext cx="7157545" cy="769441"/>
          </a:xfrm>
          <a:prstGeom prst="rect">
            <a:avLst/>
          </a:prstGeom>
          <a:noFill/>
        </p:spPr>
        <p:txBody>
          <a:bodyPr wrap="square" rtlCol="0">
            <a:spAutoFit/>
          </a:bodyPr>
          <a:lstStyle/>
          <a:p>
            <a:r>
              <a:rPr lang="en-US" altLang="zh-CN" sz="4400" b="1" dirty="0" smtClean="0">
                <a:solidFill>
                  <a:srgbClr val="FF0000"/>
                </a:solidFill>
              </a:rPr>
              <a:t>1</a:t>
            </a:r>
            <a:r>
              <a:rPr lang="zh-CN" altLang="en-US" sz="4400" b="1" dirty="0" smtClean="0">
                <a:solidFill>
                  <a:srgbClr val="FF0000"/>
                </a:solidFill>
              </a:rPr>
              <a:t>、孤立</a:t>
            </a:r>
            <a:r>
              <a:rPr lang="zh-CN" altLang="en-US" sz="4400" b="1" dirty="0">
                <a:solidFill>
                  <a:srgbClr val="FF0000"/>
                </a:solidFill>
              </a:rPr>
              <a:t>原子的电子状态</a:t>
            </a:r>
          </a:p>
        </p:txBody>
      </p:sp>
      <p:sp>
        <p:nvSpPr>
          <p:cNvPr id="4" name="TextBox 3"/>
          <p:cNvSpPr txBox="1"/>
          <p:nvPr/>
        </p:nvSpPr>
        <p:spPr>
          <a:xfrm>
            <a:off x="6488766" y="2169795"/>
            <a:ext cx="3211135" cy="461665"/>
          </a:xfrm>
          <a:prstGeom prst="rect">
            <a:avLst/>
          </a:prstGeom>
          <a:noFill/>
        </p:spPr>
        <p:txBody>
          <a:bodyPr wrap="none" rtlCol="0">
            <a:spAutoFit/>
          </a:bodyPr>
          <a:lstStyle/>
          <a:p>
            <a:r>
              <a:rPr lang="en-US" altLang="zh-CN" sz="2400" b="1" i="1" dirty="0">
                <a:latin typeface="Times New Roman" pitchFamily="18" charset="0"/>
                <a:cs typeface="Times New Roman" pitchFamily="18" charset="0"/>
              </a:rPr>
              <a:t>n</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1,2,3…… </a:t>
            </a:r>
            <a:r>
              <a:rPr lang="zh-CN" altLang="en-US" sz="2400" b="1" dirty="0">
                <a:latin typeface="Times New Roman" pitchFamily="18" charset="0"/>
                <a:cs typeface="Times New Roman" pitchFamily="18" charset="0"/>
              </a:rPr>
              <a:t>主量子数</a:t>
            </a:r>
          </a:p>
        </p:txBody>
      </p:sp>
      <p:sp>
        <p:nvSpPr>
          <p:cNvPr id="5" name="TextBox 4"/>
          <p:cNvSpPr txBox="1"/>
          <p:nvPr/>
        </p:nvSpPr>
        <p:spPr>
          <a:xfrm>
            <a:off x="6500805" y="2815141"/>
            <a:ext cx="3631122" cy="461665"/>
          </a:xfrm>
          <a:prstGeom prst="rect">
            <a:avLst/>
          </a:prstGeom>
          <a:noFill/>
        </p:spPr>
        <p:txBody>
          <a:bodyPr wrap="none" rtlCol="0">
            <a:spAutoFit/>
          </a:bodyPr>
          <a:lstStyle/>
          <a:p>
            <a:r>
              <a:rPr lang="en-US" altLang="zh-CN" sz="2400" b="1" i="1" dirty="0">
                <a:latin typeface="Times New Roman" pitchFamily="18" charset="0"/>
                <a:cs typeface="Times New Roman" pitchFamily="18" charset="0"/>
              </a:rPr>
              <a:t>l</a:t>
            </a:r>
            <a:r>
              <a:rPr lang="zh-CN" altLang="en-US" sz="2400" b="1" dirty="0">
                <a:latin typeface="Times New Roman" pitchFamily="18" charset="0"/>
                <a:cs typeface="Times New Roman" pitchFamily="18" charset="0"/>
              </a:rPr>
              <a:t>：角量子数</a:t>
            </a:r>
            <a:r>
              <a:rPr lang="en-US" altLang="zh-CN" sz="2400" b="1" dirty="0">
                <a:latin typeface="Times New Roman" pitchFamily="18" charset="0"/>
                <a:cs typeface="Times New Roman" pitchFamily="18" charset="0"/>
              </a:rPr>
              <a:t>0,</a:t>
            </a: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1,2,…</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n-1</a:t>
            </a:r>
            <a:endParaRPr lang="zh-CN" altLang="en-US" sz="2400"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6465337" y="3400541"/>
                <a:ext cx="4179349" cy="461665"/>
              </a:xfrm>
              <a:prstGeom prst="rect">
                <a:avLst/>
              </a:prstGeom>
              <a:noFill/>
            </p:spPr>
            <p:txBody>
              <a:bodyPr wrap="none" rtlCol="0">
                <a:spAutoFit/>
              </a:bodyPr>
              <a:lstStyle/>
              <a:p>
                <a:r>
                  <a:rPr lang="en-US" altLang="zh-CN" sz="2400" b="1" i="1" dirty="0">
                    <a:latin typeface="Times New Roman" pitchFamily="18" charset="0"/>
                    <a:cs typeface="Times New Roman" pitchFamily="18" charset="0"/>
                  </a:rPr>
                  <a:t>m</a:t>
                </a:r>
                <a:r>
                  <a:rPr lang="zh-CN" altLang="en-US" sz="2400" b="1" dirty="0">
                    <a:latin typeface="Times New Roman" pitchFamily="18" charset="0"/>
                    <a:cs typeface="Times New Roman" pitchFamily="18" charset="0"/>
                  </a:rPr>
                  <a:t>：磁量子数</a:t>
                </a:r>
                <a:r>
                  <a:rPr lang="en-US" altLang="zh-CN" sz="2400" b="1" dirty="0">
                    <a:latin typeface="Times New Roman" pitchFamily="18" charset="0"/>
                    <a:cs typeface="Times New Roman" pitchFamily="18" charset="0"/>
                  </a:rPr>
                  <a:t>0,</a:t>
                </a:r>
                <a14:m>
                  <m:oMath xmlns:m="http://schemas.openxmlformats.org/officeDocument/2006/math">
                    <m:r>
                      <a:rPr lang="en-US" altLang="zh-CN" sz="2400" b="1" i="1">
                        <a:latin typeface="Cambria Math"/>
                        <a:ea typeface="Cambria Math"/>
                        <a:cs typeface="Times New Roman" pitchFamily="18" charset="0"/>
                      </a:rPr>
                      <m:t>±</m:t>
                    </m:r>
                    <m:r>
                      <a:rPr lang="en-US" altLang="zh-CN" sz="2400" b="1" i="1">
                        <a:latin typeface="Cambria Math"/>
                        <a:ea typeface="Cambria Math"/>
                        <a:cs typeface="Times New Roman" pitchFamily="18" charset="0"/>
                      </a:rPr>
                      <m:t>𝟏</m:t>
                    </m:r>
                    <m:r>
                      <a:rPr lang="en-US" altLang="zh-CN" sz="2400" b="1" i="1">
                        <a:latin typeface="Cambria Math"/>
                        <a:ea typeface="Cambria Math"/>
                        <a:cs typeface="Times New Roman" pitchFamily="18" charset="0"/>
                      </a:rPr>
                      <m:t>,±</m:t>
                    </m:r>
                    <m:r>
                      <a:rPr lang="en-US" altLang="zh-CN" sz="2400" b="1" i="1" dirty="0">
                        <a:latin typeface="Cambria Math"/>
                        <a:ea typeface="Cambria Math"/>
                        <a:cs typeface="Times New Roman" pitchFamily="18" charset="0"/>
                      </a:rPr>
                      <m:t>𝟐</m:t>
                    </m:r>
                  </m:oMath>
                </a14:m>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a:t>
                </a:r>
                <a14:m>
                  <m:oMath xmlns:m="http://schemas.openxmlformats.org/officeDocument/2006/math">
                    <m:r>
                      <a:rPr lang="en-US" altLang="zh-CN" sz="2400" b="1" i="1">
                        <a:latin typeface="Cambria Math"/>
                        <a:ea typeface="Cambria Math"/>
                        <a:cs typeface="Times New Roman" pitchFamily="18" charset="0"/>
                      </a:rPr>
                      <m:t>±</m:t>
                    </m:r>
                    <m:r>
                      <a:rPr lang="en-US" altLang="zh-CN" sz="2400" b="1" i="1">
                        <a:latin typeface="Cambria Math"/>
                        <a:ea typeface="Cambria Math"/>
                        <a:cs typeface="Times New Roman" pitchFamily="18" charset="0"/>
                      </a:rPr>
                      <m:t>𝒍</m:t>
                    </m:r>
                  </m:oMath>
                </a14:m>
                <a:endParaRPr lang="zh-CN" altLang="en-US" sz="2400" b="1" dirty="0">
                  <a:latin typeface="Times New Roman" pitchFamily="18" charset="0"/>
                  <a:cs typeface="Times New Roman"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465337" y="3400541"/>
                <a:ext cx="4179349" cy="461665"/>
              </a:xfrm>
              <a:prstGeom prst="rect">
                <a:avLst/>
              </a:prstGeom>
              <a:blipFill>
                <a:blip r:embed="rId3"/>
                <a:stretch>
                  <a:fillRect l="-2336" t="-14474"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500805" y="3991029"/>
                <a:ext cx="2815194" cy="624082"/>
              </a:xfrm>
              <a:prstGeom prst="rect">
                <a:avLst/>
              </a:prstGeom>
              <a:noFill/>
            </p:spPr>
            <p:txBody>
              <a:bodyPr wrap="none" rtlCol="0">
                <a:spAutoFit/>
              </a:bodyPr>
              <a:lstStyle/>
              <a:p>
                <a:r>
                  <a:rPr lang="en-US" altLang="zh-CN" sz="2400" b="1" i="1" dirty="0" err="1">
                    <a:latin typeface="Times New Roman" pitchFamily="18" charset="0"/>
                    <a:cs typeface="Times New Roman" pitchFamily="18" charset="0"/>
                  </a:rPr>
                  <a:t>m</a:t>
                </a:r>
                <a:r>
                  <a:rPr lang="en-US" altLang="zh-CN" sz="2400" b="1" i="1" baseline="-25000" dirty="0" err="1">
                    <a:latin typeface="Times New Roman" pitchFamily="18" charset="0"/>
                    <a:cs typeface="Times New Roman" pitchFamily="18" charset="0"/>
                  </a:rPr>
                  <a:t>s</a:t>
                </a:r>
                <a:r>
                  <a:rPr lang="zh-CN" altLang="en-US" sz="2400" b="1" dirty="0">
                    <a:latin typeface="Times New Roman" pitchFamily="18" charset="0"/>
                    <a:cs typeface="Times New Roman" pitchFamily="18" charset="0"/>
                  </a:rPr>
                  <a:t>：自旋量子数</a:t>
                </a:r>
                <a14:m>
                  <m:oMath xmlns:m="http://schemas.openxmlformats.org/officeDocument/2006/math">
                    <m:r>
                      <a:rPr lang="en-US" altLang="zh-CN" sz="2400" b="1" i="1">
                        <a:latin typeface="Cambria Math"/>
                        <a:ea typeface="Cambria Math"/>
                        <a:cs typeface="Times New Roman" pitchFamily="18" charset="0"/>
                      </a:rPr>
                      <m:t>±</m:t>
                    </m:r>
                    <m:f>
                      <m:fPr>
                        <m:ctrlPr>
                          <a:rPr lang="en-US" altLang="zh-CN" sz="2400" b="1" i="1">
                            <a:latin typeface="Cambria Math" panose="02040503050406030204" pitchFamily="18" charset="0"/>
                            <a:ea typeface="Cambria Math"/>
                            <a:cs typeface="Times New Roman" pitchFamily="18" charset="0"/>
                          </a:rPr>
                        </m:ctrlPr>
                      </m:fPr>
                      <m:num>
                        <m:r>
                          <a:rPr lang="en-US" altLang="zh-CN" sz="2400" b="1" i="1">
                            <a:latin typeface="Cambria Math"/>
                            <a:ea typeface="Cambria Math"/>
                            <a:cs typeface="Times New Roman" pitchFamily="18" charset="0"/>
                          </a:rPr>
                          <m:t>𝟏</m:t>
                        </m:r>
                      </m:num>
                      <m:den>
                        <m:r>
                          <a:rPr lang="en-US" altLang="zh-CN" sz="2400" b="1" i="1">
                            <a:latin typeface="Cambria Math"/>
                            <a:ea typeface="Cambria Math"/>
                            <a:cs typeface="Times New Roman" pitchFamily="18" charset="0"/>
                          </a:rPr>
                          <m:t>𝟐</m:t>
                        </m:r>
                      </m:den>
                    </m:f>
                  </m:oMath>
                </a14:m>
                <a:endParaRPr lang="zh-CN" altLang="en-US" sz="2400" b="1"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500805" y="3991029"/>
                <a:ext cx="2815194" cy="624082"/>
              </a:xfrm>
              <a:prstGeom prst="rect">
                <a:avLst/>
              </a:prstGeom>
              <a:blipFill>
                <a:blip r:embed="rId4"/>
                <a:stretch>
                  <a:fillRect l="-3247" b="-8824"/>
                </a:stretch>
              </a:blipFill>
            </p:spPr>
            <p:txBody>
              <a:bodyPr/>
              <a:lstStyle/>
              <a:p>
                <a:r>
                  <a:rPr lang="zh-CN" altLang="en-US">
                    <a:noFill/>
                  </a:rPr>
                  <a:t> </a:t>
                </a:r>
              </a:p>
            </p:txBody>
          </p:sp>
        </mc:Fallback>
      </mc:AlternateContent>
      <p:cxnSp>
        <p:nvCxnSpPr>
          <p:cNvPr id="78" name="直接连接符 77"/>
          <p:cNvCxnSpPr/>
          <p:nvPr/>
        </p:nvCxnSpPr>
        <p:spPr>
          <a:xfrm>
            <a:off x="9836727" y="621203"/>
            <a:ext cx="914400" cy="914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147349" y="1803402"/>
            <a:ext cx="3637069" cy="3206520"/>
            <a:chOff x="437418" y="1423070"/>
            <a:chExt cx="3637069" cy="3206520"/>
          </a:xfrm>
        </p:grpSpPr>
        <p:grpSp>
          <p:nvGrpSpPr>
            <p:cNvPr id="12" name="组合 11"/>
            <p:cNvGrpSpPr/>
            <p:nvPr/>
          </p:nvGrpSpPr>
          <p:grpSpPr>
            <a:xfrm>
              <a:off x="1629367" y="2620333"/>
              <a:ext cx="508191" cy="523220"/>
              <a:chOff x="1629367" y="2620333"/>
              <a:chExt cx="508191" cy="523220"/>
            </a:xfrm>
          </p:grpSpPr>
          <p:sp>
            <p:nvSpPr>
              <p:cNvPr id="10" name="椭圆 9"/>
              <p:cNvSpPr/>
              <p:nvPr/>
            </p:nvSpPr>
            <p:spPr>
              <a:xfrm>
                <a:off x="1650669" y="2665639"/>
                <a:ext cx="486889" cy="445695"/>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11" name="TextBox 10"/>
              <p:cNvSpPr txBox="1"/>
              <p:nvPr/>
            </p:nvSpPr>
            <p:spPr>
              <a:xfrm>
                <a:off x="1629367" y="2620333"/>
                <a:ext cx="503664" cy="523220"/>
              </a:xfrm>
              <a:prstGeom prst="rect">
                <a:avLst/>
              </a:prstGeom>
              <a:noFill/>
            </p:spPr>
            <p:txBody>
              <a:bodyPr wrap="none" rtlCol="0">
                <a:spAutoFit/>
              </a:bodyPr>
              <a:lstStyle/>
              <a:p>
                <a:r>
                  <a:rPr lang="en-US" altLang="zh-CN" dirty="0"/>
                  <a:t>Si</a:t>
                </a:r>
                <a:endParaRPr lang="zh-CN" altLang="en-US" dirty="0"/>
              </a:p>
            </p:txBody>
          </p:sp>
        </p:grpSp>
        <p:grpSp>
          <p:nvGrpSpPr>
            <p:cNvPr id="17" name="组合 16"/>
            <p:cNvGrpSpPr/>
            <p:nvPr/>
          </p:nvGrpSpPr>
          <p:grpSpPr>
            <a:xfrm>
              <a:off x="1472540" y="2380975"/>
              <a:ext cx="843148" cy="989364"/>
              <a:chOff x="1472540" y="2392850"/>
              <a:chExt cx="843148" cy="989364"/>
            </a:xfrm>
          </p:grpSpPr>
          <p:sp>
            <p:nvSpPr>
              <p:cNvPr id="13" name="椭圆 12"/>
              <p:cNvSpPr/>
              <p:nvPr/>
            </p:nvSpPr>
            <p:spPr>
              <a:xfrm>
                <a:off x="1472540" y="2465958"/>
                <a:ext cx="843148" cy="8431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821005" y="2392850"/>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21005" y="3235998"/>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043180" y="2108627"/>
              <a:ext cx="1683318" cy="1548977"/>
              <a:chOff x="1043180" y="2108627"/>
              <a:chExt cx="1683318" cy="1548977"/>
            </a:xfrm>
          </p:grpSpPr>
          <p:sp>
            <p:nvSpPr>
              <p:cNvPr id="16" name="椭圆 15"/>
              <p:cNvSpPr/>
              <p:nvPr/>
            </p:nvSpPr>
            <p:spPr>
              <a:xfrm>
                <a:off x="1116288" y="2108627"/>
                <a:ext cx="1548977" cy="15489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43180" y="2802549"/>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580282" y="2799615"/>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 name="直接连接符 20"/>
            <p:cNvCxnSpPr/>
            <p:nvPr/>
          </p:nvCxnSpPr>
          <p:spPr>
            <a:xfrm>
              <a:off x="2121155" y="3239165"/>
              <a:ext cx="1094802" cy="1367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207885" y="4606226"/>
              <a:ext cx="7330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71762" y="4260258"/>
              <a:ext cx="428322" cy="369332"/>
            </a:xfrm>
            <a:prstGeom prst="rect">
              <a:avLst/>
            </a:prstGeom>
            <a:noFill/>
          </p:spPr>
          <p:txBody>
            <a:bodyPr wrap="none" rtlCol="0">
              <a:spAutoFit/>
            </a:bodyPr>
            <a:lstStyle/>
            <a:p>
              <a:r>
                <a:rPr lang="en-US" altLang="zh-CN" sz="1800" dirty="0"/>
                <a:t>1s</a:t>
              </a:r>
              <a:endParaRPr lang="zh-CN" altLang="en-US" sz="1800" dirty="0"/>
            </a:p>
          </p:txBody>
        </p:sp>
        <p:sp>
          <p:nvSpPr>
            <p:cNvPr id="28" name="TextBox 27"/>
            <p:cNvSpPr txBox="1"/>
            <p:nvPr/>
          </p:nvSpPr>
          <p:spPr>
            <a:xfrm>
              <a:off x="3553062" y="4258529"/>
              <a:ext cx="423514" cy="369332"/>
            </a:xfrm>
            <a:prstGeom prst="rect">
              <a:avLst/>
            </a:prstGeom>
            <a:noFill/>
          </p:spPr>
          <p:txBody>
            <a:bodyPr wrap="none" rtlCol="0">
              <a:spAutoFit/>
            </a:bodyPr>
            <a:lstStyle/>
            <a:p>
              <a:r>
                <a:rPr lang="en-US" altLang="zh-CN" sz="1800" dirty="0"/>
                <a:t>E</a:t>
              </a:r>
              <a:r>
                <a:rPr lang="en-US" altLang="zh-CN" sz="1800" baseline="-25000" dirty="0"/>
                <a:t>1</a:t>
              </a:r>
              <a:endParaRPr lang="zh-CN" altLang="en-US" sz="1800" baseline="-25000" dirty="0"/>
            </a:p>
          </p:txBody>
        </p:sp>
        <p:cxnSp>
          <p:nvCxnSpPr>
            <p:cNvPr id="32" name="直接连接符 31"/>
            <p:cNvCxnSpPr/>
            <p:nvPr/>
          </p:nvCxnSpPr>
          <p:spPr>
            <a:xfrm>
              <a:off x="2580281" y="3251038"/>
              <a:ext cx="680241" cy="9112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248647" y="4162244"/>
              <a:ext cx="6923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92612" y="3792912"/>
              <a:ext cx="428322" cy="369332"/>
            </a:xfrm>
            <a:prstGeom prst="rect">
              <a:avLst/>
            </a:prstGeom>
            <a:noFill/>
          </p:spPr>
          <p:txBody>
            <a:bodyPr wrap="none" rtlCol="0">
              <a:spAutoFit/>
            </a:bodyPr>
            <a:lstStyle/>
            <a:p>
              <a:r>
                <a:rPr lang="en-US" altLang="zh-CN" sz="1800" dirty="0"/>
                <a:t>2s</a:t>
              </a:r>
              <a:endParaRPr lang="zh-CN" altLang="en-US" sz="1800" dirty="0"/>
            </a:p>
          </p:txBody>
        </p:sp>
        <p:sp>
          <p:nvSpPr>
            <p:cNvPr id="35" name="TextBox 34"/>
            <p:cNvSpPr txBox="1"/>
            <p:nvPr/>
          </p:nvSpPr>
          <p:spPr>
            <a:xfrm>
              <a:off x="3564937" y="3804791"/>
              <a:ext cx="423514" cy="369332"/>
            </a:xfrm>
            <a:prstGeom prst="rect">
              <a:avLst/>
            </a:prstGeom>
            <a:noFill/>
          </p:spPr>
          <p:txBody>
            <a:bodyPr wrap="none" rtlCol="0">
              <a:spAutoFit/>
            </a:bodyPr>
            <a:lstStyle/>
            <a:p>
              <a:r>
                <a:rPr lang="en-US" altLang="zh-CN" sz="1800" dirty="0"/>
                <a:t>E</a:t>
              </a:r>
              <a:r>
                <a:rPr lang="en-US" altLang="zh-CN" sz="1800" baseline="-25000" dirty="0"/>
                <a:t>2</a:t>
              </a:r>
              <a:endParaRPr lang="zh-CN" altLang="en-US" sz="1800" baseline="-25000" dirty="0"/>
            </a:p>
          </p:txBody>
        </p:sp>
        <p:sp>
          <p:nvSpPr>
            <p:cNvPr id="37" name="椭圆 36"/>
            <p:cNvSpPr/>
            <p:nvPr/>
          </p:nvSpPr>
          <p:spPr>
            <a:xfrm>
              <a:off x="831295" y="1816925"/>
              <a:ext cx="2105703" cy="21057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206954" y="1816925"/>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099584" y="2020294"/>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863890" y="2669162"/>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58187" y="2948765"/>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441000" y="3778442"/>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519049" y="3583785"/>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3213022" y="3301588"/>
              <a:ext cx="441146" cy="369332"/>
            </a:xfrm>
            <a:prstGeom prst="rect">
              <a:avLst/>
            </a:prstGeom>
            <a:noFill/>
          </p:spPr>
          <p:txBody>
            <a:bodyPr wrap="none" rtlCol="0">
              <a:spAutoFit/>
            </a:bodyPr>
            <a:lstStyle/>
            <a:p>
              <a:r>
                <a:rPr lang="en-US" altLang="zh-CN" sz="1800" dirty="0"/>
                <a:t>2p</a:t>
              </a:r>
              <a:endParaRPr lang="zh-CN" altLang="en-US" sz="1800" dirty="0"/>
            </a:p>
          </p:txBody>
        </p:sp>
        <p:sp>
          <p:nvSpPr>
            <p:cNvPr id="54" name="TextBox 53"/>
            <p:cNvSpPr txBox="1"/>
            <p:nvPr/>
          </p:nvSpPr>
          <p:spPr>
            <a:xfrm>
              <a:off x="3594799" y="3297207"/>
              <a:ext cx="423514" cy="369332"/>
            </a:xfrm>
            <a:prstGeom prst="rect">
              <a:avLst/>
            </a:prstGeom>
            <a:noFill/>
          </p:spPr>
          <p:txBody>
            <a:bodyPr wrap="none" rtlCol="0">
              <a:spAutoFit/>
            </a:bodyPr>
            <a:lstStyle/>
            <a:p>
              <a:r>
                <a:rPr lang="en-US" altLang="zh-CN" sz="1800" dirty="0"/>
                <a:t>E</a:t>
              </a:r>
              <a:r>
                <a:rPr lang="en-US" altLang="zh-CN" sz="1800" baseline="-25000" dirty="0"/>
                <a:t>3</a:t>
              </a:r>
              <a:endParaRPr lang="zh-CN" altLang="en-US" sz="1800" baseline="-25000" dirty="0"/>
            </a:p>
          </p:txBody>
        </p:sp>
        <p:cxnSp>
          <p:nvCxnSpPr>
            <p:cNvPr id="57" name="直接连接符 56"/>
            <p:cNvCxnSpPr/>
            <p:nvPr/>
          </p:nvCxnSpPr>
          <p:spPr>
            <a:xfrm>
              <a:off x="2925837" y="3094981"/>
              <a:ext cx="363228" cy="562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593768" y="1591295"/>
              <a:ext cx="2548108" cy="2548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37418" y="1423070"/>
              <a:ext cx="28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860403" y="1518187"/>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784845" y="4075918"/>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758187" y="3797714"/>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920401" y="1874078"/>
              <a:ext cx="146216" cy="1462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a:off x="3260522" y="3657604"/>
              <a:ext cx="6923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139413" y="3130453"/>
              <a:ext cx="8015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250621" y="2768456"/>
              <a:ext cx="428322" cy="369332"/>
            </a:xfrm>
            <a:prstGeom prst="rect">
              <a:avLst/>
            </a:prstGeom>
            <a:noFill/>
          </p:spPr>
          <p:txBody>
            <a:bodyPr wrap="none" rtlCol="0">
              <a:spAutoFit/>
            </a:bodyPr>
            <a:lstStyle/>
            <a:p>
              <a:r>
                <a:rPr lang="en-US" altLang="zh-CN" sz="1800" dirty="0"/>
                <a:t>3s</a:t>
              </a:r>
              <a:endParaRPr lang="zh-CN" altLang="en-US" sz="1800" dirty="0"/>
            </a:p>
          </p:txBody>
        </p:sp>
        <p:sp>
          <p:nvSpPr>
            <p:cNvPr id="76" name="TextBox 75"/>
            <p:cNvSpPr txBox="1"/>
            <p:nvPr/>
          </p:nvSpPr>
          <p:spPr>
            <a:xfrm>
              <a:off x="3622946" y="2780335"/>
              <a:ext cx="423514" cy="369332"/>
            </a:xfrm>
            <a:prstGeom prst="rect">
              <a:avLst/>
            </a:prstGeom>
            <a:noFill/>
          </p:spPr>
          <p:txBody>
            <a:bodyPr wrap="none" rtlCol="0">
              <a:spAutoFit/>
            </a:bodyPr>
            <a:lstStyle/>
            <a:p>
              <a:r>
                <a:rPr lang="en-US" altLang="zh-CN" sz="1800" dirty="0"/>
                <a:t>E</a:t>
              </a:r>
              <a:r>
                <a:rPr lang="en-US" altLang="zh-CN" sz="1800" baseline="-25000" dirty="0"/>
                <a:t>4</a:t>
              </a:r>
              <a:endParaRPr lang="zh-CN" altLang="en-US" sz="1800" baseline="-25000" dirty="0"/>
            </a:p>
          </p:txBody>
        </p:sp>
        <p:cxnSp>
          <p:nvCxnSpPr>
            <p:cNvPr id="82" name="直接连接符 81"/>
            <p:cNvCxnSpPr/>
            <p:nvPr/>
          </p:nvCxnSpPr>
          <p:spPr>
            <a:xfrm>
              <a:off x="3294907" y="2614368"/>
              <a:ext cx="6235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249666" y="2242648"/>
              <a:ext cx="441146" cy="369332"/>
            </a:xfrm>
            <a:prstGeom prst="rect">
              <a:avLst/>
            </a:prstGeom>
            <a:noFill/>
          </p:spPr>
          <p:txBody>
            <a:bodyPr wrap="none" rtlCol="0">
              <a:spAutoFit/>
            </a:bodyPr>
            <a:lstStyle/>
            <a:p>
              <a:r>
                <a:rPr lang="en-US" altLang="zh-CN" sz="1800" dirty="0"/>
                <a:t>3p</a:t>
              </a:r>
              <a:endParaRPr lang="zh-CN" altLang="en-US" sz="1800" dirty="0"/>
            </a:p>
          </p:txBody>
        </p:sp>
        <p:sp>
          <p:nvSpPr>
            <p:cNvPr id="84" name="TextBox 83"/>
            <p:cNvSpPr txBox="1"/>
            <p:nvPr/>
          </p:nvSpPr>
          <p:spPr>
            <a:xfrm>
              <a:off x="3607693" y="2297642"/>
              <a:ext cx="466794" cy="369332"/>
            </a:xfrm>
            <a:prstGeom prst="rect">
              <a:avLst/>
            </a:prstGeom>
            <a:noFill/>
          </p:spPr>
          <p:txBody>
            <a:bodyPr wrap="none" rtlCol="0">
              <a:spAutoFit/>
            </a:bodyPr>
            <a:lstStyle/>
            <a:p>
              <a:r>
                <a:rPr lang="en-US" altLang="zh-CN" sz="1800" dirty="0"/>
                <a:t>E5</a:t>
              </a:r>
              <a:endParaRPr lang="zh-CN" altLang="en-US" sz="1800" baseline="-25000" dirty="0"/>
            </a:p>
          </p:txBody>
        </p:sp>
      </p:grpSp>
      <p:grpSp>
        <p:nvGrpSpPr>
          <p:cNvPr id="88" name="组合 87"/>
          <p:cNvGrpSpPr/>
          <p:nvPr/>
        </p:nvGrpSpPr>
        <p:grpSpPr>
          <a:xfrm>
            <a:off x="7458075" y="6382078"/>
            <a:ext cx="552450" cy="314325"/>
            <a:chOff x="5172075" y="6438900"/>
            <a:chExt cx="552450" cy="314325"/>
          </a:xfrm>
        </p:grpSpPr>
        <p:sp>
          <p:nvSpPr>
            <p:cNvPr id="89" name="棱台 8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TextBox 90"/>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10098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down)">
                                      <p:cBhvr>
                                        <p:cTn id="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timgsa.baidu.com/timg?image&amp;quality=80&amp;size=b10000_10000&amp;sec=1553585357&amp;di=327c1268ba243afebd070a51919a202d&amp;src=http://imgsrc.baidu.com/baike/pic/item/ae826731557e355aebc4afd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7427" y="927720"/>
            <a:ext cx="4621653" cy="5486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30954" y="949598"/>
            <a:ext cx="1114408" cy="369332"/>
          </a:xfrm>
          <a:prstGeom prst="rect">
            <a:avLst/>
          </a:prstGeom>
          <a:solidFill>
            <a:schemeClr val="bg1"/>
          </a:solidFill>
        </p:spPr>
        <p:txBody>
          <a:bodyPr wrap="none" rtlCol="0">
            <a:spAutoFit/>
          </a:bodyPr>
          <a:lstStyle/>
          <a:p>
            <a:r>
              <a:rPr lang="zh-CN" altLang="en-US" sz="1800" b="1" dirty="0"/>
              <a:t>主量子数</a:t>
            </a:r>
          </a:p>
        </p:txBody>
      </p:sp>
      <p:sp>
        <p:nvSpPr>
          <p:cNvPr id="4" name="TextBox 3"/>
          <p:cNvSpPr txBox="1"/>
          <p:nvPr/>
        </p:nvSpPr>
        <p:spPr>
          <a:xfrm>
            <a:off x="258247" y="180242"/>
            <a:ext cx="7157545" cy="769441"/>
          </a:xfrm>
          <a:prstGeom prst="rect">
            <a:avLst/>
          </a:prstGeom>
          <a:noFill/>
        </p:spPr>
        <p:txBody>
          <a:bodyPr wrap="square" rtlCol="0">
            <a:spAutoFit/>
          </a:bodyPr>
          <a:lstStyle/>
          <a:p>
            <a:r>
              <a:rPr lang="en-US" altLang="zh-CN" sz="4400" b="1" dirty="0" smtClean="0">
                <a:solidFill>
                  <a:srgbClr val="FF0000"/>
                </a:solidFill>
              </a:rPr>
              <a:t>1</a:t>
            </a:r>
            <a:r>
              <a:rPr lang="zh-CN" altLang="en-US" sz="4400" b="1" dirty="0" smtClean="0">
                <a:solidFill>
                  <a:srgbClr val="FF0000"/>
                </a:solidFill>
              </a:rPr>
              <a:t>、孤立</a:t>
            </a:r>
            <a:r>
              <a:rPr lang="zh-CN" altLang="en-US" sz="4400" b="1" dirty="0">
                <a:solidFill>
                  <a:srgbClr val="FF0000"/>
                </a:solidFill>
              </a:rPr>
              <a:t>原子的电子状态</a:t>
            </a:r>
          </a:p>
        </p:txBody>
      </p:sp>
      <p:sp>
        <p:nvSpPr>
          <p:cNvPr id="8" name="矩形 7"/>
          <p:cNvSpPr/>
          <p:nvPr/>
        </p:nvSpPr>
        <p:spPr>
          <a:xfrm>
            <a:off x="3747427" y="3301340"/>
            <a:ext cx="294143" cy="6943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rot="16200000">
            <a:off x="3532136" y="3626233"/>
            <a:ext cx="649537" cy="369332"/>
          </a:xfrm>
          <a:prstGeom prst="rect">
            <a:avLst/>
          </a:prstGeom>
          <a:solidFill>
            <a:schemeClr val="bg1"/>
          </a:solidFill>
        </p:spPr>
        <p:txBody>
          <a:bodyPr wrap="none" rtlCol="0">
            <a:spAutoFit/>
          </a:bodyPr>
          <a:lstStyle/>
          <a:p>
            <a:r>
              <a:rPr lang="zh-CN" altLang="en-US" sz="1800" b="1" dirty="0"/>
              <a:t>能量</a:t>
            </a:r>
          </a:p>
        </p:txBody>
      </p:sp>
      <p:cxnSp>
        <p:nvCxnSpPr>
          <p:cNvPr id="7" name="直接箭头连接符 6"/>
          <p:cNvCxnSpPr>
            <a:stCxn id="5" idx="3"/>
          </p:cNvCxnSpPr>
          <p:nvPr/>
        </p:nvCxnSpPr>
        <p:spPr>
          <a:xfrm flipH="1" flipV="1">
            <a:off x="3856904" y="3116551"/>
            <a:ext cx="1" cy="3695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14192" y="6170079"/>
            <a:ext cx="1114408" cy="369332"/>
          </a:xfrm>
          <a:prstGeom prst="rect">
            <a:avLst/>
          </a:prstGeom>
          <a:solidFill>
            <a:schemeClr val="bg1"/>
          </a:solidFill>
        </p:spPr>
        <p:txBody>
          <a:bodyPr wrap="none" rtlCol="0">
            <a:spAutoFit/>
          </a:bodyPr>
          <a:lstStyle/>
          <a:p>
            <a:r>
              <a:rPr lang="zh-CN" altLang="en-US" sz="1800" b="1" dirty="0"/>
              <a:t>原子序数</a:t>
            </a:r>
          </a:p>
        </p:txBody>
      </p:sp>
      <p:sp>
        <p:nvSpPr>
          <p:cNvPr id="11" name="矩形 10"/>
          <p:cNvSpPr/>
          <p:nvPr/>
        </p:nvSpPr>
        <p:spPr>
          <a:xfrm>
            <a:off x="4288159" y="6056417"/>
            <a:ext cx="3862273" cy="190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4205033" y="5943005"/>
            <a:ext cx="312906" cy="369332"/>
          </a:xfrm>
          <a:prstGeom prst="rect">
            <a:avLst/>
          </a:prstGeom>
          <a:noFill/>
        </p:spPr>
        <p:txBody>
          <a:bodyPr wrap="none" rtlCol="0">
            <a:spAutoFit/>
          </a:bodyPr>
          <a:lstStyle/>
          <a:p>
            <a:r>
              <a:rPr lang="en-US" altLang="zh-CN" sz="1800" b="1" dirty="0"/>
              <a:t>0</a:t>
            </a:r>
            <a:endParaRPr lang="zh-CN" altLang="en-US" sz="1800" b="1" dirty="0"/>
          </a:p>
        </p:txBody>
      </p:sp>
      <p:sp>
        <p:nvSpPr>
          <p:cNvPr id="12" name="TextBox 11"/>
          <p:cNvSpPr txBox="1"/>
          <p:nvPr/>
        </p:nvSpPr>
        <p:spPr>
          <a:xfrm>
            <a:off x="5007642" y="5954880"/>
            <a:ext cx="441146" cy="369332"/>
          </a:xfrm>
          <a:prstGeom prst="rect">
            <a:avLst/>
          </a:prstGeom>
          <a:noFill/>
        </p:spPr>
        <p:txBody>
          <a:bodyPr wrap="none" rtlCol="0">
            <a:spAutoFit/>
          </a:bodyPr>
          <a:lstStyle/>
          <a:p>
            <a:r>
              <a:rPr lang="en-US" altLang="zh-CN" sz="1800" b="1" dirty="0"/>
              <a:t>25</a:t>
            </a:r>
            <a:endParaRPr lang="zh-CN" altLang="en-US" sz="1800" b="1" dirty="0"/>
          </a:p>
        </p:txBody>
      </p:sp>
      <p:sp>
        <p:nvSpPr>
          <p:cNvPr id="13" name="TextBox 12"/>
          <p:cNvSpPr txBox="1"/>
          <p:nvPr/>
        </p:nvSpPr>
        <p:spPr>
          <a:xfrm>
            <a:off x="5891283" y="5939357"/>
            <a:ext cx="441146" cy="369332"/>
          </a:xfrm>
          <a:prstGeom prst="rect">
            <a:avLst/>
          </a:prstGeom>
          <a:noFill/>
        </p:spPr>
        <p:txBody>
          <a:bodyPr wrap="none" rtlCol="0">
            <a:spAutoFit/>
          </a:bodyPr>
          <a:lstStyle/>
          <a:p>
            <a:r>
              <a:rPr lang="en-US" altLang="zh-CN" sz="1800" b="1" dirty="0"/>
              <a:t>50</a:t>
            </a:r>
            <a:endParaRPr lang="zh-CN" altLang="en-US" sz="1800" b="1" dirty="0"/>
          </a:p>
        </p:txBody>
      </p:sp>
      <p:sp>
        <p:nvSpPr>
          <p:cNvPr id="14" name="TextBox 13"/>
          <p:cNvSpPr txBox="1"/>
          <p:nvPr/>
        </p:nvSpPr>
        <p:spPr>
          <a:xfrm>
            <a:off x="6768125" y="5943002"/>
            <a:ext cx="441146" cy="369332"/>
          </a:xfrm>
          <a:prstGeom prst="rect">
            <a:avLst/>
          </a:prstGeom>
          <a:noFill/>
        </p:spPr>
        <p:txBody>
          <a:bodyPr wrap="none" rtlCol="0">
            <a:spAutoFit/>
          </a:bodyPr>
          <a:lstStyle/>
          <a:p>
            <a:r>
              <a:rPr lang="en-US" altLang="zh-CN" sz="1800" b="1" dirty="0"/>
              <a:t>75</a:t>
            </a:r>
            <a:endParaRPr lang="zh-CN" altLang="en-US" sz="1800" b="1" dirty="0"/>
          </a:p>
        </p:txBody>
      </p:sp>
      <p:sp>
        <p:nvSpPr>
          <p:cNvPr id="15" name="TextBox 14"/>
          <p:cNvSpPr txBox="1"/>
          <p:nvPr/>
        </p:nvSpPr>
        <p:spPr>
          <a:xfrm>
            <a:off x="7611180" y="5949788"/>
            <a:ext cx="569387" cy="369332"/>
          </a:xfrm>
          <a:prstGeom prst="rect">
            <a:avLst/>
          </a:prstGeom>
          <a:noFill/>
        </p:spPr>
        <p:txBody>
          <a:bodyPr wrap="none" rtlCol="0">
            <a:spAutoFit/>
          </a:bodyPr>
          <a:lstStyle/>
          <a:p>
            <a:r>
              <a:rPr lang="en-US" altLang="zh-CN" sz="1800" b="1" dirty="0"/>
              <a:t>100</a:t>
            </a:r>
            <a:endParaRPr lang="zh-CN" altLang="en-US" sz="1800" b="1" dirty="0"/>
          </a:p>
        </p:txBody>
      </p:sp>
      <p:sp>
        <p:nvSpPr>
          <p:cNvPr id="16" name="矩形 15"/>
          <p:cNvSpPr/>
          <p:nvPr/>
        </p:nvSpPr>
        <p:spPr>
          <a:xfrm>
            <a:off x="4205034" y="2078183"/>
            <a:ext cx="83125" cy="32775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112819" y="4967249"/>
            <a:ext cx="312906" cy="369332"/>
          </a:xfrm>
          <a:prstGeom prst="rect">
            <a:avLst/>
          </a:prstGeom>
          <a:noFill/>
        </p:spPr>
        <p:txBody>
          <a:bodyPr wrap="none" rtlCol="0">
            <a:spAutoFit/>
          </a:bodyPr>
          <a:lstStyle/>
          <a:p>
            <a:r>
              <a:rPr lang="en-US" altLang="zh-CN" sz="1800" b="1" dirty="0"/>
              <a:t>1</a:t>
            </a:r>
            <a:endParaRPr lang="zh-CN" altLang="en-US" sz="1800" b="1" dirty="0"/>
          </a:p>
        </p:txBody>
      </p:sp>
      <p:sp>
        <p:nvSpPr>
          <p:cNvPr id="18" name="TextBox 17"/>
          <p:cNvSpPr txBox="1"/>
          <p:nvPr/>
        </p:nvSpPr>
        <p:spPr>
          <a:xfrm>
            <a:off x="4098249" y="4395255"/>
            <a:ext cx="312906" cy="369332"/>
          </a:xfrm>
          <a:prstGeom prst="rect">
            <a:avLst/>
          </a:prstGeom>
          <a:noFill/>
        </p:spPr>
        <p:txBody>
          <a:bodyPr wrap="none" rtlCol="0">
            <a:spAutoFit/>
          </a:bodyPr>
          <a:lstStyle/>
          <a:p>
            <a:r>
              <a:rPr lang="en-US" altLang="zh-CN" sz="1800" b="1" dirty="0"/>
              <a:t>2</a:t>
            </a:r>
            <a:endParaRPr lang="zh-CN" altLang="en-US" sz="1800" b="1" dirty="0"/>
          </a:p>
        </p:txBody>
      </p:sp>
      <p:sp>
        <p:nvSpPr>
          <p:cNvPr id="19" name="TextBox 18"/>
          <p:cNvSpPr txBox="1"/>
          <p:nvPr/>
        </p:nvSpPr>
        <p:spPr>
          <a:xfrm>
            <a:off x="4107955" y="3787149"/>
            <a:ext cx="312906" cy="369332"/>
          </a:xfrm>
          <a:prstGeom prst="rect">
            <a:avLst/>
          </a:prstGeom>
          <a:noFill/>
        </p:spPr>
        <p:txBody>
          <a:bodyPr wrap="none" rtlCol="0">
            <a:spAutoFit/>
          </a:bodyPr>
          <a:lstStyle/>
          <a:p>
            <a:r>
              <a:rPr lang="en-US" altLang="zh-CN" sz="1800" b="1" dirty="0"/>
              <a:t>3</a:t>
            </a:r>
            <a:endParaRPr lang="zh-CN" altLang="en-US" sz="1800" b="1" dirty="0"/>
          </a:p>
        </p:txBody>
      </p:sp>
      <p:sp>
        <p:nvSpPr>
          <p:cNvPr id="20" name="TextBox 19"/>
          <p:cNvSpPr txBox="1"/>
          <p:nvPr/>
        </p:nvSpPr>
        <p:spPr>
          <a:xfrm>
            <a:off x="4096080" y="3210513"/>
            <a:ext cx="312906" cy="369332"/>
          </a:xfrm>
          <a:prstGeom prst="rect">
            <a:avLst/>
          </a:prstGeom>
          <a:noFill/>
        </p:spPr>
        <p:txBody>
          <a:bodyPr wrap="none" rtlCol="0">
            <a:spAutoFit/>
          </a:bodyPr>
          <a:lstStyle/>
          <a:p>
            <a:r>
              <a:rPr lang="en-US" altLang="zh-CN" sz="1800" b="1" dirty="0"/>
              <a:t>4</a:t>
            </a:r>
            <a:endParaRPr lang="zh-CN" altLang="en-US" sz="1800" b="1" dirty="0"/>
          </a:p>
        </p:txBody>
      </p:sp>
      <p:sp>
        <p:nvSpPr>
          <p:cNvPr id="21" name="TextBox 20"/>
          <p:cNvSpPr txBox="1"/>
          <p:nvPr/>
        </p:nvSpPr>
        <p:spPr>
          <a:xfrm>
            <a:off x="4102302" y="2676571"/>
            <a:ext cx="312906" cy="369332"/>
          </a:xfrm>
          <a:prstGeom prst="rect">
            <a:avLst/>
          </a:prstGeom>
          <a:noFill/>
        </p:spPr>
        <p:txBody>
          <a:bodyPr wrap="none" rtlCol="0">
            <a:spAutoFit/>
          </a:bodyPr>
          <a:lstStyle/>
          <a:p>
            <a:r>
              <a:rPr lang="en-US" altLang="zh-CN" sz="1800" b="1" dirty="0"/>
              <a:t>5</a:t>
            </a:r>
            <a:endParaRPr lang="zh-CN" altLang="en-US" sz="1800" b="1" dirty="0"/>
          </a:p>
        </p:txBody>
      </p:sp>
      <p:sp>
        <p:nvSpPr>
          <p:cNvPr id="22" name="TextBox 21"/>
          <p:cNvSpPr txBox="1"/>
          <p:nvPr/>
        </p:nvSpPr>
        <p:spPr>
          <a:xfrm>
            <a:off x="4107955" y="2319114"/>
            <a:ext cx="312906" cy="369332"/>
          </a:xfrm>
          <a:prstGeom prst="rect">
            <a:avLst/>
          </a:prstGeom>
          <a:noFill/>
        </p:spPr>
        <p:txBody>
          <a:bodyPr wrap="none" rtlCol="0">
            <a:spAutoFit/>
          </a:bodyPr>
          <a:lstStyle/>
          <a:p>
            <a:r>
              <a:rPr lang="en-US" altLang="zh-CN" sz="1800" b="1" dirty="0"/>
              <a:t>6</a:t>
            </a:r>
            <a:endParaRPr lang="zh-CN" altLang="en-US" sz="1800" b="1" dirty="0"/>
          </a:p>
        </p:txBody>
      </p:sp>
      <p:sp>
        <p:nvSpPr>
          <p:cNvPr id="23" name="TextBox 22"/>
          <p:cNvSpPr txBox="1"/>
          <p:nvPr/>
        </p:nvSpPr>
        <p:spPr>
          <a:xfrm>
            <a:off x="4107955" y="2069204"/>
            <a:ext cx="312906" cy="369332"/>
          </a:xfrm>
          <a:prstGeom prst="rect">
            <a:avLst/>
          </a:prstGeom>
          <a:noFill/>
        </p:spPr>
        <p:txBody>
          <a:bodyPr wrap="none" rtlCol="0">
            <a:spAutoFit/>
          </a:bodyPr>
          <a:lstStyle/>
          <a:p>
            <a:r>
              <a:rPr lang="en-US" altLang="zh-CN" sz="1800" b="1" dirty="0"/>
              <a:t>7</a:t>
            </a:r>
            <a:endParaRPr lang="zh-CN" altLang="en-US" sz="1800" b="1" dirty="0"/>
          </a:p>
        </p:txBody>
      </p:sp>
      <p:grpSp>
        <p:nvGrpSpPr>
          <p:cNvPr id="25" name="组合 24"/>
          <p:cNvGrpSpPr/>
          <p:nvPr/>
        </p:nvGrpSpPr>
        <p:grpSpPr>
          <a:xfrm>
            <a:off x="3694145" y="6544002"/>
            <a:ext cx="552450" cy="314325"/>
            <a:chOff x="5172075" y="6438900"/>
            <a:chExt cx="552450" cy="314325"/>
          </a:xfrm>
        </p:grpSpPr>
        <p:sp>
          <p:nvSpPr>
            <p:cNvPr id="26" name="棱台 2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1524001" y="6526817"/>
            <a:ext cx="1899879" cy="307777"/>
          </a:xfrm>
          <a:prstGeom prst="rect">
            <a:avLst/>
          </a:prstGeom>
          <a:noFill/>
        </p:spPr>
        <p:txBody>
          <a:bodyPr wrap="none" rtlCol="0">
            <a:spAutoFit/>
          </a:bodyPr>
          <a:lstStyle/>
          <a:p>
            <a:r>
              <a:rPr lang="zh-CN" altLang="en-US" sz="1400" dirty="0"/>
              <a:t>大连理工大学  张贺秋</a:t>
            </a:r>
          </a:p>
        </p:txBody>
      </p:sp>
      <p:sp>
        <p:nvSpPr>
          <p:cNvPr id="6" name="TextBox 5"/>
          <p:cNvSpPr txBox="1"/>
          <p:nvPr/>
        </p:nvSpPr>
        <p:spPr>
          <a:xfrm>
            <a:off x="5059966" y="940855"/>
            <a:ext cx="2276585" cy="369332"/>
          </a:xfrm>
          <a:prstGeom prst="rect">
            <a:avLst/>
          </a:prstGeom>
          <a:noFill/>
        </p:spPr>
        <p:txBody>
          <a:bodyPr wrap="none" rtlCol="0">
            <a:spAutoFit/>
          </a:bodyPr>
          <a:lstStyle/>
          <a:p>
            <a:r>
              <a:rPr lang="zh-CN" altLang="en-US" sz="1800" b="1" dirty="0"/>
              <a:t>科顿原子轨道能级图</a:t>
            </a:r>
          </a:p>
        </p:txBody>
      </p:sp>
      <p:sp>
        <p:nvSpPr>
          <p:cNvPr id="24" name="Rectangle 1"/>
          <p:cNvSpPr>
            <a:spLocks noChangeArrowheads="1"/>
          </p:cNvSpPr>
          <p:nvPr/>
        </p:nvSpPr>
        <p:spPr bwMode="auto">
          <a:xfrm>
            <a:off x="8281060" y="5793967"/>
            <a:ext cx="18525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3786" tIns="0" rIns="28566" bIns="0" numCol="1" anchor="ctr" anchorCtr="0" compatLnSpc="1">
            <a:prstTxWarp prst="textNoShape">
              <a:avLst/>
            </a:prstTxWarp>
            <a:spAutoFit/>
          </a:bodyPr>
          <a:lstStyle/>
          <a:p>
            <a:pPr indent="33338" algn="ctr"/>
            <a:r>
              <a:rPr lang="zh-CN" altLang="zh-CN" sz="1800" dirty="0">
                <a:cs typeface="宋体" pitchFamily="2" charset="-122"/>
              </a:rPr>
              <a:t>1962</a:t>
            </a:r>
            <a:r>
              <a:rPr lang="zh-CN" altLang="en-US" sz="1800" dirty="0">
                <a:cs typeface="宋体" pitchFamily="2" charset="-122"/>
              </a:rPr>
              <a:t>年美国无机结构化学家顿（</a:t>
            </a:r>
            <a:r>
              <a:rPr lang="zh-CN" altLang="zh-CN" sz="1800" dirty="0">
                <a:cs typeface="宋体" pitchFamily="2" charset="-122"/>
              </a:rPr>
              <a:t>F.A.</a:t>
            </a:r>
            <a:r>
              <a:rPr lang="en-US" altLang="zh-CN" sz="1800" dirty="0">
                <a:cs typeface="宋体" pitchFamily="2" charset="-122"/>
              </a:rPr>
              <a:t>Cotton</a:t>
            </a:r>
            <a:r>
              <a:rPr lang="zh-CN" altLang="en-US" sz="1800" dirty="0">
                <a:cs typeface="宋体" pitchFamily="2" charset="-122"/>
              </a:rPr>
              <a:t>）</a:t>
            </a:r>
          </a:p>
        </p:txBody>
      </p:sp>
      <p:cxnSp>
        <p:nvCxnSpPr>
          <p:cNvPr id="30" name="直接连接符 29"/>
          <p:cNvCxnSpPr/>
          <p:nvPr/>
        </p:nvCxnSpPr>
        <p:spPr>
          <a:xfrm>
            <a:off x="4845362" y="3995688"/>
            <a:ext cx="0" cy="20607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745736" y="3895344"/>
            <a:ext cx="850392" cy="411480"/>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30654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101" y="282256"/>
            <a:ext cx="8844455" cy="769441"/>
          </a:xfrm>
          <a:prstGeom prst="rect">
            <a:avLst/>
          </a:prstGeom>
          <a:noFill/>
        </p:spPr>
        <p:txBody>
          <a:bodyPr wrap="square" rtlCol="0">
            <a:spAutoFit/>
          </a:bodyPr>
          <a:lstStyle/>
          <a:p>
            <a:r>
              <a:rPr lang="en-US" altLang="zh-CN" sz="4400" b="1" dirty="0" smtClean="0">
                <a:solidFill>
                  <a:srgbClr val="FF0000"/>
                </a:solidFill>
              </a:rPr>
              <a:t>2</a:t>
            </a:r>
            <a:r>
              <a:rPr lang="zh-CN" altLang="en-US" sz="4400" b="1" dirty="0" smtClean="0">
                <a:solidFill>
                  <a:srgbClr val="FF0000"/>
                </a:solidFill>
              </a:rPr>
              <a:t>、自由空间</a:t>
            </a:r>
            <a:r>
              <a:rPr lang="zh-CN" altLang="en-US" sz="4400" b="1" dirty="0">
                <a:solidFill>
                  <a:srgbClr val="FF0000"/>
                </a:solidFill>
              </a:rPr>
              <a:t>中的电子状态和</a:t>
            </a:r>
            <a:r>
              <a:rPr lang="zh-CN" altLang="en-US" sz="4400" b="1" i="1" dirty="0">
                <a:solidFill>
                  <a:srgbClr val="FF0000"/>
                </a:solidFill>
              </a:rPr>
              <a:t>能谱</a:t>
            </a:r>
          </a:p>
        </p:txBody>
      </p:sp>
      <p:sp>
        <p:nvSpPr>
          <p:cNvPr id="3" name="TextBox 2"/>
          <p:cNvSpPr txBox="1"/>
          <p:nvPr/>
        </p:nvSpPr>
        <p:spPr>
          <a:xfrm>
            <a:off x="2123947" y="1426520"/>
            <a:ext cx="3057247" cy="523220"/>
          </a:xfrm>
          <a:prstGeom prst="rect">
            <a:avLst/>
          </a:prstGeom>
          <a:noFill/>
        </p:spPr>
        <p:txBody>
          <a:bodyPr wrap="none" rtlCol="0">
            <a:spAutoFit/>
          </a:bodyPr>
          <a:lstStyle/>
          <a:p>
            <a:r>
              <a:rPr lang="zh-CN" altLang="en-US" dirty="0">
                <a:solidFill>
                  <a:srgbClr val="005C2A"/>
                </a:solidFill>
                <a:latin typeface="华文行楷" panose="02010800040101010101" pitchFamily="2" charset="-122"/>
                <a:ea typeface="华文行楷" panose="02010800040101010101" pitchFamily="2" charset="-122"/>
              </a:rPr>
              <a:t>定态薛定谔方程：</a:t>
            </a:r>
          </a:p>
        </p:txBody>
      </p:sp>
      <mc:AlternateContent xmlns:mc="http://schemas.openxmlformats.org/markup-compatibility/2006" xmlns:a14="http://schemas.microsoft.com/office/drawing/2010/main">
        <mc:Choice Requires="a14">
          <p:sp>
            <p:nvSpPr>
              <p:cNvPr id="4" name="TextBox 3"/>
              <p:cNvSpPr txBox="1"/>
              <p:nvPr/>
            </p:nvSpPr>
            <p:spPr>
              <a:xfrm>
                <a:off x="5181193" y="1139531"/>
                <a:ext cx="4430251" cy="9679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en-US" altLang="zh-CN" b="1" i="1">
                                  <a:latin typeface="Cambria Math"/>
                                </a:rPr>
                                <m:t>ħ</m:t>
                              </m:r>
                            </m:e>
                            <m:sup>
                              <m:r>
                                <a:rPr lang="en-US" altLang="zh-CN" b="1" i="1">
                                  <a:latin typeface="Cambria Math"/>
                                </a:rPr>
                                <m:t>𝟐</m:t>
                              </m:r>
                            </m:sup>
                          </m:sSup>
                        </m:num>
                        <m:den>
                          <m:r>
                            <a:rPr lang="en-US" altLang="zh-CN" b="1" i="1">
                              <a:latin typeface="Cambria Math"/>
                            </a:rPr>
                            <m:t>𝟐</m:t>
                          </m:r>
                          <m:r>
                            <a:rPr lang="en-US" altLang="zh-CN" b="1" i="1">
                              <a:latin typeface="Cambria Math"/>
                            </a:rPr>
                            <m:t>𝒎</m:t>
                          </m:r>
                        </m:den>
                      </m:f>
                      <m:sSup>
                        <m:sSupPr>
                          <m:ctrlPr>
                            <a:rPr lang="en-US" altLang="zh-CN" b="1" i="1">
                              <a:latin typeface="Cambria Math" panose="02040503050406030204" pitchFamily="18" charset="0"/>
                            </a:rPr>
                          </m:ctrlPr>
                        </m:sSupPr>
                        <m:e>
                          <m:r>
                            <a:rPr lang="en-US" altLang="zh-CN" b="1" i="1">
                              <a:latin typeface="Cambria Math"/>
                              <a:ea typeface="Cambria Math"/>
                            </a:rPr>
                            <m:t>𝜵</m:t>
                          </m:r>
                        </m:e>
                        <m:sup>
                          <m:r>
                            <a:rPr lang="en-US" altLang="zh-CN" b="1" i="1">
                              <a:latin typeface="Cambria Math"/>
                            </a:rPr>
                            <m:t>𝟐</m:t>
                          </m:r>
                        </m:sup>
                      </m:sSup>
                      <m:r>
                        <a:rPr lang="en-US" altLang="zh-CN"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e>
                      </m:d>
                      <m:r>
                        <a:rPr lang="en-US" altLang="zh-CN" b="1" i="1">
                          <a:latin typeface="Cambria Math"/>
                          <a:sym typeface="Symbol"/>
                        </a:rPr>
                        <m:t>=</m:t>
                      </m:r>
                      <m:r>
                        <a:rPr lang="en-US" altLang="zh-CN" b="1" i="1">
                          <a:latin typeface="Cambria Math"/>
                          <a:sym typeface="Symbol"/>
                        </a:rPr>
                        <m:t>𝑬</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e>
                      </m:d>
                      <m:r>
                        <a:rPr lang="en-US" altLang="zh-CN" b="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e>
                      </m:d>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5181193" y="1139531"/>
                <a:ext cx="4430251" cy="967957"/>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1865200" y="2182141"/>
            <a:ext cx="1107996" cy="646331"/>
          </a:xfrm>
          <a:prstGeom prst="rect">
            <a:avLst/>
          </a:prstGeom>
          <a:noFill/>
        </p:spPr>
        <p:txBody>
          <a:bodyPr wrap="none" rtlCol="0">
            <a:spAutoFit/>
          </a:bodyPr>
          <a:lstStyle/>
          <a:p>
            <a:r>
              <a:rPr lang="zh-CN" altLang="en-US" sz="3600" b="1" dirty="0">
                <a:solidFill>
                  <a:srgbClr val="FF0000"/>
                </a:solidFill>
                <a:latin typeface="+mn-ea"/>
                <a:ea typeface="+mn-ea"/>
              </a:rPr>
              <a:t>解：</a:t>
            </a:r>
          </a:p>
        </p:txBody>
      </p:sp>
      <mc:AlternateContent xmlns:mc="http://schemas.openxmlformats.org/markup-compatibility/2006" xmlns:a14="http://schemas.microsoft.com/office/drawing/2010/main">
        <mc:Choice Requires="a14">
          <p:sp>
            <p:nvSpPr>
              <p:cNvPr id="6" name="TextBox 5"/>
              <p:cNvSpPr txBox="1"/>
              <p:nvPr/>
            </p:nvSpPr>
            <p:spPr>
              <a:xfrm>
                <a:off x="2463273" y="2049770"/>
                <a:ext cx="3010183" cy="9823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sym typeface="Symbol"/>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𝒓</m:t>
                              </m:r>
                            </m:e>
                          </m:acc>
                        </m:e>
                      </m:d>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ad>
                            <m:radPr>
                              <m:degHide m:val="on"/>
                              <m:ctrlPr>
                                <a:rPr lang="en-US" altLang="zh-CN" b="1" i="1">
                                  <a:latin typeface="Cambria Math" panose="02040503050406030204" pitchFamily="18" charset="0"/>
                                </a:rPr>
                              </m:ctrlPr>
                            </m:radPr>
                            <m:deg/>
                            <m:e>
                              <m:r>
                                <a:rPr lang="en-US" altLang="zh-CN" b="1" i="1">
                                  <a:latin typeface="Cambria Math"/>
                                </a:rPr>
                                <m:t>𝑽</m:t>
                              </m:r>
                            </m:e>
                          </m:rad>
                        </m:den>
                      </m:f>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acc>
                            <m:accPr>
                              <m:chr m:val="⃑"/>
                              <m:ctrlPr>
                                <a:rPr lang="en-US" altLang="zh-CN" b="1" i="1">
                                  <a:latin typeface="Cambria Math" panose="02040503050406030204" pitchFamily="18" charset="0"/>
                                </a:rPr>
                              </m:ctrlPr>
                            </m:accPr>
                            <m:e>
                              <m:r>
                                <a:rPr lang="en-US" altLang="zh-CN" b="1" i="1">
                                  <a:latin typeface="Cambria Math"/>
                                </a:rPr>
                                <m:t>𝒌</m:t>
                              </m:r>
                            </m:e>
                          </m:acc>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𝒓</m:t>
                              </m:r>
                            </m:e>
                          </m:acc>
                        </m:sup>
                      </m:sSup>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2463273" y="2049770"/>
                <a:ext cx="3010183" cy="9823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63273" y="3046746"/>
                <a:ext cx="6266203" cy="9679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𝑬</m:t>
                      </m:r>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r>
                        <a:rPr lang="en-US" altLang="zh-CN" b="1" i="1">
                          <a:latin typeface="Cambria Math"/>
                        </a:rPr>
                        <m:t>=</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en-US" altLang="zh-CN" b="1" i="1">
                                  <a:latin typeface="Cambria Math"/>
                                </a:rPr>
                                <m:t>ħ</m:t>
                              </m:r>
                            </m:e>
                            <m:sup>
                              <m:r>
                                <a:rPr lang="en-US" altLang="zh-CN" b="1" i="1">
                                  <a:latin typeface="Cambria Math"/>
                                </a:rPr>
                                <m:t>𝟐</m:t>
                              </m:r>
                            </m:sup>
                          </m:sSup>
                          <m:sSup>
                            <m:sSupPr>
                              <m:ctrlPr>
                                <a:rPr lang="en-US" altLang="zh-CN" b="1" i="1">
                                  <a:latin typeface="Cambria Math" panose="02040503050406030204" pitchFamily="18" charset="0"/>
                                </a:rPr>
                              </m:ctrlPr>
                            </m:sSupPr>
                            <m:e>
                              <m:r>
                                <a:rPr lang="en-US" altLang="zh-CN" b="1" i="1">
                                  <a:latin typeface="Cambria Math"/>
                                </a:rPr>
                                <m:t>𝒌</m:t>
                              </m:r>
                            </m:e>
                            <m:sup>
                              <m:r>
                                <a:rPr lang="en-US" altLang="zh-CN" b="1" i="1">
                                  <a:latin typeface="Cambria Math"/>
                                </a:rPr>
                                <m:t>𝟐</m:t>
                              </m:r>
                            </m:sup>
                          </m:sSup>
                        </m:num>
                        <m:den>
                          <m:r>
                            <a:rPr lang="en-US" altLang="zh-CN" b="1" i="1">
                              <a:latin typeface="Cambria Math"/>
                            </a:rPr>
                            <m:t>𝟐</m:t>
                          </m:r>
                          <m:r>
                            <a:rPr lang="en-US" altLang="zh-CN" b="1" i="1">
                              <a:latin typeface="Cambria Math"/>
                            </a:rPr>
                            <m:t>𝒎</m:t>
                          </m:r>
                        </m:den>
                      </m:f>
                      <m:r>
                        <a:rPr lang="en-US" altLang="zh-CN" b="1" i="1">
                          <a:latin typeface="Cambria Math"/>
                        </a:rPr>
                        <m:t>=</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en-US" altLang="zh-CN" b="1" i="1">
                                  <a:latin typeface="Cambria Math"/>
                                </a:rPr>
                                <m:t>ħ</m:t>
                              </m:r>
                            </m:e>
                            <m:sup>
                              <m:r>
                                <a:rPr lang="en-US" altLang="zh-CN" b="1" i="1">
                                  <a:latin typeface="Cambria Math"/>
                                </a:rPr>
                                <m:t>𝟐</m:t>
                              </m:r>
                            </m:sup>
                          </m:sSup>
                        </m:num>
                        <m:den>
                          <m:r>
                            <a:rPr lang="en-US" altLang="zh-CN" b="1" i="1">
                              <a:latin typeface="Cambria Math"/>
                            </a:rPr>
                            <m:t>𝟐</m:t>
                          </m:r>
                          <m:r>
                            <a:rPr lang="en-US" altLang="zh-CN" b="1" i="1">
                              <a:latin typeface="Cambria Math"/>
                            </a:rPr>
                            <m:t>𝒎</m:t>
                          </m:r>
                        </m:den>
                      </m:f>
                      <m:d>
                        <m:dPr>
                          <m:ctrlPr>
                            <a:rPr lang="en-US" altLang="zh-CN" b="1" i="1">
                              <a:latin typeface="Cambria Math" panose="02040503050406030204" pitchFamily="18" charset="0"/>
                            </a:rPr>
                          </m:ctrlPr>
                        </m:dPr>
                        <m:e>
                          <m:sSubSup>
                            <m:sSubSupPr>
                              <m:ctrlPr>
                                <a:rPr lang="en-US" altLang="zh-CN" b="1" i="1">
                                  <a:latin typeface="Cambria Math" panose="02040503050406030204" pitchFamily="18" charset="0"/>
                                </a:rPr>
                              </m:ctrlPr>
                            </m:sSubSupPr>
                            <m:e>
                              <m:r>
                                <a:rPr lang="en-US" altLang="zh-CN" b="1" i="1">
                                  <a:latin typeface="Cambria Math"/>
                                </a:rPr>
                                <m:t>𝒌</m:t>
                              </m:r>
                              <m:r>
                                <a:rPr lang="en-US" altLang="zh-CN" b="1" i="1" baseline="30000">
                                  <a:latin typeface="Cambria Math"/>
                                </a:rPr>
                                <m:t>𝟐</m:t>
                              </m:r>
                            </m:e>
                            <m:sub>
                              <m:r>
                                <a:rPr lang="en-US" altLang="zh-CN" b="1" i="1">
                                  <a:latin typeface="Cambria Math"/>
                                </a:rPr>
                                <m:t>𝒙</m:t>
                              </m:r>
                            </m:sub>
                            <m:sup/>
                          </m:sSubSup>
                          <m:r>
                            <a:rPr lang="en-US" altLang="zh-CN" b="1" i="1">
                              <a:latin typeface="Cambria Math"/>
                            </a:rPr>
                            <m:t>+</m:t>
                          </m:r>
                          <m:sSub>
                            <m:sSubPr>
                              <m:ctrlPr>
                                <a:rPr lang="en-US" altLang="zh-CN" b="1" i="1">
                                  <a:latin typeface="Cambria Math" panose="02040503050406030204" pitchFamily="18" charset="0"/>
                                </a:rPr>
                              </m:ctrlPr>
                            </m:sSubPr>
                            <m:e>
                              <m:sSup>
                                <m:sSupPr>
                                  <m:ctrlPr>
                                    <a:rPr lang="en-US" altLang="zh-CN" b="1" i="1">
                                      <a:latin typeface="Cambria Math" panose="02040503050406030204" pitchFamily="18" charset="0"/>
                                    </a:rPr>
                                  </m:ctrlPr>
                                </m:sSupPr>
                                <m:e>
                                  <m:r>
                                    <a:rPr lang="en-US" altLang="zh-CN" b="1" i="1">
                                      <a:latin typeface="Cambria Math"/>
                                    </a:rPr>
                                    <m:t>𝒌</m:t>
                                  </m:r>
                                </m:e>
                                <m:sup>
                                  <m:r>
                                    <a:rPr lang="en-US" altLang="zh-CN" b="1" i="1">
                                      <a:latin typeface="Cambria Math"/>
                                    </a:rPr>
                                    <m:t>𝟐</m:t>
                                  </m:r>
                                </m:sup>
                              </m:sSup>
                            </m:e>
                            <m:sub>
                              <m:r>
                                <a:rPr lang="en-US" altLang="zh-CN" b="1" i="1">
                                  <a:latin typeface="Cambria Math"/>
                                </a:rPr>
                                <m:t>𝒚</m:t>
                              </m:r>
                            </m:sub>
                          </m:sSub>
                          <m:r>
                            <a:rPr lang="en-US" altLang="zh-CN" b="1" i="1">
                              <a:latin typeface="Cambria Math"/>
                            </a:rPr>
                            <m:t>+</m:t>
                          </m:r>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en-US" altLang="zh-CN" b="1" i="1">
                                      <a:latin typeface="Cambria Math"/>
                                    </a:rPr>
                                    <m:t>𝒌</m:t>
                                  </m:r>
                                </m:e>
                                <m:sub>
                                  <m:r>
                                    <a:rPr lang="en-US" altLang="zh-CN" b="1" i="1">
                                      <a:latin typeface="Cambria Math"/>
                                    </a:rPr>
                                    <m:t>𝒛</m:t>
                                  </m:r>
                                </m:sub>
                              </m:sSub>
                            </m:e>
                            <m:sup>
                              <m:r>
                                <a:rPr lang="en-US" altLang="zh-CN" b="1" i="1">
                                  <a:latin typeface="Cambria Math"/>
                                </a:rPr>
                                <m:t>𝟐</m:t>
                              </m:r>
                            </m:sup>
                          </m:sSup>
                        </m:e>
                      </m:d>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2463273" y="3046746"/>
                <a:ext cx="6266203" cy="96795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008188" y="2116016"/>
                <a:ext cx="1659813" cy="9024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a:latin typeface="Cambria Math" panose="02040503050406030204" pitchFamily="18" charset="0"/>
                            </a:rPr>
                          </m:ctrlPr>
                        </m:dPr>
                        <m:e>
                          <m:acc>
                            <m:accPr>
                              <m:chr m:val="⃑"/>
                              <m:ctrlPr>
                                <a:rPr lang="zh-CN" altLang="en-US" b="1" i="1">
                                  <a:latin typeface="Cambria Math" panose="02040503050406030204" pitchFamily="18" charset="0"/>
                                </a:rPr>
                              </m:ctrlPr>
                            </m:accPr>
                            <m:e>
                              <m:r>
                                <a:rPr lang="en-US" altLang="zh-CN" b="1" i="1">
                                  <a:latin typeface="Cambria Math"/>
                                </a:rPr>
                                <m:t>𝒌</m:t>
                              </m:r>
                            </m:e>
                          </m:acc>
                        </m:e>
                      </m:d>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𝟐</m:t>
                          </m:r>
                          <m:r>
                            <a:rPr lang="zh-CN" altLang="en-US" b="1" i="1">
                              <a:latin typeface="Cambria Math"/>
                            </a:rPr>
                            <m:t>𝝅</m:t>
                          </m:r>
                        </m:num>
                        <m:den>
                          <m:r>
                            <a:rPr lang="en-US" altLang="zh-CN" b="1" i="1">
                              <a:latin typeface="Cambria Math"/>
                              <a:sym typeface="Symbol"/>
                            </a:rPr>
                            <m:t></m:t>
                          </m:r>
                        </m:den>
                      </m:f>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9008188" y="2116016"/>
                <a:ext cx="1659813" cy="90249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81192" y="4023511"/>
                <a:ext cx="1392496" cy="5872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en-US" altLang="zh-CN" b="1" i="1">
                              <a:latin typeface="Cambria Math"/>
                            </a:rPr>
                            <m:t>𝒑</m:t>
                          </m:r>
                        </m:e>
                      </m:acc>
                      <m:r>
                        <a:rPr lang="en-US" altLang="zh-CN" b="1" i="1">
                          <a:latin typeface="Cambria Math"/>
                        </a:rPr>
                        <m:t>=ħ</m:t>
                      </m:r>
                      <m:acc>
                        <m:accPr>
                          <m:chr m:val="⃑"/>
                          <m:ctrlPr>
                            <a:rPr lang="en-US" altLang="zh-CN" b="1" i="1">
                              <a:latin typeface="Cambria Math" panose="02040503050406030204" pitchFamily="18" charset="0"/>
                            </a:rPr>
                          </m:ctrlPr>
                        </m:accPr>
                        <m:e>
                          <m:r>
                            <a:rPr lang="en-US" altLang="zh-CN" b="1" i="1">
                              <a:latin typeface="Cambria Math"/>
                            </a:rPr>
                            <m:t>𝒌</m:t>
                          </m:r>
                        </m:e>
                      </m:acc>
                    </m:oMath>
                  </m:oMathPara>
                </a14:m>
                <a:endParaRPr lang="zh-CN" alt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5181192" y="4023511"/>
                <a:ext cx="1392496" cy="587277"/>
              </a:xfrm>
              <a:prstGeom prst="rect">
                <a:avLst/>
              </a:prstGeom>
              <a:blipFill>
                <a:blip r:embed="rId7"/>
                <a:stretch>
                  <a:fillRect/>
                </a:stretch>
              </a:blipFill>
            </p:spPr>
            <p:txBody>
              <a:bodyPr/>
              <a:lstStyle/>
              <a:p>
                <a:r>
                  <a:rPr lang="zh-CN" altLang="en-US">
                    <a:noFill/>
                  </a:rPr>
                  <a:t> </a:t>
                </a:r>
              </a:p>
            </p:txBody>
          </p:sp>
        </mc:Fallback>
      </mc:AlternateContent>
      <p:sp>
        <p:nvSpPr>
          <p:cNvPr id="11" name="TextBox 10"/>
          <p:cNvSpPr txBox="1"/>
          <p:nvPr/>
        </p:nvSpPr>
        <p:spPr>
          <a:xfrm>
            <a:off x="2216920" y="4068475"/>
            <a:ext cx="2964273" cy="646331"/>
          </a:xfrm>
          <a:prstGeom prst="rect">
            <a:avLst/>
          </a:prstGeom>
          <a:noFill/>
        </p:spPr>
        <p:txBody>
          <a:bodyPr wrap="none" rtlCol="0">
            <a:spAutoFit/>
          </a:bodyPr>
          <a:lstStyle/>
          <a:p>
            <a:r>
              <a:rPr lang="zh-CN" altLang="en-US" sz="3600" b="1" dirty="0">
                <a:solidFill>
                  <a:schemeClr val="accent6">
                    <a:lumMod val="50000"/>
                  </a:schemeClr>
                </a:solidFill>
                <a:latin typeface="华文隶书" panose="02010800040101010101" pitchFamily="2" charset="-122"/>
                <a:ea typeface="华文隶书" panose="02010800040101010101" pitchFamily="2" charset="-122"/>
              </a:rPr>
              <a:t>确定的动量：</a:t>
            </a:r>
          </a:p>
        </p:txBody>
      </p:sp>
      <mc:AlternateContent xmlns:mc="http://schemas.openxmlformats.org/markup-compatibility/2006" xmlns:a14="http://schemas.microsoft.com/office/drawing/2010/main">
        <mc:Choice Requires="a14">
          <p:sp>
            <p:nvSpPr>
              <p:cNvPr id="12" name="TextBox 11"/>
              <p:cNvSpPr txBox="1"/>
              <p:nvPr/>
            </p:nvSpPr>
            <p:spPr>
              <a:xfrm>
                <a:off x="5167955" y="4501525"/>
                <a:ext cx="2177134" cy="10222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zh-CN" altLang="en-US" b="1" i="1">
                              <a:latin typeface="Cambria Math"/>
                              <a:sym typeface="Symbol"/>
                            </a:rPr>
                            <m:t></m:t>
                          </m:r>
                        </m:e>
                      </m:acc>
                      <m:r>
                        <a:rPr lang="en-US" altLang="zh-CN" b="1" i="1">
                          <a:latin typeface="Cambria Math"/>
                        </a:rPr>
                        <m:t>=</m:t>
                      </m:r>
                      <m:f>
                        <m:fPr>
                          <m:ctrlPr>
                            <a:rPr lang="en-US" altLang="zh-CN" b="1" i="1">
                              <a:latin typeface="Cambria Math" panose="02040503050406030204" pitchFamily="18" charset="0"/>
                            </a:rPr>
                          </m:ctrlPr>
                        </m:fPr>
                        <m:num>
                          <m:acc>
                            <m:accPr>
                              <m:chr m:val="⃑"/>
                              <m:ctrlPr>
                                <a:rPr lang="en-US" altLang="zh-CN" b="1" i="1">
                                  <a:latin typeface="Cambria Math" panose="02040503050406030204" pitchFamily="18" charset="0"/>
                                </a:rPr>
                              </m:ctrlPr>
                            </m:accPr>
                            <m:e>
                              <m:r>
                                <a:rPr lang="en-US" altLang="zh-CN" b="1" i="1">
                                  <a:latin typeface="Cambria Math"/>
                                </a:rPr>
                                <m:t>𝒑</m:t>
                              </m:r>
                            </m:e>
                          </m:acc>
                        </m:num>
                        <m:den>
                          <m:r>
                            <a:rPr lang="en-US" altLang="zh-CN" b="1" i="1">
                              <a:latin typeface="Cambria Math"/>
                            </a:rPr>
                            <m:t>𝒎</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ħ</m:t>
                          </m:r>
                          <m:acc>
                            <m:accPr>
                              <m:chr m:val="⃑"/>
                              <m:ctrlPr>
                                <a:rPr lang="en-US" altLang="zh-CN" b="1" i="1">
                                  <a:latin typeface="Cambria Math" panose="02040503050406030204" pitchFamily="18" charset="0"/>
                                </a:rPr>
                              </m:ctrlPr>
                            </m:accPr>
                            <m:e>
                              <m:r>
                                <a:rPr lang="en-US" altLang="zh-CN" b="1" i="1">
                                  <a:latin typeface="Cambria Math"/>
                                </a:rPr>
                                <m:t>𝒌</m:t>
                              </m:r>
                            </m:e>
                          </m:acc>
                        </m:num>
                        <m:den>
                          <m:r>
                            <a:rPr lang="en-US" altLang="zh-CN" b="1" i="1">
                              <a:latin typeface="Cambria Math"/>
                            </a:rPr>
                            <m:t>𝒎</m:t>
                          </m:r>
                        </m:den>
                      </m:f>
                    </m:oMath>
                  </m:oMathPara>
                </a14:m>
                <a:endParaRPr lang="zh-CN" altLang="en-US"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5167955" y="4501525"/>
                <a:ext cx="2177134" cy="1022268"/>
              </a:xfrm>
              <a:prstGeom prst="rect">
                <a:avLst/>
              </a:prstGeom>
              <a:blipFill>
                <a:blip r:embed="rId8"/>
                <a:stretch>
                  <a:fillRect/>
                </a:stretch>
              </a:blipFill>
            </p:spPr>
            <p:txBody>
              <a:bodyPr/>
              <a:lstStyle/>
              <a:p>
                <a:r>
                  <a:rPr lang="zh-CN" altLang="en-US">
                    <a:noFill/>
                  </a:rPr>
                  <a:t> </a:t>
                </a:r>
              </a:p>
            </p:txBody>
          </p:sp>
        </mc:Fallback>
      </mc:AlternateContent>
      <p:sp>
        <p:nvSpPr>
          <p:cNvPr id="13" name="TextBox 12"/>
          <p:cNvSpPr txBox="1"/>
          <p:nvPr/>
        </p:nvSpPr>
        <p:spPr>
          <a:xfrm>
            <a:off x="2216920" y="4689494"/>
            <a:ext cx="2954655" cy="646331"/>
          </a:xfrm>
          <a:prstGeom prst="rect">
            <a:avLst/>
          </a:prstGeom>
          <a:noFill/>
        </p:spPr>
        <p:txBody>
          <a:bodyPr wrap="none" rtlCol="0">
            <a:spAutoFit/>
          </a:bodyPr>
          <a:lstStyle/>
          <a:p>
            <a:r>
              <a:rPr lang="zh-CN" altLang="en-US" sz="3600" b="1" dirty="0">
                <a:solidFill>
                  <a:schemeClr val="accent5">
                    <a:lumMod val="50000"/>
                  </a:schemeClr>
                </a:solidFill>
                <a:latin typeface="华文隶书" panose="02010800040101010101" pitchFamily="2" charset="-122"/>
                <a:ea typeface="华文隶书" panose="02010800040101010101" pitchFamily="2" charset="-122"/>
              </a:rPr>
              <a:t>确定的速度：</a:t>
            </a:r>
          </a:p>
        </p:txBody>
      </p:sp>
      <mc:AlternateContent xmlns:mc="http://schemas.openxmlformats.org/markup-compatibility/2006" xmlns:a14="http://schemas.microsoft.com/office/drawing/2010/main">
        <mc:Choice Requires="a14">
          <p:sp>
            <p:nvSpPr>
              <p:cNvPr id="15" name="TextBox 14"/>
              <p:cNvSpPr txBox="1"/>
              <p:nvPr/>
            </p:nvSpPr>
            <p:spPr>
              <a:xfrm>
                <a:off x="5181193" y="5523793"/>
                <a:ext cx="2418226" cy="898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zh-CN" altLang="en-US" b="1" i="1">
                              <a:latin typeface="Cambria Math"/>
                              <a:sym typeface="Symbol"/>
                            </a:rPr>
                            <m:t></m:t>
                          </m:r>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r>
                        <a:rPr lang="en-US" altLang="zh-CN" b="1" i="1">
                          <a:latin typeface="Cambria Math"/>
                        </a:rPr>
                        <m:t>𝑬</m:t>
                      </m:r>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oMath>
                  </m:oMathPara>
                </a14:m>
                <a:endParaRPr lang="zh-CN" alt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5181193" y="5523793"/>
                <a:ext cx="2418226" cy="89896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5431772" y="2260384"/>
                <a:ext cx="3463384" cy="6367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en-US" altLang="zh-CN" b="1" i="1">
                              <a:latin typeface="Cambria Math"/>
                            </a:rPr>
                            <m:t>𝒌</m:t>
                          </m:r>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𝒌</m:t>
                          </m:r>
                        </m:e>
                        <m:sub>
                          <m:r>
                            <a:rPr lang="en-US" altLang="zh-CN" b="1" i="1">
                              <a:latin typeface="Cambria Math"/>
                            </a:rPr>
                            <m:t>𝒙</m:t>
                          </m:r>
                        </m:sub>
                      </m:sSub>
                      <m:acc>
                        <m:accPr>
                          <m:chr m:val="⃑"/>
                          <m:ctrlPr>
                            <a:rPr lang="en-US" altLang="zh-CN" b="1" i="1">
                              <a:latin typeface="Cambria Math" panose="02040503050406030204" pitchFamily="18" charset="0"/>
                            </a:rPr>
                          </m:ctrlPr>
                        </m:accPr>
                        <m:e>
                          <m:r>
                            <a:rPr lang="en-US" altLang="zh-CN" b="1" i="1">
                              <a:latin typeface="Cambria Math"/>
                            </a:rPr>
                            <m:t>𝒊</m:t>
                          </m:r>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𝒌</m:t>
                          </m:r>
                        </m:e>
                        <m:sub>
                          <m:r>
                            <a:rPr lang="en-US" altLang="zh-CN" b="1" i="1">
                              <a:latin typeface="Cambria Math"/>
                            </a:rPr>
                            <m:t>𝒚</m:t>
                          </m:r>
                        </m:sub>
                      </m:sSub>
                      <m:acc>
                        <m:accPr>
                          <m:chr m:val="⃑"/>
                          <m:ctrlPr>
                            <a:rPr lang="en-US" altLang="zh-CN" b="1" i="1">
                              <a:latin typeface="Cambria Math" panose="02040503050406030204" pitchFamily="18" charset="0"/>
                            </a:rPr>
                          </m:ctrlPr>
                        </m:accPr>
                        <m:e>
                          <m:r>
                            <a:rPr lang="en-US" altLang="zh-CN" b="1" i="1">
                              <a:latin typeface="Cambria Math"/>
                            </a:rPr>
                            <m:t>𝒋</m:t>
                          </m:r>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𝒌</m:t>
                          </m:r>
                        </m:e>
                        <m:sub>
                          <m:r>
                            <a:rPr lang="en-US" altLang="zh-CN" b="1" i="1">
                              <a:latin typeface="Cambria Math"/>
                            </a:rPr>
                            <m:t>𝒛</m:t>
                          </m:r>
                        </m:sub>
                      </m:sSub>
                      <m:acc>
                        <m:accPr>
                          <m:chr m:val="⃑"/>
                          <m:ctrlPr>
                            <a:rPr lang="en-US" altLang="zh-CN" b="1" i="1">
                              <a:latin typeface="Cambria Math" panose="02040503050406030204" pitchFamily="18" charset="0"/>
                            </a:rPr>
                          </m:ctrlPr>
                        </m:accPr>
                        <m:e>
                          <m:r>
                            <a:rPr lang="en-US" altLang="zh-CN" b="1" i="1">
                              <a:latin typeface="Cambria Math"/>
                            </a:rPr>
                            <m:t>𝒌</m:t>
                          </m:r>
                        </m:e>
                      </m:acc>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5431772" y="2260384"/>
                <a:ext cx="3463384" cy="636713"/>
              </a:xfrm>
              <a:prstGeom prst="rect">
                <a:avLst/>
              </a:prstGeom>
              <a:blipFill>
                <a:blip r:embed="rId10"/>
                <a:stretch>
                  <a:fillRect/>
                </a:stretch>
              </a:blipFill>
            </p:spPr>
            <p:txBody>
              <a:bodyPr/>
              <a:lstStyle/>
              <a:p>
                <a:r>
                  <a:rPr lang="zh-CN" altLang="en-US">
                    <a:noFill/>
                  </a:rPr>
                  <a:t> </a:t>
                </a:r>
              </a:p>
            </p:txBody>
          </p:sp>
        </mc:Fallback>
      </mc:AlternateContent>
      <p:cxnSp>
        <p:nvCxnSpPr>
          <p:cNvPr id="17" name="直接箭头连接符 16"/>
          <p:cNvCxnSpPr/>
          <p:nvPr/>
        </p:nvCxnSpPr>
        <p:spPr>
          <a:xfrm>
            <a:off x="7758549" y="6008923"/>
            <a:ext cx="264103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9079063" y="3961599"/>
            <a:ext cx="0" cy="23542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p:cNvSpPr/>
              <p:nvPr/>
            </p:nvSpPr>
            <p:spPr>
              <a:xfrm>
                <a:off x="10071787" y="6051754"/>
                <a:ext cx="503663" cy="5872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en-US" altLang="zh-CN" b="1" i="1">
                              <a:latin typeface="Cambria Math"/>
                            </a:rPr>
                            <m:t>𝒌</m:t>
                          </m:r>
                        </m:e>
                      </m:acc>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10071787" y="6051754"/>
                <a:ext cx="503663" cy="587277"/>
              </a:xfrm>
              <a:prstGeom prst="rect">
                <a:avLst/>
              </a:prstGeom>
              <a:blipFill>
                <a:blip r:embed="rId11"/>
                <a:stretch>
                  <a:fillRect/>
                </a:stretch>
              </a:blipFill>
            </p:spPr>
            <p:txBody>
              <a:bodyPr/>
              <a:lstStyle/>
              <a:p>
                <a:r>
                  <a:rPr lang="zh-CN" altLang="en-US">
                    <a:noFill/>
                  </a:rPr>
                  <a:t> </a:t>
                </a:r>
              </a:p>
            </p:txBody>
          </p:sp>
        </mc:Fallback>
      </mc:AlternateContent>
      <p:sp>
        <p:nvSpPr>
          <p:cNvPr id="29" name="任意多边形 28"/>
          <p:cNvSpPr/>
          <p:nvPr/>
        </p:nvSpPr>
        <p:spPr>
          <a:xfrm>
            <a:off x="7853552" y="4500757"/>
            <a:ext cx="2434441" cy="1496291"/>
          </a:xfrm>
          <a:custGeom>
            <a:avLst/>
            <a:gdLst>
              <a:gd name="connsiteX0" fmla="*/ 0 w 2434441"/>
              <a:gd name="connsiteY0" fmla="*/ 0 h 1496291"/>
              <a:gd name="connsiteX1" fmla="*/ 1223158 w 2434441"/>
              <a:gd name="connsiteY1" fmla="*/ 1496291 h 1496291"/>
              <a:gd name="connsiteX2" fmla="*/ 2434441 w 2434441"/>
              <a:gd name="connsiteY2" fmla="*/ 0 h 1496291"/>
            </a:gdLst>
            <a:ahLst/>
            <a:cxnLst>
              <a:cxn ang="0">
                <a:pos x="connsiteX0" y="connsiteY0"/>
              </a:cxn>
              <a:cxn ang="0">
                <a:pos x="connsiteX1" y="connsiteY1"/>
              </a:cxn>
              <a:cxn ang="0">
                <a:pos x="connsiteX2" y="connsiteY2"/>
              </a:cxn>
            </a:cxnLst>
            <a:rect l="l" t="t" r="r" b="b"/>
            <a:pathLst>
              <a:path w="2434441" h="1496291">
                <a:moveTo>
                  <a:pt x="0" y="0"/>
                </a:moveTo>
                <a:cubicBezTo>
                  <a:pt x="408709" y="748145"/>
                  <a:pt x="817418" y="1496291"/>
                  <a:pt x="1223158" y="1496291"/>
                </a:cubicBezTo>
                <a:cubicBezTo>
                  <a:pt x="1628898" y="1496291"/>
                  <a:pt x="2031669" y="748145"/>
                  <a:pt x="2434441" y="0"/>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TextBox 31"/>
              <p:cNvSpPr txBox="1"/>
              <p:nvPr/>
            </p:nvSpPr>
            <p:spPr>
              <a:xfrm>
                <a:off x="9007813" y="3737304"/>
                <a:ext cx="5225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𝑬</m:t>
                      </m:r>
                    </m:oMath>
                  </m:oMathPara>
                </a14:m>
                <a:endParaRPr lang="zh-CN" altLang="en-US"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9007813" y="3737304"/>
                <a:ext cx="522514" cy="523220"/>
              </a:xfrm>
              <a:prstGeom prst="rect">
                <a:avLst/>
              </a:prstGeom>
              <a:blipFill>
                <a:blip r:embed="rId12"/>
                <a:stretch>
                  <a:fillRect/>
                </a:stretch>
              </a:blipFill>
            </p:spPr>
            <p:txBody>
              <a:bodyPr/>
              <a:lstStyle/>
              <a:p>
                <a:r>
                  <a:rPr lang="zh-CN" altLang="en-US">
                    <a:noFill/>
                  </a:rPr>
                  <a:t> </a:t>
                </a:r>
              </a:p>
            </p:txBody>
          </p:sp>
        </mc:Fallback>
      </mc:AlternateContent>
      <p:grpSp>
        <p:nvGrpSpPr>
          <p:cNvPr id="33" name="组合 32"/>
          <p:cNvGrpSpPr/>
          <p:nvPr/>
        </p:nvGrpSpPr>
        <p:grpSpPr>
          <a:xfrm>
            <a:off x="3542808" y="6449663"/>
            <a:ext cx="552450" cy="314325"/>
            <a:chOff x="5172075" y="6438900"/>
            <a:chExt cx="552450" cy="314325"/>
          </a:xfrm>
        </p:grpSpPr>
        <p:sp>
          <p:nvSpPr>
            <p:cNvPr id="34" name="棱台 3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cxnSp>
        <p:nvCxnSpPr>
          <p:cNvPr id="16" name="直接连接符 15"/>
          <p:cNvCxnSpPr/>
          <p:nvPr/>
        </p:nvCxnSpPr>
        <p:spPr>
          <a:xfrm>
            <a:off x="5181194" y="5523793"/>
            <a:ext cx="198227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473940" y="4070799"/>
            <a:ext cx="2102019"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30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401"/>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201"/>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2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200"/>
                                  </p:iterate>
                                  <p:childTnLst>
                                    <p:set>
                                      <p:cBhvr>
                                        <p:cTn id="37" dur="1" fill="hold">
                                          <p:stCondLst>
                                            <p:cond delay="0"/>
                                          </p:stCondLst>
                                        </p:cTn>
                                        <p:tgtEl>
                                          <p:spTgt spid="11"/>
                                        </p:tgtEl>
                                        <p:attrNameLst>
                                          <p:attrName>style.visibility</p:attrName>
                                        </p:attrNameLst>
                                      </p:cBhvr>
                                      <p:to>
                                        <p:strVal val="visible"/>
                                      </p:to>
                                    </p:set>
                                  </p:childTnLst>
                                </p:cTn>
                              </p:par>
                            </p:childTnLst>
                          </p:cTn>
                        </p:par>
                        <p:par>
                          <p:cTn id="38" fill="hold">
                            <p:stCondLst>
                              <p:cond delay="1001"/>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2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200"/>
                                  </p:iterate>
                                  <p:childTnLst>
                                    <p:set>
                                      <p:cBhvr>
                                        <p:cTn id="45" dur="1" fill="hold">
                                          <p:stCondLst>
                                            <p:cond delay="0"/>
                                          </p:stCondLst>
                                        </p:cTn>
                                        <p:tgtEl>
                                          <p:spTgt spid="13"/>
                                        </p:tgtEl>
                                        <p:attrNameLst>
                                          <p:attrName>style.visibility</p:attrName>
                                        </p:attrNameLst>
                                      </p:cBhvr>
                                      <p:to>
                                        <p:strVal val="visible"/>
                                      </p:to>
                                    </p:set>
                                  </p:childTnLst>
                                </p:cTn>
                              </p:par>
                            </p:childTnLst>
                          </p:cTn>
                        </p:par>
                        <p:par>
                          <p:cTn id="46" fill="hold">
                            <p:stCondLst>
                              <p:cond delay="1001"/>
                            </p:stCondLst>
                            <p:childTnLst>
                              <p:par>
                                <p:cTn id="47" presetID="22" presetClass="entr" presetSubtype="8"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2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20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2"/>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childTnLst>
                                </p:cTn>
                              </p:par>
                            </p:childTnLst>
                          </p:cTn>
                        </p:par>
                        <p:par>
                          <p:cTn id="76" fill="hold">
                            <p:stCondLst>
                              <p:cond delay="0"/>
                            </p:stCondLst>
                            <p:childTnLst>
                              <p:par>
                                <p:cTn id="77" presetID="22" presetClass="entr" presetSubtype="4" fill="hold"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down)">
                                      <p:cBhvr>
                                        <p:cTn id="7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P spid="11" grpId="0"/>
      <p:bldP spid="12" grpId="0"/>
      <p:bldP spid="13" grpId="0"/>
      <p:bldP spid="15" grpId="0"/>
      <p:bldP spid="7" grpId="0"/>
      <p:bldP spid="21" grpId="0"/>
      <p:bldP spid="29" grpId="0" animBg="1"/>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915" y="146972"/>
            <a:ext cx="8844455" cy="769441"/>
          </a:xfrm>
          <a:prstGeom prst="rect">
            <a:avLst/>
          </a:prstGeom>
          <a:noFill/>
        </p:spPr>
        <p:txBody>
          <a:bodyPr wrap="square" rtlCol="0">
            <a:spAutoFit/>
          </a:bodyPr>
          <a:lstStyle/>
          <a:p>
            <a:r>
              <a:rPr lang="en-US" altLang="zh-CN" sz="4400" b="1" dirty="0" smtClean="0">
                <a:solidFill>
                  <a:srgbClr val="FF0000"/>
                </a:solidFill>
              </a:rPr>
              <a:t>3</a:t>
            </a:r>
            <a:r>
              <a:rPr lang="zh-CN" altLang="en-US" sz="4400" b="1" dirty="0" smtClean="0">
                <a:solidFill>
                  <a:srgbClr val="FF0000"/>
                </a:solidFill>
              </a:rPr>
              <a:t>、晶体</a:t>
            </a:r>
            <a:r>
              <a:rPr lang="zh-CN" altLang="en-US" sz="4400" b="1" dirty="0">
                <a:solidFill>
                  <a:srgbClr val="FF0000"/>
                </a:solidFill>
              </a:rPr>
              <a:t>中的电子状态和</a:t>
            </a:r>
            <a:r>
              <a:rPr lang="zh-CN" altLang="en-US" sz="4400" b="1" i="1" dirty="0">
                <a:solidFill>
                  <a:srgbClr val="FF0000"/>
                </a:solidFill>
              </a:rPr>
              <a:t>能带</a:t>
            </a:r>
          </a:p>
        </p:txBody>
      </p:sp>
      <p:grpSp>
        <p:nvGrpSpPr>
          <p:cNvPr id="5" name="组合 4"/>
          <p:cNvGrpSpPr/>
          <p:nvPr/>
        </p:nvGrpSpPr>
        <p:grpSpPr>
          <a:xfrm>
            <a:off x="2321320" y="1494869"/>
            <a:ext cx="3925676" cy="3894647"/>
            <a:chOff x="1125915" y="1056508"/>
            <a:chExt cx="3925676" cy="3894647"/>
          </a:xfrm>
        </p:grpSpPr>
        <p:pic>
          <p:nvPicPr>
            <p:cNvPr id="2050" name="Picture 2" descr="https://gss2.bdstatic.com/9fo3dSag_xI4khGkpoWK1HF6hhy/baike/w%3D268%3Bg%3D0/sign=8b9978acc2177f3e1034fb0b48f45cfa/d6ca7bcb0a46f21fe458b449fd246b600c33aeb8.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4403" b="100000" l="0" r="58209">
                          <a14:foregroundMark x1="97015" y1="42537" x2="97015" y2="42537"/>
                          <a14:foregroundMark x1="97015" y1="51866" x2="97015" y2="51866"/>
                          <a14:foregroundMark x1="94030" y1="64552" x2="94030" y2="64552"/>
                          <a14:foregroundMark x1="94030" y1="73134" x2="94030" y2="73134"/>
                          <a14:foregroundMark x1="92164" y1="78358" x2="92164" y2="78358"/>
                          <a14:foregroundMark x1="35821" y1="97388" x2="35821" y2="97388"/>
                          <a14:foregroundMark x1="30970" y1="92537" x2="30970" y2="92537"/>
                          <a14:foregroundMark x1="24627" y1="92910" x2="24627" y2="92910"/>
                          <a14:foregroundMark x1="3731" y1="66045" x2="3731" y2="66045"/>
                          <a14:foregroundMark x1="5597" y1="48134" x2="5597" y2="48134"/>
                          <a14:foregroundMark x1="94776" y1="56716" x2="94776" y2="56716"/>
                          <a14:foregroundMark x1="92910" y1="59328" x2="92910" y2="59328"/>
                          <a14:foregroundMark x1="92537" y1="45149" x2="92537" y2="45149"/>
                          <a14:foregroundMark x1="93657" y1="41418" x2="93657" y2="41418"/>
                          <a14:foregroundMark x1="93657" y1="38806" x2="93657" y2="38806"/>
                          <a14:foregroundMark x1="93657" y1="36194" x2="93657" y2="36194"/>
                          <a14:foregroundMark x1="96269" y1="38433" x2="96269" y2="38433"/>
                          <a14:foregroundMark x1="91045" y1="48881" x2="91045" y2="48881"/>
                          <a14:foregroundMark x1="90299" y1="52985" x2="90299" y2="52985"/>
                          <a14:foregroundMark x1="89925" y1="56343" x2="89925" y2="56343"/>
                          <a14:backgroundMark x1="95522" y1="45896" x2="95522" y2="45896"/>
                          <a14:backgroundMark x1="95522" y1="48881" x2="95522" y2="48881"/>
                          <a14:backgroundMark x1="93657" y1="52985" x2="93657" y2="52985"/>
                          <a14:backgroundMark x1="91045" y1="64925" x2="91045" y2="64925"/>
                          <a14:backgroundMark x1="80970" y1="79478" x2="80970" y2="79478"/>
                        </a14:backgroundRemoval>
                      </a14:imgEffect>
                    </a14:imgLayer>
                  </a14:imgProps>
                </a:ext>
                <a:ext uri="{28A0092B-C50C-407E-A947-70E740481C1C}">
                  <a14:useLocalDpi xmlns:a14="http://schemas.microsoft.com/office/drawing/2010/main" val="0"/>
                </a:ext>
              </a:extLst>
            </a:blip>
            <a:srcRect/>
            <a:stretch>
              <a:fillRect/>
            </a:stretch>
          </p:blipFill>
          <p:spPr bwMode="auto">
            <a:xfrm>
              <a:off x="1125915" y="1056508"/>
              <a:ext cx="3799491" cy="3799491"/>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rot="1861747">
              <a:off x="1963966" y="2457561"/>
              <a:ext cx="2087331" cy="11616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9824398">
              <a:off x="1981994" y="2457561"/>
              <a:ext cx="2087331" cy="11616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594538" y="3689131"/>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289738" y="2517227"/>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9824398">
              <a:off x="1132584" y="1898366"/>
              <a:ext cx="3919007" cy="2110868"/>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7851733">
              <a:off x="1158974" y="1836128"/>
              <a:ext cx="3784074" cy="223577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1185246" y="1830868"/>
              <a:ext cx="3784074" cy="223577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4716055">
              <a:off x="1169480" y="1941230"/>
              <a:ext cx="3784074" cy="223577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2994099">
              <a:off x="1195752" y="1935970"/>
              <a:ext cx="3784074" cy="223577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1279389">
              <a:off x="1232544" y="1941230"/>
              <a:ext cx="3784074" cy="223577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319858" y="2002689"/>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94537" y="1282262"/>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581807" y="2243631"/>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480442" y="4196201"/>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752195" y="4343346"/>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63968" y="3473669"/>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370195" y="3932689"/>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165131" y="1329558"/>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5742114" y="1564459"/>
            <a:ext cx="3925676" cy="3894647"/>
            <a:chOff x="1125915" y="1056508"/>
            <a:chExt cx="3925676" cy="3894647"/>
          </a:xfrm>
        </p:grpSpPr>
        <p:pic>
          <p:nvPicPr>
            <p:cNvPr id="27" name="Picture 2" descr="https://gss2.bdstatic.com/9fo3dSag_xI4khGkpoWK1HF6hhy/baike/w%3D268%3Bg%3D0/sign=8b9978acc2177f3e1034fb0b48f45cfa/d6ca7bcb0a46f21fe458b449fd246b600c33aeb8.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4403" b="100000" l="0" r="58209">
                          <a14:foregroundMark x1="97015" y1="42537" x2="97015" y2="42537"/>
                          <a14:foregroundMark x1="97015" y1="51866" x2="97015" y2="51866"/>
                          <a14:foregroundMark x1="94030" y1="64552" x2="94030" y2="64552"/>
                          <a14:foregroundMark x1="94030" y1="73134" x2="94030" y2="73134"/>
                          <a14:foregroundMark x1="92164" y1="78358" x2="92164" y2="78358"/>
                          <a14:foregroundMark x1="35821" y1="97388" x2="35821" y2="97388"/>
                          <a14:foregroundMark x1="30970" y1="92537" x2="30970" y2="92537"/>
                          <a14:foregroundMark x1="24627" y1="92910" x2="24627" y2="92910"/>
                          <a14:foregroundMark x1="3731" y1="66045" x2="3731" y2="66045"/>
                          <a14:foregroundMark x1="5597" y1="48134" x2="5597" y2="48134"/>
                          <a14:foregroundMark x1="94776" y1="56716" x2="94776" y2="56716"/>
                          <a14:foregroundMark x1="92910" y1="59328" x2="92910" y2="59328"/>
                          <a14:foregroundMark x1="92537" y1="45149" x2="92537" y2="45149"/>
                          <a14:foregroundMark x1="93657" y1="41418" x2="93657" y2="41418"/>
                          <a14:foregroundMark x1="93657" y1="38806" x2="93657" y2="38806"/>
                          <a14:foregroundMark x1="93657" y1="36194" x2="93657" y2="36194"/>
                          <a14:foregroundMark x1="96269" y1="38433" x2="96269" y2="38433"/>
                          <a14:foregroundMark x1="91045" y1="48881" x2="91045" y2="48881"/>
                          <a14:foregroundMark x1="90299" y1="52985" x2="90299" y2="52985"/>
                          <a14:foregroundMark x1="89925" y1="56343" x2="89925" y2="56343"/>
                          <a14:backgroundMark x1="95522" y1="45896" x2="95522" y2="45896"/>
                          <a14:backgroundMark x1="95522" y1="48881" x2="95522" y2="48881"/>
                          <a14:backgroundMark x1="93657" y1="52985" x2="93657" y2="52985"/>
                          <a14:backgroundMark x1="91045" y1="64925" x2="91045" y2="64925"/>
                          <a14:backgroundMark x1="80970" y1="79478" x2="80970" y2="79478"/>
                        </a14:backgroundRemoval>
                      </a14:imgEffect>
                    </a14:imgLayer>
                  </a14:imgProps>
                </a:ext>
                <a:ext uri="{28A0092B-C50C-407E-A947-70E740481C1C}">
                  <a14:useLocalDpi xmlns:a14="http://schemas.microsoft.com/office/drawing/2010/main" val="0"/>
                </a:ext>
              </a:extLst>
            </a:blip>
            <a:srcRect/>
            <a:stretch>
              <a:fillRect/>
            </a:stretch>
          </p:blipFill>
          <p:spPr bwMode="auto">
            <a:xfrm>
              <a:off x="1125915" y="1056508"/>
              <a:ext cx="3799491" cy="3799491"/>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rot="1861747">
              <a:off x="1963966" y="2457561"/>
              <a:ext cx="2087331" cy="11616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rot="19824398">
              <a:off x="1981994" y="2457561"/>
              <a:ext cx="2087331" cy="11616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594538" y="3689131"/>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289738" y="2517227"/>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9824398">
              <a:off x="1132584" y="1898366"/>
              <a:ext cx="3919007" cy="2110868"/>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7851733">
              <a:off x="1158974" y="1836128"/>
              <a:ext cx="3784074" cy="223577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200000">
              <a:off x="1185246" y="1830868"/>
              <a:ext cx="3784074" cy="223577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4716055">
              <a:off x="1169480" y="1941230"/>
              <a:ext cx="3784074" cy="223577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2994099">
              <a:off x="1195752" y="1935970"/>
              <a:ext cx="3784074" cy="223577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1279389">
              <a:off x="1232544" y="1941230"/>
              <a:ext cx="3784074" cy="223577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319858" y="2002689"/>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3594537" y="1282262"/>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581807" y="2243631"/>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480442" y="4196201"/>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752195" y="4343346"/>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663968" y="3473669"/>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370195" y="3932689"/>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65131" y="1329558"/>
              <a:ext cx="94593" cy="945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3542808" y="6449663"/>
            <a:ext cx="552450" cy="314325"/>
            <a:chOff x="5172075" y="6438900"/>
            <a:chExt cx="552450" cy="314325"/>
          </a:xfrm>
        </p:grpSpPr>
        <p:sp>
          <p:nvSpPr>
            <p:cNvPr id="47" name="棱台 46"/>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47"/>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30186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0-#ppt_w/2"/>
                                          </p:val>
                                        </p:tav>
                                        <p:tav tm="100000">
                                          <p:val>
                                            <p:strVal val="#ppt_x"/>
                                          </p:val>
                                        </p:tav>
                                      </p:tavLst>
                                    </p:anim>
                                    <p:anim calcmode="lin" valueType="num">
                                      <p:cBhvr additive="base">
                                        <p:cTn id="8" dur="5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0" fill="hold"/>
                                        <p:tgtEl>
                                          <p:spTgt spid="26"/>
                                        </p:tgtEl>
                                        <p:attrNameLst>
                                          <p:attrName>ppt_x</p:attrName>
                                        </p:attrNameLst>
                                      </p:cBhvr>
                                      <p:tavLst>
                                        <p:tav tm="0">
                                          <p:val>
                                            <p:strVal val="1+#ppt_w/2"/>
                                          </p:val>
                                        </p:tav>
                                        <p:tav tm="100000">
                                          <p:val>
                                            <p:strVal val="#ppt_x"/>
                                          </p:val>
                                        </p:tav>
                                      </p:tavLst>
                                    </p:anim>
                                    <p:anim calcmode="lin" valueType="num">
                                      <p:cBhvr additive="base">
                                        <p:cTn id="12" dur="50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5000"/>
                            </p:stCondLst>
                            <p:childTnLst>
                              <p:par>
                                <p:cTn id="14" presetID="22" presetClass="entr" presetSubtype="4"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a:off x="8895675" y="2198100"/>
            <a:ext cx="1011815" cy="338554"/>
          </a:xfrm>
          <a:prstGeom prst="rect">
            <a:avLst/>
          </a:prstGeom>
          <a:noFill/>
        </p:spPr>
        <p:txBody>
          <a:bodyPr wrap="none" rtlCol="0">
            <a:spAutoFit/>
          </a:bodyPr>
          <a:lstStyle/>
          <a:p>
            <a:r>
              <a:rPr lang="zh-CN" altLang="en-US" sz="1600" b="1" dirty="0"/>
              <a:t>能量禁区</a:t>
            </a:r>
          </a:p>
        </p:txBody>
      </p:sp>
      <p:sp>
        <p:nvSpPr>
          <p:cNvPr id="2" name="TextBox 1"/>
          <p:cNvSpPr txBox="1"/>
          <p:nvPr/>
        </p:nvSpPr>
        <p:spPr>
          <a:xfrm>
            <a:off x="204830" y="108174"/>
            <a:ext cx="8844455" cy="769441"/>
          </a:xfrm>
          <a:prstGeom prst="rect">
            <a:avLst/>
          </a:prstGeom>
          <a:noFill/>
        </p:spPr>
        <p:txBody>
          <a:bodyPr wrap="square" rtlCol="0">
            <a:spAutoFit/>
          </a:bodyPr>
          <a:lstStyle/>
          <a:p>
            <a:r>
              <a:rPr lang="en-US" altLang="zh-CN" sz="4400" b="1" dirty="0" smtClean="0">
                <a:solidFill>
                  <a:srgbClr val="FF0000"/>
                </a:solidFill>
              </a:rPr>
              <a:t>3</a:t>
            </a:r>
            <a:r>
              <a:rPr lang="zh-CN" altLang="en-US" sz="4400" b="1" dirty="0" smtClean="0">
                <a:solidFill>
                  <a:srgbClr val="FF0000"/>
                </a:solidFill>
              </a:rPr>
              <a:t>、晶体</a:t>
            </a:r>
            <a:r>
              <a:rPr lang="zh-CN" altLang="en-US" sz="4400" b="1" dirty="0">
                <a:solidFill>
                  <a:srgbClr val="FF0000"/>
                </a:solidFill>
              </a:rPr>
              <a:t>中的电子状态和</a:t>
            </a:r>
            <a:r>
              <a:rPr lang="zh-CN" altLang="en-US" sz="4400" b="1" i="1" dirty="0">
                <a:solidFill>
                  <a:srgbClr val="FF0000"/>
                </a:solidFill>
              </a:rPr>
              <a:t>能带</a:t>
            </a:r>
          </a:p>
        </p:txBody>
      </p:sp>
      <p:cxnSp>
        <p:nvCxnSpPr>
          <p:cNvPr id="4" name="直接连接符 3"/>
          <p:cNvCxnSpPr/>
          <p:nvPr/>
        </p:nvCxnSpPr>
        <p:spPr>
          <a:xfrm>
            <a:off x="2543260" y="5044966"/>
            <a:ext cx="1970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543260" y="3699643"/>
            <a:ext cx="1970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543259" y="1965435"/>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543258" y="2737945"/>
            <a:ext cx="19706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928406" y="1671142"/>
            <a:ext cx="556563" cy="3539430"/>
          </a:xfrm>
          <a:prstGeom prst="rect">
            <a:avLst/>
          </a:prstGeom>
          <a:noFill/>
        </p:spPr>
        <p:txBody>
          <a:bodyPr wrap="none" rtlCol="0">
            <a:spAutoFit/>
          </a:bodyPr>
          <a:lstStyle/>
          <a:p>
            <a:r>
              <a:rPr lang="en-US" altLang="zh-CN" dirty="0"/>
              <a:t>E</a:t>
            </a:r>
            <a:r>
              <a:rPr lang="en-US" altLang="zh-CN" baseline="-25000" dirty="0"/>
              <a:t>4</a:t>
            </a:r>
          </a:p>
          <a:p>
            <a:endParaRPr lang="en-US" altLang="zh-CN" dirty="0"/>
          </a:p>
          <a:p>
            <a:r>
              <a:rPr lang="en-US" altLang="zh-CN" dirty="0"/>
              <a:t>E</a:t>
            </a:r>
            <a:r>
              <a:rPr lang="en-US" altLang="zh-CN" baseline="-25000" dirty="0"/>
              <a:t>3</a:t>
            </a:r>
          </a:p>
          <a:p>
            <a:endParaRPr lang="en-US" altLang="zh-CN" dirty="0"/>
          </a:p>
          <a:p>
            <a:r>
              <a:rPr lang="en-US" altLang="zh-CN" dirty="0"/>
              <a:t>E</a:t>
            </a:r>
            <a:r>
              <a:rPr lang="en-US" altLang="zh-CN" baseline="-25000" dirty="0"/>
              <a:t>2</a:t>
            </a:r>
          </a:p>
          <a:p>
            <a:endParaRPr lang="en-US" altLang="zh-CN" dirty="0"/>
          </a:p>
          <a:p>
            <a:endParaRPr lang="en-US" altLang="zh-CN" dirty="0"/>
          </a:p>
          <a:p>
            <a:r>
              <a:rPr lang="en-US" altLang="zh-CN" dirty="0"/>
              <a:t>E</a:t>
            </a:r>
            <a:r>
              <a:rPr lang="en-US" altLang="zh-CN" baseline="-25000" dirty="0"/>
              <a:t>1</a:t>
            </a:r>
            <a:endParaRPr lang="zh-CN" altLang="en-US" baseline="-25000" dirty="0"/>
          </a:p>
        </p:txBody>
      </p:sp>
      <p:cxnSp>
        <p:nvCxnSpPr>
          <p:cNvPr id="26" name="直接连接符 25"/>
          <p:cNvCxnSpPr/>
          <p:nvPr/>
        </p:nvCxnSpPr>
        <p:spPr>
          <a:xfrm flipV="1">
            <a:off x="4513950" y="1734205"/>
            <a:ext cx="226217" cy="2312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513950" y="1949669"/>
            <a:ext cx="226216" cy="2312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53058" y="1734205"/>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753058" y="2180899"/>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4540349" y="2548758"/>
            <a:ext cx="239108" cy="1996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540351" y="2732690"/>
            <a:ext cx="239107" cy="1996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779458" y="2548758"/>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779458" y="2932388"/>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4540349" y="3541986"/>
            <a:ext cx="226217" cy="1681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540349" y="3694387"/>
            <a:ext cx="226216" cy="1471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779457" y="3541986"/>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779457" y="3862552"/>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540348" y="4890006"/>
            <a:ext cx="226217" cy="1681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540349" y="5042407"/>
            <a:ext cx="212709" cy="1471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779456" y="4905772"/>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779456" y="5179040"/>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716681" y="5792349"/>
            <a:ext cx="1261884" cy="523220"/>
          </a:xfrm>
          <a:prstGeom prst="rect">
            <a:avLst/>
          </a:prstGeom>
          <a:noFill/>
        </p:spPr>
        <p:txBody>
          <a:bodyPr wrap="none" rtlCol="0">
            <a:spAutoFit/>
          </a:bodyPr>
          <a:lstStyle/>
          <a:p>
            <a:r>
              <a:rPr lang="zh-CN" altLang="en-US" b="1" dirty="0">
                <a:solidFill>
                  <a:srgbClr val="005C2A"/>
                </a:solidFill>
              </a:rPr>
              <a:t>单原子</a:t>
            </a:r>
          </a:p>
        </p:txBody>
      </p:sp>
      <p:sp>
        <p:nvSpPr>
          <p:cNvPr id="52" name="TextBox 51"/>
          <p:cNvSpPr txBox="1"/>
          <p:nvPr/>
        </p:nvSpPr>
        <p:spPr>
          <a:xfrm>
            <a:off x="4810467" y="5792349"/>
            <a:ext cx="1261884" cy="523220"/>
          </a:xfrm>
          <a:prstGeom prst="rect">
            <a:avLst/>
          </a:prstGeom>
          <a:noFill/>
        </p:spPr>
        <p:txBody>
          <a:bodyPr wrap="none" rtlCol="0">
            <a:spAutoFit/>
          </a:bodyPr>
          <a:lstStyle/>
          <a:p>
            <a:r>
              <a:rPr lang="zh-CN" altLang="en-US" b="1" dirty="0">
                <a:solidFill>
                  <a:srgbClr val="005C2A"/>
                </a:solidFill>
              </a:rPr>
              <a:t>双原子</a:t>
            </a:r>
          </a:p>
        </p:txBody>
      </p:sp>
      <p:sp>
        <p:nvSpPr>
          <p:cNvPr id="53" name="TextBox 52"/>
          <p:cNvSpPr txBox="1"/>
          <p:nvPr/>
        </p:nvSpPr>
        <p:spPr>
          <a:xfrm>
            <a:off x="8166290" y="5792349"/>
            <a:ext cx="902811" cy="523220"/>
          </a:xfrm>
          <a:prstGeom prst="rect">
            <a:avLst/>
          </a:prstGeom>
          <a:noFill/>
        </p:spPr>
        <p:txBody>
          <a:bodyPr wrap="none" rtlCol="0">
            <a:spAutoFit/>
          </a:bodyPr>
          <a:lstStyle/>
          <a:p>
            <a:r>
              <a:rPr lang="zh-CN" altLang="en-US" b="1" dirty="0">
                <a:solidFill>
                  <a:srgbClr val="005C2A"/>
                </a:solidFill>
              </a:rPr>
              <a:t>晶体</a:t>
            </a:r>
          </a:p>
        </p:txBody>
      </p:sp>
      <p:cxnSp>
        <p:nvCxnSpPr>
          <p:cNvPr id="54" name="直接连接符 53"/>
          <p:cNvCxnSpPr/>
          <p:nvPr/>
        </p:nvCxnSpPr>
        <p:spPr>
          <a:xfrm flipV="1">
            <a:off x="7267661" y="1686907"/>
            <a:ext cx="226217" cy="2785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267661" y="1949669"/>
            <a:ext cx="226216" cy="2312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506769" y="1686907"/>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506769" y="2212431"/>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7294060" y="2517226"/>
            <a:ext cx="239108" cy="2312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294061" y="2732690"/>
            <a:ext cx="199816" cy="2312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533169" y="2517226"/>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533169" y="2963920"/>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7294060" y="3510454"/>
            <a:ext cx="239107" cy="1996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94061" y="3694386"/>
            <a:ext cx="199817" cy="1681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533168" y="3510454"/>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533168" y="3894084"/>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7294059" y="4890006"/>
            <a:ext cx="226217" cy="1681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294060" y="5042407"/>
            <a:ext cx="212709" cy="1471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533167" y="4890006"/>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533167" y="5210572"/>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527907" y="4963576"/>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527907" y="5058172"/>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527907" y="5137002"/>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7533169" y="3605043"/>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7533169" y="3699639"/>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533169" y="3794235"/>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7533169" y="2635535"/>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7533169" y="2745897"/>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533169" y="2856259"/>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20276" y="1807775"/>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7520276" y="1933903"/>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520276" y="2060031"/>
            <a:ext cx="19706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906184" y="3894084"/>
            <a:ext cx="0" cy="99592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8906184" y="2963920"/>
            <a:ext cx="0" cy="546534"/>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8906184" y="2212432"/>
            <a:ext cx="0" cy="304795"/>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8894310" y="4201685"/>
            <a:ext cx="1011815" cy="338554"/>
          </a:xfrm>
          <a:prstGeom prst="rect">
            <a:avLst/>
          </a:prstGeom>
          <a:noFill/>
        </p:spPr>
        <p:txBody>
          <a:bodyPr wrap="none" rtlCol="0">
            <a:spAutoFit/>
          </a:bodyPr>
          <a:lstStyle/>
          <a:p>
            <a:r>
              <a:rPr lang="zh-CN" altLang="en-US" sz="1600" b="1" dirty="0"/>
              <a:t>能量禁区</a:t>
            </a:r>
          </a:p>
        </p:txBody>
      </p:sp>
      <p:sp>
        <p:nvSpPr>
          <p:cNvPr id="95" name="TextBox 94"/>
          <p:cNvSpPr txBox="1"/>
          <p:nvPr/>
        </p:nvSpPr>
        <p:spPr>
          <a:xfrm>
            <a:off x="8906185" y="3078141"/>
            <a:ext cx="1011815" cy="338554"/>
          </a:xfrm>
          <a:prstGeom prst="rect">
            <a:avLst/>
          </a:prstGeom>
          <a:noFill/>
        </p:spPr>
        <p:txBody>
          <a:bodyPr wrap="none" rtlCol="0">
            <a:spAutoFit/>
          </a:bodyPr>
          <a:lstStyle/>
          <a:p>
            <a:r>
              <a:rPr lang="zh-CN" altLang="en-US" sz="1600" b="1" dirty="0"/>
              <a:t>能量禁区</a:t>
            </a:r>
          </a:p>
        </p:txBody>
      </p:sp>
      <p:sp>
        <p:nvSpPr>
          <p:cNvPr id="97" name="TextBox 96"/>
          <p:cNvSpPr txBox="1"/>
          <p:nvPr/>
        </p:nvSpPr>
        <p:spPr>
          <a:xfrm>
            <a:off x="9548267" y="4810462"/>
            <a:ext cx="700833" cy="400110"/>
          </a:xfrm>
          <a:prstGeom prst="rect">
            <a:avLst/>
          </a:prstGeom>
          <a:noFill/>
        </p:spPr>
        <p:txBody>
          <a:bodyPr wrap="none" rtlCol="0">
            <a:spAutoFit/>
          </a:bodyPr>
          <a:lstStyle/>
          <a:p>
            <a:r>
              <a:rPr lang="zh-CN" altLang="en-US" sz="2000" b="1" dirty="0">
                <a:solidFill>
                  <a:srgbClr val="FF0000"/>
                </a:solidFill>
              </a:rPr>
              <a:t>能带</a:t>
            </a:r>
          </a:p>
        </p:txBody>
      </p:sp>
      <p:sp>
        <p:nvSpPr>
          <p:cNvPr id="98" name="TextBox 97"/>
          <p:cNvSpPr txBox="1"/>
          <p:nvPr/>
        </p:nvSpPr>
        <p:spPr>
          <a:xfrm>
            <a:off x="9548267" y="2525499"/>
            <a:ext cx="700833" cy="400110"/>
          </a:xfrm>
          <a:prstGeom prst="rect">
            <a:avLst/>
          </a:prstGeom>
          <a:noFill/>
        </p:spPr>
        <p:txBody>
          <a:bodyPr wrap="none" rtlCol="0">
            <a:spAutoFit/>
          </a:bodyPr>
          <a:lstStyle/>
          <a:p>
            <a:r>
              <a:rPr lang="zh-CN" altLang="en-US" sz="2000" b="1" dirty="0">
                <a:solidFill>
                  <a:srgbClr val="FF0000"/>
                </a:solidFill>
              </a:rPr>
              <a:t>能带</a:t>
            </a:r>
          </a:p>
        </p:txBody>
      </p:sp>
      <p:sp>
        <p:nvSpPr>
          <p:cNvPr id="99" name="TextBox 98"/>
          <p:cNvSpPr txBox="1"/>
          <p:nvPr/>
        </p:nvSpPr>
        <p:spPr>
          <a:xfrm>
            <a:off x="9516354" y="1671142"/>
            <a:ext cx="700833" cy="400110"/>
          </a:xfrm>
          <a:prstGeom prst="rect">
            <a:avLst/>
          </a:prstGeom>
          <a:noFill/>
        </p:spPr>
        <p:txBody>
          <a:bodyPr wrap="none" rtlCol="0">
            <a:spAutoFit/>
          </a:bodyPr>
          <a:lstStyle/>
          <a:p>
            <a:r>
              <a:rPr lang="zh-CN" altLang="en-US" sz="2000" b="1" dirty="0">
                <a:solidFill>
                  <a:srgbClr val="FF0000"/>
                </a:solidFill>
              </a:rPr>
              <a:t>能带</a:t>
            </a:r>
          </a:p>
        </p:txBody>
      </p:sp>
      <p:sp>
        <p:nvSpPr>
          <p:cNvPr id="100" name="TextBox 99"/>
          <p:cNvSpPr txBox="1"/>
          <p:nvPr/>
        </p:nvSpPr>
        <p:spPr>
          <a:xfrm>
            <a:off x="9554271" y="3463156"/>
            <a:ext cx="700833" cy="400110"/>
          </a:xfrm>
          <a:prstGeom prst="rect">
            <a:avLst/>
          </a:prstGeom>
          <a:noFill/>
        </p:spPr>
        <p:txBody>
          <a:bodyPr wrap="none" rtlCol="0">
            <a:spAutoFit/>
          </a:bodyPr>
          <a:lstStyle/>
          <a:p>
            <a:r>
              <a:rPr lang="zh-CN" altLang="en-US" sz="2000" b="1" dirty="0">
                <a:solidFill>
                  <a:srgbClr val="FF0000"/>
                </a:solidFill>
              </a:rPr>
              <a:t>能带</a:t>
            </a:r>
          </a:p>
        </p:txBody>
      </p:sp>
      <p:grpSp>
        <p:nvGrpSpPr>
          <p:cNvPr id="70" name="组合 69"/>
          <p:cNvGrpSpPr/>
          <p:nvPr/>
        </p:nvGrpSpPr>
        <p:grpSpPr>
          <a:xfrm>
            <a:off x="3542808" y="6449663"/>
            <a:ext cx="552450" cy="314325"/>
            <a:chOff x="5172075" y="6438900"/>
            <a:chExt cx="552450" cy="314325"/>
          </a:xfrm>
        </p:grpSpPr>
        <p:sp>
          <p:nvSpPr>
            <p:cNvPr id="71" name="棱台 7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右箭头 7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72"/>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
        <p:nvSpPr>
          <p:cNvPr id="3" name="文本框 2"/>
          <p:cNvSpPr txBox="1"/>
          <p:nvPr/>
        </p:nvSpPr>
        <p:spPr>
          <a:xfrm>
            <a:off x="4244767" y="6491340"/>
            <a:ext cx="3655168" cy="307777"/>
          </a:xfrm>
          <a:prstGeom prst="rect">
            <a:avLst/>
          </a:prstGeom>
          <a:noFill/>
        </p:spPr>
        <p:txBody>
          <a:bodyPr wrap="none" rtlCol="0">
            <a:spAutoFit/>
          </a:bodyPr>
          <a:lstStyle/>
          <a:p>
            <a:r>
              <a:rPr lang="zh-CN" altLang="en-US" sz="1400" dirty="0" smtClean="0"/>
              <a:t>参考：刘恩科</a:t>
            </a:r>
            <a:r>
              <a:rPr lang="en-US" altLang="zh-CN" sz="1400" dirty="0" smtClean="0"/>
              <a:t>《</a:t>
            </a:r>
            <a:r>
              <a:rPr lang="zh-CN" altLang="en-US" sz="1400" dirty="0" smtClean="0"/>
              <a:t>半导体物理</a:t>
            </a:r>
            <a:r>
              <a:rPr lang="en-US" altLang="zh-CN" sz="1400" dirty="0" smtClean="0"/>
              <a:t>》</a:t>
            </a:r>
            <a:r>
              <a:rPr lang="zh-CN" altLang="en-US" sz="1400" dirty="0" smtClean="0"/>
              <a:t>第四版</a:t>
            </a:r>
            <a:r>
              <a:rPr lang="en-US" altLang="zh-CN" sz="1400" dirty="0" smtClean="0"/>
              <a:t>P9</a:t>
            </a:r>
            <a:r>
              <a:rPr lang="zh-CN" altLang="en-US" sz="1400" dirty="0" smtClean="0"/>
              <a:t>、</a:t>
            </a:r>
            <a:r>
              <a:rPr lang="en-US" altLang="zh-CN" sz="1400" dirty="0" smtClean="0"/>
              <a:t>10</a:t>
            </a:r>
            <a:endParaRPr lang="zh-CN" altLang="en-US" sz="1400" dirty="0"/>
          </a:p>
        </p:txBody>
      </p:sp>
    </p:spTree>
    <p:extLst>
      <p:ext uri="{BB962C8B-B14F-4D97-AF65-F5344CB8AC3E}">
        <p14:creationId xmlns:p14="http://schemas.microsoft.com/office/powerpoint/2010/main" val="107431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par>
                                <p:cTn id="40" presetID="22" presetClass="entr" presetSubtype="8"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par>
                                <p:cTn id="49" presetID="22" presetClass="entr" presetSubtype="8"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500"/>
                                        <p:tgtEl>
                                          <p:spTgt spid="41"/>
                                        </p:tgtEl>
                                      </p:cBhvr>
                                    </p:animEffect>
                                  </p:childTnLst>
                                </p:cTn>
                              </p:par>
                              <p:par>
                                <p:cTn id="52" presetID="22" presetClass="entr" presetSubtype="8" fill="hold"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left)">
                                      <p:cBhvr>
                                        <p:cTn id="54" dur="500"/>
                                        <p:tgtEl>
                                          <p:spTgt spid="42"/>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left)">
                                      <p:cBhvr>
                                        <p:cTn id="58" dur="2000"/>
                                        <p:tgtEl>
                                          <p:spTgt spid="31"/>
                                        </p:tgtEl>
                                      </p:cBhvr>
                                    </p:animEffect>
                                  </p:childTnLst>
                                </p:cTn>
                              </p:par>
                              <p:par>
                                <p:cTn id="59" presetID="22" presetClass="entr" presetSubtype="8"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2000"/>
                                        <p:tgtEl>
                                          <p:spTgt spid="32"/>
                                        </p:tgtEl>
                                      </p:cBhvr>
                                    </p:animEffect>
                                  </p:childTnLst>
                                </p:cTn>
                              </p:par>
                              <p:par>
                                <p:cTn id="62" presetID="22" presetClass="entr" presetSubtype="8" fill="hold"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2000"/>
                                        <p:tgtEl>
                                          <p:spTgt spid="35"/>
                                        </p:tgtEl>
                                      </p:cBhvr>
                                    </p:animEffect>
                                  </p:childTnLst>
                                </p:cTn>
                              </p:par>
                              <p:par>
                                <p:cTn id="65" presetID="22" presetClass="entr" presetSubtype="8"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left)">
                                      <p:cBhvr>
                                        <p:cTn id="67" dur="2000"/>
                                        <p:tgtEl>
                                          <p:spTgt spid="36"/>
                                        </p:tgtEl>
                                      </p:cBhvr>
                                    </p:animEffect>
                                  </p:childTnLst>
                                </p:cTn>
                              </p:par>
                              <p:par>
                                <p:cTn id="68" presetID="22" presetClass="entr" presetSubtype="8" fill="hold"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2000"/>
                                        <p:tgtEl>
                                          <p:spTgt spid="39"/>
                                        </p:tgtEl>
                                      </p:cBhvr>
                                    </p:animEffect>
                                  </p:childTnLst>
                                </p:cTn>
                              </p:par>
                              <p:par>
                                <p:cTn id="71" presetID="22" presetClass="entr" presetSubtype="8"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left)">
                                      <p:cBhvr>
                                        <p:cTn id="73" dur="2000"/>
                                        <p:tgtEl>
                                          <p:spTgt spid="40"/>
                                        </p:tgtEl>
                                      </p:cBhvr>
                                    </p:animEffect>
                                  </p:childTnLst>
                                </p:cTn>
                              </p:par>
                              <p:par>
                                <p:cTn id="74" presetID="22" presetClass="entr" presetSubtype="8" fill="hold"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left)">
                                      <p:cBhvr>
                                        <p:cTn id="76" dur="2000"/>
                                        <p:tgtEl>
                                          <p:spTgt spid="43"/>
                                        </p:tgtEl>
                                      </p:cBhvr>
                                    </p:animEffect>
                                  </p:childTnLst>
                                </p:cTn>
                              </p:par>
                              <p:par>
                                <p:cTn id="77" presetID="22" presetClass="entr" presetSubtype="8"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wipe(left)">
                                      <p:cBhvr>
                                        <p:cTn id="79" dur="2000"/>
                                        <p:tgtEl>
                                          <p:spTgt spid="44"/>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wipe(left)">
                                      <p:cBhvr>
                                        <p:cTn id="88" dur="500"/>
                                        <p:tgtEl>
                                          <p:spTgt spid="54"/>
                                        </p:tgtEl>
                                      </p:cBhvr>
                                    </p:animEffect>
                                  </p:childTnLst>
                                </p:cTn>
                              </p:par>
                              <p:par>
                                <p:cTn id="89" presetID="22" presetClass="entr" presetSubtype="8" fill="hold"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wipe(left)">
                                      <p:cBhvr>
                                        <p:cTn id="91" dur="500"/>
                                        <p:tgtEl>
                                          <p:spTgt spid="55"/>
                                        </p:tgtEl>
                                      </p:cBhvr>
                                    </p:animEffect>
                                  </p:childTnLst>
                                </p:cTn>
                              </p:par>
                              <p:par>
                                <p:cTn id="92" presetID="22" presetClass="entr" presetSubtype="8" fill="hold" nodeType="with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wipe(left)">
                                      <p:cBhvr>
                                        <p:cTn id="94" dur="500"/>
                                        <p:tgtEl>
                                          <p:spTgt spid="58"/>
                                        </p:tgtEl>
                                      </p:cBhvr>
                                    </p:animEffect>
                                  </p:childTnLst>
                                </p:cTn>
                              </p:par>
                              <p:par>
                                <p:cTn id="95" presetID="22" presetClass="entr" presetSubtype="8"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wipe(left)">
                                      <p:cBhvr>
                                        <p:cTn id="97" dur="500"/>
                                        <p:tgtEl>
                                          <p:spTgt spid="59"/>
                                        </p:tgtEl>
                                      </p:cBhvr>
                                    </p:animEffect>
                                  </p:childTnLst>
                                </p:cTn>
                              </p:par>
                              <p:par>
                                <p:cTn id="98" presetID="22" presetClass="entr" presetSubtype="8" fill="hold"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wipe(left)">
                                      <p:cBhvr>
                                        <p:cTn id="100" dur="500"/>
                                        <p:tgtEl>
                                          <p:spTgt spid="62"/>
                                        </p:tgtEl>
                                      </p:cBhvr>
                                    </p:animEffect>
                                  </p:childTnLst>
                                </p:cTn>
                              </p:par>
                              <p:par>
                                <p:cTn id="101" presetID="22" presetClass="entr" presetSubtype="8" fill="hold"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wipe(left)">
                                      <p:cBhvr>
                                        <p:cTn id="103" dur="500"/>
                                        <p:tgtEl>
                                          <p:spTgt spid="63"/>
                                        </p:tgtEl>
                                      </p:cBhvr>
                                    </p:animEffect>
                                  </p:childTnLst>
                                </p:cTn>
                              </p:par>
                              <p:par>
                                <p:cTn id="104" presetID="22" presetClass="entr" presetSubtype="8" fill="hold" nodeType="with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wipe(left)">
                                      <p:cBhvr>
                                        <p:cTn id="106" dur="500"/>
                                        <p:tgtEl>
                                          <p:spTgt spid="66"/>
                                        </p:tgtEl>
                                      </p:cBhvr>
                                    </p:animEffect>
                                  </p:childTnLst>
                                </p:cTn>
                              </p:par>
                              <p:par>
                                <p:cTn id="107" presetID="22" presetClass="entr" presetSubtype="8"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wipe(left)">
                                      <p:cBhvr>
                                        <p:cTn id="109" dur="500"/>
                                        <p:tgtEl>
                                          <p:spTgt spid="67"/>
                                        </p:tgtEl>
                                      </p:cBhvr>
                                    </p:animEffect>
                                  </p:childTnLst>
                                </p:cTn>
                              </p:par>
                            </p:childTnLst>
                          </p:cTn>
                        </p:par>
                        <p:par>
                          <p:cTn id="110" fill="hold">
                            <p:stCondLst>
                              <p:cond delay="500"/>
                            </p:stCondLst>
                            <p:childTnLst>
                              <p:par>
                                <p:cTn id="111" presetID="22" presetClass="entr" presetSubtype="8" fill="hold"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2000"/>
                                        <p:tgtEl>
                                          <p:spTgt spid="56"/>
                                        </p:tgtEl>
                                      </p:cBhvr>
                                    </p:animEffect>
                                  </p:childTnLst>
                                </p:cTn>
                              </p:par>
                              <p:par>
                                <p:cTn id="114" presetID="22" presetClass="entr" presetSubtype="8" fill="hold" nodeType="withEffect">
                                  <p:stCondLst>
                                    <p:cond delay="0"/>
                                  </p:stCondLst>
                                  <p:childTnLst>
                                    <p:set>
                                      <p:cBhvr>
                                        <p:cTn id="115" dur="1" fill="hold">
                                          <p:stCondLst>
                                            <p:cond delay="0"/>
                                          </p:stCondLst>
                                        </p:cTn>
                                        <p:tgtEl>
                                          <p:spTgt spid="57"/>
                                        </p:tgtEl>
                                        <p:attrNameLst>
                                          <p:attrName>style.visibility</p:attrName>
                                        </p:attrNameLst>
                                      </p:cBhvr>
                                      <p:to>
                                        <p:strVal val="visible"/>
                                      </p:to>
                                    </p:set>
                                    <p:animEffect transition="in" filter="wipe(left)">
                                      <p:cBhvr>
                                        <p:cTn id="116" dur="2000"/>
                                        <p:tgtEl>
                                          <p:spTgt spid="57"/>
                                        </p:tgtEl>
                                      </p:cBhvr>
                                    </p:animEffect>
                                  </p:childTnLst>
                                </p:cTn>
                              </p:par>
                              <p:par>
                                <p:cTn id="117" presetID="22" presetClass="entr" presetSubtype="8" fill="hold" nodeType="with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wipe(left)">
                                      <p:cBhvr>
                                        <p:cTn id="119" dur="2000"/>
                                        <p:tgtEl>
                                          <p:spTgt spid="60"/>
                                        </p:tgtEl>
                                      </p:cBhvr>
                                    </p:animEffect>
                                  </p:childTnLst>
                                </p:cTn>
                              </p:par>
                              <p:par>
                                <p:cTn id="120" presetID="22" presetClass="entr" presetSubtype="8" fill="hold" nodeType="with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wipe(left)">
                                      <p:cBhvr>
                                        <p:cTn id="122" dur="2000"/>
                                        <p:tgtEl>
                                          <p:spTgt spid="61"/>
                                        </p:tgtEl>
                                      </p:cBhvr>
                                    </p:animEffect>
                                  </p:childTnLst>
                                </p:cTn>
                              </p:par>
                              <p:par>
                                <p:cTn id="123" presetID="22" presetClass="entr" presetSubtype="8" fill="hold" nodeType="withEffect">
                                  <p:stCondLst>
                                    <p:cond delay="0"/>
                                  </p:stCondLst>
                                  <p:childTnLst>
                                    <p:set>
                                      <p:cBhvr>
                                        <p:cTn id="124" dur="1" fill="hold">
                                          <p:stCondLst>
                                            <p:cond delay="0"/>
                                          </p:stCondLst>
                                        </p:cTn>
                                        <p:tgtEl>
                                          <p:spTgt spid="64"/>
                                        </p:tgtEl>
                                        <p:attrNameLst>
                                          <p:attrName>style.visibility</p:attrName>
                                        </p:attrNameLst>
                                      </p:cBhvr>
                                      <p:to>
                                        <p:strVal val="visible"/>
                                      </p:to>
                                    </p:set>
                                    <p:animEffect transition="in" filter="wipe(left)">
                                      <p:cBhvr>
                                        <p:cTn id="125" dur="2000"/>
                                        <p:tgtEl>
                                          <p:spTgt spid="64"/>
                                        </p:tgtEl>
                                      </p:cBhvr>
                                    </p:animEffect>
                                  </p:childTnLst>
                                </p:cTn>
                              </p:par>
                              <p:par>
                                <p:cTn id="126" presetID="22" presetClass="entr" presetSubtype="8" fill="hold" nodeType="withEffect">
                                  <p:stCondLst>
                                    <p:cond delay="0"/>
                                  </p:stCondLst>
                                  <p:childTnLst>
                                    <p:set>
                                      <p:cBhvr>
                                        <p:cTn id="127" dur="1" fill="hold">
                                          <p:stCondLst>
                                            <p:cond delay="0"/>
                                          </p:stCondLst>
                                        </p:cTn>
                                        <p:tgtEl>
                                          <p:spTgt spid="65"/>
                                        </p:tgtEl>
                                        <p:attrNameLst>
                                          <p:attrName>style.visibility</p:attrName>
                                        </p:attrNameLst>
                                      </p:cBhvr>
                                      <p:to>
                                        <p:strVal val="visible"/>
                                      </p:to>
                                    </p:set>
                                    <p:animEffect transition="in" filter="wipe(left)">
                                      <p:cBhvr>
                                        <p:cTn id="128" dur="2000"/>
                                        <p:tgtEl>
                                          <p:spTgt spid="65"/>
                                        </p:tgtEl>
                                      </p:cBhvr>
                                    </p:animEffect>
                                  </p:childTnLst>
                                </p:cTn>
                              </p:par>
                              <p:par>
                                <p:cTn id="129" presetID="22" presetClass="entr" presetSubtype="8" fill="hold" nodeType="with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wipe(left)">
                                      <p:cBhvr>
                                        <p:cTn id="131" dur="2000"/>
                                        <p:tgtEl>
                                          <p:spTgt spid="68"/>
                                        </p:tgtEl>
                                      </p:cBhvr>
                                    </p:animEffect>
                                  </p:childTnLst>
                                </p:cTn>
                              </p:par>
                              <p:par>
                                <p:cTn id="132" presetID="22" presetClass="entr" presetSubtype="8" fill="hold" nodeType="withEffect">
                                  <p:stCondLst>
                                    <p:cond delay="0"/>
                                  </p:stCondLst>
                                  <p:childTnLst>
                                    <p:set>
                                      <p:cBhvr>
                                        <p:cTn id="133" dur="1" fill="hold">
                                          <p:stCondLst>
                                            <p:cond delay="0"/>
                                          </p:stCondLst>
                                        </p:cTn>
                                        <p:tgtEl>
                                          <p:spTgt spid="69"/>
                                        </p:tgtEl>
                                        <p:attrNameLst>
                                          <p:attrName>style.visibility</p:attrName>
                                        </p:attrNameLst>
                                      </p:cBhvr>
                                      <p:to>
                                        <p:strVal val="visible"/>
                                      </p:to>
                                    </p:set>
                                    <p:animEffect transition="in" filter="wipe(left)">
                                      <p:cBhvr>
                                        <p:cTn id="134" dur="2000"/>
                                        <p:tgtEl>
                                          <p:spTgt spid="69"/>
                                        </p:tgtEl>
                                      </p:cBhvr>
                                    </p:animEffect>
                                  </p:childTnLst>
                                </p:cTn>
                              </p:par>
                              <p:par>
                                <p:cTn id="135" presetID="22" presetClass="entr" presetSubtype="8" fill="hold" nodeType="withEffect">
                                  <p:stCondLst>
                                    <p:cond delay="0"/>
                                  </p:stCondLst>
                                  <p:childTnLst>
                                    <p:set>
                                      <p:cBhvr>
                                        <p:cTn id="136" dur="1" fill="hold">
                                          <p:stCondLst>
                                            <p:cond delay="0"/>
                                          </p:stCondLst>
                                        </p:cTn>
                                        <p:tgtEl>
                                          <p:spTgt spid="76"/>
                                        </p:tgtEl>
                                        <p:attrNameLst>
                                          <p:attrName>style.visibility</p:attrName>
                                        </p:attrNameLst>
                                      </p:cBhvr>
                                      <p:to>
                                        <p:strVal val="visible"/>
                                      </p:to>
                                    </p:set>
                                    <p:animEffect transition="in" filter="wipe(left)">
                                      <p:cBhvr>
                                        <p:cTn id="137" dur="2000"/>
                                        <p:tgtEl>
                                          <p:spTgt spid="76"/>
                                        </p:tgtEl>
                                      </p:cBhvr>
                                    </p:animEffect>
                                  </p:childTnLst>
                                </p:cTn>
                              </p:par>
                              <p:par>
                                <p:cTn id="138" presetID="22" presetClass="entr" presetSubtype="8" fill="hold" nodeType="withEffect">
                                  <p:stCondLst>
                                    <p:cond delay="0"/>
                                  </p:stCondLst>
                                  <p:childTnLst>
                                    <p:set>
                                      <p:cBhvr>
                                        <p:cTn id="139" dur="1" fill="hold">
                                          <p:stCondLst>
                                            <p:cond delay="0"/>
                                          </p:stCondLst>
                                        </p:cTn>
                                        <p:tgtEl>
                                          <p:spTgt spid="77"/>
                                        </p:tgtEl>
                                        <p:attrNameLst>
                                          <p:attrName>style.visibility</p:attrName>
                                        </p:attrNameLst>
                                      </p:cBhvr>
                                      <p:to>
                                        <p:strVal val="visible"/>
                                      </p:to>
                                    </p:set>
                                    <p:animEffect transition="in" filter="wipe(left)">
                                      <p:cBhvr>
                                        <p:cTn id="140" dur="2000"/>
                                        <p:tgtEl>
                                          <p:spTgt spid="77"/>
                                        </p:tgtEl>
                                      </p:cBhvr>
                                    </p:animEffect>
                                  </p:childTnLst>
                                </p:cTn>
                              </p:par>
                              <p:par>
                                <p:cTn id="141" presetID="22" presetClass="entr" presetSubtype="8" fill="hold"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left)">
                                      <p:cBhvr>
                                        <p:cTn id="143" dur="2000"/>
                                        <p:tgtEl>
                                          <p:spTgt spid="78"/>
                                        </p:tgtEl>
                                      </p:cBhvr>
                                    </p:animEffect>
                                  </p:childTnLst>
                                </p:cTn>
                              </p:par>
                              <p:par>
                                <p:cTn id="144" presetID="22" presetClass="entr" presetSubtype="8" fill="hold" nodeType="withEffect">
                                  <p:stCondLst>
                                    <p:cond delay="0"/>
                                  </p:stCondLst>
                                  <p:childTnLst>
                                    <p:set>
                                      <p:cBhvr>
                                        <p:cTn id="145" dur="1" fill="hold">
                                          <p:stCondLst>
                                            <p:cond delay="0"/>
                                          </p:stCondLst>
                                        </p:cTn>
                                        <p:tgtEl>
                                          <p:spTgt spid="79"/>
                                        </p:tgtEl>
                                        <p:attrNameLst>
                                          <p:attrName>style.visibility</p:attrName>
                                        </p:attrNameLst>
                                      </p:cBhvr>
                                      <p:to>
                                        <p:strVal val="visible"/>
                                      </p:to>
                                    </p:set>
                                    <p:animEffect transition="in" filter="wipe(left)">
                                      <p:cBhvr>
                                        <p:cTn id="146" dur="2000"/>
                                        <p:tgtEl>
                                          <p:spTgt spid="79"/>
                                        </p:tgtEl>
                                      </p:cBhvr>
                                    </p:animEffect>
                                  </p:childTnLst>
                                </p:cTn>
                              </p:par>
                              <p:par>
                                <p:cTn id="147" presetID="22" presetClass="entr" presetSubtype="8" fill="hold"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wipe(left)">
                                      <p:cBhvr>
                                        <p:cTn id="149" dur="2000"/>
                                        <p:tgtEl>
                                          <p:spTgt spid="80"/>
                                        </p:tgtEl>
                                      </p:cBhvr>
                                    </p:animEffect>
                                  </p:childTnLst>
                                </p:cTn>
                              </p:par>
                              <p:par>
                                <p:cTn id="150" presetID="22" presetClass="entr" presetSubtype="8" fill="hold" nodeType="with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wipe(left)">
                                      <p:cBhvr>
                                        <p:cTn id="152" dur="2000"/>
                                        <p:tgtEl>
                                          <p:spTgt spid="81"/>
                                        </p:tgtEl>
                                      </p:cBhvr>
                                    </p:animEffect>
                                  </p:childTnLst>
                                </p:cTn>
                              </p:par>
                              <p:par>
                                <p:cTn id="153" presetID="22" presetClass="entr" presetSubtype="8" fill="hold" nodeType="withEffect">
                                  <p:stCondLst>
                                    <p:cond delay="0"/>
                                  </p:stCondLst>
                                  <p:childTnLst>
                                    <p:set>
                                      <p:cBhvr>
                                        <p:cTn id="154" dur="1" fill="hold">
                                          <p:stCondLst>
                                            <p:cond delay="0"/>
                                          </p:stCondLst>
                                        </p:cTn>
                                        <p:tgtEl>
                                          <p:spTgt spid="82"/>
                                        </p:tgtEl>
                                        <p:attrNameLst>
                                          <p:attrName>style.visibility</p:attrName>
                                        </p:attrNameLst>
                                      </p:cBhvr>
                                      <p:to>
                                        <p:strVal val="visible"/>
                                      </p:to>
                                    </p:set>
                                    <p:animEffect transition="in" filter="wipe(left)">
                                      <p:cBhvr>
                                        <p:cTn id="155" dur="2000"/>
                                        <p:tgtEl>
                                          <p:spTgt spid="82"/>
                                        </p:tgtEl>
                                      </p:cBhvr>
                                    </p:animEffect>
                                  </p:childTnLst>
                                </p:cTn>
                              </p:par>
                              <p:par>
                                <p:cTn id="156" presetID="22" presetClass="entr" presetSubtype="8" fill="hold" nodeType="withEffect">
                                  <p:stCondLst>
                                    <p:cond delay="0"/>
                                  </p:stCondLst>
                                  <p:childTnLst>
                                    <p:set>
                                      <p:cBhvr>
                                        <p:cTn id="157" dur="1" fill="hold">
                                          <p:stCondLst>
                                            <p:cond delay="0"/>
                                          </p:stCondLst>
                                        </p:cTn>
                                        <p:tgtEl>
                                          <p:spTgt spid="83"/>
                                        </p:tgtEl>
                                        <p:attrNameLst>
                                          <p:attrName>style.visibility</p:attrName>
                                        </p:attrNameLst>
                                      </p:cBhvr>
                                      <p:to>
                                        <p:strVal val="visible"/>
                                      </p:to>
                                    </p:set>
                                    <p:animEffect transition="in" filter="wipe(left)">
                                      <p:cBhvr>
                                        <p:cTn id="158" dur="2000"/>
                                        <p:tgtEl>
                                          <p:spTgt spid="83"/>
                                        </p:tgtEl>
                                      </p:cBhvr>
                                    </p:animEffect>
                                  </p:childTnLst>
                                </p:cTn>
                              </p:par>
                              <p:par>
                                <p:cTn id="159" presetID="22" presetClass="entr" presetSubtype="8" fill="hold"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wipe(left)">
                                      <p:cBhvr>
                                        <p:cTn id="161" dur="2000"/>
                                        <p:tgtEl>
                                          <p:spTgt spid="84"/>
                                        </p:tgtEl>
                                      </p:cBhvr>
                                    </p:animEffect>
                                  </p:childTnLst>
                                </p:cTn>
                              </p:par>
                              <p:par>
                                <p:cTn id="162" presetID="22" presetClass="entr" presetSubtype="8" fill="hold" nodeType="withEffect">
                                  <p:stCondLst>
                                    <p:cond delay="0"/>
                                  </p:stCondLst>
                                  <p:childTnLst>
                                    <p:set>
                                      <p:cBhvr>
                                        <p:cTn id="163" dur="1" fill="hold">
                                          <p:stCondLst>
                                            <p:cond delay="0"/>
                                          </p:stCondLst>
                                        </p:cTn>
                                        <p:tgtEl>
                                          <p:spTgt spid="85"/>
                                        </p:tgtEl>
                                        <p:attrNameLst>
                                          <p:attrName>style.visibility</p:attrName>
                                        </p:attrNameLst>
                                      </p:cBhvr>
                                      <p:to>
                                        <p:strVal val="visible"/>
                                      </p:to>
                                    </p:set>
                                    <p:animEffect transition="in" filter="wipe(left)">
                                      <p:cBhvr>
                                        <p:cTn id="164" dur="2000"/>
                                        <p:tgtEl>
                                          <p:spTgt spid="85"/>
                                        </p:tgtEl>
                                      </p:cBhvr>
                                    </p:animEffect>
                                  </p:childTnLst>
                                </p:cTn>
                              </p:par>
                              <p:par>
                                <p:cTn id="165" presetID="22" presetClass="entr" presetSubtype="8" fill="hold" nodeType="withEffect">
                                  <p:stCondLst>
                                    <p:cond delay="0"/>
                                  </p:stCondLst>
                                  <p:childTnLst>
                                    <p:set>
                                      <p:cBhvr>
                                        <p:cTn id="166" dur="1" fill="hold">
                                          <p:stCondLst>
                                            <p:cond delay="0"/>
                                          </p:stCondLst>
                                        </p:cTn>
                                        <p:tgtEl>
                                          <p:spTgt spid="86"/>
                                        </p:tgtEl>
                                        <p:attrNameLst>
                                          <p:attrName>style.visibility</p:attrName>
                                        </p:attrNameLst>
                                      </p:cBhvr>
                                      <p:to>
                                        <p:strVal val="visible"/>
                                      </p:to>
                                    </p:set>
                                    <p:animEffect transition="in" filter="wipe(left)">
                                      <p:cBhvr>
                                        <p:cTn id="167" dur="2000"/>
                                        <p:tgtEl>
                                          <p:spTgt spid="86"/>
                                        </p:tgtEl>
                                      </p:cBhvr>
                                    </p:animEffect>
                                  </p:childTnLst>
                                </p:cTn>
                              </p:par>
                              <p:par>
                                <p:cTn id="168" presetID="22" presetClass="entr" presetSubtype="8" fill="hold" nodeType="withEffect">
                                  <p:stCondLst>
                                    <p:cond delay="0"/>
                                  </p:stCondLst>
                                  <p:childTnLst>
                                    <p:set>
                                      <p:cBhvr>
                                        <p:cTn id="169" dur="1" fill="hold">
                                          <p:stCondLst>
                                            <p:cond delay="0"/>
                                          </p:stCondLst>
                                        </p:cTn>
                                        <p:tgtEl>
                                          <p:spTgt spid="87"/>
                                        </p:tgtEl>
                                        <p:attrNameLst>
                                          <p:attrName>style.visibility</p:attrName>
                                        </p:attrNameLst>
                                      </p:cBhvr>
                                      <p:to>
                                        <p:strVal val="visible"/>
                                      </p:to>
                                    </p:set>
                                    <p:animEffect transition="in" filter="wipe(left)">
                                      <p:cBhvr>
                                        <p:cTn id="170" dur="2000"/>
                                        <p:tgtEl>
                                          <p:spTgt spid="87"/>
                                        </p:tgtEl>
                                      </p:cBhvr>
                                    </p:animEffec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99"/>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0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97"/>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90"/>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9"/>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96"/>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95"/>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94"/>
                                        </p:tgtEl>
                                        <p:attrNameLst>
                                          <p:attrName>style.visibility</p:attrName>
                                        </p:attrNameLst>
                                      </p:cBhvr>
                                      <p:to>
                                        <p:strVal val="visible"/>
                                      </p:to>
                                    </p:set>
                                  </p:childTnLst>
                                </p:cTn>
                              </p:par>
                            </p:childTnLst>
                          </p:cTn>
                        </p:par>
                        <p:par>
                          <p:cTn id="197" fill="hold">
                            <p:stCondLst>
                              <p:cond delay="0"/>
                            </p:stCondLst>
                            <p:childTnLst>
                              <p:par>
                                <p:cTn id="198" presetID="22" presetClass="entr" presetSubtype="4" fill="hold" nodeType="afterEffect">
                                  <p:stCondLst>
                                    <p:cond delay="0"/>
                                  </p:stCondLst>
                                  <p:childTnLst>
                                    <p:set>
                                      <p:cBhvr>
                                        <p:cTn id="199" dur="1" fill="hold">
                                          <p:stCondLst>
                                            <p:cond delay="0"/>
                                          </p:stCondLst>
                                        </p:cTn>
                                        <p:tgtEl>
                                          <p:spTgt spid="70"/>
                                        </p:tgtEl>
                                        <p:attrNameLst>
                                          <p:attrName>style.visibility</p:attrName>
                                        </p:attrNameLst>
                                      </p:cBhvr>
                                      <p:to>
                                        <p:strVal val="visible"/>
                                      </p:to>
                                    </p:set>
                                    <p:animEffect transition="in" filter="wipe(down)">
                                      <p:cBhvr>
                                        <p:cTn id="20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24" grpId="0"/>
      <p:bldP spid="51" grpId="0"/>
      <p:bldP spid="52" grpId="0"/>
      <p:bldP spid="53" grpId="0"/>
      <p:bldP spid="94" grpId="0"/>
      <p:bldP spid="95" grpId="0"/>
      <p:bldP spid="97" grpId="0"/>
      <p:bldP spid="98" grpId="0"/>
      <p:bldP spid="99" grpId="0"/>
      <p:bldP spid="10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517" y="91784"/>
            <a:ext cx="8844455" cy="769441"/>
          </a:xfrm>
          <a:prstGeom prst="rect">
            <a:avLst/>
          </a:prstGeom>
          <a:noFill/>
        </p:spPr>
        <p:txBody>
          <a:bodyPr wrap="square" rtlCol="0">
            <a:spAutoFit/>
          </a:bodyPr>
          <a:lstStyle/>
          <a:p>
            <a:r>
              <a:rPr lang="en-US" altLang="zh-CN" sz="4400" b="1" dirty="0" smtClean="0">
                <a:solidFill>
                  <a:srgbClr val="FF0000"/>
                </a:solidFill>
              </a:rPr>
              <a:t>3</a:t>
            </a:r>
            <a:r>
              <a:rPr lang="zh-CN" altLang="en-US" sz="4400" b="1" dirty="0" smtClean="0">
                <a:solidFill>
                  <a:srgbClr val="FF0000"/>
                </a:solidFill>
              </a:rPr>
              <a:t>、晶体</a:t>
            </a:r>
            <a:r>
              <a:rPr lang="zh-CN" altLang="en-US" sz="4400" b="1" dirty="0">
                <a:solidFill>
                  <a:srgbClr val="FF0000"/>
                </a:solidFill>
              </a:rPr>
              <a:t>中的电子状态和</a:t>
            </a:r>
            <a:r>
              <a:rPr lang="zh-CN" altLang="en-US" sz="4400" b="1" i="1" dirty="0">
                <a:solidFill>
                  <a:srgbClr val="FF0000"/>
                </a:solidFill>
              </a:rPr>
              <a:t>能带</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367" y="3566543"/>
            <a:ext cx="6280382" cy="2359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161877" y="5926443"/>
            <a:ext cx="3430747" cy="523220"/>
          </a:xfrm>
          <a:prstGeom prst="rect">
            <a:avLst/>
          </a:prstGeom>
          <a:noFill/>
        </p:spPr>
        <p:txBody>
          <a:bodyPr wrap="none" rtlCol="0">
            <a:spAutoFit/>
          </a:bodyPr>
          <a:lstStyle/>
          <a:p>
            <a:r>
              <a:rPr lang="zh-CN" altLang="en-US" b="1" dirty="0"/>
              <a:t>周期场中电子的势能</a:t>
            </a:r>
          </a:p>
        </p:txBody>
      </p:sp>
      <mc:AlternateContent xmlns:mc="http://schemas.openxmlformats.org/markup-compatibility/2006" xmlns:a14="http://schemas.microsoft.com/office/drawing/2010/main">
        <mc:Choice Requires="a14">
          <p:sp>
            <p:nvSpPr>
              <p:cNvPr id="4" name="TextBox 3"/>
              <p:cNvSpPr txBox="1"/>
              <p:nvPr/>
            </p:nvSpPr>
            <p:spPr>
              <a:xfrm>
                <a:off x="4511938" y="2892662"/>
                <a:ext cx="3157403" cy="610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𝑽</m:t>
                      </m:r>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𝒓</m:t>
                              </m:r>
                            </m:e>
                          </m:acc>
                          <m:r>
                            <a:rPr lang="en-US" altLang="zh-CN" b="1" i="1">
                              <a:latin typeface="Cambria Math"/>
                            </a:rPr>
                            <m:t>+</m:t>
                          </m:r>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𝑹</m:t>
                                  </m:r>
                                </m:e>
                              </m:acc>
                            </m:e>
                            <m:sub>
                              <m:r>
                                <a:rPr lang="en-US" altLang="zh-CN" b="1" i="1">
                                  <a:latin typeface="Cambria Math"/>
                                </a:rPr>
                                <m:t>𝒎</m:t>
                              </m:r>
                            </m:sub>
                          </m:sSub>
                        </m:e>
                      </m:d>
                      <m:r>
                        <a:rPr lang="en-US" altLang="zh-CN" b="1" i="1">
                          <a:latin typeface="Cambria Math"/>
                        </a:rPr>
                        <m:t>=</m:t>
                      </m:r>
                      <m:r>
                        <a:rPr lang="en-US" altLang="zh-CN" b="1" i="1">
                          <a:latin typeface="Cambria Math"/>
                        </a:rPr>
                        <m:t>𝑽</m:t>
                      </m:r>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𝒓</m:t>
                              </m:r>
                            </m:e>
                          </m:acc>
                        </m:e>
                      </m:d>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4511938" y="2892662"/>
                <a:ext cx="3157403" cy="610039"/>
              </a:xfrm>
              <a:prstGeom prst="rect">
                <a:avLst/>
              </a:prstGeom>
              <a:blipFill>
                <a:blip r:embed="rId4"/>
                <a:stretch>
                  <a:fillRect/>
                </a:stretch>
              </a:blipFill>
            </p:spPr>
            <p:txBody>
              <a:bodyPr/>
              <a:lstStyle/>
              <a:p>
                <a:r>
                  <a:rPr lang="zh-CN" altLang="en-US">
                    <a:noFill/>
                  </a:rPr>
                  <a:t> </a:t>
                </a:r>
              </a:p>
            </p:txBody>
          </p:sp>
        </mc:Fallback>
      </mc:AlternateContent>
      <p:sp>
        <p:nvSpPr>
          <p:cNvPr id="6" name="TextBox 5"/>
          <p:cNvSpPr txBox="1"/>
          <p:nvPr/>
        </p:nvSpPr>
        <p:spPr>
          <a:xfrm>
            <a:off x="1772630" y="1045447"/>
            <a:ext cx="7366119" cy="707886"/>
          </a:xfrm>
          <a:prstGeom prst="rect">
            <a:avLst/>
          </a:prstGeom>
          <a:noFill/>
        </p:spPr>
        <p:txBody>
          <a:bodyPr wrap="none" rtlCol="0">
            <a:spAutoFit/>
          </a:bodyPr>
          <a:lstStyle/>
          <a:p>
            <a:r>
              <a:rPr lang="zh-CN" altLang="en-US" sz="4000" b="1" dirty="0">
                <a:solidFill>
                  <a:srgbClr val="005C2A"/>
                </a:solidFill>
                <a:latin typeface="华文行楷" panose="02010800040101010101" pitchFamily="2" charset="-122"/>
                <a:ea typeface="华文行楷" panose="02010800040101010101" pitchFamily="2" charset="-122"/>
              </a:rPr>
              <a:t>晶体中电子的定态薛定谔方程：</a:t>
            </a:r>
          </a:p>
        </p:txBody>
      </p:sp>
      <mc:AlternateContent xmlns:mc="http://schemas.openxmlformats.org/markup-compatibility/2006" xmlns:a14="http://schemas.microsoft.com/office/drawing/2010/main">
        <mc:Choice Requires="a14">
          <p:sp>
            <p:nvSpPr>
              <p:cNvPr id="7" name="TextBox 6"/>
              <p:cNvSpPr txBox="1"/>
              <p:nvPr/>
            </p:nvSpPr>
            <p:spPr>
              <a:xfrm>
                <a:off x="3637769" y="1753334"/>
                <a:ext cx="5915722" cy="10754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a:latin typeface="Cambria Math" panose="02040503050406030204" pitchFamily="18" charset="0"/>
                            </a:rPr>
                          </m:ctrlPr>
                        </m:dPr>
                        <m:e>
                          <m:r>
                            <a:rPr lang="en-US" altLang="zh-CN" b="1" i="1">
                              <a:latin typeface="Cambria Math"/>
                            </a:rPr>
                            <m:t>−</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en-US" altLang="zh-CN" b="1" i="1">
                                      <a:latin typeface="Cambria Math"/>
                                    </a:rPr>
                                    <m:t>ħ</m:t>
                                  </m:r>
                                </m:e>
                                <m:sup>
                                  <m:r>
                                    <a:rPr lang="en-US" altLang="zh-CN" b="1" i="1">
                                      <a:latin typeface="Cambria Math"/>
                                    </a:rPr>
                                    <m:t>𝟐</m:t>
                                  </m:r>
                                </m:sup>
                              </m:sSup>
                            </m:num>
                            <m:den>
                              <m:r>
                                <a:rPr lang="en-US" altLang="zh-CN" b="1" i="1">
                                  <a:latin typeface="Cambria Math"/>
                                </a:rPr>
                                <m:t>𝟐</m:t>
                              </m:r>
                              <m:r>
                                <a:rPr lang="en-US" altLang="zh-CN" b="1" i="1">
                                  <a:latin typeface="Cambria Math"/>
                                </a:rPr>
                                <m:t>𝒎</m:t>
                              </m:r>
                            </m:den>
                          </m:f>
                          <m:sSup>
                            <m:sSupPr>
                              <m:ctrlPr>
                                <a:rPr lang="en-US" altLang="zh-CN" b="1" i="1">
                                  <a:latin typeface="Cambria Math" panose="02040503050406030204" pitchFamily="18" charset="0"/>
                                </a:rPr>
                              </m:ctrlPr>
                            </m:sSupPr>
                            <m:e>
                              <m:r>
                                <a:rPr lang="en-US" altLang="zh-CN" b="1" i="1">
                                  <a:latin typeface="Cambria Math"/>
                                  <a:ea typeface="Cambria Math"/>
                                </a:rPr>
                                <m:t>𝜵</m:t>
                              </m:r>
                            </m:e>
                            <m:sup>
                              <m:r>
                                <a:rPr lang="en-US" altLang="zh-CN" b="1" i="1">
                                  <a:latin typeface="Cambria Math"/>
                                </a:rPr>
                                <m:t>𝟐</m:t>
                              </m:r>
                            </m:sup>
                          </m:sSup>
                          <m:r>
                            <a:rPr lang="en-US" altLang="zh-CN" b="1" i="1">
                              <a:latin typeface="Cambria Math"/>
                            </a:rPr>
                            <m:t>+</m:t>
                          </m:r>
                          <m:r>
                            <a:rPr lang="en-US" altLang="zh-CN" b="1" i="1">
                              <a:latin typeface="Cambria Math"/>
                            </a:rPr>
                            <m:t>𝑽</m:t>
                          </m:r>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𝒓</m:t>
                                  </m:r>
                                </m:e>
                              </m:acc>
                            </m:e>
                          </m:d>
                        </m:e>
                      </m:d>
                      <m:r>
                        <a:rPr lang="en-US" altLang="zh-CN"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e>
                      </m:d>
                      <m:r>
                        <a:rPr lang="en-US" altLang="zh-CN" b="1" i="1">
                          <a:latin typeface="Cambria Math"/>
                          <a:sym typeface="Symbol"/>
                        </a:rPr>
                        <m:t>=</m:t>
                      </m:r>
                      <m:r>
                        <a:rPr lang="en-US" altLang="zh-CN" b="1" i="1">
                          <a:latin typeface="Cambria Math"/>
                          <a:sym typeface="Symbol"/>
                        </a:rPr>
                        <m:t>𝑬</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e>
                      </m:d>
                      <m:r>
                        <a:rPr lang="en-US" altLang="zh-CN" b="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e>
                      </m:d>
                    </m:oMath>
                  </m:oMathPara>
                </a14:m>
                <a:endParaRPr lang="zh-CN" alt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3637769" y="1753334"/>
                <a:ext cx="5915722" cy="1075487"/>
              </a:xfrm>
              <a:prstGeom prst="rect">
                <a:avLst/>
              </a:prstGeom>
              <a:blipFill>
                <a:blip r:embed="rId5"/>
                <a:stretch>
                  <a:fillRect/>
                </a:stretch>
              </a:blipFill>
            </p:spPr>
            <p:txBody>
              <a:bodyPr/>
              <a:lstStyle/>
              <a:p>
                <a:r>
                  <a:rPr lang="zh-CN" altLang="en-US">
                    <a:noFill/>
                  </a:rPr>
                  <a:t> </a:t>
                </a:r>
              </a:p>
            </p:txBody>
          </p:sp>
        </mc:Fallback>
      </mc:AlternateContent>
      <p:grpSp>
        <p:nvGrpSpPr>
          <p:cNvPr id="8" name="组合 7"/>
          <p:cNvGrpSpPr/>
          <p:nvPr/>
        </p:nvGrpSpPr>
        <p:grpSpPr>
          <a:xfrm>
            <a:off x="3542808" y="6449663"/>
            <a:ext cx="552450" cy="314325"/>
            <a:chOff x="5172075" y="6438900"/>
            <a:chExt cx="552450" cy="314325"/>
          </a:xfrm>
        </p:grpSpPr>
        <p:sp>
          <p:nvSpPr>
            <p:cNvPr id="9" name="棱台 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210027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2601"/>
                            </p:stCondLst>
                            <p:childTnLst>
                              <p:par>
                                <p:cTn id="8" presetID="22" presetClass="entr" presetSubtype="8"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par>
                          <p:cTn id="21" fill="hold">
                            <p:stCondLst>
                              <p:cond delay="0"/>
                            </p:stCondLst>
                            <p:childTnLst>
                              <p:par>
                                <p:cTn id="22" presetID="22" presetClass="entr" presetSubtype="4"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440" y="179774"/>
            <a:ext cx="8844455" cy="769441"/>
          </a:xfrm>
          <a:prstGeom prst="rect">
            <a:avLst/>
          </a:prstGeom>
          <a:noFill/>
        </p:spPr>
        <p:txBody>
          <a:bodyPr wrap="square" rtlCol="0">
            <a:spAutoFit/>
          </a:bodyPr>
          <a:lstStyle/>
          <a:p>
            <a:r>
              <a:rPr lang="en-US" altLang="zh-CN" sz="4400" b="1" dirty="0" smtClean="0">
                <a:solidFill>
                  <a:srgbClr val="FF0000"/>
                </a:solidFill>
              </a:rPr>
              <a:t>3</a:t>
            </a:r>
            <a:r>
              <a:rPr lang="zh-CN" altLang="en-US" sz="4400" b="1" dirty="0" smtClean="0">
                <a:solidFill>
                  <a:srgbClr val="FF0000"/>
                </a:solidFill>
              </a:rPr>
              <a:t>、晶体</a:t>
            </a:r>
            <a:r>
              <a:rPr lang="zh-CN" altLang="en-US" sz="4400" b="1" dirty="0">
                <a:solidFill>
                  <a:srgbClr val="FF0000"/>
                </a:solidFill>
              </a:rPr>
              <a:t>中的电子状态和</a:t>
            </a:r>
            <a:r>
              <a:rPr lang="zh-CN" altLang="en-US" sz="4400" b="1" i="1" dirty="0">
                <a:solidFill>
                  <a:srgbClr val="FF0000"/>
                </a:solidFill>
              </a:rPr>
              <a:t>能带</a:t>
            </a:r>
          </a:p>
        </p:txBody>
      </p:sp>
      <p:sp>
        <p:nvSpPr>
          <p:cNvPr id="3" name="TextBox 2"/>
          <p:cNvSpPr txBox="1"/>
          <p:nvPr/>
        </p:nvSpPr>
        <p:spPr>
          <a:xfrm>
            <a:off x="1785714" y="2272363"/>
            <a:ext cx="8392041" cy="707886"/>
          </a:xfrm>
          <a:prstGeom prst="rect">
            <a:avLst/>
          </a:prstGeom>
          <a:noFill/>
        </p:spPr>
        <p:txBody>
          <a:bodyPr wrap="none" rtlCol="0">
            <a:spAutoFit/>
          </a:bodyPr>
          <a:lstStyle/>
          <a:p>
            <a:r>
              <a:rPr lang="zh-CN" altLang="en-US" sz="4000" b="1" dirty="0">
                <a:solidFill>
                  <a:srgbClr val="005C2A"/>
                </a:solidFill>
                <a:latin typeface="华文行楷" panose="02010800040101010101" pitchFamily="2" charset="-122"/>
                <a:ea typeface="华文行楷" panose="02010800040101010101" pitchFamily="2" charset="-122"/>
              </a:rPr>
              <a:t>晶体中电子的定态薛定谔方程的解：</a:t>
            </a:r>
          </a:p>
        </p:txBody>
      </p:sp>
      <p:sp>
        <p:nvSpPr>
          <p:cNvPr id="4" name="TextBox 3"/>
          <p:cNvSpPr txBox="1"/>
          <p:nvPr/>
        </p:nvSpPr>
        <p:spPr>
          <a:xfrm>
            <a:off x="1785541" y="3137014"/>
            <a:ext cx="3005951" cy="769441"/>
          </a:xfrm>
          <a:prstGeom prst="rect">
            <a:avLst/>
          </a:prstGeom>
          <a:noFill/>
        </p:spPr>
        <p:txBody>
          <a:bodyPr wrap="none" rtlCol="0">
            <a:spAutoFit/>
          </a:bodyPr>
          <a:lstStyle/>
          <a:p>
            <a:r>
              <a:rPr lang="zh-CN" altLang="en-US" sz="4400" dirty="0">
                <a:solidFill>
                  <a:srgbClr val="FF0000"/>
                </a:solidFill>
                <a:latin typeface="华文新魏" panose="02010800040101010101" pitchFamily="2" charset="-122"/>
                <a:ea typeface="华文新魏" panose="02010800040101010101" pitchFamily="2" charset="-122"/>
              </a:rPr>
              <a:t>布洛赫函数</a:t>
            </a:r>
          </a:p>
        </p:txBody>
      </p:sp>
      <mc:AlternateContent xmlns:mc="http://schemas.openxmlformats.org/markup-compatibility/2006" xmlns:a14="http://schemas.microsoft.com/office/drawing/2010/main">
        <mc:Choice Requires="a14">
          <p:sp>
            <p:nvSpPr>
              <p:cNvPr id="5" name="TextBox 4"/>
              <p:cNvSpPr txBox="1"/>
              <p:nvPr/>
            </p:nvSpPr>
            <p:spPr>
              <a:xfrm>
                <a:off x="4667903" y="3239120"/>
                <a:ext cx="3100336" cy="675121"/>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e>
                      </m:d>
                      <m:r>
                        <a:rPr lang="en-US" altLang="zh-CN" b="1" i="1">
                          <a:latin typeface="Cambria Math"/>
                          <a:sym typeface="Symbol"/>
                        </a:rPr>
                        <m:t>=</m:t>
                      </m:r>
                      <m:sSup>
                        <m:sSupPr>
                          <m:ctrlPr>
                            <a:rPr lang="en-US" altLang="zh-CN" b="1" i="1">
                              <a:latin typeface="Cambria Math" panose="02040503050406030204" pitchFamily="18" charset="0"/>
                              <a:sym typeface="Symbol"/>
                            </a:rPr>
                          </m:ctrlPr>
                        </m:sSupPr>
                        <m:e>
                          <m:r>
                            <a:rPr lang="en-US" altLang="zh-CN" b="1" i="1">
                              <a:latin typeface="Cambria Math"/>
                              <a:sym typeface="Symbol"/>
                            </a:rPr>
                            <m:t>𝒆</m:t>
                          </m:r>
                        </m:e>
                        <m:sup>
                          <m:r>
                            <a:rPr lang="en-US" altLang="zh-CN" b="1" i="1">
                              <a:latin typeface="Cambria Math"/>
                              <a:sym typeface="Symbol"/>
                            </a:rPr>
                            <m:t>𝒊</m:t>
                          </m:r>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r>
                            <a:rPr lang="en-US" altLang="zh-CN" b="1" i="1">
                              <a:latin typeface="Cambria Math"/>
                              <a:ea typeface="Cambria Math"/>
                              <a:sym typeface="Symbol"/>
                            </a:rPr>
                            <m:t>∙</m:t>
                          </m:r>
                          <m:acc>
                            <m:accPr>
                              <m:chr m:val="⃑"/>
                              <m:ctrlPr>
                                <a:rPr lang="en-US" altLang="zh-CN" b="1" i="1">
                                  <a:latin typeface="Cambria Math" panose="02040503050406030204" pitchFamily="18" charset="0"/>
                                  <a:ea typeface="Cambria Math"/>
                                  <a:sym typeface="Symbol"/>
                                </a:rPr>
                              </m:ctrlPr>
                            </m:accPr>
                            <m:e>
                              <m:r>
                                <a:rPr lang="en-US" altLang="zh-CN" b="1" i="1">
                                  <a:latin typeface="Cambria Math"/>
                                  <a:ea typeface="Cambria Math"/>
                                  <a:sym typeface="Symbol"/>
                                </a:rPr>
                                <m:t>𝒓</m:t>
                              </m:r>
                            </m:e>
                          </m:acc>
                        </m:sup>
                      </m:sSup>
                      <m:sSub>
                        <m:sSubPr>
                          <m:ctrlPr>
                            <a:rPr lang="en-US" altLang="zh-CN" b="1" i="1">
                              <a:latin typeface="Cambria Math" panose="02040503050406030204" pitchFamily="18" charset="0"/>
                              <a:sym typeface="Symbol"/>
                            </a:rPr>
                          </m:ctrlPr>
                        </m:sSubPr>
                        <m:e>
                          <m:r>
                            <a:rPr lang="en-US" altLang="zh-CN" b="1" i="1">
                              <a:latin typeface="Cambria Math"/>
                              <a:sym typeface="Symbol"/>
                            </a:rPr>
                            <m:t>𝒖</m:t>
                          </m:r>
                        </m:e>
                        <m:sub>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sub>
                      </m:sSub>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e>
                      </m:d>
                    </m:oMath>
                  </m:oMathPara>
                </a14:m>
                <a:endParaRPr lang="zh-CN" alt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4667903" y="3239120"/>
                <a:ext cx="3100336" cy="675121"/>
              </a:xfrm>
              <a:prstGeom prst="rect">
                <a:avLst/>
              </a:prstGeom>
              <a:blipFill>
                <a:blip r:embed="rId3"/>
                <a:stretch>
                  <a:fillRect/>
                </a:stretch>
              </a:blipFill>
              <a:ln w="28575">
                <a:noFill/>
              </a:ln>
            </p:spPr>
            <p:txBody>
              <a:bodyPr/>
              <a:lstStyle/>
              <a:p>
                <a:r>
                  <a:rPr lang="zh-CN" altLang="en-US">
                    <a:noFill/>
                  </a:rPr>
                  <a:t> </a:t>
                </a:r>
              </a:p>
            </p:txBody>
          </p:sp>
        </mc:Fallback>
      </mc:AlternateContent>
      <p:sp>
        <p:nvSpPr>
          <p:cNvPr id="6" name="任意多边形 5"/>
          <p:cNvSpPr/>
          <p:nvPr/>
        </p:nvSpPr>
        <p:spPr>
          <a:xfrm>
            <a:off x="5982817" y="3242204"/>
            <a:ext cx="802928" cy="612044"/>
          </a:xfrm>
          <a:custGeom>
            <a:avLst/>
            <a:gdLst>
              <a:gd name="connsiteX0" fmla="*/ 172307 w 802928"/>
              <a:gd name="connsiteY0" fmla="*/ 60251 h 612044"/>
              <a:gd name="connsiteX1" fmla="*/ 172307 w 802928"/>
              <a:gd name="connsiteY1" fmla="*/ 60251 h 612044"/>
              <a:gd name="connsiteX2" fmla="*/ 46183 w 802928"/>
              <a:gd name="connsiteY2" fmla="*/ 107547 h 612044"/>
              <a:gd name="connsiteX3" fmla="*/ 30418 w 802928"/>
              <a:gd name="connsiteY3" fmla="*/ 154844 h 612044"/>
              <a:gd name="connsiteX4" fmla="*/ 93480 w 802928"/>
              <a:gd name="connsiteY4" fmla="*/ 612044 h 612044"/>
              <a:gd name="connsiteX5" fmla="*/ 503383 w 802928"/>
              <a:gd name="connsiteY5" fmla="*/ 596278 h 612044"/>
              <a:gd name="connsiteX6" fmla="*/ 582211 w 802928"/>
              <a:gd name="connsiteY6" fmla="*/ 533216 h 612044"/>
              <a:gd name="connsiteX7" fmla="*/ 676804 w 802928"/>
              <a:gd name="connsiteY7" fmla="*/ 454389 h 612044"/>
              <a:gd name="connsiteX8" fmla="*/ 708335 w 802928"/>
              <a:gd name="connsiteY8" fmla="*/ 407092 h 612044"/>
              <a:gd name="connsiteX9" fmla="*/ 724100 w 802928"/>
              <a:gd name="connsiteY9" fmla="*/ 359796 h 612044"/>
              <a:gd name="connsiteX10" fmla="*/ 755631 w 802928"/>
              <a:gd name="connsiteY10" fmla="*/ 328264 h 612044"/>
              <a:gd name="connsiteX11" fmla="*/ 802928 w 802928"/>
              <a:gd name="connsiteY11" fmla="*/ 123313 h 612044"/>
              <a:gd name="connsiteX12" fmla="*/ 676804 w 802928"/>
              <a:gd name="connsiteY12" fmla="*/ 44485 h 612044"/>
              <a:gd name="connsiteX13" fmla="*/ 629507 w 802928"/>
              <a:gd name="connsiteY13" fmla="*/ 28720 h 612044"/>
              <a:gd name="connsiteX14" fmla="*/ 582211 w 802928"/>
              <a:gd name="connsiteY14" fmla="*/ 12954 h 612044"/>
              <a:gd name="connsiteX15" fmla="*/ 156542 w 802928"/>
              <a:gd name="connsiteY15" fmla="*/ 60251 h 612044"/>
              <a:gd name="connsiteX16" fmla="*/ 172307 w 802928"/>
              <a:gd name="connsiteY16" fmla="*/ 60251 h 61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2928" h="612044">
                <a:moveTo>
                  <a:pt x="172307" y="60251"/>
                </a:moveTo>
                <a:lnTo>
                  <a:pt x="172307" y="60251"/>
                </a:lnTo>
                <a:cubicBezTo>
                  <a:pt x="130266" y="76016"/>
                  <a:pt x="83542" y="82641"/>
                  <a:pt x="46183" y="107547"/>
                </a:cubicBezTo>
                <a:cubicBezTo>
                  <a:pt x="32356" y="116765"/>
                  <a:pt x="30418" y="138226"/>
                  <a:pt x="30418" y="154844"/>
                </a:cubicBezTo>
                <a:cubicBezTo>
                  <a:pt x="30418" y="588471"/>
                  <a:pt x="-69760" y="503218"/>
                  <a:pt x="93480" y="612044"/>
                </a:cubicBezTo>
                <a:cubicBezTo>
                  <a:pt x="230114" y="606789"/>
                  <a:pt x="366972" y="605686"/>
                  <a:pt x="503383" y="596278"/>
                </a:cubicBezTo>
                <a:cubicBezTo>
                  <a:pt x="562880" y="592175"/>
                  <a:pt x="548048" y="574212"/>
                  <a:pt x="582211" y="533216"/>
                </a:cubicBezTo>
                <a:cubicBezTo>
                  <a:pt x="620145" y="487695"/>
                  <a:pt x="630299" y="485392"/>
                  <a:pt x="676804" y="454389"/>
                </a:cubicBezTo>
                <a:cubicBezTo>
                  <a:pt x="687314" y="438623"/>
                  <a:pt x="699861" y="424040"/>
                  <a:pt x="708335" y="407092"/>
                </a:cubicBezTo>
                <a:cubicBezTo>
                  <a:pt x="715767" y="392228"/>
                  <a:pt x="715550" y="374046"/>
                  <a:pt x="724100" y="359796"/>
                </a:cubicBezTo>
                <a:cubicBezTo>
                  <a:pt x="731747" y="347050"/>
                  <a:pt x="745121" y="338775"/>
                  <a:pt x="755631" y="328264"/>
                </a:cubicBezTo>
                <a:cubicBezTo>
                  <a:pt x="798913" y="198418"/>
                  <a:pt x="782461" y="266574"/>
                  <a:pt x="802928" y="123313"/>
                </a:cubicBezTo>
                <a:cubicBezTo>
                  <a:pt x="752961" y="48362"/>
                  <a:pt x="789372" y="82007"/>
                  <a:pt x="676804" y="44485"/>
                </a:cubicBezTo>
                <a:lnTo>
                  <a:pt x="629507" y="28720"/>
                </a:lnTo>
                <a:lnTo>
                  <a:pt x="582211" y="12954"/>
                </a:lnTo>
                <a:cubicBezTo>
                  <a:pt x="537891" y="14801"/>
                  <a:pt x="255888" y="-39095"/>
                  <a:pt x="156542" y="60251"/>
                </a:cubicBezTo>
                <a:cubicBezTo>
                  <a:pt x="148233" y="68560"/>
                  <a:pt x="169680" y="60251"/>
                  <a:pt x="172307" y="60251"/>
                </a:cubicBezTo>
                <a:close/>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6738447" y="3914240"/>
            <a:ext cx="98249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7882757" y="3338761"/>
                <a:ext cx="2556276" cy="475836"/>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sym typeface="Symbol"/>
                            </a:rPr>
                          </m:ctrlPr>
                        </m:sSubPr>
                        <m:e>
                          <m:r>
                            <a:rPr lang="en-US" altLang="zh-CN" sz="2000" b="1" i="1">
                              <a:latin typeface="Cambria Math"/>
                              <a:sym typeface="Symbol"/>
                            </a:rPr>
                            <m:t>𝒖</m:t>
                          </m:r>
                        </m:e>
                        <m:sub>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𝒌</m:t>
                              </m:r>
                            </m:e>
                          </m:acc>
                        </m:sub>
                      </m:sSub>
                      <m:d>
                        <m:dPr>
                          <m:ctrlPr>
                            <a:rPr lang="en-US" altLang="zh-CN" sz="2000" b="1" i="1">
                              <a:latin typeface="Cambria Math" panose="02040503050406030204" pitchFamily="18" charset="0"/>
                              <a:sym typeface="Symbol"/>
                            </a:rPr>
                          </m:ctrlPr>
                        </m:dPr>
                        <m:e>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𝒓</m:t>
                              </m:r>
                            </m:e>
                          </m:acc>
                          <m:r>
                            <a:rPr lang="en-US" altLang="zh-CN" sz="2000" b="1" i="1">
                              <a:latin typeface="Cambria Math"/>
                              <a:sym typeface="Symbol"/>
                            </a:rPr>
                            <m:t>+</m:t>
                          </m:r>
                          <m:sSub>
                            <m:sSubPr>
                              <m:ctrlPr>
                                <a:rPr lang="en-US" altLang="zh-CN" sz="2000" b="1" i="1">
                                  <a:latin typeface="Cambria Math" panose="02040503050406030204" pitchFamily="18" charset="0"/>
                                  <a:sym typeface="Symbol"/>
                                </a:rPr>
                              </m:ctrlPr>
                            </m:sSubPr>
                            <m:e>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𝑹</m:t>
                                  </m:r>
                                </m:e>
                              </m:acc>
                            </m:e>
                            <m:sub>
                              <m:r>
                                <a:rPr lang="en-US" altLang="zh-CN" sz="2000" b="1" i="1">
                                  <a:latin typeface="Cambria Math"/>
                                  <a:sym typeface="Symbol"/>
                                </a:rPr>
                                <m:t>𝒎</m:t>
                              </m:r>
                            </m:sub>
                          </m:sSub>
                        </m:e>
                      </m:d>
                      <m:r>
                        <a:rPr lang="en-US" altLang="zh-CN" sz="2000" b="1" i="1">
                          <a:latin typeface="Cambria Math"/>
                          <a:sym typeface="Symbol"/>
                        </a:rPr>
                        <m:t>=</m:t>
                      </m:r>
                      <m:sSub>
                        <m:sSubPr>
                          <m:ctrlPr>
                            <a:rPr lang="en-US" altLang="zh-CN" sz="2000" b="1" i="1">
                              <a:latin typeface="Cambria Math" panose="02040503050406030204" pitchFamily="18" charset="0"/>
                              <a:sym typeface="Symbol"/>
                            </a:rPr>
                          </m:ctrlPr>
                        </m:sSubPr>
                        <m:e>
                          <m:r>
                            <a:rPr lang="en-US" altLang="zh-CN" sz="2000" b="1" i="1">
                              <a:latin typeface="Cambria Math"/>
                              <a:sym typeface="Symbol"/>
                            </a:rPr>
                            <m:t>𝒖</m:t>
                          </m:r>
                        </m:e>
                        <m:sub>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𝒌</m:t>
                              </m:r>
                            </m:e>
                          </m:acc>
                        </m:sub>
                      </m:sSub>
                      <m:d>
                        <m:dPr>
                          <m:ctrlPr>
                            <a:rPr lang="en-US" altLang="zh-CN" sz="2000" b="1" i="1">
                              <a:latin typeface="Cambria Math" panose="02040503050406030204" pitchFamily="18" charset="0"/>
                              <a:sym typeface="Symbol"/>
                            </a:rPr>
                          </m:ctrlPr>
                        </m:dPr>
                        <m:e>
                          <m:acc>
                            <m:accPr>
                              <m:chr m:val="⃑"/>
                              <m:ctrlPr>
                                <a:rPr lang="en-US" altLang="zh-CN" sz="2000" b="1" i="1">
                                  <a:latin typeface="Cambria Math" panose="02040503050406030204" pitchFamily="18" charset="0"/>
                                  <a:sym typeface="Symbol"/>
                                </a:rPr>
                              </m:ctrlPr>
                            </m:accPr>
                            <m:e>
                              <m:r>
                                <a:rPr lang="en-US" altLang="zh-CN" sz="2000" b="1" i="1">
                                  <a:latin typeface="Cambria Math"/>
                                  <a:sym typeface="Symbol"/>
                                </a:rPr>
                                <m:t>𝒓</m:t>
                              </m:r>
                            </m:e>
                          </m:acc>
                        </m:e>
                      </m:d>
                    </m:oMath>
                  </m:oMathPara>
                </a14:m>
                <a:endParaRPr lang="zh-CN" alt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7882757" y="3338761"/>
                <a:ext cx="2556276" cy="475836"/>
              </a:xfrm>
              <a:prstGeom prst="rect">
                <a:avLst/>
              </a:prstGeom>
              <a:blipFill>
                <a:blip r:embed="rId4"/>
                <a:stretch>
                  <a:fillRect b="-3846"/>
                </a:stretch>
              </a:blipFill>
              <a:ln w="2857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941577" y="4075238"/>
                <a:ext cx="4191404" cy="655692"/>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r>
                            <a:rPr lang="en-US" altLang="zh-CN" b="1" i="1">
                              <a:latin typeface="Cambria Math"/>
                            </a:rPr>
                            <m:t>+</m:t>
                          </m:r>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𝑹</m:t>
                                  </m:r>
                                </m:e>
                              </m:acc>
                            </m:e>
                            <m:sub>
                              <m:r>
                                <a:rPr lang="en-US" altLang="zh-CN" b="1" i="1">
                                  <a:latin typeface="Cambria Math"/>
                                </a:rPr>
                                <m:t>𝒎</m:t>
                              </m:r>
                            </m:sub>
                          </m:sSub>
                        </m:e>
                      </m:d>
                      <m:r>
                        <a:rPr lang="en-US" altLang="zh-CN" b="1" i="1">
                          <a:latin typeface="Cambria Math"/>
                          <a:sym typeface="Symbol"/>
                        </a:rPr>
                        <m:t>=</m:t>
                      </m:r>
                      <m:sSup>
                        <m:sSupPr>
                          <m:ctrlPr>
                            <a:rPr lang="en-US" altLang="zh-CN" b="1" i="1">
                              <a:latin typeface="Cambria Math" panose="02040503050406030204" pitchFamily="18" charset="0"/>
                              <a:sym typeface="Symbol"/>
                            </a:rPr>
                          </m:ctrlPr>
                        </m:sSupPr>
                        <m:e>
                          <m:r>
                            <a:rPr lang="en-US" altLang="zh-CN" b="1" i="1">
                              <a:latin typeface="Cambria Math"/>
                              <a:sym typeface="Symbol"/>
                            </a:rPr>
                            <m:t>𝒆</m:t>
                          </m:r>
                        </m:e>
                        <m:sup>
                          <m:r>
                            <a:rPr lang="en-US" altLang="zh-CN" b="1" i="1">
                              <a:latin typeface="Cambria Math"/>
                              <a:sym typeface="Symbol"/>
                            </a:rPr>
                            <m:t>𝒊</m:t>
                          </m:r>
                          <m:acc>
                            <m:accPr>
                              <m:chr m:val="⃑"/>
                              <m:ctrlPr>
                                <a:rPr lang="en-US" altLang="zh-CN" b="1" i="1">
                                  <a:latin typeface="Cambria Math" panose="02040503050406030204" pitchFamily="18" charset="0"/>
                                  <a:sym typeface="Symbol"/>
                                </a:rPr>
                              </m:ctrlPr>
                            </m:accPr>
                            <m:e>
                              <m:r>
                                <a:rPr lang="en-US" altLang="zh-CN" b="1" i="1">
                                  <a:latin typeface="Cambria Math"/>
                                  <a:sym typeface="Symbol"/>
                                </a:rPr>
                                <m:t>𝒌</m:t>
                              </m:r>
                            </m:e>
                          </m:acc>
                          <m:r>
                            <a:rPr lang="en-US" altLang="zh-CN" b="1" i="1">
                              <a:latin typeface="Cambria Math"/>
                              <a:ea typeface="Cambria Math"/>
                              <a:sym typeface="Symbol"/>
                            </a:rPr>
                            <m:t>∙</m:t>
                          </m:r>
                          <m:sSub>
                            <m:sSubPr>
                              <m:ctrlPr>
                                <a:rPr lang="en-US" altLang="zh-CN" b="1" i="1">
                                  <a:latin typeface="Cambria Math" panose="02040503050406030204" pitchFamily="18" charset="0"/>
                                  <a:ea typeface="Cambria Math"/>
                                  <a:sym typeface="Symbol"/>
                                </a:rPr>
                              </m:ctrlPr>
                            </m:sSubPr>
                            <m:e>
                              <m:acc>
                                <m:accPr>
                                  <m:chr m:val="⃑"/>
                                  <m:ctrlPr>
                                    <a:rPr lang="en-US" altLang="zh-CN" b="1" i="1">
                                      <a:latin typeface="Cambria Math" panose="02040503050406030204" pitchFamily="18" charset="0"/>
                                      <a:ea typeface="Cambria Math"/>
                                      <a:sym typeface="Symbol"/>
                                    </a:rPr>
                                  </m:ctrlPr>
                                </m:accPr>
                                <m:e>
                                  <m:r>
                                    <a:rPr lang="en-US" altLang="zh-CN" b="1" i="1">
                                      <a:latin typeface="Cambria Math"/>
                                      <a:ea typeface="Cambria Math"/>
                                      <a:sym typeface="Symbol"/>
                                    </a:rPr>
                                    <m:t>𝑹</m:t>
                                  </m:r>
                                </m:e>
                              </m:acc>
                            </m:e>
                            <m:sub>
                              <m:r>
                                <a:rPr lang="en-US" altLang="zh-CN" b="1" i="1">
                                  <a:latin typeface="Cambria Math"/>
                                  <a:ea typeface="Cambria Math"/>
                                  <a:sym typeface="Symbol"/>
                                </a:rPr>
                                <m:t>𝒎</m:t>
                              </m:r>
                            </m:sub>
                          </m:sSub>
                        </m:sup>
                      </m:sSup>
                      <m:r>
                        <a:rPr lang="en-US" altLang="zh-CN" b="1" i="1">
                          <a:latin typeface="Cambria Math"/>
                          <a:sym typeface="Symbol"/>
                        </a:rPr>
                        <m:t></m:t>
                      </m:r>
                      <m:d>
                        <m:dPr>
                          <m:ctrlPr>
                            <a:rPr lang="en-US" altLang="zh-CN" b="1" i="1">
                              <a:latin typeface="Cambria Math" panose="02040503050406030204" pitchFamily="18" charset="0"/>
                              <a:sym typeface="Symbol"/>
                            </a:rPr>
                          </m:ctrlPr>
                        </m:dPr>
                        <m:e>
                          <m:acc>
                            <m:accPr>
                              <m:chr m:val="⃑"/>
                              <m:ctrlPr>
                                <a:rPr lang="en-US" altLang="zh-CN" b="1" i="1">
                                  <a:latin typeface="Cambria Math" panose="02040503050406030204" pitchFamily="18" charset="0"/>
                                  <a:sym typeface="Symbol"/>
                                </a:rPr>
                              </m:ctrlPr>
                            </m:accPr>
                            <m:e>
                              <m:r>
                                <a:rPr lang="en-US" altLang="zh-CN" b="1" i="1">
                                  <a:latin typeface="Cambria Math"/>
                                  <a:sym typeface="Symbol"/>
                                </a:rPr>
                                <m:t>𝒓</m:t>
                              </m:r>
                            </m:e>
                          </m:acc>
                        </m:e>
                      </m:d>
                    </m:oMath>
                  </m:oMathPara>
                </a14:m>
                <a:endParaRPr lang="zh-CN" altLang="en-US"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3941577" y="4075238"/>
                <a:ext cx="4191404" cy="655692"/>
              </a:xfrm>
              <a:prstGeom prst="rect">
                <a:avLst/>
              </a:prstGeom>
              <a:blipFill>
                <a:blip r:embed="rId5"/>
                <a:stretch>
                  <a:fillRect/>
                </a:stretch>
              </a:blipFill>
              <a:ln w="28575">
                <a:noFill/>
              </a:ln>
            </p:spPr>
            <p:txBody>
              <a:bodyPr/>
              <a:lstStyle/>
              <a:p>
                <a:r>
                  <a:rPr lang="zh-CN" altLang="en-US">
                    <a:noFill/>
                  </a:rPr>
                  <a:t> </a:t>
                </a:r>
              </a:p>
            </p:txBody>
          </p:sp>
        </mc:Fallback>
      </mc:AlternateContent>
      <p:grpSp>
        <p:nvGrpSpPr>
          <p:cNvPr id="14" name="组合 13"/>
          <p:cNvGrpSpPr/>
          <p:nvPr/>
        </p:nvGrpSpPr>
        <p:grpSpPr>
          <a:xfrm>
            <a:off x="3542808" y="6449663"/>
            <a:ext cx="552450" cy="314325"/>
            <a:chOff x="5172075" y="6438900"/>
            <a:chExt cx="552450" cy="314325"/>
          </a:xfrm>
        </p:grpSpPr>
        <p:sp>
          <p:nvSpPr>
            <p:cNvPr id="15" name="棱台 1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1524001" y="6478974"/>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40125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2000"/>
                                        <p:tgtEl>
                                          <p:spTgt spid="12"/>
                                        </p:tgtEl>
                                      </p:cBhvr>
                                    </p:animEffect>
                                  </p:childTnLst>
                                </p:cTn>
                              </p:par>
                            </p:childTnLst>
                          </p:cTn>
                        </p:par>
                        <p:par>
                          <p:cTn id="36" fill="hold">
                            <p:stCondLst>
                              <p:cond delay="2000"/>
                            </p:stCondLst>
                            <p:childTnLst>
                              <p:par>
                                <p:cTn id="37" presetID="22" presetClass="entr" presetSubtype="4"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11" grpId="0"/>
      <p:bldP spid="12"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12468</TotalTime>
  <Pages>0</Pages>
  <Words>3902</Words>
  <Characters>0</Characters>
  <Application>Microsoft Office PowerPoint</Application>
  <DocSecurity>0</DocSecurity>
  <PresentationFormat>宽屏</PresentationFormat>
  <Lines>0</Lines>
  <Paragraphs>235</Paragraphs>
  <Slides>17</Slides>
  <Notes>16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17</vt:i4>
      </vt:variant>
    </vt:vector>
  </HeadingPairs>
  <TitlesOfParts>
    <vt:vector size="31" baseType="lpstr">
      <vt:lpstr>华文行楷</vt:lpstr>
      <vt:lpstr>华文楷体</vt:lpstr>
      <vt:lpstr>华文隶书</vt:lpstr>
      <vt:lpstr>华文新魏</vt:lpstr>
      <vt:lpstr>宋体</vt:lpstr>
      <vt:lpstr>叶根友毛笔行书2.0版</vt:lpstr>
      <vt:lpstr>Arial</vt:lpstr>
      <vt:lpstr>Cambria Math</vt:lpstr>
      <vt:lpstr>Symbol</vt:lpstr>
      <vt:lpstr>Times New Roman</vt:lpstr>
      <vt:lpstr>Wingdings</vt:lpstr>
      <vt:lpstr>Wingdings 2</vt:lpstr>
      <vt:lpstr>吉祥如意</vt:lpstr>
      <vt:lpstr>1_吉祥如意</vt:lpstr>
      <vt:lpstr>第三章 半导体中电子状态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谢谢辛苦学习！</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764</cp:revision>
  <dcterms:created xsi:type="dcterms:W3CDTF">2013-04-19T13:13:42Z</dcterms:created>
  <dcterms:modified xsi:type="dcterms:W3CDTF">2020-03-27T01:59:48Z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