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17"/>
  </p:notesMasterIdLst>
  <p:sldIdLst>
    <p:sldId id="256" r:id="rId3"/>
    <p:sldId id="368" r:id="rId4"/>
    <p:sldId id="385" r:id="rId5"/>
    <p:sldId id="369" r:id="rId6"/>
    <p:sldId id="386" r:id="rId7"/>
    <p:sldId id="387" r:id="rId8"/>
    <p:sldId id="370" r:id="rId9"/>
    <p:sldId id="388" r:id="rId10"/>
    <p:sldId id="371" r:id="rId11"/>
    <p:sldId id="372" r:id="rId12"/>
    <p:sldId id="389" r:id="rId13"/>
    <p:sldId id="373" r:id="rId14"/>
    <p:sldId id="374" r:id="rId15"/>
    <p:sldId id="390" r:id="rId16"/>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5C2A"/>
    <a:srgbClr val="660066"/>
    <a:srgbClr val="FF6600"/>
    <a:srgbClr val="009900"/>
    <a:srgbClr val="00CC99"/>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56314" autoAdjust="0"/>
  </p:normalViewPr>
  <p:slideViewPr>
    <p:cSldViewPr snapToGrid="0" snapToObjects="1">
      <p:cViewPr varScale="1">
        <p:scale>
          <a:sx n="68" d="100"/>
          <a:sy n="68" d="100"/>
        </p:scale>
        <p:origin x="2458" y="53"/>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这一讲主要的内容是与半导体相关的基本概念。 </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3306188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再来看</a:t>
            </a:r>
            <a:r>
              <a:rPr lang="en-US" altLang="zh-CN" dirty="0" smtClean="0"/>
              <a:t>p</a:t>
            </a:r>
            <a:r>
              <a:rPr lang="zh-CN" altLang="en-US" dirty="0" smtClean="0"/>
              <a:t>型半导体</a:t>
            </a:r>
            <a:r>
              <a:rPr lang="en-US" altLang="zh-CN" dirty="0" smtClean="0">
                <a:latin typeface="Bahnschrift SemiBold" panose="020B0502040204020203" pitchFamily="34" charset="0"/>
              </a:rPr>
              <a:t>@</a:t>
            </a:r>
            <a:r>
              <a:rPr lang="zh-CN" altLang="en-US" dirty="0" smtClean="0"/>
              <a:t>。</a:t>
            </a:r>
            <a:r>
              <a:rPr lang="en-US" altLang="zh-CN" dirty="0" smtClean="0"/>
              <a:t>p</a:t>
            </a:r>
            <a:r>
              <a:rPr lang="zh-CN" altLang="en-US" dirty="0" smtClean="0"/>
              <a:t>型半导体，主要由价带中空穴导电为主。半导体中空穴浓度大于电子浓度</a:t>
            </a:r>
            <a:r>
              <a:rPr lang="en-US" altLang="zh-CN" dirty="0" smtClean="0"/>
              <a:t>,</a:t>
            </a:r>
            <a:r>
              <a:rPr lang="en-US" altLang="zh-CN" dirty="0" smtClean="0">
                <a:latin typeface="Bahnschrift SemiBold" panose="020B0502040204020203" pitchFamily="34" charset="0"/>
              </a:rPr>
              <a:t> @</a:t>
            </a:r>
            <a:r>
              <a:rPr lang="en-US" altLang="zh-CN" dirty="0" smtClean="0"/>
              <a:t>p&gt;n</a:t>
            </a:r>
            <a:r>
              <a:rPr lang="zh-CN" altLang="en-US" dirty="0" smtClean="0"/>
              <a:t>。在半导体中掺入受主杂质可以使半导体中空穴浓度大于电子浓度。例如：在硅中掺入</a:t>
            </a:r>
            <a:r>
              <a:rPr lang="en-US" altLang="zh-CN" dirty="0" smtClean="0"/>
              <a:t>3</a:t>
            </a:r>
            <a:r>
              <a:rPr lang="zh-CN" altLang="en-US" dirty="0" smtClean="0"/>
              <a:t>族元素</a:t>
            </a:r>
            <a:r>
              <a:rPr lang="en-US" altLang="zh-CN" dirty="0" smtClean="0"/>
              <a:t>B </a:t>
            </a:r>
            <a:r>
              <a:rPr lang="zh-CN" altLang="en-US" dirty="0" smtClean="0"/>
              <a:t>或者</a:t>
            </a:r>
            <a:r>
              <a:rPr lang="en-US" altLang="zh-CN" dirty="0" smtClean="0"/>
              <a:t>Al</a:t>
            </a:r>
            <a:r>
              <a:rPr lang="zh-CN" altLang="en-US" dirty="0" smtClean="0"/>
              <a:t>元素</a:t>
            </a:r>
            <a:r>
              <a:rPr lang="en-US" altLang="zh-CN" dirty="0" smtClean="0">
                <a:latin typeface="Bahnschrift SemiBold" panose="020B0502040204020203" pitchFamily="34" charset="0"/>
              </a:rPr>
              <a:t>@</a:t>
            </a:r>
            <a:r>
              <a:rPr lang="zh-CN" altLang="en-US" dirty="0" smtClean="0"/>
              <a:t>。图中显示在</a:t>
            </a:r>
            <a:r>
              <a:rPr lang="en-US" altLang="zh-CN" dirty="0" smtClean="0"/>
              <a:t>Si</a:t>
            </a:r>
            <a:r>
              <a:rPr lang="zh-CN" altLang="en-US" dirty="0" smtClean="0"/>
              <a:t>晶体中掺入</a:t>
            </a:r>
            <a:r>
              <a:rPr lang="en-US" altLang="zh-CN" dirty="0" smtClean="0"/>
              <a:t>B</a:t>
            </a:r>
            <a:r>
              <a:rPr lang="zh-CN" altLang="en-US" dirty="0" smtClean="0"/>
              <a:t>元素。</a:t>
            </a:r>
            <a:r>
              <a:rPr lang="en-US" altLang="zh-CN" dirty="0" smtClean="0"/>
              <a:t>B</a:t>
            </a:r>
            <a:r>
              <a:rPr lang="zh-CN" altLang="en-US" dirty="0" smtClean="0"/>
              <a:t>原子在</a:t>
            </a:r>
            <a:r>
              <a:rPr lang="en-US" altLang="zh-CN" dirty="0" smtClean="0"/>
              <a:t>Si</a:t>
            </a:r>
            <a:r>
              <a:rPr lang="zh-CN" altLang="en-US" dirty="0" smtClean="0"/>
              <a:t>中替代一个硅原子，形成替位式杂质。</a:t>
            </a:r>
            <a:r>
              <a:rPr lang="en-US" altLang="zh-CN" dirty="0" smtClean="0"/>
              <a:t>B</a:t>
            </a:r>
            <a:r>
              <a:rPr lang="zh-CN" altLang="en-US" dirty="0" smtClean="0"/>
              <a:t>与周围的</a:t>
            </a:r>
            <a:r>
              <a:rPr lang="en-US" altLang="zh-CN" dirty="0" smtClean="0"/>
              <a:t>4</a:t>
            </a:r>
            <a:r>
              <a:rPr lang="zh-CN" altLang="en-US" dirty="0" smtClean="0"/>
              <a:t>个</a:t>
            </a:r>
            <a:r>
              <a:rPr lang="en-US" altLang="zh-CN" dirty="0" smtClean="0"/>
              <a:t>Si</a:t>
            </a:r>
            <a:r>
              <a:rPr lang="zh-CN" altLang="en-US" dirty="0" smtClean="0"/>
              <a:t>原子形成共价键，但是掺入的</a:t>
            </a:r>
            <a:r>
              <a:rPr lang="en-US" altLang="zh-CN" dirty="0" smtClean="0"/>
              <a:t>B</a:t>
            </a:r>
            <a:r>
              <a:rPr lang="zh-CN" altLang="en-US" dirty="0" smtClean="0"/>
              <a:t>原子有</a:t>
            </a:r>
            <a:r>
              <a:rPr lang="en-US" altLang="zh-CN" dirty="0" smtClean="0"/>
              <a:t>3</a:t>
            </a:r>
            <a:r>
              <a:rPr lang="zh-CN" altLang="en-US" dirty="0" smtClean="0"/>
              <a:t>个价电子，在与</a:t>
            </a:r>
            <a:r>
              <a:rPr lang="en-US" altLang="zh-CN" dirty="0" smtClean="0"/>
              <a:t>Si</a:t>
            </a:r>
            <a:r>
              <a:rPr lang="zh-CN" altLang="en-US" dirty="0" smtClean="0"/>
              <a:t>形成共价键时，缺少一个价电子。这时由于</a:t>
            </a:r>
            <a:r>
              <a:rPr lang="en-US" altLang="zh-CN" dirty="0" smtClean="0"/>
              <a:t>B</a:t>
            </a:r>
            <a:r>
              <a:rPr lang="zh-CN" altLang="en-US" dirty="0" smtClean="0"/>
              <a:t>对电子的束缚作用大于</a:t>
            </a:r>
            <a:r>
              <a:rPr lang="en-US" altLang="zh-CN" dirty="0" smtClean="0"/>
              <a:t>Si</a:t>
            </a:r>
            <a:r>
              <a:rPr lang="zh-CN" altLang="en-US" dirty="0" smtClean="0"/>
              <a:t>对电子的束缚作用，容易从</a:t>
            </a:r>
            <a:r>
              <a:rPr lang="en-US" altLang="zh-CN" dirty="0" smtClean="0"/>
              <a:t>Si</a:t>
            </a:r>
            <a:r>
              <a:rPr lang="zh-CN" altLang="en-US" dirty="0" smtClean="0"/>
              <a:t>的共价键中得到一个电子，也就是从价带中得到一个电子，使</a:t>
            </a:r>
            <a:r>
              <a:rPr lang="en-US" altLang="zh-CN" dirty="0" smtClean="0"/>
              <a:t>B</a:t>
            </a:r>
            <a:r>
              <a:rPr lang="zh-CN" altLang="en-US" dirty="0" smtClean="0"/>
              <a:t>与周围的</a:t>
            </a:r>
            <a:r>
              <a:rPr lang="en-US" altLang="zh-CN" dirty="0" smtClean="0"/>
              <a:t>4</a:t>
            </a:r>
            <a:r>
              <a:rPr lang="zh-CN" altLang="en-US" dirty="0" smtClean="0"/>
              <a:t>个硅形成共价键，此时的</a:t>
            </a:r>
            <a:r>
              <a:rPr lang="en-US" altLang="zh-CN" dirty="0" smtClean="0"/>
              <a:t>B</a:t>
            </a:r>
            <a:r>
              <a:rPr lang="zh-CN" altLang="en-US" dirty="0" smtClean="0"/>
              <a:t>原子变成了带负电荷的</a:t>
            </a:r>
            <a:r>
              <a:rPr lang="en-US" altLang="zh-CN" dirty="0" smtClean="0"/>
              <a:t>B</a:t>
            </a:r>
            <a:r>
              <a:rPr lang="zh-CN" altLang="en-US" dirty="0" smtClean="0"/>
              <a:t>离子。这个过程就是受主杂质电离的过程。</a:t>
            </a:r>
            <a:r>
              <a:rPr lang="en-US" altLang="zh-CN" dirty="0" smtClean="0"/>
              <a:t>B</a:t>
            </a:r>
            <a:r>
              <a:rPr lang="zh-CN" altLang="en-US" dirty="0" smtClean="0"/>
              <a:t>原子电离，从价带获得一个电子，在价带留下电子空位，即空穴。就好像是受主杂质向价带提供了空穴。受主杂质浓度用</a:t>
            </a:r>
            <a:r>
              <a:rPr lang="en-US" altLang="zh-CN" dirty="0" smtClean="0"/>
              <a:t>Na</a:t>
            </a:r>
            <a:r>
              <a:rPr lang="zh-CN" altLang="en-US" dirty="0" smtClean="0"/>
              <a:t>表示</a:t>
            </a:r>
            <a:r>
              <a:rPr lang="en-US" altLang="zh-CN" dirty="0" smtClean="0">
                <a:latin typeface="Bahnschrift SemiBold" panose="020B0502040204020203" pitchFamily="34" charset="0"/>
              </a:rPr>
              <a:t>@</a:t>
            </a:r>
            <a:r>
              <a:rPr lang="zh-CN" altLang="en-US" dirty="0" smtClean="0"/>
              <a:t>。向半导体中掺入受主杂质，价带中的空穴包括由受主杂质提供的空穴和由热振动产生的空穴，而在导带中只有由热振动形成的电子，此时价带中空穴浓度大于导带中电子浓度，半导体成为</a:t>
            </a:r>
            <a:r>
              <a:rPr lang="en-US" altLang="zh-CN" dirty="0" smtClean="0"/>
              <a:t>p</a:t>
            </a:r>
            <a:r>
              <a:rPr lang="zh-CN" altLang="en-US" dirty="0" smtClean="0"/>
              <a:t>型半导体。</a:t>
            </a:r>
            <a:endParaRPr lang="en-US" altLang="zh-CN" dirty="0" smtClean="0"/>
          </a:p>
          <a:p>
            <a:r>
              <a:rPr lang="zh-CN" altLang="en-US" dirty="0" smtClean="0"/>
              <a:t>受主杂质具体的电离分布情况，也将在第</a:t>
            </a:r>
            <a:r>
              <a:rPr lang="en-US" altLang="zh-CN" dirty="0" smtClean="0"/>
              <a:t>4</a:t>
            </a:r>
            <a:r>
              <a:rPr lang="zh-CN" altLang="en-US" dirty="0" smtClean="0"/>
              <a:t>章进行具体分析。</a:t>
            </a:r>
            <a:endParaRPr lang="en-US" altLang="zh-CN" dirty="0" smtClean="0"/>
          </a:p>
          <a:p>
            <a:endParaRPr lang="en-US" altLang="zh-CN" dirty="0" smtClean="0"/>
          </a:p>
          <a:p>
            <a:r>
              <a:rPr lang="zh-CN" altLang="en-US" dirty="0" smtClean="0"/>
              <a:t>受主杂质的电离过程用能带图表示</a:t>
            </a:r>
            <a:r>
              <a:rPr lang="en-US" altLang="zh-CN" dirty="0" smtClean="0">
                <a:latin typeface="Bahnschrift SemiBold" panose="020B0502040204020203" pitchFamily="34" charset="0"/>
              </a:rPr>
              <a:t>@</a:t>
            </a:r>
            <a:r>
              <a:rPr lang="zh-CN" altLang="en-US" dirty="0" smtClean="0"/>
              <a:t>。在不掺入杂质时，导带和价带的电子和空穴的浓度相同。当半导体中掺入受主杂质，杂质未电离时，为中性</a:t>
            </a:r>
            <a:r>
              <a:rPr lang="en-US" altLang="zh-CN" dirty="0" smtClean="0">
                <a:latin typeface="Bahnschrift SemiBold" panose="020B0502040204020203" pitchFamily="34" charset="0"/>
              </a:rPr>
              <a:t>@</a:t>
            </a:r>
            <a:r>
              <a:rPr lang="zh-CN" altLang="en-US" dirty="0" smtClean="0"/>
              <a:t>。当受主杂质电离</a:t>
            </a:r>
            <a:r>
              <a:rPr lang="en-US" altLang="zh-CN" dirty="0" smtClean="0">
                <a:latin typeface="Bahnschrift SemiBold" panose="020B0502040204020203" pitchFamily="34" charset="0"/>
              </a:rPr>
              <a:t>@</a:t>
            </a:r>
            <a:r>
              <a:rPr lang="zh-CN" altLang="en-US" dirty="0" smtClean="0"/>
              <a:t>，向价带提供空穴，从价带获得电子，则受主杂质称为带负电荷的负离子</a:t>
            </a:r>
            <a:r>
              <a:rPr lang="en-US" altLang="zh-CN" dirty="0" smtClean="0">
                <a:latin typeface="Bahnschrift SemiBold" panose="020B0502040204020203" pitchFamily="34" charset="0"/>
              </a:rPr>
              <a:t>@</a:t>
            </a:r>
            <a:r>
              <a:rPr lang="zh-CN" altLang="en-US" dirty="0" smtClean="0"/>
              <a:t>，此时受束缚的电子所在的能级，为受主能级，用</a:t>
            </a:r>
            <a:r>
              <a:rPr lang="en-US" altLang="zh-CN" dirty="0" err="1" smtClean="0"/>
              <a:t>Ea</a:t>
            </a:r>
            <a:r>
              <a:rPr lang="zh-CN" altLang="en-US" dirty="0" smtClean="0"/>
              <a:t>表示。受主能级在禁带中，在价带顶附近。杂质能级与价带顶之间的能量差为受主获得电子需要的最小能量，称为受主杂质电离能，用</a:t>
            </a:r>
            <a:r>
              <a:rPr lang="en-US" altLang="zh-CN" dirty="0" smtClean="0"/>
              <a:t>EI</a:t>
            </a:r>
            <a:r>
              <a:rPr lang="zh-CN" altLang="en-US" dirty="0" smtClean="0"/>
              <a:t>表示</a:t>
            </a:r>
            <a:r>
              <a:rPr lang="en-US" altLang="zh-CN" dirty="0" smtClean="0">
                <a:latin typeface="Bahnschrift SemiBold" panose="020B0502040204020203" pitchFamily="34" charset="0"/>
              </a:rPr>
              <a:t>@ EI=</a:t>
            </a:r>
            <a:r>
              <a:rPr lang="zh-CN" altLang="en-US" dirty="0" smtClean="0"/>
              <a:t>。</a:t>
            </a:r>
          </a:p>
          <a:p>
            <a:r>
              <a:rPr lang="zh-CN" altLang="en-US" dirty="0" smtClean="0"/>
              <a:t>从上面的分析我们看到如果掺入的杂质作为替位式杂质在半导体中存在，一般价电子数多余宿主原子价电子数为施主杂质，价电子数少于宿主原子价电子数的为受主杂质。当然，不是所有掺入到半导体中的杂质都是替位式杂质，也有的是间隙杂质，有的还形成原子团，那么具体的问题就要具体分析。总之掺入的杂质如果能够向导带中提供电子就为施主杂质，能够向价带中提供空穴的为受主杂质。也有的杂质在掺入到半导体中时，即可能是施主，又可能是受主，这与生长条件等因素有关，这样的杂质是两性杂质。例如</a:t>
            </a:r>
            <a:r>
              <a:rPr lang="en-US" altLang="zh-CN" dirty="0" smtClean="0"/>
              <a:t>Si</a:t>
            </a:r>
            <a:r>
              <a:rPr lang="zh-CN" altLang="en-US" dirty="0" smtClean="0"/>
              <a:t>中的</a:t>
            </a:r>
            <a:r>
              <a:rPr lang="en-US" altLang="zh-CN" dirty="0" smtClean="0"/>
              <a:t>Au</a:t>
            </a:r>
            <a:r>
              <a:rPr lang="zh-CN" altLang="en-US" dirty="0" smtClean="0"/>
              <a:t>杂质，</a:t>
            </a:r>
            <a:r>
              <a:rPr lang="en-US" altLang="zh-CN" dirty="0" smtClean="0"/>
              <a:t>III-V</a:t>
            </a:r>
            <a:r>
              <a:rPr lang="zh-CN" altLang="en-US" dirty="0" smtClean="0"/>
              <a:t>族半导体中掺入</a:t>
            </a:r>
            <a:r>
              <a:rPr lang="en-US" altLang="zh-CN" dirty="0" smtClean="0"/>
              <a:t>IV</a:t>
            </a:r>
            <a:r>
              <a:rPr lang="zh-CN" altLang="en-US" dirty="0" smtClean="0"/>
              <a:t>族元素原子，就是两性杂质。</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2006308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lnSpc>
                <a:spcPct val="150000"/>
              </a:lnSpc>
              <a:spcAft>
                <a:spcPts val="0"/>
              </a:spcAft>
              <a:tabLst>
                <a:tab pos="-114300" algn="l"/>
              </a:tabLst>
            </a:pPr>
            <a:r>
              <a:rPr lang="zh-CN" altLang="en-US" b="1" dirty="0" smtClean="0"/>
              <a:t>根据杂质电离能的大小，杂质可以分类为潜能级杂质和深能级杂质。</a:t>
            </a:r>
            <a:r>
              <a:rPr lang="zh-CN" altLang="zh-CN" b="1" dirty="0" smtClean="0"/>
              <a:t>浅能级</a:t>
            </a:r>
            <a:r>
              <a:rPr lang="zh-CN" altLang="en-US" b="0" dirty="0" smtClean="0"/>
              <a:t>是</a:t>
            </a:r>
            <a:r>
              <a:rPr lang="zh-CN" altLang="zh-CN" dirty="0" smtClean="0"/>
              <a:t>电离能与禁带宽度相比非常小或者说在禁带中很靠近导带底或价带顶的杂质能级。靠近导带底的施主能级为浅施主能级，靠近价带顶的受主能级为浅受主能级。通常情况下，浅能级杂质是</a:t>
            </a:r>
            <a:r>
              <a:rPr lang="zh-CN" altLang="en-US" dirty="0" smtClean="0"/>
              <a:t>制备</a:t>
            </a:r>
            <a:r>
              <a:rPr lang="en-US" altLang="zh-CN" dirty="0" smtClean="0"/>
              <a:t>n</a:t>
            </a:r>
            <a:r>
              <a:rPr lang="zh-CN" altLang="en-US" dirty="0" smtClean="0"/>
              <a:t>型半导体和</a:t>
            </a:r>
            <a:r>
              <a:rPr lang="en-US" altLang="zh-CN" dirty="0" smtClean="0"/>
              <a:t>p</a:t>
            </a:r>
            <a:r>
              <a:rPr lang="zh-CN" altLang="en-US" dirty="0" smtClean="0"/>
              <a:t>型半导体的主要杂质。</a:t>
            </a:r>
            <a:r>
              <a:rPr lang="zh-CN" altLang="zh-CN" b="1" kern="100" dirty="0" smtClean="0">
                <a:latin typeface="Times New Roman" panose="02020603050405020304" pitchFamily="18" charset="0"/>
              </a:rPr>
              <a:t>深能级</a:t>
            </a:r>
            <a:r>
              <a:rPr lang="zh-CN" altLang="zh-CN" kern="100" dirty="0" smtClean="0">
                <a:latin typeface="Times New Roman" panose="02020603050405020304" pitchFamily="18" charset="0"/>
              </a:rPr>
              <a:t>：电离能与禁带宽度相比较大，往往靠近禁带中心的杂质能级为深能级。深能级杂质的电离能也可</a:t>
            </a:r>
            <a:r>
              <a:rPr lang="zh-CN" altLang="en-US" kern="100" dirty="0" smtClean="0">
                <a:latin typeface="Times New Roman" panose="02020603050405020304" pitchFamily="18" charset="0"/>
              </a:rPr>
              <a:t>能</a:t>
            </a:r>
            <a:r>
              <a:rPr lang="zh-CN" altLang="zh-CN" kern="100" dirty="0" smtClean="0">
                <a:latin typeface="Times New Roman" panose="02020603050405020304" pitchFamily="18" charset="0"/>
              </a:rPr>
              <a:t>大于</a:t>
            </a:r>
            <a:r>
              <a:rPr lang="zh-CN" altLang="en-US" kern="100" dirty="0" smtClean="0">
                <a:latin typeface="Times New Roman" panose="02020603050405020304" pitchFamily="18" charset="0"/>
              </a:rPr>
              <a:t>价带宽度的一半，即</a:t>
            </a:r>
            <a:r>
              <a:rPr lang="en-US" altLang="zh-CN" kern="100" dirty="0" err="1" smtClean="0">
                <a:latin typeface="Times New Roman" panose="02020603050405020304" pitchFamily="18" charset="0"/>
              </a:rPr>
              <a:t>Eg</a:t>
            </a:r>
            <a:r>
              <a:rPr lang="en-US" altLang="zh-CN" kern="100" dirty="0" smtClean="0">
                <a:latin typeface="Times New Roman" panose="02020603050405020304" pitchFamily="18" charset="0"/>
              </a:rPr>
              <a:t>/2</a:t>
            </a:r>
            <a:r>
              <a:rPr lang="zh-CN" altLang="zh-CN" kern="100" dirty="0" smtClean="0">
                <a:latin typeface="Times New Roman" panose="02020603050405020304" pitchFamily="18" charset="0"/>
              </a:rPr>
              <a:t>。</a:t>
            </a:r>
            <a:endParaRPr lang="zh-CN" altLang="zh-CN" sz="1050" kern="100"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4112831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在实际应用中，进行器件制备过程中，经常在半导体的同一区域同时存在施主和受主杂质。</a:t>
            </a:r>
            <a:r>
              <a:rPr lang="zh-CN" altLang="zh-CN" sz="1200" kern="1200" dirty="0" smtClean="0">
                <a:solidFill>
                  <a:schemeClr val="tx1"/>
                </a:solidFill>
                <a:effectLst/>
                <a:latin typeface="Arial" pitchFamily="34" charset="0"/>
                <a:ea typeface="宋体" pitchFamily="2" charset="-122"/>
                <a:cs typeface="+mn-cs"/>
              </a:rPr>
              <a:t>同时掺有施主和受主杂质的半导体中，两种杂质要相互补偿。</a:t>
            </a:r>
            <a:r>
              <a:rPr lang="zh-CN" altLang="en-US" sz="1200" kern="1200" dirty="0" smtClean="0">
                <a:solidFill>
                  <a:schemeClr val="tx1"/>
                </a:solidFill>
                <a:effectLst/>
                <a:latin typeface="Arial" pitchFamily="34" charset="0"/>
                <a:ea typeface="宋体" pitchFamily="2" charset="-122"/>
                <a:cs typeface="+mn-cs"/>
              </a:rPr>
              <a:t>如果同时掺入浅能级的施主和受主。未电离的施主和受主都是电中性的。电子在能级上的分布为先占据低能量上的能级，再向高能级填充。因此，</a:t>
            </a:r>
            <a:r>
              <a:rPr lang="zh-CN" altLang="zh-CN" sz="1200" kern="1200" dirty="0" smtClean="0">
                <a:solidFill>
                  <a:schemeClr val="tx1"/>
                </a:solidFill>
                <a:effectLst/>
                <a:latin typeface="Arial" pitchFamily="34" charset="0"/>
                <a:ea typeface="宋体" pitchFamily="2" charset="-122"/>
                <a:cs typeface="+mn-cs"/>
              </a:rPr>
              <a:t>施主杂质上的电子首先要占据能量比其低的受主能级，剩余的才能够被激发到导带，成为自由电子；</a:t>
            </a:r>
            <a:r>
              <a:rPr lang="zh-CN" altLang="en-US" sz="1200" kern="1200" dirty="0" smtClean="0">
                <a:solidFill>
                  <a:schemeClr val="tx1"/>
                </a:solidFill>
                <a:effectLst/>
                <a:latin typeface="Arial" pitchFamily="34" charset="0"/>
                <a:ea typeface="宋体" pitchFamily="2" charset="-122"/>
                <a:cs typeface="+mn-cs"/>
              </a:rPr>
              <a:t>而受主杂质也是首先束缚来自施主的电子，余下的才能接受来自价带的电子，向价带提供空穴。也就是同时存在施主和受主杂质时，两种杂质的存在使施主向导带提供电子和受主向价带提供空穴的能力相互抵消。这就是杂质补偿效应。此时施主和受主密度差为有效杂质密度。例如：如果施主杂质密度大于受主杂质密度</a:t>
            </a:r>
            <a:r>
              <a:rPr lang="en-US" altLang="zh-CN" dirty="0" smtClean="0">
                <a:latin typeface="Bahnschrift SemiBold" panose="020B0502040204020203" pitchFamily="34" charset="0"/>
              </a:rPr>
              <a:t>@</a:t>
            </a:r>
            <a:r>
              <a:rPr lang="zh-CN" altLang="en-US" sz="1200" kern="1200" dirty="0" smtClean="0">
                <a:solidFill>
                  <a:schemeClr val="tx1"/>
                </a:solidFill>
                <a:effectLst/>
                <a:latin typeface="Arial" pitchFamily="34" charset="0"/>
                <a:ea typeface="宋体" pitchFamily="2" charset="-122"/>
                <a:cs typeface="+mn-cs"/>
              </a:rPr>
              <a:t>，则施主杂质的电子先填充受主杂质</a:t>
            </a:r>
            <a:r>
              <a:rPr lang="en-US" altLang="zh-CN" dirty="0" smtClean="0">
                <a:latin typeface="Bahnschrift SemiBold" panose="020B0502040204020203" pitchFamily="34" charset="0"/>
              </a:rPr>
              <a:t>@</a:t>
            </a:r>
            <a:r>
              <a:rPr lang="zh-CN" altLang="en-US" sz="1200" kern="1200" dirty="0" smtClean="0">
                <a:solidFill>
                  <a:schemeClr val="tx1"/>
                </a:solidFill>
                <a:effectLst/>
                <a:latin typeface="Arial" pitchFamily="34" charset="0"/>
                <a:ea typeface="宋体" pitchFamily="2" charset="-122"/>
                <a:cs typeface="+mn-cs"/>
              </a:rPr>
              <a:t>，多余的施主再向导带提供电子</a:t>
            </a:r>
            <a:r>
              <a:rPr lang="en-US" altLang="zh-CN" dirty="0" smtClean="0">
                <a:latin typeface="Bahnschrift SemiBold" panose="020B0502040204020203" pitchFamily="34" charset="0"/>
              </a:rPr>
              <a:t>@</a:t>
            </a:r>
            <a:r>
              <a:rPr lang="zh-CN" altLang="en-US" sz="1200" kern="1200" dirty="0" smtClean="0">
                <a:solidFill>
                  <a:schemeClr val="tx1"/>
                </a:solidFill>
                <a:effectLst/>
                <a:latin typeface="Arial" pitchFamily="34" charset="0"/>
                <a:ea typeface="宋体" pitchFamily="2" charset="-122"/>
                <a:cs typeface="+mn-cs"/>
              </a:rPr>
              <a:t>。有效施主密度为</a:t>
            </a:r>
            <a:r>
              <a:rPr lang="en-US" altLang="zh-CN" sz="1200" kern="1200" dirty="0" err="1" smtClean="0">
                <a:solidFill>
                  <a:schemeClr val="tx1"/>
                </a:solidFill>
                <a:effectLst/>
                <a:latin typeface="Arial" pitchFamily="34" charset="0"/>
                <a:ea typeface="宋体" pitchFamily="2" charset="-122"/>
                <a:cs typeface="+mn-cs"/>
              </a:rPr>
              <a:t>Nd</a:t>
            </a:r>
            <a:r>
              <a:rPr lang="en-US" altLang="zh-CN" sz="1200" kern="1200" dirty="0" smtClean="0">
                <a:solidFill>
                  <a:schemeClr val="tx1"/>
                </a:solidFill>
                <a:effectLst/>
                <a:latin typeface="Arial" pitchFamily="34" charset="0"/>
                <a:ea typeface="宋体" pitchFamily="2" charset="-122"/>
                <a:cs typeface="+mn-cs"/>
              </a:rPr>
              <a:t>-Na</a:t>
            </a:r>
            <a:r>
              <a:rPr lang="en-US" altLang="zh-CN" dirty="0" smtClean="0">
                <a:latin typeface="Bahnschrift SemiBold" panose="020B0502040204020203" pitchFamily="34" charset="0"/>
              </a:rPr>
              <a:t>@</a:t>
            </a:r>
            <a:r>
              <a:rPr lang="zh-CN" altLang="en-US" sz="1200" kern="1200" dirty="0" smtClean="0">
                <a:solidFill>
                  <a:schemeClr val="tx1"/>
                </a:solidFill>
                <a:effectLst/>
                <a:latin typeface="Arial" pitchFamily="34" charset="0"/>
                <a:ea typeface="宋体" pitchFamily="2" charset="-122"/>
                <a:cs typeface="+mn-cs"/>
              </a:rPr>
              <a:t>；如果受主杂质密度大于施主杂质密度，则受主杂质先接纳施主杂质的电子，多余的受主杂质才可能向价带提供空穴。有效受主密度为</a:t>
            </a:r>
            <a:r>
              <a:rPr lang="en-US" altLang="zh-CN" sz="1200" kern="1200" dirty="0" smtClean="0">
                <a:solidFill>
                  <a:schemeClr val="tx1"/>
                </a:solidFill>
                <a:effectLst/>
                <a:latin typeface="Arial" pitchFamily="34" charset="0"/>
                <a:ea typeface="宋体" pitchFamily="2" charset="-122"/>
                <a:cs typeface="+mn-cs"/>
              </a:rPr>
              <a:t>Na-</a:t>
            </a:r>
            <a:r>
              <a:rPr lang="en-US" altLang="zh-CN" sz="1200" kern="1200" dirty="0" err="1" smtClean="0">
                <a:solidFill>
                  <a:schemeClr val="tx1"/>
                </a:solidFill>
                <a:effectLst/>
                <a:latin typeface="Arial" pitchFamily="34" charset="0"/>
                <a:ea typeface="宋体" pitchFamily="2" charset="-122"/>
                <a:cs typeface="+mn-cs"/>
              </a:rPr>
              <a:t>Nd</a:t>
            </a:r>
            <a:r>
              <a:rPr lang="zh-CN" altLang="en-US" sz="1200" kern="1200" dirty="0" smtClean="0">
                <a:solidFill>
                  <a:schemeClr val="tx1"/>
                </a:solidFill>
                <a:effectLst/>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400558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当半导体中存在间隙原子、原子空位、位错或者层错这样的缺陷时，晶体中电子势场不同程度受到影响。而这些缺陷在半导体的禁带中将引起类似杂质能级的缺陷能级</a:t>
            </a:r>
            <a:r>
              <a:rPr lang="en-US" altLang="zh-CN" dirty="0" smtClean="0">
                <a:latin typeface="Bahnschrift SemiBold" panose="020B0502040204020203" pitchFamily="34" charset="0"/>
              </a:rPr>
              <a:t>@</a:t>
            </a:r>
            <a:r>
              <a:rPr lang="zh-CN" altLang="en-US" dirty="0" smtClean="0"/>
              <a:t>。缺陷能级一般用</a:t>
            </a:r>
            <a:r>
              <a:rPr lang="en-US" altLang="zh-CN" dirty="0" smtClean="0"/>
              <a:t>ET</a:t>
            </a:r>
            <a:r>
              <a:rPr lang="zh-CN" altLang="en-US" dirty="0" smtClean="0"/>
              <a:t>表示。在半导体中，如果构成晶体的原子电负性相差较大，这样的原子结合成晶体时，形成离子晶体，也就是在晶体中的原子以正离子和负离子形式存在。如右图中所示，假设有一二维晶体，晶体有两种电负性相差较大的原子构成，则在形成晶体时，两种原子分别以正离子，用加号代替，和负离子，用减号代替，交替排列。这样的半导体中，当存在宿主原子点缺陷时，会形成正电中心和负电中心。如负离子空位和正离子间隙，是正电中心</a:t>
            </a:r>
            <a:r>
              <a:rPr lang="en-US" altLang="zh-CN" dirty="0" smtClean="0">
                <a:latin typeface="Bahnschrift SemiBold" panose="020B0502040204020203" pitchFamily="34" charset="0"/>
              </a:rPr>
              <a:t>@</a:t>
            </a:r>
            <a:r>
              <a:rPr lang="zh-CN" altLang="en-US" dirty="0" smtClean="0"/>
              <a:t>。在缺陷位置形成正电荷局域分布。正离子空位和负离子间隙，是负电中心</a:t>
            </a:r>
            <a:r>
              <a:rPr lang="en-US" altLang="zh-CN" dirty="0" smtClean="0">
                <a:latin typeface="Bahnschrift SemiBold" panose="020B0502040204020203" pitchFamily="34" charset="0"/>
              </a:rPr>
              <a:t>@</a:t>
            </a:r>
            <a:r>
              <a:rPr lang="zh-CN" altLang="en-US" dirty="0" smtClean="0"/>
              <a:t>。而对于一块半导体材料，需要保持电中性，如果半导体中存在正电中心，则需在导带中存在负电荷的自由电子来保持电中性，就好像半导体中的正电中心向导带提供了电子。也就是正电中心起到了施主的作用。这样具有正电中心的半导体为</a:t>
            </a:r>
            <a:r>
              <a:rPr lang="en-US" altLang="zh-CN" dirty="0" smtClean="0"/>
              <a:t>n</a:t>
            </a:r>
            <a:r>
              <a:rPr lang="zh-CN" altLang="en-US" dirty="0" smtClean="0"/>
              <a:t>型半导体。同样就可以知道，负电中心起到了受主的作用，向价带中提供空穴。具有负电中心的半导体为</a:t>
            </a:r>
            <a:r>
              <a:rPr lang="en-US" altLang="zh-CN" dirty="0" smtClean="0"/>
              <a:t>p</a:t>
            </a:r>
            <a:r>
              <a:rPr lang="zh-CN" altLang="en-US" dirty="0" smtClean="0"/>
              <a:t>型半导体。例如</a:t>
            </a:r>
            <a:r>
              <a:rPr lang="en-US" altLang="zh-CN" dirty="0" err="1" smtClean="0"/>
              <a:t>ZnO</a:t>
            </a:r>
            <a:r>
              <a:rPr lang="zh-CN" altLang="en-US" dirty="0" smtClean="0"/>
              <a:t>半导体，是由</a:t>
            </a:r>
            <a:r>
              <a:rPr lang="en-US" altLang="zh-CN" dirty="0" smtClean="0"/>
              <a:t>II-VI</a:t>
            </a:r>
            <a:r>
              <a:rPr lang="zh-CN" altLang="en-US" dirty="0" smtClean="0"/>
              <a:t>族原子形成的半导体，</a:t>
            </a:r>
            <a:r>
              <a:rPr lang="en-US" altLang="zh-CN" dirty="0" smtClean="0"/>
              <a:t>Zn</a:t>
            </a:r>
            <a:r>
              <a:rPr lang="zh-CN" altLang="en-US" dirty="0" smtClean="0"/>
              <a:t>原子和</a:t>
            </a:r>
            <a:r>
              <a:rPr lang="en-US" altLang="zh-CN" dirty="0" smtClean="0"/>
              <a:t>O</a:t>
            </a:r>
            <a:r>
              <a:rPr lang="zh-CN" altLang="en-US" dirty="0" smtClean="0"/>
              <a:t>原子的电负性相差的比较大，</a:t>
            </a:r>
            <a:r>
              <a:rPr lang="en-US" altLang="zh-CN" dirty="0" smtClean="0"/>
              <a:t>Zn</a:t>
            </a:r>
            <a:r>
              <a:rPr lang="zh-CN" altLang="en-US" dirty="0" smtClean="0"/>
              <a:t>和</a:t>
            </a:r>
            <a:r>
              <a:rPr lang="en-US" altLang="zh-CN" dirty="0" smtClean="0"/>
              <a:t>O</a:t>
            </a:r>
            <a:r>
              <a:rPr lang="zh-CN" altLang="en-US" dirty="0" smtClean="0"/>
              <a:t>原子在晶体中离子性比较强。在制备</a:t>
            </a:r>
            <a:r>
              <a:rPr lang="en-US" altLang="zh-CN" dirty="0" err="1" smtClean="0"/>
              <a:t>ZnO</a:t>
            </a:r>
            <a:r>
              <a:rPr lang="zh-CN" altLang="en-US" dirty="0" smtClean="0"/>
              <a:t>晶体中容易形成</a:t>
            </a:r>
            <a:r>
              <a:rPr lang="en-US" altLang="zh-CN" dirty="0" smtClean="0"/>
              <a:t>Zn</a:t>
            </a:r>
            <a:r>
              <a:rPr lang="zh-CN" altLang="en-US" dirty="0" smtClean="0"/>
              <a:t>间隙，也就是正离子间隙，和氧空位，也就是负离子空位，这些都是正电中心，起到了施主的作用。因此在制备</a:t>
            </a:r>
            <a:r>
              <a:rPr lang="en-US" altLang="zh-CN" dirty="0" err="1" smtClean="0"/>
              <a:t>ZnO</a:t>
            </a:r>
            <a:r>
              <a:rPr lang="zh-CN" altLang="en-US" dirty="0" smtClean="0"/>
              <a:t>半导体时，不进行任何掺杂，生长的</a:t>
            </a:r>
            <a:r>
              <a:rPr lang="en-US" altLang="zh-CN" dirty="0" err="1" smtClean="0"/>
              <a:t>ZnO</a:t>
            </a:r>
            <a:r>
              <a:rPr lang="zh-CN" altLang="en-US" dirty="0" smtClean="0"/>
              <a:t>半导体中的电子浓度也比较高，可以达到</a:t>
            </a:r>
            <a:r>
              <a:rPr lang="en-US" altLang="zh-CN" dirty="0" smtClean="0"/>
              <a:t>10e17</a:t>
            </a:r>
            <a:r>
              <a:rPr lang="zh-CN" altLang="en-US" dirty="0" smtClean="0"/>
              <a:t>每立方厘米的浓度。而</a:t>
            </a:r>
            <a:r>
              <a:rPr lang="en-US" altLang="zh-CN" dirty="0" err="1" smtClean="0"/>
              <a:t>ZnO</a:t>
            </a:r>
            <a:r>
              <a:rPr lang="zh-CN" altLang="en-US" dirty="0" smtClean="0"/>
              <a:t>半导体要想制备为</a:t>
            </a:r>
            <a:r>
              <a:rPr lang="en-US" altLang="zh-CN" dirty="0" smtClean="0"/>
              <a:t>p</a:t>
            </a:r>
            <a:r>
              <a:rPr lang="zh-CN" altLang="en-US" dirty="0" smtClean="0"/>
              <a:t>型半导体，需要掺入受主杂质。而掺入的受主杂质首先被半导体中自身的离子缺陷所抵消，多余的受主才能向价带提供空穴。这样的效应，由于半导体材料自身的缺陷起施主或受主的作用，使掺入的受主或施主被抵消的效应为自补偿效应。如</a:t>
            </a:r>
            <a:r>
              <a:rPr lang="en-US" altLang="zh-CN" dirty="0" err="1" smtClean="0"/>
              <a:t>ZnO</a:t>
            </a:r>
            <a:r>
              <a:rPr lang="zh-CN" altLang="en-US" dirty="0" smtClean="0"/>
              <a:t>半导体由于自补偿效应的存在很难做出稳定的</a:t>
            </a:r>
            <a:r>
              <a:rPr lang="en-US" altLang="zh-CN" dirty="0" smtClean="0"/>
              <a:t>p</a:t>
            </a:r>
            <a:r>
              <a:rPr lang="zh-CN" altLang="en-US" dirty="0" smtClean="0"/>
              <a:t>型半导体材料。这使得</a:t>
            </a:r>
            <a:r>
              <a:rPr lang="en-US" altLang="zh-CN" dirty="0" err="1" smtClean="0"/>
              <a:t>ZnO</a:t>
            </a:r>
            <a:r>
              <a:rPr lang="zh-CN" altLang="en-US" dirty="0" smtClean="0"/>
              <a:t>材料在半导体器件方面的应用受到限制。</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407047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到此，我们学完了第三章的内容。第四章我们将学习在热平衡情况下，半导体中电子分布，分析半导体中电子和空穴浓度与温度和掺入杂质的关系。</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234058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中的电子能级由于原子之间的相互作用，原子和原子之间的电子波函数发生交叠，从而使原子分立的能级分裂成一系列的能带。每个能带中电子的能级是分立的能级，但是能级和能级之间的能量差非常小，能量的变化可以看成是准连续变化。绘制半导体的能带一般有两种方式，一种是在实空间绘制能量变化情况，通常我们用导带底能级</a:t>
            </a:r>
            <a:r>
              <a:rPr lang="en-US" altLang="zh-CN" dirty="0" smtClean="0"/>
              <a:t>EC</a:t>
            </a:r>
            <a:r>
              <a:rPr lang="zh-CN" altLang="en-US" dirty="0" smtClean="0"/>
              <a:t>代替导带</a:t>
            </a:r>
            <a:r>
              <a:rPr lang="en-US" altLang="zh-CN" dirty="0" smtClean="0">
                <a:latin typeface="Bahnschrift SemiBold" panose="020B0502040204020203" pitchFamily="34" charset="0"/>
              </a:rPr>
              <a:t>@</a:t>
            </a:r>
            <a:r>
              <a:rPr lang="zh-CN" altLang="en-US" dirty="0" smtClean="0"/>
              <a:t>，用价带顶能级</a:t>
            </a:r>
            <a:r>
              <a:rPr lang="en-US" altLang="zh-CN" dirty="0" smtClean="0"/>
              <a:t>EV</a:t>
            </a:r>
            <a:r>
              <a:rPr lang="zh-CN" altLang="en-US" dirty="0" smtClean="0"/>
              <a:t>代替价带</a:t>
            </a:r>
            <a:r>
              <a:rPr lang="en-US" altLang="zh-CN" dirty="0" smtClean="0">
                <a:latin typeface="Bahnschrift SemiBold" panose="020B0502040204020203" pitchFamily="34" charset="0"/>
              </a:rPr>
              <a:t>@</a:t>
            </a:r>
            <a:r>
              <a:rPr lang="zh-CN" altLang="en-US" dirty="0" smtClean="0"/>
              <a:t>。这是能带简图</a:t>
            </a:r>
            <a:r>
              <a:rPr lang="en-US" altLang="zh-CN" dirty="0" smtClean="0">
                <a:latin typeface="Bahnschrift SemiBold" panose="020B0502040204020203" pitchFamily="34" charset="0"/>
              </a:rPr>
              <a:t>@</a:t>
            </a:r>
            <a:r>
              <a:rPr lang="zh-CN" altLang="en-US" dirty="0" smtClean="0"/>
              <a:t>。在半导体中参与导电的粒子主要处于导带底附近和价带顶附近。在我们讨论能带中载流子时经常仅需在导带底和价带顶附近进行讨论。在第四章我们将分析导带中和价带中电子的分布情况，同学们将对此有更加清晰的认识。</a:t>
            </a:r>
            <a:endParaRPr lang="en-US" altLang="zh-CN" dirty="0" smtClean="0"/>
          </a:p>
          <a:p>
            <a:r>
              <a:rPr lang="zh-CN" altLang="en-US" dirty="0" smtClean="0"/>
              <a:t>另外一种表示能带的方式就是绘制能量</a:t>
            </a:r>
            <a:r>
              <a:rPr lang="en-US" altLang="zh-CN" dirty="0" smtClean="0"/>
              <a:t>E</a:t>
            </a:r>
            <a:r>
              <a:rPr lang="zh-CN" altLang="en-US" dirty="0" smtClean="0"/>
              <a:t>与电子状态，波矢</a:t>
            </a:r>
            <a:r>
              <a:rPr lang="en-US" altLang="zh-CN" dirty="0" smtClean="0"/>
              <a:t>k</a:t>
            </a:r>
            <a:r>
              <a:rPr lang="zh-CN" altLang="en-US" dirty="0" smtClean="0"/>
              <a:t>之间的关系曲线图。下面我们来看</a:t>
            </a:r>
            <a:r>
              <a:rPr lang="en-US" altLang="zh-CN" dirty="0" smtClean="0"/>
              <a:t>Si</a:t>
            </a:r>
            <a:r>
              <a:rPr lang="zh-CN" altLang="en-US" dirty="0" smtClean="0"/>
              <a:t>和</a:t>
            </a:r>
            <a:r>
              <a:rPr lang="en-US" altLang="zh-CN" dirty="0" smtClean="0"/>
              <a:t>Ge</a:t>
            </a:r>
            <a:r>
              <a:rPr lang="zh-CN" altLang="en-US" dirty="0" smtClean="0"/>
              <a:t>的能量和波矢</a:t>
            </a:r>
            <a:r>
              <a:rPr lang="en-US" altLang="zh-CN" dirty="0" smtClean="0"/>
              <a:t>k</a:t>
            </a:r>
            <a:r>
              <a:rPr lang="zh-CN" altLang="en-US" dirty="0" smtClean="0"/>
              <a:t>的关系图</a:t>
            </a:r>
            <a:r>
              <a:rPr lang="en-US" altLang="zh-CN" dirty="0" smtClean="0">
                <a:latin typeface="Bahnschrift SemiBold" panose="020B0502040204020203" pitchFamily="34" charset="0"/>
              </a:rPr>
              <a:t>@</a:t>
            </a:r>
            <a:r>
              <a:rPr lang="zh-CN" altLang="en-US" dirty="0" smtClean="0"/>
              <a:t>。左侧为</a:t>
            </a:r>
            <a:r>
              <a:rPr lang="en-US" altLang="zh-CN" dirty="0" smtClean="0"/>
              <a:t>Si</a:t>
            </a:r>
            <a:r>
              <a:rPr lang="zh-CN" altLang="en-US" dirty="0" smtClean="0"/>
              <a:t>的</a:t>
            </a:r>
            <a:r>
              <a:rPr lang="en-US" altLang="zh-CN" dirty="0" err="1" smtClean="0"/>
              <a:t>E~k</a:t>
            </a:r>
            <a:r>
              <a:rPr lang="zh-CN" altLang="en-US" dirty="0" smtClean="0"/>
              <a:t>关系图，右侧为</a:t>
            </a:r>
            <a:r>
              <a:rPr lang="en-US" altLang="zh-CN" dirty="0" smtClean="0"/>
              <a:t>Ge</a:t>
            </a:r>
            <a:r>
              <a:rPr lang="zh-CN" altLang="en-US" dirty="0" smtClean="0"/>
              <a:t>的</a:t>
            </a:r>
            <a:r>
              <a:rPr lang="en-US" altLang="zh-CN" dirty="0" err="1" smtClean="0"/>
              <a:t>E~k</a:t>
            </a:r>
            <a:r>
              <a:rPr lang="zh-CN" altLang="en-US" dirty="0" smtClean="0"/>
              <a:t>关系图。观察这两种材料的</a:t>
            </a:r>
            <a:r>
              <a:rPr lang="en-US" altLang="zh-CN" dirty="0" err="1" smtClean="0"/>
              <a:t>E~k</a:t>
            </a:r>
            <a:r>
              <a:rPr lang="zh-CN" altLang="en-US" dirty="0" smtClean="0"/>
              <a:t>关系。图中高能量的</a:t>
            </a:r>
            <a:r>
              <a:rPr lang="en-US" altLang="zh-CN" dirty="0" err="1" smtClean="0"/>
              <a:t>E~k</a:t>
            </a:r>
            <a:r>
              <a:rPr lang="zh-CN" altLang="en-US" dirty="0" smtClean="0"/>
              <a:t>关系对应导带，能量低的对应价带。在这两个图中，横坐标的</a:t>
            </a:r>
            <a:r>
              <a:rPr lang="en-US" altLang="zh-CN" dirty="0" smtClean="0"/>
              <a:t>k</a:t>
            </a:r>
            <a:r>
              <a:rPr lang="zh-CN" altLang="en-US" dirty="0" smtClean="0"/>
              <a:t>值并不是同一个方向上，分别对应倒空间的</a:t>
            </a:r>
            <a:r>
              <a:rPr lang="en-US" altLang="zh-CN" dirty="0" smtClean="0"/>
              <a:t> 111</a:t>
            </a:r>
            <a:r>
              <a:rPr lang="zh-CN" altLang="en-US" dirty="0" smtClean="0"/>
              <a:t>方向和</a:t>
            </a:r>
            <a:r>
              <a:rPr lang="en-US" altLang="zh-CN" dirty="0" smtClean="0"/>
              <a:t>100</a:t>
            </a:r>
            <a:r>
              <a:rPr lang="zh-CN" altLang="en-US" dirty="0" smtClean="0"/>
              <a:t>方向。根据半导体能量偶对称性，当知道某一正方向</a:t>
            </a:r>
            <a:r>
              <a:rPr lang="en-US" altLang="zh-CN" dirty="0" err="1" smtClean="0"/>
              <a:t>E~k</a:t>
            </a:r>
            <a:r>
              <a:rPr lang="zh-CN" altLang="en-US" dirty="0" smtClean="0"/>
              <a:t>关系，也就知道了负方向</a:t>
            </a:r>
            <a:r>
              <a:rPr lang="en-US" altLang="zh-CN" dirty="0" err="1" smtClean="0"/>
              <a:t>E~k</a:t>
            </a:r>
            <a:r>
              <a:rPr lang="zh-CN" altLang="en-US" dirty="0" smtClean="0"/>
              <a:t>关系。硅和锗的倒格子是体心立方结构，在体心立方中从倒格子原点到八个顶点方向等价，就是</a:t>
            </a:r>
            <a:r>
              <a:rPr lang="en-US" altLang="zh-CN" dirty="0" smtClean="0"/>
              <a:t>111</a:t>
            </a:r>
            <a:r>
              <a:rPr lang="zh-CN" altLang="en-US" dirty="0" smtClean="0"/>
              <a:t>方向，从倒格子原点到立方体的面心方向是等价的就是</a:t>
            </a:r>
            <a:r>
              <a:rPr lang="en-US" altLang="zh-CN" dirty="0" smtClean="0"/>
              <a:t>100</a:t>
            </a:r>
            <a:r>
              <a:rPr lang="zh-CN" altLang="en-US" dirty="0" smtClean="0"/>
              <a:t>方向。观察</a:t>
            </a:r>
            <a:r>
              <a:rPr lang="en-US" altLang="zh-CN" dirty="0" smtClean="0"/>
              <a:t>Si</a:t>
            </a:r>
            <a:r>
              <a:rPr lang="zh-CN" altLang="en-US" dirty="0" smtClean="0"/>
              <a:t>和</a:t>
            </a:r>
            <a:r>
              <a:rPr lang="en-US" altLang="zh-CN" dirty="0" smtClean="0"/>
              <a:t>Ge</a:t>
            </a:r>
            <a:r>
              <a:rPr lang="zh-CN" altLang="en-US" dirty="0" smtClean="0"/>
              <a:t>的</a:t>
            </a:r>
            <a:r>
              <a:rPr lang="en-US" altLang="zh-CN" dirty="0" err="1" smtClean="0"/>
              <a:t>E~k</a:t>
            </a:r>
            <a:r>
              <a:rPr lang="zh-CN" altLang="en-US" dirty="0" smtClean="0"/>
              <a:t>关系图。在硅的导带</a:t>
            </a:r>
            <a:r>
              <a:rPr lang="en-US" altLang="zh-CN" dirty="0" smtClean="0">
                <a:latin typeface="Bahnschrift SemiBold" panose="020B0502040204020203" pitchFamily="34" charset="0"/>
              </a:rPr>
              <a:t>@</a:t>
            </a:r>
            <a:r>
              <a:rPr lang="zh-CN" altLang="en-US" dirty="0" smtClean="0"/>
              <a:t>，导带的极小值，称为能谷，也就是导带底的位置在第一布里渊区内</a:t>
            </a:r>
            <a:r>
              <a:rPr lang="en-US" altLang="zh-CN" dirty="0" smtClean="0"/>
              <a:t>100</a:t>
            </a:r>
            <a:r>
              <a:rPr lang="zh-CN" altLang="en-US" dirty="0" smtClean="0"/>
              <a:t>方向的轴上。价带极大值</a:t>
            </a:r>
            <a:r>
              <a:rPr lang="en-US" altLang="zh-CN" dirty="0" smtClean="0">
                <a:latin typeface="Bahnschrift SemiBold" panose="020B0502040204020203" pitchFamily="34" charset="0"/>
              </a:rPr>
              <a:t>@</a:t>
            </a:r>
            <a:r>
              <a:rPr lang="zh-CN" altLang="en-US" dirty="0" smtClean="0"/>
              <a:t>，也就是价带顶在</a:t>
            </a:r>
            <a:r>
              <a:rPr lang="en-US" altLang="zh-CN" dirty="0" smtClean="0"/>
              <a:t>k=0</a:t>
            </a:r>
            <a:r>
              <a:rPr lang="zh-CN" altLang="en-US" dirty="0" smtClean="0"/>
              <a:t>处。导带底和价带顶之间的能量差为禁带宽度，用</a:t>
            </a:r>
            <a:r>
              <a:rPr lang="en-US" altLang="zh-CN" dirty="0" err="1" smtClean="0"/>
              <a:t>Eg</a:t>
            </a:r>
            <a:r>
              <a:rPr lang="zh-CN" altLang="en-US" dirty="0" smtClean="0"/>
              <a:t>表示。在室温下</a:t>
            </a:r>
            <a:r>
              <a:rPr lang="en-US" altLang="zh-CN" dirty="0" smtClean="0"/>
              <a:t>Si</a:t>
            </a:r>
            <a:r>
              <a:rPr lang="zh-CN" altLang="en-US" dirty="0" smtClean="0"/>
              <a:t>的禁带宽度为</a:t>
            </a:r>
            <a:r>
              <a:rPr lang="en-US" altLang="zh-CN" dirty="0" smtClean="0"/>
              <a:t>1.12eV</a:t>
            </a:r>
            <a:r>
              <a:rPr lang="zh-CN" altLang="en-US" dirty="0" smtClean="0"/>
              <a:t>。</a:t>
            </a:r>
            <a:r>
              <a:rPr lang="en-US" altLang="zh-CN" dirty="0" smtClean="0"/>
              <a:t>Ge</a:t>
            </a:r>
            <a:r>
              <a:rPr lang="zh-CN" altLang="en-US" dirty="0" smtClean="0"/>
              <a:t>的导带底</a:t>
            </a:r>
            <a:r>
              <a:rPr lang="en-US" altLang="zh-CN" dirty="0" smtClean="0">
                <a:latin typeface="Bahnschrift SemiBold" panose="020B0502040204020203" pitchFamily="34" charset="0"/>
              </a:rPr>
              <a:t>@</a:t>
            </a:r>
            <a:r>
              <a:rPr lang="zh-CN" altLang="en-US" dirty="0" smtClean="0"/>
              <a:t>在</a:t>
            </a:r>
            <a:r>
              <a:rPr lang="en-US" altLang="zh-CN" dirty="0" smtClean="0"/>
              <a:t>111</a:t>
            </a:r>
            <a:r>
              <a:rPr lang="zh-CN" altLang="en-US" dirty="0" smtClean="0"/>
              <a:t>方向的第一布里渊区边界处。价带顶在</a:t>
            </a:r>
            <a:r>
              <a:rPr lang="en-US" altLang="zh-CN" dirty="0" smtClean="0"/>
              <a:t>k=0</a:t>
            </a:r>
            <a:r>
              <a:rPr lang="zh-CN" altLang="en-US" dirty="0" smtClean="0"/>
              <a:t>处</a:t>
            </a:r>
            <a:r>
              <a:rPr lang="en-US" altLang="zh-CN" dirty="0" smtClean="0">
                <a:latin typeface="Bahnschrift SemiBold" panose="020B0502040204020203" pitchFamily="34" charset="0"/>
              </a:rPr>
              <a:t>@</a:t>
            </a:r>
            <a:r>
              <a:rPr lang="zh-CN" altLang="en-US" dirty="0" smtClean="0"/>
              <a:t>。室温下，</a:t>
            </a:r>
            <a:r>
              <a:rPr lang="en-US" altLang="zh-CN" dirty="0" smtClean="0"/>
              <a:t>Ge</a:t>
            </a:r>
            <a:r>
              <a:rPr lang="zh-CN" altLang="en-US" dirty="0" smtClean="0"/>
              <a:t>的禁带宽度为</a:t>
            </a:r>
            <a:r>
              <a:rPr lang="en-US" altLang="zh-CN" dirty="0" smtClean="0"/>
              <a:t>0.67eV</a:t>
            </a:r>
            <a:r>
              <a:rPr lang="zh-CN" altLang="en-US" dirty="0" smtClean="0"/>
              <a:t>。如</a:t>
            </a:r>
            <a:r>
              <a:rPr lang="en-US" altLang="zh-CN" dirty="0" smtClean="0"/>
              <a:t>Si</a:t>
            </a:r>
            <a:r>
              <a:rPr lang="zh-CN" altLang="en-US" dirty="0" smtClean="0"/>
              <a:t>和</a:t>
            </a:r>
            <a:r>
              <a:rPr lang="en-US" altLang="zh-CN" dirty="0" smtClean="0"/>
              <a:t>Ge</a:t>
            </a:r>
            <a:r>
              <a:rPr lang="zh-CN" altLang="en-US" dirty="0" smtClean="0"/>
              <a:t>这样的半导体，价带顶和导带底的</a:t>
            </a:r>
            <a:r>
              <a:rPr lang="en-US" altLang="zh-CN" dirty="0" smtClean="0"/>
              <a:t>k</a:t>
            </a:r>
            <a:r>
              <a:rPr lang="zh-CN" altLang="en-US" dirty="0" smtClean="0"/>
              <a:t>值不相同，这样的半导体称为间接带隙半导体</a:t>
            </a:r>
            <a:r>
              <a:rPr lang="en-US" altLang="zh-CN" dirty="0" smtClean="0">
                <a:latin typeface="Bahnschrift SemiBold" panose="020B0502040204020203" pitchFamily="34" charset="0"/>
              </a:rPr>
              <a:t>@</a:t>
            </a:r>
            <a:r>
              <a:rPr lang="zh-CN" altLang="en-US" dirty="0" smtClean="0"/>
              <a:t>。对于间接带隙半导体，如果电子在导带底和价带顶之间跃迁，那么</a:t>
            </a:r>
            <a:r>
              <a:rPr lang="en-US" altLang="zh-CN" dirty="0" smtClean="0"/>
              <a:t>k</a:t>
            </a:r>
            <a:r>
              <a:rPr lang="zh-CN" altLang="en-US" dirty="0" smtClean="0"/>
              <a:t>值发生变化，也就是电子准动量发生变化。根据半导体中电子的能量谱性质，当电子的状态</a:t>
            </a:r>
            <a:r>
              <a:rPr lang="en-US" altLang="zh-CN" dirty="0" smtClean="0"/>
              <a:t>k</a:t>
            </a:r>
            <a:r>
              <a:rPr lang="zh-CN" altLang="en-US" dirty="0" smtClean="0"/>
              <a:t>值经过晶格的对称变换，变换后，</a:t>
            </a:r>
            <a:r>
              <a:rPr lang="en-US" altLang="zh-CN" dirty="0" smtClean="0"/>
              <a:t>k</a:t>
            </a:r>
            <a:r>
              <a:rPr lang="zh-CN" altLang="en-US" dirty="0" smtClean="0"/>
              <a:t>值对应的电子状态和变换前</a:t>
            </a:r>
            <a:r>
              <a:rPr lang="en-US" altLang="zh-CN" dirty="0" smtClean="0"/>
              <a:t>k</a:t>
            </a:r>
            <a:r>
              <a:rPr lang="zh-CN" altLang="en-US" dirty="0" smtClean="0"/>
              <a:t>状态的电子具有相同的能量。</a:t>
            </a:r>
            <a:r>
              <a:rPr lang="en-US" altLang="zh-CN" dirty="0" smtClean="0"/>
              <a:t>K</a:t>
            </a:r>
            <a:r>
              <a:rPr lang="zh-CN" altLang="en-US" dirty="0" smtClean="0"/>
              <a:t>等于零处的能量只对应一个</a:t>
            </a:r>
            <a:r>
              <a:rPr lang="en-US" altLang="zh-CN" dirty="0" smtClean="0"/>
              <a:t>k</a:t>
            </a:r>
            <a:r>
              <a:rPr lang="zh-CN" altLang="en-US" dirty="0" smtClean="0"/>
              <a:t>状态，而</a:t>
            </a:r>
            <a:r>
              <a:rPr lang="en-US" altLang="zh-CN" dirty="0" smtClean="0"/>
              <a:t>k</a:t>
            </a:r>
            <a:r>
              <a:rPr lang="zh-CN" altLang="en-US" dirty="0" smtClean="0"/>
              <a:t>不等于零处的能级具有简并特性，简并度与晶格的点群对称性相关。而晶体倒格子的第一布里渊区具有晶体正格子和倒格子相同的点群对称性。下面我们考察一下</a:t>
            </a:r>
            <a:r>
              <a:rPr lang="en-US" altLang="zh-CN" dirty="0" smtClean="0"/>
              <a:t>Ge</a:t>
            </a:r>
            <a:r>
              <a:rPr lang="zh-CN" altLang="en-US" dirty="0" smtClean="0"/>
              <a:t>和硅倒格子的第一布里渊区，观察</a:t>
            </a:r>
            <a:r>
              <a:rPr lang="en-US" altLang="zh-CN" dirty="0" smtClean="0"/>
              <a:t>Si</a:t>
            </a:r>
            <a:r>
              <a:rPr lang="zh-CN" altLang="en-US" dirty="0" smtClean="0"/>
              <a:t>和</a:t>
            </a:r>
            <a:r>
              <a:rPr lang="en-US" altLang="zh-CN" dirty="0" smtClean="0"/>
              <a:t>Ge</a:t>
            </a:r>
            <a:r>
              <a:rPr lang="zh-CN" altLang="en-US" dirty="0" smtClean="0"/>
              <a:t>的导带极小值的简并度。或者说导带极小值对应的有几个能谷。</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50293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硅和</a:t>
            </a:r>
            <a:r>
              <a:rPr lang="en-US" altLang="zh-CN" dirty="0" smtClean="0"/>
              <a:t>Ge</a:t>
            </a:r>
            <a:r>
              <a:rPr lang="zh-CN" altLang="en-US" dirty="0" smtClean="0"/>
              <a:t>晶体都是金刚石结构，其晶格都是面心立方格子，对应的倒格子是体心立方格子。倒格子的布里渊区是以倒格子的原点出发，做每个倒格矢的垂直平分面，由这些垂直平分面围起来的与原点最近的闭合空间为第一布里渊区。图中显示由八个正六角形和六个正四边形，共</a:t>
            </a:r>
            <a:r>
              <a:rPr lang="en-US" altLang="zh-CN" dirty="0" smtClean="0"/>
              <a:t>14</a:t>
            </a:r>
            <a:r>
              <a:rPr lang="zh-CN" altLang="en-US" dirty="0" smtClean="0"/>
              <a:t>个面围起来的空间为体心立方格子的第一布里渊区。倒格子的原点为体心上的倒格点。我们选定</a:t>
            </a:r>
            <a:r>
              <a:rPr lang="en-US" altLang="zh-CN" dirty="0" err="1" smtClean="0"/>
              <a:t>x,y,z</a:t>
            </a:r>
            <a:r>
              <a:rPr lang="zh-CN" altLang="en-US" dirty="0" smtClean="0"/>
              <a:t>方向</a:t>
            </a:r>
            <a:r>
              <a:rPr lang="en-US" altLang="zh-CN" dirty="0" smtClean="0">
                <a:latin typeface="Bahnschrift SemiBold" panose="020B0502040204020203" pitchFamily="34" charset="0"/>
              </a:rPr>
              <a:t>@</a:t>
            </a:r>
            <a:r>
              <a:rPr lang="zh-CN" altLang="en-US" dirty="0" smtClean="0"/>
              <a:t>。那么等价的</a:t>
            </a:r>
            <a:r>
              <a:rPr lang="en-US" altLang="zh-CN" dirty="0" smtClean="0"/>
              <a:t>&lt;100&gt;</a:t>
            </a:r>
            <a:r>
              <a:rPr lang="zh-CN" altLang="en-US" dirty="0" smtClean="0"/>
              <a:t>方向</a:t>
            </a:r>
            <a:r>
              <a:rPr lang="en-US" altLang="zh-CN" dirty="0" smtClean="0">
                <a:latin typeface="Bahnschrift SemiBold" panose="020B0502040204020203" pitchFamily="34" charset="0"/>
              </a:rPr>
              <a:t>@</a:t>
            </a:r>
            <a:r>
              <a:rPr lang="zh-CN" altLang="en-US" dirty="0" smtClean="0"/>
              <a:t>，也就是</a:t>
            </a:r>
            <a:r>
              <a:rPr lang="en-US" altLang="zh-CN" dirty="0" smtClean="0"/>
              <a:t>x</a:t>
            </a:r>
            <a:r>
              <a:rPr lang="zh-CN" altLang="en-US" dirty="0" smtClean="0"/>
              <a:t>方向，</a:t>
            </a:r>
            <a:r>
              <a:rPr lang="en-US" altLang="zh-CN" dirty="0" smtClean="0"/>
              <a:t>y</a:t>
            </a:r>
            <a:r>
              <a:rPr lang="zh-CN" altLang="en-US" dirty="0" smtClean="0"/>
              <a:t>方向，</a:t>
            </a:r>
            <a:r>
              <a:rPr lang="en-US" altLang="zh-CN" dirty="0" smtClean="0"/>
              <a:t>z</a:t>
            </a:r>
            <a:r>
              <a:rPr lang="zh-CN" altLang="en-US" dirty="0" smtClean="0"/>
              <a:t>方向，</a:t>
            </a:r>
            <a:r>
              <a:rPr lang="en-US" altLang="zh-CN" dirty="0" smtClean="0"/>
              <a:t>-x</a:t>
            </a:r>
            <a:r>
              <a:rPr lang="zh-CN" altLang="en-US" dirty="0" smtClean="0"/>
              <a:t>方向，</a:t>
            </a:r>
            <a:r>
              <a:rPr lang="en-US" altLang="zh-CN" dirty="0" smtClean="0"/>
              <a:t>-y</a:t>
            </a:r>
            <a:r>
              <a:rPr lang="zh-CN" altLang="en-US" dirty="0" smtClean="0"/>
              <a:t>方向和</a:t>
            </a:r>
            <a:r>
              <a:rPr lang="en-US" altLang="zh-CN" dirty="0" smtClean="0"/>
              <a:t>-z</a:t>
            </a:r>
            <a:r>
              <a:rPr lang="zh-CN" altLang="en-US" dirty="0" smtClean="0"/>
              <a:t>方向，共六个方向，等价的</a:t>
            </a:r>
            <a:r>
              <a:rPr lang="en-US" altLang="zh-CN" dirty="0" smtClean="0"/>
              <a:t>100</a:t>
            </a:r>
            <a:r>
              <a:rPr lang="zh-CN" altLang="en-US" dirty="0" smtClean="0"/>
              <a:t>方向与第一布里渊区的边界的交点，用大写字母</a:t>
            </a:r>
            <a:r>
              <a:rPr lang="en-US" altLang="zh-CN" dirty="0" smtClean="0"/>
              <a:t>X</a:t>
            </a:r>
            <a:r>
              <a:rPr lang="zh-CN" altLang="en-US" dirty="0" smtClean="0"/>
              <a:t>表示，在体心立方六个面的中点。</a:t>
            </a:r>
            <a:r>
              <a:rPr lang="en-US" altLang="zh-CN" dirty="0" smtClean="0"/>
              <a:t>Si</a:t>
            </a:r>
            <a:r>
              <a:rPr lang="zh-CN" altLang="en-US" dirty="0" smtClean="0"/>
              <a:t>的导带底极小值在第一布里渊区内的</a:t>
            </a:r>
            <a:r>
              <a:rPr lang="en-US" altLang="zh-CN" dirty="0" smtClean="0"/>
              <a:t>100</a:t>
            </a:r>
            <a:r>
              <a:rPr lang="zh-CN" altLang="en-US" dirty="0" smtClean="0"/>
              <a:t>方向，也就是有六个等效的导带底能谷，是六重简并的。等价的</a:t>
            </a:r>
            <a:r>
              <a:rPr lang="en-US" altLang="zh-CN" dirty="0" smtClean="0"/>
              <a:t>111</a:t>
            </a:r>
            <a:r>
              <a:rPr lang="zh-CN" altLang="en-US" dirty="0" smtClean="0"/>
              <a:t>方向</a:t>
            </a:r>
            <a:r>
              <a:rPr lang="en-US" altLang="zh-CN" dirty="0" smtClean="0">
                <a:latin typeface="Bahnschrift SemiBold" panose="020B0502040204020203" pitchFamily="34" charset="0"/>
              </a:rPr>
              <a:t>@ </a:t>
            </a:r>
            <a:r>
              <a:rPr lang="zh-CN" altLang="en-US" dirty="0" smtClean="0"/>
              <a:t>，也就是从原点到体心立方的八个顶点方向，</a:t>
            </a:r>
            <a:r>
              <a:rPr lang="en-US" altLang="zh-CN" dirty="0" smtClean="0"/>
              <a:t>111</a:t>
            </a:r>
            <a:r>
              <a:rPr lang="zh-CN" altLang="en-US" dirty="0" smtClean="0"/>
              <a:t>方向与第一布里渊区边界的交点，用大写字母</a:t>
            </a:r>
            <a:r>
              <a:rPr lang="en-US" altLang="zh-CN" dirty="0" smtClean="0"/>
              <a:t>L</a:t>
            </a:r>
            <a:r>
              <a:rPr lang="zh-CN" altLang="en-US" dirty="0" smtClean="0"/>
              <a:t>表示。</a:t>
            </a:r>
            <a:r>
              <a:rPr lang="en-US" altLang="zh-CN" dirty="0" smtClean="0"/>
              <a:t>Ge</a:t>
            </a:r>
            <a:r>
              <a:rPr lang="zh-CN" altLang="en-US" dirty="0" smtClean="0"/>
              <a:t>的能带极小值，即能谷所在位置就在</a:t>
            </a:r>
            <a:r>
              <a:rPr lang="en-US" altLang="zh-CN" dirty="0" smtClean="0"/>
              <a:t>111</a:t>
            </a:r>
            <a:r>
              <a:rPr lang="zh-CN" altLang="en-US" dirty="0" smtClean="0"/>
              <a:t>方向的</a:t>
            </a:r>
            <a:r>
              <a:rPr lang="en-US" altLang="zh-CN" dirty="0" smtClean="0"/>
              <a:t>L</a:t>
            </a:r>
            <a:r>
              <a:rPr lang="zh-CN" altLang="en-US" dirty="0" smtClean="0"/>
              <a:t>点上，即在</a:t>
            </a:r>
            <a:r>
              <a:rPr lang="en-US" altLang="zh-CN" dirty="0" smtClean="0"/>
              <a:t>111</a:t>
            </a:r>
            <a:r>
              <a:rPr lang="zh-CN" altLang="en-US" dirty="0" smtClean="0"/>
              <a:t>方向的第一布里渊区边界处。共有</a:t>
            </a:r>
            <a:r>
              <a:rPr lang="en-US" altLang="zh-CN" dirty="0" smtClean="0"/>
              <a:t>8</a:t>
            </a:r>
            <a:r>
              <a:rPr lang="zh-CN" altLang="en-US" dirty="0" smtClean="0"/>
              <a:t>个等价</a:t>
            </a:r>
            <a:r>
              <a:rPr lang="en-US" altLang="zh-CN" dirty="0" smtClean="0"/>
              <a:t>k</a:t>
            </a:r>
            <a:r>
              <a:rPr lang="zh-CN" altLang="en-US" dirty="0" smtClean="0"/>
              <a:t>值，对应这些电子的</a:t>
            </a:r>
            <a:r>
              <a:rPr lang="en-US" altLang="zh-CN" dirty="0" smtClean="0"/>
              <a:t>k</a:t>
            </a:r>
            <a:r>
              <a:rPr lang="zh-CN" altLang="en-US" dirty="0" smtClean="0"/>
              <a:t>状态具有相同的能量，即</a:t>
            </a:r>
            <a:r>
              <a:rPr lang="en-US" altLang="zh-CN" dirty="0" smtClean="0"/>
              <a:t>8</a:t>
            </a:r>
            <a:r>
              <a:rPr lang="zh-CN" altLang="en-US" dirty="0" smtClean="0"/>
              <a:t>重简并，有</a:t>
            </a:r>
            <a:r>
              <a:rPr lang="en-US" altLang="zh-CN" dirty="0" smtClean="0"/>
              <a:t>8</a:t>
            </a:r>
            <a:r>
              <a:rPr lang="zh-CN" altLang="en-US" dirty="0" smtClean="0"/>
              <a:t>个等效能谷。在第四章计算导带底和价带顶附近的有效状态密度时需要用到有效能谷数这个数值。请同学们在课后尝试画一下体心立方格子的第一布里渊区。</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423905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Ge</a:t>
            </a:r>
            <a:r>
              <a:rPr lang="zh-CN" altLang="en-US" dirty="0" smtClean="0"/>
              <a:t>和硅的导带底和价带顶不在同一个</a:t>
            </a:r>
            <a:r>
              <a:rPr lang="en-US" altLang="zh-CN" dirty="0" smtClean="0"/>
              <a:t>k</a:t>
            </a:r>
            <a:r>
              <a:rPr lang="zh-CN" altLang="en-US" dirty="0" smtClean="0"/>
              <a:t>值处，是间接带隙半导体。而如果半导体的导带底和价带顶在同一</a:t>
            </a:r>
            <a:r>
              <a:rPr lang="en-US" altLang="zh-CN" dirty="0" smtClean="0"/>
              <a:t>k</a:t>
            </a:r>
            <a:r>
              <a:rPr lang="zh-CN" altLang="en-US" dirty="0" smtClean="0"/>
              <a:t>值处，则为直接带隙半导体</a:t>
            </a:r>
            <a:r>
              <a:rPr lang="en-US" altLang="zh-CN" dirty="0" smtClean="0"/>
              <a:t>,</a:t>
            </a:r>
            <a:r>
              <a:rPr lang="zh-CN" altLang="en-US" dirty="0" smtClean="0"/>
              <a:t>如</a:t>
            </a:r>
            <a:r>
              <a:rPr lang="en-US" altLang="zh-CN" dirty="0" smtClean="0"/>
              <a:t>GaAs</a:t>
            </a:r>
            <a:r>
              <a:rPr lang="zh-CN" altLang="en-US" dirty="0" smtClean="0"/>
              <a:t>，</a:t>
            </a:r>
            <a:r>
              <a:rPr lang="en-US" altLang="zh-CN" dirty="0" err="1" smtClean="0"/>
              <a:t>GaN</a:t>
            </a:r>
            <a:r>
              <a:rPr lang="zh-CN" altLang="en-US" dirty="0" smtClean="0"/>
              <a:t>半导体。图中显示为</a:t>
            </a:r>
            <a:r>
              <a:rPr lang="en-US" altLang="zh-CN" dirty="0" smtClean="0"/>
              <a:t>GaAs</a:t>
            </a:r>
            <a:r>
              <a:rPr lang="zh-CN" altLang="en-US" dirty="0" smtClean="0"/>
              <a:t>半导体的</a:t>
            </a:r>
            <a:r>
              <a:rPr lang="en-US" altLang="zh-CN" dirty="0" err="1" smtClean="0"/>
              <a:t>E~k</a:t>
            </a:r>
            <a:r>
              <a:rPr lang="zh-CN" altLang="en-US" dirty="0" smtClean="0"/>
              <a:t>关系曲线，</a:t>
            </a:r>
            <a:r>
              <a:rPr lang="en-US" altLang="zh-CN" dirty="0" smtClean="0"/>
              <a:t>GaAs</a:t>
            </a:r>
            <a:r>
              <a:rPr lang="zh-CN" altLang="en-US" dirty="0" smtClean="0"/>
              <a:t>的导带底和价带顶都在</a:t>
            </a:r>
            <a:r>
              <a:rPr lang="en-US" altLang="zh-CN" dirty="0" smtClean="0"/>
              <a:t>k</a:t>
            </a:r>
            <a:r>
              <a:rPr lang="zh-CN" altLang="en-US" dirty="0" smtClean="0"/>
              <a:t>等于零处。室温下，禁带宽度为</a:t>
            </a:r>
            <a:r>
              <a:rPr lang="en-US" altLang="zh-CN" dirty="0" smtClean="0"/>
              <a:t>1.42eV</a:t>
            </a:r>
            <a:r>
              <a:rPr lang="zh-CN" altLang="en-US" dirty="0" smtClean="0"/>
              <a:t>。</a:t>
            </a:r>
            <a:r>
              <a:rPr lang="en-US" altLang="zh-CN" dirty="0" smtClean="0"/>
              <a:t>k</a:t>
            </a:r>
            <a:r>
              <a:rPr lang="zh-CN" altLang="en-US" dirty="0" smtClean="0"/>
              <a:t>等于零的倒空间原点一般用大写</a:t>
            </a:r>
            <a:r>
              <a:rPr lang="en-US" altLang="zh-CN" dirty="0" err="1" smtClean="0"/>
              <a:t>gama</a:t>
            </a:r>
            <a:r>
              <a:rPr lang="zh-CN" altLang="en-US" dirty="0" smtClean="0"/>
              <a:t>表示。在此考察一下导带极小值和价带极大值处的有效质量。有效质量的倒数张量为。如果只考虑固定方向上的有效质量，例如只考虑</a:t>
            </a:r>
            <a:r>
              <a:rPr lang="en-US" altLang="zh-CN" dirty="0" smtClean="0"/>
              <a:t>100</a:t>
            </a:r>
            <a:r>
              <a:rPr lang="zh-CN" altLang="en-US" dirty="0" smtClean="0"/>
              <a:t>方向的有效质量，则有效质量倒数张量简化为能量对</a:t>
            </a:r>
            <a:r>
              <a:rPr lang="en-US" altLang="zh-CN" dirty="0" smtClean="0"/>
              <a:t>k</a:t>
            </a:r>
            <a:r>
              <a:rPr lang="zh-CN" altLang="en-US" dirty="0" smtClean="0"/>
              <a:t>的二阶倒数。对于导带底，属于能谷，导带底处能量对</a:t>
            </a:r>
            <a:r>
              <a:rPr lang="en-US" altLang="zh-CN" dirty="0" smtClean="0"/>
              <a:t>k</a:t>
            </a:r>
            <a:r>
              <a:rPr lang="zh-CN" altLang="en-US" dirty="0" smtClean="0"/>
              <a:t>的一阶导数为零。而二阶导数，显然为大于零的数值。对于一维情况，在导带底处电子的有效质量大于零。对于价带顶，是价带的极大值处，对</a:t>
            </a:r>
            <a:r>
              <a:rPr lang="en-US" altLang="zh-CN" dirty="0" smtClean="0"/>
              <a:t>k</a:t>
            </a:r>
            <a:r>
              <a:rPr lang="zh-CN" altLang="en-US" dirty="0" smtClean="0"/>
              <a:t>的一阶导数为零，而对</a:t>
            </a:r>
            <a:r>
              <a:rPr lang="en-US" altLang="zh-CN" dirty="0" smtClean="0"/>
              <a:t>k</a:t>
            </a:r>
            <a:r>
              <a:rPr lang="zh-CN" altLang="en-US" dirty="0" smtClean="0"/>
              <a:t>的二阶倒数，是小于零的数值。即在价带极大值处电子的有效质量小于零。</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288983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半导体的一个特有的性质就是在半导体中参与导电的粒子有两种，一种是电子，一种是空穴。首先来考察哪些能带中的电子能够参与导电。在热平衡情况下，即半导体不受任何外界作用。假设考虑一维情况，如图所示，给出能量和波矢</a:t>
            </a:r>
            <a:r>
              <a:rPr lang="en-US" altLang="zh-CN" dirty="0" smtClean="0"/>
              <a:t>k</a:t>
            </a:r>
            <a:r>
              <a:rPr lang="zh-CN" altLang="en-US" dirty="0" smtClean="0"/>
              <a:t>之间的关系，由于能量具有倒格矢的周期性，我们只需要在第一布里渊区进行讨论。如果在一个能带中，能级没有完全被电子填充，也就是不满带。由于电子的填充满足包利不相容原理，以及能量的偶对称性，电子的填充状态也具有偶对称性，根据</a:t>
            </a:r>
            <a:r>
              <a:rPr lang="en-US" altLang="zh-CN" dirty="0" smtClean="0"/>
              <a:t>k</a:t>
            </a:r>
            <a:r>
              <a:rPr lang="zh-CN" altLang="en-US" dirty="0" smtClean="0"/>
              <a:t>状态下电子的平均速度公式</a:t>
            </a:r>
            <a:r>
              <a:rPr lang="en-US" altLang="zh-CN" dirty="0" smtClean="0">
                <a:latin typeface="Bahnschrift SemiBold" panose="020B0502040204020203" pitchFamily="34" charset="0"/>
              </a:rPr>
              <a:t>@</a:t>
            </a:r>
            <a:r>
              <a:rPr lang="zh-CN" altLang="en-US" dirty="0" smtClean="0"/>
              <a:t>，在一维情况，电子的平均速度可以写为</a:t>
            </a:r>
            <a:r>
              <a:rPr lang="en-US" altLang="zh-CN" dirty="0" smtClean="0">
                <a:latin typeface="Bahnschrift SemiBold" panose="020B0502040204020203" pitchFamily="34" charset="0"/>
              </a:rPr>
              <a:t>@</a:t>
            </a:r>
            <a:r>
              <a:rPr lang="zh-CN" altLang="en-US" dirty="0" smtClean="0">
                <a:latin typeface="Bahnschrift SemiBold" panose="020B0502040204020203" pitchFamily="34" charset="0"/>
              </a:rPr>
              <a:t>，那么就可以知道，在正</a:t>
            </a:r>
            <a:r>
              <a:rPr lang="en-US" altLang="zh-CN" dirty="0" smtClean="0">
                <a:latin typeface="Bahnschrift SemiBold" panose="020B0502040204020203" pitchFamily="34" charset="0"/>
              </a:rPr>
              <a:t>k</a:t>
            </a:r>
            <a:r>
              <a:rPr lang="zh-CN" altLang="en-US" dirty="0" smtClean="0">
                <a:latin typeface="Bahnschrift SemiBold" panose="020B0502040204020203" pitchFamily="34" charset="0"/>
              </a:rPr>
              <a:t>，电子平均速度大于零，在</a:t>
            </a:r>
            <a:r>
              <a:rPr lang="en-US" altLang="zh-CN" dirty="0" smtClean="0">
                <a:latin typeface="Bahnschrift SemiBold" panose="020B0502040204020203" pitchFamily="34" charset="0"/>
              </a:rPr>
              <a:t>-k</a:t>
            </a:r>
            <a:r>
              <a:rPr lang="zh-CN" altLang="en-US" dirty="0" smtClean="0">
                <a:latin typeface="Bahnschrift SemiBold" panose="020B0502040204020203" pitchFamily="34" charset="0"/>
              </a:rPr>
              <a:t>，电子的平均速度小于零。并且正负</a:t>
            </a:r>
            <a:r>
              <a:rPr lang="en-US" altLang="zh-CN" dirty="0" smtClean="0">
                <a:latin typeface="Bahnschrift SemiBold" panose="020B0502040204020203" pitchFamily="34" charset="0"/>
              </a:rPr>
              <a:t>k</a:t>
            </a:r>
            <a:r>
              <a:rPr lang="zh-CN" altLang="en-US" dirty="0" smtClean="0">
                <a:latin typeface="Bahnschrift SemiBold" panose="020B0502040204020203" pitchFamily="34" charset="0"/>
              </a:rPr>
              <a:t>处的平均速度大小相同。</a:t>
            </a:r>
            <a:r>
              <a:rPr lang="zh-CN" altLang="en-US" dirty="0" smtClean="0"/>
              <a:t>则正负</a:t>
            </a:r>
            <a:r>
              <a:rPr lang="en-US" altLang="zh-CN" dirty="0" smtClean="0"/>
              <a:t>k</a:t>
            </a:r>
            <a:r>
              <a:rPr lang="zh-CN" altLang="en-US" dirty="0" smtClean="0"/>
              <a:t>状态的电子对电流的贡献总和为零。也就是在热平衡时，半导体中不存在电子的定向远动，总体上看，电子在不停的做无规则运动，总的电流为零。</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现在施加正</a:t>
            </a:r>
            <a:r>
              <a:rPr lang="en-US" altLang="zh-CN" dirty="0" smtClean="0"/>
              <a:t>k</a:t>
            </a:r>
            <a:r>
              <a:rPr lang="zh-CN" altLang="en-US" dirty="0" smtClean="0"/>
              <a:t>方向的电场</a:t>
            </a:r>
            <a:r>
              <a:rPr lang="en-US" altLang="zh-CN" dirty="0" smtClean="0">
                <a:latin typeface="Bahnschrift SemiBold" panose="020B0502040204020203" pitchFamily="34" charset="0"/>
              </a:rPr>
              <a:t>@</a:t>
            </a:r>
            <a:r>
              <a:rPr lang="zh-CN" altLang="en-US" dirty="0" smtClean="0"/>
              <a:t>。这时，电子受到恒定的外电场力，使电子的准动量发生变化</a:t>
            </a:r>
            <a:r>
              <a:rPr lang="en-US" altLang="zh-CN" dirty="0" smtClean="0">
                <a:latin typeface="Bahnschrift SemiBold" panose="020B0502040204020203" pitchFamily="34" charset="0"/>
              </a:rPr>
              <a:t>@</a:t>
            </a:r>
            <a:r>
              <a:rPr lang="zh-CN" altLang="en-US" dirty="0" smtClean="0"/>
              <a:t>。又知道电子的准动量</a:t>
            </a:r>
            <a:r>
              <a:rPr lang="en-US" altLang="zh-CN" dirty="0" smtClean="0">
                <a:latin typeface="Bahnschrift SemiBold" panose="020B0502040204020203" pitchFamily="34" charset="0"/>
              </a:rPr>
              <a:t>@</a:t>
            </a:r>
            <a:r>
              <a:rPr lang="zh-CN" altLang="en-US" dirty="0" smtClean="0"/>
              <a:t>，则电子的状态</a:t>
            </a:r>
            <a:r>
              <a:rPr lang="en-US" altLang="zh-CN" dirty="0" smtClean="0"/>
              <a:t>k</a:t>
            </a:r>
            <a:r>
              <a:rPr lang="zh-CN" altLang="en-US" dirty="0" smtClean="0"/>
              <a:t>在外电场力作用下向电场反方向移动，就是向</a:t>
            </a:r>
            <a:r>
              <a:rPr lang="en-US" altLang="zh-CN" dirty="0" smtClean="0"/>
              <a:t>-k</a:t>
            </a:r>
            <a:r>
              <a:rPr lang="zh-CN" altLang="en-US" dirty="0" smtClean="0"/>
              <a:t>方向变化，</a:t>
            </a:r>
            <a:r>
              <a:rPr lang="en-US" altLang="zh-CN" dirty="0" smtClean="0">
                <a:latin typeface="Bahnschrift SemiBold" panose="020B0502040204020203" pitchFamily="34" charset="0"/>
              </a:rPr>
              <a:t>@</a:t>
            </a:r>
            <a:r>
              <a:rPr lang="zh-CN" altLang="en-US" dirty="0" smtClean="0"/>
              <a:t>则电子在能带中填充情况向负</a:t>
            </a:r>
            <a:r>
              <a:rPr lang="en-US" altLang="zh-CN" dirty="0" smtClean="0"/>
              <a:t>k</a:t>
            </a:r>
            <a:r>
              <a:rPr lang="zh-CN" altLang="en-US" dirty="0" smtClean="0"/>
              <a:t>方向移动。总体上看，在外电场作用下，电子产生了向左侧的定向远动，形成电流。</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此时如果没有任何其他的作用，电子不断向负</a:t>
            </a:r>
            <a:r>
              <a:rPr lang="en-US" altLang="zh-CN" dirty="0" smtClean="0"/>
              <a:t>k</a:t>
            </a:r>
            <a:r>
              <a:rPr lang="zh-CN" altLang="en-US" dirty="0" smtClean="0"/>
              <a:t>移动，一旦有部分电子移动到第二布里渊区，根据能量的性质，相差倒格矢的波矢对应相同电子状态，则等同于在负</a:t>
            </a:r>
            <a:r>
              <a:rPr lang="en-US" altLang="zh-CN" dirty="0" smtClean="0"/>
              <a:t>k</a:t>
            </a:r>
            <a:r>
              <a:rPr lang="zh-CN" altLang="en-US" dirty="0" smtClean="0"/>
              <a:t>方向移动到第二布里渊区的电子从正</a:t>
            </a:r>
            <a:r>
              <a:rPr lang="en-US" altLang="zh-CN" dirty="0" smtClean="0"/>
              <a:t>k</a:t>
            </a:r>
            <a:r>
              <a:rPr lang="zh-CN" altLang="en-US" dirty="0" smtClean="0"/>
              <a:t>方向移动进入第一布里渊区。那么在某一时刻，向左的定向运动，就变成了向右的定向运动。那么进行长时间统计，电流为零。但是，实际上，无论是导体还是半导体在恒定的电场下，都具有稳定的电流。那么这又是什么原因呢？这就是我们要在第五章讲的内容，在电子导电过程中散射起到了非常重要的作用。当在电场的作用下，电子在运动过程中不断的与晶格的热振动或晶体中的缺陷发生相互作用，使电子的能量降低。这样总体上看，在电场的作用下，电子将定向的向电场的反方向运动，形成电流。</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 </a:t>
            </a:r>
            <a:r>
              <a:rPr lang="zh-CN" altLang="en-US" dirty="0" smtClean="0"/>
              <a:t>第二种情况</a:t>
            </a:r>
            <a:r>
              <a:rPr lang="en-US" altLang="zh-CN" dirty="0" smtClean="0">
                <a:latin typeface="Bahnschrift SemiBold" panose="020B0502040204020203" pitchFamily="34" charset="0"/>
              </a:rPr>
              <a:t>@</a:t>
            </a:r>
            <a:r>
              <a:rPr lang="zh-CN" altLang="en-US" dirty="0" smtClean="0"/>
              <a:t>，如果能带是满带，也就是能带中所有能级上都填充了电子。此种情况，热平衡时，电子的平均运动综合看是无电流的。</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而有电场时，左侧电子在电场作用下移动到第二布里渊区，等效于从右侧移回第一布里渊区，则电子的分布及电子的远动速度没有变化，综合来看，也是没有电流的。也就是说当能带是满带时，无论是否有外电场作用，对电流都没有贡献。就可以知道，在绝对零度，如果晶体最高被填充的能带是不满状态，有外电场时就能够导电，这就是金属材料。在绝对零度，如果最高被填充能带是满带，则有电场时也不导电。当升高温度，如果最高被填充的能带和其上的完全空着的能带之间的能量禁区比较小，那么在较低温度满带的电子在热振动作用下，电子有一定的几率跃迁到空能带中，则出现了不完全被填充的能带，两个能带中的电子在电场作用下能够参与导电，则是半导体。如果最高被填充的能带和其上的完全空着的能带之间的能量禁区比较大，那么即使在较高温度下，电子也不足以由热振动获得能量跃迁到空能带中，这样的晶体在外电场作用下电子对电流没有贡献，则是绝缘体。</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但是，现在这个界限也被打破，这是由于杂质的引入；例如，金刚石，不掺入杂质时，是绝缘体。掺入杂质后，由于杂质的存在，使原本完全被填充的最高能量的满带出现了电子空位，或者使原本完全空着的最低能量的能带中出现了电子，则此时金刚石具有了半导体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19935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对于半导体材料，价带中电子如果获得能量跃迁到导带中</a:t>
                </a:r>
                <a:r>
                  <a:rPr lang="en-US" altLang="zh-CN" dirty="0" smtClean="0">
                    <a:latin typeface="Bahnschrift SemiBold" panose="020B0502040204020203" pitchFamily="34" charset="0"/>
                  </a:rPr>
                  <a:t>@</a:t>
                </a:r>
                <a:r>
                  <a:rPr lang="zh-CN" altLang="en-US" dirty="0" smtClean="0"/>
                  <a:t>。电子会先占据导带底附近的能级。而价带中，电子跃迁出价带后，在价带中留下电子空位。处于价带顶的电子跃迁出价带需要能量最小，跃迁的几率大，所以电子空位主要处于价带顶附近。此时跃迁到导带中电子数目和价带中电子空位数目完全相同。由价带中的电子跃迁到导带，导带为不满带，导带中的电子能够参与导电。现在来分析价带中电子空位参与导电情况。当价带为满带时，总电流为零，总电流可以表示为电子电荷量乘以电子的平均速度的总和</a:t>
                </a:r>
                <a:r>
                  <a:rPr lang="en-US" altLang="zh-CN" dirty="0" smtClean="0">
                    <a:latin typeface="Bahnschrift SemiBold" panose="020B0502040204020203" pitchFamily="34" charset="0"/>
                  </a:rPr>
                  <a:t>@</a:t>
                </a:r>
                <a:r>
                  <a:rPr lang="zh-CN" altLang="en-US" dirty="0" smtClean="0"/>
                  <a:t>。如果将价带中的电子分成两组，一组只有一个电子，编号为</a:t>
                </a:r>
                <a:r>
                  <a:rPr lang="en-US" altLang="zh-CN" dirty="0" smtClean="0"/>
                  <a:t>n</a:t>
                </a:r>
                <a:r>
                  <a:rPr lang="zh-CN" altLang="en-US" dirty="0" smtClean="0"/>
                  <a:t>，其他的电子为一组。总电流可以写为，编号为</a:t>
                </a:r>
                <a:r>
                  <a:rPr lang="en-US" altLang="zh-CN" dirty="0" smtClean="0"/>
                  <a:t>n</a:t>
                </a:r>
                <a:r>
                  <a:rPr lang="zh-CN" altLang="en-US" dirty="0" smtClean="0"/>
                  <a:t>的电子电流与其他电子电流总和，等于</a:t>
                </a:r>
                <a:r>
                  <a:rPr lang="en-US" altLang="zh-CN" dirty="0" smtClean="0"/>
                  <a:t>0</a:t>
                </a:r>
                <a:r>
                  <a:rPr lang="zh-CN" altLang="en-US" dirty="0" smtClean="0"/>
                  <a:t>。现在假设编号为</a:t>
                </a:r>
                <a:r>
                  <a:rPr lang="en-US" altLang="zh-CN" dirty="0" smtClean="0"/>
                  <a:t>n</a:t>
                </a:r>
                <a:r>
                  <a:rPr lang="zh-CN" altLang="en-US" dirty="0" smtClean="0"/>
                  <a:t>的电子从价带跃迁到导带，在价带留下一个电子空位。此时价带中剩余电子的电流总和就等于电子电荷量绝对值乘以原本在价带中编号为</a:t>
                </a:r>
                <a:r>
                  <a:rPr lang="en-US" altLang="zh-CN" dirty="0" smtClean="0"/>
                  <a:t>n</a:t>
                </a:r>
                <a:r>
                  <a:rPr lang="zh-CN" altLang="en-US" dirty="0" smtClean="0"/>
                  <a:t>的电子的平均速度</a:t>
                </a:r>
                <a:r>
                  <a:rPr lang="en-US" altLang="zh-CN" dirty="0" smtClean="0">
                    <a:latin typeface="Bahnschrift SemiBold" panose="020B0502040204020203" pitchFamily="34" charset="0"/>
                  </a:rPr>
                  <a:t>@</a:t>
                </a:r>
                <a:r>
                  <a:rPr lang="zh-CN" altLang="en-US" dirty="0" smtClean="0">
                    <a:latin typeface="Arial" pitchFamily="34" charset="0"/>
                  </a:rPr>
                  <a:t>。</a:t>
                </a:r>
                <a:r>
                  <a:rPr lang="zh-CN" altLang="en-US" dirty="0" smtClean="0"/>
                  <a:t>则价带中编号为</a:t>
                </a:r>
                <a:r>
                  <a:rPr lang="en-US" altLang="zh-CN" dirty="0" smtClean="0"/>
                  <a:t>n</a:t>
                </a:r>
                <a:r>
                  <a:rPr lang="zh-CN" altLang="en-US" dirty="0" smtClean="0"/>
                  <a:t>的电子空位就可以看成是一个带正电荷的粒子，电荷量为电子电荷量的绝对值，平均运动速度为价带中原编号为</a:t>
                </a:r>
                <a:r>
                  <a:rPr lang="en-US" altLang="zh-CN" dirty="0" smtClean="0"/>
                  <a:t>n</a:t>
                </a:r>
                <a:r>
                  <a:rPr lang="zh-CN" altLang="en-US" dirty="0" smtClean="0"/>
                  <a:t>的电子的平均速度。此时，如果施加外电场，则这个带正电荷的粒子的加速度为编号为</a:t>
                </a:r>
                <a:r>
                  <a:rPr lang="en-US" altLang="zh-CN" dirty="0" smtClean="0"/>
                  <a:t>n</a:t>
                </a:r>
                <a:r>
                  <a:rPr lang="zh-CN" altLang="en-US" dirty="0" smtClean="0"/>
                  <a:t>的电子在价带中的平均速度对时间求导</a:t>
                </a:r>
                <a:r>
                  <a:rPr lang="en-US" altLang="zh-CN" dirty="0" smtClean="0">
                    <a:latin typeface="Bahnschrift SemiBold" panose="020B0502040204020203" pitchFamily="34" charset="0"/>
                  </a:rPr>
                  <a:t>@</a:t>
                </a:r>
                <a:r>
                  <a:rPr lang="zh-CN" altLang="en-US" dirty="0" smtClean="0"/>
                  <a:t>：其中</a:t>
                </a:r>
                <a:r>
                  <a:rPr lang="en-US" altLang="zh-CN" dirty="0" smtClean="0"/>
                  <a:t>F</a:t>
                </a:r>
                <a:r>
                  <a:rPr lang="zh-CN" altLang="en-US" dirty="0" smtClean="0"/>
                  <a:t>为编号</a:t>
                </a:r>
                <a:r>
                  <a:rPr lang="en-US" altLang="zh-CN" dirty="0" smtClean="0"/>
                  <a:t>n</a:t>
                </a:r>
                <a:r>
                  <a:rPr lang="zh-CN" altLang="en-US" dirty="0" smtClean="0"/>
                  <a:t>电子受到的受到的外场力，</a:t>
                </a:r>
                <a:r>
                  <a:rPr lang="en-US" altLang="zh-CN" dirty="0" smtClean="0"/>
                  <a:t>m</a:t>
                </a:r>
                <a:r>
                  <a:rPr lang="zh-CN" altLang="en-US" dirty="0" smtClean="0"/>
                  <a:t>*为编号为</a:t>
                </a:r>
                <a:r>
                  <a:rPr lang="en-US" altLang="zh-CN" dirty="0" smtClean="0"/>
                  <a:t>n</a:t>
                </a:r>
                <a:r>
                  <a:rPr lang="zh-CN" altLang="en-US" dirty="0" smtClean="0"/>
                  <a:t>的电子在价带中有效质量，我们知道，在价带顶的电子有效质量小于零</a:t>
                </a:r>
                <a:r>
                  <a:rPr lang="en-US" altLang="zh-CN" dirty="0" smtClean="0">
                    <a:latin typeface="Bahnschrift SemiBold" panose="020B0502040204020203" pitchFamily="34" charset="0"/>
                  </a:rPr>
                  <a:t>@</a:t>
                </a:r>
                <a:r>
                  <a:rPr lang="zh-CN" altLang="en-US" dirty="0" smtClean="0"/>
                  <a:t>。电场力</a:t>
                </a:r>
                <a:r>
                  <a:rPr lang="en-US" altLang="zh-CN" dirty="0" smtClean="0"/>
                  <a:t>F</a:t>
                </a:r>
                <a:r>
                  <a:rPr lang="zh-CN" altLang="en-US" dirty="0" smtClean="0"/>
                  <a:t>为电子电荷量乘以电场强度</a:t>
                </a:r>
                <a:r>
                  <a:rPr lang="en-US" altLang="zh-CN" dirty="0" smtClean="0">
                    <a:latin typeface="Bahnschrift SemiBold" panose="020B0502040204020203" pitchFamily="34" charset="0"/>
                  </a:rPr>
                  <a:t>@</a:t>
                </a:r>
                <a:r>
                  <a:rPr lang="zh-CN" altLang="en-US" dirty="0" smtClean="0"/>
                  <a:t>，再设</a:t>
                </a:r>
                <a:r>
                  <a:rPr lang="en-US" altLang="zh-CN" dirty="0" err="1" smtClean="0"/>
                  <a:t>mh</a:t>
                </a:r>
                <a:r>
                  <a:rPr lang="zh-CN" altLang="en-US" dirty="0" smtClean="0"/>
                  <a:t>*等于负的电子有效质量，</a:t>
                </a:r>
                <a:r>
                  <a:rPr lang="en-US" altLang="zh-CN" dirty="0" err="1" smtClean="0"/>
                  <a:t>mh</a:t>
                </a:r>
                <a:r>
                  <a:rPr lang="en-US" altLang="zh-CN" dirty="0" smtClean="0"/>
                  <a:t>*</a:t>
                </a:r>
                <a:r>
                  <a:rPr lang="zh-CN" altLang="en-US" dirty="0" smtClean="0"/>
                  <a:t>就大于零。电子电荷量绝对值乘以电场强度除以</a:t>
                </a:r>
                <a:r>
                  <a:rPr lang="en-US" altLang="zh-CN" dirty="0" err="1" smtClean="0"/>
                  <a:t>mh</a:t>
                </a:r>
                <a:r>
                  <a:rPr lang="en-US" altLang="zh-CN" dirty="0" smtClean="0"/>
                  <a:t>*</a:t>
                </a:r>
                <a:r>
                  <a:rPr lang="zh-CN" altLang="en-US" dirty="0" smtClean="0"/>
                  <a:t>，</a:t>
                </a:r>
                <a:r>
                  <a:rPr lang="en-US" altLang="zh-CN" dirty="0" smtClean="0">
                    <a:latin typeface="Bahnschrift SemiBold" panose="020B0502040204020203" pitchFamily="34" charset="0"/>
                  </a:rPr>
                  <a:t>@</a:t>
                </a:r>
                <a:r>
                  <a:rPr lang="zh-CN" altLang="en-US" dirty="0" smtClean="0"/>
                  <a:t>。这样，当价带顶的电子跃迁到导带，价带中的电子空位可以等效的看成带有正电荷，电荷量为电子电荷量绝对值，有效质量为</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h</m:t>
                        </m:r>
                      </m:sub>
                      <m:sup>
                        <m:r>
                          <a:rPr lang="en-US" altLang="zh-CN" i="1">
                            <a:latin typeface="Cambria Math" panose="02040503050406030204" pitchFamily="18" charset="0"/>
                          </a:rPr>
                          <m:t>∗</m:t>
                        </m:r>
                      </m:sup>
                    </m:sSubSup>
                  </m:oMath>
                </a14:m>
                <a:r>
                  <a:rPr lang="zh-CN" altLang="en-US" dirty="0" smtClean="0"/>
                  <a:t>的粒子，这种粒子是为了处理问题方便，人为引入的，称为空穴。</a:t>
                </a:r>
                <a:r>
                  <a:rPr lang="en-US" altLang="zh-CN" dirty="0" err="1" smtClean="0"/>
                  <a:t>Mh</a:t>
                </a:r>
                <a:r>
                  <a:rPr lang="zh-CN" altLang="en-US" dirty="0" smtClean="0"/>
                  <a:t>*称为空穴有效质量。注意：在价带顶如果求电子的有效质量，是小于零的值。如果求空穴有效质量就是正值。可以看出，半导体中参与导电的粒子有导带的电子和价带的空穴，这是半导体特有的性质。</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禁带比较窄的半导体材料，在室温下，被电子完全填充的能量最高的能带，也就是价带，价带中电子在晶格热振动的作用下，有一定几率获得能量跃迁到完全空着的能量最低的能带中，即导带中。从电子填充能带的规律，跃迁到导电中的电子会先占据导带底附近的能级。而价带中能量高的电子有更大的几率跃迁出价带，在价带中留下电子空位。能量高的电子跃迁出价带需要能量小，几率大。此时跃迁到导带中电子数目和价带中电子空穴数目完全相同。如果用</a:t>
                </a:r>
                <a:r>
                  <a:rPr lang="en-US" altLang="zh-CN" dirty="0" smtClean="0"/>
                  <a:t>n</a:t>
                </a:r>
                <a:r>
                  <a:rPr lang="zh-CN" altLang="en-US" dirty="0" smtClean="0"/>
                  <a:t>代表导带中电子的密度，用</a:t>
                </a:r>
                <a:r>
                  <a:rPr lang="en-US" altLang="zh-CN" dirty="0" smtClean="0"/>
                  <a:t>p</a:t>
                </a:r>
                <a:r>
                  <a:rPr lang="zh-CN" altLang="en-US" dirty="0" smtClean="0"/>
                  <a:t>代表价带中电子空位的数，则</a:t>
                </a:r>
                <a:r>
                  <a:rPr lang="en-US" altLang="zh-CN" dirty="0" smtClean="0"/>
                  <a:t>n=p</a:t>
                </a:r>
                <a:r>
                  <a:rPr lang="zh-CN" altLang="en-US" dirty="0" smtClean="0"/>
                  <a:t>。来分析价带中电子导电情况，在价带中出现了电子的空位，从而在电场作用下，产生对电流的贡献。我们来利用逆向思维来考虑这个问题。价带满带使总电流为零。则价带中所有电子的电流贡献总和为零。现在有一个电子，编号为</a:t>
                </a:r>
                <a:r>
                  <a:rPr lang="en-US" altLang="zh-CN" dirty="0" smtClean="0"/>
                  <a:t>n</a:t>
                </a:r>
                <a:r>
                  <a:rPr lang="zh-CN" altLang="en-US" dirty="0" smtClean="0"/>
                  <a:t>，跃迁到导带中，在价带形成一个电子空位，则剩余电子对电流的贡献为。等于。也就是产生的电流可以看成是带有正电荷的电子空位引起的。而这个正电荷速度与相应状态的电子速度一致。则此正电荷的加速度为：</a:t>
                </a:r>
                <a:r>
                  <a:rPr lang="en-US" altLang="zh-CN" dirty="0" smtClean="0"/>
                  <a:t>F</a:t>
                </a:r>
                <a:r>
                  <a:rPr lang="zh-CN" altLang="en-US" dirty="0" smtClean="0"/>
                  <a:t>为电子受到的外场力，</a:t>
                </a:r>
                <a:r>
                  <a:rPr lang="en-US" altLang="zh-CN" dirty="0" smtClean="0"/>
                  <a:t>m</a:t>
                </a:r>
                <a:r>
                  <a:rPr lang="zh-CN" altLang="en-US" dirty="0" smtClean="0"/>
                  <a:t>*为电子的有效质量，在价带顶电子的有效质量小于零。电子受到的电场力写为电子电荷量乘以电场强度，再设</a:t>
                </a:r>
                <a:r>
                  <a:rPr lang="en-US" altLang="zh-CN" dirty="0" err="1" smtClean="0"/>
                  <a:t>mh</a:t>
                </a:r>
                <a:r>
                  <a:rPr lang="zh-CN" altLang="en-US" dirty="0" smtClean="0"/>
                  <a:t>*等于负电子有效质量，</a:t>
                </a:r>
                <a:r>
                  <a:rPr lang="en-US" altLang="zh-CN" dirty="0" err="1" smtClean="0"/>
                  <a:t>mh</a:t>
                </a:r>
                <a:r>
                  <a:rPr lang="en-US" altLang="zh-CN" dirty="0" smtClean="0"/>
                  <a:t>*</a:t>
                </a:r>
                <a:r>
                  <a:rPr lang="zh-CN" altLang="en-US" dirty="0" smtClean="0"/>
                  <a:t>大于零。则加速度等效为带正电荷的电子空穴受到的电场力除以</a:t>
                </a:r>
                <a:r>
                  <a:rPr lang="en-US" altLang="zh-CN" dirty="0" err="1" smtClean="0"/>
                  <a:t>mh</a:t>
                </a:r>
                <a:r>
                  <a:rPr lang="zh-CN" altLang="en-US" dirty="0" smtClean="0"/>
                  <a:t>*。即</a:t>
                </a:r>
                <a:r>
                  <a:rPr lang="zh-CN" altLang="en-US" dirty="0" smtClean="0"/>
                  <a:t>价带顶的电子空位等效为带有正电荷，有效质量为</a:t>
                </a:r>
                <a:r>
                  <a:rPr lang="en-US" altLang="zh-CN" i="0">
                    <a:latin typeface="Cambria Math" panose="02040503050406030204" pitchFamily="18" charset="0"/>
                  </a:rPr>
                  <a:t>𝑚_ℎ^∗</a:t>
                </a:r>
                <a:r>
                  <a:rPr lang="zh-CN" altLang="en-US" dirty="0" smtClean="0"/>
                  <a:t>的粒子，称为空穴</a:t>
                </a:r>
                <a:r>
                  <a:rPr lang="zh-CN" altLang="en-US" dirty="0" smtClean="0"/>
                  <a:t>。</a:t>
                </a:r>
                <a:r>
                  <a:rPr lang="en-US" altLang="zh-CN" dirty="0" err="1" smtClean="0"/>
                  <a:t>Mh</a:t>
                </a:r>
                <a:r>
                  <a:rPr lang="zh-CN" altLang="en-US" dirty="0" smtClean="0"/>
                  <a:t>*称为空穴有效质量。注意：在价带顶如果求电子的有效质量，是小于零的值。如果求空穴有效质量就是正值。</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1926694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用能带图表示价带中电子跃迁到导带的过程。图中实心圆表示电子，空穴园表示空穴。在</a:t>
            </a:r>
            <a:r>
              <a:rPr lang="en-US" altLang="zh-CN" dirty="0" smtClean="0"/>
              <a:t>0K</a:t>
            </a:r>
            <a:r>
              <a:rPr lang="zh-CN" altLang="en-US" dirty="0" smtClean="0"/>
              <a:t>，价带为满带，如果温度升高或者受其他的外界作用，价带的电子获得能量跃迁到导带</a:t>
            </a:r>
            <a:r>
              <a:rPr lang="en-US" altLang="zh-CN" dirty="0" smtClean="0">
                <a:latin typeface="Bahnschrift SemiBold" panose="020B0502040204020203" pitchFamily="34" charset="0"/>
              </a:rPr>
              <a:t>@</a:t>
            </a:r>
            <a:r>
              <a:rPr lang="zh-CN" altLang="en-US" dirty="0" smtClean="0"/>
              <a:t>，在导带形成导电电子，在价带留下电子空位，即空穴。导带中的电子称为自由电子，价带中空穴称为自由空穴，两则都能在电场作用下发生定向运动，引起电流，二者统称为自由载流子，一般直接称为载流子。导带中电子和价带中空穴的浓度一般都不是很高，主要分布于导带底和价带顶附近</a:t>
            </a:r>
            <a:r>
              <a:rPr lang="en-US" altLang="zh-CN" dirty="0" smtClean="0"/>
              <a:t>.</a:t>
            </a:r>
            <a:r>
              <a:rPr lang="zh-CN" altLang="en-US" dirty="0" smtClean="0"/>
              <a:t>。下面从原子间共价键的角度来理解电子和空穴导电的实质。以</a:t>
            </a:r>
            <a:r>
              <a:rPr lang="en-US" altLang="zh-CN" dirty="0" smtClean="0"/>
              <a:t>Si</a:t>
            </a:r>
            <a:r>
              <a:rPr lang="zh-CN" altLang="en-US" dirty="0" smtClean="0"/>
              <a:t>晶体为例，</a:t>
            </a:r>
            <a:r>
              <a:rPr lang="en-US" altLang="zh-CN" dirty="0" smtClean="0"/>
              <a:t>Si</a:t>
            </a:r>
            <a:r>
              <a:rPr lang="zh-CN" altLang="en-US" dirty="0" smtClean="0"/>
              <a:t>形成晶体时，一个硅原子和周围的四个硅原子通过</a:t>
            </a:r>
            <a:r>
              <a:rPr lang="en-US" altLang="zh-CN" dirty="0" smtClean="0"/>
              <a:t>SP3</a:t>
            </a:r>
            <a:r>
              <a:rPr lang="zh-CN" altLang="en-US" dirty="0" smtClean="0"/>
              <a:t>杂化形成共价键，每个共价键包含两个电子，共价键上的电子处在价带能级上，此时电子称为束缚电子。当共价键上的束缚电子受到热振动等因素影响获得足够的能量，如大于禁带宽度的能量，离开共价键，从能量上看跃迁到导带中，从共价键看脱离了共价键束缚，成为自由电子，此自由电子在外电场作用下，在半导体中形成定向移动而导电。而在共价键位置留下电子空位。这样的电子空位要想导电需要其他的电子参与，如共价键的电子在外电场作用下跳跃到电子空位，从而束缚电子逆电场方向运动，而电子空位顺电场方向运动，好像带正电荷的粒子参与导电。为了讨论问题方便将电子空位看成是带正电荷的粒子，称为空穴。所以价带上空穴导电和导带上电子导电的本质都是电子导电，其差别就在于导带电子是脱离了共价键的自由电子，而价带空穴导电是共价键上电子的导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419717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半导体器件之所以能够具有独特的性能，和半导体具有两种导电载流子密切相关。如</a:t>
            </a:r>
            <a:r>
              <a:rPr lang="en-US" altLang="zh-CN" dirty="0" err="1" smtClean="0"/>
              <a:t>pn</a:t>
            </a:r>
            <a:r>
              <a:rPr lang="zh-CN" altLang="en-US" dirty="0" smtClean="0"/>
              <a:t>结器件</a:t>
            </a:r>
            <a:r>
              <a:rPr lang="en-US" altLang="zh-CN" dirty="0" smtClean="0">
                <a:latin typeface="Bahnschrift SemiBold" panose="020B0502040204020203" pitchFamily="34" charset="0"/>
              </a:rPr>
              <a:t>@</a:t>
            </a:r>
            <a:r>
              <a:rPr lang="zh-CN" altLang="en-US" dirty="0" smtClean="0"/>
              <a:t>。在制备器件中需要半导体的一部分以电子导电为主，以电子导电为主的半导体称为</a:t>
            </a:r>
            <a:r>
              <a:rPr lang="en-US" altLang="zh-CN" dirty="0" smtClean="0"/>
              <a:t>n</a:t>
            </a:r>
            <a:r>
              <a:rPr lang="zh-CN" altLang="en-US" dirty="0" smtClean="0"/>
              <a:t>型半导体</a:t>
            </a:r>
            <a:r>
              <a:rPr lang="en-US" altLang="zh-CN" dirty="0" smtClean="0">
                <a:latin typeface="Bahnschrift SemiBold" panose="020B0502040204020203" pitchFamily="34" charset="0"/>
              </a:rPr>
              <a:t>@</a:t>
            </a:r>
            <a:r>
              <a:rPr lang="zh-CN" altLang="en-US" dirty="0" smtClean="0"/>
              <a:t>。用</a:t>
            </a:r>
            <a:r>
              <a:rPr lang="en-US" altLang="zh-CN" dirty="0" smtClean="0"/>
              <a:t>n</a:t>
            </a:r>
            <a:r>
              <a:rPr lang="zh-CN" altLang="en-US" dirty="0" smtClean="0"/>
              <a:t>表示电子浓度</a:t>
            </a:r>
            <a:r>
              <a:rPr lang="en-US" altLang="zh-CN" dirty="0" smtClean="0">
                <a:latin typeface="Bahnschrift SemiBold" panose="020B0502040204020203" pitchFamily="34" charset="0"/>
              </a:rPr>
              <a:t>@</a:t>
            </a:r>
            <a:r>
              <a:rPr lang="zh-CN" altLang="en-US" dirty="0" smtClean="0"/>
              <a:t>；一部分以空穴导电为主，以空穴导电为主的半导体称为</a:t>
            </a:r>
            <a:r>
              <a:rPr lang="en-US" altLang="zh-CN" dirty="0" smtClean="0"/>
              <a:t>p</a:t>
            </a:r>
            <a:r>
              <a:rPr lang="zh-CN" altLang="en-US" dirty="0" smtClean="0"/>
              <a:t>型半导体</a:t>
            </a:r>
            <a:r>
              <a:rPr lang="en-US" altLang="zh-CN" dirty="0" smtClean="0">
                <a:latin typeface="Bahnschrift SemiBold" panose="020B0502040204020203" pitchFamily="34" charset="0"/>
              </a:rPr>
              <a:t>@</a:t>
            </a:r>
            <a:r>
              <a:rPr lang="zh-CN" altLang="en-US" dirty="0" smtClean="0"/>
              <a:t>。用</a:t>
            </a:r>
            <a:r>
              <a:rPr lang="en-US" altLang="zh-CN" dirty="0" smtClean="0"/>
              <a:t>p</a:t>
            </a:r>
            <a:r>
              <a:rPr lang="zh-CN" altLang="en-US" dirty="0" smtClean="0"/>
              <a:t>表示空穴浓度</a:t>
            </a:r>
            <a:r>
              <a:rPr lang="en-US" altLang="zh-CN" dirty="0" smtClean="0">
                <a:latin typeface="Bahnschrift SemiBold" panose="020B0502040204020203" pitchFamily="34" charset="0"/>
              </a:rPr>
              <a:t>@</a:t>
            </a:r>
            <a:r>
              <a:rPr lang="zh-CN" altLang="en-US" dirty="0" smtClean="0"/>
              <a:t>。注意在半导体研究中，浓度的单位一般用每立方厘米中的数量表示，如电子浓度为：。而不掺入任何杂质也不存在任何缺陷的半导体，这样的半导称为本征半导体</a:t>
            </a:r>
            <a:r>
              <a:rPr lang="en-US" altLang="zh-CN" dirty="0" smtClean="0">
                <a:latin typeface="Bahnschrift SemiBold" panose="020B0502040204020203" pitchFamily="34" charset="0"/>
              </a:rPr>
              <a:t>@</a:t>
            </a:r>
            <a:r>
              <a:rPr lang="zh-CN" altLang="en-US" dirty="0" smtClean="0"/>
              <a:t>。这样的本征半导体中电子浓度等于空穴的浓度</a:t>
            </a:r>
            <a:r>
              <a:rPr lang="en-US" altLang="zh-CN" dirty="0" smtClean="0">
                <a:latin typeface="Bahnschrift SemiBold" panose="020B0502040204020203" pitchFamily="34" charset="0"/>
              </a:rPr>
              <a:t>@</a:t>
            </a:r>
            <a:r>
              <a:rPr lang="zh-CN" altLang="en-US" dirty="0" smtClean="0"/>
              <a:t>。要想制备半导体器件，需要人为在生长过程中控制半导体的导电类型。这就需要在半导体中人为控制掺入的杂质。具体怎么掺入杂质，在小学期的微电子工艺课程中将进行学习。</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94459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先来看</a:t>
            </a:r>
            <a:r>
              <a:rPr lang="en-US" altLang="zh-CN" dirty="0" smtClean="0"/>
              <a:t>n</a:t>
            </a:r>
            <a:r>
              <a:rPr lang="zh-CN" altLang="en-US" dirty="0" smtClean="0"/>
              <a:t>型半导体</a:t>
            </a:r>
            <a:r>
              <a:rPr lang="en-US" altLang="zh-CN" dirty="0" smtClean="0">
                <a:latin typeface="Bahnschrift SemiBold" panose="020B0502040204020203" pitchFamily="34" charset="0"/>
              </a:rPr>
              <a:t>@</a:t>
            </a:r>
            <a:r>
              <a:rPr lang="zh-CN" altLang="en-US" dirty="0" smtClean="0"/>
              <a:t>。</a:t>
            </a:r>
            <a:r>
              <a:rPr lang="en-US" altLang="zh-CN" dirty="0" smtClean="0"/>
              <a:t>n</a:t>
            </a:r>
            <a:r>
              <a:rPr lang="zh-CN" altLang="en-US" dirty="0" smtClean="0"/>
              <a:t>型半导体，主要由导带中电子导电为主。半导体中电子浓度大于空穴浓度</a:t>
            </a:r>
            <a:r>
              <a:rPr lang="en-US" altLang="zh-CN" dirty="0" smtClean="0"/>
              <a:t>,</a:t>
            </a:r>
            <a:r>
              <a:rPr lang="en-US" altLang="zh-CN" dirty="0" smtClean="0">
                <a:latin typeface="Bahnschrift SemiBold" panose="020B0502040204020203" pitchFamily="34" charset="0"/>
              </a:rPr>
              <a:t> @</a:t>
            </a:r>
            <a:r>
              <a:rPr lang="zh-CN" altLang="en-US" dirty="0" smtClean="0"/>
              <a:t>。要想半导体中电子浓度高于空穴浓度，需要在半导体中掺入施主杂质。例如：在硅中掺入五族元素</a:t>
            </a:r>
            <a:r>
              <a:rPr lang="en-US" altLang="zh-CN" dirty="0" smtClean="0"/>
              <a:t>P</a:t>
            </a:r>
            <a:r>
              <a:rPr lang="en-US" altLang="zh-CN" dirty="0" smtClean="0">
                <a:latin typeface="Bahnschrift SemiBold" panose="020B0502040204020203" pitchFamily="34" charset="0"/>
              </a:rPr>
              <a:t>@</a:t>
            </a:r>
            <a:r>
              <a:rPr lang="zh-CN" altLang="en-US" dirty="0" smtClean="0"/>
              <a:t>，</a:t>
            </a:r>
            <a:r>
              <a:rPr lang="en-US" altLang="zh-CN" dirty="0" smtClean="0"/>
              <a:t>P</a:t>
            </a:r>
            <a:r>
              <a:rPr lang="zh-CN" altLang="en-US" dirty="0" smtClean="0"/>
              <a:t>原子在</a:t>
            </a:r>
            <a:r>
              <a:rPr lang="en-US" altLang="zh-CN" dirty="0" smtClean="0"/>
              <a:t>Si</a:t>
            </a:r>
            <a:r>
              <a:rPr lang="zh-CN" altLang="en-US" dirty="0" smtClean="0"/>
              <a:t>中是替位式杂质，代替原有的宿主原子</a:t>
            </a:r>
            <a:r>
              <a:rPr lang="en-US" altLang="zh-CN" dirty="0" smtClean="0"/>
              <a:t>Si</a:t>
            </a:r>
            <a:r>
              <a:rPr lang="zh-CN" altLang="en-US" dirty="0" smtClean="0"/>
              <a:t>，与周围的</a:t>
            </a:r>
            <a:r>
              <a:rPr lang="en-US" altLang="zh-CN" dirty="0" smtClean="0"/>
              <a:t>4</a:t>
            </a:r>
            <a:r>
              <a:rPr lang="zh-CN" altLang="en-US" dirty="0" smtClean="0"/>
              <a:t>个</a:t>
            </a:r>
            <a:r>
              <a:rPr lang="en-US" altLang="zh-CN" dirty="0" smtClean="0"/>
              <a:t>Si</a:t>
            </a:r>
            <a:r>
              <a:rPr lang="zh-CN" altLang="en-US" dirty="0" smtClean="0"/>
              <a:t>原子形成共价键，</a:t>
            </a:r>
            <a:r>
              <a:rPr lang="en-US" altLang="zh-CN" dirty="0" smtClean="0"/>
              <a:t>P</a:t>
            </a:r>
            <a:r>
              <a:rPr lang="zh-CN" altLang="en-US" dirty="0" smtClean="0"/>
              <a:t>原子有</a:t>
            </a:r>
            <a:r>
              <a:rPr lang="en-US" altLang="zh-CN" dirty="0" smtClean="0"/>
              <a:t>5</a:t>
            </a:r>
            <a:r>
              <a:rPr lang="zh-CN" altLang="en-US" dirty="0" smtClean="0"/>
              <a:t>个价电子，在与</a:t>
            </a:r>
            <a:r>
              <a:rPr lang="en-US" altLang="zh-CN" dirty="0" smtClean="0"/>
              <a:t>Si</a:t>
            </a:r>
            <a:r>
              <a:rPr lang="zh-CN" altLang="en-US" dirty="0" smtClean="0"/>
              <a:t>形成共价键时，其中</a:t>
            </a:r>
            <a:r>
              <a:rPr lang="en-US" altLang="zh-CN" dirty="0" smtClean="0"/>
              <a:t>4</a:t>
            </a:r>
            <a:r>
              <a:rPr lang="zh-CN" altLang="en-US" dirty="0" smtClean="0"/>
              <a:t>个价电子形成共价键。多余的一个电子，由于受到</a:t>
            </a:r>
            <a:r>
              <a:rPr lang="en-US" altLang="zh-CN" dirty="0" smtClean="0"/>
              <a:t>P</a:t>
            </a:r>
            <a:r>
              <a:rPr lang="zh-CN" altLang="en-US" dirty="0" smtClean="0"/>
              <a:t>原子核的束缚作用比较小，容易在热振动的作用下获得能量脱离</a:t>
            </a:r>
            <a:r>
              <a:rPr lang="en-US" altLang="zh-CN" dirty="0" smtClean="0"/>
              <a:t>P</a:t>
            </a:r>
            <a:r>
              <a:rPr lang="zh-CN" altLang="en-US" dirty="0" smtClean="0"/>
              <a:t>原子的束缚，进入到导带中，形成自由电子。这种能够向半导体导带中提供电子的杂质称为施主杂质。一般用</a:t>
            </a:r>
            <a:r>
              <a:rPr lang="en-US" altLang="zh-CN" dirty="0" err="1" smtClean="0"/>
              <a:t>Nd</a:t>
            </a:r>
            <a:r>
              <a:rPr lang="zh-CN" altLang="en-US" dirty="0" smtClean="0"/>
              <a:t>表示掺入半导体中施主杂质的浓度</a:t>
            </a:r>
            <a:r>
              <a:rPr lang="en-US" altLang="zh-CN" dirty="0" smtClean="0">
                <a:latin typeface="Bahnschrift SemiBold" panose="020B0502040204020203" pitchFamily="34" charset="0"/>
              </a:rPr>
              <a:t>@</a:t>
            </a:r>
            <a:r>
              <a:rPr lang="zh-CN" altLang="en-US" dirty="0" smtClean="0"/>
              <a:t>。掺入</a:t>
            </a:r>
            <a:r>
              <a:rPr lang="en-US" altLang="zh-CN" dirty="0" smtClean="0"/>
              <a:t>Si</a:t>
            </a:r>
            <a:r>
              <a:rPr lang="zh-CN" altLang="en-US" dirty="0" smtClean="0"/>
              <a:t>中的</a:t>
            </a:r>
            <a:r>
              <a:rPr lang="en-US" altLang="zh-CN" dirty="0" smtClean="0"/>
              <a:t>P</a:t>
            </a:r>
            <a:r>
              <a:rPr lang="zh-CN" altLang="en-US" dirty="0" smtClean="0"/>
              <a:t>原子，每个</a:t>
            </a:r>
            <a:r>
              <a:rPr lang="en-US" altLang="zh-CN" dirty="0" smtClean="0"/>
              <a:t>P</a:t>
            </a:r>
            <a:r>
              <a:rPr lang="zh-CN" altLang="en-US" dirty="0" smtClean="0"/>
              <a:t>原子能够向导带提供一个电子，而</a:t>
            </a:r>
            <a:r>
              <a:rPr lang="en-US" altLang="zh-CN" dirty="0" smtClean="0"/>
              <a:t>P</a:t>
            </a:r>
            <a:r>
              <a:rPr lang="zh-CN" altLang="en-US" dirty="0" smtClean="0"/>
              <a:t>原子成为带正电荷的离子。当向半导体中掺入施主杂质，导带中的自由电子包括由施主杂质提供的电子和由热振动产生的电子，而在价带中只有由热振动形成的空穴，此时导带中电子浓度大于价带中空穴浓度，半导体成为</a:t>
            </a:r>
            <a:r>
              <a:rPr lang="en-US" altLang="zh-CN" dirty="0" smtClean="0"/>
              <a:t>n</a:t>
            </a:r>
            <a:r>
              <a:rPr lang="zh-CN" altLang="en-US" dirty="0" smtClean="0"/>
              <a:t>型半导体。</a:t>
            </a:r>
            <a:endParaRPr lang="en-US" altLang="zh-CN" dirty="0" smtClean="0"/>
          </a:p>
          <a:p>
            <a:r>
              <a:rPr lang="zh-CN" altLang="en-US" dirty="0" smtClean="0"/>
              <a:t>当掺入半导体的杂质浓度不大，杂质和杂质之间的距离比较远，杂质和杂质之间的电子波函数不会发生交叠。此时单独考察一个杂质，掺入的杂质对半导体中电子的势场分布而言是一种微扰，仅在半导体杂质附近使电子的势场受到影响。因此半导体本身的电子能级不受影响。</a:t>
            </a:r>
            <a:r>
              <a:rPr lang="en-US" altLang="zh-CN" dirty="0" smtClean="0"/>
              <a:t>Si</a:t>
            </a:r>
            <a:r>
              <a:rPr lang="zh-CN" altLang="en-US" dirty="0" smtClean="0"/>
              <a:t>中的</a:t>
            </a:r>
            <a:r>
              <a:rPr lang="en-US" altLang="zh-CN" dirty="0" smtClean="0"/>
              <a:t>P</a:t>
            </a:r>
            <a:r>
              <a:rPr lang="zh-CN" altLang="en-US" dirty="0" smtClean="0"/>
              <a:t>原子，四个价电子形成共价键，多余的一个价电子被束缚在</a:t>
            </a:r>
            <a:r>
              <a:rPr lang="en-US" altLang="zh-CN" dirty="0" smtClean="0"/>
              <a:t>p</a:t>
            </a:r>
            <a:r>
              <a:rPr lang="zh-CN" altLang="en-US" dirty="0" smtClean="0"/>
              <a:t>原子周围，这个价电子被</a:t>
            </a:r>
            <a:r>
              <a:rPr lang="en-US" altLang="zh-CN" dirty="0" smtClean="0"/>
              <a:t>p</a:t>
            </a:r>
            <a:r>
              <a:rPr lang="zh-CN" altLang="en-US" dirty="0" smtClean="0"/>
              <a:t>原子束缚作用比共价键的束缚作用弱得多，只需要很少的能量就可以使这个电子脱离</a:t>
            </a:r>
            <a:r>
              <a:rPr lang="en-US" altLang="zh-CN" dirty="0" smtClean="0"/>
              <a:t>p</a:t>
            </a:r>
            <a:r>
              <a:rPr lang="zh-CN" altLang="en-US" dirty="0" smtClean="0"/>
              <a:t>原子的束缚，成为导带电子，而</a:t>
            </a:r>
            <a:r>
              <a:rPr lang="en-US" altLang="zh-CN" dirty="0" smtClean="0"/>
              <a:t>P</a:t>
            </a:r>
            <a:r>
              <a:rPr lang="zh-CN" altLang="en-US" dirty="0" smtClean="0"/>
              <a:t>原子成为带正电荷的正离子。</a:t>
            </a:r>
            <a:r>
              <a:rPr lang="en-US" altLang="zh-CN" dirty="0" smtClean="0"/>
              <a:t>P</a:t>
            </a:r>
            <a:r>
              <a:rPr lang="zh-CN" altLang="en-US" dirty="0" smtClean="0"/>
              <a:t>的正离子是不能移动正电中心。</a:t>
            </a:r>
            <a:r>
              <a:rPr lang="en-US" altLang="zh-CN" dirty="0" smtClean="0"/>
              <a:t>P</a:t>
            </a:r>
            <a:r>
              <a:rPr lang="zh-CN" altLang="en-US" dirty="0" smtClean="0"/>
              <a:t>原子的一个价电子脱离</a:t>
            </a:r>
            <a:r>
              <a:rPr lang="en-US" altLang="zh-CN" dirty="0" smtClean="0"/>
              <a:t>P</a:t>
            </a:r>
            <a:r>
              <a:rPr lang="zh-CN" altLang="en-US" dirty="0" smtClean="0"/>
              <a:t>原子束缚成为导带电子的过程称为杂质电离。这个价电子脱离</a:t>
            </a:r>
            <a:r>
              <a:rPr lang="en-US" altLang="zh-CN" dirty="0" smtClean="0"/>
              <a:t>p</a:t>
            </a:r>
            <a:r>
              <a:rPr lang="zh-CN" altLang="en-US" dirty="0" smtClean="0"/>
              <a:t>原子束缚所需要的最小能量称为杂质电离能。</a:t>
            </a:r>
            <a:r>
              <a:rPr lang="en-US" altLang="zh-CN" dirty="0" smtClean="0"/>
              <a:t>P</a:t>
            </a:r>
            <a:r>
              <a:rPr lang="zh-CN" altLang="en-US" dirty="0" smtClean="0"/>
              <a:t>原子在</a:t>
            </a:r>
            <a:r>
              <a:rPr lang="en-US" altLang="zh-CN" dirty="0" smtClean="0"/>
              <a:t>Si</a:t>
            </a:r>
            <a:r>
              <a:rPr lang="zh-CN" altLang="en-US" dirty="0" smtClean="0"/>
              <a:t>中的杂质电离能很小，为</a:t>
            </a:r>
            <a:r>
              <a:rPr lang="en-US" altLang="zh-CN" dirty="0" smtClean="0"/>
              <a:t>0.044eV</a:t>
            </a:r>
            <a:r>
              <a:rPr lang="zh-CN" altLang="en-US" dirty="0" smtClean="0"/>
              <a:t>，室温下热振动能量为</a:t>
            </a:r>
            <a:r>
              <a:rPr lang="en-US" altLang="zh-CN" dirty="0" smtClean="0"/>
              <a:t>0.026eV</a:t>
            </a:r>
            <a:r>
              <a:rPr lang="zh-CN" altLang="en-US" dirty="0" smtClean="0"/>
              <a:t>，在热振动的作用下，室温时掺入</a:t>
            </a:r>
            <a:r>
              <a:rPr lang="en-US" altLang="zh-CN" dirty="0" smtClean="0"/>
              <a:t>Si</a:t>
            </a:r>
            <a:r>
              <a:rPr lang="zh-CN" altLang="en-US" dirty="0" smtClean="0"/>
              <a:t>中的</a:t>
            </a:r>
            <a:r>
              <a:rPr lang="en-US" altLang="zh-CN" dirty="0" smtClean="0"/>
              <a:t>P</a:t>
            </a:r>
            <a:r>
              <a:rPr lang="zh-CN" altLang="en-US" dirty="0" smtClean="0"/>
              <a:t>原子几乎全部电离。这将在第</a:t>
            </a:r>
            <a:r>
              <a:rPr lang="en-US" altLang="zh-CN" dirty="0" smtClean="0"/>
              <a:t>4</a:t>
            </a:r>
            <a:r>
              <a:rPr lang="zh-CN" altLang="en-US" dirty="0" smtClean="0"/>
              <a:t>章进行具体分析。</a:t>
            </a:r>
            <a:endParaRPr lang="en-US" altLang="zh-CN" dirty="0" smtClean="0"/>
          </a:p>
          <a:p>
            <a:r>
              <a:rPr lang="zh-CN" altLang="en-US" dirty="0" smtClean="0"/>
              <a:t>施主杂质的电离过程用能带图表示</a:t>
            </a:r>
            <a:r>
              <a:rPr lang="en-US" altLang="zh-CN" dirty="0" smtClean="0">
                <a:latin typeface="Bahnschrift SemiBold" panose="020B0502040204020203" pitchFamily="34" charset="0"/>
              </a:rPr>
              <a:t>@</a:t>
            </a:r>
            <a:r>
              <a:rPr lang="zh-CN" altLang="en-US" dirty="0" smtClean="0"/>
              <a:t>。用</a:t>
            </a:r>
            <a:r>
              <a:rPr lang="en-US" altLang="zh-CN" dirty="0" smtClean="0"/>
              <a:t>EC</a:t>
            </a:r>
            <a:r>
              <a:rPr lang="zh-CN" altLang="en-US" dirty="0" smtClean="0"/>
              <a:t>和</a:t>
            </a:r>
            <a:r>
              <a:rPr lang="en-US" altLang="zh-CN" dirty="0" smtClean="0"/>
              <a:t>EV</a:t>
            </a:r>
            <a:r>
              <a:rPr lang="zh-CN" altLang="en-US" dirty="0" smtClean="0"/>
              <a:t>表示导带和价带，</a:t>
            </a:r>
            <a:r>
              <a:rPr lang="en-US" altLang="zh-CN" dirty="0" smtClean="0"/>
              <a:t>EC</a:t>
            </a:r>
            <a:r>
              <a:rPr lang="zh-CN" altLang="en-US" dirty="0" smtClean="0"/>
              <a:t>和</a:t>
            </a:r>
            <a:r>
              <a:rPr lang="en-US" altLang="zh-CN" dirty="0" smtClean="0"/>
              <a:t>EV</a:t>
            </a:r>
            <a:r>
              <a:rPr lang="zh-CN" altLang="en-US" dirty="0" smtClean="0"/>
              <a:t>对应着导带底和价带顶能级。在不掺入杂质时，导带和价带的电子和空穴的浓度相同。这里用实心圆表示电子，空心园表示空穴。当半导体中掺入施主杂质，杂质未电离时，杂质为中性</a:t>
            </a:r>
            <a:r>
              <a:rPr lang="en-US" altLang="zh-CN" dirty="0" smtClean="0">
                <a:latin typeface="Bahnschrift SemiBold" panose="020B0502040204020203" pitchFamily="34" charset="0"/>
              </a:rPr>
              <a:t>@</a:t>
            </a:r>
            <a:r>
              <a:rPr lang="zh-CN" altLang="en-US" dirty="0" smtClean="0"/>
              <a:t>，多余的电子被束缚在杂质周围，此时多余电子所处的能级为杂质能级，是局域化的，孤立的，是由杂质存在而出现的能级。这个能级在禁带中导带底附近。用</a:t>
            </a:r>
            <a:r>
              <a:rPr lang="en-US" altLang="zh-CN" dirty="0" smtClean="0"/>
              <a:t>Ed</a:t>
            </a:r>
            <a:r>
              <a:rPr lang="zh-CN" altLang="en-US" dirty="0" smtClean="0"/>
              <a:t>表示。杂质能级上的多余电子在热振动等作用下，获得能量，进入到导带中，从而杂质电离，此时杂质为带正电荷的离子</a:t>
            </a:r>
            <a:r>
              <a:rPr lang="en-US" altLang="zh-CN" dirty="0" smtClean="0">
                <a:latin typeface="Bahnschrift SemiBold" panose="020B0502040204020203" pitchFamily="34" charset="0"/>
              </a:rPr>
              <a:t>@</a:t>
            </a:r>
            <a:r>
              <a:rPr lang="zh-CN" altLang="en-US" dirty="0" smtClean="0"/>
              <a:t>。导带底与杂质能级之间的能量差为电子脱离施主杂质的最小能量，称为施主杂质电离能，用</a:t>
            </a:r>
            <a:r>
              <a:rPr lang="en-US" altLang="zh-CN" dirty="0" smtClean="0"/>
              <a:t>EI</a:t>
            </a:r>
            <a:r>
              <a:rPr lang="zh-CN" altLang="en-US" dirty="0" smtClean="0"/>
              <a:t>表示</a:t>
            </a:r>
            <a:r>
              <a:rPr lang="en-US" altLang="zh-CN" dirty="0" smtClean="0">
                <a:latin typeface="Bahnschrift SemiBold" panose="020B0502040204020203" pitchFamily="34" charset="0"/>
              </a:rPr>
              <a:t>@</a:t>
            </a:r>
            <a:r>
              <a:rPr lang="zh-CN" altLang="en-US" dirty="0" smtClean="0"/>
              <a:t>。</a:t>
            </a:r>
            <a:r>
              <a:rPr lang="en-US" altLang="zh-CN" dirty="0" smtClean="0"/>
              <a:t>EI=EC-ED</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270783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9.png"/><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65.png"/><Relationship Id="rId5" Type="http://schemas.openxmlformats.org/officeDocument/2006/relationships/image" Target="../media/image8.png"/><Relationship Id="rId10" Type="http://schemas.openxmlformats.org/officeDocument/2006/relationships/image" Target="../media/image64.png"/><Relationship Id="rId4" Type="http://schemas.openxmlformats.org/officeDocument/2006/relationships/image" Target="../media/image7.png"/><Relationship Id="rId9" Type="http://schemas.openxmlformats.org/officeDocument/2006/relationships/image" Target="../media/image6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2166938" y="2405063"/>
            <a:ext cx="7772400" cy="1143000"/>
          </a:xfrm>
        </p:spPr>
        <p:txBody>
          <a:bodyPr/>
          <a:lstStyle/>
          <a:p>
            <a:pPr eaLnBrk="1" hangingPunct="1"/>
            <a:r>
              <a:rPr lang="zh-CN" altLang="en-US" b="1" dirty="0" smtClean="0"/>
              <a:t>第三章 半导体中电子状态</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901" y="73893"/>
            <a:ext cx="7378263" cy="769441"/>
          </a:xfrm>
          <a:prstGeom prst="rect">
            <a:avLst/>
          </a:prstGeom>
          <a:noFill/>
        </p:spPr>
        <p:txBody>
          <a:bodyPr wrap="square" rtlCol="0">
            <a:spAutoFit/>
          </a:bodyPr>
          <a:lstStyle/>
          <a:p>
            <a:r>
              <a:rPr lang="en-US" altLang="zh-CN" sz="4400" b="1" dirty="0">
                <a:solidFill>
                  <a:srgbClr val="FF0000"/>
                </a:solidFill>
              </a:rPr>
              <a:t>3.4</a:t>
            </a:r>
            <a:r>
              <a:rPr lang="zh-CN" altLang="en-US" sz="4400" b="1" dirty="0">
                <a:solidFill>
                  <a:srgbClr val="FF0000"/>
                </a:solidFill>
              </a:rPr>
              <a:t>杂质能级与杂质补偿效应</a:t>
            </a:r>
            <a:endParaRPr lang="zh-CN" altLang="en-US" sz="4400" b="1" i="1" dirty="0">
              <a:solidFill>
                <a:srgbClr val="FF0000"/>
              </a:solidFill>
            </a:endParaRPr>
          </a:p>
        </p:txBody>
      </p:sp>
      <p:cxnSp>
        <p:nvCxnSpPr>
          <p:cNvPr id="5" name="直接连接符 4"/>
          <p:cNvCxnSpPr/>
          <p:nvPr/>
        </p:nvCxnSpPr>
        <p:spPr>
          <a:xfrm>
            <a:off x="7292012" y="2474358"/>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32851" y="2212748"/>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7286755" y="3619986"/>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445637" y="228517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307484" y="363575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456143" y="3646257"/>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932851" y="3384647"/>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7793268" y="3444427"/>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2986" y="4538016"/>
            <a:ext cx="1765740" cy="523220"/>
          </a:xfrm>
          <a:prstGeom prst="rect">
            <a:avLst/>
          </a:prstGeom>
          <a:noFill/>
        </p:spPr>
        <p:txBody>
          <a:bodyPr wrap="square" rtlCol="0">
            <a:spAutoFit/>
          </a:bodyPr>
          <a:lstStyle/>
          <a:p>
            <a:r>
              <a:rPr lang="zh-CN" altLang="en-US" b="1" dirty="0"/>
              <a:t>受主杂质</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8179977" y="3046686"/>
            <a:ext cx="543739" cy="523220"/>
          </a:xfrm>
          <a:prstGeom prst="rect">
            <a:avLst/>
          </a:prstGeom>
        </p:spPr>
        <p:txBody>
          <a:bodyPr wrap="none">
            <a:spAutoFit/>
          </a:bodyPr>
          <a:lstStyle/>
          <a:p>
            <a:r>
              <a:rPr lang="en-US" altLang="zh-CN" b="1" dirty="0" err="1">
                <a:solidFill>
                  <a:srgbClr val="C00000"/>
                </a:solidFill>
                <a:latin typeface="Times New Roman" panose="02020603050405020304" pitchFamily="18" charset="0"/>
                <a:cs typeface="Times New Roman" panose="02020603050405020304" pitchFamily="18" charset="0"/>
              </a:rPr>
              <a:t>E</a:t>
            </a:r>
            <a:r>
              <a:rPr lang="en-US" altLang="zh-CN" b="1" baseline="-25000" dirty="0" err="1">
                <a:solidFill>
                  <a:srgbClr val="C00000"/>
                </a:solidFill>
                <a:latin typeface="Times New Roman" panose="02020603050405020304" pitchFamily="18" charset="0"/>
                <a:cs typeface="Times New Roman" panose="02020603050405020304" pitchFamily="18" charset="0"/>
              </a:rPr>
              <a:t>a</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p:cNvSpPr txBox="1"/>
              <p:nvPr/>
            </p:nvSpPr>
            <p:spPr>
              <a:xfrm>
                <a:off x="7137828" y="4242394"/>
                <a:ext cx="23596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a:latin typeface="Cambria Math"/>
                            </a:rPr>
                            <m:t>𝐄</m:t>
                          </m:r>
                        </m:e>
                        <m:sub>
                          <m:r>
                            <a:rPr lang="en-US" altLang="zh-CN" b="1">
                              <a:latin typeface="Cambria Math"/>
                            </a:rPr>
                            <m:t>𝐈</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a:latin typeface="Cambria Math"/>
                            </a:rPr>
                            <m:t>𝐄</m:t>
                          </m:r>
                        </m:e>
                        <m:sub>
                          <m:r>
                            <a:rPr lang="en-US" altLang="zh-CN" b="1" i="1">
                              <a:latin typeface="Cambria Math"/>
                            </a:rPr>
                            <m:t>𝒂</m:t>
                          </m:r>
                        </m:sub>
                      </m:sSub>
                      <m:r>
                        <a:rPr lang="en-US" altLang="zh-CN" b="1">
                          <a:latin typeface="Cambria Math"/>
                        </a:rPr>
                        <m:t>−</m:t>
                      </m:r>
                      <m:sSub>
                        <m:sSubPr>
                          <m:ctrlPr>
                            <a:rPr lang="en-US" altLang="zh-CN" b="1" i="1">
                              <a:latin typeface="Cambria Math" panose="02040503050406030204" pitchFamily="18" charset="0"/>
                            </a:rPr>
                          </m:ctrlPr>
                        </m:sSubPr>
                        <m:e>
                          <m:r>
                            <a:rPr lang="en-US" altLang="zh-CN" b="1">
                              <a:latin typeface="Cambria Math"/>
                            </a:rPr>
                            <m:t>𝐄</m:t>
                          </m:r>
                        </m:e>
                        <m:sub>
                          <m:r>
                            <a:rPr lang="en-US" altLang="zh-CN" b="1">
                              <a:latin typeface="Cambria Math"/>
                            </a:rPr>
                            <m:t>𝐕</m:t>
                          </m:r>
                        </m:sub>
                      </m:sSub>
                    </m:oMath>
                  </m:oMathPara>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7137828" y="4242394"/>
                <a:ext cx="2359684" cy="523220"/>
              </a:xfrm>
              <a:prstGeom prst="rect">
                <a:avLst/>
              </a:prstGeom>
              <a:blipFill>
                <a:blip r:embed="rId3"/>
                <a:stretch>
                  <a:fillRect/>
                </a:stretch>
              </a:blipFill>
            </p:spPr>
            <p:txBody>
              <a:bodyPr/>
              <a:lstStyle/>
              <a:p>
                <a:r>
                  <a:rPr lang="zh-CN" altLang="en-US">
                    <a:noFill/>
                  </a:rPr>
                  <a:t> </a:t>
                </a:r>
              </a:p>
            </p:txBody>
          </p:sp>
        </mc:Fallback>
      </mc:AlternateContent>
      <p:sp>
        <p:nvSpPr>
          <p:cNvPr id="19" name="椭圆 18"/>
          <p:cNvSpPr/>
          <p:nvPr/>
        </p:nvSpPr>
        <p:spPr>
          <a:xfrm>
            <a:off x="7917622" y="3638040"/>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16391" y="363804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970" y="1794816"/>
            <a:ext cx="27908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直接箭头连接符 21"/>
          <p:cNvCxnSpPr/>
          <p:nvPr/>
        </p:nvCxnSpPr>
        <p:spPr>
          <a:xfrm flipH="1">
            <a:off x="1920119" y="2748635"/>
            <a:ext cx="1682263" cy="5723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68778" y="3034696"/>
            <a:ext cx="902811" cy="523220"/>
          </a:xfrm>
          <a:prstGeom prst="rect">
            <a:avLst/>
          </a:prstGeom>
          <a:noFill/>
          <a:ln>
            <a:solidFill>
              <a:schemeClr val="tx1"/>
            </a:solidFill>
          </a:ln>
        </p:spPr>
        <p:txBody>
          <a:bodyPr wrap="none" rtlCol="0">
            <a:spAutoFit/>
          </a:bodyPr>
          <a:lstStyle/>
          <a:p>
            <a:r>
              <a:rPr lang="zh-CN" altLang="en-US" b="1" dirty="0"/>
              <a:t>空穴</a:t>
            </a:r>
          </a:p>
        </p:txBody>
      </p:sp>
      <p:grpSp>
        <p:nvGrpSpPr>
          <p:cNvPr id="21" name="组合 20"/>
          <p:cNvGrpSpPr/>
          <p:nvPr/>
        </p:nvGrpSpPr>
        <p:grpSpPr>
          <a:xfrm>
            <a:off x="3542808" y="6449663"/>
            <a:ext cx="552450" cy="314325"/>
            <a:chOff x="5172075" y="6438900"/>
            <a:chExt cx="552450" cy="314325"/>
          </a:xfrm>
        </p:grpSpPr>
        <p:sp>
          <p:nvSpPr>
            <p:cNvPr id="24" name="棱台 2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
        <p:nvSpPr>
          <p:cNvPr id="27" name="文本框 26"/>
          <p:cNvSpPr txBox="1"/>
          <p:nvPr/>
        </p:nvSpPr>
        <p:spPr>
          <a:xfrm>
            <a:off x="586775" y="1098880"/>
            <a:ext cx="2159566" cy="523220"/>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型半导体：</a:t>
            </a:r>
            <a:endParaRPr lang="zh-CN" altLang="en-US" dirty="0">
              <a:latin typeface="Times New Roman" panose="02020603050405020304" pitchFamily="18" charset="0"/>
              <a:cs typeface="Times New Roman" panose="02020603050405020304" pitchFamily="18" charset="0"/>
            </a:endParaRPr>
          </a:p>
        </p:txBody>
      </p:sp>
      <p:sp>
        <p:nvSpPr>
          <p:cNvPr id="28" name="矩形 27"/>
          <p:cNvSpPr/>
          <p:nvPr/>
        </p:nvSpPr>
        <p:spPr>
          <a:xfrm>
            <a:off x="2533607" y="1055171"/>
            <a:ext cx="795411" cy="523220"/>
          </a:xfrm>
          <a:prstGeom prst="rect">
            <a:avLst/>
          </a:prstGeom>
        </p:spPr>
        <p:txBody>
          <a:bodyPr wrap="none">
            <a:spAutoFit/>
          </a:bodyPr>
          <a:lstStyle/>
          <a:p>
            <a:r>
              <a:rPr lang="en-US" altLang="zh-CN" dirty="0"/>
              <a:t>p</a:t>
            </a:r>
            <a:r>
              <a:rPr lang="en-US" altLang="zh-CN" dirty="0" smtClean="0"/>
              <a:t>&gt;n</a:t>
            </a:r>
            <a:endParaRPr lang="zh-CN" altLang="en-US" dirty="0"/>
          </a:p>
        </p:txBody>
      </p:sp>
      <p:sp>
        <p:nvSpPr>
          <p:cNvPr id="29" name="文本框 28"/>
          <p:cNvSpPr txBox="1"/>
          <p:nvPr/>
        </p:nvSpPr>
        <p:spPr>
          <a:xfrm>
            <a:off x="2056926" y="5246885"/>
            <a:ext cx="3090911" cy="523220"/>
          </a:xfrm>
          <a:prstGeom prst="rect">
            <a:avLst/>
          </a:prstGeom>
          <a:noFill/>
        </p:spPr>
        <p:txBody>
          <a:bodyPr wrap="none" rtlCol="0">
            <a:spAutoFit/>
          </a:bodyPr>
          <a:lstStyle/>
          <a:p>
            <a:r>
              <a:rPr lang="en-US" altLang="zh-CN" dirty="0" smtClean="0"/>
              <a:t>N</a:t>
            </a:r>
            <a:r>
              <a:rPr lang="en-US" altLang="zh-CN" baseline="-25000" dirty="0" smtClean="0"/>
              <a:t>a</a:t>
            </a:r>
            <a:r>
              <a:rPr lang="zh-CN" altLang="en-US" dirty="0" smtClean="0"/>
              <a:t>：受主杂质浓度</a:t>
            </a:r>
            <a:endParaRPr lang="zh-CN" altLang="en-US" baseline="-25000" dirty="0"/>
          </a:p>
        </p:txBody>
      </p:sp>
      <p:sp>
        <p:nvSpPr>
          <p:cNvPr id="30" name="文本框 29"/>
          <p:cNvSpPr txBox="1"/>
          <p:nvPr/>
        </p:nvSpPr>
        <p:spPr>
          <a:xfrm>
            <a:off x="6303926" y="5123403"/>
            <a:ext cx="3262432" cy="461665"/>
          </a:xfrm>
          <a:prstGeom prst="rect">
            <a:avLst/>
          </a:prstGeom>
          <a:noFill/>
        </p:spPr>
        <p:txBody>
          <a:bodyPr wrap="none" rtlCol="0">
            <a:spAutoFit/>
          </a:bodyPr>
          <a:lstStyle/>
          <a:p>
            <a:r>
              <a:rPr lang="zh-CN" altLang="en-US" sz="2400" dirty="0"/>
              <a:t>受主</a:t>
            </a:r>
            <a:r>
              <a:rPr lang="zh-CN" altLang="en-US" sz="2400" dirty="0" smtClean="0"/>
              <a:t>杂质未电离：中性</a:t>
            </a:r>
            <a:endParaRPr lang="zh-CN" altLang="en-US" sz="2400" dirty="0"/>
          </a:p>
        </p:txBody>
      </p:sp>
      <p:sp>
        <p:nvSpPr>
          <p:cNvPr id="31" name="文本框 30"/>
          <p:cNvSpPr txBox="1"/>
          <p:nvPr/>
        </p:nvSpPr>
        <p:spPr>
          <a:xfrm>
            <a:off x="6316696" y="5625159"/>
            <a:ext cx="4185761" cy="461665"/>
          </a:xfrm>
          <a:prstGeom prst="rect">
            <a:avLst/>
          </a:prstGeom>
          <a:noFill/>
        </p:spPr>
        <p:txBody>
          <a:bodyPr wrap="none" rtlCol="0">
            <a:spAutoFit/>
          </a:bodyPr>
          <a:lstStyle/>
          <a:p>
            <a:r>
              <a:rPr lang="zh-CN" altLang="en-US" sz="2400" dirty="0"/>
              <a:t>受主</a:t>
            </a:r>
            <a:r>
              <a:rPr lang="zh-CN" altLang="en-US" sz="2400" dirty="0" smtClean="0"/>
              <a:t>杂质电离：带负电荷离子</a:t>
            </a:r>
            <a:endParaRPr lang="zh-CN" altLang="en-US" sz="2400" dirty="0"/>
          </a:p>
        </p:txBody>
      </p:sp>
    </p:spTree>
    <p:extLst>
      <p:ext uri="{BB962C8B-B14F-4D97-AF65-F5344CB8AC3E}">
        <p14:creationId xmlns:p14="http://schemas.microsoft.com/office/powerpoint/2010/main" val="300089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0" nodeType="clickEffect">
                                  <p:stCondLst>
                                    <p:cond delay="0"/>
                                  </p:stCondLst>
                                  <p:childTnLst>
                                    <p:animMotion origin="layout" path="M 8.33333E-7 1.85185E-6 L 8.33333E-7 -0.05347 " pathEditMode="relative" rAng="0" ptsTypes="AA">
                                      <p:cBhvr>
                                        <p:cTn id="63" dur="2000" fill="hold"/>
                                        <p:tgtEl>
                                          <p:spTgt spid="20"/>
                                        </p:tgtEl>
                                        <p:attrNameLst>
                                          <p:attrName>ppt_x</p:attrName>
                                          <p:attrName>ppt_y</p:attrName>
                                        </p:attrNameLst>
                                      </p:cBhvr>
                                      <p:rCtr x="0" y="-2685"/>
                                    </p:animMotion>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2000"/>
                                        <p:tgtEl>
                                          <p:spTgt spid="16"/>
                                        </p:tgtEl>
                                      </p:cBhvr>
                                    </p:animEffect>
                                  </p:childTnLst>
                                </p:cTn>
                              </p:par>
                            </p:childTnLst>
                          </p:cTn>
                        </p:par>
                        <p:par>
                          <p:cTn id="73" fill="hold">
                            <p:stCondLst>
                              <p:cond delay="2000"/>
                            </p:stCondLst>
                            <p:childTnLst>
                              <p:par>
                                <p:cTn id="74" presetID="22" presetClass="entr" presetSubtype="4"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11" grpId="0"/>
      <p:bldP spid="14" grpId="0"/>
      <p:bldP spid="15" grpId="0"/>
      <p:bldP spid="15" grpId="1"/>
      <p:bldP spid="16" grpId="0"/>
      <p:bldP spid="19" grpId="0" animBg="1"/>
      <p:bldP spid="20" grpId="0" animBg="1"/>
      <p:bldP spid="20" grpId="1" animBg="1"/>
      <p:bldP spid="23" grpId="0" animBg="1"/>
      <p:bldP spid="27" grpId="0"/>
      <p:bldP spid="28"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潜能级和深能级</a:t>
            </a:r>
            <a:endParaRPr lang="zh-CN" altLang="en-US" dirty="0"/>
          </a:p>
        </p:txBody>
      </p:sp>
      <p:sp>
        <p:nvSpPr>
          <p:cNvPr id="3" name="文本框 2"/>
          <p:cNvSpPr txBox="1"/>
          <p:nvPr/>
        </p:nvSpPr>
        <p:spPr>
          <a:xfrm>
            <a:off x="1014608" y="2022954"/>
            <a:ext cx="9945666" cy="1384995"/>
          </a:xfrm>
          <a:prstGeom prst="rect">
            <a:avLst/>
          </a:prstGeom>
          <a:noFill/>
        </p:spPr>
        <p:txBody>
          <a:bodyPr wrap="square" rtlCol="0">
            <a:spAutoFit/>
          </a:bodyPr>
          <a:lstStyle/>
          <a:p>
            <a:r>
              <a:rPr lang="zh-CN" altLang="zh-CN" b="1" dirty="0"/>
              <a:t>浅能级</a:t>
            </a:r>
            <a:r>
              <a:rPr lang="zh-CN" altLang="zh-CN" dirty="0"/>
              <a:t>：电离能与禁带宽度相比非常小或者说在禁带中很靠近导带底或价带顶的杂质能级为浅能级。靠近导带底的施主能级为浅施主能级，靠近价带顶的受主能级为浅受主能级</a:t>
            </a:r>
            <a:r>
              <a:rPr lang="zh-CN" altLang="zh-CN" dirty="0" smtClean="0"/>
              <a:t>。</a:t>
            </a:r>
            <a:endParaRPr lang="zh-CN" altLang="en-US" sz="2400" dirty="0" smtClean="0"/>
          </a:p>
        </p:txBody>
      </p:sp>
      <p:sp>
        <p:nvSpPr>
          <p:cNvPr id="4" name="矩形 3"/>
          <p:cNvSpPr/>
          <p:nvPr/>
        </p:nvSpPr>
        <p:spPr>
          <a:xfrm>
            <a:off x="1014608" y="3824223"/>
            <a:ext cx="9945666" cy="954107"/>
          </a:xfrm>
          <a:prstGeom prst="rect">
            <a:avLst/>
          </a:prstGeom>
        </p:spPr>
        <p:txBody>
          <a:bodyPr wrap="square">
            <a:spAutoFit/>
          </a:bodyPr>
          <a:lstStyle/>
          <a:p>
            <a:pPr lvl="0" algn="just">
              <a:spcAft>
                <a:spcPts val="0"/>
              </a:spcAft>
              <a:tabLst>
                <a:tab pos="-114300" algn="l"/>
              </a:tabLst>
            </a:pPr>
            <a:r>
              <a:rPr lang="zh-CN" altLang="zh-CN" b="1" kern="100" dirty="0">
                <a:latin typeface="Times New Roman" panose="02020603050405020304" pitchFamily="18" charset="0"/>
              </a:rPr>
              <a:t>深能级</a:t>
            </a:r>
            <a:r>
              <a:rPr lang="zh-CN" altLang="zh-CN" kern="100" dirty="0">
                <a:latin typeface="Times New Roman" panose="02020603050405020304" pitchFamily="18" charset="0"/>
              </a:rPr>
              <a:t>：电离能与禁带宽度相比较大，往往靠近禁带中心的杂质能级为深能级。深能级杂质的电离能也可大于</a:t>
            </a:r>
            <a:r>
              <a:rPr lang="en-US" altLang="zh-CN" kern="100" dirty="0" err="1">
                <a:latin typeface="Times New Roman" panose="02020603050405020304" pitchFamily="18" charset="0"/>
              </a:rPr>
              <a:t>E</a:t>
            </a:r>
            <a:r>
              <a:rPr lang="en-US" altLang="zh-CN" kern="100" baseline="-25000" dirty="0" err="1">
                <a:latin typeface="Times New Roman" panose="02020603050405020304" pitchFamily="18" charset="0"/>
              </a:rPr>
              <a:t>g</a:t>
            </a:r>
            <a:r>
              <a:rPr lang="en-US" altLang="zh-CN" kern="100" dirty="0">
                <a:latin typeface="Times New Roman" panose="02020603050405020304" pitchFamily="18" charset="0"/>
              </a:rPr>
              <a:t>/2</a:t>
            </a:r>
            <a:r>
              <a:rPr lang="zh-CN" altLang="zh-CN" kern="100" dirty="0">
                <a:latin typeface="Times New Roman" panose="02020603050405020304" pitchFamily="18" charset="0"/>
              </a:rPr>
              <a:t>。</a:t>
            </a:r>
            <a:endParaRPr lang="zh-CN" altLang="zh-CN" sz="2000" kern="100" dirty="0">
              <a:latin typeface="Times New Roman" panose="02020603050405020304" pitchFamily="18" charset="0"/>
            </a:endParaRPr>
          </a:p>
        </p:txBody>
      </p:sp>
    </p:spTree>
    <p:extLst>
      <p:ext uri="{BB962C8B-B14F-4D97-AF65-F5344CB8AC3E}">
        <p14:creationId xmlns:p14="http://schemas.microsoft.com/office/powerpoint/2010/main" val="1702092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0124" y="236484"/>
            <a:ext cx="7378263" cy="769441"/>
          </a:xfrm>
          <a:prstGeom prst="rect">
            <a:avLst/>
          </a:prstGeom>
          <a:noFill/>
        </p:spPr>
        <p:txBody>
          <a:bodyPr wrap="square" rtlCol="0">
            <a:spAutoFit/>
          </a:bodyPr>
          <a:lstStyle/>
          <a:p>
            <a:r>
              <a:rPr lang="en-US" altLang="zh-CN" sz="4400" b="1" dirty="0">
                <a:solidFill>
                  <a:srgbClr val="FF0000"/>
                </a:solidFill>
              </a:rPr>
              <a:t>3.4</a:t>
            </a:r>
            <a:r>
              <a:rPr lang="zh-CN" altLang="en-US" sz="4400" b="1" dirty="0">
                <a:solidFill>
                  <a:srgbClr val="FF0000"/>
                </a:solidFill>
              </a:rPr>
              <a:t>杂质能级与杂质补偿效应</a:t>
            </a:r>
            <a:endParaRPr lang="zh-CN" altLang="en-US" sz="4400" b="1" i="1" dirty="0">
              <a:solidFill>
                <a:srgbClr val="FF0000"/>
              </a:solidFill>
            </a:endParaRPr>
          </a:p>
        </p:txBody>
      </p:sp>
      <p:cxnSp>
        <p:nvCxnSpPr>
          <p:cNvPr id="3" name="直接连接符 2"/>
          <p:cNvCxnSpPr/>
          <p:nvPr/>
        </p:nvCxnSpPr>
        <p:spPr>
          <a:xfrm>
            <a:off x="4032356" y="2151956"/>
            <a:ext cx="31023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212332" y="1890346"/>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4027100" y="3297584"/>
            <a:ext cx="31076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185981" y="196276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196487" y="3323855"/>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212332" y="2958291"/>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a:off x="4918464" y="2318970"/>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464506" y="2057360"/>
            <a:ext cx="556563" cy="523220"/>
          </a:xfrm>
          <a:prstGeom prst="rect">
            <a:avLst/>
          </a:prstGeom>
        </p:spPr>
        <p:txBody>
          <a:bodyPr wrap="none">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d</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a:off x="4942238" y="3125309"/>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496038" y="2806548"/>
            <a:ext cx="543739" cy="523220"/>
          </a:xfrm>
          <a:prstGeom prst="rect">
            <a:avLst/>
          </a:prstGeom>
        </p:spPr>
        <p:txBody>
          <a:bodyPr wrap="none">
            <a:spAutoFit/>
          </a:bodyPr>
          <a:lstStyle/>
          <a:p>
            <a:r>
              <a:rPr lang="en-US" altLang="zh-CN" b="1" dirty="0" err="1">
                <a:solidFill>
                  <a:srgbClr val="C00000"/>
                </a:solidFill>
                <a:latin typeface="Times New Roman" panose="02020603050405020304" pitchFamily="18" charset="0"/>
                <a:cs typeface="Times New Roman" panose="02020603050405020304" pitchFamily="18" charset="0"/>
              </a:rPr>
              <a:t>E</a:t>
            </a:r>
            <a:r>
              <a:rPr lang="en-US" altLang="zh-CN" b="1" baseline="-25000" dirty="0" err="1">
                <a:solidFill>
                  <a:srgbClr val="C00000"/>
                </a:solidFill>
                <a:latin typeface="Times New Roman" panose="02020603050405020304" pitchFamily="18" charset="0"/>
                <a:cs typeface="Times New Roman" panose="02020603050405020304" pitchFamily="18" charset="0"/>
              </a:rPr>
              <a:t>a</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18" name="椭圆 17"/>
          <p:cNvSpPr/>
          <p:nvPr/>
        </p:nvSpPr>
        <p:spPr>
          <a:xfrm>
            <a:off x="6766341" y="331335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5528078" y="2313710"/>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551852" y="3120049"/>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87727" y="2317334"/>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5032062" y="2229147"/>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641676" y="224014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14471" y="2229147"/>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044430" y="2952055"/>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633918" y="2942525"/>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3542808" y="6449663"/>
            <a:ext cx="552450" cy="314325"/>
            <a:chOff x="5172075" y="6438900"/>
            <a:chExt cx="552450" cy="314325"/>
          </a:xfrm>
        </p:grpSpPr>
        <p:sp>
          <p:nvSpPr>
            <p:cNvPr id="30" name="棱台 2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31"/>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
        <p:nvSpPr>
          <p:cNvPr id="7" name="文本框 6"/>
          <p:cNvSpPr txBox="1"/>
          <p:nvPr/>
        </p:nvSpPr>
        <p:spPr>
          <a:xfrm>
            <a:off x="6087727" y="4414953"/>
            <a:ext cx="1898277" cy="830997"/>
          </a:xfrm>
          <a:prstGeom prst="rect">
            <a:avLst/>
          </a:prstGeom>
          <a:noFill/>
        </p:spPr>
        <p:txBody>
          <a:bodyPr wrap="none" rtlCol="0">
            <a:spAutoFit/>
          </a:bodyPr>
          <a:lstStyle/>
          <a:p>
            <a:r>
              <a:rPr lang="en-US" altLang="zh-CN" sz="2400" dirty="0" err="1" smtClean="0"/>
              <a:t>N</a:t>
            </a:r>
            <a:r>
              <a:rPr lang="en-US" altLang="zh-CN" sz="2400" baseline="-25000" dirty="0" err="1" smtClean="0"/>
              <a:t>d</a:t>
            </a:r>
            <a:r>
              <a:rPr lang="en-US" altLang="zh-CN" sz="2400" dirty="0" smtClean="0"/>
              <a:t>&gt;</a:t>
            </a:r>
            <a:r>
              <a:rPr lang="en-US" altLang="zh-CN" sz="2400" dirty="0" err="1" smtClean="0"/>
              <a:t>N</a:t>
            </a:r>
            <a:r>
              <a:rPr lang="en-US" altLang="zh-CN" sz="2400" baseline="-25000" dirty="0" err="1" smtClean="0"/>
              <a:t>a</a:t>
            </a:r>
            <a:r>
              <a:rPr lang="en-US" altLang="zh-CN" sz="2400" dirty="0" err="1" smtClean="0"/>
              <a:t>,N</a:t>
            </a:r>
            <a:r>
              <a:rPr lang="en-US" altLang="zh-CN" sz="2400" baseline="-25000" dirty="0" err="1" smtClean="0"/>
              <a:t>d</a:t>
            </a:r>
            <a:r>
              <a:rPr lang="en-US" altLang="zh-CN" sz="2400" dirty="0" smtClean="0"/>
              <a:t>-N</a:t>
            </a:r>
            <a:r>
              <a:rPr lang="en-US" altLang="zh-CN" sz="2400" baseline="-25000" dirty="0" smtClean="0"/>
              <a:t>a</a:t>
            </a:r>
          </a:p>
          <a:p>
            <a:r>
              <a:rPr lang="en-US" altLang="zh-CN" sz="2400" dirty="0" smtClean="0"/>
              <a:t>N</a:t>
            </a:r>
            <a:r>
              <a:rPr lang="en-US" altLang="zh-CN" sz="2400" baseline="-25000" dirty="0" smtClean="0"/>
              <a:t>a</a:t>
            </a:r>
            <a:r>
              <a:rPr lang="en-US" altLang="zh-CN" sz="2400" dirty="0" smtClean="0"/>
              <a:t>&gt;</a:t>
            </a:r>
            <a:r>
              <a:rPr lang="en-US" altLang="zh-CN" sz="2400" dirty="0" err="1" smtClean="0"/>
              <a:t>N</a:t>
            </a:r>
            <a:r>
              <a:rPr lang="en-US" altLang="zh-CN" sz="2400" baseline="-25000" dirty="0" err="1" smtClean="0"/>
              <a:t>d</a:t>
            </a:r>
            <a:r>
              <a:rPr lang="en-US" altLang="zh-CN" sz="2400" dirty="0" err="1" smtClean="0"/>
              <a:t>,N</a:t>
            </a:r>
            <a:r>
              <a:rPr lang="en-US" altLang="zh-CN" sz="2400" baseline="-25000" dirty="0" err="1" smtClean="0"/>
              <a:t>a</a:t>
            </a:r>
            <a:r>
              <a:rPr lang="en-US" altLang="zh-CN" sz="2400" dirty="0" err="1" smtClean="0"/>
              <a:t>-N</a:t>
            </a:r>
            <a:r>
              <a:rPr lang="en-US" altLang="zh-CN" sz="2400" baseline="-25000" dirty="0" err="1" smtClean="0"/>
              <a:t>d</a:t>
            </a:r>
            <a:endParaRPr lang="zh-CN" altLang="en-US" sz="2400" baseline="-25000" dirty="0" smtClean="0"/>
          </a:p>
        </p:txBody>
      </p:sp>
      <p:sp>
        <p:nvSpPr>
          <p:cNvPr id="11" name="文本框 10"/>
          <p:cNvSpPr txBox="1"/>
          <p:nvPr/>
        </p:nvSpPr>
        <p:spPr>
          <a:xfrm>
            <a:off x="3969642" y="4599618"/>
            <a:ext cx="2339102" cy="461665"/>
          </a:xfrm>
          <a:prstGeom prst="rect">
            <a:avLst/>
          </a:prstGeom>
          <a:noFill/>
        </p:spPr>
        <p:txBody>
          <a:bodyPr wrap="none" rtlCol="0">
            <a:spAutoFit/>
          </a:bodyPr>
          <a:lstStyle/>
          <a:p>
            <a:r>
              <a:rPr lang="zh-CN" altLang="en-US" sz="2400" b="1" dirty="0" smtClean="0"/>
              <a:t>有效杂质密度：</a:t>
            </a:r>
          </a:p>
        </p:txBody>
      </p:sp>
    </p:spTree>
    <p:extLst>
      <p:ext uri="{BB962C8B-B14F-4D97-AF65-F5344CB8AC3E}">
        <p14:creationId xmlns:p14="http://schemas.microsoft.com/office/powerpoint/2010/main" val="26752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6.25E-7 -2.59259E-6 L -6.25E-7 0.10463 " pathEditMode="relative" rAng="0" ptsTypes="AA">
                                      <p:cBhvr>
                                        <p:cTn id="32" dur="2000" fill="hold"/>
                                        <p:tgtEl>
                                          <p:spTgt spid="23"/>
                                        </p:tgtEl>
                                        <p:attrNameLst>
                                          <p:attrName>ppt_x</p:attrName>
                                          <p:attrName>ppt_y</p:attrName>
                                        </p:attrNameLst>
                                      </p:cBhvr>
                                      <p:rCtr x="0" y="5231"/>
                                    </p:animMotion>
                                  </p:childTnLst>
                                </p:cTn>
                              </p:par>
                              <p:par>
                                <p:cTn id="33" presetID="42" presetClass="path" presetSubtype="0" accel="50000" decel="50000" fill="hold" grpId="1" nodeType="withEffect">
                                  <p:stCondLst>
                                    <p:cond delay="0"/>
                                  </p:stCondLst>
                                  <p:childTnLst>
                                    <p:animMotion origin="layout" path="M -6.25E-7 -2.96296E-6 L -6.25E-7 0.10301 " pathEditMode="relative" rAng="0" ptsTypes="AA">
                                      <p:cBhvr>
                                        <p:cTn id="34" dur="2000" fill="hold"/>
                                        <p:tgtEl>
                                          <p:spTgt spid="24"/>
                                        </p:tgtEl>
                                        <p:attrNameLst>
                                          <p:attrName>ppt_x</p:attrName>
                                          <p:attrName>ppt_y</p:attrName>
                                        </p:attrNameLst>
                                      </p:cBhvr>
                                      <p:rCtr x="0" y="5139"/>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4.16667E-6 -2.59259E-6 C -0.0017 -0.03518 -0.0017 -0.02291 -0.0017 -0.0368 " pathEditMode="relative" rAng="0" ptsTypes="AA">
                                      <p:cBhvr>
                                        <p:cTn id="38" dur="2000" fill="hold"/>
                                        <p:tgtEl>
                                          <p:spTgt spid="25"/>
                                        </p:tgtEl>
                                        <p:attrNameLst>
                                          <p:attrName>ppt_x</p:attrName>
                                          <p:attrName>ppt_y</p:attrName>
                                        </p:attrNameLst>
                                      </p:cBhvr>
                                      <p:rCtr x="-91" y="-1852"/>
                                    </p:animMotion>
                                  </p:childTnLst>
                                </p:cTn>
                              </p:par>
                            </p:childTnLst>
                          </p:cTn>
                        </p:par>
                        <p:par>
                          <p:cTn id="39" fill="hold">
                            <p:stCondLst>
                              <p:cond delay="2000"/>
                            </p:stCondLst>
                            <p:childTnLst>
                              <p:par>
                                <p:cTn id="40" presetID="22" presetClass="entr" presetSubtype="4"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3" grpId="0" animBg="1"/>
      <p:bldP spid="23" grpId="1" animBg="1"/>
      <p:bldP spid="24" grpId="0" animBg="1"/>
      <p:bldP spid="24" grpId="1" animBg="1"/>
      <p:bldP spid="25" grpId="0" animBg="1"/>
      <p:bldP spid="25" grpId="1" animBg="1"/>
      <p:bldP spid="26" grpId="0" animBg="1"/>
      <p:bldP spid="27" grpId="0" animBg="1"/>
      <p:bldP spid="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67" y="223999"/>
            <a:ext cx="8544911" cy="769441"/>
          </a:xfrm>
          <a:prstGeom prst="rect">
            <a:avLst/>
          </a:prstGeom>
          <a:noFill/>
        </p:spPr>
        <p:txBody>
          <a:bodyPr wrap="square" rtlCol="0">
            <a:spAutoFit/>
          </a:bodyPr>
          <a:lstStyle/>
          <a:p>
            <a:r>
              <a:rPr lang="en-US" altLang="zh-CN" sz="4400" b="1" dirty="0">
                <a:solidFill>
                  <a:srgbClr val="FF0000"/>
                </a:solidFill>
              </a:rPr>
              <a:t>3.5</a:t>
            </a:r>
            <a:r>
              <a:rPr lang="zh-CN" altLang="en-US" sz="4400" b="1" dirty="0">
                <a:solidFill>
                  <a:srgbClr val="FF0000"/>
                </a:solidFill>
              </a:rPr>
              <a:t>其他与杂质和缺陷有关的概念</a:t>
            </a:r>
            <a:endParaRPr lang="zh-CN" altLang="en-US" sz="4400" b="1" i="1" dirty="0">
              <a:solidFill>
                <a:srgbClr val="FF0000"/>
              </a:solidFill>
            </a:endParaRPr>
          </a:p>
        </p:txBody>
      </p:sp>
      <p:sp>
        <p:nvSpPr>
          <p:cNvPr id="4" name="TextBox 3"/>
          <p:cNvSpPr txBox="1"/>
          <p:nvPr/>
        </p:nvSpPr>
        <p:spPr>
          <a:xfrm>
            <a:off x="4260079" y="3188499"/>
            <a:ext cx="2236510" cy="707886"/>
          </a:xfrm>
          <a:prstGeom prst="rect">
            <a:avLst/>
          </a:prstGeom>
          <a:noFill/>
        </p:spPr>
        <p:txBody>
          <a:bodyPr wrap="none" rtlCol="0">
            <a:spAutoFit/>
          </a:bodyPr>
          <a:lstStyle/>
          <a:p>
            <a:r>
              <a:rPr lang="zh-CN" altLang="en-US" sz="4000" b="1" dirty="0">
                <a:solidFill>
                  <a:srgbClr val="FF0000"/>
                </a:solidFill>
                <a:latin typeface="华文楷体" panose="02010600040101010101" pitchFamily="2" charset="-122"/>
                <a:ea typeface="华文楷体" panose="02010600040101010101" pitchFamily="2" charset="-122"/>
              </a:rPr>
              <a:t>正电中心</a:t>
            </a:r>
          </a:p>
        </p:txBody>
      </p:sp>
      <p:sp>
        <p:nvSpPr>
          <p:cNvPr id="5" name="TextBox 4"/>
          <p:cNvSpPr txBox="1"/>
          <p:nvPr/>
        </p:nvSpPr>
        <p:spPr>
          <a:xfrm>
            <a:off x="8867878" y="3243680"/>
            <a:ext cx="2236510" cy="707886"/>
          </a:xfrm>
          <a:prstGeom prst="rect">
            <a:avLst/>
          </a:prstGeom>
          <a:noFill/>
        </p:spPr>
        <p:txBody>
          <a:bodyPr wrap="none" rtlCol="0">
            <a:spAutoFit/>
          </a:bodyPr>
          <a:lstStyle/>
          <a:p>
            <a:r>
              <a:rPr lang="zh-CN" altLang="en-US" sz="4000" b="1" dirty="0">
                <a:solidFill>
                  <a:srgbClr val="7030A0"/>
                </a:solidFill>
                <a:latin typeface="华文楷体" panose="02010600040101010101" pitchFamily="2" charset="-122"/>
                <a:ea typeface="华文楷体" panose="02010600040101010101" pitchFamily="2" charset="-122"/>
              </a:rPr>
              <a:t>负电中心</a:t>
            </a:r>
          </a:p>
        </p:txBody>
      </p:sp>
      <p:sp>
        <p:nvSpPr>
          <p:cNvPr id="6" name="TextBox 5"/>
          <p:cNvSpPr txBox="1"/>
          <p:nvPr/>
        </p:nvSpPr>
        <p:spPr>
          <a:xfrm>
            <a:off x="5530652" y="1664785"/>
            <a:ext cx="4554294" cy="3884140"/>
          </a:xfrm>
          <a:prstGeom prst="rect">
            <a:avLst/>
          </a:prstGeom>
          <a:noFill/>
        </p:spPr>
        <p:txBody>
          <a:bodyPr wrap="square" rtlCol="0">
            <a:spAutoFit/>
          </a:bodyPr>
          <a:lstStyle/>
          <a:p>
            <a:pPr>
              <a:lnSpc>
                <a:spcPct val="80000"/>
              </a:lnSpc>
            </a:pPr>
            <a:r>
              <a:rPr lang="en-US" altLang="zh-CN" dirty="0"/>
              <a:t>+    -    +    -    +    -    +    -</a:t>
            </a:r>
          </a:p>
          <a:p>
            <a:pPr>
              <a:lnSpc>
                <a:spcPct val="80000"/>
              </a:lnSpc>
            </a:pPr>
            <a:endParaRPr lang="en-US" altLang="zh-CN" dirty="0"/>
          </a:p>
          <a:p>
            <a:pPr>
              <a:lnSpc>
                <a:spcPct val="80000"/>
              </a:lnSpc>
            </a:pPr>
            <a:r>
              <a:rPr lang="en-US" altLang="zh-CN" dirty="0"/>
              <a:t>-    +    -     +    -    +    -    +</a:t>
            </a:r>
          </a:p>
          <a:p>
            <a:pPr>
              <a:lnSpc>
                <a:spcPct val="80000"/>
              </a:lnSpc>
            </a:pPr>
            <a:endParaRPr lang="en-US" altLang="zh-CN" dirty="0"/>
          </a:p>
          <a:p>
            <a:pPr>
              <a:lnSpc>
                <a:spcPct val="80000"/>
              </a:lnSpc>
            </a:pPr>
            <a:r>
              <a:rPr lang="en-US" altLang="zh-CN" dirty="0"/>
              <a:t>+    -    +    -    +    -    +    -</a:t>
            </a:r>
          </a:p>
          <a:p>
            <a:pPr>
              <a:lnSpc>
                <a:spcPct val="80000"/>
              </a:lnSpc>
            </a:pPr>
            <a:endParaRPr lang="en-US" altLang="zh-CN" dirty="0"/>
          </a:p>
          <a:p>
            <a:pPr>
              <a:lnSpc>
                <a:spcPct val="80000"/>
              </a:lnSpc>
            </a:pPr>
            <a:r>
              <a:rPr lang="en-US" altLang="zh-CN" dirty="0"/>
              <a:t>-    +    -     +    -    +    -    +</a:t>
            </a:r>
          </a:p>
          <a:p>
            <a:pPr>
              <a:lnSpc>
                <a:spcPct val="80000"/>
              </a:lnSpc>
            </a:pPr>
            <a:endParaRPr lang="zh-CN" altLang="en-US" dirty="0"/>
          </a:p>
          <a:p>
            <a:pPr>
              <a:lnSpc>
                <a:spcPct val="80000"/>
              </a:lnSpc>
            </a:pPr>
            <a:r>
              <a:rPr lang="en-US" altLang="zh-CN" dirty="0"/>
              <a:t>+    -    +    -    +    -    +     -</a:t>
            </a:r>
          </a:p>
          <a:p>
            <a:pPr>
              <a:lnSpc>
                <a:spcPct val="80000"/>
              </a:lnSpc>
            </a:pPr>
            <a:endParaRPr lang="en-US" altLang="zh-CN" dirty="0"/>
          </a:p>
          <a:p>
            <a:pPr>
              <a:lnSpc>
                <a:spcPct val="80000"/>
              </a:lnSpc>
            </a:pPr>
            <a:r>
              <a:rPr lang="en-US" altLang="zh-CN" dirty="0"/>
              <a:t>-    +    -     +    -    +    -    +</a:t>
            </a:r>
            <a:endParaRPr lang="zh-CN" altLang="en-US" dirty="0"/>
          </a:p>
        </p:txBody>
      </p:sp>
      <p:sp>
        <p:nvSpPr>
          <p:cNvPr id="10" name="椭圆 9"/>
          <p:cNvSpPr/>
          <p:nvPr/>
        </p:nvSpPr>
        <p:spPr>
          <a:xfrm>
            <a:off x="6430634" y="2000380"/>
            <a:ext cx="931264" cy="1103585"/>
          </a:xfrm>
          <a:prstGeom prst="ellipse">
            <a:avLst/>
          </a:prstGeom>
          <a:solidFill>
            <a:srgbClr val="FF660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299259" y="3980919"/>
            <a:ext cx="394660" cy="523220"/>
          </a:xfrm>
          <a:prstGeom prst="rect">
            <a:avLst/>
          </a:prstGeom>
          <a:solidFill>
            <a:srgbClr val="FF6600"/>
          </a:solidFill>
        </p:spPr>
        <p:txBody>
          <a:bodyPr wrap="none" rtlCol="0">
            <a:spAutoFit/>
          </a:bodyPr>
          <a:lstStyle/>
          <a:p>
            <a:r>
              <a:rPr lang="en-US" altLang="zh-CN" dirty="0"/>
              <a:t>+</a:t>
            </a:r>
            <a:endParaRPr lang="zh-CN" altLang="en-US" dirty="0"/>
          </a:p>
        </p:txBody>
      </p:sp>
      <p:sp>
        <p:nvSpPr>
          <p:cNvPr id="12" name="TextBox 11"/>
          <p:cNvSpPr txBox="1"/>
          <p:nvPr/>
        </p:nvSpPr>
        <p:spPr>
          <a:xfrm>
            <a:off x="8653484" y="2628042"/>
            <a:ext cx="304892" cy="523220"/>
          </a:xfrm>
          <a:prstGeom prst="rect">
            <a:avLst/>
          </a:prstGeom>
          <a:solidFill>
            <a:srgbClr val="CC00CC"/>
          </a:solidFill>
        </p:spPr>
        <p:txBody>
          <a:bodyPr wrap="none" rtlCol="0">
            <a:spAutoFit/>
          </a:bodyPr>
          <a:lstStyle/>
          <a:p>
            <a:r>
              <a:rPr lang="en-US" altLang="zh-CN" dirty="0"/>
              <a:t>-</a:t>
            </a:r>
            <a:endParaRPr lang="zh-CN" altLang="en-US" dirty="0"/>
          </a:p>
        </p:txBody>
      </p:sp>
      <p:sp>
        <p:nvSpPr>
          <p:cNvPr id="14" name="椭圆 13"/>
          <p:cNvSpPr/>
          <p:nvPr/>
        </p:nvSpPr>
        <p:spPr>
          <a:xfrm>
            <a:off x="8653484" y="4043984"/>
            <a:ext cx="931264" cy="1103585"/>
          </a:xfrm>
          <a:prstGeom prst="ellipse">
            <a:avLst/>
          </a:prstGeom>
          <a:solidFill>
            <a:srgbClr val="CC00CC"/>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3542808" y="6449663"/>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
        <p:nvSpPr>
          <p:cNvPr id="30" name="TextBox 29"/>
          <p:cNvSpPr txBox="1"/>
          <p:nvPr/>
        </p:nvSpPr>
        <p:spPr>
          <a:xfrm>
            <a:off x="1524001" y="1844286"/>
            <a:ext cx="2236510" cy="707886"/>
          </a:xfrm>
          <a:prstGeom prst="rect">
            <a:avLst/>
          </a:prstGeom>
          <a:noFill/>
        </p:spPr>
        <p:txBody>
          <a:bodyPr wrap="none" rtlCol="0">
            <a:spAutoFit/>
          </a:bodyPr>
          <a:lstStyle/>
          <a:p>
            <a:r>
              <a:rPr lang="zh-CN" altLang="en-US" sz="4000" b="1" dirty="0">
                <a:latin typeface="华文行楷" pitchFamily="2" charset="-122"/>
                <a:ea typeface="华文行楷" pitchFamily="2" charset="-122"/>
              </a:rPr>
              <a:t>缺陷能级</a:t>
            </a:r>
          </a:p>
        </p:txBody>
      </p:sp>
      <p:cxnSp>
        <p:nvCxnSpPr>
          <p:cNvPr id="18" name="直接连接符 17"/>
          <p:cNvCxnSpPr/>
          <p:nvPr/>
        </p:nvCxnSpPr>
        <p:spPr>
          <a:xfrm>
            <a:off x="1797807" y="3151262"/>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5"/>
          <p:cNvSpPr txBox="1"/>
          <p:nvPr/>
        </p:nvSpPr>
        <p:spPr>
          <a:xfrm>
            <a:off x="3438646" y="2889652"/>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a:off x="1792550" y="4296890"/>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10"/>
          <p:cNvSpPr txBox="1"/>
          <p:nvPr/>
        </p:nvSpPr>
        <p:spPr>
          <a:xfrm>
            <a:off x="3438646" y="4061551"/>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25" name="直接连接符 24"/>
          <p:cNvCxnSpPr/>
          <p:nvPr/>
        </p:nvCxnSpPr>
        <p:spPr>
          <a:xfrm>
            <a:off x="2106637" y="3723590"/>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13902" y="3487021"/>
            <a:ext cx="583814" cy="523220"/>
          </a:xfrm>
          <a:prstGeom prst="rect">
            <a:avLst/>
          </a:prstGeom>
        </p:spPr>
        <p:txBody>
          <a:bodyPr wrap="none">
            <a:spAutoFit/>
          </a:bodyPr>
          <a:lstStyle/>
          <a:p>
            <a:r>
              <a:rPr lang="en-US" altLang="zh-CN" b="1" dirty="0" smtClean="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T</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26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601"/>
                            </p:stCondLst>
                            <p:childTnLst>
                              <p:par>
                                <p:cTn id="28" presetID="22" presetClass="entr" presetSubtype="4"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P spid="14" grpId="0" animBg="1"/>
      <p:bldP spid="30"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0855" y="2430050"/>
            <a:ext cx="5085567" cy="1200329"/>
          </a:xfrm>
          <a:prstGeom prst="rect">
            <a:avLst/>
          </a:prstGeom>
          <a:noFill/>
        </p:spPr>
        <p:txBody>
          <a:bodyPr wrap="square" rtlCol="0">
            <a:spAutoFit/>
            <a:scene3d>
              <a:camera prst="perspectiveLeft"/>
              <a:lightRig rig="threePt" dir="t"/>
            </a:scene3d>
          </a:bodyPr>
          <a:lstStyle/>
          <a:p>
            <a:r>
              <a:rPr lang="zh-CN" altLang="en-US" sz="7200" b="1" dirty="0" smtClean="0">
                <a:ln w="9525">
                  <a:solidFill>
                    <a:schemeClr val="bg1"/>
                  </a:solidFill>
                  <a:prstDash val="solid"/>
                </a:ln>
                <a:effectLst>
                  <a:outerShdw blurRad="12700" dist="38100" dir="2700000" algn="tl" rotWithShape="0">
                    <a:schemeClr val="bg1">
                      <a:lumMod val="50000"/>
                    </a:schemeClr>
                  </a:outerShdw>
                </a:effectLst>
              </a:rPr>
              <a:t>感谢学习！</a:t>
            </a:r>
          </a:p>
        </p:txBody>
      </p:sp>
    </p:spTree>
    <p:extLst>
      <p:ext uri="{BB962C8B-B14F-4D97-AF65-F5344CB8AC3E}">
        <p14:creationId xmlns:p14="http://schemas.microsoft.com/office/powerpoint/2010/main" val="73061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852" y="112011"/>
            <a:ext cx="5801710" cy="769441"/>
          </a:xfrm>
          <a:prstGeom prst="rect">
            <a:avLst/>
          </a:prstGeom>
          <a:noFill/>
        </p:spPr>
        <p:txBody>
          <a:bodyPr wrap="square" rtlCol="0">
            <a:spAutoFit/>
          </a:bodyPr>
          <a:lstStyle/>
          <a:p>
            <a:r>
              <a:rPr lang="en-US" altLang="zh-CN" sz="4400" b="1" dirty="0">
                <a:solidFill>
                  <a:srgbClr val="FF0000"/>
                </a:solidFill>
              </a:rPr>
              <a:t>3.2</a:t>
            </a:r>
            <a:r>
              <a:rPr lang="zh-CN" altLang="en-US" sz="4400" b="1" dirty="0">
                <a:solidFill>
                  <a:srgbClr val="FF0000"/>
                </a:solidFill>
              </a:rPr>
              <a:t>价带、导带和禁带</a:t>
            </a:r>
            <a:endParaRPr lang="zh-CN" altLang="en-US" sz="4400" b="1" i="1" dirty="0">
              <a:solidFill>
                <a:srgbClr val="FF0000"/>
              </a:solidFill>
            </a:endParaRPr>
          </a:p>
        </p:txBody>
      </p:sp>
      <p:cxnSp>
        <p:nvCxnSpPr>
          <p:cNvPr id="4" name="直接连接符 3"/>
          <p:cNvCxnSpPr/>
          <p:nvPr/>
        </p:nvCxnSpPr>
        <p:spPr>
          <a:xfrm>
            <a:off x="5934034" y="1262945"/>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255543" y="1001335"/>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5928777" y="2408573"/>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53759" y="2146963"/>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pic>
        <p:nvPicPr>
          <p:cNvPr id="2050" name="Picture 2" descr="https://timgsa.baidu.com/timg?image&amp;quality=80&amp;size=b9999_10000&amp;sec=1548397546399&amp;di=2af377ef39dbbd2065576a157123b4e8&amp;imgtype=0&amp;src=http%3A%2F%2Fwww.hqew.com%2Ffile%2Ftech2%2Fdoc%2F2010%2F0202%2FET98170201008020734281201106082119101456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397" y="2737913"/>
            <a:ext cx="6270330" cy="35779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03222" y="3045277"/>
            <a:ext cx="522900" cy="523220"/>
          </a:xfrm>
          <a:prstGeom prst="rect">
            <a:avLst/>
          </a:prstGeom>
          <a:noFill/>
        </p:spPr>
        <p:txBody>
          <a:bodyPr wrap="none" rtlCol="0">
            <a:spAutoFit/>
          </a:bodyPr>
          <a:lstStyle/>
          <a:p>
            <a:r>
              <a:rPr lang="en-US" altLang="zh-CN" b="1" dirty="0">
                <a:solidFill>
                  <a:srgbClr val="C00000"/>
                </a:solidFill>
              </a:rPr>
              <a:t>Si</a:t>
            </a:r>
            <a:endParaRPr lang="zh-CN" altLang="en-US" b="1" dirty="0">
              <a:solidFill>
                <a:srgbClr val="C00000"/>
              </a:solidFill>
            </a:endParaRPr>
          </a:p>
        </p:txBody>
      </p:sp>
      <p:sp>
        <p:nvSpPr>
          <p:cNvPr id="12" name="TextBox 11"/>
          <p:cNvSpPr txBox="1"/>
          <p:nvPr/>
        </p:nvSpPr>
        <p:spPr>
          <a:xfrm>
            <a:off x="6928934" y="3045277"/>
            <a:ext cx="663964" cy="523220"/>
          </a:xfrm>
          <a:prstGeom prst="rect">
            <a:avLst/>
          </a:prstGeom>
          <a:noFill/>
        </p:spPr>
        <p:txBody>
          <a:bodyPr wrap="none" rtlCol="0">
            <a:spAutoFit/>
          </a:bodyPr>
          <a:lstStyle/>
          <a:p>
            <a:r>
              <a:rPr lang="en-US" altLang="zh-CN" b="1" dirty="0">
                <a:solidFill>
                  <a:srgbClr val="C00000"/>
                </a:solidFill>
              </a:rPr>
              <a:t>Ge</a:t>
            </a:r>
            <a:endParaRPr lang="zh-CN" altLang="en-US" b="1" dirty="0">
              <a:solidFill>
                <a:srgbClr val="C00000"/>
              </a:solidFill>
            </a:endParaRPr>
          </a:p>
        </p:txBody>
      </p:sp>
      <p:sp>
        <p:nvSpPr>
          <p:cNvPr id="11" name="任意多边形 10"/>
          <p:cNvSpPr/>
          <p:nvPr/>
        </p:nvSpPr>
        <p:spPr>
          <a:xfrm>
            <a:off x="4901528" y="4243465"/>
            <a:ext cx="280072" cy="204952"/>
          </a:xfrm>
          <a:custGeom>
            <a:avLst/>
            <a:gdLst>
              <a:gd name="connsiteX0" fmla="*/ 201244 w 280072"/>
              <a:gd name="connsiteY0" fmla="*/ 0 h 204952"/>
              <a:gd name="connsiteX1" fmla="*/ 201244 w 280072"/>
              <a:gd name="connsiteY1" fmla="*/ 0 h 204952"/>
              <a:gd name="connsiteX2" fmla="*/ 75120 w 280072"/>
              <a:gd name="connsiteY2" fmla="*/ 63063 h 204952"/>
              <a:gd name="connsiteX3" fmla="*/ 12058 w 280072"/>
              <a:gd name="connsiteY3" fmla="*/ 78828 h 204952"/>
              <a:gd name="connsiteX4" fmla="*/ 75120 w 280072"/>
              <a:gd name="connsiteY4" fmla="*/ 189187 h 204952"/>
              <a:gd name="connsiteX5" fmla="*/ 169713 w 280072"/>
              <a:gd name="connsiteY5" fmla="*/ 204952 h 204952"/>
              <a:gd name="connsiteX6" fmla="*/ 264306 w 280072"/>
              <a:gd name="connsiteY6" fmla="*/ 189187 h 204952"/>
              <a:gd name="connsiteX7" fmla="*/ 280072 w 280072"/>
              <a:gd name="connsiteY7" fmla="*/ 141890 h 204952"/>
              <a:gd name="connsiteX8" fmla="*/ 217010 w 280072"/>
              <a:gd name="connsiteY8" fmla="*/ 15766 h 204952"/>
              <a:gd name="connsiteX9" fmla="*/ 201244 w 280072"/>
              <a:gd name="connsiteY9" fmla="*/ 0 h 2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72" h="204952">
                <a:moveTo>
                  <a:pt x="201244" y="0"/>
                </a:moveTo>
                <a:lnTo>
                  <a:pt x="201244" y="0"/>
                </a:lnTo>
                <a:cubicBezTo>
                  <a:pt x="159203" y="21021"/>
                  <a:pt x="118508" y="44985"/>
                  <a:pt x="75120" y="63063"/>
                </a:cubicBezTo>
                <a:cubicBezTo>
                  <a:pt x="55119" y="71397"/>
                  <a:pt x="20593" y="58912"/>
                  <a:pt x="12058" y="78828"/>
                </a:cubicBezTo>
                <a:cubicBezTo>
                  <a:pt x="-23270" y="161260"/>
                  <a:pt x="25481" y="178156"/>
                  <a:pt x="75120" y="189187"/>
                </a:cubicBezTo>
                <a:cubicBezTo>
                  <a:pt x="106325" y="196121"/>
                  <a:pt x="138182" y="199697"/>
                  <a:pt x="169713" y="204952"/>
                </a:cubicBezTo>
                <a:cubicBezTo>
                  <a:pt x="201244" y="199697"/>
                  <a:pt x="236552" y="205046"/>
                  <a:pt x="264306" y="189187"/>
                </a:cubicBezTo>
                <a:cubicBezTo>
                  <a:pt x="278735" y="180942"/>
                  <a:pt x="280072" y="158509"/>
                  <a:pt x="280072" y="141890"/>
                </a:cubicBezTo>
                <a:cubicBezTo>
                  <a:pt x="280072" y="76456"/>
                  <a:pt x="279712" y="36667"/>
                  <a:pt x="217010" y="15766"/>
                </a:cubicBezTo>
                <a:cubicBezTo>
                  <a:pt x="202053" y="10780"/>
                  <a:pt x="203872" y="2628"/>
                  <a:pt x="201244" y="0"/>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648862" y="4448417"/>
            <a:ext cx="280072" cy="204952"/>
          </a:xfrm>
          <a:custGeom>
            <a:avLst/>
            <a:gdLst>
              <a:gd name="connsiteX0" fmla="*/ 201244 w 280072"/>
              <a:gd name="connsiteY0" fmla="*/ 0 h 204952"/>
              <a:gd name="connsiteX1" fmla="*/ 201244 w 280072"/>
              <a:gd name="connsiteY1" fmla="*/ 0 h 204952"/>
              <a:gd name="connsiteX2" fmla="*/ 75120 w 280072"/>
              <a:gd name="connsiteY2" fmla="*/ 63063 h 204952"/>
              <a:gd name="connsiteX3" fmla="*/ 12058 w 280072"/>
              <a:gd name="connsiteY3" fmla="*/ 78828 h 204952"/>
              <a:gd name="connsiteX4" fmla="*/ 75120 w 280072"/>
              <a:gd name="connsiteY4" fmla="*/ 189187 h 204952"/>
              <a:gd name="connsiteX5" fmla="*/ 169713 w 280072"/>
              <a:gd name="connsiteY5" fmla="*/ 204952 h 204952"/>
              <a:gd name="connsiteX6" fmla="*/ 264306 w 280072"/>
              <a:gd name="connsiteY6" fmla="*/ 189187 h 204952"/>
              <a:gd name="connsiteX7" fmla="*/ 280072 w 280072"/>
              <a:gd name="connsiteY7" fmla="*/ 141890 h 204952"/>
              <a:gd name="connsiteX8" fmla="*/ 217010 w 280072"/>
              <a:gd name="connsiteY8" fmla="*/ 15766 h 204952"/>
              <a:gd name="connsiteX9" fmla="*/ 201244 w 280072"/>
              <a:gd name="connsiteY9" fmla="*/ 0 h 2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72" h="204952">
                <a:moveTo>
                  <a:pt x="201244" y="0"/>
                </a:moveTo>
                <a:lnTo>
                  <a:pt x="201244" y="0"/>
                </a:lnTo>
                <a:cubicBezTo>
                  <a:pt x="159203" y="21021"/>
                  <a:pt x="118508" y="44985"/>
                  <a:pt x="75120" y="63063"/>
                </a:cubicBezTo>
                <a:cubicBezTo>
                  <a:pt x="55119" y="71397"/>
                  <a:pt x="20593" y="58912"/>
                  <a:pt x="12058" y="78828"/>
                </a:cubicBezTo>
                <a:cubicBezTo>
                  <a:pt x="-23270" y="161260"/>
                  <a:pt x="25481" y="178156"/>
                  <a:pt x="75120" y="189187"/>
                </a:cubicBezTo>
                <a:cubicBezTo>
                  <a:pt x="106325" y="196121"/>
                  <a:pt x="138182" y="199697"/>
                  <a:pt x="169713" y="204952"/>
                </a:cubicBezTo>
                <a:cubicBezTo>
                  <a:pt x="201244" y="199697"/>
                  <a:pt x="236552" y="205046"/>
                  <a:pt x="264306" y="189187"/>
                </a:cubicBezTo>
                <a:cubicBezTo>
                  <a:pt x="278735" y="180942"/>
                  <a:pt x="280072" y="158509"/>
                  <a:pt x="280072" y="141890"/>
                </a:cubicBezTo>
                <a:cubicBezTo>
                  <a:pt x="280072" y="76456"/>
                  <a:pt x="279712" y="36667"/>
                  <a:pt x="217010" y="15766"/>
                </a:cubicBezTo>
                <a:cubicBezTo>
                  <a:pt x="202053" y="10780"/>
                  <a:pt x="203872" y="2628"/>
                  <a:pt x="201244" y="0"/>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225788" y="4790002"/>
            <a:ext cx="280072" cy="204952"/>
          </a:xfrm>
          <a:custGeom>
            <a:avLst/>
            <a:gdLst>
              <a:gd name="connsiteX0" fmla="*/ 201244 w 280072"/>
              <a:gd name="connsiteY0" fmla="*/ 0 h 204952"/>
              <a:gd name="connsiteX1" fmla="*/ 201244 w 280072"/>
              <a:gd name="connsiteY1" fmla="*/ 0 h 204952"/>
              <a:gd name="connsiteX2" fmla="*/ 75120 w 280072"/>
              <a:gd name="connsiteY2" fmla="*/ 63063 h 204952"/>
              <a:gd name="connsiteX3" fmla="*/ 12058 w 280072"/>
              <a:gd name="connsiteY3" fmla="*/ 78828 h 204952"/>
              <a:gd name="connsiteX4" fmla="*/ 75120 w 280072"/>
              <a:gd name="connsiteY4" fmla="*/ 189187 h 204952"/>
              <a:gd name="connsiteX5" fmla="*/ 169713 w 280072"/>
              <a:gd name="connsiteY5" fmla="*/ 204952 h 204952"/>
              <a:gd name="connsiteX6" fmla="*/ 264306 w 280072"/>
              <a:gd name="connsiteY6" fmla="*/ 189187 h 204952"/>
              <a:gd name="connsiteX7" fmla="*/ 280072 w 280072"/>
              <a:gd name="connsiteY7" fmla="*/ 141890 h 204952"/>
              <a:gd name="connsiteX8" fmla="*/ 217010 w 280072"/>
              <a:gd name="connsiteY8" fmla="*/ 15766 h 204952"/>
              <a:gd name="connsiteX9" fmla="*/ 201244 w 280072"/>
              <a:gd name="connsiteY9" fmla="*/ 0 h 2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72" h="204952">
                <a:moveTo>
                  <a:pt x="201244" y="0"/>
                </a:moveTo>
                <a:lnTo>
                  <a:pt x="201244" y="0"/>
                </a:lnTo>
                <a:cubicBezTo>
                  <a:pt x="159203" y="21021"/>
                  <a:pt x="118508" y="44985"/>
                  <a:pt x="75120" y="63063"/>
                </a:cubicBezTo>
                <a:cubicBezTo>
                  <a:pt x="55119" y="71397"/>
                  <a:pt x="20593" y="58912"/>
                  <a:pt x="12058" y="78828"/>
                </a:cubicBezTo>
                <a:cubicBezTo>
                  <a:pt x="-23270" y="161260"/>
                  <a:pt x="25481" y="178156"/>
                  <a:pt x="75120" y="189187"/>
                </a:cubicBezTo>
                <a:cubicBezTo>
                  <a:pt x="106325" y="196121"/>
                  <a:pt x="138182" y="199697"/>
                  <a:pt x="169713" y="204952"/>
                </a:cubicBezTo>
                <a:cubicBezTo>
                  <a:pt x="201244" y="199697"/>
                  <a:pt x="236552" y="205046"/>
                  <a:pt x="264306" y="189187"/>
                </a:cubicBezTo>
                <a:cubicBezTo>
                  <a:pt x="278735" y="180942"/>
                  <a:pt x="280072" y="158509"/>
                  <a:pt x="280072" y="141890"/>
                </a:cubicBezTo>
                <a:cubicBezTo>
                  <a:pt x="280072" y="76456"/>
                  <a:pt x="279712" y="36667"/>
                  <a:pt x="217010" y="15766"/>
                </a:cubicBezTo>
                <a:cubicBezTo>
                  <a:pt x="202053" y="10780"/>
                  <a:pt x="203872" y="2628"/>
                  <a:pt x="201244" y="0"/>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592898" y="4805768"/>
            <a:ext cx="280072" cy="204952"/>
          </a:xfrm>
          <a:custGeom>
            <a:avLst/>
            <a:gdLst>
              <a:gd name="connsiteX0" fmla="*/ 201244 w 280072"/>
              <a:gd name="connsiteY0" fmla="*/ 0 h 204952"/>
              <a:gd name="connsiteX1" fmla="*/ 201244 w 280072"/>
              <a:gd name="connsiteY1" fmla="*/ 0 h 204952"/>
              <a:gd name="connsiteX2" fmla="*/ 75120 w 280072"/>
              <a:gd name="connsiteY2" fmla="*/ 63063 h 204952"/>
              <a:gd name="connsiteX3" fmla="*/ 12058 w 280072"/>
              <a:gd name="connsiteY3" fmla="*/ 78828 h 204952"/>
              <a:gd name="connsiteX4" fmla="*/ 75120 w 280072"/>
              <a:gd name="connsiteY4" fmla="*/ 189187 h 204952"/>
              <a:gd name="connsiteX5" fmla="*/ 169713 w 280072"/>
              <a:gd name="connsiteY5" fmla="*/ 204952 h 204952"/>
              <a:gd name="connsiteX6" fmla="*/ 264306 w 280072"/>
              <a:gd name="connsiteY6" fmla="*/ 189187 h 204952"/>
              <a:gd name="connsiteX7" fmla="*/ 280072 w 280072"/>
              <a:gd name="connsiteY7" fmla="*/ 141890 h 204952"/>
              <a:gd name="connsiteX8" fmla="*/ 217010 w 280072"/>
              <a:gd name="connsiteY8" fmla="*/ 15766 h 204952"/>
              <a:gd name="connsiteX9" fmla="*/ 201244 w 280072"/>
              <a:gd name="connsiteY9" fmla="*/ 0 h 2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72" h="204952">
                <a:moveTo>
                  <a:pt x="201244" y="0"/>
                </a:moveTo>
                <a:lnTo>
                  <a:pt x="201244" y="0"/>
                </a:lnTo>
                <a:cubicBezTo>
                  <a:pt x="159203" y="21021"/>
                  <a:pt x="118508" y="44985"/>
                  <a:pt x="75120" y="63063"/>
                </a:cubicBezTo>
                <a:cubicBezTo>
                  <a:pt x="55119" y="71397"/>
                  <a:pt x="20593" y="58912"/>
                  <a:pt x="12058" y="78828"/>
                </a:cubicBezTo>
                <a:cubicBezTo>
                  <a:pt x="-23270" y="161260"/>
                  <a:pt x="25481" y="178156"/>
                  <a:pt x="75120" y="189187"/>
                </a:cubicBezTo>
                <a:cubicBezTo>
                  <a:pt x="106325" y="196121"/>
                  <a:pt x="138182" y="199697"/>
                  <a:pt x="169713" y="204952"/>
                </a:cubicBezTo>
                <a:cubicBezTo>
                  <a:pt x="201244" y="199697"/>
                  <a:pt x="236552" y="205046"/>
                  <a:pt x="264306" y="189187"/>
                </a:cubicBezTo>
                <a:cubicBezTo>
                  <a:pt x="278735" y="180942"/>
                  <a:pt x="280072" y="158509"/>
                  <a:pt x="280072" y="141890"/>
                </a:cubicBezTo>
                <a:cubicBezTo>
                  <a:pt x="280072" y="76456"/>
                  <a:pt x="279712" y="36667"/>
                  <a:pt x="217010" y="15766"/>
                </a:cubicBezTo>
                <a:cubicBezTo>
                  <a:pt x="202053" y="10780"/>
                  <a:pt x="203872" y="2628"/>
                  <a:pt x="201244" y="0"/>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9336505" y="2894146"/>
            <a:ext cx="653579" cy="3108543"/>
          </a:xfrm>
          <a:prstGeom prst="rect">
            <a:avLst/>
          </a:prstGeom>
          <a:solidFill>
            <a:srgbClr val="FFFF00"/>
          </a:solidFill>
        </p:spPr>
        <p:txBody>
          <a:bodyPr wrap="square" rtlCol="0">
            <a:spAutoFit/>
          </a:bodyPr>
          <a:lstStyle/>
          <a:p>
            <a:r>
              <a:rPr lang="zh-CN" altLang="en-US" b="1" dirty="0">
                <a:solidFill>
                  <a:srgbClr val="C00000"/>
                </a:solidFill>
              </a:rPr>
              <a:t>间接带隙半导体</a:t>
            </a:r>
          </a:p>
        </p:txBody>
      </p:sp>
      <p:grpSp>
        <p:nvGrpSpPr>
          <p:cNvPr id="21" name="组合 20"/>
          <p:cNvGrpSpPr/>
          <p:nvPr/>
        </p:nvGrpSpPr>
        <p:grpSpPr>
          <a:xfrm>
            <a:off x="3542808" y="6449663"/>
            <a:ext cx="552450" cy="314325"/>
            <a:chOff x="5172075" y="6438900"/>
            <a:chExt cx="552450" cy="314325"/>
          </a:xfrm>
        </p:grpSpPr>
        <p:sp>
          <p:nvSpPr>
            <p:cNvPr id="22" name="棱台 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3" name="文本框 2"/>
              <p:cNvSpPr txBox="1"/>
              <p:nvPr/>
            </p:nvSpPr>
            <p:spPr>
              <a:xfrm>
                <a:off x="4392282" y="5787245"/>
                <a:ext cx="158697"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sym typeface="Symbol" panose="05050102010706020507" pitchFamily="18" charset="2"/>
                        </a:rPr>
                        <m:t></m:t>
                      </m:r>
                    </m:oMath>
                  </m:oMathPara>
                </a14:m>
                <a:endParaRPr lang="zh-CN" altLang="en-US" sz="1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4392282" y="5787245"/>
                <a:ext cx="158697" cy="215444"/>
              </a:xfrm>
              <a:prstGeom prst="rect">
                <a:avLst/>
              </a:prstGeom>
              <a:blipFill>
                <a:blip r:embed="rId4"/>
                <a:stretch>
                  <a:fillRect l="-26923" r="-19231"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7743819" y="5831923"/>
                <a:ext cx="158697"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sym typeface="Symbol" panose="05050102010706020507" pitchFamily="18" charset="2"/>
                        </a:rPr>
                        <m:t></m:t>
                      </m:r>
                    </m:oMath>
                  </m:oMathPara>
                </a14:m>
                <a:endParaRPr lang="zh-CN" altLang="en-US" sz="1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743819" y="5831923"/>
                <a:ext cx="158697" cy="215444"/>
              </a:xfrm>
              <a:prstGeom prst="rect">
                <a:avLst/>
              </a:prstGeom>
              <a:blipFill>
                <a:blip r:embed="rId5"/>
                <a:stretch>
                  <a:fillRect l="-23077" r="-23077" b="-8571"/>
                </a:stretch>
              </a:blipFill>
            </p:spPr>
            <p:txBody>
              <a:bodyPr/>
              <a:lstStyle/>
              <a:p>
                <a:r>
                  <a:rPr lang="zh-CN" altLang="en-US">
                    <a:noFill/>
                  </a:rPr>
                  <a:t> </a:t>
                </a:r>
              </a:p>
            </p:txBody>
          </p:sp>
        </mc:Fallback>
      </mc:AlternateContent>
      <p:sp>
        <p:nvSpPr>
          <p:cNvPr id="6" name="文本框 5"/>
          <p:cNvSpPr txBox="1"/>
          <p:nvPr/>
        </p:nvSpPr>
        <p:spPr>
          <a:xfrm>
            <a:off x="5010170" y="4462491"/>
            <a:ext cx="631904" cy="261610"/>
          </a:xfrm>
          <a:prstGeom prst="rect">
            <a:avLst/>
          </a:prstGeom>
          <a:noFill/>
        </p:spPr>
        <p:txBody>
          <a:bodyPr wrap="none" rtlCol="0">
            <a:spAutoFit/>
          </a:bodyPr>
          <a:lstStyle/>
          <a:p>
            <a:r>
              <a:rPr lang="en-US" altLang="zh-CN" sz="1100" b="1" dirty="0" smtClean="0">
                <a:solidFill>
                  <a:srgbClr val="FF0000"/>
                </a:solidFill>
              </a:rPr>
              <a:t>1.12eV</a:t>
            </a:r>
            <a:endParaRPr lang="zh-CN" altLang="en-US" sz="1100" b="1" dirty="0">
              <a:solidFill>
                <a:srgbClr val="FF0000"/>
              </a:solidFill>
            </a:endParaRPr>
          </a:p>
        </p:txBody>
      </p:sp>
      <p:sp>
        <p:nvSpPr>
          <p:cNvPr id="25" name="文本框 24"/>
          <p:cNvSpPr txBox="1"/>
          <p:nvPr/>
        </p:nvSpPr>
        <p:spPr>
          <a:xfrm>
            <a:off x="6182132" y="4630868"/>
            <a:ext cx="631904" cy="261610"/>
          </a:xfrm>
          <a:prstGeom prst="rect">
            <a:avLst/>
          </a:prstGeom>
          <a:noFill/>
        </p:spPr>
        <p:txBody>
          <a:bodyPr wrap="none" rtlCol="0">
            <a:spAutoFit/>
          </a:bodyPr>
          <a:lstStyle/>
          <a:p>
            <a:r>
              <a:rPr lang="en-US" altLang="zh-CN" sz="1100" b="1" dirty="0" smtClean="0">
                <a:solidFill>
                  <a:srgbClr val="FF0000"/>
                </a:solidFill>
              </a:rPr>
              <a:t>0.67eV</a:t>
            </a:r>
            <a:endParaRPr lang="zh-CN" altLang="en-US" sz="1100" b="1" dirty="0">
              <a:solidFill>
                <a:srgbClr val="FF0000"/>
              </a:solidFill>
            </a:endParaRPr>
          </a:p>
        </p:txBody>
      </p:sp>
      <p:sp>
        <p:nvSpPr>
          <p:cNvPr id="9" name="文本框 8"/>
          <p:cNvSpPr txBox="1"/>
          <p:nvPr/>
        </p:nvSpPr>
        <p:spPr>
          <a:xfrm>
            <a:off x="3670863" y="1534217"/>
            <a:ext cx="1980029" cy="523220"/>
          </a:xfrm>
          <a:prstGeom prst="rect">
            <a:avLst/>
          </a:prstGeom>
          <a:noFill/>
        </p:spPr>
        <p:txBody>
          <a:bodyPr wrap="none" rtlCol="0">
            <a:spAutoFit/>
          </a:bodyPr>
          <a:lstStyle/>
          <a:p>
            <a:r>
              <a:rPr lang="zh-CN" altLang="en-US" dirty="0" smtClean="0"/>
              <a:t>能带简图：</a:t>
            </a:r>
            <a:endParaRPr lang="zh-CN" altLang="en-US" dirty="0"/>
          </a:p>
        </p:txBody>
      </p:sp>
    </p:spTree>
    <p:extLst>
      <p:ext uri="{BB962C8B-B14F-4D97-AF65-F5344CB8AC3E}">
        <p14:creationId xmlns:p14="http://schemas.microsoft.com/office/powerpoint/2010/main" val="233118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200"/>
                                  </p:iterate>
                                  <p:childTnLst>
                                    <p:set>
                                      <p:cBhvr>
                                        <p:cTn id="61" dur="1" fill="hold">
                                          <p:stCondLst>
                                            <p:cond delay="0"/>
                                          </p:stCondLst>
                                        </p:cTn>
                                        <p:tgtEl>
                                          <p:spTgt spid="13"/>
                                        </p:tgtEl>
                                        <p:attrNameLst>
                                          <p:attrName>style.visibility</p:attrName>
                                        </p:attrNameLst>
                                      </p:cBhvr>
                                      <p:to>
                                        <p:strVal val="visible"/>
                                      </p:to>
                                    </p:set>
                                  </p:childTnLst>
                                </p:cTn>
                              </p:par>
                            </p:childTnLst>
                          </p:cTn>
                        </p:par>
                        <p:par>
                          <p:cTn id="62" fill="hold">
                            <p:stCondLst>
                              <p:cond delay="1201"/>
                            </p:stCondLst>
                            <p:childTnLst>
                              <p:par>
                                <p:cTn id="63" presetID="22" presetClass="entr" presetSubtype="4"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1" grpId="0" animBg="1"/>
      <p:bldP spid="14" grpId="0" animBg="1"/>
      <p:bldP spid="15" grpId="0" animBg="1"/>
      <p:bldP spid="16" grpId="0" animBg="1"/>
      <p:bldP spid="13" grpId="0" animBg="1"/>
      <p:bldP spid="3" grpId="0" animBg="1"/>
      <p:bldP spid="20" grpId="0" animBg="1"/>
      <p:bldP spid="6" grpId="0"/>
      <p:bldP spid="2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椭圆 190"/>
          <p:cNvSpPr/>
          <p:nvPr/>
        </p:nvSpPr>
        <p:spPr>
          <a:xfrm>
            <a:off x="7140883" y="4968710"/>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2354064" y="294649"/>
            <a:ext cx="7520007" cy="769441"/>
          </a:xfrm>
          <a:prstGeom prst="rect">
            <a:avLst/>
          </a:prstGeom>
          <a:noFill/>
        </p:spPr>
        <p:txBody>
          <a:bodyPr wrap="none" rtlCol="0">
            <a:spAutoFit/>
          </a:bodyPr>
          <a:lstStyle/>
          <a:p>
            <a:r>
              <a:rPr lang="zh-CN" altLang="en-US" sz="4400" b="1" dirty="0">
                <a:solidFill>
                  <a:srgbClr val="FF0000"/>
                </a:solidFill>
              </a:rPr>
              <a:t>面心立方晶格的第一布里渊区</a:t>
            </a:r>
          </a:p>
        </p:txBody>
      </p:sp>
      <p:cxnSp>
        <p:nvCxnSpPr>
          <p:cNvPr id="5" name="直接连接符 4"/>
          <p:cNvCxnSpPr/>
          <p:nvPr/>
        </p:nvCxnSpPr>
        <p:spPr>
          <a:xfrm>
            <a:off x="5720109" y="2109599"/>
            <a:ext cx="22541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954565" y="2109599"/>
            <a:ext cx="765544" cy="680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7208667" y="2109599"/>
            <a:ext cx="765544" cy="680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965198" y="2790083"/>
            <a:ext cx="22541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720109" y="2109599"/>
            <a:ext cx="0" cy="22541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54565" y="2790083"/>
            <a:ext cx="2254102" cy="2254102"/>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6" name="直接连接符 15"/>
          <p:cNvCxnSpPr/>
          <p:nvPr/>
        </p:nvCxnSpPr>
        <p:spPr>
          <a:xfrm>
            <a:off x="7963578" y="2109599"/>
            <a:ext cx="0" cy="22541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09476" y="4356612"/>
            <a:ext cx="225410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198034" y="4363701"/>
            <a:ext cx="765544" cy="680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954565" y="4356612"/>
            <a:ext cx="765544" cy="6804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81616" y="3378418"/>
            <a:ext cx="545806" cy="53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511003" y="3378418"/>
            <a:ext cx="559981" cy="53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070983" y="3917134"/>
            <a:ext cx="556440" cy="5777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直接连接符 1024"/>
          <p:cNvCxnSpPr/>
          <p:nvPr/>
        </p:nvCxnSpPr>
        <p:spPr>
          <a:xfrm>
            <a:off x="5511003" y="3917134"/>
            <a:ext cx="559981" cy="5777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直接连接符 1030"/>
          <p:cNvCxnSpPr/>
          <p:nvPr/>
        </p:nvCxnSpPr>
        <p:spPr>
          <a:xfrm flipH="1">
            <a:off x="5890230" y="2261999"/>
            <a:ext cx="790354" cy="1878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直接连接符 1032"/>
          <p:cNvCxnSpPr/>
          <p:nvPr/>
        </p:nvCxnSpPr>
        <p:spPr>
          <a:xfrm>
            <a:off x="6677041" y="2261999"/>
            <a:ext cx="421757" cy="1878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直接连接符 1034"/>
          <p:cNvCxnSpPr/>
          <p:nvPr/>
        </p:nvCxnSpPr>
        <p:spPr>
          <a:xfrm>
            <a:off x="5893775" y="2449841"/>
            <a:ext cx="393405"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直接连接符 1036"/>
          <p:cNvCxnSpPr/>
          <p:nvPr/>
        </p:nvCxnSpPr>
        <p:spPr>
          <a:xfrm flipV="1">
            <a:off x="6287179" y="2449841"/>
            <a:ext cx="832884"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890231" y="4703943"/>
            <a:ext cx="393405"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276547" y="4703943"/>
            <a:ext cx="839973"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直接连接符 1040"/>
          <p:cNvCxnSpPr/>
          <p:nvPr/>
        </p:nvCxnSpPr>
        <p:spPr>
          <a:xfrm flipH="1">
            <a:off x="7414233" y="3031087"/>
            <a:ext cx="198473" cy="712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直接连接符 1042"/>
          <p:cNvCxnSpPr/>
          <p:nvPr/>
        </p:nvCxnSpPr>
        <p:spPr>
          <a:xfrm>
            <a:off x="7414233" y="3732836"/>
            <a:ext cx="198473" cy="4288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5" name="直接连接符 1044"/>
          <p:cNvCxnSpPr/>
          <p:nvPr/>
        </p:nvCxnSpPr>
        <p:spPr>
          <a:xfrm>
            <a:off x="7612706" y="3031087"/>
            <a:ext cx="184299" cy="3561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直接连接符 1046"/>
          <p:cNvCxnSpPr/>
          <p:nvPr/>
        </p:nvCxnSpPr>
        <p:spPr>
          <a:xfrm flipH="1">
            <a:off x="7612706" y="3387278"/>
            <a:ext cx="184299" cy="774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5181396" y="3020453"/>
            <a:ext cx="198474" cy="723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181397" y="3732837"/>
            <a:ext cx="198473" cy="4182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接连接符 1054"/>
          <p:cNvCxnSpPr/>
          <p:nvPr/>
        </p:nvCxnSpPr>
        <p:spPr>
          <a:xfrm>
            <a:off x="6070984" y="4494837"/>
            <a:ext cx="205563" cy="3615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81396" y="3732836"/>
            <a:ext cx="329606" cy="184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379870" y="4151047"/>
            <a:ext cx="510361" cy="552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7098797" y="4145289"/>
            <a:ext cx="513908" cy="558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6627422" y="3743470"/>
            <a:ext cx="786810" cy="17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070983" y="2602241"/>
            <a:ext cx="216196" cy="785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5379870" y="2449842"/>
            <a:ext cx="513904" cy="581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16519" y="2449842"/>
            <a:ext cx="496186" cy="581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5379870" y="2261999"/>
            <a:ext cx="2417135" cy="2441944"/>
            <a:chOff x="3147239" y="2597888"/>
            <a:chExt cx="2417135" cy="2441944"/>
          </a:xfrm>
        </p:grpSpPr>
        <p:cxnSp>
          <p:nvCxnSpPr>
            <p:cNvPr id="42" name="直接连接符 41"/>
            <p:cNvCxnSpPr/>
            <p:nvPr/>
          </p:nvCxnSpPr>
          <p:spPr>
            <a:xfrm>
              <a:off x="4614530" y="3026733"/>
              <a:ext cx="545806" cy="53871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4043916" y="3026733"/>
              <a:ext cx="559981" cy="53871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4614530" y="3565450"/>
              <a:ext cx="545807" cy="5777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043916" y="3565450"/>
              <a:ext cx="559981" cy="5777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657600" y="4851990"/>
              <a:ext cx="786810" cy="18784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444410" y="4851990"/>
              <a:ext cx="418213" cy="18784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147239" y="3356342"/>
              <a:ext cx="184299" cy="34733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147239" y="3712533"/>
              <a:ext cx="184299" cy="77440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3331538" y="3572539"/>
              <a:ext cx="712378" cy="13999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447954" y="2597888"/>
              <a:ext cx="166576" cy="42884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160336" y="3572539"/>
              <a:ext cx="404038" cy="15062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4444411" y="4143152"/>
              <a:ext cx="170119" cy="7088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098" name="组合 1097"/>
          <p:cNvGrpSpPr/>
          <p:nvPr/>
        </p:nvGrpSpPr>
        <p:grpSpPr>
          <a:xfrm>
            <a:off x="3961908" y="1191111"/>
            <a:ext cx="4804270" cy="4114684"/>
            <a:chOff x="1729278" y="1527000"/>
            <a:chExt cx="4804270" cy="4114684"/>
          </a:xfrm>
        </p:grpSpPr>
        <p:cxnSp>
          <p:nvCxnSpPr>
            <p:cNvPr id="1078" name="直接连接符 1077"/>
            <p:cNvCxnSpPr/>
            <p:nvPr/>
          </p:nvCxnSpPr>
          <p:spPr>
            <a:xfrm flipH="1">
              <a:off x="4323906" y="2812310"/>
              <a:ext cx="7537" cy="117135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0" name="直接连接符 1079"/>
            <p:cNvCxnSpPr/>
            <p:nvPr/>
          </p:nvCxnSpPr>
          <p:spPr>
            <a:xfrm>
              <a:off x="4323906" y="3983664"/>
              <a:ext cx="10561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2" name="直接连接符 1081"/>
            <p:cNvCxnSpPr/>
            <p:nvPr/>
          </p:nvCxnSpPr>
          <p:spPr>
            <a:xfrm flipH="1">
              <a:off x="3838353" y="3983664"/>
              <a:ext cx="485553" cy="2994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4" name="直接箭头连接符 1083"/>
            <p:cNvCxnSpPr/>
            <p:nvPr/>
          </p:nvCxnSpPr>
          <p:spPr>
            <a:xfrm>
              <a:off x="5380075" y="3983664"/>
              <a:ext cx="8136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6" name="直接箭头连接符 1085"/>
            <p:cNvCxnSpPr/>
            <p:nvPr/>
          </p:nvCxnSpPr>
          <p:spPr>
            <a:xfrm flipH="1">
              <a:off x="2046647" y="4277762"/>
              <a:ext cx="1802339" cy="11537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6" name="直接箭头连接符 1095"/>
            <p:cNvCxnSpPr/>
            <p:nvPr/>
          </p:nvCxnSpPr>
          <p:spPr>
            <a:xfrm flipV="1">
              <a:off x="4332532" y="1716657"/>
              <a:ext cx="0" cy="10690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7" name="TextBox 1096"/>
                <p:cNvSpPr txBox="1"/>
                <p:nvPr/>
              </p:nvSpPr>
              <p:spPr>
                <a:xfrm>
                  <a:off x="1729278" y="5118464"/>
                  <a:ext cx="3995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1097" name="TextBox 1096"/>
                <p:cNvSpPr txBox="1">
                  <a:spLocks noRot="1" noChangeAspect="1" noMove="1" noResize="1" noEditPoints="1" noAdjustHandles="1" noChangeArrowheads="1" noChangeShapeType="1" noTextEdit="1"/>
                </p:cNvSpPr>
                <p:nvPr/>
              </p:nvSpPr>
              <p:spPr>
                <a:xfrm>
                  <a:off x="1729278" y="5118464"/>
                  <a:ext cx="399597"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116126" y="3557024"/>
                  <a:ext cx="4174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𝑗</m:t>
                            </m:r>
                          </m:e>
                        </m:acc>
                      </m:oMath>
                    </m:oMathPara>
                  </a14:m>
                  <a:endParaRPr lang="zh-CN" altLang="en-US"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116126" y="3557024"/>
                  <a:ext cx="417422" cy="52322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4331443" y="1527000"/>
                  <a:ext cx="493340"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𝑘</m:t>
                            </m:r>
                          </m:e>
                        </m:acc>
                      </m:oMath>
                    </m:oMathPara>
                  </a14:m>
                  <a:endParaRPr lang="zh-CN" alt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4331443" y="1527000"/>
                  <a:ext cx="493340" cy="586892"/>
                </a:xfrm>
                <a:prstGeom prst="rect">
                  <a:avLst/>
                </a:prstGeom>
                <a:blipFill rotWithShape="1">
                  <a:blip r:embed="rId5"/>
                  <a:stretch>
                    <a:fillRect/>
                  </a:stretch>
                </a:blipFill>
              </p:spPr>
              <p:txBody>
                <a:bodyPr/>
                <a:lstStyle/>
                <a:p>
                  <a:r>
                    <a:rPr lang="zh-CN" altLang="en-US">
                      <a:noFill/>
                    </a:rPr>
                    <a:t> </a:t>
                  </a:r>
                </a:p>
              </p:txBody>
            </p:sp>
          </mc:Fallback>
        </mc:AlternateContent>
      </p:grpSp>
      <p:sp>
        <p:nvSpPr>
          <p:cNvPr id="1100" name="TextBox 1099"/>
          <p:cNvSpPr txBox="1"/>
          <p:nvPr/>
        </p:nvSpPr>
        <p:spPr>
          <a:xfrm>
            <a:off x="7954578" y="3618692"/>
            <a:ext cx="1205779" cy="523220"/>
          </a:xfrm>
          <a:prstGeom prst="rect">
            <a:avLst/>
          </a:prstGeom>
          <a:noFill/>
        </p:spPr>
        <p:txBody>
          <a:bodyPr wrap="none" rtlCol="0">
            <a:spAutoFit/>
          </a:bodyPr>
          <a:lstStyle/>
          <a:p>
            <a:r>
              <a:rPr lang="en-US" altLang="zh-CN" dirty="0">
                <a:solidFill>
                  <a:srgbClr val="FF0000"/>
                </a:solidFill>
              </a:rPr>
              <a:t>&lt;100&gt;</a:t>
            </a:r>
            <a:endParaRPr lang="zh-CN" altLang="en-US" dirty="0">
              <a:solidFill>
                <a:srgbClr val="FF0000"/>
              </a:solidFill>
            </a:endParaRPr>
          </a:p>
        </p:txBody>
      </p:sp>
      <p:sp>
        <p:nvSpPr>
          <p:cNvPr id="1101" name="TextBox 1100"/>
          <p:cNvSpPr txBox="1"/>
          <p:nvPr/>
        </p:nvSpPr>
        <p:spPr>
          <a:xfrm>
            <a:off x="7434611" y="3306647"/>
            <a:ext cx="370614" cy="400110"/>
          </a:xfrm>
          <a:prstGeom prst="rect">
            <a:avLst/>
          </a:prstGeom>
          <a:noFill/>
        </p:spPr>
        <p:txBody>
          <a:bodyPr wrap="none" rtlCol="0">
            <a:spAutoFit/>
          </a:bodyPr>
          <a:lstStyle/>
          <a:p>
            <a:r>
              <a:rPr lang="en-US" altLang="zh-CN" sz="2000" dirty="0">
                <a:solidFill>
                  <a:srgbClr val="FF0000"/>
                </a:solidFill>
                <a:latin typeface="Times New Roman" pitchFamily="18" charset="0"/>
                <a:cs typeface="Times New Roman" pitchFamily="18" charset="0"/>
              </a:rPr>
              <a:t>X</a:t>
            </a:r>
            <a:endParaRPr lang="zh-CN" altLang="en-US" sz="2000" dirty="0">
              <a:solidFill>
                <a:srgbClr val="FF0000"/>
              </a:solidFill>
              <a:latin typeface="Times New Roman" pitchFamily="18" charset="0"/>
              <a:cs typeface="Times New Roman" pitchFamily="18" charset="0"/>
            </a:endParaRPr>
          </a:p>
        </p:txBody>
      </p:sp>
      <p:cxnSp>
        <p:nvCxnSpPr>
          <p:cNvPr id="1103" name="直接箭头连接符 1102"/>
          <p:cNvCxnSpPr/>
          <p:nvPr/>
        </p:nvCxnSpPr>
        <p:spPr>
          <a:xfrm>
            <a:off x="6556537" y="3647776"/>
            <a:ext cx="652131" cy="1389321"/>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621819" y="5030351"/>
            <a:ext cx="1152431" cy="523220"/>
          </a:xfrm>
          <a:prstGeom prst="rect">
            <a:avLst/>
          </a:prstGeom>
          <a:noFill/>
        </p:spPr>
        <p:txBody>
          <a:bodyPr wrap="none" rtlCol="0">
            <a:spAutoFit/>
          </a:bodyPr>
          <a:lstStyle/>
          <a:p>
            <a:r>
              <a:rPr lang="en-US" altLang="zh-CN" dirty="0">
                <a:solidFill>
                  <a:srgbClr val="FF0000"/>
                </a:solidFill>
              </a:rPr>
              <a:t>&lt;111&gt;</a:t>
            </a:r>
            <a:endParaRPr lang="zh-CN" altLang="en-US" dirty="0">
              <a:solidFill>
                <a:srgbClr val="FF0000"/>
              </a:solidFill>
            </a:endParaRPr>
          </a:p>
        </p:txBody>
      </p:sp>
      <p:sp>
        <p:nvSpPr>
          <p:cNvPr id="1105" name="TextBox 1104"/>
          <p:cNvSpPr txBox="1"/>
          <p:nvPr/>
        </p:nvSpPr>
        <p:spPr>
          <a:xfrm>
            <a:off x="6827332" y="3914771"/>
            <a:ext cx="372218" cy="461665"/>
          </a:xfrm>
          <a:prstGeom prst="rect">
            <a:avLst/>
          </a:prstGeom>
          <a:noFill/>
        </p:spPr>
        <p:txBody>
          <a:bodyPr wrap="none" rtlCol="0">
            <a:spAutoFit/>
          </a:bodyPr>
          <a:lstStyle/>
          <a:p>
            <a:r>
              <a:rPr lang="en-US" altLang="zh-CN" sz="2400" b="1" i="1" dirty="0">
                <a:solidFill>
                  <a:srgbClr val="FF0000"/>
                </a:solidFill>
                <a:latin typeface="Times New Roman" pitchFamily="18" charset="0"/>
                <a:cs typeface="Times New Roman" pitchFamily="18" charset="0"/>
              </a:rPr>
              <a:t>L</a:t>
            </a:r>
            <a:endParaRPr lang="zh-CN" altLang="en-US" sz="2400" b="1" i="1" dirty="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108" name="TextBox 1107"/>
              <p:cNvSpPr txBox="1"/>
              <p:nvPr/>
            </p:nvSpPr>
            <p:spPr>
              <a:xfrm>
                <a:off x="1152614" y="3042909"/>
                <a:ext cx="2809294"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𝑘</m:t>
                          </m:r>
                        </m:e>
                      </m:acc>
                      <m:r>
                        <a:rPr lang="zh-CN" altLang="en-US" i="1">
                          <a:latin typeface="Cambria Math"/>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𝐾</m:t>
                              </m:r>
                            </m:e>
                          </m:acc>
                        </m:e>
                        <m:sub>
                          <m:r>
                            <a:rPr lang="en-US" altLang="zh-CN" i="1">
                              <a:latin typeface="Cambria Math"/>
                            </a:rPr>
                            <m:t>𝑛</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Sup>
                        <m:sSupPr>
                          <m:ctrlPr>
                            <a:rPr lang="en-US" altLang="zh-CN" i="1">
                              <a:latin typeface="Cambria Math" panose="02040503050406030204" pitchFamily="18" charset="0"/>
                            </a:rPr>
                          </m:ctrlPr>
                        </m:sSupPr>
                        <m:e>
                          <m:r>
                            <a:rPr lang="en-US" altLang="zh-CN" i="1">
                              <a:latin typeface="Cambria Math"/>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a:rPr>
                                    <m:t>𝐾</m:t>
                                  </m:r>
                                </m:e>
                              </m:acc>
                            </m:e>
                            <m:sub>
                              <m:r>
                                <a:rPr lang="en-US" altLang="zh-CN" i="1">
                                  <a:latin typeface="Cambria Math"/>
                                </a:rPr>
                                <m:t>𝑛</m:t>
                              </m:r>
                            </m:sub>
                            <m:sup/>
                          </m:sSubSup>
                          <m:r>
                            <a:rPr lang="en-US" altLang="zh-CN" i="1">
                              <a:latin typeface="Cambria Math"/>
                            </a:rPr>
                            <m:t>|</m:t>
                          </m:r>
                        </m:e>
                        <m:sup>
                          <m:r>
                            <a:rPr lang="en-US" altLang="zh-CN" i="1">
                              <a:latin typeface="Cambria Math"/>
                            </a:rPr>
                            <m:t>2</m:t>
                          </m:r>
                        </m:sup>
                      </m:sSup>
                    </m:oMath>
                  </m:oMathPara>
                </a14:m>
                <a:endParaRPr lang="zh-CN" altLang="en-US" dirty="0"/>
              </a:p>
            </p:txBody>
          </p:sp>
        </mc:Choice>
        <mc:Fallback xmlns="">
          <p:sp>
            <p:nvSpPr>
              <p:cNvPr id="1108" name="TextBox 1107"/>
              <p:cNvSpPr txBox="1">
                <a:spLocks noRot="1" noChangeAspect="1" noMove="1" noResize="1" noEditPoints="1" noAdjustHandles="1" noChangeArrowheads="1" noChangeShapeType="1" noTextEdit="1"/>
              </p:cNvSpPr>
              <p:nvPr/>
            </p:nvSpPr>
            <p:spPr>
              <a:xfrm>
                <a:off x="1152614" y="3042909"/>
                <a:ext cx="2809294" cy="898964"/>
              </a:xfrm>
              <a:prstGeom prst="rect">
                <a:avLst/>
              </a:prstGeom>
              <a:blipFill>
                <a:blip r:embed="rId6"/>
                <a:stretch>
                  <a:fillRect/>
                </a:stretch>
              </a:blipFill>
            </p:spPr>
            <p:txBody>
              <a:bodyPr/>
              <a:lstStyle/>
              <a:p>
                <a:r>
                  <a:rPr lang="zh-CN" altLang="en-US">
                    <a:noFill/>
                  </a:rPr>
                  <a:t> </a:t>
                </a:r>
              </a:p>
            </p:txBody>
          </p:sp>
        </mc:Fallback>
      </mc:AlternateContent>
      <p:sp>
        <p:nvSpPr>
          <p:cNvPr id="1109" name="椭圆 1108"/>
          <p:cNvSpPr/>
          <p:nvPr/>
        </p:nvSpPr>
        <p:spPr>
          <a:xfrm>
            <a:off x="6499386" y="3592457"/>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5" name="椭圆 184"/>
          <p:cNvSpPr/>
          <p:nvPr/>
        </p:nvSpPr>
        <p:spPr>
          <a:xfrm>
            <a:off x="7897427" y="2052449"/>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a:off x="7895043" y="4299462"/>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7" name="椭圆 186"/>
          <p:cNvSpPr/>
          <p:nvPr/>
        </p:nvSpPr>
        <p:spPr>
          <a:xfrm>
            <a:off x="5662959" y="2052449"/>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p:nvSpPr>
        <p:spPr>
          <a:xfrm>
            <a:off x="5662959" y="4285285"/>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0" name="椭圆 189"/>
          <p:cNvSpPr/>
          <p:nvPr/>
        </p:nvSpPr>
        <p:spPr>
          <a:xfrm>
            <a:off x="4908048" y="4973201"/>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98" name="直接连接符 197"/>
          <p:cNvCxnSpPr/>
          <p:nvPr/>
        </p:nvCxnSpPr>
        <p:spPr>
          <a:xfrm>
            <a:off x="4962981" y="2790083"/>
            <a:ext cx="22541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椭圆 187"/>
          <p:cNvSpPr/>
          <p:nvPr/>
        </p:nvSpPr>
        <p:spPr>
          <a:xfrm>
            <a:off x="4908048" y="2732933"/>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p:nvSpPr>
        <p:spPr>
          <a:xfrm>
            <a:off x="7151517" y="2732933"/>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00" name="组合 199"/>
          <p:cNvGrpSpPr/>
          <p:nvPr/>
        </p:nvGrpSpPr>
        <p:grpSpPr>
          <a:xfrm>
            <a:off x="3542808" y="6449663"/>
            <a:ext cx="552450" cy="314325"/>
            <a:chOff x="5172075" y="6438900"/>
            <a:chExt cx="552450" cy="314325"/>
          </a:xfrm>
        </p:grpSpPr>
        <p:sp>
          <p:nvSpPr>
            <p:cNvPr id="201" name="棱台 20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右箭头 20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TextBox 202"/>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grpSp>
        <p:nvGrpSpPr>
          <p:cNvPr id="4" name="组合 3"/>
          <p:cNvGrpSpPr/>
          <p:nvPr/>
        </p:nvGrpSpPr>
        <p:grpSpPr>
          <a:xfrm>
            <a:off x="4270617" y="1023464"/>
            <a:ext cx="4791237" cy="4483804"/>
            <a:chOff x="4270617" y="1023464"/>
            <a:chExt cx="4791237" cy="4483804"/>
          </a:xfrm>
        </p:grpSpPr>
        <p:sp>
          <p:nvSpPr>
            <p:cNvPr id="2" name="文本框 1"/>
            <p:cNvSpPr txBox="1"/>
            <p:nvPr/>
          </p:nvSpPr>
          <p:spPr>
            <a:xfrm>
              <a:off x="4270617" y="4984048"/>
              <a:ext cx="343364"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x</a:t>
              </a:r>
              <a:endParaRPr lang="zh-CN" altLang="en-US" i="1" dirty="0">
                <a:latin typeface="Times New Roman" panose="02020603050405020304" pitchFamily="18" charset="0"/>
                <a:cs typeface="Times New Roman" panose="02020603050405020304" pitchFamily="18" charset="0"/>
              </a:endParaRPr>
            </a:p>
          </p:txBody>
        </p:sp>
        <p:sp>
          <p:nvSpPr>
            <p:cNvPr id="82" name="文本框 81"/>
            <p:cNvSpPr txBox="1"/>
            <p:nvPr/>
          </p:nvSpPr>
          <p:spPr>
            <a:xfrm>
              <a:off x="8718490" y="3252932"/>
              <a:ext cx="343364"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y</a:t>
              </a:r>
              <a:endParaRPr lang="zh-CN" altLang="en-US" i="1" dirty="0">
                <a:latin typeface="Times New Roman" panose="02020603050405020304" pitchFamily="18" charset="0"/>
                <a:cs typeface="Times New Roman" panose="02020603050405020304" pitchFamily="18" charset="0"/>
              </a:endParaRPr>
            </a:p>
          </p:txBody>
        </p:sp>
        <p:sp>
          <p:nvSpPr>
            <p:cNvPr id="83" name="文本框 82"/>
            <p:cNvSpPr txBox="1"/>
            <p:nvPr/>
          </p:nvSpPr>
          <p:spPr>
            <a:xfrm>
              <a:off x="6221798" y="1023464"/>
              <a:ext cx="324128"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z</a:t>
              </a:r>
              <a:endParaRPr lang="zh-CN"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5566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5"/>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200"/>
                                        </p:tgtEl>
                                        <p:attrNameLst>
                                          <p:attrName>style.visibility</p:attrName>
                                        </p:attrNameLst>
                                      </p:cBhvr>
                                      <p:to>
                                        <p:strVal val="visible"/>
                                      </p:to>
                                    </p:set>
                                    <p:animEffect transition="in" filter="wipe(down)">
                                      <p:cBhvr>
                                        <p:cTn id="26"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 grpId="0"/>
      <p:bldP spid="1101" grpId="0"/>
      <p:bldP spid="178" grpId="0"/>
      <p:bldP spid="11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828" y="99940"/>
            <a:ext cx="5801710" cy="769441"/>
          </a:xfrm>
          <a:prstGeom prst="rect">
            <a:avLst/>
          </a:prstGeom>
          <a:noFill/>
        </p:spPr>
        <p:txBody>
          <a:bodyPr wrap="square" rtlCol="0">
            <a:spAutoFit/>
          </a:bodyPr>
          <a:lstStyle/>
          <a:p>
            <a:r>
              <a:rPr lang="en-US" altLang="zh-CN" sz="4400" b="1" dirty="0">
                <a:solidFill>
                  <a:srgbClr val="FF0000"/>
                </a:solidFill>
              </a:rPr>
              <a:t>3.2</a:t>
            </a:r>
            <a:r>
              <a:rPr lang="zh-CN" altLang="en-US" sz="4400" b="1" dirty="0">
                <a:solidFill>
                  <a:srgbClr val="FF0000"/>
                </a:solidFill>
              </a:rPr>
              <a:t>价带、导带和禁带</a:t>
            </a:r>
            <a:endParaRPr lang="zh-CN" altLang="en-US" sz="4400" b="1" i="1" dirty="0">
              <a:solidFill>
                <a:srgbClr val="FF0000"/>
              </a:solidFill>
            </a:endParaRPr>
          </a:p>
        </p:txBody>
      </p:sp>
      <p:pic>
        <p:nvPicPr>
          <p:cNvPr id="7170" name="Picture 2" descr="砷化镓的能带结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908" y="1005924"/>
            <a:ext cx="4130128" cy="5345566"/>
          </a:xfrm>
          <a:prstGeom prst="rect">
            <a:avLst/>
          </a:prstGeom>
          <a:noFill/>
          <a:extLst>
            <a:ext uri="{909E8E84-426E-40DD-AFC4-6F175D3DCCD1}">
              <a14:hiddenFill xmlns:a14="http://schemas.microsoft.com/office/drawing/2010/main">
                <a:solidFill>
                  <a:srgbClr val="FFFFFF"/>
                </a:solidFill>
              </a14:hiddenFill>
            </a:ext>
          </a:extLst>
        </p:spPr>
      </p:pic>
      <p:sp>
        <p:nvSpPr>
          <p:cNvPr id="5" name="任意多边形 4"/>
          <p:cNvSpPr/>
          <p:nvPr/>
        </p:nvSpPr>
        <p:spPr>
          <a:xfrm flipH="1" flipV="1">
            <a:off x="4187177" y="2959611"/>
            <a:ext cx="535704" cy="296985"/>
          </a:xfrm>
          <a:custGeom>
            <a:avLst/>
            <a:gdLst>
              <a:gd name="connsiteX0" fmla="*/ 201244 w 280072"/>
              <a:gd name="connsiteY0" fmla="*/ 0 h 204952"/>
              <a:gd name="connsiteX1" fmla="*/ 201244 w 280072"/>
              <a:gd name="connsiteY1" fmla="*/ 0 h 204952"/>
              <a:gd name="connsiteX2" fmla="*/ 75120 w 280072"/>
              <a:gd name="connsiteY2" fmla="*/ 63063 h 204952"/>
              <a:gd name="connsiteX3" fmla="*/ 12058 w 280072"/>
              <a:gd name="connsiteY3" fmla="*/ 78828 h 204952"/>
              <a:gd name="connsiteX4" fmla="*/ 75120 w 280072"/>
              <a:gd name="connsiteY4" fmla="*/ 189187 h 204952"/>
              <a:gd name="connsiteX5" fmla="*/ 169713 w 280072"/>
              <a:gd name="connsiteY5" fmla="*/ 204952 h 204952"/>
              <a:gd name="connsiteX6" fmla="*/ 264306 w 280072"/>
              <a:gd name="connsiteY6" fmla="*/ 189187 h 204952"/>
              <a:gd name="connsiteX7" fmla="*/ 280072 w 280072"/>
              <a:gd name="connsiteY7" fmla="*/ 141890 h 204952"/>
              <a:gd name="connsiteX8" fmla="*/ 217010 w 280072"/>
              <a:gd name="connsiteY8" fmla="*/ 15766 h 204952"/>
              <a:gd name="connsiteX9" fmla="*/ 201244 w 280072"/>
              <a:gd name="connsiteY9" fmla="*/ 0 h 2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72" h="204952">
                <a:moveTo>
                  <a:pt x="201244" y="0"/>
                </a:moveTo>
                <a:lnTo>
                  <a:pt x="201244" y="0"/>
                </a:lnTo>
                <a:cubicBezTo>
                  <a:pt x="159203" y="21021"/>
                  <a:pt x="118508" y="44985"/>
                  <a:pt x="75120" y="63063"/>
                </a:cubicBezTo>
                <a:cubicBezTo>
                  <a:pt x="55119" y="71397"/>
                  <a:pt x="20593" y="58912"/>
                  <a:pt x="12058" y="78828"/>
                </a:cubicBezTo>
                <a:cubicBezTo>
                  <a:pt x="-23270" y="161260"/>
                  <a:pt x="25481" y="178156"/>
                  <a:pt x="75120" y="189187"/>
                </a:cubicBezTo>
                <a:cubicBezTo>
                  <a:pt x="106325" y="196121"/>
                  <a:pt x="138182" y="199697"/>
                  <a:pt x="169713" y="204952"/>
                </a:cubicBezTo>
                <a:cubicBezTo>
                  <a:pt x="201244" y="199697"/>
                  <a:pt x="236552" y="205046"/>
                  <a:pt x="264306" y="189187"/>
                </a:cubicBezTo>
                <a:cubicBezTo>
                  <a:pt x="278735" y="180942"/>
                  <a:pt x="280072" y="158509"/>
                  <a:pt x="280072" y="141890"/>
                </a:cubicBezTo>
                <a:cubicBezTo>
                  <a:pt x="280072" y="76456"/>
                  <a:pt x="279712" y="36667"/>
                  <a:pt x="217010" y="15766"/>
                </a:cubicBezTo>
                <a:cubicBezTo>
                  <a:pt x="202053" y="10780"/>
                  <a:pt x="203872" y="2628"/>
                  <a:pt x="201244" y="0"/>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4147780" y="4049196"/>
            <a:ext cx="514378" cy="204952"/>
          </a:xfrm>
          <a:custGeom>
            <a:avLst/>
            <a:gdLst>
              <a:gd name="connsiteX0" fmla="*/ 201244 w 280072"/>
              <a:gd name="connsiteY0" fmla="*/ 0 h 204952"/>
              <a:gd name="connsiteX1" fmla="*/ 201244 w 280072"/>
              <a:gd name="connsiteY1" fmla="*/ 0 h 204952"/>
              <a:gd name="connsiteX2" fmla="*/ 75120 w 280072"/>
              <a:gd name="connsiteY2" fmla="*/ 63063 h 204952"/>
              <a:gd name="connsiteX3" fmla="*/ 12058 w 280072"/>
              <a:gd name="connsiteY3" fmla="*/ 78828 h 204952"/>
              <a:gd name="connsiteX4" fmla="*/ 75120 w 280072"/>
              <a:gd name="connsiteY4" fmla="*/ 189187 h 204952"/>
              <a:gd name="connsiteX5" fmla="*/ 169713 w 280072"/>
              <a:gd name="connsiteY5" fmla="*/ 204952 h 204952"/>
              <a:gd name="connsiteX6" fmla="*/ 264306 w 280072"/>
              <a:gd name="connsiteY6" fmla="*/ 189187 h 204952"/>
              <a:gd name="connsiteX7" fmla="*/ 280072 w 280072"/>
              <a:gd name="connsiteY7" fmla="*/ 141890 h 204952"/>
              <a:gd name="connsiteX8" fmla="*/ 217010 w 280072"/>
              <a:gd name="connsiteY8" fmla="*/ 15766 h 204952"/>
              <a:gd name="connsiteX9" fmla="*/ 201244 w 280072"/>
              <a:gd name="connsiteY9" fmla="*/ 0 h 2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72" h="204952">
                <a:moveTo>
                  <a:pt x="201244" y="0"/>
                </a:moveTo>
                <a:lnTo>
                  <a:pt x="201244" y="0"/>
                </a:lnTo>
                <a:cubicBezTo>
                  <a:pt x="159203" y="21021"/>
                  <a:pt x="118508" y="44985"/>
                  <a:pt x="75120" y="63063"/>
                </a:cubicBezTo>
                <a:cubicBezTo>
                  <a:pt x="55119" y="71397"/>
                  <a:pt x="20593" y="58912"/>
                  <a:pt x="12058" y="78828"/>
                </a:cubicBezTo>
                <a:cubicBezTo>
                  <a:pt x="-23270" y="161260"/>
                  <a:pt x="25481" y="178156"/>
                  <a:pt x="75120" y="189187"/>
                </a:cubicBezTo>
                <a:cubicBezTo>
                  <a:pt x="106325" y="196121"/>
                  <a:pt x="138182" y="199697"/>
                  <a:pt x="169713" y="204952"/>
                </a:cubicBezTo>
                <a:cubicBezTo>
                  <a:pt x="201244" y="199697"/>
                  <a:pt x="236552" y="205046"/>
                  <a:pt x="264306" y="189187"/>
                </a:cubicBezTo>
                <a:cubicBezTo>
                  <a:pt x="278735" y="180942"/>
                  <a:pt x="280072" y="158509"/>
                  <a:pt x="280072" y="141890"/>
                </a:cubicBezTo>
                <a:cubicBezTo>
                  <a:pt x="280072" y="76456"/>
                  <a:pt x="279712" y="36667"/>
                  <a:pt x="217010" y="15766"/>
                </a:cubicBezTo>
                <a:cubicBezTo>
                  <a:pt x="202053" y="10780"/>
                  <a:pt x="203872" y="2628"/>
                  <a:pt x="201244" y="0"/>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935506" y="1348495"/>
            <a:ext cx="1124026" cy="523220"/>
          </a:xfrm>
          <a:prstGeom prst="rect">
            <a:avLst/>
          </a:prstGeom>
          <a:noFill/>
        </p:spPr>
        <p:txBody>
          <a:bodyPr wrap="none" rtlCol="0">
            <a:spAutoFit/>
          </a:bodyPr>
          <a:lstStyle/>
          <a:p>
            <a:r>
              <a:rPr lang="en-US" altLang="zh-CN" b="1" dirty="0">
                <a:solidFill>
                  <a:srgbClr val="C00000"/>
                </a:solidFill>
              </a:rPr>
              <a:t>GaAs</a:t>
            </a:r>
            <a:endParaRPr lang="zh-CN" altLang="en-US" b="1" dirty="0">
              <a:solidFill>
                <a:srgbClr val="C00000"/>
              </a:solidFill>
            </a:endParaRPr>
          </a:p>
        </p:txBody>
      </p:sp>
      <p:sp>
        <p:nvSpPr>
          <p:cNvPr id="8" name="TextBox 7"/>
          <p:cNvSpPr txBox="1"/>
          <p:nvPr/>
        </p:nvSpPr>
        <p:spPr>
          <a:xfrm>
            <a:off x="1945203" y="2075890"/>
            <a:ext cx="653579" cy="3108543"/>
          </a:xfrm>
          <a:prstGeom prst="rect">
            <a:avLst/>
          </a:prstGeom>
          <a:solidFill>
            <a:srgbClr val="FFFF00"/>
          </a:solidFill>
        </p:spPr>
        <p:txBody>
          <a:bodyPr wrap="square" rtlCol="0">
            <a:spAutoFit/>
          </a:bodyPr>
          <a:lstStyle/>
          <a:p>
            <a:r>
              <a:rPr lang="zh-CN" altLang="en-US" b="1" dirty="0">
                <a:solidFill>
                  <a:srgbClr val="C00000"/>
                </a:solidFill>
              </a:rPr>
              <a:t>直接带隙半导体</a:t>
            </a:r>
          </a:p>
        </p:txBody>
      </p:sp>
      <mc:AlternateContent xmlns:mc="http://schemas.openxmlformats.org/markup-compatibility/2006" xmlns:a14="http://schemas.microsoft.com/office/drawing/2010/main">
        <mc:Choice Requires="a14">
          <p:sp>
            <p:nvSpPr>
              <p:cNvPr id="9" name="TextBox 8"/>
              <p:cNvSpPr txBox="1"/>
              <p:nvPr/>
            </p:nvSpPr>
            <p:spPr>
              <a:xfrm>
                <a:off x="6791484" y="2645798"/>
                <a:ext cx="3434722"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791484" y="2645798"/>
                <a:ext cx="3434722" cy="90178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7488011" y="3630161"/>
                <a:ext cx="2282228"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𝐸</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2</m:t>
                              </m:r>
                            </m:sup>
                          </m:sSup>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7488011" y="3630161"/>
                <a:ext cx="2282228" cy="956929"/>
              </a:xfrm>
              <a:prstGeom prst="rect">
                <a:avLst/>
              </a:prstGeom>
              <a:blipFill>
                <a:blip r:embed="rId5"/>
                <a:stretch>
                  <a:fillRect/>
                </a:stretch>
              </a:blipFill>
            </p:spPr>
            <p:txBody>
              <a:bodyPr/>
              <a:lstStyle/>
              <a:p>
                <a:r>
                  <a:rPr lang="zh-CN" altLang="en-US">
                    <a:noFill/>
                  </a:rPr>
                  <a:t> </a:t>
                </a:r>
              </a:p>
            </p:txBody>
          </p:sp>
        </mc:Fallback>
      </mc:AlternateContent>
      <p:grpSp>
        <p:nvGrpSpPr>
          <p:cNvPr id="10" name="组合 9"/>
          <p:cNvGrpSpPr/>
          <p:nvPr/>
        </p:nvGrpSpPr>
        <p:grpSpPr>
          <a:xfrm>
            <a:off x="3542808" y="6449663"/>
            <a:ext cx="552450" cy="314325"/>
            <a:chOff x="5172075" y="6438900"/>
            <a:chExt cx="552450" cy="314325"/>
          </a:xfrm>
        </p:grpSpPr>
        <p:sp>
          <p:nvSpPr>
            <p:cNvPr id="11" name="棱台 1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
        <p:nvSpPr>
          <p:cNvPr id="4" name="文本框 3"/>
          <p:cNvSpPr txBox="1"/>
          <p:nvPr/>
        </p:nvSpPr>
        <p:spPr>
          <a:xfrm>
            <a:off x="5031806" y="5727200"/>
            <a:ext cx="1058303" cy="461665"/>
          </a:xfrm>
          <a:prstGeom prst="rect">
            <a:avLst/>
          </a:prstGeom>
          <a:solidFill>
            <a:schemeClr val="bg1"/>
          </a:solidFill>
        </p:spPr>
        <p:txBody>
          <a:bodyPr wrap="none" rtlCol="0">
            <a:spAutoFit/>
          </a:bodyPr>
          <a:lstStyle/>
          <a:p>
            <a:r>
              <a:rPr lang="en-US" altLang="zh-CN" sz="2400" dirty="0" smtClean="0"/>
              <a:t>&lt;100&gt;</a:t>
            </a:r>
            <a:endParaRPr lang="zh-CN" altLang="en-US" sz="2400" dirty="0"/>
          </a:p>
        </p:txBody>
      </p:sp>
      <p:sp>
        <p:nvSpPr>
          <p:cNvPr id="14" name="文本框 13"/>
          <p:cNvSpPr txBox="1"/>
          <p:nvPr/>
        </p:nvSpPr>
        <p:spPr>
          <a:xfrm>
            <a:off x="5701320" y="5496367"/>
            <a:ext cx="372218" cy="461665"/>
          </a:xfrm>
          <a:prstGeom prst="rect">
            <a:avLst/>
          </a:prstGeom>
          <a:noFill/>
        </p:spPr>
        <p:txBody>
          <a:bodyPr wrap="none" rtlCol="0">
            <a:spAutoFit/>
          </a:bodyPr>
          <a:lstStyle/>
          <a:p>
            <a:r>
              <a:rPr lang="en-US" altLang="zh-CN" sz="2400" i="1" dirty="0" smtClean="0">
                <a:latin typeface="Times New Roman" panose="02020603050405020304" pitchFamily="18" charset="0"/>
                <a:cs typeface="Times New Roman" panose="02020603050405020304" pitchFamily="18" charset="0"/>
              </a:rPr>
              <a:t>X</a:t>
            </a:r>
            <a:endParaRPr lang="zh-CN"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23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1000"/>
                                        <p:tgtEl>
                                          <p:spTgt spid="3"/>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508" y="142023"/>
            <a:ext cx="4931158" cy="769441"/>
          </a:xfrm>
          <a:prstGeom prst="rect">
            <a:avLst/>
          </a:prstGeom>
          <a:noFill/>
        </p:spPr>
        <p:txBody>
          <a:bodyPr wrap="none" rtlCol="0">
            <a:spAutoFit/>
          </a:bodyPr>
          <a:lstStyle/>
          <a:p>
            <a:r>
              <a:rPr lang="en-US" altLang="zh-CN" sz="4400" b="1" dirty="0" smtClean="0">
                <a:solidFill>
                  <a:srgbClr val="FF0000"/>
                </a:solidFill>
              </a:rPr>
              <a:t>3.3</a:t>
            </a:r>
            <a:r>
              <a:rPr lang="zh-CN" altLang="en-US" sz="4400" b="1" dirty="0" smtClean="0">
                <a:solidFill>
                  <a:srgbClr val="FF0000"/>
                </a:solidFill>
              </a:rPr>
              <a:t>（自由）载流子</a:t>
            </a:r>
            <a:endParaRPr lang="zh-CN" altLang="en-US" sz="4400" b="1" dirty="0">
              <a:solidFill>
                <a:srgbClr val="FF0000"/>
              </a:solidFill>
            </a:endParaRPr>
          </a:p>
        </p:txBody>
      </p:sp>
      <p:cxnSp>
        <p:nvCxnSpPr>
          <p:cNvPr id="4" name="直接箭头连接符 3"/>
          <p:cNvCxnSpPr/>
          <p:nvPr/>
        </p:nvCxnSpPr>
        <p:spPr>
          <a:xfrm>
            <a:off x="2236520" y="3429000"/>
            <a:ext cx="196860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220823" y="1698171"/>
            <a:ext cx="0" cy="2363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2616531" y="2505694"/>
            <a:ext cx="1175657" cy="926300"/>
          </a:xfrm>
          <a:custGeom>
            <a:avLst/>
            <a:gdLst>
              <a:gd name="connsiteX0" fmla="*/ 0 w 1175657"/>
              <a:gd name="connsiteY0" fmla="*/ 0 h 926300"/>
              <a:gd name="connsiteX1" fmla="*/ 605641 w 1175657"/>
              <a:gd name="connsiteY1" fmla="*/ 926275 h 926300"/>
              <a:gd name="connsiteX2" fmla="*/ 1175657 w 1175657"/>
              <a:gd name="connsiteY2" fmla="*/ 23750 h 926300"/>
            </a:gdLst>
            <a:ahLst/>
            <a:cxnLst>
              <a:cxn ang="0">
                <a:pos x="connsiteX0" y="connsiteY0"/>
              </a:cxn>
              <a:cxn ang="0">
                <a:pos x="connsiteX1" y="connsiteY1"/>
              </a:cxn>
              <a:cxn ang="0">
                <a:pos x="connsiteX2" y="connsiteY2"/>
              </a:cxn>
            </a:cxnLst>
            <a:rect l="l" t="t" r="r" b="b"/>
            <a:pathLst>
              <a:path w="1175657" h="926300">
                <a:moveTo>
                  <a:pt x="0" y="0"/>
                </a:moveTo>
                <a:cubicBezTo>
                  <a:pt x="204849" y="461158"/>
                  <a:pt x="409698" y="922317"/>
                  <a:pt x="605641" y="926275"/>
                </a:cubicBezTo>
                <a:cubicBezTo>
                  <a:pt x="801584" y="930233"/>
                  <a:pt x="988620" y="476991"/>
                  <a:pt x="1175657" y="2375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2284024" y="1425269"/>
                <a:ext cx="10299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i="1">
                          <a:latin typeface="Cambria Math"/>
                        </a:rPr>
                        <m:t>(</m:t>
                      </m:r>
                      <m:r>
                        <a:rPr lang="en-US" altLang="zh-CN" i="1">
                          <a:latin typeface="Cambria Math"/>
                        </a:rPr>
                        <m:t>𝑘</m:t>
                      </m:r>
                      <m:r>
                        <a:rPr lang="en-US" altLang="zh-CN" i="1">
                          <a:latin typeface="Cambria Math"/>
                        </a:rPr>
                        <m:t>)</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284024" y="1425269"/>
                <a:ext cx="1029962"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970333" y="3373648"/>
                <a:ext cx="4933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970333" y="3373648"/>
                <a:ext cx="493340" cy="523220"/>
              </a:xfrm>
              <a:prstGeom prst="rect">
                <a:avLst/>
              </a:prstGeom>
              <a:blipFill>
                <a:blip r:embed="rId4"/>
                <a:stretch>
                  <a:fillRect/>
                </a:stretch>
              </a:blipFill>
            </p:spPr>
            <p:txBody>
              <a:bodyPr/>
              <a:lstStyle/>
              <a:p>
                <a:r>
                  <a:rPr lang="zh-CN" altLang="en-US">
                    <a:noFill/>
                  </a:rPr>
                  <a:t> </a:t>
                </a:r>
              </a:p>
            </p:txBody>
          </p:sp>
        </mc:Fallback>
      </mc:AlternateContent>
      <p:sp>
        <p:nvSpPr>
          <p:cNvPr id="12" name="椭圆 11"/>
          <p:cNvSpPr/>
          <p:nvPr/>
        </p:nvSpPr>
        <p:spPr>
          <a:xfrm>
            <a:off x="2775254" y="288571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68922" y="289562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32651" y="3012400"/>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500035" y="302624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901923" y="313710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40657" y="316085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985051" y="325585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360281" y="326378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085606" y="3360743"/>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268028" y="335679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TextBox 21"/>
              <p:cNvSpPr txBox="1"/>
              <p:nvPr/>
            </p:nvSpPr>
            <p:spPr>
              <a:xfrm>
                <a:off x="1896773" y="4575136"/>
                <a:ext cx="2418226"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r>
                        <a:rPr lang="en-US" altLang="zh-CN" b="1" i="1">
                          <a:latin typeface="Cambria Math"/>
                        </a:rPr>
                        <m:t>𝑬</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1896773" y="4575136"/>
                <a:ext cx="2418226" cy="8989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910768" y="5558809"/>
                <a:ext cx="2216954" cy="910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𝒅𝑬</m:t>
                          </m:r>
                          <m:r>
                            <a:rPr lang="en-US" altLang="zh-CN" b="1" i="1">
                              <a:latin typeface="Cambria Math"/>
                            </a:rPr>
                            <m:t>(</m:t>
                          </m:r>
                          <m:r>
                            <a:rPr lang="en-US" altLang="zh-CN" b="1" i="1">
                              <a:latin typeface="Cambria Math"/>
                            </a:rPr>
                            <m:t>𝒌</m:t>
                          </m:r>
                          <m:r>
                            <a:rPr lang="en-US" altLang="zh-CN" b="1" i="1">
                              <a:latin typeface="Cambria Math"/>
                            </a:rPr>
                            <m:t>)</m:t>
                          </m:r>
                        </m:num>
                        <m:den>
                          <m:r>
                            <a:rPr lang="en-US" altLang="zh-CN" b="1" i="1">
                              <a:latin typeface="Cambria Math"/>
                            </a:rPr>
                            <m:t>𝒅𝒌</m:t>
                          </m:r>
                        </m:den>
                      </m:f>
                    </m:oMath>
                  </m:oMathPara>
                </a14:m>
                <a:endParaRPr lang="zh-CN" alt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1910768" y="5558809"/>
                <a:ext cx="2216954" cy="910186"/>
              </a:xfrm>
              <a:prstGeom prst="rect">
                <a:avLst/>
              </a:prstGeom>
              <a:blipFill>
                <a:blip r:embed="rId6"/>
                <a:stretch>
                  <a:fillRect/>
                </a:stretch>
              </a:blipFill>
            </p:spPr>
            <p:txBody>
              <a:bodyPr/>
              <a:lstStyle/>
              <a:p>
                <a:r>
                  <a:rPr lang="zh-CN" altLang="en-US">
                    <a:noFill/>
                  </a:rPr>
                  <a:t> </a:t>
                </a:r>
              </a:p>
            </p:txBody>
          </p:sp>
        </mc:Fallback>
      </mc:AlternateContent>
      <p:cxnSp>
        <p:nvCxnSpPr>
          <p:cNvPr id="25" name="直接箭头连接符 24"/>
          <p:cNvCxnSpPr/>
          <p:nvPr/>
        </p:nvCxnSpPr>
        <p:spPr>
          <a:xfrm>
            <a:off x="3907915" y="2968844"/>
            <a:ext cx="4364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67946" y="2675271"/>
            <a:ext cx="391454" cy="523220"/>
          </a:xfrm>
          <a:prstGeom prst="rect">
            <a:avLst/>
          </a:prstGeom>
          <a:noFill/>
        </p:spPr>
        <p:txBody>
          <a:bodyPr wrap="none" rtlCol="0">
            <a:spAutoFit/>
          </a:bodyPr>
          <a:lstStyle/>
          <a:p>
            <a:r>
              <a:rPr lang="zh-CN" altLang="en-US" dirty="0">
                <a:sym typeface="Symbol"/>
              </a:rPr>
              <a:t></a:t>
            </a:r>
            <a:endParaRPr lang="zh-CN" altLang="en-US" dirty="0"/>
          </a:p>
        </p:txBody>
      </p:sp>
      <p:cxnSp>
        <p:nvCxnSpPr>
          <p:cNvPr id="27" name="直接箭头连接符 26"/>
          <p:cNvCxnSpPr/>
          <p:nvPr/>
        </p:nvCxnSpPr>
        <p:spPr>
          <a:xfrm>
            <a:off x="2065786" y="2948272"/>
            <a:ext cx="436477"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51308" y="2664644"/>
            <a:ext cx="391454" cy="523220"/>
          </a:xfrm>
          <a:prstGeom prst="rect">
            <a:avLst/>
          </a:prstGeom>
          <a:noFill/>
        </p:spPr>
        <p:txBody>
          <a:bodyPr wrap="none" rtlCol="0">
            <a:spAutoFit/>
          </a:bodyPr>
          <a:lstStyle/>
          <a:p>
            <a:r>
              <a:rPr lang="zh-CN" altLang="en-US" dirty="0">
                <a:sym typeface="Symbol"/>
              </a:rPr>
              <a:t></a:t>
            </a:r>
            <a:endParaRPr lang="zh-CN" altLang="en-US" dirty="0"/>
          </a:p>
        </p:txBody>
      </p:sp>
      <mc:AlternateContent xmlns:mc="http://schemas.openxmlformats.org/markup-compatibility/2006" xmlns:a14="http://schemas.microsoft.com/office/drawing/2010/main">
        <mc:Choice Requires="a14">
          <p:sp>
            <p:nvSpPr>
              <p:cNvPr id="29" name="TextBox 28"/>
              <p:cNvSpPr txBox="1"/>
              <p:nvPr/>
            </p:nvSpPr>
            <p:spPr>
              <a:xfrm>
                <a:off x="5442992" y="5440633"/>
                <a:ext cx="3601307" cy="14531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rPr>
                                <m:t>𝒌</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acc>
                        <m:accPr>
                          <m:chr m:val="⃑"/>
                          <m:ctrlPr>
                            <a:rPr lang="en-US" altLang="zh-CN" b="1" i="1">
                              <a:latin typeface="Cambria Math" panose="02040503050406030204" pitchFamily="18" charset="0"/>
                            </a:rPr>
                          </m:ctrlPr>
                        </m:accPr>
                        <m:e>
                          <m:r>
                            <a:rPr lang="en-US" altLang="zh-CN" b="1" i="1">
                              <a:latin typeface="Cambria Math"/>
                            </a:rPr>
                            <m:t>𝑭</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r>
                        <a:rPr lang="en-US" altLang="zh-CN" b="1" i="1">
                          <a:latin typeface="Cambria Math"/>
                        </a:rPr>
                        <m:t>(−</m:t>
                      </m:r>
                      <m:r>
                        <a:rPr lang="en-US" altLang="zh-CN" b="1" i="1">
                          <a:latin typeface="Cambria Math"/>
                        </a:rPr>
                        <m:t>𝒆</m:t>
                      </m:r>
                      <m:r>
                        <a:rPr lang="en-US" altLang="zh-CN" b="1" i="1">
                          <a:latin typeface="Cambria Math"/>
                        </a:rPr>
                        <m:t>)∈</m:t>
                      </m:r>
                    </m:oMath>
                  </m:oMathPara>
                </a14:m>
                <a:endParaRPr lang="zh-CN" altLang="en-US" dirty="0"/>
              </a:p>
              <a:p>
                <a:endParaRPr lang="zh-CN" altLang="en-US"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5442992" y="5440633"/>
                <a:ext cx="3601307" cy="1453155"/>
              </a:xfrm>
              <a:prstGeom prst="rect">
                <a:avLst/>
              </a:prstGeom>
              <a:blipFill>
                <a:blip r:embed="rId7"/>
                <a:stretch>
                  <a:fillRect/>
                </a:stretch>
              </a:blipFill>
            </p:spPr>
            <p:txBody>
              <a:bodyPr/>
              <a:lstStyle/>
              <a:p>
                <a:r>
                  <a:rPr lang="zh-CN" altLang="en-US">
                    <a:noFill/>
                  </a:rPr>
                  <a:t> </a:t>
                </a:r>
              </a:p>
            </p:txBody>
          </p:sp>
        </mc:Fallback>
      </mc:AlternateContent>
      <p:cxnSp>
        <p:nvCxnSpPr>
          <p:cNvPr id="31" name="直接箭头连接符 30"/>
          <p:cNvCxnSpPr/>
          <p:nvPr/>
        </p:nvCxnSpPr>
        <p:spPr>
          <a:xfrm>
            <a:off x="2713941" y="4191990"/>
            <a:ext cx="9931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3575967" y="3906630"/>
                <a:ext cx="5084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3575967" y="3906630"/>
                <a:ext cx="508473" cy="523220"/>
              </a:xfrm>
              <a:prstGeom prst="rect">
                <a:avLst/>
              </a:prstGeom>
              <a:blipFill>
                <a:blip r:embed="rId8"/>
                <a:stretch>
                  <a:fillRect/>
                </a:stretch>
              </a:blipFill>
            </p:spPr>
            <p:txBody>
              <a:bodyPr/>
              <a:lstStyle/>
              <a:p>
                <a:r>
                  <a:rPr lang="zh-CN" altLang="en-US">
                    <a:noFill/>
                  </a:rPr>
                  <a:t> </a:t>
                </a:r>
              </a:p>
            </p:txBody>
          </p:sp>
        </mc:Fallback>
      </mc:AlternateContent>
      <p:sp>
        <p:nvSpPr>
          <p:cNvPr id="42" name="椭圆 41"/>
          <p:cNvSpPr/>
          <p:nvPr/>
        </p:nvSpPr>
        <p:spPr>
          <a:xfrm>
            <a:off x="2705720" y="276695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655909" y="263566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569473" y="2459469"/>
            <a:ext cx="68238" cy="92450"/>
          </a:xfrm>
          <a:custGeom>
            <a:avLst/>
            <a:gdLst>
              <a:gd name="connsiteX0" fmla="*/ 136477 w 136477"/>
              <a:gd name="connsiteY0" fmla="*/ 173387 h 173387"/>
              <a:gd name="connsiteX1" fmla="*/ 40943 w 136477"/>
              <a:gd name="connsiteY1" fmla="*/ 23262 h 173387"/>
              <a:gd name="connsiteX2" fmla="*/ 0 w 136477"/>
              <a:gd name="connsiteY2" fmla="*/ 2790 h 173387"/>
              <a:gd name="connsiteX0" fmla="*/ 136477 w 136477"/>
              <a:gd name="connsiteY0" fmla="*/ 187615 h 187615"/>
              <a:gd name="connsiteX1" fmla="*/ 40943 w 136477"/>
              <a:gd name="connsiteY1" fmla="*/ 23842 h 187615"/>
              <a:gd name="connsiteX2" fmla="*/ 0 w 136477"/>
              <a:gd name="connsiteY2" fmla="*/ 3370 h 187615"/>
              <a:gd name="connsiteX0" fmla="*/ 136477 w 136477"/>
              <a:gd name="connsiteY0" fmla="*/ 184901 h 184901"/>
              <a:gd name="connsiteX1" fmla="*/ 61415 w 136477"/>
              <a:gd name="connsiteY1" fmla="*/ 41599 h 184901"/>
              <a:gd name="connsiteX2" fmla="*/ 0 w 136477"/>
              <a:gd name="connsiteY2" fmla="*/ 656 h 184901"/>
            </a:gdLst>
            <a:ahLst/>
            <a:cxnLst>
              <a:cxn ang="0">
                <a:pos x="connsiteX0" y="connsiteY0"/>
              </a:cxn>
              <a:cxn ang="0">
                <a:pos x="connsiteX1" y="connsiteY1"/>
              </a:cxn>
              <a:cxn ang="0">
                <a:pos x="connsiteX2" y="connsiteY2"/>
              </a:cxn>
            </a:cxnLst>
            <a:rect l="l" t="t" r="r" b="b"/>
            <a:pathLst>
              <a:path w="136477" h="184901">
                <a:moveTo>
                  <a:pt x="136477" y="184901"/>
                </a:moveTo>
                <a:cubicBezTo>
                  <a:pt x="100083" y="124055"/>
                  <a:pt x="84161" y="72306"/>
                  <a:pt x="61415" y="41599"/>
                </a:cubicBezTo>
                <a:cubicBezTo>
                  <a:pt x="38669" y="10892"/>
                  <a:pt x="9098" y="-3325"/>
                  <a:pt x="0" y="6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任意多边形 60"/>
          <p:cNvSpPr/>
          <p:nvPr/>
        </p:nvSpPr>
        <p:spPr>
          <a:xfrm flipH="1">
            <a:off x="3781072" y="2453839"/>
            <a:ext cx="68238" cy="92450"/>
          </a:xfrm>
          <a:custGeom>
            <a:avLst/>
            <a:gdLst>
              <a:gd name="connsiteX0" fmla="*/ 136477 w 136477"/>
              <a:gd name="connsiteY0" fmla="*/ 173387 h 173387"/>
              <a:gd name="connsiteX1" fmla="*/ 40943 w 136477"/>
              <a:gd name="connsiteY1" fmla="*/ 23262 h 173387"/>
              <a:gd name="connsiteX2" fmla="*/ 0 w 136477"/>
              <a:gd name="connsiteY2" fmla="*/ 2790 h 173387"/>
              <a:gd name="connsiteX0" fmla="*/ 136477 w 136477"/>
              <a:gd name="connsiteY0" fmla="*/ 187615 h 187615"/>
              <a:gd name="connsiteX1" fmla="*/ 40943 w 136477"/>
              <a:gd name="connsiteY1" fmla="*/ 23842 h 187615"/>
              <a:gd name="connsiteX2" fmla="*/ 0 w 136477"/>
              <a:gd name="connsiteY2" fmla="*/ 3370 h 187615"/>
              <a:gd name="connsiteX0" fmla="*/ 136477 w 136477"/>
              <a:gd name="connsiteY0" fmla="*/ 184901 h 184901"/>
              <a:gd name="connsiteX1" fmla="*/ 61415 w 136477"/>
              <a:gd name="connsiteY1" fmla="*/ 41599 h 184901"/>
              <a:gd name="connsiteX2" fmla="*/ 0 w 136477"/>
              <a:gd name="connsiteY2" fmla="*/ 656 h 184901"/>
            </a:gdLst>
            <a:ahLst/>
            <a:cxnLst>
              <a:cxn ang="0">
                <a:pos x="connsiteX0" y="connsiteY0"/>
              </a:cxn>
              <a:cxn ang="0">
                <a:pos x="connsiteX1" y="connsiteY1"/>
              </a:cxn>
              <a:cxn ang="0">
                <a:pos x="connsiteX2" y="connsiteY2"/>
              </a:cxn>
            </a:cxnLst>
            <a:rect l="l" t="t" r="r" b="b"/>
            <a:pathLst>
              <a:path w="136477" h="184901">
                <a:moveTo>
                  <a:pt x="136477" y="184901"/>
                </a:moveTo>
                <a:cubicBezTo>
                  <a:pt x="100083" y="124055"/>
                  <a:pt x="84161" y="72306"/>
                  <a:pt x="61415" y="41599"/>
                </a:cubicBezTo>
                <a:cubicBezTo>
                  <a:pt x="38669" y="10892"/>
                  <a:pt x="9098" y="-3325"/>
                  <a:pt x="0" y="6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5" name="直接连接符 64"/>
          <p:cNvCxnSpPr/>
          <p:nvPr/>
        </p:nvCxnSpPr>
        <p:spPr>
          <a:xfrm>
            <a:off x="2569473" y="2245058"/>
            <a:ext cx="0" cy="11869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866652" y="2220984"/>
            <a:ext cx="0" cy="11869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6142396" y="1433742"/>
            <a:ext cx="2908092" cy="3004581"/>
            <a:chOff x="3655763" y="1424130"/>
            <a:chExt cx="2908092" cy="3004581"/>
          </a:xfrm>
        </p:grpSpPr>
        <p:cxnSp>
          <p:nvCxnSpPr>
            <p:cNvPr id="72" name="直接箭头连接符 71"/>
            <p:cNvCxnSpPr/>
            <p:nvPr/>
          </p:nvCxnSpPr>
          <p:spPr>
            <a:xfrm>
              <a:off x="4140974" y="3427861"/>
              <a:ext cx="196860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5125278" y="1697032"/>
              <a:ext cx="0" cy="2363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任意多边形 73"/>
            <p:cNvSpPr/>
            <p:nvPr/>
          </p:nvSpPr>
          <p:spPr>
            <a:xfrm>
              <a:off x="4520985" y="2504555"/>
              <a:ext cx="1175657" cy="926300"/>
            </a:xfrm>
            <a:custGeom>
              <a:avLst/>
              <a:gdLst>
                <a:gd name="connsiteX0" fmla="*/ 0 w 1175657"/>
                <a:gd name="connsiteY0" fmla="*/ 0 h 926300"/>
                <a:gd name="connsiteX1" fmla="*/ 605641 w 1175657"/>
                <a:gd name="connsiteY1" fmla="*/ 926275 h 926300"/>
                <a:gd name="connsiteX2" fmla="*/ 1175657 w 1175657"/>
                <a:gd name="connsiteY2" fmla="*/ 23750 h 926300"/>
              </a:gdLst>
              <a:ahLst/>
              <a:cxnLst>
                <a:cxn ang="0">
                  <a:pos x="connsiteX0" y="connsiteY0"/>
                </a:cxn>
                <a:cxn ang="0">
                  <a:pos x="connsiteX1" y="connsiteY1"/>
                </a:cxn>
                <a:cxn ang="0">
                  <a:pos x="connsiteX2" y="connsiteY2"/>
                </a:cxn>
              </a:cxnLst>
              <a:rect l="l" t="t" r="r" b="b"/>
              <a:pathLst>
                <a:path w="1175657" h="926300">
                  <a:moveTo>
                    <a:pt x="0" y="0"/>
                  </a:moveTo>
                  <a:cubicBezTo>
                    <a:pt x="204849" y="461158"/>
                    <a:pt x="409698" y="922317"/>
                    <a:pt x="605641" y="926275"/>
                  </a:cubicBezTo>
                  <a:cubicBezTo>
                    <a:pt x="801584" y="930233"/>
                    <a:pt x="988620" y="476991"/>
                    <a:pt x="1175657" y="2375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5" name="TextBox 74"/>
                <p:cNvSpPr txBox="1"/>
                <p:nvPr/>
              </p:nvSpPr>
              <p:spPr>
                <a:xfrm>
                  <a:off x="4188479" y="1424130"/>
                  <a:ext cx="10299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i="1">
                            <a:latin typeface="Cambria Math"/>
                          </a:rPr>
                          <m:t>(</m:t>
                        </m:r>
                        <m:r>
                          <a:rPr lang="en-US" altLang="zh-CN" i="1">
                            <a:latin typeface="Cambria Math"/>
                          </a:rPr>
                          <m:t>𝑘</m:t>
                        </m:r>
                        <m:r>
                          <a:rPr lang="en-US" altLang="zh-CN" i="1">
                            <a:latin typeface="Cambria Math"/>
                          </a:rPr>
                          <m:t>)</m:t>
                        </m:r>
                      </m:oMath>
                    </m:oMathPara>
                  </a14:m>
                  <a:endParaRPr lang="zh-CN" alt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4188479" y="1424130"/>
                  <a:ext cx="1029962" cy="523220"/>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5874788" y="3372509"/>
                  <a:ext cx="4933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5874788" y="3372509"/>
                  <a:ext cx="493340" cy="523220"/>
                </a:xfrm>
                <a:prstGeom prst="rect">
                  <a:avLst/>
                </a:prstGeom>
                <a:blipFill rotWithShape="1">
                  <a:blip r:embed="rId10"/>
                  <a:stretch>
                    <a:fillRect/>
                  </a:stretch>
                </a:blipFill>
              </p:spPr>
              <p:txBody>
                <a:bodyPr/>
                <a:lstStyle/>
                <a:p>
                  <a:r>
                    <a:rPr lang="zh-CN" altLang="en-US">
                      <a:noFill/>
                    </a:rPr>
                    <a:t> </a:t>
                  </a:r>
                </a:p>
              </p:txBody>
            </p:sp>
          </mc:Fallback>
        </mc:AlternateContent>
        <p:sp>
          <p:nvSpPr>
            <p:cNvPr id="77" name="椭圆 76"/>
            <p:cNvSpPr/>
            <p:nvPr/>
          </p:nvSpPr>
          <p:spPr>
            <a:xfrm>
              <a:off x="4679708" y="288457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5473376" y="289448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737105" y="3011260"/>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5404489" y="302510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806377" y="313596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345111" y="315971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4889505" y="325471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264735" y="326264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4990060" y="3359603"/>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5172482" y="335565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p:cNvCxnSpPr/>
            <p:nvPr/>
          </p:nvCxnSpPr>
          <p:spPr>
            <a:xfrm>
              <a:off x="5812369" y="2967705"/>
              <a:ext cx="4364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172401" y="2674132"/>
              <a:ext cx="391454" cy="523220"/>
            </a:xfrm>
            <a:prstGeom prst="rect">
              <a:avLst/>
            </a:prstGeom>
            <a:noFill/>
          </p:spPr>
          <p:txBody>
            <a:bodyPr wrap="none" rtlCol="0">
              <a:spAutoFit/>
            </a:bodyPr>
            <a:lstStyle/>
            <a:p>
              <a:r>
                <a:rPr lang="zh-CN" altLang="en-US" dirty="0">
                  <a:sym typeface="Symbol"/>
                </a:rPr>
                <a:t></a:t>
              </a:r>
              <a:endParaRPr lang="zh-CN" altLang="en-US" dirty="0"/>
            </a:p>
          </p:txBody>
        </p:sp>
        <p:cxnSp>
          <p:nvCxnSpPr>
            <p:cNvPr id="89" name="直接箭头连接符 88"/>
            <p:cNvCxnSpPr/>
            <p:nvPr/>
          </p:nvCxnSpPr>
          <p:spPr>
            <a:xfrm>
              <a:off x="3970240" y="2947133"/>
              <a:ext cx="436477"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655763" y="2663505"/>
              <a:ext cx="391454" cy="523220"/>
            </a:xfrm>
            <a:prstGeom prst="rect">
              <a:avLst/>
            </a:prstGeom>
            <a:noFill/>
          </p:spPr>
          <p:txBody>
            <a:bodyPr wrap="none" rtlCol="0">
              <a:spAutoFit/>
            </a:bodyPr>
            <a:lstStyle/>
            <a:p>
              <a:r>
                <a:rPr lang="zh-CN" altLang="en-US" dirty="0">
                  <a:sym typeface="Symbol"/>
                </a:rPr>
                <a:t></a:t>
              </a:r>
              <a:endParaRPr lang="zh-CN" altLang="en-US" dirty="0"/>
            </a:p>
          </p:txBody>
        </p:sp>
        <p:cxnSp>
          <p:nvCxnSpPr>
            <p:cNvPr id="91" name="直接箭头连接符 90"/>
            <p:cNvCxnSpPr/>
            <p:nvPr/>
          </p:nvCxnSpPr>
          <p:spPr>
            <a:xfrm>
              <a:off x="4618396" y="4190851"/>
              <a:ext cx="9931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p:cNvSpPr txBox="1"/>
                <p:nvPr/>
              </p:nvSpPr>
              <p:spPr>
                <a:xfrm>
                  <a:off x="5480421" y="3905491"/>
                  <a:ext cx="5084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5480421" y="3905491"/>
                  <a:ext cx="508473" cy="523220"/>
                </a:xfrm>
                <a:prstGeom prst="rect">
                  <a:avLst/>
                </a:prstGeom>
                <a:blipFill rotWithShape="1">
                  <a:blip r:embed="rId11"/>
                  <a:stretch>
                    <a:fillRect/>
                  </a:stretch>
                </a:blipFill>
              </p:spPr>
              <p:txBody>
                <a:bodyPr/>
                <a:lstStyle/>
                <a:p>
                  <a:r>
                    <a:rPr lang="zh-CN" altLang="en-US">
                      <a:noFill/>
                    </a:rPr>
                    <a:t> </a:t>
                  </a:r>
                </a:p>
              </p:txBody>
            </p:sp>
          </mc:Fallback>
        </mc:AlternateContent>
        <p:sp>
          <p:nvSpPr>
            <p:cNvPr id="93" name="椭圆 92"/>
            <p:cNvSpPr/>
            <p:nvPr/>
          </p:nvSpPr>
          <p:spPr>
            <a:xfrm>
              <a:off x="4610174" y="276581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560363" y="263452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4473928" y="2458330"/>
              <a:ext cx="68238" cy="92450"/>
            </a:xfrm>
            <a:custGeom>
              <a:avLst/>
              <a:gdLst>
                <a:gd name="connsiteX0" fmla="*/ 136477 w 136477"/>
                <a:gd name="connsiteY0" fmla="*/ 173387 h 173387"/>
                <a:gd name="connsiteX1" fmla="*/ 40943 w 136477"/>
                <a:gd name="connsiteY1" fmla="*/ 23262 h 173387"/>
                <a:gd name="connsiteX2" fmla="*/ 0 w 136477"/>
                <a:gd name="connsiteY2" fmla="*/ 2790 h 173387"/>
                <a:gd name="connsiteX0" fmla="*/ 136477 w 136477"/>
                <a:gd name="connsiteY0" fmla="*/ 187615 h 187615"/>
                <a:gd name="connsiteX1" fmla="*/ 40943 w 136477"/>
                <a:gd name="connsiteY1" fmla="*/ 23842 h 187615"/>
                <a:gd name="connsiteX2" fmla="*/ 0 w 136477"/>
                <a:gd name="connsiteY2" fmla="*/ 3370 h 187615"/>
                <a:gd name="connsiteX0" fmla="*/ 136477 w 136477"/>
                <a:gd name="connsiteY0" fmla="*/ 184901 h 184901"/>
                <a:gd name="connsiteX1" fmla="*/ 61415 w 136477"/>
                <a:gd name="connsiteY1" fmla="*/ 41599 h 184901"/>
                <a:gd name="connsiteX2" fmla="*/ 0 w 136477"/>
                <a:gd name="connsiteY2" fmla="*/ 656 h 184901"/>
              </a:gdLst>
              <a:ahLst/>
              <a:cxnLst>
                <a:cxn ang="0">
                  <a:pos x="connsiteX0" y="connsiteY0"/>
                </a:cxn>
                <a:cxn ang="0">
                  <a:pos x="connsiteX1" y="connsiteY1"/>
                </a:cxn>
                <a:cxn ang="0">
                  <a:pos x="connsiteX2" y="connsiteY2"/>
                </a:cxn>
              </a:cxnLst>
              <a:rect l="l" t="t" r="r" b="b"/>
              <a:pathLst>
                <a:path w="136477" h="184901">
                  <a:moveTo>
                    <a:pt x="136477" y="184901"/>
                  </a:moveTo>
                  <a:cubicBezTo>
                    <a:pt x="100083" y="124055"/>
                    <a:pt x="84161" y="72306"/>
                    <a:pt x="61415" y="41599"/>
                  </a:cubicBezTo>
                  <a:cubicBezTo>
                    <a:pt x="38669" y="10892"/>
                    <a:pt x="9098" y="-3325"/>
                    <a:pt x="0" y="6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任意多边形 95"/>
            <p:cNvSpPr/>
            <p:nvPr/>
          </p:nvSpPr>
          <p:spPr>
            <a:xfrm flipH="1">
              <a:off x="5685527" y="2452700"/>
              <a:ext cx="68238" cy="92450"/>
            </a:xfrm>
            <a:custGeom>
              <a:avLst/>
              <a:gdLst>
                <a:gd name="connsiteX0" fmla="*/ 136477 w 136477"/>
                <a:gd name="connsiteY0" fmla="*/ 173387 h 173387"/>
                <a:gd name="connsiteX1" fmla="*/ 40943 w 136477"/>
                <a:gd name="connsiteY1" fmla="*/ 23262 h 173387"/>
                <a:gd name="connsiteX2" fmla="*/ 0 w 136477"/>
                <a:gd name="connsiteY2" fmla="*/ 2790 h 173387"/>
                <a:gd name="connsiteX0" fmla="*/ 136477 w 136477"/>
                <a:gd name="connsiteY0" fmla="*/ 187615 h 187615"/>
                <a:gd name="connsiteX1" fmla="*/ 40943 w 136477"/>
                <a:gd name="connsiteY1" fmla="*/ 23842 h 187615"/>
                <a:gd name="connsiteX2" fmla="*/ 0 w 136477"/>
                <a:gd name="connsiteY2" fmla="*/ 3370 h 187615"/>
                <a:gd name="connsiteX0" fmla="*/ 136477 w 136477"/>
                <a:gd name="connsiteY0" fmla="*/ 184901 h 184901"/>
                <a:gd name="connsiteX1" fmla="*/ 61415 w 136477"/>
                <a:gd name="connsiteY1" fmla="*/ 41599 h 184901"/>
                <a:gd name="connsiteX2" fmla="*/ 0 w 136477"/>
                <a:gd name="connsiteY2" fmla="*/ 656 h 184901"/>
              </a:gdLst>
              <a:ahLst/>
              <a:cxnLst>
                <a:cxn ang="0">
                  <a:pos x="connsiteX0" y="connsiteY0"/>
                </a:cxn>
                <a:cxn ang="0">
                  <a:pos x="connsiteX1" y="connsiteY1"/>
                </a:cxn>
                <a:cxn ang="0">
                  <a:pos x="connsiteX2" y="connsiteY2"/>
                </a:cxn>
              </a:cxnLst>
              <a:rect l="l" t="t" r="r" b="b"/>
              <a:pathLst>
                <a:path w="136477" h="184901">
                  <a:moveTo>
                    <a:pt x="136477" y="184901"/>
                  </a:moveTo>
                  <a:cubicBezTo>
                    <a:pt x="100083" y="124055"/>
                    <a:pt x="84161" y="72306"/>
                    <a:pt x="61415" y="41599"/>
                  </a:cubicBezTo>
                  <a:cubicBezTo>
                    <a:pt x="38669" y="10892"/>
                    <a:pt x="9098" y="-3325"/>
                    <a:pt x="0" y="6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7" name="直接连接符 96"/>
            <p:cNvCxnSpPr/>
            <p:nvPr/>
          </p:nvCxnSpPr>
          <p:spPr>
            <a:xfrm>
              <a:off x="4473928" y="2243918"/>
              <a:ext cx="0" cy="11869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5771107" y="2219844"/>
              <a:ext cx="0" cy="11869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536941" y="277934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592744" y="2635663"/>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96329" y="250569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647517" y="251448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 name="矩形 2"/>
              <p:cNvSpPr/>
              <p:nvPr/>
            </p:nvSpPr>
            <p:spPr>
              <a:xfrm>
                <a:off x="4571846" y="4575136"/>
                <a:ext cx="2988639" cy="94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rPr>
                                <m:t>𝒑</m:t>
                              </m:r>
                            </m:e>
                          </m:acc>
                        </m:num>
                        <m:den>
                          <m:r>
                            <a:rPr lang="en-US" altLang="zh-CN" b="1" i="1">
                              <a:latin typeface="Cambria Math"/>
                            </a:rPr>
                            <m:t>𝒅𝒕</m:t>
                          </m:r>
                        </m:den>
                      </m:f>
                      <m:r>
                        <a:rPr lang="en-US" altLang="zh-CN" b="1" i="1">
                          <a:latin typeface="Cambria Math" panose="02040503050406030204" pitchFamily="18" charset="0"/>
                        </a:rPr>
                        <m:t>=</m:t>
                      </m:r>
                      <m:acc>
                        <m:accPr>
                          <m:chr m:val="⃑"/>
                          <m:ctrlPr>
                            <a:rPr lang="en-US" altLang="zh-CN" b="1" i="1">
                              <a:latin typeface="Cambria Math" panose="02040503050406030204" pitchFamily="18" charset="0"/>
                            </a:rPr>
                          </m:ctrlPr>
                        </m:accPr>
                        <m:e>
                          <m:r>
                            <a:rPr lang="en-US" altLang="zh-CN" b="1" i="1">
                              <a:latin typeface="Cambria Math"/>
                            </a:rPr>
                            <m:t>𝑭</m:t>
                          </m:r>
                        </m:e>
                      </m:acc>
                      <m:r>
                        <a:rPr lang="en-US" altLang="zh-CN" b="1" i="1">
                          <a:latin typeface="Cambria Math" panose="02040503050406030204" pitchFamily="18" charset="0"/>
                        </a:rPr>
                        <m:t>=</m:t>
                      </m:r>
                      <m:r>
                        <a:rPr lang="en-US" altLang="zh-CN" b="1" i="1">
                          <a:latin typeface="Cambria Math"/>
                        </a:rPr>
                        <m:t>(−</m:t>
                      </m:r>
                      <m:r>
                        <a:rPr lang="en-US" altLang="zh-CN" b="1" i="1">
                          <a:latin typeface="Cambria Math"/>
                        </a:rPr>
                        <m:t>𝒆</m:t>
                      </m:r>
                      <m:r>
                        <a:rPr lang="en-US" altLang="zh-CN" b="1" i="1">
                          <a:latin typeface="Cambria Math"/>
                        </a:rPr>
                        <m:t>)∈</m:t>
                      </m:r>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4571846" y="4575136"/>
                <a:ext cx="2988639" cy="94788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825615" y="4823184"/>
                <a:ext cx="1364091" cy="5868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r>
                        <a:rPr lang="en-US" altLang="zh-CN" i="1">
                          <a:latin typeface="Cambria Math" panose="02040503050406030204" pitchFamily="18" charset="0"/>
                        </a:rPr>
                        <m:t>=</m:t>
                      </m:r>
                      <m:r>
                        <a:rPr lang="en-US" altLang="zh-CN" b="1" i="1">
                          <a:latin typeface="Cambria Math"/>
                        </a:rPr>
                        <m:t>ħ</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𝑘</m:t>
                          </m:r>
                        </m:e>
                      </m:acc>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825615" y="4823184"/>
                <a:ext cx="1364091" cy="586892"/>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37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1000"/>
                                        <p:tgtEl>
                                          <p:spTgt spid="31"/>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1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0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xit"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xit"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2" grpId="0"/>
      <p:bldP spid="23" grpId="0"/>
      <p:bldP spid="26" grpId="0"/>
      <p:bldP spid="28" grpId="0"/>
      <p:bldP spid="29" grpId="0"/>
      <p:bldP spid="32" grpId="0"/>
      <p:bldP spid="42" grpId="0" animBg="1"/>
      <p:bldP spid="55" grpId="0" animBg="1"/>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022925" y="242791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22925" y="287460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22924" y="344240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22924" y="382603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22925" y="353699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22925" y="3631594"/>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22925" y="3726190"/>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22925" y="2546224"/>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22925" y="265658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22925" y="276694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395940" y="2885242"/>
            <a:ext cx="0" cy="546534"/>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291495" y="3784583"/>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137599" y="3795089"/>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443895" y="368472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289999" y="3695233"/>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85789" y="3590131"/>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1893" y="360063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74981" y="3495535"/>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21085" y="3506041"/>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948407" y="3400939"/>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794511" y="3395679"/>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25"/>
          <p:cNvSpPr txBox="1"/>
          <p:nvPr/>
        </p:nvSpPr>
        <p:spPr>
          <a:xfrm>
            <a:off x="2962592" y="2351389"/>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25" name="TextBox 126"/>
          <p:cNvSpPr txBox="1"/>
          <p:nvPr/>
        </p:nvSpPr>
        <p:spPr>
          <a:xfrm>
            <a:off x="2962592" y="3339026"/>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26" name="TextBox 127"/>
          <p:cNvSpPr txBox="1"/>
          <p:nvPr/>
        </p:nvSpPr>
        <p:spPr>
          <a:xfrm>
            <a:off x="1927141" y="2856420"/>
            <a:ext cx="543739" cy="523220"/>
          </a:xfrm>
          <a:prstGeom prst="rect">
            <a:avLst/>
          </a:prstGeom>
          <a:noFill/>
        </p:spPr>
        <p:txBody>
          <a:bodyPr wrap="none" rtlCol="0">
            <a:spAutoFit/>
          </a:bodyPr>
          <a:lstStyle/>
          <a:p>
            <a:r>
              <a:rPr lang="en-US" altLang="zh-CN" b="1" dirty="0" err="1">
                <a:solidFill>
                  <a:srgbClr val="C00000"/>
                </a:solidFill>
                <a:latin typeface="Times New Roman" panose="02020603050405020304" pitchFamily="18" charset="0"/>
                <a:cs typeface="Times New Roman" panose="02020603050405020304" pitchFamily="18" charset="0"/>
              </a:rPr>
              <a:t>E</a:t>
            </a:r>
            <a:r>
              <a:rPr lang="en-US" altLang="zh-CN" b="1" baseline="-25000" dirty="0" err="1">
                <a:solidFill>
                  <a:srgbClr val="C00000"/>
                </a:solidFill>
                <a:latin typeface="Times New Roman" panose="02020603050405020304" pitchFamily="18" charset="0"/>
                <a:cs typeface="Times New Roman" panose="02020603050405020304" pitchFamily="18" charset="0"/>
              </a:rPr>
              <a:t>g</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27" name="TextBox 1"/>
          <p:cNvSpPr txBox="1">
            <a:spLocks noGrp="1"/>
          </p:cNvSpPr>
          <p:nvPr>
            <p:ph type="title"/>
          </p:nvPr>
        </p:nvSpPr>
        <p:spPr>
          <a:xfrm>
            <a:off x="397933" y="415379"/>
            <a:ext cx="4931158" cy="769441"/>
          </a:xfrm>
          <a:prstGeom prst="rect">
            <a:avLst/>
          </a:prstGeom>
          <a:noFill/>
        </p:spPr>
        <p:txBody>
          <a:bodyPr wrap="none" rtlCol="0">
            <a:spAutoFit/>
          </a:bodyPr>
          <a:lstStyle/>
          <a:p>
            <a:pPr algn="l"/>
            <a:r>
              <a:rPr lang="en-US" altLang="zh-CN" sz="4400" b="1" dirty="0" smtClean="0">
                <a:solidFill>
                  <a:srgbClr val="FF0000"/>
                </a:solidFill>
              </a:rPr>
              <a:t>3.3</a:t>
            </a:r>
            <a:r>
              <a:rPr lang="zh-CN" altLang="en-US" sz="4400" b="1" dirty="0" smtClean="0">
                <a:solidFill>
                  <a:srgbClr val="FF0000"/>
                </a:solidFill>
              </a:rPr>
              <a:t>（自由）载流子</a:t>
            </a:r>
            <a:endParaRPr lang="zh-CN" altLang="en-US" sz="4400" b="1" dirty="0">
              <a:solidFill>
                <a:srgbClr val="FF0000"/>
              </a:solidFill>
            </a:endParaRPr>
          </a:p>
        </p:txBody>
      </p:sp>
      <mc:AlternateContent xmlns:mc="http://schemas.openxmlformats.org/markup-compatibility/2006" xmlns:a14="http://schemas.microsoft.com/office/drawing/2010/main">
        <mc:Choice Requires="a14">
          <p:sp>
            <p:nvSpPr>
              <p:cNvPr id="28" name="文本框 27"/>
              <p:cNvSpPr txBox="1"/>
              <p:nvPr/>
            </p:nvSpPr>
            <p:spPr>
              <a:xfrm>
                <a:off x="4396077" y="1409961"/>
                <a:ext cx="2076722"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𝑒</m:t>
                          </m:r>
                          <m:sSub>
                            <m:sSubPr>
                              <m:ctrlPr>
                                <a:rPr lang="en-US" altLang="zh-CN" b="0" i="1" smtClean="0">
                                  <a:latin typeface="Cambria Math" panose="02040503050406030204" pitchFamily="18" charset="0"/>
                                  <a:ea typeface="Cambria Math" panose="02040503050406030204" pitchFamily="18" charset="0"/>
                                </a:rPr>
                              </m:ctrlPr>
                            </m:sSub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sym typeface="Symbol" panose="05050102010706020507" pitchFamily="18" charset="2"/>
                                    </a:rPr>
                                    <m:t></m:t>
                                  </m:r>
                                </m:e>
                              </m:acc>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rPr>
                        <m:t>=0</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396077" y="1409961"/>
                <a:ext cx="2076722" cy="10455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4396077" y="2563906"/>
                <a:ext cx="2552365" cy="14764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𝑒</m:t>
                          </m:r>
                          <m:sSub>
                            <m:sSubPr>
                              <m:ctrlPr>
                                <a:rPr lang="en-US" altLang="zh-CN" b="0" i="1" smtClean="0">
                                  <a:latin typeface="Cambria Math" panose="02040503050406030204" pitchFamily="18" charset="0"/>
                                  <a:ea typeface="Cambria Math" panose="02040503050406030204" pitchFamily="18" charset="0"/>
                                </a:rPr>
                              </m:ctrlPr>
                            </m:sSub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sym typeface="Symbol" panose="05050102010706020507" pitchFamily="18" charset="2"/>
                                    </a:rPr>
                                    <m:t></m:t>
                                  </m:r>
                                </m:e>
                              </m:acc>
                            </m:e>
                            <m:sub>
                              <m:r>
                                <a:rPr lang="en-US" altLang="zh-CN" b="0" i="1" smtClean="0">
                                  <a:latin typeface="Cambria Math" panose="02040503050406030204" pitchFamily="18" charset="0"/>
                                  <a:ea typeface="Cambria Math" panose="02040503050406030204" pitchFamily="18" charset="0"/>
                                </a:rPr>
                                <m:t>𝑖</m:t>
                              </m:r>
                            </m:sub>
                          </m:sSub>
                        </m:e>
                      </m:nary>
                      <m:r>
                        <a:rPr lang="en-US" altLang="zh-CN" i="1">
                          <a:latin typeface="Cambria Math" panose="02040503050406030204" pitchFamily="18" charset="0"/>
                        </a:rPr>
                        <m:t>=</m:t>
                      </m:r>
                      <m:r>
                        <a:rPr lang="en-US" altLang="zh-CN" i="1">
                          <a:latin typeface="Cambria Math" panose="02040503050406030204" pitchFamily="18" charset="0"/>
                        </a:rPr>
                        <m:t>𝑒</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sym typeface="Symbol" panose="05050102010706020507" pitchFamily="18" charset="2"/>
                                </a:rPr>
                                <m:t></m:t>
                              </m:r>
                            </m:e>
                          </m:acc>
                        </m:e>
                        <m:sub>
                          <m:r>
                            <a:rPr lang="en-US" altLang="zh-CN" i="1">
                              <a:latin typeface="Cambria Math" panose="02040503050406030204" pitchFamily="18" charset="0"/>
                              <a:ea typeface="Cambria Math" panose="02040503050406030204" pitchFamily="18" charset="0"/>
                              <a:sym typeface="Symbol" panose="05050102010706020507" pitchFamily="18" charset="2"/>
                            </a:rPr>
                            <m:t>𝑛</m:t>
                          </m:r>
                        </m:sub>
                      </m:sSub>
                    </m:oMath>
                  </m:oMathPara>
                </a14:m>
                <a:endParaRPr lang="zh-CN" altLang="en-US" dirty="0"/>
              </a:p>
              <a:p>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4396077" y="2563906"/>
                <a:ext cx="2552365" cy="14764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8"/>
              <p:cNvSpPr txBox="1"/>
              <p:nvPr/>
            </p:nvSpPr>
            <p:spPr>
              <a:xfrm>
                <a:off x="4363453" y="3977956"/>
                <a:ext cx="3434722"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31" name="TextBox 8"/>
              <p:cNvSpPr txBox="1">
                <a:spLocks noRot="1" noChangeAspect="1" noMove="1" noResize="1" noEditPoints="1" noAdjustHandles="1" noChangeArrowheads="1" noChangeShapeType="1" noTextEdit="1"/>
              </p:cNvSpPr>
              <p:nvPr/>
            </p:nvSpPr>
            <p:spPr>
              <a:xfrm>
                <a:off x="4363453" y="3977956"/>
                <a:ext cx="3434722" cy="90178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8"/>
              <p:cNvSpPr txBox="1"/>
              <p:nvPr/>
            </p:nvSpPr>
            <p:spPr>
              <a:xfrm>
                <a:off x="7264354" y="2477863"/>
                <a:ext cx="2538707" cy="10104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𝒂</m:t>
                          </m:r>
                        </m:e>
                      </m:acc>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𝒅</m:t>
                          </m:r>
                          <m:sSub>
                            <m:sSubPr>
                              <m:ctrlPr>
                                <a:rPr lang="en-US" altLang="zh-CN" b="1" i="1" smtClean="0">
                                  <a:latin typeface="Cambria Math" panose="02040503050406030204" pitchFamily="18" charset="0"/>
                                </a:rPr>
                              </m:ctrlPr>
                            </m:sSubPr>
                            <m:e>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sym typeface="Symbol" panose="05050102010706020507" pitchFamily="18" charset="2"/>
                                    </a:rPr>
                                    <m:t></m:t>
                                  </m:r>
                                </m:e>
                              </m:acc>
                            </m:e>
                            <m:sub>
                              <m:r>
                                <a:rPr lang="en-US" altLang="zh-CN" b="1" i="1" smtClean="0">
                                  <a:latin typeface="Cambria Math" panose="02040503050406030204" pitchFamily="18" charset="0"/>
                                </a:rPr>
                                <m:t>𝒏</m:t>
                              </m:r>
                            </m:sub>
                          </m:sSub>
                        </m:num>
                        <m:den>
                          <m:r>
                            <a:rPr lang="en-US" altLang="zh-CN" b="1" i="1" smtClean="0">
                              <a:latin typeface="Cambria Math" panose="02040503050406030204" pitchFamily="18" charset="0"/>
                            </a:rPr>
                            <m:t>𝒅𝒕</m:t>
                          </m:r>
                        </m:den>
                      </m:f>
                      <m:r>
                        <a:rPr lang="en-US" altLang="zh-CN" b="1" i="1" smtClean="0">
                          <a:latin typeface="Cambria Math" panose="02040503050406030204" pitchFamily="18" charset="0"/>
                        </a:rPr>
                        <m:t>=</m:t>
                      </m:r>
                      <m:f>
                        <m:fPr>
                          <m:ctrlPr>
                            <a:rPr lang="en-US" altLang="zh-CN" b="1" i="1">
                              <a:latin typeface="Cambria Math" panose="02040503050406030204" pitchFamily="18" charset="0"/>
                            </a:rPr>
                          </m:ctrlPr>
                        </m:fPr>
                        <m:num>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𝑭</m:t>
                              </m:r>
                            </m:e>
                          </m:acc>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oMath>
                  </m:oMathPara>
                </a14:m>
                <a:endParaRPr lang="zh-CN" altLang="en-US" b="1" dirty="0"/>
              </a:p>
            </p:txBody>
          </p:sp>
        </mc:Choice>
        <mc:Fallback xmlns="">
          <p:sp>
            <p:nvSpPr>
              <p:cNvPr id="32" name="TextBox 8"/>
              <p:cNvSpPr txBox="1">
                <a:spLocks noRot="1" noChangeAspect="1" noMove="1" noResize="1" noEditPoints="1" noAdjustHandles="1" noChangeArrowheads="1" noChangeShapeType="1" noTextEdit="1"/>
              </p:cNvSpPr>
              <p:nvPr/>
            </p:nvSpPr>
            <p:spPr>
              <a:xfrm>
                <a:off x="7264354" y="2477863"/>
                <a:ext cx="2538707" cy="101046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9004999" y="4533530"/>
                <a:ext cx="17697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9004999" y="4533530"/>
                <a:ext cx="1769779" cy="430887"/>
              </a:xfrm>
              <a:prstGeom prst="rect">
                <a:avLst/>
              </a:prstGeom>
              <a:blipFill>
                <a:blip r:embed="rId8"/>
                <a:stretch>
                  <a:fillRect b="-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9601893" y="2632473"/>
                <a:ext cx="1172885" cy="9660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𝒆</m:t>
                          </m:r>
                          <m:r>
                            <a:rPr lang="en-US" altLang="zh-CN" b="1" i="1">
                              <a:latin typeface="Cambria Math" panose="02040503050406030204" pitchFamily="18" charset="0"/>
                              <a:ea typeface="Cambria Math" panose="02040503050406030204" pitchFamily="18" charset="0"/>
                            </a:rPr>
                            <m:t>∈</m:t>
                          </m:r>
                        </m:num>
                        <m:den>
                          <m:sSubSup>
                            <m:sSubSupPr>
                              <m:ctrlPr>
                                <a:rPr lang="en-US" altLang="zh-CN" b="1"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𝒎</m:t>
                              </m:r>
                            </m:e>
                            <m:sub>
                              <m:r>
                                <a:rPr lang="en-US" altLang="zh-CN" b="1" i="1">
                                  <a:latin typeface="Cambria Math" panose="02040503050406030204" pitchFamily="18" charset="0"/>
                                  <a:ea typeface="Cambria Math" panose="02040503050406030204" pitchFamily="18" charset="0"/>
                                </a:rPr>
                                <m:t>𝒉</m:t>
                              </m:r>
                            </m:sub>
                            <m:sup>
                              <m:r>
                                <a:rPr lang="en-US" altLang="zh-CN" b="1" i="1">
                                  <a:latin typeface="Cambria Math" panose="02040503050406030204" pitchFamily="18" charset="0"/>
                                  <a:ea typeface="Cambria Math" panose="02040503050406030204" pitchFamily="18" charset="0"/>
                                </a:rPr>
                                <m:t>∗</m:t>
                              </m:r>
                            </m:sup>
                          </m:sSubSup>
                        </m:den>
                      </m:f>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9601893" y="2632473"/>
                <a:ext cx="1172885" cy="96609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7745597" y="4213404"/>
                <a:ext cx="66723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&lt;0</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7745597" y="4213404"/>
                <a:ext cx="667234" cy="43088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9018134" y="3796676"/>
                <a:ext cx="1669816" cy="575479"/>
              </a:xfrm>
              <a:prstGeom prst="rect">
                <a:avLst/>
              </a:prstGeom>
            </p:spPr>
            <p:txBody>
              <a:bodyPr wrap="none">
                <a:spAutoFit/>
              </a:bodyPr>
              <a:lstStyle/>
              <a:p>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𝑭</m:t>
                        </m:r>
                      </m:e>
                    </m:acc>
                    <m:r>
                      <a:rPr lang="en-US" altLang="zh-CN" b="1" i="1">
                        <a:latin typeface="Cambria Math"/>
                      </a:rPr>
                      <m:t>=</m:t>
                    </m:r>
                  </m:oMath>
                </a14:m>
                <a:r>
                  <a:rPr lang="en-US" altLang="zh-CN" b="1" dirty="0"/>
                  <a:t> </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rPr>
                      <m:t>𝒆</m:t>
                    </m:r>
                    <m:r>
                      <a:rPr lang="en-US" altLang="zh-CN" b="1" i="1">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9018134" y="3796676"/>
                <a:ext cx="1669816" cy="57547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1774981" y="5335134"/>
                <a:ext cx="6382512" cy="954107"/>
              </a:xfrm>
              <a:prstGeom prst="rect">
                <a:avLst/>
              </a:prstGeom>
              <a:noFill/>
            </p:spPr>
            <p:txBody>
              <a:bodyPr wrap="square" rtlCol="0">
                <a:spAutoFit/>
              </a:bodyPr>
              <a:lstStyle/>
              <a:p>
                <a:r>
                  <a:rPr lang="zh-CN" altLang="en-US" dirty="0" smtClean="0"/>
                  <a:t>价带顶的电子空位等效为带有正电荷，有效质量为</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h</m:t>
                        </m:r>
                      </m:sub>
                      <m:sup>
                        <m:r>
                          <a:rPr lang="en-US" altLang="zh-CN" i="1">
                            <a:latin typeface="Cambria Math" panose="02040503050406030204" pitchFamily="18" charset="0"/>
                          </a:rPr>
                          <m:t>∗</m:t>
                        </m:r>
                      </m:sup>
                    </m:sSubSup>
                  </m:oMath>
                </a14:m>
                <a:r>
                  <a:rPr lang="zh-CN" altLang="en-US" dirty="0" smtClean="0"/>
                  <a:t>的粒子，称为空穴。</a:t>
                </a:r>
                <a:endParaRPr lang="zh-CN" altLang="en-US" dirty="0"/>
              </a:p>
            </p:txBody>
          </p:sp>
        </mc:Choice>
        <mc:Fallback xmlns="">
          <p:sp>
            <p:nvSpPr>
              <p:cNvPr id="38" name="文本框 37"/>
              <p:cNvSpPr txBox="1">
                <a:spLocks noRot="1" noChangeAspect="1" noMove="1" noResize="1" noEditPoints="1" noAdjustHandles="1" noChangeArrowheads="1" noChangeShapeType="1" noTextEdit="1"/>
              </p:cNvSpPr>
              <p:nvPr/>
            </p:nvSpPr>
            <p:spPr>
              <a:xfrm>
                <a:off x="1774981" y="5335134"/>
                <a:ext cx="6382512" cy="954107"/>
              </a:xfrm>
              <a:prstGeom prst="rect">
                <a:avLst/>
              </a:prstGeom>
              <a:blipFill>
                <a:blip r:embed="rId12"/>
                <a:stretch>
                  <a:fillRect l="-1910" t="-6369" b="-146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10699712" y="4519377"/>
                <a:ext cx="66723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&gt;</m:t>
                      </m:r>
                      <m:r>
                        <a:rPr lang="en-US" altLang="zh-CN" b="0" i="1" smtClean="0">
                          <a:latin typeface="Cambria Math" panose="02040503050406030204" pitchFamily="18" charset="0"/>
                        </a:rPr>
                        <m:t>0</m:t>
                      </m:r>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0699712" y="4519377"/>
                <a:ext cx="667234" cy="43088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7309646" y="1418704"/>
                <a:ext cx="3353547"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𝑒</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sym typeface="Symbol" panose="05050102010706020507" pitchFamily="18" charset="2"/>
                                </a:rPr>
                                <m:t></m:t>
                              </m:r>
                            </m:e>
                          </m:acc>
                        </m:e>
                        <m:sub>
                          <m:r>
                            <a:rPr lang="en-US" altLang="zh-CN" i="1">
                              <a:latin typeface="Cambria Math" panose="02040503050406030204" pitchFamily="18" charset="0"/>
                              <a:ea typeface="Cambria Math" panose="02040503050406030204" pitchFamily="18" charset="0"/>
                              <a:sym typeface="Symbol" panose="05050102010706020507" pitchFamily="18" charset="2"/>
                            </a:rPr>
                            <m:t>𝑛</m:t>
                          </m:r>
                        </m:sub>
                      </m:sSub>
                      <m:r>
                        <a:rPr lang="en-US" altLang="zh-CN" b="0" i="1" smtClean="0">
                          <a:latin typeface="Cambria Math" panose="02040503050406030204" pitchFamily="18" charset="0"/>
                          <a:ea typeface="Cambria Math" panose="02040503050406030204" pitchFamily="18" charset="0"/>
                          <a:sym typeface="Symbol" panose="05050102010706020507" pitchFamily="18" charset="2"/>
                        </a:rPr>
                        <m:t>+</m:t>
                      </m:r>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𝑒</m:t>
                          </m:r>
                          <m:sSub>
                            <m:sSubPr>
                              <m:ctrlPr>
                                <a:rPr lang="en-US" altLang="zh-CN" b="0" i="1" smtClean="0">
                                  <a:latin typeface="Cambria Math" panose="02040503050406030204" pitchFamily="18" charset="0"/>
                                  <a:ea typeface="Cambria Math" panose="02040503050406030204" pitchFamily="18" charset="0"/>
                                </a:rPr>
                              </m:ctrlPr>
                            </m:sSub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sym typeface="Symbol" panose="05050102010706020507" pitchFamily="18" charset="2"/>
                                    </a:rPr>
                                    <m:t></m:t>
                                  </m:r>
                                </m:e>
                              </m:acc>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7309646" y="1418704"/>
                <a:ext cx="3353547" cy="1045543"/>
              </a:xfrm>
              <a:prstGeom prst="rect">
                <a:avLst/>
              </a:prstGeom>
              <a:blipFill>
                <a:blip r:embed="rId14"/>
                <a:stretch>
                  <a:fillRect/>
                </a:stretch>
              </a:blipFill>
            </p:spPr>
            <p:txBody>
              <a:bodyPr/>
              <a:lstStyle/>
              <a:p>
                <a:r>
                  <a:rPr lang="zh-CN" altLang="en-US">
                    <a:noFill/>
                  </a:rPr>
                  <a:t> </a:t>
                </a:r>
              </a:p>
            </p:txBody>
          </p:sp>
        </mc:Fallback>
      </mc:AlternateContent>
      <p:sp>
        <p:nvSpPr>
          <p:cNvPr id="2" name="文本框 1"/>
          <p:cNvSpPr txBox="1"/>
          <p:nvPr/>
        </p:nvSpPr>
        <p:spPr>
          <a:xfrm>
            <a:off x="6764609" y="1523297"/>
            <a:ext cx="506549" cy="615553"/>
          </a:xfrm>
          <a:prstGeom prst="rect">
            <a:avLst/>
          </a:prstGeom>
          <a:noFill/>
        </p:spPr>
        <p:txBody>
          <a:bodyPr wrap="none" lIns="0" tIns="0" rIns="0" bIns="0" rtlCol="0">
            <a:spAutoFit/>
          </a:bodyPr>
          <a:lstStyle/>
          <a:p>
            <a:r>
              <a:rPr lang="zh-CN" altLang="en-US" sz="4000" dirty="0" smtClean="0">
                <a:sym typeface="Symbol" panose="05050102010706020507" pitchFamily="18" charset="2"/>
              </a:rPr>
              <a:t></a:t>
            </a:r>
            <a:endParaRPr lang="zh-CN" altLang="en-US" sz="4000" dirty="0" smtClean="0"/>
          </a:p>
        </p:txBody>
      </p:sp>
    </p:spTree>
    <p:extLst>
      <p:ext uri="{BB962C8B-B14F-4D97-AF65-F5344CB8AC3E}">
        <p14:creationId xmlns:p14="http://schemas.microsoft.com/office/powerpoint/2010/main" val="304522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2.08333E-7 2.59259E-6 L 2.08333E-7 -0.08241 " pathEditMode="relative" rAng="0" ptsTypes="AA">
                                      <p:cBhvr>
                                        <p:cTn id="56" dur="2000" fill="hold"/>
                                        <p:tgtEl>
                                          <p:spTgt spid="22"/>
                                        </p:tgtEl>
                                        <p:attrNameLst>
                                          <p:attrName>ppt_x</p:attrName>
                                          <p:attrName>ppt_y</p:attrName>
                                        </p:attrNameLst>
                                      </p:cBhvr>
                                      <p:rCtr x="0" y="-4120"/>
                                    </p:animMotion>
                                  </p:childTnLst>
                                </p:cTn>
                              </p:par>
                            </p:childTnLst>
                          </p:cTn>
                        </p:par>
                        <p:par>
                          <p:cTn id="57" fill="hold">
                            <p:stCondLst>
                              <p:cond delay="2000"/>
                            </p:stCondLst>
                            <p:childTnLst>
                              <p:par>
                                <p:cTn id="58" presetID="42" presetClass="path" presetSubtype="0" accel="50000" decel="50000" fill="hold" grpId="0" nodeType="afterEffect">
                                  <p:stCondLst>
                                    <p:cond delay="0"/>
                                  </p:stCondLst>
                                  <p:childTnLst>
                                    <p:animMotion origin="layout" path="M -8.33333E-7 -2.96296E-6 L -8.33333E-7 -0.08148 " pathEditMode="relative" rAng="0" ptsTypes="AA">
                                      <p:cBhvr>
                                        <p:cTn id="59" dur="2000" fill="hold"/>
                                        <p:tgtEl>
                                          <p:spTgt spid="23"/>
                                        </p:tgtEl>
                                        <p:attrNameLst>
                                          <p:attrName>ppt_x</p:attrName>
                                          <p:attrName>ppt_y</p:attrName>
                                        </p:attrNameLst>
                                      </p:cBhvr>
                                      <p:rCtr x="0" y="-4074"/>
                                    </p:animMotion>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left)">
                                      <p:cBhvr>
                                        <p:cTn id="84" dur="10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3" grpId="0" animBg="1"/>
      <p:bldP spid="23" grpId="1" animBg="1"/>
      <p:bldP spid="24" grpId="0"/>
      <p:bldP spid="25" grpId="0"/>
      <p:bldP spid="26" grpId="0"/>
      <p:bldP spid="28" grpId="0"/>
      <p:bldP spid="29" grpId="0"/>
      <p:bldP spid="31" grpId="0"/>
      <p:bldP spid="32" grpId="0"/>
      <p:bldP spid="34" grpId="0"/>
      <p:bldP spid="35" grpId="0"/>
      <p:bldP spid="36" grpId="0"/>
      <p:bldP spid="37" grpId="0"/>
      <p:bldP spid="38" grpId="0"/>
      <p:bldP spid="40" grpId="0"/>
      <p:bldP spid="4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0124" y="236484"/>
            <a:ext cx="5801710" cy="769441"/>
          </a:xfrm>
          <a:prstGeom prst="rect">
            <a:avLst/>
          </a:prstGeom>
          <a:noFill/>
        </p:spPr>
        <p:txBody>
          <a:bodyPr wrap="square" rtlCol="0">
            <a:spAutoFit/>
          </a:bodyPr>
          <a:lstStyle/>
          <a:p>
            <a:r>
              <a:rPr lang="en-US" altLang="zh-CN" sz="4400" b="1" dirty="0">
                <a:solidFill>
                  <a:srgbClr val="FF0000"/>
                </a:solidFill>
              </a:rPr>
              <a:t>3.3</a:t>
            </a:r>
            <a:r>
              <a:rPr lang="zh-CN" altLang="en-US" sz="4400" b="1" dirty="0">
                <a:solidFill>
                  <a:srgbClr val="FF0000"/>
                </a:solidFill>
              </a:rPr>
              <a:t>（自由）载流子</a:t>
            </a:r>
            <a:endParaRPr lang="zh-CN" altLang="en-US" sz="4400" b="1" i="1" dirty="0">
              <a:solidFill>
                <a:srgbClr val="FF0000"/>
              </a:solidFill>
            </a:endParaRPr>
          </a:p>
        </p:txBody>
      </p:sp>
      <p:cxnSp>
        <p:nvCxnSpPr>
          <p:cNvPr id="3" name="直接连接符 2"/>
          <p:cNvCxnSpPr/>
          <p:nvPr/>
        </p:nvCxnSpPr>
        <p:spPr>
          <a:xfrm>
            <a:off x="2645327" y="2655723"/>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286166" y="2394113"/>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2640070" y="3801351"/>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80909" y="3539741"/>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7" name="椭圆 6"/>
          <p:cNvSpPr/>
          <p:nvPr/>
        </p:nvSpPr>
        <p:spPr>
          <a:xfrm>
            <a:off x="2814718" y="381711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60799" y="381711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809458" y="3827622"/>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061128" y="1694061"/>
            <a:ext cx="503664" cy="523220"/>
            <a:chOff x="4004441" y="2207172"/>
            <a:chExt cx="503664" cy="523220"/>
          </a:xfrm>
        </p:grpSpPr>
        <p:sp>
          <p:nvSpPr>
            <p:cNvPr id="12" name="TextBox 11"/>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13" name="椭圆 12"/>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6760899" y="1798015"/>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755639" y="1997713"/>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7080632" y="1704571"/>
            <a:ext cx="503664" cy="523220"/>
            <a:chOff x="4004441" y="2207172"/>
            <a:chExt cx="503664" cy="523220"/>
          </a:xfrm>
        </p:grpSpPr>
        <p:sp>
          <p:nvSpPr>
            <p:cNvPr id="19" name="TextBox 18"/>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20" name="椭圆 19"/>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7748867" y="1798013"/>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743607" y="199771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8052834" y="1704569"/>
            <a:ext cx="503664" cy="523220"/>
            <a:chOff x="4004441" y="2207172"/>
            <a:chExt cx="503664" cy="523220"/>
          </a:xfrm>
        </p:grpSpPr>
        <p:sp>
          <p:nvSpPr>
            <p:cNvPr id="24" name="TextBox 23"/>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25" name="椭圆 24"/>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5"/>
          <p:cNvSpPr/>
          <p:nvPr/>
        </p:nvSpPr>
        <p:spPr>
          <a:xfrm>
            <a:off x="8710567" y="1782249"/>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705307" y="1981947"/>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8998768" y="1688805"/>
            <a:ext cx="503664" cy="523220"/>
            <a:chOff x="4004441" y="2207172"/>
            <a:chExt cx="503664" cy="523220"/>
          </a:xfrm>
        </p:grpSpPr>
        <p:sp>
          <p:nvSpPr>
            <p:cNvPr id="29" name="TextBox 28"/>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30" name="椭圆 29"/>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椭圆 30"/>
          <p:cNvSpPr/>
          <p:nvPr/>
        </p:nvSpPr>
        <p:spPr>
          <a:xfrm>
            <a:off x="6764487" y="263703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774993" y="283673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7084220" y="2543590"/>
            <a:ext cx="503664" cy="523220"/>
            <a:chOff x="4004441" y="2207172"/>
            <a:chExt cx="503664" cy="523220"/>
          </a:xfrm>
        </p:grpSpPr>
        <p:sp>
          <p:nvSpPr>
            <p:cNvPr id="34" name="TextBox 33"/>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35" name="椭圆 34"/>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p:cNvSpPr/>
          <p:nvPr/>
        </p:nvSpPr>
        <p:spPr>
          <a:xfrm>
            <a:off x="7157371" y="230251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350147" y="2298407"/>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061128" y="2575122"/>
            <a:ext cx="503664" cy="523220"/>
            <a:chOff x="4004441" y="2207172"/>
            <a:chExt cx="503664" cy="523220"/>
          </a:xfrm>
        </p:grpSpPr>
        <p:sp>
          <p:nvSpPr>
            <p:cNvPr id="39" name="TextBox 38"/>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40" name="椭圆 39"/>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p:cNvSpPr/>
          <p:nvPr/>
        </p:nvSpPr>
        <p:spPr>
          <a:xfrm>
            <a:off x="6134279" y="233404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342821" y="2329939"/>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764633" y="266971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759373" y="286941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8068600" y="2576270"/>
            <a:ext cx="503664" cy="523220"/>
            <a:chOff x="4004441" y="2207172"/>
            <a:chExt cx="503664" cy="523220"/>
          </a:xfrm>
        </p:grpSpPr>
        <p:sp>
          <p:nvSpPr>
            <p:cNvPr id="46" name="TextBox 45"/>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47" name="椭圆 46"/>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椭圆 47"/>
          <p:cNvSpPr/>
          <p:nvPr/>
        </p:nvSpPr>
        <p:spPr>
          <a:xfrm>
            <a:off x="8141751" y="233519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350293" y="2331087"/>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689539" y="264343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8700045" y="285890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8993506" y="2565760"/>
            <a:ext cx="503664" cy="523220"/>
            <a:chOff x="4004441" y="2207172"/>
            <a:chExt cx="503664" cy="523220"/>
          </a:xfrm>
        </p:grpSpPr>
        <p:sp>
          <p:nvSpPr>
            <p:cNvPr id="53" name="TextBox 52"/>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54" name="椭圆 53"/>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椭圆 54"/>
          <p:cNvSpPr/>
          <p:nvPr/>
        </p:nvSpPr>
        <p:spPr>
          <a:xfrm>
            <a:off x="9066657" y="232468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9275199" y="2320577"/>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93503" y="354617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788243" y="374587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7113236" y="3452734"/>
            <a:ext cx="503664" cy="523220"/>
            <a:chOff x="4004441" y="2207172"/>
            <a:chExt cx="503664" cy="523220"/>
          </a:xfrm>
        </p:grpSpPr>
        <p:sp>
          <p:nvSpPr>
            <p:cNvPr id="60" name="TextBox 59"/>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61" name="椭圆 60"/>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椭圆 61"/>
          <p:cNvSpPr/>
          <p:nvPr/>
        </p:nvSpPr>
        <p:spPr>
          <a:xfrm>
            <a:off x="7186387" y="321165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7379163" y="320755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6090144" y="3484266"/>
            <a:ext cx="503664" cy="523220"/>
            <a:chOff x="4004441" y="2207172"/>
            <a:chExt cx="503664" cy="523220"/>
          </a:xfrm>
        </p:grpSpPr>
        <p:sp>
          <p:nvSpPr>
            <p:cNvPr id="65" name="TextBox 64"/>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66" name="椭圆 65"/>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椭圆 66"/>
          <p:cNvSpPr/>
          <p:nvPr/>
        </p:nvSpPr>
        <p:spPr>
          <a:xfrm>
            <a:off x="6163295" y="324318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356071" y="3239083"/>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777883" y="357885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7772623" y="377855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8097616" y="3485414"/>
            <a:ext cx="503664" cy="523220"/>
            <a:chOff x="4004441" y="2207172"/>
            <a:chExt cx="503664" cy="523220"/>
          </a:xfrm>
        </p:grpSpPr>
        <p:sp>
          <p:nvSpPr>
            <p:cNvPr id="72" name="TextBox 71"/>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73" name="椭圆 72"/>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p:cNvSpPr/>
          <p:nvPr/>
        </p:nvSpPr>
        <p:spPr>
          <a:xfrm>
            <a:off x="8170767" y="324433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379309" y="324023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8718555" y="356834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8729061" y="376804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9022522" y="3474904"/>
            <a:ext cx="503664" cy="523220"/>
            <a:chOff x="4004441" y="2207172"/>
            <a:chExt cx="503664" cy="523220"/>
          </a:xfrm>
        </p:grpSpPr>
        <p:sp>
          <p:nvSpPr>
            <p:cNvPr id="79" name="TextBox 78"/>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80" name="椭圆 79"/>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椭圆 80"/>
          <p:cNvSpPr/>
          <p:nvPr/>
        </p:nvSpPr>
        <p:spPr>
          <a:xfrm>
            <a:off x="9095673" y="323382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9288449" y="322972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785502" y="438996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6780242" y="460542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21001" y="4312284"/>
            <a:ext cx="503664" cy="523220"/>
            <a:chOff x="4004441" y="2207172"/>
            <a:chExt cx="503664" cy="523220"/>
          </a:xfrm>
        </p:grpSpPr>
        <p:sp>
          <p:nvSpPr>
            <p:cNvPr id="86" name="TextBox 85"/>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87" name="椭圆 86"/>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椭圆 87"/>
          <p:cNvSpPr/>
          <p:nvPr/>
        </p:nvSpPr>
        <p:spPr>
          <a:xfrm>
            <a:off x="7194152" y="407120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402694" y="406710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6097909" y="4343816"/>
            <a:ext cx="503664" cy="523220"/>
            <a:chOff x="4004441" y="2207172"/>
            <a:chExt cx="503664" cy="523220"/>
          </a:xfrm>
        </p:grpSpPr>
        <p:sp>
          <p:nvSpPr>
            <p:cNvPr id="91" name="TextBox 90"/>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92" name="椭圆 91"/>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椭圆 92"/>
          <p:cNvSpPr/>
          <p:nvPr/>
        </p:nvSpPr>
        <p:spPr>
          <a:xfrm>
            <a:off x="6171060" y="410273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6379602" y="4098633"/>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7785648" y="442264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7780388" y="463810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p:cNvGrpSpPr/>
          <p:nvPr/>
        </p:nvGrpSpPr>
        <p:grpSpPr>
          <a:xfrm>
            <a:off x="8105381" y="4344964"/>
            <a:ext cx="503664" cy="523220"/>
            <a:chOff x="4004441" y="2207172"/>
            <a:chExt cx="503664" cy="523220"/>
          </a:xfrm>
        </p:grpSpPr>
        <p:sp>
          <p:nvSpPr>
            <p:cNvPr id="98" name="TextBox 97"/>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99" name="椭圆 98"/>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椭圆 99"/>
          <p:cNvSpPr/>
          <p:nvPr/>
        </p:nvSpPr>
        <p:spPr>
          <a:xfrm>
            <a:off x="8178532" y="410388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8387074" y="409978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8726320" y="441213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8721060" y="462759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p:cNvGrpSpPr/>
          <p:nvPr/>
        </p:nvGrpSpPr>
        <p:grpSpPr>
          <a:xfrm>
            <a:off x="9030287" y="4334454"/>
            <a:ext cx="503664" cy="523220"/>
            <a:chOff x="4004441" y="2207172"/>
            <a:chExt cx="503664" cy="523220"/>
          </a:xfrm>
        </p:grpSpPr>
        <p:sp>
          <p:nvSpPr>
            <p:cNvPr id="105" name="TextBox 104"/>
            <p:cNvSpPr txBox="1"/>
            <p:nvPr/>
          </p:nvSpPr>
          <p:spPr>
            <a:xfrm>
              <a:off x="4004441" y="2207172"/>
              <a:ext cx="503664" cy="523220"/>
            </a:xfrm>
            <a:prstGeom prst="rect">
              <a:avLst/>
            </a:prstGeom>
            <a:noFill/>
          </p:spPr>
          <p:txBody>
            <a:bodyPr wrap="none" rtlCol="0">
              <a:spAutoFit/>
            </a:bodyPr>
            <a:lstStyle/>
            <a:p>
              <a:r>
                <a:rPr lang="en-US" altLang="zh-CN" dirty="0"/>
                <a:t>Si</a:t>
              </a:r>
              <a:endParaRPr lang="zh-CN" altLang="en-US" dirty="0"/>
            </a:p>
          </p:txBody>
        </p:sp>
        <p:sp>
          <p:nvSpPr>
            <p:cNvPr id="106" name="椭圆 105"/>
            <p:cNvSpPr/>
            <p:nvPr/>
          </p:nvSpPr>
          <p:spPr>
            <a:xfrm>
              <a:off x="4004441" y="2207172"/>
              <a:ext cx="503664" cy="52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椭圆 106"/>
          <p:cNvSpPr/>
          <p:nvPr/>
        </p:nvSpPr>
        <p:spPr>
          <a:xfrm>
            <a:off x="9103438" y="409337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9311980" y="408927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5843987" y="1934653"/>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5838731" y="274739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5838731" y="367871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835383" y="452019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591035" y="1897861"/>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9585779" y="271060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601545" y="3641918"/>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598197" y="448340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7283488" y="490154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6260396" y="493307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8267868" y="493422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192774" y="492371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7246696" y="144353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6223604" y="1475062"/>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8231076" y="147621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155982" y="1465700"/>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箭头连接符 129"/>
          <p:cNvCxnSpPr/>
          <p:nvPr/>
        </p:nvCxnSpPr>
        <p:spPr>
          <a:xfrm>
            <a:off x="7080632" y="5531485"/>
            <a:ext cx="121876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252109" y="5080684"/>
            <a:ext cx="452368" cy="543739"/>
          </a:xfrm>
          <a:prstGeom prst="rect">
            <a:avLst/>
          </a:prstGeom>
          <a:noFill/>
        </p:spPr>
        <p:txBody>
          <a:bodyPr wrap="none" rtlCol="0">
            <a:spAutoFit/>
          </a:bodyPr>
          <a:lstStyle/>
          <a:p>
            <a:r>
              <a:rPr lang="zh-CN" altLang="en-US" sz="4400" b="1" baseline="-25000" dirty="0">
                <a:solidFill>
                  <a:srgbClr val="C00000"/>
                </a:solidFill>
                <a:latin typeface="Times New Roman" panose="02020603050405020304" pitchFamily="18" charset="0"/>
                <a:cs typeface="Times New Roman" panose="02020603050405020304" pitchFamily="18" charset="0"/>
                <a:sym typeface="Symbol"/>
              </a:rPr>
              <a:t></a:t>
            </a:r>
            <a:endParaRPr lang="zh-CN" altLang="en-US" sz="4400" b="1" baseline="-25000" dirty="0">
              <a:solidFill>
                <a:srgbClr val="C00000"/>
              </a:solidFill>
              <a:latin typeface="Times New Roman" panose="02020603050405020304" pitchFamily="18" charset="0"/>
              <a:cs typeface="Times New Roman" panose="02020603050405020304" pitchFamily="18" charset="0"/>
            </a:endParaRPr>
          </a:p>
        </p:txBody>
      </p:sp>
      <p:grpSp>
        <p:nvGrpSpPr>
          <p:cNvPr id="129" name="组合 128"/>
          <p:cNvGrpSpPr/>
          <p:nvPr/>
        </p:nvGrpSpPr>
        <p:grpSpPr>
          <a:xfrm>
            <a:off x="3542808" y="6449663"/>
            <a:ext cx="552450" cy="314325"/>
            <a:chOff x="5172075" y="6438900"/>
            <a:chExt cx="552450" cy="314325"/>
          </a:xfrm>
        </p:grpSpPr>
        <p:sp>
          <p:nvSpPr>
            <p:cNvPr id="133" name="棱台 13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5" name="TextBox 134"/>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86797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3.33333E-6 -3.7037E-6 L 3.33333E-6 -0.19351 " pathEditMode="relative" rAng="0" ptsTypes="AA">
                                      <p:cBhvr>
                                        <p:cTn id="6" dur="2000" fill="hold"/>
                                        <p:tgtEl>
                                          <p:spTgt spid="7"/>
                                        </p:tgtEl>
                                        <p:attrNameLst>
                                          <p:attrName>ppt_x</p:attrName>
                                          <p:attrName>ppt_y</p:attrName>
                                        </p:attrNameLst>
                                      </p:cBhvr>
                                      <p:rCtr x="0" y="-9676"/>
                                    </p:animMotion>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1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2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2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2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0" presetClass="path" presetSubtype="0" accel="50000" decel="50000" fill="hold" grpId="1" nodeType="clickEffect">
                                  <p:stCondLst>
                                    <p:cond delay="0"/>
                                  </p:stCondLst>
                                  <p:childTnLst>
                                    <p:animMotion origin="layout" path="M 0 0 C 0.01597 -0.00162 0.02153 0.00093 0.03281 -0.00926 C 0.03333 -0.01157 0.03455 -0.0162 0.03455 -0.0162 " pathEditMode="relative" ptsTypes="ffA">
                                      <p:cBhvr>
                                        <p:cTn id="174" dur="2000" fill="hold"/>
                                        <p:tgtEl>
                                          <p:spTgt spid="63"/>
                                        </p:tgtEl>
                                        <p:attrNameLst>
                                          <p:attrName>ppt_x</p:attrName>
                                          <p:attrName>ppt_y</p:attrName>
                                        </p:attrNameLst>
                                      </p:cBhvr>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3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31"/>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0" presetClass="path" presetSubtype="0" accel="50000" decel="50000" fill="hold" grpId="2" nodeType="clickEffect">
                                  <p:stCondLst>
                                    <p:cond delay="0"/>
                                  </p:stCondLst>
                                  <p:childTnLst>
                                    <p:animMotion origin="layout" path="M 0.03455 -0.01598 C -0.02361 -0.01922 -0.08142 -0.01644 -0.13924 -0.01412 C -0.16042 -0.01019 -0.16319 -0.01042 -0.19063 -0.01042 " pathEditMode="relative" rAng="0" ptsTypes="ffA">
                                      <p:cBhvr>
                                        <p:cTn id="184" dur="2000" fill="hold"/>
                                        <p:tgtEl>
                                          <p:spTgt spid="63"/>
                                        </p:tgtEl>
                                        <p:attrNameLst>
                                          <p:attrName>ppt_x</p:attrName>
                                          <p:attrName>ppt_y</p:attrName>
                                        </p:attrNameLst>
                                      </p:cBhvr>
                                      <p:rCtr x="-11267" y="116"/>
                                    </p:animMotion>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grpId="1" nodeType="clickEffect">
                                  <p:stCondLst>
                                    <p:cond delay="0"/>
                                  </p:stCondLst>
                                  <p:childTnLst>
                                    <p:animMotion origin="layout" path="M 0 0 C -0.00139 -0.00555 -0.00573 -0.02523 -0.00851 -0.02986 C -0.01129 -0.03449 -0.0158 -0.03727 -0.01892 -0.04143 C -0.02118 -0.05046 -0.0224 -0.05416 -0.02917 -0.0574 C -0.03038 -0.05972 -0.03108 -0.0625 -0.03264 -0.06435 C -0.03576 -0.06805 -0.04306 -0.07361 -0.04306 -0.07361 C -0.04514 -0.08217 -0.04392 -0.07847 -0.04653 -0.08495 " pathEditMode="relative" ptsTypes="ffffffA">
                                      <p:cBhvr>
                                        <p:cTn id="188" dur="2000" fill="hold"/>
                                        <p:tgtEl>
                                          <p:spTgt spid="70"/>
                                        </p:tgtEl>
                                        <p:attrNameLst>
                                          <p:attrName>ppt_x</p:attrName>
                                          <p:attrName>ppt_y</p:attrName>
                                        </p:attrNameLst>
                                      </p:cBhvr>
                                    </p:animMotion>
                                  </p:childTnLst>
                                </p:cTn>
                              </p:par>
                            </p:childTnLst>
                          </p:cTn>
                        </p:par>
                        <p:par>
                          <p:cTn id="189" fill="hold">
                            <p:stCondLst>
                              <p:cond delay="2000"/>
                            </p:stCondLst>
                            <p:childTnLst>
                              <p:par>
                                <p:cTn id="190" presetID="0" presetClass="path" presetSubtype="0" accel="50000" decel="50000" fill="hold" grpId="1" nodeType="afterEffect">
                                  <p:stCondLst>
                                    <p:cond delay="0"/>
                                  </p:stCondLst>
                                  <p:childTnLst>
                                    <p:animMotion origin="layout" path="M 0 0 C -0.01198 -0.01065 -0.00642 -0.00741 -0.01562 -0.01158 C -0.025 -0.02408 -0.03594 -0.02894 -0.04826 -0.03449 C -0.05972 -0.03959 -0.04618 -0.0338 -0.06215 -0.03912 C -0.06389 -0.03982 -0.06736 -0.04144 -0.06736 -0.04144 " pathEditMode="relative" ptsTypes="ffffA">
                                      <p:cBhvr>
                                        <p:cTn id="191" dur="2000" fill="hold"/>
                                        <p:tgtEl>
                                          <p:spTgt spid="101"/>
                                        </p:tgtEl>
                                        <p:attrNameLst>
                                          <p:attrName>ppt_x</p:attrName>
                                          <p:attrName>ppt_y</p:attrName>
                                        </p:attrNameLst>
                                      </p:cBhvr>
                                    </p:animMotion>
                                  </p:childTnLst>
                                </p:cTn>
                              </p:par>
                            </p:childTnLst>
                          </p:cTn>
                        </p:par>
                        <p:par>
                          <p:cTn id="192" fill="hold">
                            <p:stCondLst>
                              <p:cond delay="4000"/>
                            </p:stCondLst>
                            <p:childTnLst>
                              <p:par>
                                <p:cTn id="193" presetID="0" presetClass="path" presetSubtype="0" accel="50000" decel="50000" fill="hold" grpId="1" nodeType="afterEffect">
                                  <p:stCondLst>
                                    <p:cond delay="0"/>
                                  </p:stCondLst>
                                  <p:childTnLst>
                                    <p:animMotion origin="layout" path="M 0 0 C -0.00156 0.01296 -0.00104 0.01875 -0.01041 0.02291 C -0.01875 0.03426 -0.02899 0.04606 -0.04132 0.04606 " pathEditMode="relative" ptsTypes="ffA">
                                      <p:cBhvr>
                                        <p:cTn id="194" dur="2000" fill="hold"/>
                                        <p:tgtEl>
                                          <p:spTgt spid="77"/>
                                        </p:tgtEl>
                                        <p:attrNameLst>
                                          <p:attrName>ppt_x</p:attrName>
                                          <p:attrName>ppt_y</p:attrName>
                                        </p:attrNameLst>
                                      </p:cBhvr>
                                    </p:animMotion>
                                  </p:childTnLst>
                                </p:cTn>
                              </p:par>
                            </p:childTnLst>
                          </p:cTn>
                        </p:par>
                        <p:par>
                          <p:cTn id="195" fill="hold">
                            <p:stCondLst>
                              <p:cond delay="6000"/>
                            </p:stCondLst>
                            <p:childTnLst>
                              <p:par>
                                <p:cTn id="196" presetID="22" presetClass="entr" presetSubtype="4" fill="hold" nodeType="afterEffect">
                                  <p:stCondLst>
                                    <p:cond delay="0"/>
                                  </p:stCondLst>
                                  <p:childTnLst>
                                    <p:set>
                                      <p:cBhvr>
                                        <p:cTn id="197" dur="1" fill="hold">
                                          <p:stCondLst>
                                            <p:cond delay="0"/>
                                          </p:stCondLst>
                                        </p:cTn>
                                        <p:tgtEl>
                                          <p:spTgt spid="129"/>
                                        </p:tgtEl>
                                        <p:attrNameLst>
                                          <p:attrName>style.visibility</p:attrName>
                                        </p:attrNameLst>
                                      </p:cBhvr>
                                      <p:to>
                                        <p:strVal val="visible"/>
                                      </p:to>
                                    </p:set>
                                    <p:animEffect transition="in" filter="wipe(down)">
                                      <p:cBhvr>
                                        <p:cTn id="198"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9" grpId="0" animBg="1"/>
      <p:bldP spid="16" grpId="0" animBg="1"/>
      <p:bldP spid="17" grpId="0" animBg="1"/>
      <p:bldP spid="21" grpId="0" animBg="1"/>
      <p:bldP spid="22" grpId="0" animBg="1"/>
      <p:bldP spid="26" grpId="0" animBg="1"/>
      <p:bldP spid="27" grpId="0" animBg="1"/>
      <p:bldP spid="31" grpId="0" animBg="1"/>
      <p:bldP spid="32" grpId="0" animBg="1"/>
      <p:bldP spid="36" grpId="0" animBg="1"/>
      <p:bldP spid="37" grpId="0" animBg="1"/>
      <p:bldP spid="41" grpId="0" animBg="1"/>
      <p:bldP spid="42" grpId="0" animBg="1"/>
      <p:bldP spid="43" grpId="0" animBg="1"/>
      <p:bldP spid="44" grpId="0" animBg="1"/>
      <p:bldP spid="48" grpId="0" animBg="1"/>
      <p:bldP spid="49" grpId="0" animBg="1"/>
      <p:bldP spid="50" grpId="0" animBg="1"/>
      <p:bldP spid="51" grpId="0" animBg="1"/>
      <p:bldP spid="55" grpId="0" animBg="1"/>
      <p:bldP spid="56" grpId="0" animBg="1"/>
      <p:bldP spid="57" grpId="0" animBg="1"/>
      <p:bldP spid="58" grpId="0" animBg="1"/>
      <p:bldP spid="62" grpId="0" animBg="1"/>
      <p:bldP spid="63" grpId="0" animBg="1"/>
      <p:bldP spid="63" grpId="1" animBg="1"/>
      <p:bldP spid="63" grpId="2" animBg="1"/>
      <p:bldP spid="67" grpId="0" animBg="1"/>
      <p:bldP spid="68" grpId="0" animBg="1"/>
      <p:bldP spid="69" grpId="0" animBg="1"/>
      <p:bldP spid="70" grpId="0" animBg="1"/>
      <p:bldP spid="70" grpId="1" animBg="1"/>
      <p:bldP spid="74" grpId="0" animBg="1"/>
      <p:bldP spid="75" grpId="0" animBg="1"/>
      <p:bldP spid="76" grpId="0" animBg="1"/>
      <p:bldP spid="77" grpId="0" animBg="1"/>
      <p:bldP spid="77" grpId="1" animBg="1"/>
      <p:bldP spid="81" grpId="0" animBg="1"/>
      <p:bldP spid="82" grpId="0" animBg="1"/>
      <p:bldP spid="83" grpId="0" animBg="1"/>
      <p:bldP spid="84" grpId="0" animBg="1"/>
      <p:bldP spid="88" grpId="0" animBg="1"/>
      <p:bldP spid="89" grpId="0" animBg="1"/>
      <p:bldP spid="93" grpId="0" animBg="1"/>
      <p:bldP spid="94" grpId="0" animBg="1"/>
      <p:bldP spid="95" grpId="0" animBg="1"/>
      <p:bldP spid="96" grpId="0" animBg="1"/>
      <p:bldP spid="100" grpId="0" animBg="1"/>
      <p:bldP spid="101" grpId="0" animBg="1"/>
      <p:bldP spid="101" grpId="1" animBg="1"/>
      <p:bldP spid="102" grpId="0" animBg="1"/>
      <p:bldP spid="103"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9" grpId="0" animBg="1"/>
      <p:bldP spid="121" grpId="0" animBg="1"/>
      <p:bldP spid="123" grpId="0" animBg="1"/>
      <p:bldP spid="125" grpId="0" animBg="1"/>
      <p:bldP spid="126" grpId="0" animBg="1"/>
      <p:bldP spid="127" grpId="0" animBg="1"/>
      <p:bldP spid="128" grpId="0" animBg="1"/>
      <p:bldP spid="1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289255" y="160656"/>
            <a:ext cx="7378263" cy="769441"/>
          </a:xfrm>
          <a:prstGeom prst="rect">
            <a:avLst/>
          </a:prstGeom>
          <a:noFill/>
        </p:spPr>
        <p:txBody>
          <a:bodyPr wrap="square" rtlCol="0">
            <a:spAutoFit/>
          </a:bodyPr>
          <a:lstStyle/>
          <a:p>
            <a:r>
              <a:rPr lang="en-US" altLang="zh-CN" sz="4400" b="1" dirty="0">
                <a:solidFill>
                  <a:srgbClr val="FF0000"/>
                </a:solidFill>
              </a:rPr>
              <a:t>3.4</a:t>
            </a:r>
            <a:r>
              <a:rPr lang="zh-CN" altLang="en-US" sz="4400" b="1" dirty="0">
                <a:solidFill>
                  <a:srgbClr val="FF0000"/>
                </a:solidFill>
              </a:rPr>
              <a:t>杂质能级与杂质补偿效应</a:t>
            </a:r>
            <a:endParaRPr lang="zh-CN" altLang="en-US" sz="4400" b="1" i="1" dirty="0">
              <a:solidFill>
                <a:srgbClr val="FF0000"/>
              </a:solidFill>
            </a:endParaRPr>
          </a:p>
        </p:txBody>
      </p:sp>
      <p:sp>
        <p:nvSpPr>
          <p:cNvPr id="4" name="文本框 3"/>
          <p:cNvSpPr txBox="1"/>
          <p:nvPr/>
        </p:nvSpPr>
        <p:spPr>
          <a:xfrm>
            <a:off x="852743" y="2750272"/>
            <a:ext cx="7207422" cy="52322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a:t>
            </a:r>
            <a:r>
              <a:rPr lang="zh-CN" altLang="en-US" dirty="0" smtClean="0"/>
              <a:t>型半导体：主要由导带电子导电的半导体。</a:t>
            </a:r>
            <a:endParaRPr lang="zh-CN" altLang="en-US" dirty="0"/>
          </a:p>
        </p:txBody>
      </p:sp>
      <p:sp>
        <p:nvSpPr>
          <p:cNvPr id="5" name="文本框 4"/>
          <p:cNvSpPr txBox="1"/>
          <p:nvPr/>
        </p:nvSpPr>
        <p:spPr>
          <a:xfrm>
            <a:off x="852743" y="3425892"/>
            <a:ext cx="7186583" cy="523220"/>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p</a:t>
            </a:r>
            <a:r>
              <a:rPr lang="zh-CN" altLang="en-US" dirty="0" smtClean="0"/>
              <a:t>型半导体：主要由价带空穴导电的半导体。</a:t>
            </a:r>
            <a:endParaRPr lang="zh-CN" altLang="en-US" dirty="0"/>
          </a:p>
        </p:txBody>
      </p:sp>
      <p:sp>
        <p:nvSpPr>
          <p:cNvPr id="6" name="文本框 5"/>
          <p:cNvSpPr txBox="1"/>
          <p:nvPr/>
        </p:nvSpPr>
        <p:spPr>
          <a:xfrm>
            <a:off x="8528840" y="2042364"/>
            <a:ext cx="2159566" cy="52322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：电子浓度</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522225" y="2640305"/>
            <a:ext cx="2159566" cy="523220"/>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：空穴浓度</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p:cNvSpPr txBox="1"/>
              <p:nvPr/>
            </p:nvSpPr>
            <p:spPr>
              <a:xfrm>
                <a:off x="8528840" y="3363873"/>
                <a:ext cx="280166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n</m:t>
                      </m:r>
                      <m:r>
                        <a:rPr lang="en-US" altLang="zh-CN" i="1">
                          <a:latin typeface="Cambria Math" panose="02040503050406030204" pitchFamily="18" charset="0"/>
                        </a:rPr>
                        <m:t>=2</m:t>
                      </m:r>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1</m:t>
                          </m:r>
                          <m:r>
                            <a:rPr lang="en-US" altLang="zh-CN" i="1" smtClean="0">
                              <a:latin typeface="Cambria Math" panose="02040503050406030204" pitchFamily="18" charset="0"/>
                            </a:rPr>
                            <m:t>0</m:t>
                          </m:r>
                        </m:e>
                        <m:sup>
                          <m:r>
                            <a:rPr lang="en-US" altLang="zh-CN" i="1">
                              <a:latin typeface="Cambria Math" panose="02040503050406030204" pitchFamily="18" charset="0"/>
                            </a:rPr>
                            <m:t>1</m:t>
                          </m:r>
                          <m:r>
                            <a:rPr lang="en-US" altLang="zh-CN" i="1" smtClean="0">
                              <a:latin typeface="Cambria Math" panose="02040503050406030204" pitchFamily="18" charset="0"/>
                            </a:rPr>
                            <m:t>4</m:t>
                          </m:r>
                        </m:sup>
                      </m:sSup>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cm</m:t>
                          </m:r>
                        </m:e>
                        <m:sup>
                          <m:r>
                            <a:rPr lang="en-US" altLang="zh-CN" i="1">
                              <a:latin typeface="Cambria Math" panose="02040503050406030204" pitchFamily="18" charset="0"/>
                            </a:rPr>
                            <m:t>−</m:t>
                          </m:r>
                          <m:r>
                            <a:rPr lang="en-US" altLang="zh-CN" i="1" smtClean="0">
                              <a:latin typeface="Cambria Math" panose="02040503050406030204" pitchFamily="18" charset="0"/>
                            </a:rPr>
                            <m:t>3</m:t>
                          </m:r>
                        </m:sup>
                      </m:sSup>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8528840" y="3363873"/>
                <a:ext cx="2801664" cy="430887"/>
              </a:xfrm>
              <a:prstGeom prst="rect">
                <a:avLst/>
              </a:prstGeom>
              <a:blipFill>
                <a:blip r:embed="rId3"/>
                <a:stretch>
                  <a:fillRect/>
                </a:stretch>
              </a:blipFill>
            </p:spPr>
            <p:txBody>
              <a:bodyPr/>
              <a:lstStyle/>
              <a:p>
                <a:r>
                  <a:rPr lang="zh-CN" altLang="en-US">
                    <a:noFill/>
                  </a:rPr>
                  <a:t> </a:t>
                </a:r>
              </a:p>
            </p:txBody>
          </p:sp>
        </mc:Fallback>
      </mc:AlternateContent>
      <p:grpSp>
        <p:nvGrpSpPr>
          <p:cNvPr id="15" name="组合 14"/>
          <p:cNvGrpSpPr/>
          <p:nvPr/>
        </p:nvGrpSpPr>
        <p:grpSpPr>
          <a:xfrm>
            <a:off x="2892601" y="2054053"/>
            <a:ext cx="2340864" cy="523220"/>
            <a:chOff x="2478024" y="1127964"/>
            <a:chExt cx="2340864" cy="523220"/>
          </a:xfrm>
        </p:grpSpPr>
        <p:sp>
          <p:nvSpPr>
            <p:cNvPr id="9" name="矩形 8"/>
            <p:cNvSpPr/>
            <p:nvPr/>
          </p:nvSpPr>
          <p:spPr>
            <a:xfrm>
              <a:off x="2843784" y="1127964"/>
              <a:ext cx="795528" cy="52322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3639312" y="1127964"/>
              <a:ext cx="795528" cy="52322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n</a:t>
              </a:r>
              <a:endParaRPr lang="zh-CN" altLang="en-US" dirty="0">
                <a:latin typeface="Times New Roman" panose="02020603050405020304" pitchFamily="18" charset="0"/>
                <a:cs typeface="Times New Roman" panose="02020603050405020304" pitchFamily="18" charset="0"/>
              </a:endParaRPr>
            </a:p>
          </p:txBody>
        </p:sp>
        <p:cxnSp>
          <p:nvCxnSpPr>
            <p:cNvPr id="12" name="直接连接符 11"/>
            <p:cNvCxnSpPr>
              <a:endCxn id="9" idx="1"/>
            </p:cNvCxnSpPr>
            <p:nvPr/>
          </p:nvCxnSpPr>
          <p:spPr>
            <a:xfrm>
              <a:off x="2478024" y="1389574"/>
              <a:ext cx="365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3"/>
            </p:cNvCxnSpPr>
            <p:nvPr/>
          </p:nvCxnSpPr>
          <p:spPr>
            <a:xfrm>
              <a:off x="4434840" y="1389574"/>
              <a:ext cx="384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852743" y="4296182"/>
            <a:ext cx="7412430" cy="523220"/>
          </a:xfrm>
          <a:prstGeom prst="rect">
            <a:avLst/>
          </a:prstGeom>
          <a:noFill/>
        </p:spPr>
        <p:txBody>
          <a:bodyPr wrap="square" rtlCol="0">
            <a:spAutoFit/>
          </a:bodyPr>
          <a:lstStyle/>
          <a:p>
            <a:r>
              <a:rPr lang="zh-CN" altLang="en-US" b="1" dirty="0" smtClean="0">
                <a:solidFill>
                  <a:srgbClr val="7030A0"/>
                </a:solidFill>
                <a:latin typeface="黑体" panose="02010609060101010101" pitchFamily="49" charset="-122"/>
                <a:ea typeface="黑体" panose="02010609060101010101" pitchFamily="49" charset="-122"/>
              </a:rPr>
              <a:t>本征半导体：没有任何缺陷和杂质的半导体。</a:t>
            </a:r>
            <a:endParaRPr lang="zh-CN" altLang="en-US" b="1" dirty="0">
              <a:solidFill>
                <a:srgbClr val="7030A0"/>
              </a:solidFill>
              <a:latin typeface="黑体" panose="02010609060101010101" pitchFamily="49" charset="-122"/>
              <a:ea typeface="黑体" panose="02010609060101010101" pitchFamily="49" charset="-122"/>
            </a:endParaRPr>
          </a:p>
        </p:txBody>
      </p:sp>
      <p:sp>
        <p:nvSpPr>
          <p:cNvPr id="17" name="矩形 16"/>
          <p:cNvSpPr/>
          <p:nvPr/>
        </p:nvSpPr>
        <p:spPr>
          <a:xfrm>
            <a:off x="8349820" y="4277089"/>
            <a:ext cx="2900153" cy="523220"/>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本征半导体：</a:t>
            </a:r>
            <a:r>
              <a:rPr lang="en-US" altLang="zh-CN" dirty="0" smtClean="0">
                <a:latin typeface="Times New Roman" panose="02020603050405020304" pitchFamily="18" charset="0"/>
                <a:cs typeface="Times New Roman" panose="02020603050405020304" pitchFamily="18" charset="0"/>
              </a:rPr>
              <a:t>n=p</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45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27" y="69216"/>
            <a:ext cx="7378263" cy="769441"/>
          </a:xfrm>
          <a:prstGeom prst="rect">
            <a:avLst/>
          </a:prstGeom>
          <a:noFill/>
        </p:spPr>
        <p:txBody>
          <a:bodyPr wrap="square" rtlCol="0">
            <a:spAutoFit/>
          </a:bodyPr>
          <a:lstStyle/>
          <a:p>
            <a:r>
              <a:rPr lang="en-US" altLang="zh-CN" sz="4400" b="1" dirty="0">
                <a:solidFill>
                  <a:srgbClr val="FF0000"/>
                </a:solidFill>
              </a:rPr>
              <a:t>3.4</a:t>
            </a:r>
            <a:r>
              <a:rPr lang="zh-CN" altLang="en-US" sz="4400" b="1" dirty="0">
                <a:solidFill>
                  <a:srgbClr val="FF0000"/>
                </a:solidFill>
              </a:rPr>
              <a:t>杂质能级与杂质补偿效应</a:t>
            </a:r>
            <a:endParaRPr lang="zh-CN" altLang="en-US" sz="4400" b="1" i="1" dirty="0">
              <a:solidFill>
                <a:srgbClr val="FF0000"/>
              </a:solidFill>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483" y="1938658"/>
            <a:ext cx="35623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a:off x="7191917" y="2338061"/>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32756" y="2076451"/>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a:xfrm>
            <a:off x="7186660" y="3483689"/>
            <a:ext cx="14188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345542" y="2148873"/>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07389" y="3499454"/>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56048" y="3509960"/>
            <a:ext cx="157656" cy="1576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8832756" y="3248350"/>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cxnSp>
        <p:nvCxnSpPr>
          <p:cNvPr id="4" name="直接连接符 3"/>
          <p:cNvCxnSpPr/>
          <p:nvPr/>
        </p:nvCxnSpPr>
        <p:spPr>
          <a:xfrm>
            <a:off x="8078025" y="2505075"/>
            <a:ext cx="38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191623" y="2418366"/>
            <a:ext cx="157656" cy="1576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802813" y="4879681"/>
            <a:ext cx="1765740" cy="523220"/>
          </a:xfrm>
          <a:prstGeom prst="rect">
            <a:avLst/>
          </a:prstGeom>
          <a:noFill/>
        </p:spPr>
        <p:txBody>
          <a:bodyPr wrap="square" rtlCol="0">
            <a:spAutoFit/>
          </a:bodyPr>
          <a:lstStyle/>
          <a:p>
            <a:r>
              <a:rPr lang="zh-CN" altLang="en-US" b="1" dirty="0"/>
              <a:t>施主</a:t>
            </a:r>
            <a:r>
              <a:rPr lang="zh-CN" altLang="en-US" b="1" dirty="0" smtClean="0"/>
              <a:t>杂质</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6" name="矩形 5"/>
          <p:cNvSpPr/>
          <p:nvPr/>
        </p:nvSpPr>
        <p:spPr>
          <a:xfrm>
            <a:off x="7545237" y="2290763"/>
            <a:ext cx="556563" cy="523220"/>
          </a:xfrm>
          <a:prstGeom prst="rect">
            <a:avLst/>
          </a:prstGeom>
        </p:spPr>
        <p:txBody>
          <a:bodyPr wrap="none">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d</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6943869" y="4322377"/>
                <a:ext cx="22683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a:latin typeface="Cambria Math"/>
                            </a:rPr>
                            <m:t>𝐄</m:t>
                          </m:r>
                        </m:e>
                        <m:sub>
                          <m:r>
                            <a:rPr lang="en-US" altLang="zh-CN" b="1">
                              <a:latin typeface="Cambria Math"/>
                            </a:rPr>
                            <m:t>𝐈</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a:latin typeface="Cambria Math"/>
                            </a:rPr>
                            <m:t>𝐄</m:t>
                          </m:r>
                        </m:e>
                        <m:sub>
                          <m:r>
                            <a:rPr lang="en-US" altLang="zh-CN" b="1">
                              <a:latin typeface="Cambria Math"/>
                            </a:rPr>
                            <m:t>𝐂</m:t>
                          </m:r>
                        </m:sub>
                      </m:sSub>
                      <m:r>
                        <a:rPr lang="en-US" altLang="zh-CN" b="1">
                          <a:latin typeface="Cambria Math"/>
                        </a:rPr>
                        <m:t>−</m:t>
                      </m:r>
                      <m:sSub>
                        <m:sSubPr>
                          <m:ctrlPr>
                            <a:rPr lang="en-US" altLang="zh-CN" b="1" i="1">
                              <a:latin typeface="Cambria Math" panose="02040503050406030204" pitchFamily="18" charset="0"/>
                            </a:rPr>
                          </m:ctrlPr>
                        </m:sSubPr>
                        <m:e>
                          <m:r>
                            <a:rPr lang="en-US" altLang="zh-CN" b="1">
                              <a:latin typeface="Cambria Math"/>
                            </a:rPr>
                            <m:t>𝐄</m:t>
                          </m:r>
                        </m:e>
                        <m:sub>
                          <m:r>
                            <a:rPr lang="en-US" altLang="zh-CN" b="1">
                              <a:latin typeface="Cambria Math"/>
                            </a:rPr>
                            <m:t>𝐝</m:t>
                          </m:r>
                        </m:sub>
                      </m:sSub>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6943869" y="4322377"/>
                <a:ext cx="2268313" cy="523220"/>
              </a:xfrm>
              <a:prstGeom prst="rect">
                <a:avLst/>
              </a:prstGeom>
              <a:blipFill>
                <a:blip r:embed="rId4"/>
                <a:stretch>
                  <a:fillRect/>
                </a:stretch>
              </a:blipFill>
            </p:spPr>
            <p:txBody>
              <a:bodyPr/>
              <a:lstStyle/>
              <a:p>
                <a:r>
                  <a:rPr lang="zh-CN" altLang="en-US">
                    <a:noFill/>
                  </a:rPr>
                  <a:t> </a:t>
                </a:r>
              </a:p>
            </p:txBody>
          </p:sp>
        </mc:Fallback>
      </mc:AlternateContent>
      <p:grpSp>
        <p:nvGrpSpPr>
          <p:cNvPr id="18" name="组合 17"/>
          <p:cNvGrpSpPr/>
          <p:nvPr/>
        </p:nvGrpSpPr>
        <p:grpSpPr>
          <a:xfrm>
            <a:off x="3542808" y="6449663"/>
            <a:ext cx="552450" cy="314325"/>
            <a:chOff x="5172075" y="6438900"/>
            <a:chExt cx="552450" cy="314325"/>
          </a:xfrm>
        </p:grpSpPr>
        <p:sp>
          <p:nvSpPr>
            <p:cNvPr id="19" name="棱台 1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22"/>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
        <p:nvSpPr>
          <p:cNvPr id="3" name="文本框 2"/>
          <p:cNvSpPr txBox="1"/>
          <p:nvPr/>
        </p:nvSpPr>
        <p:spPr>
          <a:xfrm>
            <a:off x="586775" y="1098880"/>
            <a:ext cx="2159566" cy="52322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型半导体：</a:t>
            </a:r>
            <a:endParaRPr lang="zh-CN" altLang="en-US"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2140227" y="5536039"/>
            <a:ext cx="3090911" cy="523220"/>
          </a:xfrm>
          <a:prstGeom prst="rect">
            <a:avLst/>
          </a:prstGeom>
          <a:noFill/>
        </p:spPr>
        <p:txBody>
          <a:bodyPr wrap="none" rtlCol="0">
            <a:spAutoFit/>
          </a:bodyPr>
          <a:lstStyle/>
          <a:p>
            <a:r>
              <a:rPr lang="en-US" altLang="zh-CN" dirty="0" err="1" smtClean="0"/>
              <a:t>N</a:t>
            </a:r>
            <a:r>
              <a:rPr lang="en-US" altLang="zh-CN" baseline="-25000" dirty="0" err="1" smtClean="0"/>
              <a:t>d</a:t>
            </a:r>
            <a:r>
              <a:rPr lang="zh-CN" altLang="en-US" dirty="0" smtClean="0"/>
              <a:t>：施主杂质浓度</a:t>
            </a:r>
            <a:endParaRPr lang="zh-CN" altLang="en-US" baseline="-25000" dirty="0"/>
          </a:p>
        </p:txBody>
      </p:sp>
      <p:sp>
        <p:nvSpPr>
          <p:cNvPr id="22" name="矩形 21"/>
          <p:cNvSpPr/>
          <p:nvPr/>
        </p:nvSpPr>
        <p:spPr>
          <a:xfrm>
            <a:off x="2533607" y="1055171"/>
            <a:ext cx="745717" cy="52322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n&gt;p</a:t>
            </a:r>
            <a:endParaRPr lang="zh-CN" altLang="en-US" dirty="0"/>
          </a:p>
        </p:txBody>
      </p:sp>
      <p:sp>
        <p:nvSpPr>
          <p:cNvPr id="25" name="文本框 24"/>
          <p:cNvSpPr txBox="1"/>
          <p:nvPr/>
        </p:nvSpPr>
        <p:spPr>
          <a:xfrm>
            <a:off x="6303926" y="5123403"/>
            <a:ext cx="3262432" cy="461665"/>
          </a:xfrm>
          <a:prstGeom prst="rect">
            <a:avLst/>
          </a:prstGeom>
          <a:noFill/>
        </p:spPr>
        <p:txBody>
          <a:bodyPr wrap="none" rtlCol="0">
            <a:spAutoFit/>
          </a:bodyPr>
          <a:lstStyle/>
          <a:p>
            <a:r>
              <a:rPr lang="zh-CN" altLang="en-US" sz="2400" dirty="0" smtClean="0"/>
              <a:t>施主杂质未电离：中性</a:t>
            </a:r>
            <a:endParaRPr lang="zh-CN" altLang="en-US" sz="2400" dirty="0"/>
          </a:p>
        </p:txBody>
      </p:sp>
      <p:sp>
        <p:nvSpPr>
          <p:cNvPr id="27" name="文本框 26"/>
          <p:cNvSpPr txBox="1"/>
          <p:nvPr/>
        </p:nvSpPr>
        <p:spPr>
          <a:xfrm>
            <a:off x="6316696" y="5625159"/>
            <a:ext cx="4185761" cy="461665"/>
          </a:xfrm>
          <a:prstGeom prst="rect">
            <a:avLst/>
          </a:prstGeom>
          <a:noFill/>
        </p:spPr>
        <p:txBody>
          <a:bodyPr wrap="none" rtlCol="0">
            <a:spAutoFit/>
          </a:bodyPr>
          <a:lstStyle/>
          <a:p>
            <a:r>
              <a:rPr lang="zh-CN" altLang="en-US" sz="2400" dirty="0" smtClean="0"/>
              <a:t>施主杂质电离：带正电荷离子</a:t>
            </a:r>
            <a:endParaRPr lang="zh-CN" altLang="en-US" sz="2400" dirty="0"/>
          </a:p>
        </p:txBody>
      </p:sp>
    </p:spTree>
    <p:extLst>
      <p:ext uri="{BB962C8B-B14F-4D97-AF65-F5344CB8AC3E}">
        <p14:creationId xmlns:p14="http://schemas.microsoft.com/office/powerpoint/2010/main" val="262346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1" nodeType="clickEffect">
                                  <p:stCondLst>
                                    <p:cond delay="0"/>
                                  </p:stCondLst>
                                  <p:childTnLst>
                                    <p:animMotion origin="layout" path="M 0 0 L 0 0 C -0.00131 -0.01991 -0.00066 -0.00718 -0.00066 -0.03843 L -0.00066 -0.03843 " pathEditMode="relative" ptsTypes="AAAA">
                                      <p:cBhvr>
                                        <p:cTn id="59" dur="2000" fill="hold"/>
                                        <p:tgtEl>
                                          <p:spTgt spid="17"/>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2000"/>
                                        <p:tgtEl>
                                          <p:spTgt spid="14"/>
                                        </p:tgtEl>
                                      </p:cBhvr>
                                    </p:animEffect>
                                  </p:childTnLst>
                                </p:cTn>
                              </p:par>
                            </p:childTnLst>
                          </p:cTn>
                        </p:par>
                        <p:par>
                          <p:cTn id="69" fill="hold">
                            <p:stCondLst>
                              <p:cond delay="2000"/>
                            </p:stCondLst>
                            <p:childTnLst>
                              <p:par>
                                <p:cTn id="70" presetID="22" presetClass="entr" presetSubtype="4"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animBg="1"/>
      <p:bldP spid="13" grpId="0"/>
      <p:bldP spid="17" grpId="0" animBg="1"/>
      <p:bldP spid="17" grpId="1" animBg="1"/>
      <p:bldP spid="17" grpId="2" animBg="1"/>
      <p:bldP spid="5" grpId="0"/>
      <p:bldP spid="6" grpId="0"/>
      <p:bldP spid="6" grpId="1"/>
      <p:bldP spid="14" grpId="0"/>
      <p:bldP spid="3" grpId="0"/>
      <p:bldP spid="21" grpId="0"/>
      <p:bldP spid="22" grpId="0"/>
      <p:bldP spid="25" grpId="0"/>
      <p:bldP spid="27"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defPPr>
      </a:lstStyle>
    </a:tx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14335</TotalTime>
  <Pages>0</Pages>
  <Words>5782</Words>
  <Characters>0</Characters>
  <Application>Microsoft Office PowerPoint</Application>
  <DocSecurity>0</DocSecurity>
  <PresentationFormat>宽屏</PresentationFormat>
  <Lines>0</Lines>
  <Paragraphs>198</Paragraphs>
  <Slides>14</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黑体</vt:lpstr>
      <vt:lpstr>华文行楷</vt:lpstr>
      <vt:lpstr>华文楷体</vt:lpstr>
      <vt:lpstr>宋体</vt:lpstr>
      <vt:lpstr>Arial</vt:lpstr>
      <vt:lpstr>Bahnschrift SemiBold</vt:lpstr>
      <vt:lpstr>Cambria Math</vt:lpstr>
      <vt:lpstr>Symbol</vt:lpstr>
      <vt:lpstr>Times New Roman</vt:lpstr>
      <vt:lpstr>Wingdings</vt:lpstr>
      <vt:lpstr>Wingdings 2</vt:lpstr>
      <vt:lpstr>吉祥如意</vt:lpstr>
      <vt:lpstr>1_吉祥如意</vt:lpstr>
      <vt:lpstr>第三章 半导体中电子状态</vt:lpstr>
      <vt:lpstr>PowerPoint 演示文稿</vt:lpstr>
      <vt:lpstr>PowerPoint 演示文稿</vt:lpstr>
      <vt:lpstr>PowerPoint 演示文稿</vt:lpstr>
      <vt:lpstr>PowerPoint 演示文稿</vt:lpstr>
      <vt:lpstr>3.3（自由）载流子</vt:lpstr>
      <vt:lpstr>PowerPoint 演示文稿</vt:lpstr>
      <vt:lpstr>PowerPoint 演示文稿</vt:lpstr>
      <vt:lpstr>PowerPoint 演示文稿</vt:lpstr>
      <vt:lpstr>PowerPoint 演示文稿</vt:lpstr>
      <vt:lpstr>3.4 潜能级和深能级</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866</cp:revision>
  <dcterms:created xsi:type="dcterms:W3CDTF">2013-04-19T13:13:42Z</dcterms:created>
  <dcterms:modified xsi:type="dcterms:W3CDTF">2020-03-27T14:33:51Z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