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700" r:id="rId2"/>
  </p:sldMasterIdLst>
  <p:notesMasterIdLst>
    <p:notesMasterId r:id="rId16"/>
  </p:notesMasterIdLst>
  <p:sldIdLst>
    <p:sldId id="256" r:id="rId3"/>
    <p:sldId id="354" r:id="rId4"/>
    <p:sldId id="409" r:id="rId5"/>
    <p:sldId id="411" r:id="rId6"/>
    <p:sldId id="412" r:id="rId7"/>
    <p:sldId id="360" r:id="rId8"/>
    <p:sldId id="384" r:id="rId9"/>
    <p:sldId id="413" r:id="rId10"/>
    <p:sldId id="361" r:id="rId11"/>
    <p:sldId id="414" r:id="rId12"/>
    <p:sldId id="398" r:id="rId13"/>
    <p:sldId id="415" r:id="rId14"/>
    <p:sldId id="416" r:id="rId15"/>
  </p:sldIdLst>
  <p:sldSz cx="12192000" cy="6858000"/>
  <p:notesSz cx="6858000" cy="9144000"/>
  <p:defaultTextStyle>
    <a:defPPr>
      <a:defRPr lang="zh-CN"/>
    </a:defPPr>
    <a:lvl1pPr algn="l" rtl="0" fontAlgn="base">
      <a:spcBef>
        <a:spcPct val="0"/>
      </a:spcBef>
      <a:spcAft>
        <a:spcPct val="0"/>
      </a:spcAft>
      <a:defRPr sz="28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kern="1200">
        <a:solidFill>
          <a:schemeClr val="tx1"/>
        </a:solidFill>
        <a:latin typeface="Arial" pitchFamily="34" charset="0"/>
        <a:ea typeface="宋体" pitchFamily="2" charset="-122"/>
        <a:cs typeface="+mn-cs"/>
      </a:defRPr>
    </a:lvl5pPr>
    <a:lvl6pPr marL="2286000" algn="l" defTabSz="914400" rtl="0" eaLnBrk="1" latinLnBrk="0" hangingPunct="1">
      <a:defRPr sz="2800" kern="1200">
        <a:solidFill>
          <a:schemeClr val="tx1"/>
        </a:solidFill>
        <a:latin typeface="Arial" pitchFamily="34" charset="0"/>
        <a:ea typeface="宋体" pitchFamily="2" charset="-122"/>
        <a:cs typeface="+mn-cs"/>
      </a:defRPr>
    </a:lvl6pPr>
    <a:lvl7pPr marL="2743200" algn="l" defTabSz="914400" rtl="0" eaLnBrk="1" latinLnBrk="0" hangingPunct="1">
      <a:defRPr sz="2800" kern="1200">
        <a:solidFill>
          <a:schemeClr val="tx1"/>
        </a:solidFill>
        <a:latin typeface="Arial" pitchFamily="34" charset="0"/>
        <a:ea typeface="宋体" pitchFamily="2" charset="-122"/>
        <a:cs typeface="+mn-cs"/>
      </a:defRPr>
    </a:lvl7pPr>
    <a:lvl8pPr marL="3200400" algn="l" defTabSz="914400" rtl="0" eaLnBrk="1" latinLnBrk="0" hangingPunct="1">
      <a:defRPr sz="2800" kern="1200">
        <a:solidFill>
          <a:schemeClr val="tx1"/>
        </a:solidFill>
        <a:latin typeface="Arial" pitchFamily="34" charset="0"/>
        <a:ea typeface="宋体" pitchFamily="2" charset="-122"/>
        <a:cs typeface="+mn-cs"/>
      </a:defRPr>
    </a:lvl8pPr>
    <a:lvl9pPr marL="3657600" algn="l" defTabSz="914400" rtl="0" eaLnBrk="1" latinLnBrk="0" hangingPunct="1">
      <a:defRPr sz="28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a:srgbClr val="CC00CC"/>
    <a:srgbClr val="009900"/>
    <a:srgbClr val="00CC99"/>
    <a:srgbClr val="005C2A"/>
    <a:srgbClr val="660066"/>
    <a:srgbClr val="FF6600"/>
    <a:srgbClr val="DDDDDD"/>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autoAdjust="0"/>
    <p:restoredTop sz="68345" autoAdjust="0"/>
  </p:normalViewPr>
  <p:slideViewPr>
    <p:cSldViewPr snapToGrid="0" snapToObjects="1">
      <p:cViewPr varScale="1">
        <p:scale>
          <a:sx n="87" d="100"/>
          <a:sy n="87" d="100"/>
        </p:scale>
        <p:origin x="586" y="77"/>
      </p:cViewPr>
      <p:guideLst>
        <p:guide orient="horz" pos="2160"/>
        <p:guide pos="3837"/>
      </p:guideLst>
    </p:cSldViewPr>
  </p:slideViewPr>
  <p:outlineViewPr>
    <p:cViewPr>
      <p:scale>
        <a:sx n="33" d="100"/>
        <a:sy n="33" d="100"/>
      </p:scale>
      <p:origin x="0" y="0"/>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3025" y="0"/>
            <a:ext cx="297338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1988"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5213"/>
            <a:ext cx="297021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4FCE24F-8F98-4E7F-8345-3CDEA4547284}" type="slidenum">
              <a:rPr lang="en-US"/>
              <a:pPr>
                <a:defRPr/>
              </a:pPr>
              <a:t>‹#›</a:t>
            </a:fld>
            <a:endParaRPr lang="en-US"/>
          </a:p>
        </p:txBody>
      </p:sp>
    </p:spTree>
    <p:extLst>
      <p:ext uri="{BB962C8B-B14F-4D97-AF65-F5344CB8AC3E}">
        <p14:creationId xmlns:p14="http://schemas.microsoft.com/office/powerpoint/2010/main" val="18566001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半导体的导电性能直接依赖于电子和空穴的多少。注意：这里的电子指的是导带中的自由电子。空穴指的是价带中的自由空穴。</a:t>
            </a:r>
            <a:r>
              <a:rPr lang="zh-CN" altLang="en-US" sz="1200" dirty="0" smtClean="0">
                <a:solidFill>
                  <a:srgbClr val="0000FF"/>
                </a:solidFill>
                <a:latin typeface="华文新魏" panose="02010800040101010101" pitchFamily="2" charset="-122"/>
                <a:ea typeface="华文新魏" panose="02010800040101010101" pitchFamily="2" charset="-122"/>
              </a:rPr>
              <a:t>电子和空穴的多少又强烈地随温度和杂质含量而变化。第四章的内容就是，分析在</a:t>
            </a:r>
            <a:r>
              <a:rPr lang="zh-CN" altLang="en-US" b="1" dirty="0" smtClean="0">
                <a:solidFill>
                  <a:srgbClr val="C00000"/>
                </a:solidFill>
                <a:latin typeface="楷体" panose="02010609060101010101" pitchFamily="49" charset="-122"/>
                <a:ea typeface="楷体" panose="02010609060101010101" pitchFamily="49" charset="-122"/>
              </a:rPr>
              <a:t>热平衡条件下，电子和空穴在能级上的分布，计算导带电子和价带空穴密度，从而获得导带电子和价带空穴与半导体中杂质含量及温度的关系。</a:t>
            </a:r>
            <a:r>
              <a:rPr lang="zh-CN" altLang="en-US" sz="1200" b="0" i="0" kern="1200" dirty="0" smtClean="0">
                <a:solidFill>
                  <a:schemeClr val="tx1"/>
                </a:solidFill>
                <a:effectLst/>
                <a:latin typeface="Arial" pitchFamily="34" charset="0"/>
                <a:ea typeface="宋体" pitchFamily="2" charset="-122"/>
                <a:cs typeface="+mn-cs"/>
              </a:rPr>
              <a:t>热平衡，在某个温度下，半导体内部温度各处均匀且与外界温度相等。对半导体不施加任何外部作用。</a:t>
            </a:r>
            <a:endParaRPr lang="zh-CN" altLang="en-US" b="1" dirty="0" smtClean="0">
              <a:solidFill>
                <a:srgbClr val="C00000"/>
              </a:solidFill>
              <a:latin typeface="楷体" panose="02010609060101010101" pitchFamily="49" charset="-122"/>
              <a:ea typeface="楷体" panose="0201060906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smtClean="0">
              <a:solidFill>
                <a:srgbClr val="0000FF"/>
              </a:solidFill>
              <a:latin typeface="华文新魏" panose="02010800040101010101" pitchFamily="2" charset="-122"/>
              <a:ea typeface="华文新魏" panose="0201080004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a:t>
            </a:fld>
            <a:endParaRPr lang="en-US"/>
          </a:p>
        </p:txBody>
      </p:sp>
    </p:spTree>
    <p:extLst>
      <p:ext uri="{BB962C8B-B14F-4D97-AF65-F5344CB8AC3E}">
        <p14:creationId xmlns:p14="http://schemas.microsoft.com/office/powerpoint/2010/main" val="242501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如果导带极小值发生在布里渊中心</a:t>
            </a:r>
            <a:r>
              <a:rPr lang="zh-CN" altLang="en-US" sz="1200" kern="1200" dirty="0" smtClean="0">
                <a:solidFill>
                  <a:schemeClr val="tx1"/>
                </a:solidFill>
                <a:effectLst/>
                <a:latin typeface="Arial" pitchFamily="34" charset="0"/>
                <a:ea typeface="宋体" pitchFamily="2" charset="-122"/>
                <a:cs typeface="+mn-cs"/>
              </a:rPr>
              <a:t>，例如</a:t>
            </a:r>
            <a:r>
              <a:rPr lang="en-US" altLang="zh-CN" sz="1200" kern="1200" dirty="0" smtClean="0">
                <a:solidFill>
                  <a:schemeClr val="tx1"/>
                </a:solidFill>
                <a:effectLst/>
                <a:latin typeface="Arial" pitchFamily="34" charset="0"/>
                <a:ea typeface="宋体" pitchFamily="2" charset="-122"/>
                <a:cs typeface="+mn-cs"/>
              </a:rPr>
              <a:t>GaAs</a:t>
            </a:r>
            <a:r>
              <a:rPr lang="zh-CN" altLang="en-US" sz="1200" kern="1200" dirty="0" smtClean="0">
                <a:solidFill>
                  <a:schemeClr val="tx1"/>
                </a:solidFill>
                <a:effectLst/>
                <a:latin typeface="Arial" pitchFamily="34" charset="0"/>
                <a:ea typeface="宋体" pitchFamily="2" charset="-122"/>
                <a:cs typeface="+mn-cs"/>
              </a:rPr>
              <a:t>这样的直接带隙半导体，常常属于这种情况。</a:t>
            </a:r>
            <a:r>
              <a:rPr lang="zh-CN" altLang="zh-CN" sz="1200" kern="1200" dirty="0" smtClean="0">
                <a:solidFill>
                  <a:schemeClr val="tx1"/>
                </a:solidFill>
                <a:effectLst/>
                <a:latin typeface="Arial" pitchFamily="34" charset="0"/>
                <a:ea typeface="宋体" pitchFamily="2" charset="-122"/>
                <a:cs typeface="+mn-cs"/>
              </a:rPr>
              <a:t>则导带只有一个能谷，</a:t>
            </a:r>
            <a:r>
              <a:rPr lang="en-US" altLang="zh-CN" sz="1200" kern="1200" dirty="0" smtClean="0">
                <a:solidFill>
                  <a:schemeClr val="tx1"/>
                </a:solidFill>
                <a:effectLst/>
                <a:latin typeface="Arial" pitchFamily="34" charset="0"/>
                <a:ea typeface="宋体" pitchFamily="2" charset="-122"/>
                <a:cs typeface="+mn-cs"/>
              </a:rPr>
              <a:t>M=1</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如</a:t>
            </a:r>
            <a:r>
              <a:rPr lang="en-US" altLang="zh-CN" sz="1200" kern="1200" dirty="0" smtClean="0">
                <a:solidFill>
                  <a:schemeClr val="tx1"/>
                </a:solidFill>
                <a:effectLst/>
                <a:latin typeface="Arial" pitchFamily="34" charset="0"/>
                <a:ea typeface="宋体" pitchFamily="2" charset="-122"/>
                <a:cs typeface="+mn-cs"/>
              </a:rPr>
              <a:t>GaAs</a:t>
            </a:r>
            <a:r>
              <a:rPr lang="zh-CN" altLang="en-US" sz="1200" kern="1200" dirty="0" smtClean="0">
                <a:solidFill>
                  <a:schemeClr val="tx1"/>
                </a:solidFill>
                <a:effectLst/>
                <a:latin typeface="Arial" pitchFamily="34" charset="0"/>
                <a:ea typeface="宋体" pitchFamily="2" charset="-122"/>
                <a:cs typeface="+mn-cs"/>
              </a:rPr>
              <a:t>这样的</a:t>
            </a:r>
            <a:r>
              <a:rPr lang="zh-CN" altLang="zh-CN" sz="1200" kern="1200" dirty="0" smtClean="0">
                <a:solidFill>
                  <a:schemeClr val="tx1"/>
                </a:solidFill>
                <a:effectLst/>
                <a:latin typeface="Arial" pitchFamily="34" charset="0"/>
                <a:ea typeface="宋体" pitchFamily="2" charset="-122"/>
                <a:cs typeface="+mn-cs"/>
              </a:rPr>
              <a:t>立方晶系材料，根据能带的对称性，在</a:t>
            </a:r>
            <a:r>
              <a:rPr lang="zh-CN" altLang="en-US" sz="1200" kern="1200" dirty="0" smtClean="0">
                <a:solidFill>
                  <a:schemeClr val="tx1"/>
                </a:solidFill>
                <a:effectLst/>
                <a:latin typeface="Arial" pitchFamily="34" charset="0"/>
                <a:ea typeface="宋体" pitchFamily="2" charset="-122"/>
                <a:cs typeface="+mn-cs"/>
              </a:rPr>
              <a:t>导带最小值</a:t>
            </a:r>
            <a:r>
              <a:rPr lang="zh-CN" altLang="zh-CN" sz="1200" kern="1200" dirty="0" smtClean="0">
                <a:solidFill>
                  <a:schemeClr val="tx1"/>
                </a:solidFill>
                <a:effectLst/>
                <a:latin typeface="Arial" pitchFamily="34" charset="0"/>
                <a:ea typeface="宋体" pitchFamily="2" charset="-122"/>
                <a:cs typeface="+mn-cs"/>
              </a:rPr>
              <a:t>处的能谷附近，等能面为球面。</a:t>
            </a:r>
            <a:r>
              <a:rPr lang="zh-CN" altLang="en-US" sz="1200" kern="1200" dirty="0" smtClean="0">
                <a:solidFill>
                  <a:schemeClr val="tx1"/>
                </a:solidFill>
                <a:effectLst/>
                <a:latin typeface="Arial" pitchFamily="34" charset="0"/>
                <a:ea typeface="宋体" pitchFamily="2" charset="-122"/>
                <a:cs typeface="+mn-cs"/>
              </a:rPr>
              <a:t>电子的能量与</a:t>
            </a:r>
            <a:r>
              <a:rPr lang="en-US" altLang="zh-CN" sz="1200" kern="1200" dirty="0" smtClean="0">
                <a:solidFill>
                  <a:schemeClr val="tx1"/>
                </a:solidFill>
                <a:effectLst/>
                <a:latin typeface="Arial" pitchFamily="34" charset="0"/>
                <a:ea typeface="宋体" pitchFamily="2" charset="-122"/>
                <a:cs typeface="+mn-cs"/>
              </a:rPr>
              <a:t>k</a:t>
            </a:r>
            <a:r>
              <a:rPr lang="zh-CN" altLang="en-US" sz="1200" kern="1200" dirty="0" smtClean="0">
                <a:solidFill>
                  <a:schemeClr val="tx1"/>
                </a:solidFill>
                <a:effectLst/>
                <a:latin typeface="Arial" pitchFamily="34" charset="0"/>
                <a:ea typeface="宋体" pitchFamily="2" charset="-122"/>
                <a:cs typeface="+mn-cs"/>
              </a:rPr>
              <a:t>之间的关系可以写为</a:t>
            </a:r>
            <a:r>
              <a:rPr lang="zh-CN" altLang="en-US" dirty="0" smtClean="0"/>
              <a:t>█，则可以推导出导带极小值附近的电子状态密度公式。█从公式可以看出，导带极小值在布里渊区中心的导带状态密度有效质量与导带底有效质量相同。</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11</a:t>
            </a:fld>
            <a:endParaRPr lang="en-US"/>
          </a:p>
        </p:txBody>
      </p:sp>
    </p:spTree>
    <p:extLst>
      <p:ext uri="{BB962C8B-B14F-4D97-AF65-F5344CB8AC3E}">
        <p14:creationId xmlns:p14="http://schemas.microsoft.com/office/powerpoint/2010/main" val="417877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分析价带状态密度与分析导带状态密度思路是基本一致的。对于常见的半导体材料，价带顶，也就是价带极大值在布里渊区中心，</a:t>
            </a:r>
            <a:r>
              <a:rPr lang="en-US" altLang="zh-CN" dirty="0" smtClean="0"/>
              <a:t>k</a:t>
            </a:r>
            <a:r>
              <a:rPr lang="zh-CN" altLang="en-US" dirty="0" smtClean="0"/>
              <a:t>等于</a:t>
            </a:r>
            <a:r>
              <a:rPr lang="en-US" altLang="zh-CN" dirty="0" smtClean="0"/>
              <a:t>0</a:t>
            </a:r>
            <a:r>
              <a:rPr lang="zh-CN" altLang="en-US" dirty="0" smtClean="0"/>
              <a:t>点。图中显示的是</a:t>
            </a:r>
            <a:r>
              <a:rPr lang="en-US" altLang="zh-CN" dirty="0" smtClean="0"/>
              <a:t>Si</a:t>
            </a:r>
            <a:r>
              <a:rPr lang="zh-CN" altLang="en-US" dirty="0" smtClean="0"/>
              <a:t>的能谱曲线，能量低的两条曲线是价带的能谱。可以看出相对于导带的能谱，价带的能谱更加复杂。价带能谱的形成受到了电子的自旋和轨道耦合作用。也就是电子自旋磁场和电子绕原子核运动产生磁场之间的相互作用。这样使得价带，在</a:t>
            </a:r>
            <a:r>
              <a:rPr lang="en-US" altLang="zh-CN" dirty="0" smtClean="0"/>
              <a:t>k=0</a:t>
            </a:r>
            <a:r>
              <a:rPr lang="zh-CN" altLang="en-US" dirty="0" smtClean="0"/>
              <a:t>处有两个能带，轻空穴带和重空穴带在</a:t>
            </a:r>
            <a:r>
              <a:rPr lang="en-US" altLang="zh-CN" dirty="0" smtClean="0"/>
              <a:t>k=0</a:t>
            </a:r>
            <a:r>
              <a:rPr lang="zh-CN" altLang="en-US" dirty="0" smtClean="0"/>
              <a:t>处能量重合。</a:t>
            </a:r>
            <a:endParaRPr lang="en-US" altLang="zh-CN" dirty="0" smtClean="0"/>
          </a:p>
          <a:p>
            <a:r>
              <a:rPr lang="zh-CN" altLang="en-US" dirty="0" smtClean="0"/>
              <a:t>所谓轻空穴带，就是在价带顶附近空穴有效质量小█，而重空穴带的空穴有效质量大█。可以比较一下，轻空穴带价带顶处的曲率半径小，重空穴带价带顶处的曲率半径大，也就是说曲率半径大的有效质量大，曲率半径小的有效质量小。</a:t>
            </a:r>
            <a:endParaRPr lang="en-US" altLang="zh-CN" dirty="0" smtClean="0"/>
          </a:p>
          <a:p>
            <a:r>
              <a:rPr lang="zh-CN" altLang="en-US" dirty="0" smtClean="0"/>
              <a:t>由于在</a:t>
            </a:r>
            <a:r>
              <a:rPr lang="en-US" altLang="zh-CN" dirty="0" smtClean="0"/>
              <a:t>k=0</a:t>
            </a:r>
            <a:r>
              <a:rPr lang="zh-CN" altLang="en-US" dirty="0" smtClean="0"/>
              <a:t>处轻空穴带和重空穴带的能量重合，在价带顶附近的等能面是扭曲的曲面。为了处理问题方便，将两个能带分开来处理，得到的结果偏差不大。这样就与处理导带底在</a:t>
            </a:r>
            <a:r>
              <a:rPr lang="en-US" altLang="zh-CN" dirty="0" smtClean="0"/>
              <a:t>k=0</a:t>
            </a:r>
            <a:r>
              <a:rPr lang="zh-CN" altLang="en-US" dirty="0" smtClean="0"/>
              <a:t>处的情况类似。价带顶附近的重空穴带和轻空穴带对应的等能面都看作球面。就可以给出重空穴带和轻空穴带价带顶附近的能量公式█ █。公式中</a:t>
            </a:r>
            <a:r>
              <a:rPr lang="en-US" altLang="zh-CN" dirty="0" err="1" smtClean="0"/>
              <a:t>mh</a:t>
            </a:r>
            <a:r>
              <a:rPr lang="zh-CN" altLang="en-US" dirty="0" smtClean="0"/>
              <a:t>和</a:t>
            </a:r>
            <a:r>
              <a:rPr lang="en-US" altLang="zh-CN" dirty="0" smtClean="0"/>
              <a:t>ml</a:t>
            </a:r>
            <a:r>
              <a:rPr lang="zh-CN" altLang="en-US" dirty="0" smtClean="0"/>
              <a:t>分别为重空穴带价带顶附近空穴有效质量和轻空穴带价带顶附近空穴有效质量。注意此处不是电子有效质量，而是空穴有效质量。公式中是价带顶能量减去</a:t>
            </a:r>
            <a:r>
              <a:rPr lang="en-US" altLang="zh-CN" dirty="0" smtClean="0"/>
              <a:t>k</a:t>
            </a:r>
            <a:r>
              <a:rPr lang="zh-CN" altLang="en-US" dirty="0" smtClean="0"/>
              <a:t>的平方项。</a:t>
            </a:r>
            <a:endParaRPr lang="en-US" altLang="zh-CN" dirty="0" smtClean="0"/>
          </a:p>
          <a:p>
            <a:r>
              <a:rPr lang="zh-CN" altLang="en-US" dirty="0" smtClean="0"/>
              <a:t>如此，按照导带状态密度处理方法，能够得到价带顶附近的状态密度公式。用</a:t>
            </a:r>
            <a:r>
              <a:rPr lang="en-US" altLang="zh-CN" dirty="0" smtClean="0"/>
              <a:t>NV</a:t>
            </a:r>
            <a:r>
              <a:rPr lang="zh-CN" altLang="en-US" dirty="0" smtClean="0"/>
              <a:t>表示价带顶附近状态密度，则价带顶附近状态密度包括重空穴带和轻空穴带引起的状态密度之和。此处同样引入一个参数</a:t>
            </a:r>
            <a:r>
              <a:rPr lang="en-US" altLang="zh-CN" dirty="0" err="1" smtClean="0"/>
              <a:t>mdp</a:t>
            </a:r>
            <a:r>
              <a:rPr lang="en-US" altLang="zh-CN" dirty="0" smtClean="0"/>
              <a:t>█</a:t>
            </a:r>
            <a:r>
              <a:rPr lang="zh-CN" altLang="en-US" dirty="0" smtClean="0"/>
              <a:t>，设</a:t>
            </a:r>
            <a:r>
              <a:rPr lang="en-US" altLang="zh-CN" dirty="0" err="1" smtClean="0"/>
              <a:t>mdp</a:t>
            </a:r>
            <a:r>
              <a:rPr lang="zh-CN" altLang="en-US" dirty="0" smtClean="0"/>
              <a:t>二分之三次方等于重空穴带有效质量二分之三次方和轻空穴带有效质量二分之三次方之和，</a:t>
            </a:r>
            <a:r>
              <a:rPr lang="en-US" altLang="zh-CN" dirty="0" err="1" smtClean="0"/>
              <a:t>mdp</a:t>
            </a:r>
            <a:r>
              <a:rPr lang="zh-CN" altLang="en-US" dirty="0" smtClean="0"/>
              <a:t>称为价带空穴密度有效质量。就得到与导带状态密度公式类似的价带状态密度公式。同样，价带状态密度与能量之间是抛物线关系。注意，公式中是</a:t>
            </a:r>
            <a:r>
              <a:rPr lang="en-US" altLang="zh-CN" dirty="0" smtClean="0"/>
              <a:t>EV-E</a:t>
            </a:r>
            <a:r>
              <a:rPr lang="zh-CN" altLang="en-US" dirty="0" smtClean="0"/>
              <a:t>，而导带状态密度公式中是</a:t>
            </a:r>
            <a:r>
              <a:rPr lang="en-US" altLang="zh-CN" dirty="0" smtClean="0"/>
              <a:t>E-</a:t>
            </a:r>
            <a:r>
              <a:rPr lang="en-US" altLang="zh-CN" dirty="0" err="1" smtClean="0"/>
              <a:t>Ec</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12</a:t>
            </a:fld>
            <a:endParaRPr lang="en-US"/>
          </a:p>
        </p:txBody>
      </p:sp>
    </p:spTree>
    <p:extLst>
      <p:ext uri="{BB962C8B-B14F-4D97-AF65-F5344CB8AC3E}">
        <p14:creationId xmlns:p14="http://schemas.microsoft.com/office/powerpoint/2010/main" val="2656725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画出状态密度与能量的关系曲线，导带状态密度和价带状态密度与能量之间的关系都是抛物线</a:t>
            </a:r>
            <a:r>
              <a:rPr lang="zh-CN" altLang="en-US" smtClean="0"/>
              <a:t>关系。已经求出导带状态密度和价带状态密度，下面将考察费米分布函数和费米能级。</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13</a:t>
            </a:fld>
            <a:endParaRPr lang="en-US"/>
          </a:p>
        </p:txBody>
      </p:sp>
    </p:spTree>
    <p:extLst>
      <p:ext uri="{BB962C8B-B14F-4D97-AF65-F5344CB8AC3E}">
        <p14:creationId xmlns:p14="http://schemas.microsoft.com/office/powerpoint/2010/main" val="2150285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在热平衡条件下，要求导带电子和价带空穴的密度。根据第四章以前的学习内容，我们知道，如果有一块半导体晶体，这块半导体晶体中电子的能量形成一系列的能带，一个能带中有</a:t>
            </a:r>
            <a:r>
              <a:rPr lang="en-US" altLang="zh-CN" dirty="0" smtClean="0"/>
              <a:t>N</a:t>
            </a:r>
            <a:r>
              <a:rPr lang="zh-CN" altLang="en-US" dirty="0" smtClean="0"/>
              <a:t>个电子状态，</a:t>
            </a:r>
            <a:r>
              <a:rPr lang="en-US" altLang="zh-CN" dirty="0" smtClean="0"/>
              <a:t>N</a:t>
            </a:r>
            <a:r>
              <a:rPr lang="zh-CN" altLang="en-US" dirty="0" smtClean="0"/>
              <a:t>是晶体中包含的原胞数，波矢</a:t>
            </a:r>
            <a:r>
              <a:rPr lang="en-US" altLang="zh-CN" dirty="0" smtClean="0"/>
              <a:t>k</a:t>
            </a:r>
            <a:r>
              <a:rPr lang="zh-CN" altLang="en-US" dirty="0" smtClean="0"/>
              <a:t>是标识电子态的量子数，一个</a:t>
            </a:r>
            <a:r>
              <a:rPr lang="en-US" altLang="zh-CN" dirty="0" smtClean="0"/>
              <a:t>k</a:t>
            </a:r>
            <a:r>
              <a:rPr lang="zh-CN" altLang="en-US" dirty="0" smtClean="0"/>
              <a:t>在倒空间占据的体积是晶体体积的倒数乘以</a:t>
            </a:r>
            <a:r>
              <a:rPr lang="en-US" altLang="zh-CN" dirty="0" smtClean="0"/>
              <a:t>2pai</a:t>
            </a:r>
            <a:r>
              <a:rPr lang="zh-CN" altLang="en-US" dirty="0" smtClean="0"/>
              <a:t>立方。那么在倒空间中单位体积内</a:t>
            </a:r>
            <a:r>
              <a:rPr lang="en-US" altLang="zh-CN" dirty="0" smtClean="0"/>
              <a:t>k</a:t>
            </a:r>
            <a:r>
              <a:rPr lang="zh-CN" altLang="en-US" dirty="0" smtClean="0"/>
              <a:t>状态数位晶体体积除以</a:t>
            </a:r>
            <a:r>
              <a:rPr lang="en-US" altLang="zh-CN" dirty="0" smtClean="0"/>
              <a:t>2pai</a:t>
            </a:r>
            <a:r>
              <a:rPr lang="zh-CN" altLang="en-US" dirty="0" smtClean="0"/>
              <a:t>立方。一个</a:t>
            </a:r>
            <a:r>
              <a:rPr lang="en-US" altLang="zh-CN" dirty="0" smtClean="0"/>
              <a:t>k</a:t>
            </a:r>
            <a:r>
              <a:rPr lang="zh-CN" altLang="en-US" dirty="0" smtClean="0"/>
              <a:t>状态上能够填充两个电子，由此，在倒空间单位体积内电子的状态数量位</a:t>
            </a:r>
            <a:r>
              <a:rPr lang="en-US" altLang="zh-CN" dirty="0" smtClean="0"/>
              <a:t>2</a:t>
            </a:r>
            <a:r>
              <a:rPr lang="zh-CN" altLang="en-US" dirty="0" smtClean="0"/>
              <a:t>倍晶体晶体除以</a:t>
            </a:r>
            <a:r>
              <a:rPr lang="en-US" altLang="zh-CN" dirty="0" smtClean="0"/>
              <a:t>2pai</a:t>
            </a:r>
            <a:r>
              <a:rPr lang="zh-CN" altLang="en-US" dirty="0" smtClean="0"/>
              <a:t>立方。这个公式对任何晶体都适用。 现在我们要求导带电子和价带空穴密度。</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3</a:t>
            </a:fld>
            <a:endParaRPr lang="en-US"/>
          </a:p>
        </p:txBody>
      </p:sp>
    </p:spTree>
    <p:extLst>
      <p:ext uri="{BB962C8B-B14F-4D97-AF65-F5344CB8AC3E}">
        <p14:creationId xmlns:p14="http://schemas.microsoft.com/office/powerpoint/2010/main" val="2013687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要想计算导带中电子密度和价带中空穴密度，那么需要知道电子和空穴在导带和价带中的分布情况。根据热力学与统计物理█的知识知道，电子是费米子，晶体中的大量电子是一个费米系统█，电子在晶体能带中的分布服从费米分布█。也就是知道了电子占据某个能级的几率。虽然晶体中电子能带中的能级是不连续的，但是能级和能级之间的差非常小，约为</a:t>
            </a:r>
            <a:r>
              <a:rPr lang="en-US" altLang="zh-CN" dirty="0" smtClean="0"/>
              <a:t>10-22eV</a:t>
            </a:r>
            <a:r>
              <a:rPr lang="zh-CN" altLang="en-US" dirty="0" smtClean="0"/>
              <a:t>数量级，可以近似看作是准连续的。这样已经知道了电子在能级的上占有几率█，如果再知道单位体积单位能量上有多少状态数</a:t>
            </a:r>
            <a:r>
              <a:rPr lang="en-US" altLang="zh-CN" dirty="0" smtClean="0"/>
              <a:t>N</a:t>
            </a:r>
            <a:r>
              <a:rPr lang="zh-CN" altLang="en-US" dirty="0" smtClean="0"/>
              <a:t>（</a:t>
            </a:r>
            <a:r>
              <a:rPr lang="en-US" altLang="zh-CN" dirty="0" smtClean="0"/>
              <a:t>E</a:t>
            </a:r>
            <a:r>
              <a:rPr lang="zh-CN" altLang="en-US" dirty="0" smtClean="0"/>
              <a:t>）█。我们就可以计算出电子密度█，即用单位体积单位能量上得状态数，也就是状态密度乘以电子在能量上得占有几率，再对所求得能量范围求积分，就得到了电子密度。现在已知倒空间的电子状态密度。下面就来分析单位体积单位能量范围的状态█。</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如果知道小能量范围</a:t>
            </a:r>
            <a:r>
              <a:rPr lang="en-US" altLang="zh-CN" dirty="0" err="1" smtClean="0"/>
              <a:t>dE</a:t>
            </a:r>
            <a:r>
              <a:rPr lang="zh-CN" altLang="en-US" dirty="0" smtClean="0"/>
              <a:t>的状态是</a:t>
            </a:r>
            <a:r>
              <a:rPr lang="en-US" altLang="zh-CN" dirty="0" err="1" smtClean="0"/>
              <a:t>dZ</a:t>
            </a:r>
            <a:r>
              <a:rPr lang="zh-CN" altLang="en-US" dirty="0" smtClean="0"/>
              <a:t>，那么单位体积带位能量范围的电子状态密度可以用晶体体积倒数乘以</a:t>
            </a:r>
            <a:r>
              <a:rPr lang="en-US" altLang="zh-CN" dirty="0" err="1" smtClean="0"/>
              <a:t>dzdE</a:t>
            </a:r>
            <a:r>
              <a:rPr lang="zh-CN" altLang="en-US" dirty="0" smtClean="0"/>
              <a:t>█。已经知道在倒空间中单位体积中的状态密度。则将单位体积单位能量的状态密度公式改写为█，</a:t>
            </a:r>
            <a:r>
              <a:rPr lang="en-US" altLang="zh-CN" dirty="0" err="1" smtClean="0"/>
              <a:t>dz</a:t>
            </a:r>
            <a:r>
              <a:rPr lang="zh-CN" altLang="en-US" dirty="0" smtClean="0"/>
              <a:t>对倒空间体积求导，乘以倒空间体积对能量求导。</a:t>
            </a:r>
            <a:r>
              <a:rPr lang="en-US" altLang="zh-CN" dirty="0" err="1" smtClean="0"/>
              <a:t>Dz</a:t>
            </a:r>
            <a:r>
              <a:rPr lang="zh-CN" altLang="en-US" dirty="0" smtClean="0"/>
              <a:t>对倒空间体积求导就是倒空间的电子状态密度</a:t>
            </a:r>
            <a:r>
              <a:rPr lang="en-US" altLang="zh-CN" dirty="0" smtClean="0"/>
              <a:t>,2</a:t>
            </a:r>
            <a:r>
              <a:rPr lang="zh-CN" altLang="en-US" dirty="0" smtClean="0"/>
              <a:t>倍晶体体积除以</a:t>
            </a:r>
            <a:r>
              <a:rPr lang="en-US" altLang="zh-CN" dirty="0" smtClean="0"/>
              <a:t>2pai</a:t>
            </a:r>
            <a:r>
              <a:rPr lang="zh-CN" altLang="en-US" dirty="0" smtClean="0"/>
              <a:t>立方█。而倒空间体积对能量的微分，需要求的就是在倒空间中单位能量范围内有多少状态数。能量和状态</a:t>
            </a:r>
            <a:r>
              <a:rPr lang="en-US" altLang="zh-CN" dirty="0" smtClean="0"/>
              <a:t>k</a:t>
            </a:r>
            <a:r>
              <a:rPr lang="zh-CN" altLang="en-US" dirty="0" smtClean="0"/>
              <a:t>之间的关系可以通过量子力学方法计算得到█。</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4</a:t>
            </a:fld>
            <a:endParaRPr lang="en-US"/>
          </a:p>
        </p:txBody>
      </p:sp>
    </p:spTree>
    <p:extLst>
      <p:ext uri="{BB962C8B-B14F-4D97-AF65-F5344CB8AC3E}">
        <p14:creationId xmlns:p14="http://schemas.microsoft.com/office/powerpoint/2010/main" val="913989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a:t>
            </a:r>
            <a:r>
              <a:rPr lang="en-US" altLang="zh-CN" dirty="0" smtClean="0"/>
              <a:t>Si</a:t>
            </a:r>
            <a:r>
              <a:rPr lang="zh-CN" altLang="en-US" dirty="0" smtClean="0"/>
              <a:t>半导体的能量和波矢</a:t>
            </a:r>
            <a:r>
              <a:rPr lang="en-US" altLang="zh-CN" dirty="0" smtClean="0"/>
              <a:t>k</a:t>
            </a:r>
            <a:r>
              <a:rPr lang="zh-CN" altLang="en-US" dirty="0" smtClean="0"/>
              <a:t>的能谱图。可以看出，具体的能量和波矢</a:t>
            </a:r>
            <a:r>
              <a:rPr lang="en-US" altLang="zh-CN" dirty="0" smtClean="0"/>
              <a:t>k</a:t>
            </a:r>
            <a:r>
              <a:rPr lang="zh-CN" altLang="en-US" dirty="0" smtClean="0"/>
              <a:t>之间的关系是比较复杂的。很难得到能量和波矢</a:t>
            </a:r>
            <a:r>
              <a:rPr lang="en-US" altLang="zh-CN" dirty="0" smtClean="0"/>
              <a:t>k</a:t>
            </a:r>
            <a:r>
              <a:rPr lang="zh-CN" altLang="en-US" dirty="0" smtClean="0"/>
              <a:t>之间的解析关系式。研究晶体中电子能量与波矢</a:t>
            </a:r>
            <a:r>
              <a:rPr lang="en-US" altLang="zh-CN" dirty="0" smtClean="0"/>
              <a:t>k</a:t>
            </a:r>
            <a:r>
              <a:rPr lang="zh-CN" altLang="en-US" dirty="0" smtClean="0"/>
              <a:t>之间的关系都是利用计算机进行数值计算。同时在半导体中能够参与导电的电子主要是导带底附近的电子█和价带顶附近的空穴█。在此我们估算一下，假设研究的晶体尺寸为边长</a:t>
            </a:r>
            <a:r>
              <a:rPr lang="en-US" altLang="zh-CN" dirty="0" smtClean="0"/>
              <a:t>1cm</a:t>
            </a:r>
            <a:r>
              <a:rPr lang="zh-CN" altLang="en-US" dirty="0" smtClean="0"/>
              <a:t>的立方体。则一个能带中电子的状态数大约为</a:t>
            </a:r>
            <a:r>
              <a:rPr lang="en-US" altLang="zh-CN" dirty="0" smtClean="0"/>
              <a:t>10e22</a:t>
            </a:r>
            <a:r>
              <a:rPr lang="zh-CN" altLang="en-US" dirty="0" smtClean="0"/>
              <a:t>，而在实际的半导体中，能够掺入杂质的数量是有限的，最高大约在</a:t>
            </a:r>
            <a:r>
              <a:rPr lang="en-US" altLang="zh-CN" dirty="0" smtClean="0"/>
              <a:t>10e19</a:t>
            </a:r>
            <a:r>
              <a:rPr lang="zh-CN" altLang="en-US" dirty="0" smtClean="0"/>
              <a:t>每立方厘米，也就是电子浓度或者空穴浓度最大在此量级上。当然如果掺杂浓度过高，杂质将不再是分立存在，杂质和杂质之间的电子波函数会发生交叠，那么晶体的能带会受到影响。我们课上不讨论这部分内容。那么现在考虑电子密度为</a:t>
            </a:r>
            <a:r>
              <a:rPr lang="en-US" altLang="zh-CN" dirty="0" smtClean="0"/>
              <a:t>10e19</a:t>
            </a:r>
            <a:r>
              <a:rPr lang="zh-CN" altLang="en-US" dirty="0" smtClean="0"/>
              <a:t>次方每立方厘米，假设能带内能量均匀分布，则能带内被电子填充的能带的宽度占能带宽度的千分之一。可见，能够参与导电的电子都处在能量极值附近。即导带底附近和价带顶附近。</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5</a:t>
            </a:fld>
            <a:endParaRPr lang="en-US"/>
          </a:p>
        </p:txBody>
      </p:sp>
    </p:spTree>
    <p:extLst>
      <p:ext uri="{BB962C8B-B14F-4D97-AF65-F5344CB8AC3E}">
        <p14:creationId xmlns:p14="http://schemas.microsoft.com/office/powerpoint/2010/main" val="366283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基于以上分析，先来讨论导带中电子状态密度。考虑导带底附近的能量，将导带底附近的能量在导带底进行泰勒展开，保留到二次项，省略高次项。得到能量对波矢</a:t>
            </a:r>
            <a:r>
              <a:rPr lang="en-US" altLang="zh-CN" dirty="0" smtClean="0"/>
              <a:t>k</a:t>
            </a:r>
            <a:r>
              <a:rPr lang="zh-CN" altLang="en-US" dirty="0" smtClean="0"/>
              <a:t>的泰勒展开公式█。由于是在导带底导带极小值附近进行展开，能量的一阶导数等于零。在进行能量的泰勒展开时，选择三个相互垂直的方向，</a:t>
            </a:r>
            <a:r>
              <a:rPr lang="en-US" altLang="zh-CN" dirty="0" smtClean="0"/>
              <a:t>k1</a:t>
            </a:r>
            <a:r>
              <a:rPr lang="zh-CN" altLang="en-US" dirty="0" smtClean="0"/>
              <a:t>，</a:t>
            </a:r>
            <a:r>
              <a:rPr lang="en-US" altLang="zh-CN" dirty="0" smtClean="0"/>
              <a:t>k2</a:t>
            </a:r>
            <a:r>
              <a:rPr lang="zh-CN" altLang="en-US" dirty="0" smtClean="0"/>
              <a:t>，</a:t>
            </a:r>
            <a:r>
              <a:rPr lang="en-US" altLang="zh-CN" dirty="0" smtClean="0"/>
              <a:t>k3</a:t>
            </a:r>
            <a:r>
              <a:rPr lang="zh-CN" altLang="en-US" dirty="0" smtClean="0"/>
              <a:t>，在这三个方向上进行泰勒展开。</a:t>
            </a:r>
            <a:r>
              <a:rPr lang="en-US" altLang="zh-CN" dirty="0" err="1" smtClean="0"/>
              <a:t>Ec</a:t>
            </a:r>
            <a:r>
              <a:rPr lang="zh-CN" altLang="en-US" dirty="0" smtClean="0"/>
              <a:t>为导带底能量。</a:t>
            </a:r>
            <a:r>
              <a:rPr lang="en-US" altLang="zh-CN" dirty="0" err="1" smtClean="0"/>
              <a:t>Deita</a:t>
            </a:r>
            <a:r>
              <a:rPr lang="en-US" altLang="zh-CN" baseline="0" dirty="0" smtClean="0"/>
              <a:t> k1</a:t>
            </a:r>
            <a:r>
              <a:rPr lang="zh-CN" altLang="en-US" baseline="0" dirty="0" smtClean="0"/>
              <a:t>，</a:t>
            </a:r>
            <a:r>
              <a:rPr lang="en-US" altLang="zh-CN" dirty="0" err="1" smtClean="0"/>
              <a:t>Deita</a:t>
            </a:r>
            <a:r>
              <a:rPr lang="en-US" altLang="zh-CN" baseline="0" dirty="0" smtClean="0"/>
              <a:t> k2</a:t>
            </a:r>
            <a:r>
              <a:rPr lang="zh-CN" altLang="en-US" baseline="0" dirty="0" smtClean="0"/>
              <a:t>，</a:t>
            </a:r>
            <a:r>
              <a:rPr lang="en-US" altLang="zh-CN" dirty="0" err="1" smtClean="0"/>
              <a:t>Deita</a:t>
            </a:r>
            <a:r>
              <a:rPr lang="en-US" altLang="zh-CN" baseline="0" dirty="0" smtClean="0"/>
              <a:t> k3</a:t>
            </a:r>
            <a:r>
              <a:rPr lang="zh-CN" altLang="en-US" baseline="0" dirty="0" smtClean="0"/>
              <a:t>，分别为导带底附近波矢</a:t>
            </a:r>
            <a:r>
              <a:rPr lang="en-US" altLang="zh-CN" baseline="0" dirty="0" smtClean="0"/>
              <a:t>k</a:t>
            </a:r>
            <a:r>
              <a:rPr lang="zh-CN" altLang="en-US" baseline="0" dirty="0" smtClean="0"/>
              <a:t>与导带底波矢</a:t>
            </a:r>
            <a:r>
              <a:rPr lang="en-US" altLang="zh-CN" baseline="0" dirty="0" smtClean="0"/>
              <a:t>k0</a:t>
            </a:r>
            <a:r>
              <a:rPr lang="zh-CN" altLang="en-US" baseline="0" dirty="0" smtClean="0"/>
              <a:t>在选定方向上的分量差</a:t>
            </a:r>
            <a:r>
              <a:rPr lang="zh-CN" altLang="en-US" dirty="0" smtClean="0"/>
              <a:t>█</a:t>
            </a:r>
            <a:r>
              <a:rPr lang="zh-CN" altLang="en-US" baseline="0" dirty="0" smtClean="0"/>
              <a:t>。例如：</a:t>
            </a:r>
            <a:r>
              <a:rPr lang="en-US" altLang="zh-CN" baseline="0" dirty="0" smtClean="0"/>
              <a:t>Ge</a:t>
            </a:r>
            <a:r>
              <a:rPr lang="zh-CN" altLang="en-US" baseline="0" dirty="0" smtClean="0"/>
              <a:t>的导带底附近的泰勒展开，导带底在倒空间</a:t>
            </a:r>
            <a:r>
              <a:rPr lang="en-US" altLang="zh-CN" baseline="0" dirty="0" smtClean="0"/>
              <a:t>111</a:t>
            </a:r>
            <a:r>
              <a:rPr lang="zh-CN" altLang="en-US" baseline="0" dirty="0" smtClean="0"/>
              <a:t>方向的第一布里渊区边界，选择的</a:t>
            </a:r>
            <a:r>
              <a:rPr lang="en-US" altLang="zh-CN" baseline="0" dirty="0" smtClean="0"/>
              <a:t>k1</a:t>
            </a:r>
            <a:r>
              <a:rPr lang="zh-CN" altLang="en-US" baseline="0" dirty="0" smtClean="0"/>
              <a:t>，</a:t>
            </a:r>
            <a:r>
              <a:rPr lang="en-US" altLang="zh-CN" baseline="0" dirty="0" smtClean="0"/>
              <a:t>k2</a:t>
            </a:r>
            <a:r>
              <a:rPr lang="zh-CN" altLang="en-US" baseline="0" dirty="0" smtClean="0"/>
              <a:t>，</a:t>
            </a:r>
            <a:r>
              <a:rPr lang="en-US" altLang="zh-CN" baseline="0" dirty="0" smtClean="0"/>
              <a:t>k3</a:t>
            </a:r>
            <a:r>
              <a:rPr lang="zh-CN" altLang="en-US" baseline="0" dirty="0" smtClean="0"/>
              <a:t>方向分别是</a:t>
            </a:r>
            <a:r>
              <a:rPr lang="en-US" altLang="zh-CN" baseline="0" dirty="0" smtClean="0"/>
              <a:t>111</a:t>
            </a:r>
            <a:r>
              <a:rPr lang="zh-CN" altLang="en-US" baseline="0" dirty="0" smtClean="0"/>
              <a:t>方向和与</a:t>
            </a:r>
            <a:r>
              <a:rPr lang="en-US" altLang="zh-CN" baseline="0" dirty="0" smtClean="0"/>
              <a:t>111</a:t>
            </a:r>
            <a:r>
              <a:rPr lang="zh-CN" altLang="en-US" baseline="0" dirty="0" smtClean="0"/>
              <a:t>方向相互垂直的两个方向</a:t>
            </a:r>
            <a:r>
              <a:rPr lang="zh-CN" altLang="en-US" dirty="0" smtClean="0"/>
              <a:t>█</a:t>
            </a:r>
            <a:r>
              <a:rPr lang="zh-CN" altLang="en-US" baseline="0" dirty="0" smtClean="0"/>
              <a:t>。为什么要这样选择</a:t>
            </a:r>
            <a:r>
              <a:rPr lang="en-US" altLang="zh-CN" baseline="0" dirty="0" smtClean="0"/>
              <a:t>k1</a:t>
            </a:r>
            <a:r>
              <a:rPr lang="zh-CN" altLang="en-US" baseline="0" dirty="0" smtClean="0"/>
              <a:t>，</a:t>
            </a:r>
            <a:r>
              <a:rPr lang="en-US" altLang="zh-CN" baseline="0" dirty="0" smtClean="0"/>
              <a:t>k2</a:t>
            </a:r>
            <a:r>
              <a:rPr lang="zh-CN" altLang="en-US" baseline="0" dirty="0" smtClean="0"/>
              <a:t>，</a:t>
            </a:r>
            <a:r>
              <a:rPr lang="en-US" altLang="zh-CN" baseline="0" dirty="0" smtClean="0"/>
              <a:t>k3</a:t>
            </a:r>
            <a:r>
              <a:rPr lang="zh-CN" altLang="en-US" baseline="0" dirty="0" smtClean="0"/>
              <a:t>的方向呢。</a:t>
            </a:r>
            <a:endParaRPr lang="en-US" altLang="zh-CN" baseline="0" dirty="0" smtClean="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6</a:t>
            </a:fld>
            <a:endParaRPr lang="en-US"/>
          </a:p>
        </p:txBody>
      </p:sp>
    </p:spTree>
    <p:extLst>
      <p:ext uri="{BB962C8B-B14F-4D97-AF65-F5344CB8AC3E}">
        <p14:creationId xmlns:p14="http://schemas.microsoft.com/office/powerpoint/2010/main" val="4195770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来考察能量的泰勒展开公式，可以观察到，二次项的公式与有效质量倒数张量的九个分量的公式相关█。当选择适当的</a:t>
            </a:r>
            <a:r>
              <a:rPr lang="en-US" altLang="zh-CN" dirty="0" smtClean="0"/>
              <a:t>k1</a:t>
            </a:r>
            <a:r>
              <a:rPr lang="zh-CN" altLang="en-US" dirty="0" smtClean="0"/>
              <a:t>，</a:t>
            </a:r>
            <a:r>
              <a:rPr lang="en-US" altLang="zh-CN" dirty="0" smtClean="0"/>
              <a:t>k2</a:t>
            </a:r>
            <a:r>
              <a:rPr lang="zh-CN" altLang="en-US" dirty="0" smtClean="0"/>
              <a:t>，</a:t>
            </a:r>
            <a:r>
              <a:rPr lang="en-US" altLang="zh-CN" dirty="0" smtClean="0"/>
              <a:t>k3</a:t>
            </a:r>
            <a:r>
              <a:rPr lang="zh-CN" altLang="en-US" dirty="0" smtClean="0"/>
              <a:t>方向，使有效质量的非对角线上的分量等于零。这个利用回旋共振实验可以证明这一点。此时，将有效质量倒数张量主对角线上的分量分别写为</a:t>
            </a:r>
            <a:r>
              <a:rPr lang="en-US" altLang="zh-CN" dirty="0" smtClean="0"/>
              <a:t>m1</a:t>
            </a:r>
            <a:r>
              <a:rPr lang="zh-CN" altLang="en-US" dirty="0" smtClean="0"/>
              <a:t>分之一，</a:t>
            </a:r>
            <a:r>
              <a:rPr lang="en-US" altLang="zh-CN" dirty="0" smtClean="0"/>
              <a:t>m2</a:t>
            </a:r>
            <a:r>
              <a:rPr lang="zh-CN" altLang="en-US" dirty="0" smtClean="0"/>
              <a:t>分之一，</a:t>
            </a:r>
            <a:r>
              <a:rPr lang="en-US" altLang="zh-CN" dirty="0" smtClean="0"/>
              <a:t>m3</a:t>
            </a:r>
            <a:r>
              <a:rPr lang="zh-CN" altLang="en-US" dirty="0" smtClean="0"/>
              <a:t>分之一，█ </a:t>
            </a:r>
            <a:r>
              <a:rPr lang="en-US" altLang="zh-CN" dirty="0" smtClean="0"/>
              <a:t>m1</a:t>
            </a:r>
            <a:r>
              <a:rPr lang="zh-CN" altLang="en-US" dirty="0" smtClean="0"/>
              <a:t>，</a:t>
            </a:r>
            <a:r>
              <a:rPr lang="en-US" altLang="zh-CN" dirty="0" smtClean="0"/>
              <a:t>m2</a:t>
            </a:r>
            <a:r>
              <a:rPr lang="zh-CN" altLang="en-US" dirty="0" smtClean="0"/>
              <a:t>，</a:t>
            </a:r>
            <a:r>
              <a:rPr lang="en-US" altLang="zh-CN" dirty="0" smtClean="0"/>
              <a:t>m3</a:t>
            </a:r>
            <a:r>
              <a:rPr lang="zh-CN" altLang="en-US" dirty="0" smtClean="0"/>
              <a:t>分别为导带底附近</a:t>
            </a:r>
            <a:r>
              <a:rPr lang="en-US" altLang="zh-CN" dirty="0" smtClean="0"/>
              <a:t>k1</a:t>
            </a:r>
            <a:r>
              <a:rPr lang="zh-CN" altLang="en-US" dirty="0" smtClean="0"/>
              <a:t>，</a:t>
            </a:r>
            <a:r>
              <a:rPr lang="en-US" altLang="zh-CN" dirty="0" smtClean="0"/>
              <a:t>k2</a:t>
            </a:r>
            <a:r>
              <a:rPr lang="zh-CN" altLang="en-US" dirty="0" smtClean="0"/>
              <a:t>，</a:t>
            </a:r>
            <a:r>
              <a:rPr lang="en-US" altLang="zh-CN" dirty="0" smtClean="0"/>
              <a:t>k3</a:t>
            </a:r>
            <a:r>
              <a:rPr lang="zh-CN" altLang="en-US" dirty="0" smtClean="0"/>
              <a:t>三个方向上的有效质量。</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7</a:t>
            </a:fld>
            <a:endParaRPr lang="en-US"/>
          </a:p>
        </p:txBody>
      </p:sp>
    </p:spTree>
    <p:extLst>
      <p:ext uri="{BB962C8B-B14F-4D97-AF65-F5344CB8AC3E}">
        <p14:creationId xmlns:p14="http://schemas.microsoft.com/office/powerpoint/2010/main" val="345707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将</a:t>
            </a:r>
            <a:r>
              <a:rPr lang="en-US" altLang="zh-CN" dirty="0" smtClean="0"/>
              <a:t>m1</a:t>
            </a:r>
            <a:r>
              <a:rPr lang="zh-CN" altLang="en-US" dirty="0" smtClean="0"/>
              <a:t>，</a:t>
            </a:r>
            <a:r>
              <a:rPr lang="en-US" altLang="zh-CN" dirty="0" smtClean="0"/>
              <a:t>m2</a:t>
            </a:r>
            <a:r>
              <a:rPr lang="zh-CN" altLang="en-US" dirty="0" smtClean="0"/>
              <a:t>，</a:t>
            </a:r>
            <a:r>
              <a:rPr lang="en-US" altLang="zh-CN" dirty="0" smtClean="0"/>
              <a:t>m3</a:t>
            </a:r>
            <a:r>
              <a:rPr lang="zh-CN" altLang="en-US" dirty="0" smtClean="0"/>
              <a:t>代入到泰勒展开式中，就可以得到能量与</a:t>
            </a:r>
            <a:r>
              <a:rPr lang="en-US" altLang="zh-CN" dirty="0" smtClean="0"/>
              <a:t>detak1</a:t>
            </a:r>
            <a:r>
              <a:rPr lang="zh-CN" altLang="en-US" dirty="0" smtClean="0"/>
              <a:t>平方，</a:t>
            </a:r>
            <a:r>
              <a:rPr lang="en-US" altLang="zh-CN" dirty="0" smtClean="0"/>
              <a:t>detak2</a:t>
            </a:r>
            <a:r>
              <a:rPr lang="zh-CN" altLang="en-US" dirty="0" smtClean="0"/>
              <a:t>平方，</a:t>
            </a:r>
            <a:r>
              <a:rPr lang="en-US" altLang="zh-CN" dirty="0" smtClean="0"/>
              <a:t>deitak3</a:t>
            </a:r>
            <a:r>
              <a:rPr lang="zh-CN" altLang="en-US" dirty="0" smtClean="0"/>
              <a:t>平方之间的关系式，█。变化一下这个公式，我们得到一个椭球方程公式█，可以写出椭球的半径表示式█。在这个倒空间的椭球面上█，能量都是相同，为</a:t>
            </a:r>
            <a:r>
              <a:rPr lang="en-US" altLang="zh-CN" dirty="0" smtClean="0"/>
              <a:t>E-EC</a:t>
            </a:r>
            <a:r>
              <a:rPr lang="zh-CN" altLang="en-US" dirty="0" smtClean="0"/>
              <a:t>，形成一个等能面。这个椭球面包含的倒空间体积内，包含了从</a:t>
            </a:r>
            <a:r>
              <a:rPr lang="en-US" altLang="zh-CN" dirty="0" smtClean="0"/>
              <a:t>EC</a:t>
            </a:r>
            <a:r>
              <a:rPr lang="zh-CN" altLang="en-US" dirty="0" smtClean="0"/>
              <a:t>到</a:t>
            </a:r>
            <a:r>
              <a:rPr lang="en-US" altLang="zh-CN" dirty="0" smtClean="0"/>
              <a:t>E-EC</a:t>
            </a:r>
            <a:r>
              <a:rPr lang="zh-CN" altLang="en-US" dirty="0" smtClean="0"/>
              <a:t>范围内的状态。如果能量变化</a:t>
            </a:r>
            <a:r>
              <a:rPr lang="zh-CN" altLang="en-US" dirty="0" smtClean="0">
                <a:sym typeface="Symbol" panose="05050102010706020507" pitchFamily="18" charset="2"/>
              </a:rPr>
              <a:t></a:t>
            </a:r>
            <a:r>
              <a:rPr lang="en-US" altLang="zh-CN" dirty="0" smtClean="0">
                <a:sym typeface="Symbol" panose="05050102010706020507" pitchFamily="18" charset="2"/>
              </a:rPr>
              <a:t>E</a:t>
            </a:r>
            <a:r>
              <a:rPr lang="zh-CN" altLang="en-US" dirty="0" smtClean="0">
                <a:sym typeface="Symbol" panose="05050102010706020507" pitchFamily="18" charset="2"/>
              </a:rPr>
              <a:t>，状态数的变化量就是椭球体积变化量范围内的状态数。</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8</a:t>
            </a:fld>
            <a:endParaRPr lang="en-US"/>
          </a:p>
        </p:txBody>
      </p:sp>
    </p:spTree>
    <p:extLst>
      <p:ext uri="{BB962C8B-B14F-4D97-AF65-F5344CB8AC3E}">
        <p14:creationId xmlns:p14="http://schemas.microsoft.com/office/powerpoint/2010/main" val="3699552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倒空间中等能面包含的体积即为椭球的体积█。乘以倒空间中单位体积的电子状态密度█，如果能量的极小值不在</a:t>
                </a:r>
                <a:r>
                  <a:rPr lang="en-US" altLang="zh-CN" dirty="0" smtClean="0"/>
                  <a:t>k=0</a:t>
                </a:r>
                <a:r>
                  <a:rPr lang="zh-CN" altLang="en-US" dirty="0" smtClean="0"/>
                  <a:t>处，则由于晶体的对称性，导带极小值有多个能谷，再乘以能谷数</a:t>
                </a:r>
                <a:r>
                  <a:rPr lang="en-US" altLang="zh-CN" dirty="0" smtClean="0"/>
                  <a:t>M</a:t>
                </a:r>
                <a:r>
                  <a:rPr lang="zh-CN" altLang="en-US" dirty="0" smtClean="0"/>
                  <a:t>█，就是倒空间等能面</a:t>
                </a:r>
                <a:r>
                  <a:rPr lang="en-US" altLang="zh-CN" dirty="0" smtClean="0"/>
                  <a:t>E-</a:t>
                </a:r>
                <a:r>
                  <a:rPr lang="en-US" altLang="zh-CN" dirty="0" err="1" smtClean="0"/>
                  <a:t>Ec</a:t>
                </a:r>
                <a:r>
                  <a:rPr lang="zh-CN" altLang="en-US" dirty="0" smtClean="0"/>
                  <a:t>范围内电子状态数量。整理此公式，用大写字母</a:t>
                </a:r>
                <a:r>
                  <a:rPr lang="en-US" altLang="zh-CN" dirty="0" smtClean="0"/>
                  <a:t>Z</a:t>
                </a:r>
                <a:r>
                  <a:rPr lang="zh-CN" altLang="en-US" dirty="0" smtClean="0"/>
                  <a:t>表示导带底能量倒等能面</a:t>
                </a:r>
                <a:r>
                  <a:rPr lang="en-US" altLang="zh-CN" dirty="0" smtClean="0"/>
                  <a:t>E-</a:t>
                </a:r>
                <a:r>
                  <a:rPr lang="en-US" altLang="zh-CN" dirty="0" err="1" smtClean="0"/>
                  <a:t>Ec</a:t>
                </a:r>
                <a:r>
                  <a:rPr lang="zh-CN" altLang="en-US" dirty="0" smtClean="0"/>
                  <a:t>范围内的电子状态数█</a:t>
                </a:r>
                <a:r>
                  <a:rPr lang="en-US" altLang="zh-CN" dirty="0" smtClean="0"/>
                  <a:t>,</a:t>
                </a:r>
                <a:r>
                  <a:rPr lang="zh-CN" altLang="en-US" dirty="0" smtClean="0"/>
                  <a:t>得到</a:t>
                </a:r>
                <a:r>
                  <a:rPr lang="en-US" altLang="zh-CN" dirty="0" smtClean="0"/>
                  <a:t>Z</a:t>
                </a:r>
                <a:r>
                  <a:rPr lang="zh-CN" altLang="en-US" dirty="0" smtClean="0"/>
                  <a:t>的表达式█。用</a:t>
                </a:r>
                <a:r>
                  <a:rPr lang="en-US" altLang="zh-CN" dirty="0" err="1" smtClean="0"/>
                  <a:t>Nc</a:t>
                </a:r>
                <a:r>
                  <a:rPr lang="zh-CN" altLang="en-US" dirty="0" smtClean="0"/>
                  <a:t>表示导带底附近的单位体积带位能量范围内的电子状态密度，则</a:t>
                </a:r>
                <a:r>
                  <a:rPr lang="en-US" altLang="zh-CN" dirty="0" smtClean="0"/>
                  <a:t>NC</a:t>
                </a:r>
                <a:r>
                  <a:rPr lang="zh-CN" altLang="en-US" dirty="0" smtClean="0"/>
                  <a:t>表示为█，代入</a:t>
                </a:r>
                <a:r>
                  <a:rPr lang="en-US" altLang="zh-CN" dirty="0" smtClean="0"/>
                  <a:t>Z</a:t>
                </a:r>
                <a:r>
                  <a:rPr lang="zh-CN" altLang="en-US" dirty="0" smtClean="0"/>
                  <a:t>对能量的求导结果，就得到了导带状态密度公式█，可以看出导带底附近的电子状态密度与能量之间具有抛物线关系█。再定义</a:t>
                </a:r>
                <a:r>
                  <a:rPr lang="en-US" altLang="zh-CN" dirty="0" err="1" smtClean="0"/>
                  <a:t>mdn</a:t>
                </a:r>
                <a:r>
                  <a:rPr lang="zh-CN" altLang="en-US" dirty="0" smtClean="0"/>
                  <a:t>等于█</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a:rPr>
                          <m:t>𝑚</m:t>
                        </m:r>
                      </m:e>
                      <m:sub>
                        <m:r>
                          <a:rPr lang="en-US" altLang="zh-CN" i="1">
                            <a:latin typeface="Cambria Math"/>
                          </a:rPr>
                          <m:t>𝑑𝑛</m:t>
                        </m:r>
                      </m:sub>
                    </m:sSub>
                    <m:r>
                      <a:rPr lang="en-US" altLang="zh-CN" i="1">
                        <a:latin typeface="Cambria Math"/>
                      </a:rPr>
                      <m:t>=</m:t>
                    </m:r>
                    <m:sSup>
                      <m:sSupPr>
                        <m:ctrlPr>
                          <a:rPr lang="en-US" altLang="zh-CN" i="1">
                            <a:latin typeface="Cambria Math" panose="02040503050406030204" pitchFamily="18" charset="0"/>
                          </a:rPr>
                        </m:ctrlPr>
                      </m:sSupPr>
                      <m:e>
                        <m:r>
                          <a:rPr lang="en-US" altLang="zh-CN" i="1">
                            <a:latin typeface="Cambria Math"/>
                          </a:rPr>
                          <m:t>𝑀</m:t>
                        </m:r>
                      </m:e>
                      <m:sup>
                        <m:r>
                          <a:rPr lang="en-US" altLang="zh-CN" i="1">
                            <a:latin typeface="Cambria Math"/>
                          </a:rPr>
                          <m:t>2/3</m:t>
                        </m:r>
                      </m:sup>
                    </m:sSup>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𝑚</m:t>
                                </m:r>
                              </m:e>
                              <m:sub>
                                <m:r>
                                  <a:rPr lang="en-US" altLang="zh-CN" i="1">
                                    <a:latin typeface="Cambria Math"/>
                                  </a:rPr>
                                  <m:t>1</m:t>
                                </m:r>
                              </m:sub>
                            </m:sSub>
                            <m:sSub>
                              <m:sSubPr>
                                <m:ctrlPr>
                                  <a:rPr lang="en-US" altLang="zh-CN" i="1">
                                    <a:latin typeface="Cambria Math" panose="02040503050406030204" pitchFamily="18" charset="0"/>
                                  </a:rPr>
                                </m:ctrlPr>
                              </m:sSubPr>
                              <m:e>
                                <m:r>
                                  <a:rPr lang="en-US" altLang="zh-CN" i="1">
                                    <a:latin typeface="Cambria Math"/>
                                  </a:rPr>
                                  <m:t>𝑚</m:t>
                                </m:r>
                              </m:e>
                              <m:sub>
                                <m:r>
                                  <a:rPr lang="en-US" altLang="zh-CN" i="1">
                                    <a:latin typeface="Cambria Math"/>
                                  </a:rPr>
                                  <m:t>2</m:t>
                                </m:r>
                              </m:sub>
                            </m:sSub>
                            <m:sSub>
                              <m:sSubPr>
                                <m:ctrlPr>
                                  <a:rPr lang="en-US" altLang="zh-CN" i="1">
                                    <a:latin typeface="Cambria Math" panose="02040503050406030204" pitchFamily="18" charset="0"/>
                                  </a:rPr>
                                </m:ctrlPr>
                              </m:sSubPr>
                              <m:e>
                                <m:r>
                                  <a:rPr lang="en-US" altLang="zh-CN" i="1">
                                    <a:latin typeface="Cambria Math"/>
                                  </a:rPr>
                                  <m:t>𝑚</m:t>
                                </m:r>
                              </m:e>
                              <m:sub>
                                <m:r>
                                  <a:rPr lang="en-US" altLang="zh-CN" i="1">
                                    <a:latin typeface="Cambria Math"/>
                                  </a:rPr>
                                  <m:t>3</m:t>
                                </m:r>
                              </m:sub>
                            </m:sSub>
                          </m:e>
                        </m:d>
                      </m:e>
                      <m:sup>
                        <m:r>
                          <a:rPr lang="en-US" altLang="zh-CN" i="1">
                            <a:latin typeface="Cambria Math"/>
                          </a:rPr>
                          <m:t>1/3</m:t>
                        </m:r>
                      </m:sup>
                    </m:sSup>
                  </m:oMath>
                </a14:m>
                <a:r>
                  <a:rPr lang="zh-CN" altLang="en-US" dirty="0" smtClean="0"/>
                  <a:t>，</a:t>
                </a:r>
                <a:r>
                  <a:rPr lang="en-US" altLang="zh-CN" dirty="0" err="1" smtClean="0"/>
                  <a:t>mdn</a:t>
                </a:r>
                <a:r>
                  <a:rPr lang="zh-CN" altLang="en-US" dirty="0" smtClean="0"/>
                  <a:t>称为导带电子状态密度有效质量。则获得导带电子状态密度公式：█，注意：公式中的约化普朗克常数改为了普朗克常数。这个公式与自由电子状态密度表示式类似，只是公式中用电子状态密度有效质量代替了电子的惯性质量。</a:t>
                </a:r>
                <a:endParaRPr lang="zh-CN" altLang="en-US" dirty="0"/>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倒空间中等能面包含的体积即为椭球的体积</a:t>
                </a:r>
                <a:r>
                  <a:rPr lang="zh-CN" altLang="en-US" dirty="0" smtClean="0"/>
                  <a:t>█</a:t>
                </a:r>
                <a:r>
                  <a:rPr lang="zh-CN" altLang="en-US" dirty="0" smtClean="0"/>
                  <a:t>。乘以倒空间中单位体积的电子状态密度</a:t>
                </a:r>
                <a:r>
                  <a:rPr lang="zh-CN" altLang="en-US" dirty="0" smtClean="0"/>
                  <a:t>█，如果能量的极小值不在</a:t>
                </a:r>
                <a:r>
                  <a:rPr lang="en-US" altLang="zh-CN" dirty="0" smtClean="0"/>
                  <a:t>k=0</a:t>
                </a:r>
                <a:r>
                  <a:rPr lang="zh-CN" altLang="en-US" dirty="0" smtClean="0"/>
                  <a:t>处，则由于晶体的对称性，导带极小值有多个能谷，则再乘以能谷数</a:t>
                </a:r>
                <a:r>
                  <a:rPr lang="en-US" altLang="zh-CN" dirty="0" smtClean="0"/>
                  <a:t>M</a:t>
                </a:r>
                <a:r>
                  <a:rPr lang="zh-CN" altLang="en-US" dirty="0" smtClean="0"/>
                  <a:t>█，就是到空间等能面</a:t>
                </a:r>
                <a:r>
                  <a:rPr lang="en-US" altLang="zh-CN" dirty="0" smtClean="0"/>
                  <a:t>E-</a:t>
                </a:r>
                <a:r>
                  <a:rPr lang="en-US" altLang="zh-CN" dirty="0" err="1" smtClean="0"/>
                  <a:t>Ec</a:t>
                </a:r>
                <a:r>
                  <a:rPr lang="zh-CN" altLang="en-US" dirty="0" smtClean="0"/>
                  <a:t>范围内电子状态数量。整理此公式，用大写字母</a:t>
                </a:r>
                <a:r>
                  <a:rPr lang="en-US" altLang="zh-CN" dirty="0" smtClean="0"/>
                  <a:t>Z</a:t>
                </a:r>
                <a:r>
                  <a:rPr lang="zh-CN" altLang="en-US" dirty="0" smtClean="0"/>
                  <a:t>表示等能面</a:t>
                </a:r>
                <a:r>
                  <a:rPr lang="en-US" altLang="zh-CN" dirty="0" smtClean="0"/>
                  <a:t>E-</a:t>
                </a:r>
                <a:r>
                  <a:rPr lang="en-US" altLang="zh-CN" dirty="0" err="1" smtClean="0"/>
                  <a:t>Ec</a:t>
                </a:r>
                <a:r>
                  <a:rPr lang="zh-CN" altLang="en-US" dirty="0" smtClean="0"/>
                  <a:t>范围内的电子状态数█</a:t>
                </a:r>
                <a:r>
                  <a:rPr lang="en-US" altLang="zh-CN" dirty="0" smtClean="0"/>
                  <a:t>,</a:t>
                </a:r>
                <a:r>
                  <a:rPr lang="zh-CN" altLang="en-US" dirty="0" smtClean="0"/>
                  <a:t>得到</a:t>
                </a:r>
                <a:r>
                  <a:rPr lang="en-US" altLang="zh-CN" dirty="0" smtClean="0"/>
                  <a:t>Z</a:t>
                </a:r>
                <a:r>
                  <a:rPr lang="zh-CN" altLang="en-US" dirty="0" smtClean="0"/>
                  <a:t>的表达式█。用</a:t>
                </a:r>
                <a:r>
                  <a:rPr lang="en-US" altLang="zh-CN" dirty="0" err="1" smtClean="0"/>
                  <a:t>Nc</a:t>
                </a:r>
                <a:r>
                  <a:rPr lang="zh-CN" altLang="en-US" dirty="0" smtClean="0"/>
                  <a:t>表示导带底附近的单位体积带位能量范围内的电子状态密度，则</a:t>
                </a:r>
                <a:r>
                  <a:rPr lang="en-US" altLang="zh-CN" dirty="0" smtClean="0"/>
                  <a:t>NC</a:t>
                </a:r>
                <a:r>
                  <a:rPr lang="zh-CN" altLang="en-US" dirty="0" smtClean="0"/>
                  <a:t>表示为█，</a:t>
                </a:r>
                <a:r>
                  <a:rPr lang="en-US" altLang="zh-CN" dirty="0" smtClean="0"/>
                  <a:t>Z</a:t>
                </a:r>
                <a:r>
                  <a:rPr lang="zh-CN" altLang="en-US" dirty="0" smtClean="0"/>
                  <a:t>对能量</a:t>
                </a:r>
                <a:r>
                  <a:rPr lang="en-US" altLang="zh-CN" dirty="0" smtClean="0"/>
                  <a:t>E</a:t>
                </a:r>
                <a:r>
                  <a:rPr lang="zh-CN" altLang="en-US" dirty="0" smtClean="0"/>
                  <a:t>求导等于█，可以看出导带底附近的电子状态密度与能量之间具有抛物线关系█。再定义</a:t>
                </a:r>
                <a:r>
                  <a:rPr lang="en-US" altLang="zh-CN" dirty="0" err="1" smtClean="0"/>
                  <a:t>mdn</a:t>
                </a:r>
                <a:r>
                  <a:rPr lang="zh-CN" altLang="en-US" dirty="0" smtClean="0"/>
                  <a:t>等于█</a:t>
                </a:r>
                <a:r>
                  <a:rPr lang="en-US" altLang="zh-CN" i="0">
                    <a:latin typeface="Cambria Math"/>
                  </a:rPr>
                  <a:t>𝑚</a:t>
                </a:r>
                <a:r>
                  <a:rPr lang="en-US" altLang="zh-CN" i="0" smtClean="0">
                    <a:latin typeface="Cambria Math" panose="02040503050406030204" pitchFamily="18" charset="0"/>
                  </a:rPr>
                  <a:t>_</a:t>
                </a:r>
                <a:r>
                  <a:rPr lang="en-US" altLang="zh-CN" i="0">
                    <a:latin typeface="Cambria Math"/>
                  </a:rPr>
                  <a:t>𝑑𝑛=𝑀</a:t>
                </a:r>
                <a:r>
                  <a:rPr lang="en-US" altLang="zh-CN" i="0">
                    <a:latin typeface="Cambria Math" panose="02040503050406030204" pitchFamily="18" charset="0"/>
                  </a:rPr>
                  <a:t>^(</a:t>
                </a:r>
                <a:r>
                  <a:rPr lang="en-US" altLang="zh-CN" i="0">
                    <a:latin typeface="Cambria Math"/>
                  </a:rPr>
                  <a:t>2/3</a:t>
                </a:r>
                <a:r>
                  <a:rPr lang="en-US" altLang="zh-CN" i="0">
                    <a:latin typeface="Cambria Math" panose="02040503050406030204" pitchFamily="18" charset="0"/>
                  </a:rPr>
                  <a:t>) (</a:t>
                </a:r>
                <a:r>
                  <a:rPr lang="en-US" altLang="zh-CN" i="0">
                    <a:latin typeface="Cambria Math"/>
                  </a:rPr>
                  <a:t>𝑚</a:t>
                </a:r>
                <a:r>
                  <a:rPr lang="en-US" altLang="zh-CN" i="0">
                    <a:latin typeface="Cambria Math" panose="02040503050406030204" pitchFamily="18" charset="0"/>
                  </a:rPr>
                  <a:t>_</a:t>
                </a:r>
                <a:r>
                  <a:rPr lang="en-US" altLang="zh-CN" i="0">
                    <a:latin typeface="Cambria Math"/>
                  </a:rPr>
                  <a:t>1</a:t>
                </a:r>
                <a:r>
                  <a:rPr lang="en-US" altLang="zh-CN" i="0">
                    <a:latin typeface="Cambria Math" panose="02040503050406030204" pitchFamily="18" charset="0"/>
                  </a:rPr>
                  <a:t> </a:t>
                </a:r>
                <a:r>
                  <a:rPr lang="en-US" altLang="zh-CN" i="0">
                    <a:latin typeface="Cambria Math"/>
                  </a:rPr>
                  <a:t>𝑚</a:t>
                </a:r>
                <a:r>
                  <a:rPr lang="en-US" altLang="zh-CN" i="0">
                    <a:latin typeface="Cambria Math" panose="02040503050406030204" pitchFamily="18" charset="0"/>
                  </a:rPr>
                  <a:t>_</a:t>
                </a:r>
                <a:r>
                  <a:rPr lang="en-US" altLang="zh-CN" i="0">
                    <a:latin typeface="Cambria Math"/>
                  </a:rPr>
                  <a:t>2</a:t>
                </a:r>
                <a:r>
                  <a:rPr lang="en-US" altLang="zh-CN" i="0">
                    <a:latin typeface="Cambria Math" panose="02040503050406030204" pitchFamily="18" charset="0"/>
                  </a:rPr>
                  <a:t> </a:t>
                </a:r>
                <a:r>
                  <a:rPr lang="en-US" altLang="zh-CN" i="0">
                    <a:latin typeface="Cambria Math"/>
                  </a:rPr>
                  <a:t>𝑚</a:t>
                </a:r>
                <a:r>
                  <a:rPr lang="en-US" altLang="zh-CN" i="0">
                    <a:latin typeface="Cambria Math" panose="02040503050406030204" pitchFamily="18" charset="0"/>
                  </a:rPr>
                  <a:t>_</a:t>
                </a:r>
                <a:r>
                  <a:rPr lang="en-US" altLang="zh-CN" i="0">
                    <a:latin typeface="Cambria Math"/>
                  </a:rPr>
                  <a:t>3</a:t>
                </a:r>
                <a:r>
                  <a:rPr lang="en-US" altLang="zh-CN" i="0">
                    <a:latin typeface="Cambria Math" panose="02040503050406030204" pitchFamily="18" charset="0"/>
                  </a:rPr>
                  <a:t> )^(</a:t>
                </a:r>
                <a:r>
                  <a:rPr lang="en-US" altLang="zh-CN" i="0">
                    <a:latin typeface="Cambria Math"/>
                  </a:rPr>
                  <a:t>1/3</a:t>
                </a:r>
                <a:r>
                  <a:rPr lang="en-US" altLang="zh-CN" i="0">
                    <a:latin typeface="Cambria Math" panose="02040503050406030204" pitchFamily="18" charset="0"/>
                  </a:rPr>
                  <a:t>)</a:t>
                </a:r>
                <a:r>
                  <a:rPr lang="zh-CN" altLang="en-US" dirty="0" smtClean="0"/>
                  <a:t>，</a:t>
                </a:r>
                <a:r>
                  <a:rPr lang="en-US" altLang="zh-CN" dirty="0" err="1" smtClean="0"/>
                  <a:t>mdn</a:t>
                </a:r>
                <a:r>
                  <a:rPr lang="zh-CN" altLang="en-US" dirty="0" smtClean="0"/>
                  <a:t>称为导带电子状态密度有效质量。则导带电子状态密度公式为：█，注意：公式中的约化普朗克常数改为了普朗克常数。这个公式与自由电子状态密度表示式类似，只是公式中用电子状态密度有效质量代替了电子的惯性质量。</a:t>
                </a:r>
                <a:endParaRPr lang="zh-CN" altLang="en-US" dirty="0"/>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9</a:t>
            </a:fld>
            <a:endParaRPr lang="en-US"/>
          </a:p>
        </p:txBody>
      </p:sp>
    </p:spTree>
    <p:extLst>
      <p:ext uri="{BB962C8B-B14F-4D97-AF65-F5344CB8AC3E}">
        <p14:creationId xmlns:p14="http://schemas.microsoft.com/office/powerpoint/2010/main" val="1395040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此处要说明一下，对于</a:t>
            </a:r>
            <a:r>
              <a:rPr lang="en-US" altLang="zh-CN" dirty="0" smtClean="0"/>
              <a:t>Si</a:t>
            </a:r>
            <a:r>
              <a:rPr lang="zh-CN" altLang="en-US" dirty="0" smtClean="0"/>
              <a:t>，导带极小值在第一布里渊区内部等价的六个</a:t>
            </a:r>
            <a:r>
              <a:rPr lang="en-US" altLang="zh-CN" dirty="0" smtClean="0"/>
              <a:t>100</a:t>
            </a:r>
            <a:r>
              <a:rPr lang="zh-CN" altLang="en-US" dirty="0" smtClean="0"/>
              <a:t>方向上，能谷</a:t>
            </a:r>
            <a:r>
              <a:rPr lang="en-US" altLang="zh-CN" dirty="0" smtClean="0"/>
              <a:t>M</a:t>
            </a:r>
            <a:r>
              <a:rPr lang="zh-CN" altLang="en-US" dirty="0" smtClean="0"/>
              <a:t>值为</a:t>
            </a:r>
            <a:r>
              <a:rPr lang="en-US" altLang="zh-CN" dirty="0" smtClean="0"/>
              <a:t>6.</a:t>
            </a:r>
            <a:r>
              <a:rPr lang="zh-CN" altLang="en-US" dirty="0" smtClean="0"/>
              <a:t>而</a:t>
            </a:r>
            <a:r>
              <a:rPr lang="en-US" altLang="zh-CN" dirty="0" smtClean="0"/>
              <a:t>Ge</a:t>
            </a:r>
            <a:r>
              <a:rPr lang="zh-CN" altLang="en-US" dirty="0" smtClean="0"/>
              <a:t>的导带极小值在第一布里渊区</a:t>
            </a:r>
            <a:r>
              <a:rPr lang="en-US" altLang="zh-CN" dirty="0" smtClean="0"/>
              <a:t>8</a:t>
            </a:r>
            <a:r>
              <a:rPr lang="zh-CN" altLang="en-US" dirty="0" smtClean="0"/>
              <a:t>个等价的</a:t>
            </a:r>
            <a:r>
              <a:rPr lang="en-US" altLang="zh-CN" dirty="0" smtClean="0"/>
              <a:t>111</a:t>
            </a:r>
            <a:r>
              <a:rPr lang="zh-CN" altLang="en-US" dirty="0" smtClean="0"/>
              <a:t>方向的第一布里渊区边界。其能谷值是</a:t>
            </a:r>
            <a:r>
              <a:rPr lang="en-US" altLang="zh-CN" dirty="0" smtClean="0"/>
              <a:t>8</a:t>
            </a:r>
            <a:r>
              <a:rPr lang="zh-CN" altLang="en-US" dirty="0" smtClean="0"/>
              <a:t>吗？来看一下。</a:t>
            </a:r>
            <a:r>
              <a:rPr lang="en-US" altLang="zh-CN" dirty="0" smtClean="0"/>
              <a:t>Si</a:t>
            </a:r>
            <a:r>
              <a:rPr lang="zh-CN" altLang="en-US" dirty="0" smtClean="0"/>
              <a:t>的导带极小值在第一布里渊区内部的等价</a:t>
            </a:r>
            <a:r>
              <a:rPr lang="en-US" altLang="zh-CN" dirty="0" smtClean="0"/>
              <a:t>100</a:t>
            </a:r>
            <a:r>
              <a:rPr lang="zh-CN" altLang="en-US" dirty="0" smtClean="0"/>
              <a:t>轴上，则选</a:t>
            </a:r>
            <a:r>
              <a:rPr lang="en-US" altLang="zh-CN" dirty="0" smtClean="0"/>
              <a:t>k1</a:t>
            </a:r>
            <a:r>
              <a:rPr lang="zh-CN" altLang="en-US" dirty="0" smtClean="0"/>
              <a:t>，</a:t>
            </a:r>
            <a:r>
              <a:rPr lang="en-US" altLang="zh-CN" dirty="0" smtClean="0"/>
              <a:t>k2</a:t>
            </a:r>
            <a:r>
              <a:rPr lang="zh-CN" altLang="en-US" dirty="0" smtClean="0"/>
              <a:t>，</a:t>
            </a:r>
            <a:r>
              <a:rPr lang="en-US" altLang="zh-CN" dirty="0" smtClean="0"/>
              <a:t>k3</a:t>
            </a:r>
            <a:r>
              <a:rPr lang="zh-CN" altLang="en-US" dirty="0" smtClean="0"/>
              <a:t>从导带极小值处的</a:t>
            </a:r>
            <a:r>
              <a:rPr lang="en-US" altLang="zh-CN" dirty="0" smtClean="0"/>
              <a:t>k0</a:t>
            </a:r>
            <a:r>
              <a:rPr lang="zh-CN" altLang="en-US" dirty="0" smtClean="0"/>
              <a:t>点出发，其中一个方向沿着</a:t>
            </a:r>
            <a:r>
              <a:rPr lang="en-US" altLang="zh-CN" dirty="0" smtClean="0"/>
              <a:t>100</a:t>
            </a:r>
            <a:r>
              <a:rPr lang="zh-CN" altLang="en-US" dirty="0" smtClean="0"/>
              <a:t>方向，另外两个方向与</a:t>
            </a:r>
            <a:r>
              <a:rPr lang="en-US" altLang="zh-CN" dirty="0" smtClean="0"/>
              <a:t>100</a:t>
            </a:r>
            <a:r>
              <a:rPr lang="zh-CN" altLang="en-US" dirty="0" smtClean="0"/>
              <a:t>方向垂直，则在导带极小值附近的等能面都在第一布里渊区内部█。但是对于</a:t>
            </a:r>
            <a:r>
              <a:rPr lang="en-US" altLang="zh-CN" dirty="0" smtClean="0"/>
              <a:t>Ge</a:t>
            </a:r>
            <a:r>
              <a:rPr lang="zh-CN" altLang="en-US" dirty="0" smtClean="0"/>
              <a:t>，导带极小值在等价的</a:t>
            </a:r>
            <a:r>
              <a:rPr lang="en-US" altLang="zh-CN" dirty="0" smtClean="0"/>
              <a:t>111</a:t>
            </a:r>
            <a:r>
              <a:rPr lang="zh-CN" altLang="en-US" dirty="0" smtClean="0"/>
              <a:t>方向的第一布里渊区边界</a:t>
            </a:r>
            <a:r>
              <a:rPr lang="en-US" altLang="zh-CN" dirty="0" smtClean="0"/>
              <a:t>L</a:t>
            </a:r>
            <a:r>
              <a:rPr lang="zh-CN" altLang="en-US" dirty="0" smtClean="0"/>
              <a:t>点，选</a:t>
            </a:r>
            <a:r>
              <a:rPr lang="en-US" altLang="zh-CN" dirty="0" smtClean="0"/>
              <a:t>k1</a:t>
            </a:r>
            <a:r>
              <a:rPr lang="zh-CN" altLang="en-US" dirty="0" smtClean="0"/>
              <a:t>，</a:t>
            </a:r>
            <a:r>
              <a:rPr lang="en-US" altLang="zh-CN" dirty="0" smtClean="0"/>
              <a:t>k2</a:t>
            </a:r>
            <a:r>
              <a:rPr lang="zh-CN" altLang="en-US" dirty="0" smtClean="0"/>
              <a:t>，</a:t>
            </a:r>
            <a:r>
              <a:rPr lang="en-US" altLang="zh-CN" dirty="0" smtClean="0"/>
              <a:t>k3</a:t>
            </a:r>
            <a:r>
              <a:rPr lang="zh-CN" altLang="en-US" dirty="0" smtClean="0"/>
              <a:t>是从导带极小值点，即</a:t>
            </a:r>
            <a:r>
              <a:rPr lang="en-US" altLang="zh-CN" dirty="0" smtClean="0"/>
              <a:t>L</a:t>
            </a:r>
            <a:r>
              <a:rPr lang="zh-CN" altLang="en-US" dirty="0" smtClean="0"/>
              <a:t>点出发互相垂直的三个方向，如果选择</a:t>
            </a:r>
            <a:r>
              <a:rPr lang="en-US" altLang="zh-CN" dirty="0" smtClean="0"/>
              <a:t>111</a:t>
            </a:r>
            <a:r>
              <a:rPr lang="zh-CN" altLang="en-US" dirty="0" smtClean="0"/>
              <a:t>方向和与</a:t>
            </a:r>
            <a:r>
              <a:rPr lang="en-US" altLang="zh-CN" dirty="0" smtClean="0"/>
              <a:t>111</a:t>
            </a:r>
            <a:r>
              <a:rPr lang="zh-CN" altLang="en-US" dirty="0" smtClean="0"/>
              <a:t>垂直的两个方向█，那么等能面的一半在第一布里渊区内，一半在第二布里渊区。我们知道，只要在第一布里渊区中选择</a:t>
            </a:r>
            <a:r>
              <a:rPr lang="en-US" altLang="zh-CN" dirty="0" smtClean="0"/>
              <a:t>k</a:t>
            </a:r>
            <a:r>
              <a:rPr lang="zh-CN" altLang="en-US" dirty="0" smtClean="0"/>
              <a:t>值，就可以包含能带中的所有状态。所以在第二布里渊区的一半等能面需要舍去。则有八个等价方向，舍去一半，有效的能谷的个数就为</a:t>
            </a:r>
            <a:r>
              <a:rPr lang="en-US" altLang="zh-CN" dirty="0" smtClean="0"/>
              <a:t>4.</a:t>
            </a:r>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10</a:t>
            </a:fld>
            <a:endParaRPr lang="en-US"/>
          </a:p>
        </p:txBody>
      </p:sp>
    </p:spTree>
    <p:extLst>
      <p:ext uri="{BB962C8B-B14F-4D97-AF65-F5344CB8AC3E}">
        <p14:creationId xmlns:p14="http://schemas.microsoft.com/office/powerpoint/2010/main" val="2062177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2FBB4F6-0A4D-45AD-9DC7-3F84F69CE2E0}" type="slidenum">
              <a:rPr lang="en-US"/>
              <a:pPr>
                <a:defRPr/>
              </a:pPr>
              <a:t>‹#›</a:t>
            </a:fld>
            <a:endParaRPr lang="en-US"/>
          </a:p>
        </p:txBody>
      </p:sp>
    </p:spTree>
    <p:extLst>
      <p:ext uri="{BB962C8B-B14F-4D97-AF65-F5344CB8AC3E}">
        <p14:creationId xmlns:p14="http://schemas.microsoft.com/office/powerpoint/2010/main" val="3517815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2E6115D5-BD80-4096-BD64-64918E1FAD7F}" type="slidenum">
              <a:rPr lang="en-US"/>
              <a:pPr>
                <a:defRPr/>
              </a:pPr>
              <a:t>‹#›</a:t>
            </a:fld>
            <a:endParaRPr lang="en-US"/>
          </a:p>
        </p:txBody>
      </p:sp>
    </p:spTree>
    <p:extLst>
      <p:ext uri="{BB962C8B-B14F-4D97-AF65-F5344CB8AC3E}">
        <p14:creationId xmlns:p14="http://schemas.microsoft.com/office/powerpoint/2010/main" val="399047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6935BC1D-AA0C-49F4-BACF-F57B31DE5EBE}" type="slidenum">
              <a:rPr lang="en-US"/>
              <a:pPr>
                <a:defRPr/>
              </a:pPr>
              <a:t>‹#›</a:t>
            </a:fld>
            <a:endParaRPr lang="en-US"/>
          </a:p>
        </p:txBody>
      </p:sp>
    </p:spTree>
    <p:extLst>
      <p:ext uri="{BB962C8B-B14F-4D97-AF65-F5344CB8AC3E}">
        <p14:creationId xmlns:p14="http://schemas.microsoft.com/office/powerpoint/2010/main" val="2063731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49FBF4FC-0976-4D6E-8283-2C65709381A8}" type="slidenum">
              <a:rPr lang="en-US"/>
              <a:pPr>
                <a:defRPr/>
              </a:pPr>
              <a:t>‹#›</a:t>
            </a:fld>
            <a:endParaRPr lang="en-US"/>
          </a:p>
        </p:txBody>
      </p:sp>
    </p:spTree>
    <p:extLst>
      <p:ext uri="{BB962C8B-B14F-4D97-AF65-F5344CB8AC3E}">
        <p14:creationId xmlns:p14="http://schemas.microsoft.com/office/powerpoint/2010/main" val="1538723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BAB89666-A1EC-45C4-AC18-AB16140A1EA7}" type="slidenum">
              <a:rPr lang="en-US"/>
              <a:pPr>
                <a:defRPr/>
              </a:pPr>
              <a:t>‹#›</a:t>
            </a:fld>
            <a:endParaRPr lang="en-US"/>
          </a:p>
        </p:txBody>
      </p:sp>
    </p:spTree>
    <p:extLst>
      <p:ext uri="{BB962C8B-B14F-4D97-AF65-F5344CB8AC3E}">
        <p14:creationId xmlns:p14="http://schemas.microsoft.com/office/powerpoint/2010/main" val="785409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ABA72CBA-2FE0-4D9D-901E-5E0EE3152DEE}" type="slidenum">
              <a:rPr lang="en-US"/>
              <a:pPr>
                <a:defRPr/>
              </a:pPr>
              <a:t>‹#›</a:t>
            </a:fld>
            <a:endParaRPr lang="en-US"/>
          </a:p>
        </p:txBody>
      </p:sp>
    </p:spTree>
    <p:extLst>
      <p:ext uri="{BB962C8B-B14F-4D97-AF65-F5344CB8AC3E}">
        <p14:creationId xmlns:p14="http://schemas.microsoft.com/office/powerpoint/2010/main" val="102474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8AB764C8-155F-4F73-9F72-1D6BBD7AFD9E}" type="slidenum">
              <a:rPr lang="en-US"/>
              <a:pPr>
                <a:defRPr/>
              </a:pPr>
              <a:t>‹#›</a:t>
            </a:fld>
            <a:endParaRPr lang="en-US"/>
          </a:p>
        </p:txBody>
      </p:sp>
    </p:spTree>
    <p:extLst>
      <p:ext uri="{BB962C8B-B14F-4D97-AF65-F5344CB8AC3E}">
        <p14:creationId xmlns:p14="http://schemas.microsoft.com/office/powerpoint/2010/main" val="716850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64"/>
          <p:cNvSpPr>
            <a:spLocks noGrp="1" noChangeArrowheads="1"/>
          </p:cNvSpPr>
          <p:nvPr>
            <p:ph type="dt" sz="half" idx="10"/>
          </p:nvPr>
        </p:nvSpPr>
        <p:spPr>
          <a:ln/>
        </p:spPr>
        <p:txBody>
          <a:bodyPr/>
          <a:lstStyle>
            <a:lvl1pPr>
              <a:defRPr/>
            </a:lvl1pPr>
          </a:lstStyle>
          <a:p>
            <a:pPr>
              <a:defRPr/>
            </a:pPr>
            <a:endParaRPr lang="en-US"/>
          </a:p>
        </p:txBody>
      </p:sp>
      <p:sp>
        <p:nvSpPr>
          <p:cNvPr id="8" name="Rectangle 165"/>
          <p:cNvSpPr>
            <a:spLocks noGrp="1" noChangeArrowheads="1"/>
          </p:cNvSpPr>
          <p:nvPr>
            <p:ph type="ftr" sz="quarter" idx="11"/>
          </p:nvPr>
        </p:nvSpPr>
        <p:spPr>
          <a:ln/>
        </p:spPr>
        <p:txBody>
          <a:bodyPr/>
          <a:lstStyle>
            <a:lvl1pPr>
              <a:defRPr/>
            </a:lvl1pPr>
          </a:lstStyle>
          <a:p>
            <a:pPr>
              <a:defRPr/>
            </a:pPr>
            <a:endParaRPr lang="en-US"/>
          </a:p>
        </p:txBody>
      </p:sp>
      <p:sp>
        <p:nvSpPr>
          <p:cNvPr id="9" name="Rectangle 166"/>
          <p:cNvSpPr>
            <a:spLocks noGrp="1" noChangeArrowheads="1"/>
          </p:cNvSpPr>
          <p:nvPr>
            <p:ph type="sldNum" sz="quarter" idx="12"/>
          </p:nvPr>
        </p:nvSpPr>
        <p:spPr>
          <a:ln/>
        </p:spPr>
        <p:txBody>
          <a:bodyPr/>
          <a:lstStyle>
            <a:lvl1pPr>
              <a:defRPr/>
            </a:lvl1pPr>
          </a:lstStyle>
          <a:p>
            <a:pPr>
              <a:defRPr/>
            </a:pPr>
            <a:fld id="{D3950237-BC64-429D-949D-FFF6A0F9F9E2}" type="slidenum">
              <a:rPr lang="en-US"/>
              <a:pPr>
                <a:defRPr/>
              </a:pPr>
              <a:t>‹#›</a:t>
            </a:fld>
            <a:endParaRPr lang="en-US"/>
          </a:p>
        </p:txBody>
      </p:sp>
    </p:spTree>
    <p:extLst>
      <p:ext uri="{BB962C8B-B14F-4D97-AF65-F5344CB8AC3E}">
        <p14:creationId xmlns:p14="http://schemas.microsoft.com/office/powerpoint/2010/main" val="754827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64"/>
          <p:cNvSpPr>
            <a:spLocks noGrp="1" noChangeArrowheads="1"/>
          </p:cNvSpPr>
          <p:nvPr>
            <p:ph type="dt" sz="half" idx="10"/>
          </p:nvPr>
        </p:nvSpPr>
        <p:spPr>
          <a:ln/>
        </p:spPr>
        <p:txBody>
          <a:bodyPr/>
          <a:lstStyle>
            <a:lvl1pPr>
              <a:defRPr/>
            </a:lvl1pPr>
          </a:lstStyle>
          <a:p>
            <a:pPr>
              <a:defRPr/>
            </a:pPr>
            <a:endParaRPr lang="en-US"/>
          </a:p>
        </p:txBody>
      </p:sp>
      <p:sp>
        <p:nvSpPr>
          <p:cNvPr id="4" name="Rectangle 165"/>
          <p:cNvSpPr>
            <a:spLocks noGrp="1" noChangeArrowheads="1"/>
          </p:cNvSpPr>
          <p:nvPr>
            <p:ph type="ftr" sz="quarter" idx="11"/>
          </p:nvPr>
        </p:nvSpPr>
        <p:spPr>
          <a:ln/>
        </p:spPr>
        <p:txBody>
          <a:bodyPr/>
          <a:lstStyle>
            <a:lvl1pPr>
              <a:defRPr/>
            </a:lvl1pPr>
          </a:lstStyle>
          <a:p>
            <a:pPr>
              <a:defRPr/>
            </a:pPr>
            <a:endParaRPr lang="en-US"/>
          </a:p>
        </p:txBody>
      </p:sp>
      <p:sp>
        <p:nvSpPr>
          <p:cNvPr id="5" name="Rectangle 166"/>
          <p:cNvSpPr>
            <a:spLocks noGrp="1" noChangeArrowheads="1"/>
          </p:cNvSpPr>
          <p:nvPr>
            <p:ph type="sldNum" sz="quarter" idx="12"/>
          </p:nvPr>
        </p:nvSpPr>
        <p:spPr>
          <a:ln/>
        </p:spPr>
        <p:txBody>
          <a:bodyPr/>
          <a:lstStyle>
            <a:lvl1pPr>
              <a:defRPr/>
            </a:lvl1pPr>
          </a:lstStyle>
          <a:p>
            <a:pPr>
              <a:defRPr/>
            </a:pPr>
            <a:fld id="{5B8AF9A9-3B27-42C4-8879-CE86852B41C7}" type="slidenum">
              <a:rPr lang="en-US"/>
              <a:pPr>
                <a:defRPr/>
              </a:pPr>
              <a:t>‹#›</a:t>
            </a:fld>
            <a:endParaRPr lang="en-US"/>
          </a:p>
        </p:txBody>
      </p:sp>
    </p:spTree>
    <p:extLst>
      <p:ext uri="{BB962C8B-B14F-4D97-AF65-F5344CB8AC3E}">
        <p14:creationId xmlns:p14="http://schemas.microsoft.com/office/powerpoint/2010/main" val="2681698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4"/>
          <p:cNvSpPr>
            <a:spLocks noGrp="1" noChangeArrowheads="1"/>
          </p:cNvSpPr>
          <p:nvPr>
            <p:ph type="dt" sz="half" idx="10"/>
          </p:nvPr>
        </p:nvSpPr>
        <p:spPr>
          <a:ln/>
        </p:spPr>
        <p:txBody>
          <a:bodyPr/>
          <a:lstStyle>
            <a:lvl1pPr>
              <a:defRPr/>
            </a:lvl1pPr>
          </a:lstStyle>
          <a:p>
            <a:pPr>
              <a:defRPr/>
            </a:pPr>
            <a:endParaRPr lang="en-US"/>
          </a:p>
        </p:txBody>
      </p:sp>
      <p:sp>
        <p:nvSpPr>
          <p:cNvPr id="3" name="Rectangle 165"/>
          <p:cNvSpPr>
            <a:spLocks noGrp="1" noChangeArrowheads="1"/>
          </p:cNvSpPr>
          <p:nvPr>
            <p:ph type="ftr" sz="quarter" idx="11"/>
          </p:nvPr>
        </p:nvSpPr>
        <p:spPr>
          <a:ln/>
        </p:spPr>
        <p:txBody>
          <a:bodyPr/>
          <a:lstStyle>
            <a:lvl1pPr>
              <a:defRPr/>
            </a:lvl1pPr>
          </a:lstStyle>
          <a:p>
            <a:pPr>
              <a:defRPr/>
            </a:pPr>
            <a:endParaRPr lang="en-US"/>
          </a:p>
        </p:txBody>
      </p:sp>
      <p:sp>
        <p:nvSpPr>
          <p:cNvPr id="4" name="Rectangle 166"/>
          <p:cNvSpPr>
            <a:spLocks noGrp="1" noChangeArrowheads="1"/>
          </p:cNvSpPr>
          <p:nvPr>
            <p:ph type="sldNum" sz="quarter" idx="12"/>
          </p:nvPr>
        </p:nvSpPr>
        <p:spPr>
          <a:ln/>
        </p:spPr>
        <p:txBody>
          <a:bodyPr/>
          <a:lstStyle>
            <a:lvl1pPr>
              <a:defRPr/>
            </a:lvl1pPr>
          </a:lstStyle>
          <a:p>
            <a:pPr>
              <a:defRPr/>
            </a:pPr>
            <a:fld id="{A8BA6DE0-4F32-40D2-A00E-A76F1F2DD72B}" type="slidenum">
              <a:rPr lang="en-US"/>
              <a:pPr>
                <a:defRPr/>
              </a:pPr>
              <a:t>‹#›</a:t>
            </a:fld>
            <a:endParaRPr lang="en-US"/>
          </a:p>
        </p:txBody>
      </p:sp>
    </p:spTree>
    <p:extLst>
      <p:ext uri="{BB962C8B-B14F-4D97-AF65-F5344CB8AC3E}">
        <p14:creationId xmlns:p14="http://schemas.microsoft.com/office/powerpoint/2010/main" val="1556925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9F3933A0-8EE3-44D1-A632-7A53603B9446}" type="slidenum">
              <a:rPr lang="en-US"/>
              <a:pPr>
                <a:defRPr/>
              </a:pPr>
              <a:t>‹#›</a:t>
            </a:fld>
            <a:endParaRPr lang="en-US"/>
          </a:p>
        </p:txBody>
      </p:sp>
    </p:spTree>
    <p:extLst>
      <p:ext uri="{BB962C8B-B14F-4D97-AF65-F5344CB8AC3E}">
        <p14:creationId xmlns:p14="http://schemas.microsoft.com/office/powerpoint/2010/main" val="3126414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C0382274-9B3A-4B53-B637-9668ECBE3135}" type="slidenum">
              <a:rPr lang="en-US"/>
              <a:pPr>
                <a:defRPr/>
              </a:pPr>
              <a:t>‹#›</a:t>
            </a:fld>
            <a:endParaRPr lang="en-US"/>
          </a:p>
        </p:txBody>
      </p:sp>
    </p:spTree>
    <p:extLst>
      <p:ext uri="{BB962C8B-B14F-4D97-AF65-F5344CB8AC3E}">
        <p14:creationId xmlns:p14="http://schemas.microsoft.com/office/powerpoint/2010/main" val="415961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15358B62-066D-42CD-9A3C-4008A17635C4}" type="slidenum">
              <a:rPr lang="en-US"/>
              <a:pPr>
                <a:defRPr/>
              </a:pPr>
              <a:t>‹#›</a:t>
            </a:fld>
            <a:endParaRPr lang="en-US"/>
          </a:p>
        </p:txBody>
      </p:sp>
    </p:spTree>
    <p:extLst>
      <p:ext uri="{BB962C8B-B14F-4D97-AF65-F5344CB8AC3E}">
        <p14:creationId xmlns:p14="http://schemas.microsoft.com/office/powerpoint/2010/main" val="26908466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DE64E296-C7DD-4104-8323-CC363C3BADE5}" type="slidenum">
              <a:rPr lang="en-US"/>
              <a:pPr>
                <a:defRPr/>
              </a:pPr>
              <a:t>‹#›</a:t>
            </a:fld>
            <a:endParaRPr lang="en-US"/>
          </a:p>
        </p:txBody>
      </p:sp>
    </p:spTree>
    <p:extLst>
      <p:ext uri="{BB962C8B-B14F-4D97-AF65-F5344CB8AC3E}">
        <p14:creationId xmlns:p14="http://schemas.microsoft.com/office/powerpoint/2010/main" val="16405132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211D2452-32F0-4C71-8C59-D8E5ECAD22F8}" type="slidenum">
              <a:rPr lang="en-US"/>
              <a:pPr>
                <a:defRPr/>
              </a:pPr>
              <a:t>‹#›</a:t>
            </a:fld>
            <a:endParaRPr lang="en-US"/>
          </a:p>
        </p:txBody>
      </p:sp>
    </p:spTree>
    <p:extLst>
      <p:ext uri="{BB962C8B-B14F-4D97-AF65-F5344CB8AC3E}">
        <p14:creationId xmlns:p14="http://schemas.microsoft.com/office/powerpoint/2010/main" val="147492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9393210-C61C-4071-A050-FFB4466F02F4}" type="slidenum">
              <a:rPr lang="en-US"/>
              <a:pPr>
                <a:defRPr/>
              </a:pPr>
              <a:t>‹#›</a:t>
            </a:fld>
            <a:endParaRPr lang="en-US"/>
          </a:p>
        </p:txBody>
      </p:sp>
    </p:spTree>
    <p:extLst>
      <p:ext uri="{BB962C8B-B14F-4D97-AF65-F5344CB8AC3E}">
        <p14:creationId xmlns:p14="http://schemas.microsoft.com/office/powerpoint/2010/main" val="207086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EEE8160A-E303-4498-8F09-24306CF83BA1}" type="slidenum">
              <a:rPr lang="en-US"/>
              <a:pPr>
                <a:defRPr/>
              </a:pPr>
              <a:t>‹#›</a:t>
            </a:fld>
            <a:endParaRPr lang="en-US"/>
          </a:p>
        </p:txBody>
      </p:sp>
    </p:spTree>
    <p:extLst>
      <p:ext uri="{BB962C8B-B14F-4D97-AF65-F5344CB8AC3E}">
        <p14:creationId xmlns:p14="http://schemas.microsoft.com/office/powerpoint/2010/main" val="117167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p>
        </p:txBody>
      </p:sp>
      <p:sp>
        <p:nvSpPr>
          <p:cNvPr id="9" name="Rectangle 252"/>
          <p:cNvSpPr>
            <a:spLocks noGrp="1" noChangeArrowheads="1"/>
          </p:cNvSpPr>
          <p:nvPr>
            <p:ph type="sldNum" sz="quarter" idx="12"/>
          </p:nvPr>
        </p:nvSpPr>
        <p:spPr>
          <a:ln/>
        </p:spPr>
        <p:txBody>
          <a:bodyPr/>
          <a:lstStyle>
            <a:lvl1pPr>
              <a:defRPr/>
            </a:lvl1pPr>
          </a:lstStyle>
          <a:p>
            <a:pPr>
              <a:defRPr/>
            </a:pPr>
            <a:fld id="{275EEB67-EEE7-4CB4-9BAD-DF167AE4C86C}" type="slidenum">
              <a:rPr lang="en-US"/>
              <a:pPr>
                <a:defRPr/>
              </a:pPr>
              <a:t>‹#›</a:t>
            </a:fld>
            <a:endParaRPr lang="en-US"/>
          </a:p>
        </p:txBody>
      </p:sp>
    </p:spTree>
    <p:extLst>
      <p:ext uri="{BB962C8B-B14F-4D97-AF65-F5344CB8AC3E}">
        <p14:creationId xmlns:p14="http://schemas.microsoft.com/office/powerpoint/2010/main" val="247401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p>
        </p:txBody>
      </p:sp>
      <p:sp>
        <p:nvSpPr>
          <p:cNvPr id="5" name="Rectangle 252"/>
          <p:cNvSpPr>
            <a:spLocks noGrp="1" noChangeArrowheads="1"/>
          </p:cNvSpPr>
          <p:nvPr>
            <p:ph type="sldNum" sz="quarter" idx="12"/>
          </p:nvPr>
        </p:nvSpPr>
        <p:spPr>
          <a:ln/>
        </p:spPr>
        <p:txBody>
          <a:bodyPr/>
          <a:lstStyle>
            <a:lvl1pPr>
              <a:defRPr/>
            </a:lvl1pPr>
          </a:lstStyle>
          <a:p>
            <a:pPr>
              <a:defRPr/>
            </a:pPr>
            <a:fld id="{F01AE1C8-82C1-453F-99D3-389F910A6CA2}" type="slidenum">
              <a:rPr lang="en-US"/>
              <a:pPr>
                <a:defRPr/>
              </a:pPr>
              <a:t>‹#›</a:t>
            </a:fld>
            <a:endParaRPr lang="en-US"/>
          </a:p>
        </p:txBody>
      </p:sp>
    </p:spTree>
    <p:extLst>
      <p:ext uri="{BB962C8B-B14F-4D97-AF65-F5344CB8AC3E}">
        <p14:creationId xmlns:p14="http://schemas.microsoft.com/office/powerpoint/2010/main" val="175735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p>
        </p:txBody>
      </p:sp>
      <p:sp>
        <p:nvSpPr>
          <p:cNvPr id="4" name="Rectangle 252"/>
          <p:cNvSpPr>
            <a:spLocks noGrp="1" noChangeArrowheads="1"/>
          </p:cNvSpPr>
          <p:nvPr>
            <p:ph type="sldNum" sz="quarter" idx="12"/>
          </p:nvPr>
        </p:nvSpPr>
        <p:spPr>
          <a:ln/>
        </p:spPr>
        <p:txBody>
          <a:bodyPr/>
          <a:lstStyle>
            <a:lvl1pPr>
              <a:defRPr/>
            </a:lvl1pPr>
          </a:lstStyle>
          <a:p>
            <a:pPr>
              <a:defRPr/>
            </a:pPr>
            <a:fld id="{473F37EF-28D9-4E8E-8473-66B4F41C8146}" type="slidenum">
              <a:rPr lang="en-US"/>
              <a:pPr>
                <a:defRPr/>
              </a:pPr>
              <a:t>‹#›</a:t>
            </a:fld>
            <a:endParaRPr lang="en-US"/>
          </a:p>
        </p:txBody>
      </p:sp>
    </p:spTree>
    <p:extLst>
      <p:ext uri="{BB962C8B-B14F-4D97-AF65-F5344CB8AC3E}">
        <p14:creationId xmlns:p14="http://schemas.microsoft.com/office/powerpoint/2010/main" val="1661147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709FB5F4-10A0-4A80-87F5-49C9AA11DAF1}" type="slidenum">
              <a:rPr lang="en-US"/>
              <a:pPr>
                <a:defRPr/>
              </a:pPr>
              <a:t>‹#›</a:t>
            </a:fld>
            <a:endParaRPr lang="en-US"/>
          </a:p>
        </p:txBody>
      </p:sp>
    </p:spTree>
    <p:extLst>
      <p:ext uri="{BB962C8B-B14F-4D97-AF65-F5344CB8AC3E}">
        <p14:creationId xmlns:p14="http://schemas.microsoft.com/office/powerpoint/2010/main" val="413896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B52E4ED7-E00A-4751-9AF7-31037DA42E28}" type="slidenum">
              <a:rPr lang="en-US"/>
              <a:pPr>
                <a:defRPr/>
              </a:pPr>
              <a:t>‹#›</a:t>
            </a:fld>
            <a:endParaRPr lang="en-US"/>
          </a:p>
        </p:txBody>
      </p:sp>
    </p:spTree>
    <p:extLst>
      <p:ext uri="{BB962C8B-B14F-4D97-AF65-F5344CB8AC3E}">
        <p14:creationId xmlns:p14="http://schemas.microsoft.com/office/powerpoint/2010/main" val="51158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55651" y="0"/>
            <a:ext cx="10521949" cy="6821488"/>
            <a:chOff x="0" y="0"/>
            <a:chExt cx="4971" cy="4297"/>
          </a:xfrm>
        </p:grpSpPr>
        <p:sp>
          <p:nvSpPr>
            <p:cNvPr id="1132" name="Rectangle 3"/>
            <p:cNvSpPr>
              <a:spLocks noChangeArrowheads="1"/>
            </p:cNvSpPr>
            <p:nvPr/>
          </p:nvSpPr>
          <p:spPr bwMode="auto">
            <a:xfrm>
              <a:off x="3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33" name="Freeform 4"/>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4" name="Freeform 5"/>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5" name="Freeform 6"/>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6" name="Freeform 7"/>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7" name="Freeform 8"/>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8" name="Freeform 9"/>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9" name="Freeform 10"/>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0" name="Freeform 11"/>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1" name="Freeform 12"/>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2" name="Freeform 13"/>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3" name="Rectangle 14"/>
            <p:cNvSpPr>
              <a:spLocks noChangeArrowheads="1"/>
            </p:cNvSpPr>
            <p:nvPr/>
          </p:nvSpPr>
          <p:spPr bwMode="auto">
            <a:xfrm>
              <a:off x="3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4" name="Rectangle 15"/>
            <p:cNvSpPr>
              <a:spLocks noChangeArrowheads="1"/>
            </p:cNvSpPr>
            <p:nvPr/>
          </p:nvSpPr>
          <p:spPr bwMode="auto">
            <a:xfrm>
              <a:off x="48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5" name="Freeform 16"/>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6" name="Freeform 17"/>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7" name="Freeform 18"/>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8" name="Freeform 19"/>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9" name="Freeform 20"/>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0" name="Freeform 21"/>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1" name="Freeform 22"/>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2" name="Freeform 23"/>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3" name="Freeform 24"/>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4" name="Freeform 25"/>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5" name="Rectangle 26"/>
            <p:cNvSpPr>
              <a:spLocks noChangeArrowheads="1"/>
            </p:cNvSpPr>
            <p:nvPr/>
          </p:nvSpPr>
          <p:spPr bwMode="auto">
            <a:xfrm>
              <a:off x="48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6" name="Rectangle 27"/>
            <p:cNvSpPr>
              <a:spLocks noChangeArrowheads="1"/>
            </p:cNvSpPr>
            <p:nvPr/>
          </p:nvSpPr>
          <p:spPr bwMode="auto">
            <a:xfrm>
              <a:off x="93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7" name="Freeform 28"/>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8" name="Freeform 29"/>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9" name="Freeform 30"/>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0" name="Freeform 31"/>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1" name="Freeform 32"/>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2" name="Freeform 33"/>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3" name="Freeform 34"/>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4" name="Freeform 35"/>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5" name="Freeform 36"/>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6" name="Freeform 37"/>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7" name="Rectangle 38"/>
            <p:cNvSpPr>
              <a:spLocks noChangeArrowheads="1"/>
            </p:cNvSpPr>
            <p:nvPr/>
          </p:nvSpPr>
          <p:spPr bwMode="auto">
            <a:xfrm>
              <a:off x="93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8" name="Rectangle 39"/>
            <p:cNvSpPr>
              <a:spLocks noChangeArrowheads="1"/>
            </p:cNvSpPr>
            <p:nvPr/>
          </p:nvSpPr>
          <p:spPr bwMode="auto">
            <a:xfrm>
              <a:off x="137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9" name="Freeform 40"/>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0" name="Freeform 41"/>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1" name="Freeform 42"/>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2" name="Freeform 43"/>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3" name="Freeform 44"/>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4" name="Freeform 45"/>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5" name="Freeform 46"/>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6" name="Freeform 47"/>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7" name="Freeform 48"/>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8" name="Freeform 49"/>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9" name="Rectangle 50"/>
            <p:cNvSpPr>
              <a:spLocks noChangeArrowheads="1"/>
            </p:cNvSpPr>
            <p:nvPr/>
          </p:nvSpPr>
          <p:spPr bwMode="auto">
            <a:xfrm>
              <a:off x="137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0" name="Rectangle 51"/>
            <p:cNvSpPr>
              <a:spLocks noChangeArrowheads="1"/>
            </p:cNvSpPr>
            <p:nvPr/>
          </p:nvSpPr>
          <p:spPr bwMode="auto">
            <a:xfrm>
              <a:off x="182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1" name="Freeform 52"/>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2" name="Freeform 53"/>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3" name="Freeform 54"/>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4" name="Freeform 55"/>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5" name="Freeform 56"/>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6" name="Freeform 57"/>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7" name="Freeform 58"/>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8" name="Freeform 59"/>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9" name="Freeform 60"/>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0" name="Freeform 61"/>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1" name="Rectangle 62"/>
            <p:cNvSpPr>
              <a:spLocks noChangeArrowheads="1"/>
            </p:cNvSpPr>
            <p:nvPr/>
          </p:nvSpPr>
          <p:spPr bwMode="auto">
            <a:xfrm>
              <a:off x="182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2" name="Rectangle 63"/>
            <p:cNvSpPr>
              <a:spLocks noChangeArrowheads="1"/>
            </p:cNvSpPr>
            <p:nvPr/>
          </p:nvSpPr>
          <p:spPr bwMode="auto">
            <a:xfrm>
              <a:off x="227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3" name="Freeform 64"/>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4" name="Freeform 65"/>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5" name="Freeform 66"/>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6" name="Freeform 67"/>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7" name="Freeform 68"/>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8" name="Freeform 69"/>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9" name="Freeform 70"/>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0" name="Freeform 71"/>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1" name="Freeform 72"/>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2" name="Freeform 73"/>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3" name="Rectangle 74"/>
            <p:cNvSpPr>
              <a:spLocks noChangeArrowheads="1"/>
            </p:cNvSpPr>
            <p:nvPr/>
          </p:nvSpPr>
          <p:spPr bwMode="auto">
            <a:xfrm>
              <a:off x="227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4" name="Rectangle 75"/>
            <p:cNvSpPr>
              <a:spLocks noChangeArrowheads="1"/>
            </p:cNvSpPr>
            <p:nvPr/>
          </p:nvSpPr>
          <p:spPr bwMode="auto">
            <a:xfrm>
              <a:off x="271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5" name="Freeform 76"/>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6" name="Freeform 77"/>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7" name="Freeform 78"/>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8" name="Freeform 79"/>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9" name="Freeform 80"/>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0" name="Freeform 81"/>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1" name="Freeform 82"/>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2" name="Freeform 83"/>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3" name="Freeform 84"/>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4" name="Freeform 85"/>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5" name="Rectangle 86"/>
            <p:cNvSpPr>
              <a:spLocks noChangeArrowheads="1"/>
            </p:cNvSpPr>
            <p:nvPr/>
          </p:nvSpPr>
          <p:spPr bwMode="auto">
            <a:xfrm>
              <a:off x="271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6" name="Rectangle 87"/>
            <p:cNvSpPr>
              <a:spLocks noChangeArrowheads="1"/>
            </p:cNvSpPr>
            <p:nvPr/>
          </p:nvSpPr>
          <p:spPr bwMode="auto">
            <a:xfrm>
              <a:off x="316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7" name="Freeform 88"/>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8" name="Freeform 89"/>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9" name="Freeform 90"/>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0" name="Freeform 91"/>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1" name="Freeform 92"/>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2" name="Freeform 93"/>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3" name="Freeform 94"/>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4" name="Freeform 95"/>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5" name="Freeform 96"/>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6" name="Freeform 97"/>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7" name="Rectangle 98"/>
            <p:cNvSpPr>
              <a:spLocks noChangeArrowheads="1"/>
            </p:cNvSpPr>
            <p:nvPr/>
          </p:nvSpPr>
          <p:spPr bwMode="auto">
            <a:xfrm>
              <a:off x="316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8" name="Rectangle 99"/>
            <p:cNvSpPr>
              <a:spLocks noChangeArrowheads="1"/>
            </p:cNvSpPr>
            <p:nvPr/>
          </p:nvSpPr>
          <p:spPr bwMode="auto">
            <a:xfrm>
              <a:off x="361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9" name="Freeform 100"/>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0" name="Freeform 101"/>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1" name="Freeform 102"/>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2" name="Freeform 103"/>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3" name="Freeform 104"/>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4" name="Freeform 105"/>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5" name="Freeform 106"/>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6" name="Freeform 107"/>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7" name="Freeform 108"/>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8" name="Freeform 109"/>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9" name="Rectangle 110"/>
            <p:cNvSpPr>
              <a:spLocks noChangeArrowheads="1"/>
            </p:cNvSpPr>
            <p:nvPr/>
          </p:nvSpPr>
          <p:spPr bwMode="auto">
            <a:xfrm>
              <a:off x="361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0" name="Rectangle 111"/>
            <p:cNvSpPr>
              <a:spLocks noChangeArrowheads="1"/>
            </p:cNvSpPr>
            <p:nvPr/>
          </p:nvSpPr>
          <p:spPr bwMode="auto">
            <a:xfrm>
              <a:off x="405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1" name="Freeform 112"/>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2" name="Freeform 113"/>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3" name="Freeform 114"/>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4" name="Freeform 115"/>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5" name="Freeform 116"/>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6" name="Freeform 117"/>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7" name="Freeform 118"/>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8" name="Freeform 119"/>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9" name="Freeform 120"/>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0" name="Freeform 121"/>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1" name="Rectangle 122"/>
            <p:cNvSpPr>
              <a:spLocks noChangeArrowheads="1"/>
            </p:cNvSpPr>
            <p:nvPr/>
          </p:nvSpPr>
          <p:spPr bwMode="auto">
            <a:xfrm>
              <a:off x="405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2" name="Rectangle 123"/>
            <p:cNvSpPr>
              <a:spLocks noChangeArrowheads="1"/>
            </p:cNvSpPr>
            <p:nvPr/>
          </p:nvSpPr>
          <p:spPr bwMode="auto">
            <a:xfrm>
              <a:off x="450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3" name="Freeform 124"/>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4" name="Freeform 125"/>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5" name="Freeform 126"/>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6" name="Freeform 127"/>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7" name="Freeform 128"/>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8" name="Freeform 129"/>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9" name="Freeform 130"/>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0" name="Freeform 131"/>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1" name="Freeform 132"/>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2" name="Freeform 133"/>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3" name="Rectangle 134"/>
            <p:cNvSpPr>
              <a:spLocks noChangeArrowheads="1"/>
            </p:cNvSpPr>
            <p:nvPr/>
          </p:nvSpPr>
          <p:spPr bwMode="auto">
            <a:xfrm>
              <a:off x="450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4" name="Rectangle 135"/>
            <p:cNvSpPr>
              <a:spLocks noChangeArrowheads="1"/>
            </p:cNvSpPr>
            <p:nvPr/>
          </p:nvSpPr>
          <p:spPr bwMode="auto">
            <a:xfrm>
              <a:off x="495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5" name="Freeform 136"/>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6" name="Freeform 137"/>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7" name="Freeform 138"/>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8" name="Freeform 139"/>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9" name="Freeform 140"/>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0" name="Freeform 141"/>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1" name="Freeform 142"/>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2" name="Freeform 143"/>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3" name="Freeform 144"/>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5"/>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Rectangle 146"/>
            <p:cNvSpPr>
              <a:spLocks noChangeArrowheads="1"/>
            </p:cNvSpPr>
            <p:nvPr/>
          </p:nvSpPr>
          <p:spPr bwMode="auto">
            <a:xfrm>
              <a:off x="495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4" name="Freeform 147"/>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7" name="Group 148"/>
          <p:cNvGrpSpPr>
            <a:grpSpLocks/>
          </p:cNvGrpSpPr>
          <p:nvPr/>
        </p:nvGrpSpPr>
        <p:grpSpPr bwMode="auto">
          <a:xfrm>
            <a:off x="1422400" y="3444876"/>
            <a:ext cx="711200" cy="492125"/>
            <a:chOff x="0" y="0"/>
            <a:chExt cx="1062" cy="981"/>
          </a:xfrm>
        </p:grpSpPr>
        <p:sp>
          <p:nvSpPr>
            <p:cNvPr id="1119" name="Freeform 14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0" name="Freeform 15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1" name="Freeform 15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2" name="Freeform 15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3" name="Freeform 15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4" name="Freeform 15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5" name="Freeform 15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6" name="Freeform 15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7" name="Freeform 15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8" name="Freeform 15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9" name="Freeform 15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0" name="Freeform 16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1" name="Freeform 16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8" name="Group 162"/>
          <p:cNvGrpSpPr>
            <a:grpSpLocks/>
          </p:cNvGrpSpPr>
          <p:nvPr/>
        </p:nvGrpSpPr>
        <p:grpSpPr bwMode="auto">
          <a:xfrm>
            <a:off x="1422400" y="4552951"/>
            <a:ext cx="711200" cy="492125"/>
            <a:chOff x="0" y="0"/>
            <a:chExt cx="1062" cy="981"/>
          </a:xfrm>
        </p:grpSpPr>
        <p:sp>
          <p:nvSpPr>
            <p:cNvPr id="1106" name="Freeform 163"/>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7" name="Freeform 164"/>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8" name="Freeform 165"/>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9" name="Freeform 166"/>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0" name="Freeform 167"/>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1" name="Freeform 168"/>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2" name="Freeform 169"/>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3" name="Freeform 170"/>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4" name="Freeform 171"/>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5" name="Freeform 172"/>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6" name="Freeform 173"/>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7" name="Freeform 174"/>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8" name="Freeform 175"/>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9" name="Group 176"/>
          <p:cNvGrpSpPr>
            <a:grpSpLocks/>
          </p:cNvGrpSpPr>
          <p:nvPr/>
        </p:nvGrpSpPr>
        <p:grpSpPr bwMode="auto">
          <a:xfrm>
            <a:off x="1422400" y="5562601"/>
            <a:ext cx="711200" cy="492125"/>
            <a:chOff x="0" y="0"/>
            <a:chExt cx="1062" cy="981"/>
          </a:xfrm>
        </p:grpSpPr>
        <p:sp>
          <p:nvSpPr>
            <p:cNvPr id="1093" name="Freeform 177"/>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4" name="Freeform 178"/>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5" name="Freeform 179"/>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6" name="Freeform 180"/>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7" name="Freeform 181"/>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8" name="Freeform 182"/>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9" name="Freeform 183"/>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0" name="Freeform 184"/>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1" name="Freeform 185"/>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2" name="Freeform 186"/>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3" name="Freeform 187"/>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4" name="Freeform 188"/>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5" name="Freeform 189"/>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0" name="Group 190"/>
          <p:cNvGrpSpPr>
            <a:grpSpLocks/>
          </p:cNvGrpSpPr>
          <p:nvPr/>
        </p:nvGrpSpPr>
        <p:grpSpPr bwMode="auto">
          <a:xfrm>
            <a:off x="508000" y="3962401"/>
            <a:ext cx="711200" cy="492125"/>
            <a:chOff x="0" y="0"/>
            <a:chExt cx="1062" cy="981"/>
          </a:xfrm>
        </p:grpSpPr>
        <p:sp>
          <p:nvSpPr>
            <p:cNvPr id="1080" name="Freeform 191"/>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1" name="Freeform 192"/>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2" name="Freeform 193"/>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3" name="Freeform 194"/>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4" name="Freeform 195"/>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5" name="Freeform 196"/>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6" name="Freeform 197"/>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7" name="Freeform 198"/>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8" name="Freeform 199"/>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9" name="Freeform 200"/>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0" name="Freeform 201"/>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1" name="Freeform 202"/>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2" name="Freeform 203"/>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1" name="Group 204"/>
          <p:cNvGrpSpPr>
            <a:grpSpLocks/>
          </p:cNvGrpSpPr>
          <p:nvPr/>
        </p:nvGrpSpPr>
        <p:grpSpPr bwMode="auto">
          <a:xfrm>
            <a:off x="508000" y="5070476"/>
            <a:ext cx="711200" cy="492125"/>
            <a:chOff x="0" y="0"/>
            <a:chExt cx="1062" cy="981"/>
          </a:xfrm>
        </p:grpSpPr>
        <p:sp>
          <p:nvSpPr>
            <p:cNvPr id="1067" name="Freeform 205"/>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8" name="Freeform 206"/>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9" name="Freeform 207"/>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0" name="Freeform 208"/>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1" name="Freeform 209"/>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2" name="Freeform 210"/>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3" name="Freeform 211"/>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4" name="Freeform 212"/>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5" name="Freeform 213"/>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6" name="Freeform 214"/>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7" name="Freeform 215"/>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8" name="Freeform 216"/>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9" name="Freeform 217"/>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2" name="Group 218"/>
          <p:cNvGrpSpPr>
            <a:grpSpLocks/>
          </p:cNvGrpSpPr>
          <p:nvPr/>
        </p:nvGrpSpPr>
        <p:grpSpPr bwMode="auto">
          <a:xfrm>
            <a:off x="508000" y="6121401"/>
            <a:ext cx="711200" cy="492125"/>
            <a:chOff x="0" y="0"/>
            <a:chExt cx="1062" cy="981"/>
          </a:xfrm>
        </p:grpSpPr>
        <p:sp>
          <p:nvSpPr>
            <p:cNvPr id="1054" name="Freeform 21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5" name="Freeform 22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6" name="Freeform 22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7" name="Freeform 22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8" name="Freeform 22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9" name="Freeform 22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0" name="Freeform 22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1" name="Freeform 22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2" name="Freeform 22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3" name="Freeform 22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4" name="Freeform 22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5" name="Freeform 23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6" name="Freeform 23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3" name="Group 232"/>
          <p:cNvGrpSpPr>
            <a:grpSpLocks/>
          </p:cNvGrpSpPr>
          <p:nvPr/>
        </p:nvGrpSpPr>
        <p:grpSpPr bwMode="auto">
          <a:xfrm>
            <a:off x="9245600" y="1"/>
            <a:ext cx="3090333" cy="2055813"/>
            <a:chOff x="0" y="0"/>
            <a:chExt cx="1748" cy="1556"/>
          </a:xfrm>
        </p:grpSpPr>
        <p:sp>
          <p:nvSpPr>
            <p:cNvPr id="1039" name="Freeform 233"/>
            <p:cNvSpPr>
              <a:spLocks/>
            </p:cNvSpPr>
            <p:nvPr userDrawn="1"/>
          </p:nvSpPr>
          <p:spPr bwMode="auto">
            <a:xfrm>
              <a:off x="81" y="0"/>
              <a:ext cx="1585" cy="1443"/>
            </a:xfrm>
            <a:custGeom>
              <a:avLst/>
              <a:gdLst>
                <a:gd name="T0" fmla="*/ 116030 w 546"/>
                <a:gd name="T1" fmla="*/ 21024 h 497"/>
                <a:gd name="T2" fmla="*/ 55678 w 546"/>
                <a:gd name="T3" fmla="*/ 358151 h 497"/>
                <a:gd name="T4" fmla="*/ 126768 w 546"/>
                <a:gd name="T5" fmla="*/ 1984639 h 497"/>
                <a:gd name="T6" fmla="*/ 272907 w 546"/>
                <a:gd name="T7" fmla="*/ 2308179 h 497"/>
                <a:gd name="T8" fmla="*/ 797203 w 546"/>
                <a:gd name="T9" fmla="*/ 2433394 h 497"/>
                <a:gd name="T10" fmla="*/ 1028717 w 546"/>
                <a:gd name="T11" fmla="*/ 2499180 h 497"/>
                <a:gd name="T12" fmla="*/ 2623073 w 546"/>
                <a:gd name="T13" fmla="*/ 2398495 h 497"/>
                <a:gd name="T14" fmla="*/ 2687608 w 546"/>
                <a:gd name="T15" fmla="*/ 843449 h 497"/>
                <a:gd name="T16" fmla="*/ 1860506 w 546"/>
                <a:gd name="T17" fmla="*/ 80227 h 497"/>
                <a:gd name="T18" fmla="*/ 1256104 w 546"/>
                <a:gd name="T19" fmla="*/ 146097 h 497"/>
                <a:gd name="T20" fmla="*/ 998829 w 546"/>
                <a:gd name="T21" fmla="*/ 55705 h 497"/>
                <a:gd name="T22" fmla="*/ 760707 w 546"/>
                <a:gd name="T23" fmla="*/ 10081 h 497"/>
                <a:gd name="T24" fmla="*/ 116030 w 546"/>
                <a:gd name="T25" fmla="*/ 2102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1040" name="Group 234"/>
            <p:cNvGrpSpPr>
              <a:grpSpLocks/>
            </p:cNvGrpSpPr>
            <p:nvPr userDrawn="1"/>
          </p:nvGrpSpPr>
          <p:grpSpPr bwMode="auto">
            <a:xfrm>
              <a:off x="0" y="5"/>
              <a:ext cx="1748" cy="1551"/>
              <a:chOff x="0" y="0"/>
              <a:chExt cx="2958" cy="2699"/>
            </a:xfrm>
          </p:grpSpPr>
          <p:sp>
            <p:nvSpPr>
              <p:cNvPr id="1041" name="Freeform 235"/>
              <p:cNvSpPr>
                <a:spLocks/>
              </p:cNvSpPr>
              <p:nvPr/>
            </p:nvSpPr>
            <p:spPr bwMode="auto">
              <a:xfrm>
                <a:off x="142" y="0"/>
                <a:ext cx="490" cy="186"/>
              </a:xfrm>
              <a:custGeom>
                <a:avLst/>
                <a:gdLst>
                  <a:gd name="T0" fmla="*/ 30144148 w 97"/>
                  <a:gd name="T1" fmla="*/ 10215371 h 37"/>
                  <a:gd name="T2" fmla="*/ 38617900 w 97"/>
                  <a:gd name="T3" fmla="*/ 8199277 h 37"/>
                  <a:gd name="T4" fmla="*/ 39032723 w 97"/>
                  <a:gd name="T5" fmla="*/ 6892692 h 37"/>
                  <a:gd name="T6" fmla="*/ 37354625 w 97"/>
                  <a:gd name="T7" fmla="*/ 0 h 37"/>
                  <a:gd name="T8" fmla="*/ 10569249 w 97"/>
                  <a:gd name="T9" fmla="*/ 0 h 37"/>
                  <a:gd name="T10" fmla="*/ 4286000 w 97"/>
                  <a:gd name="T11" fmla="*/ 9005220 h 37"/>
                  <a:gd name="T12" fmla="*/ 30144148 w 97"/>
                  <a:gd name="T13" fmla="*/ 10215371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2" name="Freeform 236"/>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3" name="Freeform 237"/>
              <p:cNvSpPr>
                <a:spLocks/>
              </p:cNvSpPr>
              <p:nvPr/>
            </p:nvSpPr>
            <p:spPr bwMode="auto">
              <a:xfrm>
                <a:off x="703" y="1269"/>
                <a:ext cx="237" cy="282"/>
              </a:xfrm>
              <a:custGeom>
                <a:avLst/>
                <a:gdLst>
                  <a:gd name="T0" fmla="*/ 16751508 w 47"/>
                  <a:gd name="T1" fmla="*/ 6246592 h 56"/>
                  <a:gd name="T2" fmla="*/ 11277100 w 47"/>
                  <a:gd name="T3" fmla="*/ 23156193 h 56"/>
                  <a:gd name="T4" fmla="*/ 16751508 w 47"/>
                  <a:gd name="T5" fmla="*/ 6246592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4" name="Freeform 238"/>
              <p:cNvSpPr>
                <a:spLocks/>
              </p:cNvSpPr>
              <p:nvPr/>
            </p:nvSpPr>
            <p:spPr bwMode="auto">
              <a:xfrm>
                <a:off x="484" y="1384"/>
                <a:ext cx="209" cy="381"/>
              </a:xfrm>
              <a:custGeom>
                <a:avLst/>
                <a:gdLst>
                  <a:gd name="T0" fmla="*/ 8667184 w 41"/>
                  <a:gd name="T1" fmla="*/ 11962816 h 75"/>
                  <a:gd name="T2" fmla="*/ 5455787 w 41"/>
                  <a:gd name="T3" fmla="*/ 30644582 h 75"/>
                  <a:gd name="T4" fmla="*/ 18245950 w 41"/>
                  <a:gd name="T5" fmla="*/ 19987753 h 75"/>
                  <a:gd name="T6" fmla="*/ 16896829 w 41"/>
                  <a:gd name="T7" fmla="*/ 10656829 h 75"/>
                  <a:gd name="T8" fmla="*/ 8667184 w 41"/>
                  <a:gd name="T9" fmla="*/ 1196281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5" name="Freeform 239"/>
              <p:cNvSpPr>
                <a:spLocks/>
              </p:cNvSpPr>
              <p:nvPr/>
            </p:nvSpPr>
            <p:spPr bwMode="auto">
              <a:xfrm>
                <a:off x="355" y="627"/>
                <a:ext cx="683" cy="318"/>
              </a:xfrm>
              <a:custGeom>
                <a:avLst/>
                <a:gdLst>
                  <a:gd name="T0" fmla="*/ 48111744 w 135"/>
                  <a:gd name="T1" fmla="*/ 1670979 h 63"/>
                  <a:gd name="T2" fmla="*/ 10261761 w 135"/>
                  <a:gd name="T3" fmla="*/ 1670979 h 63"/>
                  <a:gd name="T4" fmla="*/ 854934 w 135"/>
                  <a:gd name="T5" fmla="*/ 10518274 h 63"/>
                  <a:gd name="T6" fmla="*/ 25791072 w 135"/>
                  <a:gd name="T7" fmla="*/ 24460010 h 63"/>
                  <a:gd name="T8" fmla="*/ 41237142 w 135"/>
                  <a:gd name="T9" fmla="*/ 22792367 h 63"/>
                  <a:gd name="T10" fmla="*/ 48529781 w 135"/>
                  <a:gd name="T11" fmla="*/ 22376201 h 63"/>
                  <a:gd name="T12" fmla="*/ 48111744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6" name="Freeform 240"/>
              <p:cNvSpPr>
                <a:spLocks/>
              </p:cNvSpPr>
              <p:nvPr/>
            </p:nvSpPr>
            <p:spPr bwMode="auto">
              <a:xfrm>
                <a:off x="1128" y="1526"/>
                <a:ext cx="490" cy="516"/>
              </a:xfrm>
              <a:custGeom>
                <a:avLst/>
                <a:gdLst>
                  <a:gd name="T0" fmla="*/ 28364463 w 97"/>
                  <a:gd name="T1" fmla="*/ 2110268 h 102"/>
                  <a:gd name="T2" fmla="*/ 13177151 w 97"/>
                  <a:gd name="T3" fmla="*/ 2110268 h 102"/>
                  <a:gd name="T4" fmla="*/ 5118222 w 97"/>
                  <a:gd name="T5" fmla="*/ 24421794 h 102"/>
                  <a:gd name="T6" fmla="*/ 33499704 w 97"/>
                  <a:gd name="T7" fmla="*/ 26615184 h 102"/>
                  <a:gd name="T8" fmla="*/ 28364463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7" name="Freeform 241"/>
              <p:cNvSpPr>
                <a:spLocks/>
              </p:cNvSpPr>
              <p:nvPr/>
            </p:nvSpPr>
            <p:spPr bwMode="auto">
              <a:xfrm>
                <a:off x="2255" y="1005"/>
                <a:ext cx="500" cy="96"/>
              </a:xfrm>
              <a:custGeom>
                <a:avLst/>
                <a:gdLst>
                  <a:gd name="T0" fmla="*/ 6371747 w 99"/>
                  <a:gd name="T1" fmla="*/ 0 h 19"/>
                  <a:gd name="T2" fmla="*/ 16929576 w 99"/>
                  <a:gd name="T3" fmla="*/ 6388320 h 19"/>
                  <a:gd name="T4" fmla="*/ 6371747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8" name="Freeform 242"/>
              <p:cNvSpPr>
                <a:spLocks/>
              </p:cNvSpPr>
              <p:nvPr/>
            </p:nvSpPr>
            <p:spPr bwMode="auto">
              <a:xfrm>
                <a:off x="2421" y="987"/>
                <a:ext cx="385" cy="236"/>
              </a:xfrm>
              <a:custGeom>
                <a:avLst/>
                <a:gdLst>
                  <a:gd name="T0" fmla="*/ 9074212 w 76"/>
                  <a:gd name="T1" fmla="*/ 14970876 h 47"/>
                  <a:gd name="T2" fmla="*/ 30384767 w 76"/>
                  <a:gd name="T3" fmla="*/ 6844000 h 47"/>
                  <a:gd name="T4" fmla="*/ 20803541 w 76"/>
                  <a:gd name="T5" fmla="*/ 1203349 h 47"/>
                  <a:gd name="T6" fmla="*/ 8213504 w 76"/>
                  <a:gd name="T7" fmla="*/ 12949913 h 47"/>
                  <a:gd name="T8" fmla="*/ 9074212 w 76"/>
                  <a:gd name="T9" fmla="*/ 1497087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9" name="Freeform 243"/>
              <p:cNvSpPr>
                <a:spLocks/>
              </p:cNvSpPr>
              <p:nvPr/>
            </p:nvSpPr>
            <p:spPr bwMode="auto">
              <a:xfrm>
                <a:off x="2407" y="1183"/>
                <a:ext cx="415" cy="186"/>
              </a:xfrm>
              <a:custGeom>
                <a:avLst/>
                <a:gdLst>
                  <a:gd name="T0" fmla="*/ 30951171 w 82"/>
                  <a:gd name="T1" fmla="*/ 2436957 h 37"/>
                  <a:gd name="T2" fmla="*/ 10282966 w 82"/>
                  <a:gd name="T3" fmla="*/ 6892692 h 37"/>
                  <a:gd name="T4" fmla="*/ 7311085 w 82"/>
                  <a:gd name="T5" fmla="*/ 10636259 h 37"/>
                  <a:gd name="T6" fmla="*/ 32734223 w 82"/>
                  <a:gd name="T7" fmla="*/ 9409453 h 37"/>
                  <a:gd name="T8" fmla="*/ 35287658 w 82"/>
                  <a:gd name="T9" fmla="*/ 8199277 h 37"/>
                  <a:gd name="T10" fmla="*/ 35287658 w 82"/>
                  <a:gd name="T11" fmla="*/ 0 h 37"/>
                  <a:gd name="T12" fmla="*/ 30951171 w 82"/>
                  <a:gd name="T13" fmla="*/ 243695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0" name="Freeform 244"/>
              <p:cNvSpPr>
                <a:spLocks/>
              </p:cNvSpPr>
              <p:nvPr/>
            </p:nvSpPr>
            <p:spPr bwMode="auto">
              <a:xfrm>
                <a:off x="2083" y="1361"/>
                <a:ext cx="699" cy="165"/>
              </a:xfrm>
              <a:custGeom>
                <a:avLst/>
                <a:gdLst>
                  <a:gd name="T0" fmla="*/ 9068801 w 138"/>
                  <a:gd name="T1" fmla="*/ 390625 h 33"/>
                  <a:gd name="T2" fmla="*/ 3514390 w 138"/>
                  <a:gd name="T3" fmla="*/ 5468750 h 33"/>
                  <a:gd name="T4" fmla="*/ 24723356 w 138"/>
                  <a:gd name="T5" fmla="*/ 8593750 h 33"/>
                  <a:gd name="T6" fmla="*/ 50732762 w 138"/>
                  <a:gd name="T7" fmla="*/ 8984375 h 33"/>
                  <a:gd name="T8" fmla="*/ 49366277 w 138"/>
                  <a:gd name="T9" fmla="*/ 3125000 h 33"/>
                  <a:gd name="T10" fmla="*/ 35498872 w 138"/>
                  <a:gd name="T11" fmla="*/ 1171875 h 33"/>
                  <a:gd name="T12" fmla="*/ 9068801 w 138"/>
                  <a:gd name="T13" fmla="*/ 39062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1" name="Freeform 245"/>
              <p:cNvSpPr>
                <a:spLocks/>
              </p:cNvSpPr>
              <p:nvPr/>
            </p:nvSpPr>
            <p:spPr bwMode="auto">
              <a:xfrm>
                <a:off x="2160" y="1522"/>
                <a:ext cx="565" cy="146"/>
              </a:xfrm>
              <a:custGeom>
                <a:avLst/>
                <a:gdLst>
                  <a:gd name="T0" fmla="*/ 41069603 w 112"/>
                  <a:gd name="T1" fmla="*/ 7865780 h 29"/>
                  <a:gd name="T2" fmla="*/ 43229436 w 112"/>
                  <a:gd name="T3" fmla="*/ 1643285 h 29"/>
                  <a:gd name="T4" fmla="*/ 31017198 w 112"/>
                  <a:gd name="T5" fmla="*/ 4104382 h 29"/>
                  <a:gd name="T6" fmla="*/ 15129747 w 112"/>
                  <a:gd name="T7" fmla="*/ 2457905 h 29"/>
                  <a:gd name="T8" fmla="*/ 823155 w 112"/>
                  <a:gd name="T9" fmla="*/ 1643285 h 29"/>
                  <a:gd name="T10" fmla="*/ 41069603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2" name="Freeform 246"/>
              <p:cNvSpPr>
                <a:spLocks/>
              </p:cNvSpPr>
              <p:nvPr/>
            </p:nvSpPr>
            <p:spPr bwMode="auto">
              <a:xfrm>
                <a:off x="2123" y="1637"/>
                <a:ext cx="581" cy="481"/>
              </a:xfrm>
              <a:custGeom>
                <a:avLst/>
                <a:gdLst>
                  <a:gd name="T0" fmla="*/ 1263867 w 115"/>
                  <a:gd name="T1" fmla="*/ 22862695 h 95"/>
                  <a:gd name="T2" fmla="*/ 11010359 w 115"/>
                  <a:gd name="T3" fmla="*/ 23281939 h 95"/>
                  <a:gd name="T4" fmla="*/ 21253172 w 115"/>
                  <a:gd name="T5" fmla="*/ 33274481 h 95"/>
                  <a:gd name="T6" fmla="*/ 25044935 w 115"/>
                  <a:gd name="T7" fmla="*/ 36255410 h 95"/>
                  <a:gd name="T8" fmla="*/ 34356692 w 115"/>
                  <a:gd name="T9" fmla="*/ 22440199 h 95"/>
                  <a:gd name="T10" fmla="*/ 47127396 w 115"/>
                  <a:gd name="T11" fmla="*/ 22440199 h 95"/>
                  <a:gd name="T12" fmla="*/ 33523523 w 115"/>
                  <a:gd name="T13" fmla="*/ 11692639 h 95"/>
                  <a:gd name="T14" fmla="*/ 15713443 w 115"/>
                  <a:gd name="T15" fmla="*/ 6907656 h 95"/>
                  <a:gd name="T16" fmla="*/ 5121409 w 115"/>
                  <a:gd name="T17" fmla="*/ 17741943 h 95"/>
                  <a:gd name="T18" fmla="*/ 1263867 w 115"/>
                  <a:gd name="T19" fmla="*/ 22862695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3" name="Freeform 247"/>
              <p:cNvSpPr>
                <a:spLocks/>
              </p:cNvSpPr>
              <p:nvPr/>
            </p:nvSpPr>
            <p:spPr bwMode="auto">
              <a:xfrm>
                <a:off x="2502" y="1447"/>
                <a:ext cx="330" cy="853"/>
              </a:xfrm>
              <a:custGeom>
                <a:avLst/>
                <a:gdLst>
                  <a:gd name="T0" fmla="*/ 22517738 w 65"/>
                  <a:gd name="T1" fmla="*/ 16863785 h 169"/>
                  <a:gd name="T2" fmla="*/ 9744113 w 65"/>
                  <a:gd name="T3" fmla="*/ 20617671 h 169"/>
                  <a:gd name="T4" fmla="*/ 9744113 w 65"/>
                  <a:gd name="T5" fmla="*/ 24866086 h 169"/>
                  <a:gd name="T6" fmla="*/ 22089301 w 65"/>
                  <a:gd name="T7" fmla="*/ 37877369 h 169"/>
                  <a:gd name="T8" fmla="*/ 15036425 w 65"/>
                  <a:gd name="T9" fmla="*/ 49732701 h 169"/>
                  <a:gd name="T10" fmla="*/ 0 w 65"/>
                  <a:gd name="T11" fmla="*/ 62331234 h 169"/>
                  <a:gd name="T12" fmla="*/ 7484715 w 65"/>
                  <a:gd name="T13" fmla="*/ 65259608 h 169"/>
                  <a:gd name="T14" fmla="*/ 20770515 w 65"/>
                  <a:gd name="T15" fmla="*/ 69937616 h 169"/>
                  <a:gd name="T16" fmla="*/ 27826646 w 65"/>
                  <a:gd name="T17" fmla="*/ 68267054 h 169"/>
                  <a:gd name="T18" fmla="*/ 28682996 w 65"/>
                  <a:gd name="T19" fmla="*/ 0 h 169"/>
                  <a:gd name="T20" fmla="*/ 22517738 w 65"/>
                  <a:gd name="T21" fmla="*/ 16863785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sp>
        <p:nvSpPr>
          <p:cNvPr id="103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74" name="Rectangle 250"/>
          <p:cNvSpPr>
            <a:spLocks noGrp="1" noChangeArrowheads="1"/>
          </p:cNvSpPr>
          <p:nvPr>
            <p:ph type="dt" sz="half" idx="2"/>
          </p:nvPr>
        </p:nvSpPr>
        <p:spPr bwMode="auto">
          <a:xfrm>
            <a:off x="397934"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275" name="Rectangle 251"/>
          <p:cNvSpPr>
            <a:spLocks noGrp="1" noChangeArrowheads="1"/>
          </p:cNvSpPr>
          <p:nvPr>
            <p:ph type="ftr" sz="quarter" idx="3"/>
          </p:nvPr>
        </p:nvSpPr>
        <p:spPr bwMode="auto">
          <a:xfrm>
            <a:off x="4161367"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276" name="Rectangle 252"/>
          <p:cNvSpPr>
            <a:spLocks noGrp="1" noChangeArrowheads="1"/>
          </p:cNvSpPr>
          <p:nvPr>
            <p:ph type="sldNum" sz="quarter" idx="4"/>
          </p:nvPr>
        </p:nvSpPr>
        <p:spPr bwMode="auto">
          <a:xfrm>
            <a:off x="8733368"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417A719-7B4C-4B00-9531-8D094169611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Freeform 2"/>
          <p:cNvSpPr>
            <a:spLocks/>
          </p:cNvSpPr>
          <p:nvPr/>
        </p:nvSpPr>
        <p:spPr bwMode="auto">
          <a:xfrm>
            <a:off x="6347884" y="20638"/>
            <a:ext cx="5918200" cy="4038600"/>
          </a:xfrm>
          <a:custGeom>
            <a:avLst/>
            <a:gdLst>
              <a:gd name="T0" fmla="*/ 2147483647 w 546"/>
              <a:gd name="T1" fmla="*/ 2147483647 h 497"/>
              <a:gd name="T2" fmla="*/ 2147483647 w 546"/>
              <a:gd name="T3" fmla="*/ 2147483647 h 497"/>
              <a:gd name="T4" fmla="*/ 2147483647 w 546"/>
              <a:gd name="T5" fmla="*/ 2147483647 h 497"/>
              <a:gd name="T6" fmla="*/ 2147483647 w 546"/>
              <a:gd name="T7" fmla="*/ 2147483647 h 497"/>
              <a:gd name="T8" fmla="*/ 2147483647 w 546"/>
              <a:gd name="T9" fmla="*/ 2147483647 h 497"/>
              <a:gd name="T10" fmla="*/ 2147483647 w 546"/>
              <a:gd name="T11" fmla="*/ 2147483647 h 497"/>
              <a:gd name="T12" fmla="*/ 2147483647 w 546"/>
              <a:gd name="T13" fmla="*/ 2147483647 h 497"/>
              <a:gd name="T14" fmla="*/ 2147483647 w 546"/>
              <a:gd name="T15" fmla="*/ 2147483647 h 497"/>
              <a:gd name="T16" fmla="*/ 2147483647 w 546"/>
              <a:gd name="T17" fmla="*/ 2147483647 h 497"/>
              <a:gd name="T18" fmla="*/ 2147483647 w 546"/>
              <a:gd name="T19" fmla="*/ 2147483647 h 497"/>
              <a:gd name="T20" fmla="*/ 2147483647 w 546"/>
              <a:gd name="T21" fmla="*/ 2147483647 h 497"/>
              <a:gd name="T22" fmla="*/ 2147483647 w 546"/>
              <a:gd name="T23" fmla="*/ 2147483647 h 497"/>
              <a:gd name="T24" fmla="*/ 2147483647 w 546"/>
              <a:gd name="T25" fmla="*/ 2147483647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2051" name="Group 3"/>
          <p:cNvGrpSpPr>
            <a:grpSpLocks/>
          </p:cNvGrpSpPr>
          <p:nvPr/>
        </p:nvGrpSpPr>
        <p:grpSpPr bwMode="auto">
          <a:xfrm>
            <a:off x="6096000" y="28575"/>
            <a:ext cx="6341533" cy="4338638"/>
            <a:chOff x="0" y="0"/>
            <a:chExt cx="2958" cy="2699"/>
          </a:xfrm>
        </p:grpSpPr>
        <p:sp>
          <p:nvSpPr>
            <p:cNvPr id="2217" name="Freeform 4"/>
            <p:cNvSpPr>
              <a:spLocks/>
            </p:cNvSpPr>
            <p:nvPr/>
          </p:nvSpPr>
          <p:spPr bwMode="auto">
            <a:xfrm>
              <a:off x="142" y="0"/>
              <a:ext cx="490" cy="187"/>
            </a:xfrm>
            <a:custGeom>
              <a:avLst/>
              <a:gdLst>
                <a:gd name="T0" fmla="*/ 30144148 w 97"/>
                <a:gd name="T1" fmla="*/ 10614969 h 37"/>
                <a:gd name="T2" fmla="*/ 38617900 w 97"/>
                <a:gd name="T3" fmla="*/ 8500964 h 37"/>
                <a:gd name="T4" fmla="*/ 39032723 w 97"/>
                <a:gd name="T5" fmla="*/ 7251557 h 37"/>
                <a:gd name="T6" fmla="*/ 37354625 w 97"/>
                <a:gd name="T7" fmla="*/ 0 h 37"/>
                <a:gd name="T8" fmla="*/ 10569249 w 97"/>
                <a:gd name="T9" fmla="*/ 0 h 37"/>
                <a:gd name="T10" fmla="*/ 4286000 w 97"/>
                <a:gd name="T11" fmla="*/ 9348499 h 37"/>
                <a:gd name="T12" fmla="*/ 30144148 w 97"/>
                <a:gd name="T13" fmla="*/ 10614969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8" name="Freeform 5"/>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9" name="Freeform 6"/>
            <p:cNvSpPr>
              <a:spLocks/>
            </p:cNvSpPr>
            <p:nvPr/>
          </p:nvSpPr>
          <p:spPr bwMode="auto">
            <a:xfrm>
              <a:off x="703" y="1269"/>
              <a:ext cx="238" cy="283"/>
            </a:xfrm>
            <a:custGeom>
              <a:avLst/>
              <a:gdLst>
                <a:gd name="T0" fmla="*/ 17333884 w 47"/>
                <a:gd name="T1" fmla="*/ 6397569 h 56"/>
                <a:gd name="T2" fmla="*/ 11700126 w 47"/>
                <a:gd name="T3" fmla="*/ 23820423 h 56"/>
                <a:gd name="T4" fmla="*/ 17333884 w 47"/>
                <a:gd name="T5" fmla="*/ 6397569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0" name="Freeform 7"/>
            <p:cNvSpPr>
              <a:spLocks/>
            </p:cNvSpPr>
            <p:nvPr/>
          </p:nvSpPr>
          <p:spPr bwMode="auto">
            <a:xfrm>
              <a:off x="485" y="1385"/>
              <a:ext cx="208" cy="379"/>
            </a:xfrm>
            <a:custGeom>
              <a:avLst/>
              <a:gdLst>
                <a:gd name="T0" fmla="*/ 8303756 w 41"/>
                <a:gd name="T1" fmla="*/ 11441075 h 75"/>
                <a:gd name="T2" fmla="*/ 5269355 w 41"/>
                <a:gd name="T3" fmla="*/ 29373627 h 75"/>
                <a:gd name="T4" fmla="*/ 17558208 w 41"/>
                <a:gd name="T5" fmla="*/ 19099250 h 75"/>
                <a:gd name="T6" fmla="*/ 16264535 w 41"/>
                <a:gd name="T7" fmla="*/ 10175938 h 75"/>
                <a:gd name="T8" fmla="*/ 8303756 w 41"/>
                <a:gd name="T9" fmla="*/ 11441075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1" name="Freeform 8"/>
            <p:cNvSpPr>
              <a:spLocks/>
            </p:cNvSpPr>
            <p:nvPr/>
          </p:nvSpPr>
          <p:spPr bwMode="auto">
            <a:xfrm>
              <a:off x="354" y="627"/>
              <a:ext cx="670" cy="318"/>
            </a:xfrm>
            <a:custGeom>
              <a:avLst/>
              <a:gdLst>
                <a:gd name="T0" fmla="*/ 41424517 w 135"/>
                <a:gd name="T1" fmla="*/ 1670979 h 63"/>
                <a:gd name="T2" fmla="*/ 8843047 w 135"/>
                <a:gd name="T3" fmla="*/ 1670979 h 63"/>
                <a:gd name="T4" fmla="*/ 749839 w 135"/>
                <a:gd name="T5" fmla="*/ 10518274 h 63"/>
                <a:gd name="T6" fmla="*/ 22163466 w 135"/>
                <a:gd name="T7" fmla="*/ 24460010 h 63"/>
                <a:gd name="T8" fmla="*/ 35484505 w 135"/>
                <a:gd name="T9" fmla="*/ 22792367 h 63"/>
                <a:gd name="T10" fmla="*/ 41798218 w 135"/>
                <a:gd name="T11" fmla="*/ 22376201 h 63"/>
                <a:gd name="T12" fmla="*/ 41424517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2" name="Freeform 9"/>
            <p:cNvSpPr>
              <a:spLocks/>
            </p:cNvSpPr>
            <p:nvPr/>
          </p:nvSpPr>
          <p:spPr bwMode="auto">
            <a:xfrm>
              <a:off x="1128" y="1527"/>
              <a:ext cx="503" cy="516"/>
            </a:xfrm>
            <a:custGeom>
              <a:avLst/>
              <a:gdLst>
                <a:gd name="T0" fmla="*/ 34852294 w 97"/>
                <a:gd name="T1" fmla="*/ 2110268 h 102"/>
                <a:gd name="T2" fmla="*/ 16066759 w 97"/>
                <a:gd name="T3" fmla="*/ 2110268 h 102"/>
                <a:gd name="T4" fmla="*/ 6227830 w 97"/>
                <a:gd name="T5" fmla="*/ 24421794 h 102"/>
                <a:gd name="T6" fmla="*/ 41080285 w 97"/>
                <a:gd name="T7" fmla="*/ 26615184 h 102"/>
                <a:gd name="T8" fmla="*/ 34852294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3" name="Freeform 10"/>
            <p:cNvSpPr>
              <a:spLocks/>
            </p:cNvSpPr>
            <p:nvPr/>
          </p:nvSpPr>
          <p:spPr bwMode="auto">
            <a:xfrm>
              <a:off x="2255" y="1006"/>
              <a:ext cx="501" cy="96"/>
            </a:xfrm>
            <a:custGeom>
              <a:avLst/>
              <a:gdLst>
                <a:gd name="T0" fmla="*/ 6465380 w 99"/>
                <a:gd name="T1" fmla="*/ 0 h 19"/>
                <a:gd name="T2" fmla="*/ 17165743 w 99"/>
                <a:gd name="T3" fmla="*/ 6388320 h 19"/>
                <a:gd name="T4" fmla="*/ 6465380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4" name="Freeform 11"/>
            <p:cNvSpPr>
              <a:spLocks/>
            </p:cNvSpPr>
            <p:nvPr/>
          </p:nvSpPr>
          <p:spPr bwMode="auto">
            <a:xfrm>
              <a:off x="2422" y="986"/>
              <a:ext cx="385" cy="237"/>
            </a:xfrm>
            <a:custGeom>
              <a:avLst/>
              <a:gdLst>
                <a:gd name="T0" fmla="*/ 9074212 w 76"/>
                <a:gd name="T1" fmla="*/ 15502286 h 47"/>
                <a:gd name="T2" fmla="*/ 30384767 w 76"/>
                <a:gd name="T3" fmla="*/ 7133312 h 47"/>
                <a:gd name="T4" fmla="*/ 20803541 w 76"/>
                <a:gd name="T5" fmla="*/ 1248455 h 47"/>
                <a:gd name="T6" fmla="*/ 8213504 w 76"/>
                <a:gd name="T7" fmla="*/ 13350654 h 47"/>
                <a:gd name="T8" fmla="*/ 9074212 w 76"/>
                <a:gd name="T9" fmla="*/ 1550228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5" name="Freeform 12"/>
            <p:cNvSpPr>
              <a:spLocks/>
            </p:cNvSpPr>
            <p:nvPr/>
          </p:nvSpPr>
          <p:spPr bwMode="auto">
            <a:xfrm>
              <a:off x="2407" y="1183"/>
              <a:ext cx="415" cy="187"/>
            </a:xfrm>
            <a:custGeom>
              <a:avLst/>
              <a:gdLst>
                <a:gd name="T0" fmla="*/ 30951171 w 82"/>
                <a:gd name="T1" fmla="*/ 2532915 h 37"/>
                <a:gd name="T2" fmla="*/ 10282966 w 82"/>
                <a:gd name="T3" fmla="*/ 7251557 h 37"/>
                <a:gd name="T4" fmla="*/ 7311085 w 82"/>
                <a:gd name="T5" fmla="*/ 11033879 h 37"/>
                <a:gd name="T6" fmla="*/ 32734223 w 82"/>
                <a:gd name="T7" fmla="*/ 9767435 h 37"/>
                <a:gd name="T8" fmla="*/ 35287658 w 82"/>
                <a:gd name="T9" fmla="*/ 8500964 h 37"/>
                <a:gd name="T10" fmla="*/ 35287658 w 82"/>
                <a:gd name="T11" fmla="*/ 0 h 37"/>
                <a:gd name="T12" fmla="*/ 30951171 w 82"/>
                <a:gd name="T13" fmla="*/ 2532915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6" name="Freeform 13"/>
            <p:cNvSpPr>
              <a:spLocks/>
            </p:cNvSpPr>
            <p:nvPr/>
          </p:nvSpPr>
          <p:spPr bwMode="auto">
            <a:xfrm>
              <a:off x="2083" y="1360"/>
              <a:ext cx="698" cy="167"/>
            </a:xfrm>
            <a:custGeom>
              <a:avLst/>
              <a:gdLst>
                <a:gd name="T0" fmla="*/ 8974439 w 138"/>
                <a:gd name="T1" fmla="*/ 421715 h 33"/>
                <a:gd name="T2" fmla="*/ 3383130 w 138"/>
                <a:gd name="T3" fmla="*/ 6030583 h 33"/>
                <a:gd name="T4" fmla="*/ 24394326 w 138"/>
                <a:gd name="T5" fmla="*/ 9439083 h 33"/>
                <a:gd name="T6" fmla="*/ 50132843 w 138"/>
                <a:gd name="T7" fmla="*/ 9860798 h 33"/>
                <a:gd name="T8" fmla="*/ 48858650 w 138"/>
                <a:gd name="T9" fmla="*/ 3392033 h 33"/>
                <a:gd name="T10" fmla="*/ 35146303 w 138"/>
                <a:gd name="T11" fmla="*/ 1277590 h 33"/>
                <a:gd name="T12" fmla="*/ 8974439 w 138"/>
                <a:gd name="T13" fmla="*/ 42171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
            <p:cNvSpPr>
              <a:spLocks/>
            </p:cNvSpPr>
            <p:nvPr/>
          </p:nvSpPr>
          <p:spPr bwMode="auto">
            <a:xfrm>
              <a:off x="2159" y="1522"/>
              <a:ext cx="567" cy="146"/>
            </a:xfrm>
            <a:custGeom>
              <a:avLst/>
              <a:gdLst>
                <a:gd name="T0" fmla="*/ 42270959 w 112"/>
                <a:gd name="T1" fmla="*/ 7865780 h 29"/>
                <a:gd name="T2" fmla="*/ 44409050 w 112"/>
                <a:gd name="T3" fmla="*/ 1643285 h 29"/>
                <a:gd name="T4" fmla="*/ 31952632 w 112"/>
                <a:gd name="T5" fmla="*/ 4104382 h 29"/>
                <a:gd name="T6" fmla="*/ 15505334 w 112"/>
                <a:gd name="T7" fmla="*/ 2457905 h 29"/>
                <a:gd name="T8" fmla="*/ 857876 w 112"/>
                <a:gd name="T9" fmla="*/ 1643285 h 29"/>
                <a:gd name="T10" fmla="*/ 42270959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Freeform 15"/>
            <p:cNvSpPr>
              <a:spLocks/>
            </p:cNvSpPr>
            <p:nvPr/>
          </p:nvSpPr>
          <p:spPr bwMode="auto">
            <a:xfrm>
              <a:off x="2124" y="1638"/>
              <a:ext cx="584" cy="480"/>
            </a:xfrm>
            <a:custGeom>
              <a:avLst/>
              <a:gdLst>
                <a:gd name="T0" fmla="*/ 1303468 w 115"/>
                <a:gd name="T1" fmla="*/ 22527173 h 95"/>
                <a:gd name="T2" fmla="*/ 11489550 w 115"/>
                <a:gd name="T3" fmla="*/ 22945617 h 95"/>
                <a:gd name="T4" fmla="*/ 22125236 w 115"/>
                <a:gd name="T5" fmla="*/ 32692931 h 95"/>
                <a:gd name="T6" fmla="*/ 26120223 w 115"/>
                <a:gd name="T7" fmla="*/ 35640061 h 95"/>
                <a:gd name="T8" fmla="*/ 35792801 w 115"/>
                <a:gd name="T9" fmla="*/ 22112069 h 95"/>
                <a:gd name="T10" fmla="*/ 49119879 w 115"/>
                <a:gd name="T11" fmla="*/ 22112069 h 95"/>
                <a:gd name="T12" fmla="*/ 34918254 w 115"/>
                <a:gd name="T13" fmla="*/ 11430114 h 95"/>
                <a:gd name="T14" fmla="*/ 16380464 w 115"/>
                <a:gd name="T15" fmla="*/ 6806744 h 95"/>
                <a:gd name="T16" fmla="*/ 5315883 w 115"/>
                <a:gd name="T17" fmla="*/ 17403203 h 95"/>
                <a:gd name="T18" fmla="*/ 1303468 w 115"/>
                <a:gd name="T19" fmla="*/ 22527173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4" name="Freeform 16"/>
            <p:cNvSpPr>
              <a:spLocks/>
            </p:cNvSpPr>
            <p:nvPr/>
          </p:nvSpPr>
          <p:spPr bwMode="auto">
            <a:xfrm>
              <a:off x="2503" y="1446"/>
              <a:ext cx="329" cy="854"/>
            </a:xfrm>
            <a:custGeom>
              <a:avLst/>
              <a:gdLst>
                <a:gd name="T0" fmla="*/ 21959242 w 65"/>
                <a:gd name="T1" fmla="*/ 16999057 h 169"/>
                <a:gd name="T2" fmla="*/ 9451294 w 65"/>
                <a:gd name="T3" fmla="*/ 20863836 h 169"/>
                <a:gd name="T4" fmla="*/ 9451294 w 65"/>
                <a:gd name="T5" fmla="*/ 25074825 h 169"/>
                <a:gd name="T6" fmla="*/ 21540521 w 65"/>
                <a:gd name="T7" fmla="*/ 38278251 h 169"/>
                <a:gd name="T8" fmla="*/ 14646893 w 65"/>
                <a:gd name="T9" fmla="*/ 50150261 h 169"/>
                <a:gd name="T10" fmla="*/ 0 w 65"/>
                <a:gd name="T11" fmla="*/ 62937693 h 169"/>
                <a:gd name="T12" fmla="*/ 7315604 w 65"/>
                <a:gd name="T13" fmla="*/ 65886949 h 169"/>
                <a:gd name="T14" fmla="*/ 20261308 w 65"/>
                <a:gd name="T15" fmla="*/ 70598740 h 169"/>
                <a:gd name="T16" fmla="*/ 27154835 w 65"/>
                <a:gd name="T17" fmla="*/ 68915061 h 169"/>
                <a:gd name="T18" fmla="*/ 27995632 w 65"/>
                <a:gd name="T19" fmla="*/ 0 h 169"/>
                <a:gd name="T20" fmla="*/ 21959242 w 65"/>
                <a:gd name="T21" fmla="*/ 16999057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2052" name="Group 17"/>
          <p:cNvGrpSpPr>
            <a:grpSpLocks/>
          </p:cNvGrpSpPr>
          <p:nvPr/>
        </p:nvGrpSpPr>
        <p:grpSpPr bwMode="auto">
          <a:xfrm>
            <a:off x="738718" y="36513"/>
            <a:ext cx="10521949" cy="6821487"/>
            <a:chOff x="0" y="0"/>
            <a:chExt cx="4971" cy="4297"/>
          </a:xfrm>
        </p:grpSpPr>
        <p:sp>
          <p:nvSpPr>
            <p:cNvPr id="2072" name="Rectangle 18"/>
            <p:cNvSpPr>
              <a:spLocks noChangeArrowheads="1"/>
            </p:cNvSpPr>
            <p:nvPr/>
          </p:nvSpPr>
          <p:spPr bwMode="auto">
            <a:xfrm>
              <a:off x="35"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73" name="Freeform 19"/>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4" name="Freeform 20"/>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5" name="Freeform 21"/>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6" name="Freeform 22"/>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7" name="Freeform 23"/>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8" name="Freeform 24"/>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9" name="Freeform 25"/>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0" name="Freeform 26"/>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1" name="Freeform 27"/>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2" name="Freeform 28"/>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3" name="Rectangle 29"/>
            <p:cNvSpPr>
              <a:spLocks noChangeArrowheads="1"/>
            </p:cNvSpPr>
            <p:nvPr/>
          </p:nvSpPr>
          <p:spPr bwMode="auto">
            <a:xfrm>
              <a:off x="35"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84" name="Rectangle 30"/>
            <p:cNvSpPr>
              <a:spLocks noChangeArrowheads="1"/>
            </p:cNvSpPr>
            <p:nvPr/>
          </p:nvSpPr>
          <p:spPr bwMode="auto">
            <a:xfrm>
              <a:off x="48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85" name="Freeform 31"/>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6" name="Freeform 32"/>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7" name="Freeform 33"/>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8" name="Freeform 34"/>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9" name="Freeform 35"/>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0" name="Freeform 36"/>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1" name="Freeform 37"/>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2" name="Freeform 38"/>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3" name="Freeform 39"/>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4" name="Freeform 40"/>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5" name="Rectangle 41"/>
            <p:cNvSpPr>
              <a:spLocks noChangeArrowheads="1"/>
            </p:cNvSpPr>
            <p:nvPr/>
          </p:nvSpPr>
          <p:spPr bwMode="auto">
            <a:xfrm>
              <a:off x="48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96" name="Rectangle 42"/>
            <p:cNvSpPr>
              <a:spLocks noChangeArrowheads="1"/>
            </p:cNvSpPr>
            <p:nvPr/>
          </p:nvSpPr>
          <p:spPr bwMode="auto">
            <a:xfrm>
              <a:off x="93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97" name="Freeform 43"/>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8" name="Freeform 44"/>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9" name="Freeform 45"/>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0" name="Freeform 46"/>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1" name="Freeform 47"/>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2" name="Freeform 48"/>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3" name="Freeform 49"/>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4" name="Freeform 50"/>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5" name="Freeform 51"/>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6" name="Freeform 52"/>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7" name="Rectangle 53"/>
            <p:cNvSpPr>
              <a:spLocks noChangeArrowheads="1"/>
            </p:cNvSpPr>
            <p:nvPr/>
          </p:nvSpPr>
          <p:spPr bwMode="auto">
            <a:xfrm>
              <a:off x="93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08" name="Rectangle 54"/>
            <p:cNvSpPr>
              <a:spLocks noChangeArrowheads="1"/>
            </p:cNvSpPr>
            <p:nvPr/>
          </p:nvSpPr>
          <p:spPr bwMode="auto">
            <a:xfrm>
              <a:off x="1375"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09" name="Freeform 55"/>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0" name="Freeform 56"/>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1" name="Freeform 57"/>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2" name="Freeform 58"/>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3" name="Freeform 59"/>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4" name="Freeform 60"/>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5" name="Freeform 61"/>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6" name="Freeform 62"/>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7" name="Freeform 63"/>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8" name="Freeform 64"/>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9" name="Rectangle 65"/>
            <p:cNvSpPr>
              <a:spLocks noChangeArrowheads="1"/>
            </p:cNvSpPr>
            <p:nvPr/>
          </p:nvSpPr>
          <p:spPr bwMode="auto">
            <a:xfrm>
              <a:off x="1375"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20" name="Rectangle 66"/>
            <p:cNvSpPr>
              <a:spLocks noChangeArrowheads="1"/>
            </p:cNvSpPr>
            <p:nvPr/>
          </p:nvSpPr>
          <p:spPr bwMode="auto">
            <a:xfrm>
              <a:off x="182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21" name="Freeform 67"/>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2" name="Freeform 68"/>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3" name="Freeform 69"/>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4" name="Freeform 70"/>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5" name="Freeform 71"/>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6" name="Freeform 72"/>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7" name="Freeform 73"/>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8" name="Freeform 74"/>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9" name="Freeform 75"/>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0" name="Freeform 76"/>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1" name="Rectangle 77"/>
            <p:cNvSpPr>
              <a:spLocks noChangeArrowheads="1"/>
            </p:cNvSpPr>
            <p:nvPr/>
          </p:nvSpPr>
          <p:spPr bwMode="auto">
            <a:xfrm>
              <a:off x="182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32" name="Rectangle 78"/>
            <p:cNvSpPr>
              <a:spLocks noChangeArrowheads="1"/>
            </p:cNvSpPr>
            <p:nvPr/>
          </p:nvSpPr>
          <p:spPr bwMode="auto">
            <a:xfrm>
              <a:off x="227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33" name="Freeform 79"/>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4" name="Freeform 80"/>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5" name="Freeform 81"/>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6" name="Freeform 82"/>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7" name="Freeform 83"/>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8" name="Freeform 84"/>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9" name="Freeform 85"/>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0" name="Freeform 86"/>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1" name="Freeform 87"/>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2" name="Freeform 88"/>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3" name="Rectangle 89"/>
            <p:cNvSpPr>
              <a:spLocks noChangeArrowheads="1"/>
            </p:cNvSpPr>
            <p:nvPr/>
          </p:nvSpPr>
          <p:spPr bwMode="auto">
            <a:xfrm>
              <a:off x="227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44" name="Rectangle 90"/>
            <p:cNvSpPr>
              <a:spLocks noChangeArrowheads="1"/>
            </p:cNvSpPr>
            <p:nvPr/>
          </p:nvSpPr>
          <p:spPr bwMode="auto">
            <a:xfrm>
              <a:off x="2716"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45" name="Freeform 91"/>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6" name="Freeform 92"/>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7" name="Freeform 93"/>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8" name="Freeform 94"/>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9" name="Freeform 95"/>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0" name="Freeform 96"/>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1" name="Freeform 97"/>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2" name="Freeform 98"/>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3" name="Freeform 99"/>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4" name="Freeform 100"/>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5" name="Rectangle 101"/>
            <p:cNvSpPr>
              <a:spLocks noChangeArrowheads="1"/>
            </p:cNvSpPr>
            <p:nvPr/>
          </p:nvSpPr>
          <p:spPr bwMode="auto">
            <a:xfrm>
              <a:off x="2716"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56" name="Rectangle 102"/>
            <p:cNvSpPr>
              <a:spLocks noChangeArrowheads="1"/>
            </p:cNvSpPr>
            <p:nvPr/>
          </p:nvSpPr>
          <p:spPr bwMode="auto">
            <a:xfrm>
              <a:off x="316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57" name="Freeform 103"/>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8" name="Freeform 104"/>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9" name="Freeform 105"/>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0" name="Freeform 106"/>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1" name="Freeform 107"/>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2" name="Freeform 108"/>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3" name="Freeform 109"/>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4" name="Freeform 110"/>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5" name="Freeform 111"/>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6" name="Freeform 112"/>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7" name="Rectangle 113"/>
            <p:cNvSpPr>
              <a:spLocks noChangeArrowheads="1"/>
            </p:cNvSpPr>
            <p:nvPr/>
          </p:nvSpPr>
          <p:spPr bwMode="auto">
            <a:xfrm>
              <a:off x="316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68" name="Rectangle 114"/>
            <p:cNvSpPr>
              <a:spLocks noChangeArrowheads="1"/>
            </p:cNvSpPr>
            <p:nvPr/>
          </p:nvSpPr>
          <p:spPr bwMode="auto">
            <a:xfrm>
              <a:off x="361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69" name="Freeform 115"/>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0" name="Freeform 116"/>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1" name="Freeform 117"/>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2" name="Freeform 118"/>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3" name="Freeform 119"/>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4" name="Freeform 120"/>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5" name="Freeform 121"/>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6" name="Freeform 122"/>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7" name="Freeform 123"/>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8" name="Freeform 124"/>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9" name="Rectangle 125"/>
            <p:cNvSpPr>
              <a:spLocks noChangeArrowheads="1"/>
            </p:cNvSpPr>
            <p:nvPr/>
          </p:nvSpPr>
          <p:spPr bwMode="auto">
            <a:xfrm>
              <a:off x="361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80" name="Rectangle 126"/>
            <p:cNvSpPr>
              <a:spLocks noChangeArrowheads="1"/>
            </p:cNvSpPr>
            <p:nvPr/>
          </p:nvSpPr>
          <p:spPr bwMode="auto">
            <a:xfrm>
              <a:off x="4056"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81" name="Freeform 127"/>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2" name="Freeform 128"/>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3" name="Freeform 129"/>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4" name="Freeform 130"/>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5" name="Freeform 131"/>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6" name="Freeform 132"/>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7" name="Freeform 133"/>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8" name="Freeform 134"/>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9" name="Freeform 135"/>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0" name="Freeform 136"/>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1" name="Rectangle 137"/>
            <p:cNvSpPr>
              <a:spLocks noChangeArrowheads="1"/>
            </p:cNvSpPr>
            <p:nvPr/>
          </p:nvSpPr>
          <p:spPr bwMode="auto">
            <a:xfrm>
              <a:off x="4056"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92" name="Rectangle 138"/>
            <p:cNvSpPr>
              <a:spLocks noChangeArrowheads="1"/>
            </p:cNvSpPr>
            <p:nvPr/>
          </p:nvSpPr>
          <p:spPr bwMode="auto">
            <a:xfrm>
              <a:off x="450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93" name="Freeform 139"/>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4" name="Freeform 140"/>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5" name="Freeform 141"/>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6" name="Freeform 142"/>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7" name="Freeform 143"/>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8" name="Freeform 144"/>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9" name="Freeform 145"/>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0" name="Freeform 146"/>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1" name="Freeform 147"/>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2" name="Freeform 148"/>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3" name="Rectangle 149"/>
            <p:cNvSpPr>
              <a:spLocks noChangeArrowheads="1"/>
            </p:cNvSpPr>
            <p:nvPr/>
          </p:nvSpPr>
          <p:spPr bwMode="auto">
            <a:xfrm>
              <a:off x="450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04" name="Rectangle 150"/>
            <p:cNvSpPr>
              <a:spLocks noChangeArrowheads="1"/>
            </p:cNvSpPr>
            <p:nvPr/>
          </p:nvSpPr>
          <p:spPr bwMode="auto">
            <a:xfrm>
              <a:off x="495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05" name="Freeform 151"/>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6" name="Freeform 152"/>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7" name="Freeform 153"/>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8" name="Freeform 154"/>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9" name="Freeform 155"/>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0" name="Freeform 156"/>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1" name="Freeform 157"/>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2" name="Freeform 158"/>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3" name="Freeform 159"/>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4" name="Freeform 160"/>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5" name="Rectangle 161"/>
            <p:cNvSpPr>
              <a:spLocks noChangeArrowheads="1"/>
            </p:cNvSpPr>
            <p:nvPr/>
          </p:nvSpPr>
          <p:spPr bwMode="auto">
            <a:xfrm>
              <a:off x="495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16" name="Freeform 162"/>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2053" name="Group 163"/>
          <p:cNvGrpSpPr>
            <a:grpSpLocks/>
          </p:cNvGrpSpPr>
          <p:nvPr/>
        </p:nvGrpSpPr>
        <p:grpSpPr bwMode="auto">
          <a:xfrm>
            <a:off x="203201" y="4724400"/>
            <a:ext cx="2247900" cy="1557338"/>
            <a:chOff x="0" y="0"/>
            <a:chExt cx="1062" cy="981"/>
          </a:xfrm>
        </p:grpSpPr>
        <p:sp>
          <p:nvSpPr>
            <p:cNvPr id="2059" name="Freeform 169"/>
            <p:cNvSpPr>
              <a:spLocks/>
            </p:cNvSpPr>
            <p:nvPr userDrawn="1"/>
          </p:nvSpPr>
          <p:spPr bwMode="auto">
            <a:xfrm>
              <a:off x="25" y="0"/>
              <a:ext cx="207" cy="81"/>
            </a:xfrm>
            <a:custGeom>
              <a:avLst/>
              <a:gdLst>
                <a:gd name="T0" fmla="*/ 12620038 w 41"/>
                <a:gd name="T1" fmla="*/ 5200873 h 16"/>
                <a:gd name="T2" fmla="*/ 15634301 w 41"/>
                <a:gd name="T3" fmla="*/ 4342997 h 16"/>
                <a:gd name="T4" fmla="*/ 16048185 w 41"/>
                <a:gd name="T5" fmla="*/ 3923913 h 16"/>
                <a:gd name="T6" fmla="*/ 13134685 w 41"/>
                <a:gd name="T7" fmla="*/ 422314 h 16"/>
                <a:gd name="T8" fmla="*/ 3346175 w 41"/>
                <a:gd name="T9" fmla="*/ 4781789 h 16"/>
                <a:gd name="T10" fmla="*/ 12620038 w 41"/>
                <a:gd name="T11" fmla="*/ 5200873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0" name="Freeform 170"/>
            <p:cNvSpPr>
              <a:spLocks noEditPoints="1"/>
            </p:cNvSpPr>
            <p:nvPr userDrawn="1"/>
          </p:nvSpPr>
          <p:spPr bwMode="auto">
            <a:xfrm>
              <a:off x="0" y="5"/>
              <a:ext cx="1062" cy="976"/>
            </a:xfrm>
            <a:custGeom>
              <a:avLst/>
              <a:gdLst>
                <a:gd name="T0" fmla="*/ 69703085 w 210"/>
                <a:gd name="T1" fmla="*/ 66313091 h 193"/>
                <a:gd name="T2" fmla="*/ 65052608 w 210"/>
                <a:gd name="T3" fmla="*/ 53451100 h 193"/>
                <a:gd name="T4" fmla="*/ 60735780 w 210"/>
                <a:gd name="T5" fmla="*/ 42378421 h 193"/>
                <a:gd name="T6" fmla="*/ 70556564 w 210"/>
                <a:gd name="T7" fmla="*/ 39752637 h 193"/>
                <a:gd name="T8" fmla="*/ 62425933 w 210"/>
                <a:gd name="T9" fmla="*/ 35106042 h 193"/>
                <a:gd name="T10" fmla="*/ 67159327 w 210"/>
                <a:gd name="T11" fmla="*/ 35522703 h 193"/>
                <a:gd name="T12" fmla="*/ 67159327 w 210"/>
                <a:gd name="T13" fmla="*/ 32896925 h 193"/>
                <a:gd name="T14" fmla="*/ 57775561 w 210"/>
                <a:gd name="T15" fmla="*/ 33316837 h 193"/>
                <a:gd name="T16" fmla="*/ 54732835 w 210"/>
                <a:gd name="T17" fmla="*/ 53451100 h 193"/>
                <a:gd name="T18" fmla="*/ 53042045 w 210"/>
                <a:gd name="T19" fmla="*/ 35939268 h 193"/>
                <a:gd name="T20" fmla="*/ 50501655 w 210"/>
                <a:gd name="T21" fmla="*/ 28666890 h 193"/>
                <a:gd name="T22" fmla="*/ 53042045 w 210"/>
                <a:gd name="T23" fmla="*/ 21824245 h 193"/>
                <a:gd name="T24" fmla="*/ 51771853 w 210"/>
                <a:gd name="T25" fmla="*/ 15821956 h 193"/>
                <a:gd name="T26" fmla="*/ 50919011 w 210"/>
                <a:gd name="T27" fmla="*/ 10235570 h 193"/>
                <a:gd name="T28" fmla="*/ 56505369 w 210"/>
                <a:gd name="T29" fmla="*/ 16658434 h 193"/>
                <a:gd name="T30" fmla="*/ 63782390 w 210"/>
                <a:gd name="T31" fmla="*/ 7692802 h 193"/>
                <a:gd name="T32" fmla="*/ 62846535 w 210"/>
                <a:gd name="T33" fmla="*/ 15385093 h 193"/>
                <a:gd name="T34" fmla="*/ 61156383 w 210"/>
                <a:gd name="T35" fmla="*/ 20554176 h 193"/>
                <a:gd name="T36" fmla="*/ 61589385 w 210"/>
                <a:gd name="T37" fmla="*/ 28666890 h 193"/>
                <a:gd name="T38" fmla="*/ 85093807 w 210"/>
                <a:gd name="T39" fmla="*/ 12425148 h 193"/>
                <a:gd name="T40" fmla="*/ 38488508 w 210"/>
                <a:gd name="T41" fmla="*/ 416560 h 193"/>
                <a:gd name="T42" fmla="*/ 23938067 w 210"/>
                <a:gd name="T43" fmla="*/ 3379883 h 193"/>
                <a:gd name="T44" fmla="*/ 36381768 w 210"/>
                <a:gd name="T45" fmla="*/ 5152769 h 193"/>
                <a:gd name="T46" fmla="*/ 25628219 w 210"/>
                <a:gd name="T47" fmla="*/ 9382804 h 193"/>
                <a:gd name="T48" fmla="*/ 24791035 w 210"/>
                <a:gd name="T49" fmla="*/ 12425148 h 193"/>
                <a:gd name="T50" fmla="*/ 16241105 w 210"/>
                <a:gd name="T51" fmla="*/ 7275600 h 193"/>
                <a:gd name="T52" fmla="*/ 5586995 w 210"/>
                <a:gd name="T53" fmla="*/ 49221192 h 193"/>
                <a:gd name="T54" fmla="*/ 26061227 w 210"/>
                <a:gd name="T55" fmla="*/ 62417344 h 193"/>
                <a:gd name="T56" fmla="*/ 19287053 w 210"/>
                <a:gd name="T57" fmla="*/ 56913994 h 193"/>
                <a:gd name="T58" fmla="*/ 14970888 w 210"/>
                <a:gd name="T59" fmla="*/ 61996794 h 193"/>
                <a:gd name="T60" fmla="*/ 13700695 w 210"/>
                <a:gd name="T61" fmla="*/ 54721169 h 193"/>
                <a:gd name="T62" fmla="*/ 19703640 w 210"/>
                <a:gd name="T63" fmla="*/ 36792672 h 193"/>
                <a:gd name="T64" fmla="*/ 28670945 w 210"/>
                <a:gd name="T65" fmla="*/ 35522703 h 193"/>
                <a:gd name="T66" fmla="*/ 30378055 w 210"/>
                <a:gd name="T67" fmla="*/ 40589089 h 193"/>
                <a:gd name="T68" fmla="*/ 26061227 w 210"/>
                <a:gd name="T69" fmla="*/ 51761224 h 193"/>
                <a:gd name="T70" fmla="*/ 38908342 w 210"/>
                <a:gd name="T71" fmla="*/ 76965221 h 193"/>
                <a:gd name="T72" fmla="*/ 79606271 w 210"/>
                <a:gd name="T73" fmla="*/ 70962912 h 193"/>
                <a:gd name="T74" fmla="*/ 77833742 w 210"/>
                <a:gd name="T75" fmla="*/ 28247104 h 193"/>
                <a:gd name="T76" fmla="*/ 70556564 w 210"/>
                <a:gd name="T77" fmla="*/ 25621325 h 193"/>
                <a:gd name="T78" fmla="*/ 48309293 w 210"/>
                <a:gd name="T79" fmla="*/ 26057526 h 193"/>
                <a:gd name="T80" fmla="*/ 46185495 w 210"/>
                <a:gd name="T81" fmla="*/ 37212579 h 193"/>
                <a:gd name="T82" fmla="*/ 48811502 w 210"/>
                <a:gd name="T83" fmla="*/ 21391265 h 193"/>
                <a:gd name="T84" fmla="*/ 38071795 w 210"/>
                <a:gd name="T85" fmla="*/ 11072685 h 193"/>
                <a:gd name="T86" fmla="*/ 44912051 w 210"/>
                <a:gd name="T87" fmla="*/ 14968427 h 193"/>
                <a:gd name="T88" fmla="*/ 26061227 w 210"/>
                <a:gd name="T89" fmla="*/ 30790383 h 193"/>
                <a:gd name="T90" fmla="*/ 10237372 w 210"/>
                <a:gd name="T91" fmla="*/ 15821956 h 193"/>
                <a:gd name="T92" fmla="*/ 29104616 w 210"/>
                <a:gd name="T93" fmla="*/ 17092051 h 193"/>
                <a:gd name="T94" fmla="*/ 33841384 w 210"/>
                <a:gd name="T95" fmla="*/ 17092051 h 193"/>
                <a:gd name="T96" fmla="*/ 46185495 w 210"/>
                <a:gd name="T97" fmla="*/ 19284213 h 193"/>
                <a:gd name="T98" fmla="*/ 42387960 w 210"/>
                <a:gd name="T99" fmla="*/ 39752637 h 193"/>
                <a:gd name="T100" fmla="*/ 39761948 w 210"/>
                <a:gd name="T101" fmla="*/ 21824245 h 193"/>
                <a:gd name="T102" fmla="*/ 26061227 w 210"/>
                <a:gd name="T103" fmla="*/ 30790383 h 193"/>
                <a:gd name="T104" fmla="*/ 34257966 w 210"/>
                <a:gd name="T105" fmla="*/ 35106042 h 193"/>
                <a:gd name="T106" fmla="*/ 37638125 w 210"/>
                <a:gd name="T107" fmla="*/ 24784210 h 193"/>
                <a:gd name="T108" fmla="*/ 43641858 w 210"/>
                <a:gd name="T109" fmla="*/ 61996794 h 193"/>
                <a:gd name="T110" fmla="*/ 35111576 w 210"/>
                <a:gd name="T111" fmla="*/ 41025953 h 193"/>
                <a:gd name="T112" fmla="*/ 50081695 w 210"/>
                <a:gd name="T113" fmla="*/ 45341739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1" name="Freeform 171"/>
            <p:cNvSpPr>
              <a:spLocks/>
            </p:cNvSpPr>
            <p:nvPr userDrawn="1"/>
          </p:nvSpPr>
          <p:spPr bwMode="auto">
            <a:xfrm>
              <a:off x="252" y="470"/>
              <a:ext cx="86" cy="102"/>
            </a:xfrm>
            <a:custGeom>
              <a:avLst/>
              <a:gdLst>
                <a:gd name="T0" fmla="*/ 6016838 w 17"/>
                <a:gd name="T1" fmla="*/ 2339441 h 20"/>
                <a:gd name="T2" fmla="*/ 3906059 w 17"/>
                <a:gd name="T3" fmla="*/ 9150007 h 20"/>
                <a:gd name="T4" fmla="*/ 6016838 w 17"/>
                <a:gd name="T5" fmla="*/ 2339441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2" name="Freeform 172"/>
            <p:cNvSpPr>
              <a:spLocks/>
            </p:cNvSpPr>
            <p:nvPr userDrawn="1"/>
          </p:nvSpPr>
          <p:spPr bwMode="auto">
            <a:xfrm>
              <a:off x="171" y="511"/>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3" name="Freeform 173"/>
            <p:cNvSpPr>
              <a:spLocks/>
            </p:cNvSpPr>
            <p:nvPr userDrawn="1"/>
          </p:nvSpPr>
          <p:spPr bwMode="auto">
            <a:xfrm>
              <a:off x="126" y="238"/>
              <a:ext cx="243" cy="116"/>
            </a:xfrm>
            <a:custGeom>
              <a:avLst/>
              <a:gdLst>
                <a:gd name="T0" fmla="*/ 17304536 w 48"/>
                <a:gd name="T1" fmla="*/ 822344 h 23"/>
                <a:gd name="T2" fmla="*/ 3923913 w 48"/>
                <a:gd name="T3" fmla="*/ 410902 h 23"/>
                <a:gd name="T4" fmla="*/ 422314 w 48"/>
                <a:gd name="T5" fmla="*/ 3736547 h 23"/>
                <a:gd name="T6" fmla="*/ 9460451 w 48"/>
                <a:gd name="T7" fmla="*/ 8804118 h 23"/>
                <a:gd name="T8" fmla="*/ 14661349 w 48"/>
                <a:gd name="T9" fmla="*/ 8377036 h 23"/>
                <a:gd name="T10" fmla="*/ 17304536 w 48"/>
                <a:gd name="T11" fmla="*/ 7965493 h 23"/>
                <a:gd name="T12" fmla="*/ 17304536 w 48"/>
                <a:gd name="T13" fmla="*/ 822344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4" name="Freeform 174"/>
            <p:cNvSpPr>
              <a:spLocks/>
            </p:cNvSpPr>
            <p:nvPr userDrawn="1"/>
          </p:nvSpPr>
          <p:spPr bwMode="auto">
            <a:xfrm>
              <a:off x="404" y="561"/>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5" name="Freeform 175"/>
            <p:cNvSpPr>
              <a:spLocks/>
            </p:cNvSpPr>
            <p:nvPr userDrawn="1"/>
          </p:nvSpPr>
          <p:spPr bwMode="auto">
            <a:xfrm>
              <a:off x="809" y="374"/>
              <a:ext cx="177" cy="36"/>
            </a:xfrm>
            <a:custGeom>
              <a:avLst/>
              <a:gdLst>
                <a:gd name="T0" fmla="*/ 2106740 w 35"/>
                <a:gd name="T1" fmla="*/ 0 h 7"/>
                <a:gd name="T2" fmla="*/ 6006960 w 35"/>
                <a:gd name="T3" fmla="*/ 2478482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6" name="Freeform 176"/>
            <p:cNvSpPr>
              <a:spLocks/>
            </p:cNvSpPr>
            <p:nvPr userDrawn="1"/>
          </p:nvSpPr>
          <p:spPr bwMode="auto">
            <a:xfrm>
              <a:off x="869" y="369"/>
              <a:ext cx="137" cy="81"/>
            </a:xfrm>
            <a:custGeom>
              <a:avLst/>
              <a:gdLst>
                <a:gd name="T0" fmla="*/ 3124742 w 27"/>
                <a:gd name="T1" fmla="*/ 5623212 h 16"/>
                <a:gd name="T2" fmla="*/ 10991632 w 27"/>
                <a:gd name="T3" fmla="*/ 2560405 h 16"/>
                <a:gd name="T4" fmla="*/ 7439988 w 27"/>
                <a:gd name="T5" fmla="*/ 422314 h 16"/>
                <a:gd name="T6" fmla="*/ 3124742 w 27"/>
                <a:gd name="T7" fmla="*/ 4781789 h 16"/>
                <a:gd name="T8" fmla="*/ 3124742 w 27"/>
                <a:gd name="T9" fmla="*/ 5623212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7" name="Freeform 177"/>
            <p:cNvSpPr>
              <a:spLocks/>
            </p:cNvSpPr>
            <p:nvPr userDrawn="1"/>
          </p:nvSpPr>
          <p:spPr bwMode="auto">
            <a:xfrm>
              <a:off x="864" y="420"/>
              <a:ext cx="177" cy="86"/>
            </a:xfrm>
            <a:custGeom>
              <a:avLst/>
              <a:gdLst>
                <a:gd name="T0" fmla="*/ 10654085 w 35"/>
                <a:gd name="T1" fmla="*/ 2547730 h 17"/>
                <a:gd name="T2" fmla="*/ 3380154 w 35"/>
                <a:gd name="T3" fmla="*/ 4323847 h 17"/>
                <a:gd name="T4" fmla="*/ 2543632 w 35"/>
                <a:gd name="T5" fmla="*/ 5599055 h 17"/>
                <a:gd name="T6" fmla="*/ 11593318 w 35"/>
                <a:gd name="T7" fmla="*/ 5178556 h 17"/>
                <a:gd name="T8" fmla="*/ 10654085 w 35"/>
                <a:gd name="T9" fmla="*/ 25477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8" name="Freeform 178"/>
            <p:cNvSpPr>
              <a:spLocks/>
            </p:cNvSpPr>
            <p:nvPr userDrawn="1"/>
          </p:nvSpPr>
          <p:spPr bwMode="auto">
            <a:xfrm>
              <a:off x="748" y="501"/>
              <a:ext cx="248" cy="60"/>
            </a:xfrm>
            <a:custGeom>
              <a:avLst/>
              <a:gdLst>
                <a:gd name="T0" fmla="*/ 17180084 w 49"/>
                <a:gd name="T1" fmla="*/ 1171875 h 12"/>
                <a:gd name="T2" fmla="*/ 12507419 w 49"/>
                <a:gd name="T3" fmla="*/ 390625 h 12"/>
                <a:gd name="T4" fmla="*/ 2975808 w 49"/>
                <a:gd name="T5" fmla="*/ 0 h 12"/>
                <a:gd name="T6" fmla="*/ 856982 w 49"/>
                <a:gd name="T7" fmla="*/ 1953125 h 12"/>
                <a:gd name="T8" fmla="*/ 8588043 w 49"/>
                <a:gd name="T9" fmla="*/ 3125000 h 12"/>
                <a:gd name="T10" fmla="*/ 17697781 w 49"/>
                <a:gd name="T11" fmla="*/ 3125000 h 12"/>
                <a:gd name="T12" fmla="*/ 17180084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9" name="Freeform 179"/>
            <p:cNvSpPr>
              <a:spLocks/>
            </p:cNvSpPr>
            <p:nvPr userDrawn="1"/>
          </p:nvSpPr>
          <p:spPr bwMode="auto">
            <a:xfrm>
              <a:off x="773" y="556"/>
              <a:ext cx="203" cy="56"/>
            </a:xfrm>
            <a:custGeom>
              <a:avLst/>
              <a:gdLst>
                <a:gd name="T0" fmla="*/ 16300555 w 40"/>
                <a:gd name="T1" fmla="*/ 889300 h 11"/>
                <a:gd name="T2" fmla="*/ 11446135 w 40"/>
                <a:gd name="T3" fmla="*/ 1774640 h 11"/>
                <a:gd name="T4" fmla="*/ 5723387 w 40"/>
                <a:gd name="T5" fmla="*/ 1323265 h 11"/>
                <a:gd name="T6" fmla="*/ 427802 w 40"/>
                <a:gd name="T7" fmla="*/ 889300 h 11"/>
                <a:gd name="T8" fmla="*/ 15428858 w 40"/>
                <a:gd name="T9" fmla="*/ 3638590 h 11"/>
                <a:gd name="T10" fmla="*/ 16300555 w 40"/>
                <a:gd name="T11" fmla="*/ 88930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0" name="Freeform 180"/>
            <p:cNvSpPr>
              <a:spLocks/>
            </p:cNvSpPr>
            <p:nvPr userDrawn="1"/>
          </p:nvSpPr>
          <p:spPr bwMode="auto">
            <a:xfrm>
              <a:off x="763" y="602"/>
              <a:ext cx="207" cy="172"/>
            </a:xfrm>
            <a:custGeom>
              <a:avLst/>
              <a:gdLst>
                <a:gd name="T0" fmla="*/ 11792906 w 41"/>
                <a:gd name="T1" fmla="*/ 3906059 h 34"/>
                <a:gd name="T2" fmla="*/ 5514419 w 41"/>
                <a:gd name="T3" fmla="*/ 2547730 h 34"/>
                <a:gd name="T4" fmla="*/ 1673151 w 41"/>
                <a:gd name="T5" fmla="*/ 6437333 h 34"/>
                <a:gd name="T6" fmla="*/ 413248 w 41"/>
                <a:gd name="T7" fmla="*/ 8147422 h 34"/>
                <a:gd name="T8" fmla="*/ 3759418 w 41"/>
                <a:gd name="T9" fmla="*/ 8147422 h 34"/>
                <a:gd name="T10" fmla="*/ 7187570 w 41"/>
                <a:gd name="T11" fmla="*/ 11615894 h 34"/>
                <a:gd name="T12" fmla="*/ 8860620 w 41"/>
                <a:gd name="T13" fmla="*/ 12888516 h 34"/>
                <a:gd name="T14" fmla="*/ 12206790 w 41"/>
                <a:gd name="T15" fmla="*/ 8147422 h 34"/>
                <a:gd name="T16" fmla="*/ 16480855 w 41"/>
                <a:gd name="T17" fmla="*/ 8147422 h 34"/>
                <a:gd name="T18" fmla="*/ 11792906 w 41"/>
                <a:gd name="T19" fmla="*/ 390605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1" name="Freeform 181"/>
            <p:cNvSpPr>
              <a:spLocks/>
            </p:cNvSpPr>
            <p:nvPr userDrawn="1"/>
          </p:nvSpPr>
          <p:spPr bwMode="auto">
            <a:xfrm>
              <a:off x="900" y="521"/>
              <a:ext cx="126" cy="318"/>
            </a:xfrm>
            <a:custGeom>
              <a:avLst/>
              <a:gdLst>
                <a:gd name="T0" fmla="*/ 9161137 w 25"/>
                <a:gd name="T1" fmla="*/ 825780 h 63"/>
                <a:gd name="T2" fmla="*/ 7522175 w 25"/>
                <a:gd name="T3" fmla="*/ 7179017 h 63"/>
                <a:gd name="T4" fmla="*/ 2884251 w 25"/>
                <a:gd name="T5" fmla="*/ 8434465 h 63"/>
                <a:gd name="T6" fmla="*/ 2884251 w 25"/>
                <a:gd name="T7" fmla="*/ 9692489 h 63"/>
                <a:gd name="T8" fmla="*/ 7095735 w 25"/>
                <a:gd name="T9" fmla="*/ 14355328 h 63"/>
                <a:gd name="T10" fmla="*/ 4949653 w 25"/>
                <a:gd name="T11" fmla="*/ 18955182 h 63"/>
                <a:gd name="T12" fmla="*/ 0 w 25"/>
                <a:gd name="T13" fmla="*/ 23205192 h 63"/>
                <a:gd name="T14" fmla="*/ 2064767 w 25"/>
                <a:gd name="T15" fmla="*/ 24460010 h 63"/>
                <a:gd name="T16" fmla="*/ 6685928 w 25"/>
                <a:gd name="T17" fmla="*/ 26131625 h 63"/>
                <a:gd name="T18" fmla="*/ 9586947 w 25"/>
                <a:gd name="T19" fmla="*/ 24047180 h 63"/>
                <a:gd name="T20" fmla="*/ 10406426 w 25"/>
                <a:gd name="T21" fmla="*/ 5920862 h 63"/>
                <a:gd name="T22" fmla="*/ 10406426 w 25"/>
                <a:gd name="T23" fmla="*/ 825780 h 63"/>
                <a:gd name="T24" fmla="*/ 9161137 w 25"/>
                <a:gd name="T25" fmla="*/ 82578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sp>
        <p:nvSpPr>
          <p:cNvPr id="205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27" name="Rectangle 164"/>
          <p:cNvSpPr>
            <a:spLocks noGrp="1" noChangeArrowheads="1"/>
          </p:cNvSpPr>
          <p:nvPr>
            <p:ph type="dt" sz="half" idx="2"/>
          </p:nvPr>
        </p:nvSpPr>
        <p:spPr bwMode="auto">
          <a:xfrm>
            <a:off x="402167" y="6248400"/>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2228" name="Rectangle 165"/>
          <p:cNvSpPr>
            <a:spLocks noGrp="1" noChangeArrowheads="1"/>
          </p:cNvSpPr>
          <p:nvPr>
            <p:ph type="ftr" sz="quarter" idx="3"/>
          </p:nvPr>
        </p:nvSpPr>
        <p:spPr bwMode="auto">
          <a:xfrm>
            <a:off x="4165600" y="6248400"/>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2229" name="Rectangle 166"/>
          <p:cNvSpPr>
            <a:spLocks noGrp="1" noChangeArrowheads="1"/>
          </p:cNvSpPr>
          <p:nvPr>
            <p:ph type="sldNum" sz="quarter" idx="4"/>
          </p:nvPr>
        </p:nvSpPr>
        <p:spPr bwMode="auto">
          <a:xfrm>
            <a:off x="8737601" y="6248400"/>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53E6AF-1AA7-4A2D-A929-2362E337B90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69.png"/><Relationship Id="rId4" Type="http://schemas.openxmlformats.org/officeDocument/2006/relationships/image" Target="../media/image68.png"/></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320.png"/><Relationship Id="rId4" Type="http://schemas.openxmlformats.org/officeDocument/2006/relationships/image" Target="../media/image310.png"/></Relationships>
</file>

<file path=ppt/slides/_rels/slide12.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png"/><Relationship Id="rId7" Type="http://schemas.openxmlformats.org/officeDocument/2006/relationships/image" Target="../media/image5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13.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010.png"/></Relationships>
</file>

<file path=ppt/slides/_rels/slide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2.png"/><Relationship Id="rId11" Type="http://schemas.openxmlformats.org/officeDocument/2006/relationships/image" Target="../media/image36.png"/><Relationship Id="rId5" Type="http://schemas.openxmlformats.org/officeDocument/2006/relationships/image" Target="../media/image31.png"/><Relationship Id="rId10" Type="http://schemas.openxmlformats.org/officeDocument/2006/relationships/image" Target="../media/image35.png"/><Relationship Id="rId4" Type="http://schemas.openxmlformats.org/officeDocument/2006/relationships/image" Target="../media/image30.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51.png"/><Relationship Id="rId2" Type="http://schemas.openxmlformats.org/officeDocument/2006/relationships/notesSlide" Target="../notesSlides/notesSlide8.xml"/><Relationship Id="rId16"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5" Type="http://schemas.openxmlformats.org/officeDocument/2006/relationships/image" Target="../media/image38.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ctrTitle" idx="4294967295"/>
          </p:nvPr>
        </p:nvSpPr>
        <p:spPr>
          <a:xfrm>
            <a:off x="1725503" y="2295526"/>
            <a:ext cx="8721780" cy="1143000"/>
          </a:xfrm>
        </p:spPr>
        <p:txBody>
          <a:bodyPr/>
          <a:lstStyle/>
          <a:p>
            <a:pPr eaLnBrk="1" hangingPunct="1"/>
            <a:r>
              <a:rPr lang="zh-CN" altLang="en-US" b="1" dirty="0"/>
              <a:t>第四章半导体中载流子的统计分布</a:t>
            </a:r>
            <a:endParaRPr lang="zh-CN" altLang="en-US" b="1" dirty="0" smtClean="0"/>
          </a:p>
        </p:txBody>
      </p:sp>
      <p:sp>
        <p:nvSpPr>
          <p:cNvPr id="3075" name="Rectangle 3"/>
          <p:cNvSpPr>
            <a:spLocks noGrp="1" noRot="1" noChangeArrowheads="1"/>
          </p:cNvSpPr>
          <p:nvPr>
            <p:ph type="subTitle" idx="4294967295"/>
          </p:nvPr>
        </p:nvSpPr>
        <p:spPr>
          <a:xfrm>
            <a:off x="3012558" y="4229100"/>
            <a:ext cx="6400800" cy="1752600"/>
          </a:xfrm>
        </p:spPr>
        <p:txBody>
          <a:bodyPr/>
          <a:lstStyle/>
          <a:p>
            <a:pPr marL="0" indent="0" algn="ctr" eaLnBrk="1" hangingPunct="1">
              <a:buNone/>
            </a:pPr>
            <a:r>
              <a:rPr lang="zh-CN" altLang="en-US" sz="2800" b="1" dirty="0"/>
              <a:t>大连理工大学微电子学院</a:t>
            </a:r>
          </a:p>
          <a:p>
            <a:pPr marL="0" indent="0" algn="ctr" eaLnBrk="1" hangingPunct="1">
              <a:buNone/>
            </a:pPr>
            <a:r>
              <a:rPr lang="zh-CN" altLang="en-US" sz="2800" b="1" dirty="0"/>
              <a:t>张贺</a:t>
            </a:r>
            <a:r>
              <a:rPr lang="zh-CN" altLang="en-US" sz="2800" b="1" dirty="0" smtClean="0"/>
              <a:t>秋副教授</a:t>
            </a:r>
            <a:endParaRPr lang="zh-CN" altLang="en-US" sz="28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6981760" y="5149647"/>
            <a:ext cx="114300" cy="1143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4" name="直接连接符 3"/>
          <p:cNvCxnSpPr/>
          <p:nvPr/>
        </p:nvCxnSpPr>
        <p:spPr>
          <a:xfrm>
            <a:off x="5560986" y="2290536"/>
            <a:ext cx="225410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4795442" y="2290536"/>
            <a:ext cx="765544" cy="6804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7049544" y="2290536"/>
            <a:ext cx="765544" cy="6804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806075" y="2971020"/>
            <a:ext cx="225410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560986" y="2290536"/>
            <a:ext cx="0" cy="22541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4795442" y="2971020"/>
            <a:ext cx="2254102" cy="2254102"/>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0" name="直接连接符 9"/>
          <p:cNvCxnSpPr/>
          <p:nvPr/>
        </p:nvCxnSpPr>
        <p:spPr>
          <a:xfrm>
            <a:off x="7804455" y="2290536"/>
            <a:ext cx="0" cy="22541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550353" y="4537549"/>
            <a:ext cx="2254102"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038911" y="4544638"/>
            <a:ext cx="765544" cy="6804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4795442" y="4537549"/>
            <a:ext cx="765544" cy="680484"/>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922493" y="3559355"/>
            <a:ext cx="545806" cy="53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5351880" y="3559355"/>
            <a:ext cx="559981" cy="53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5911860" y="4098071"/>
            <a:ext cx="556440" cy="5777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51880" y="4098071"/>
            <a:ext cx="559981" cy="5777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5731107" y="2442936"/>
            <a:ext cx="790354" cy="1878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517918" y="2442936"/>
            <a:ext cx="421757" cy="1878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734652" y="2630778"/>
            <a:ext cx="393405"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128056" y="2630778"/>
            <a:ext cx="832884"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731108" y="4884880"/>
            <a:ext cx="393405"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6117424" y="4884880"/>
            <a:ext cx="839973"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255110" y="3212024"/>
            <a:ext cx="198473" cy="7123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255110" y="3913773"/>
            <a:ext cx="198473" cy="4288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453583" y="3212024"/>
            <a:ext cx="184299" cy="3561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7453583" y="3568215"/>
            <a:ext cx="184299" cy="774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5022273" y="3201390"/>
            <a:ext cx="198474" cy="7230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022274" y="3913774"/>
            <a:ext cx="198473" cy="4182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911861" y="4675774"/>
            <a:ext cx="205563" cy="3615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022273" y="3913773"/>
            <a:ext cx="329606" cy="1842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220747" y="4331984"/>
            <a:ext cx="510361" cy="552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6468299" y="3924407"/>
            <a:ext cx="786810" cy="173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911860" y="2783178"/>
            <a:ext cx="216196" cy="7850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5220747" y="2630779"/>
            <a:ext cx="513904" cy="5812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957396" y="2630779"/>
            <a:ext cx="496186" cy="5812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5220747" y="2442936"/>
            <a:ext cx="2417135" cy="2441944"/>
            <a:chOff x="3147239" y="2597888"/>
            <a:chExt cx="2417135" cy="2441944"/>
          </a:xfrm>
        </p:grpSpPr>
        <p:cxnSp>
          <p:nvCxnSpPr>
            <p:cNvPr id="39" name="直接连接符 38"/>
            <p:cNvCxnSpPr/>
            <p:nvPr/>
          </p:nvCxnSpPr>
          <p:spPr>
            <a:xfrm>
              <a:off x="4614530" y="3026733"/>
              <a:ext cx="545806" cy="538717"/>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4043916" y="3026733"/>
              <a:ext cx="559981" cy="538717"/>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4614530" y="3565450"/>
              <a:ext cx="545807" cy="5777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043916" y="3565450"/>
              <a:ext cx="559981" cy="5777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3657600" y="4851990"/>
              <a:ext cx="786810" cy="18784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4444410" y="4851990"/>
              <a:ext cx="418213" cy="18784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147239" y="3356342"/>
              <a:ext cx="184299" cy="347331"/>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3147239" y="3712533"/>
              <a:ext cx="184299" cy="77440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3331538" y="3572539"/>
              <a:ext cx="712378" cy="139994"/>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4447954" y="2597888"/>
              <a:ext cx="166576" cy="42884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5160336" y="3572539"/>
              <a:ext cx="404038" cy="150627"/>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4444411" y="4143152"/>
              <a:ext cx="170119" cy="70883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p:nvGrpSpPr>
        <p:grpSpPr>
          <a:xfrm>
            <a:off x="3802785" y="1372048"/>
            <a:ext cx="4804270" cy="4114684"/>
            <a:chOff x="1729278" y="1527000"/>
            <a:chExt cx="4804270" cy="4114684"/>
          </a:xfrm>
        </p:grpSpPr>
        <p:cxnSp>
          <p:nvCxnSpPr>
            <p:cNvPr id="52" name="直接连接符 51"/>
            <p:cNvCxnSpPr/>
            <p:nvPr/>
          </p:nvCxnSpPr>
          <p:spPr>
            <a:xfrm flipH="1">
              <a:off x="4323906" y="2812310"/>
              <a:ext cx="7537" cy="1171354"/>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323906" y="3983664"/>
              <a:ext cx="1056169"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3838353" y="3983664"/>
              <a:ext cx="485553" cy="29948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5380075" y="3983664"/>
              <a:ext cx="81369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H="1">
              <a:off x="2046647" y="4277762"/>
              <a:ext cx="1802339" cy="115375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4332532" y="1716657"/>
              <a:ext cx="0" cy="106907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1096"/>
                <p:cNvSpPr txBox="1"/>
                <p:nvPr/>
              </p:nvSpPr>
              <p:spPr>
                <a:xfrm>
                  <a:off x="1729278" y="5118464"/>
                  <a:ext cx="39959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a:rPr>
                              <m:t>𝑖</m:t>
                            </m:r>
                          </m:e>
                        </m:acc>
                      </m:oMath>
                    </m:oMathPara>
                  </a14:m>
                  <a:endParaRPr lang="zh-CN" altLang="en-US" dirty="0"/>
                </a:p>
              </p:txBody>
            </p:sp>
          </mc:Choice>
          <mc:Fallback xmlns="">
            <p:sp>
              <p:nvSpPr>
                <p:cNvPr id="1097" name="TextBox 1096"/>
                <p:cNvSpPr txBox="1">
                  <a:spLocks noRot="1" noChangeAspect="1" noMove="1" noResize="1" noEditPoints="1" noAdjustHandles="1" noChangeArrowheads="1" noChangeShapeType="1" noTextEdit="1"/>
                </p:cNvSpPr>
                <p:nvPr/>
              </p:nvSpPr>
              <p:spPr>
                <a:xfrm>
                  <a:off x="1729278" y="5118464"/>
                  <a:ext cx="399597" cy="523220"/>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TextBox 169"/>
                <p:cNvSpPr txBox="1"/>
                <p:nvPr/>
              </p:nvSpPr>
              <p:spPr>
                <a:xfrm>
                  <a:off x="6116126" y="3557024"/>
                  <a:ext cx="41742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a:rPr>
                              <m:t>𝑗</m:t>
                            </m:r>
                          </m:e>
                        </m:acc>
                      </m:oMath>
                    </m:oMathPara>
                  </a14:m>
                  <a:endParaRPr lang="zh-CN" altLang="en-US" dirty="0"/>
                </a:p>
              </p:txBody>
            </p:sp>
          </mc:Choice>
          <mc:Fallback xmlns="">
            <p:sp>
              <p:nvSpPr>
                <p:cNvPr id="170" name="TextBox 169"/>
                <p:cNvSpPr txBox="1">
                  <a:spLocks noRot="1" noChangeAspect="1" noMove="1" noResize="1" noEditPoints="1" noAdjustHandles="1" noChangeArrowheads="1" noChangeShapeType="1" noTextEdit="1"/>
                </p:cNvSpPr>
                <p:nvPr/>
              </p:nvSpPr>
              <p:spPr>
                <a:xfrm>
                  <a:off x="6116126" y="3557024"/>
                  <a:ext cx="417422" cy="523220"/>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TextBox 170"/>
                <p:cNvSpPr txBox="1"/>
                <p:nvPr/>
              </p:nvSpPr>
              <p:spPr>
                <a:xfrm>
                  <a:off x="4331443" y="1527000"/>
                  <a:ext cx="493340" cy="5868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a:rPr>
                              <m:t>𝑘</m:t>
                            </m:r>
                          </m:e>
                        </m:acc>
                      </m:oMath>
                    </m:oMathPara>
                  </a14:m>
                  <a:endParaRPr lang="zh-CN" altLang="en-US" dirty="0"/>
                </a:p>
              </p:txBody>
            </p:sp>
          </mc:Choice>
          <mc:Fallback xmlns="">
            <p:sp>
              <p:nvSpPr>
                <p:cNvPr id="171" name="TextBox 170"/>
                <p:cNvSpPr txBox="1">
                  <a:spLocks noRot="1" noChangeAspect="1" noMove="1" noResize="1" noEditPoints="1" noAdjustHandles="1" noChangeArrowheads="1" noChangeShapeType="1" noTextEdit="1"/>
                </p:cNvSpPr>
                <p:nvPr/>
              </p:nvSpPr>
              <p:spPr>
                <a:xfrm>
                  <a:off x="4331443" y="1527000"/>
                  <a:ext cx="493340" cy="586892"/>
                </a:xfrm>
                <a:prstGeom prst="rect">
                  <a:avLst/>
                </a:prstGeom>
                <a:blipFill rotWithShape="1">
                  <a:blip r:embed="rId5"/>
                  <a:stretch>
                    <a:fillRect/>
                  </a:stretch>
                </a:blipFill>
              </p:spPr>
              <p:txBody>
                <a:bodyPr/>
                <a:lstStyle/>
                <a:p>
                  <a:r>
                    <a:rPr lang="zh-CN" altLang="en-US">
                      <a:noFill/>
                    </a:rPr>
                    <a:t> </a:t>
                  </a:r>
                </a:p>
              </p:txBody>
            </p:sp>
          </mc:Fallback>
        </mc:AlternateContent>
      </p:grpSp>
      <p:sp>
        <p:nvSpPr>
          <p:cNvPr id="61" name="TextBox 1099"/>
          <p:cNvSpPr txBox="1"/>
          <p:nvPr/>
        </p:nvSpPr>
        <p:spPr>
          <a:xfrm>
            <a:off x="7795455" y="3799629"/>
            <a:ext cx="1205779" cy="523220"/>
          </a:xfrm>
          <a:prstGeom prst="rect">
            <a:avLst/>
          </a:prstGeom>
          <a:noFill/>
        </p:spPr>
        <p:txBody>
          <a:bodyPr wrap="none" rtlCol="0">
            <a:spAutoFit/>
          </a:bodyPr>
          <a:lstStyle/>
          <a:p>
            <a:r>
              <a:rPr lang="en-US" altLang="zh-CN" dirty="0">
                <a:solidFill>
                  <a:srgbClr val="FF0000"/>
                </a:solidFill>
              </a:rPr>
              <a:t>&lt;100&gt;</a:t>
            </a:r>
            <a:endParaRPr lang="zh-CN" altLang="en-US" dirty="0">
              <a:solidFill>
                <a:srgbClr val="FF0000"/>
              </a:solidFill>
            </a:endParaRPr>
          </a:p>
        </p:txBody>
      </p:sp>
      <p:sp>
        <p:nvSpPr>
          <p:cNvPr id="62" name="TextBox 1100"/>
          <p:cNvSpPr txBox="1"/>
          <p:nvPr/>
        </p:nvSpPr>
        <p:spPr>
          <a:xfrm>
            <a:off x="7275488" y="3487584"/>
            <a:ext cx="370614" cy="400110"/>
          </a:xfrm>
          <a:prstGeom prst="rect">
            <a:avLst/>
          </a:prstGeom>
          <a:noFill/>
        </p:spPr>
        <p:txBody>
          <a:bodyPr wrap="none" rtlCol="0">
            <a:spAutoFit/>
          </a:bodyPr>
          <a:lstStyle/>
          <a:p>
            <a:r>
              <a:rPr lang="en-US" altLang="zh-CN" sz="2000" dirty="0">
                <a:solidFill>
                  <a:srgbClr val="FF0000"/>
                </a:solidFill>
                <a:latin typeface="Times New Roman" pitchFamily="18" charset="0"/>
                <a:cs typeface="Times New Roman" pitchFamily="18" charset="0"/>
              </a:rPr>
              <a:t>X</a:t>
            </a:r>
            <a:endParaRPr lang="zh-CN" altLang="en-US" sz="2000" dirty="0">
              <a:solidFill>
                <a:srgbClr val="FF0000"/>
              </a:solidFill>
              <a:latin typeface="Times New Roman" pitchFamily="18" charset="0"/>
              <a:cs typeface="Times New Roman" pitchFamily="18" charset="0"/>
            </a:endParaRPr>
          </a:p>
        </p:txBody>
      </p:sp>
      <p:cxnSp>
        <p:nvCxnSpPr>
          <p:cNvPr id="63" name="直接箭头连接符 62"/>
          <p:cNvCxnSpPr/>
          <p:nvPr/>
        </p:nvCxnSpPr>
        <p:spPr>
          <a:xfrm>
            <a:off x="6397414" y="3828713"/>
            <a:ext cx="652131" cy="1389321"/>
          </a:xfrm>
          <a:prstGeom prst="straightConnector1">
            <a:avLst/>
          </a:prstGeom>
          <a:ln w="28575">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4" name="TextBox 177"/>
          <p:cNvSpPr txBox="1"/>
          <p:nvPr/>
        </p:nvSpPr>
        <p:spPr>
          <a:xfrm>
            <a:off x="6462696" y="5211288"/>
            <a:ext cx="1152431" cy="523220"/>
          </a:xfrm>
          <a:prstGeom prst="rect">
            <a:avLst/>
          </a:prstGeom>
          <a:noFill/>
        </p:spPr>
        <p:txBody>
          <a:bodyPr wrap="none" rtlCol="0">
            <a:spAutoFit/>
          </a:bodyPr>
          <a:lstStyle/>
          <a:p>
            <a:r>
              <a:rPr lang="en-US" altLang="zh-CN" dirty="0">
                <a:solidFill>
                  <a:srgbClr val="FF0000"/>
                </a:solidFill>
              </a:rPr>
              <a:t>&lt;111&gt;</a:t>
            </a:r>
            <a:endParaRPr lang="zh-CN" altLang="en-US" dirty="0">
              <a:solidFill>
                <a:srgbClr val="FF0000"/>
              </a:solidFill>
            </a:endParaRPr>
          </a:p>
        </p:txBody>
      </p:sp>
      <p:sp>
        <p:nvSpPr>
          <p:cNvPr id="65" name="TextBox 1104"/>
          <p:cNvSpPr txBox="1"/>
          <p:nvPr/>
        </p:nvSpPr>
        <p:spPr>
          <a:xfrm>
            <a:off x="6668209" y="4095708"/>
            <a:ext cx="372218" cy="461665"/>
          </a:xfrm>
          <a:prstGeom prst="rect">
            <a:avLst/>
          </a:prstGeom>
          <a:noFill/>
        </p:spPr>
        <p:txBody>
          <a:bodyPr wrap="none" rtlCol="0">
            <a:spAutoFit/>
          </a:bodyPr>
          <a:lstStyle/>
          <a:p>
            <a:r>
              <a:rPr lang="en-US" altLang="zh-CN" sz="2400" b="1" i="1" dirty="0">
                <a:solidFill>
                  <a:srgbClr val="FF0000"/>
                </a:solidFill>
                <a:latin typeface="Times New Roman" pitchFamily="18" charset="0"/>
                <a:cs typeface="Times New Roman" pitchFamily="18" charset="0"/>
              </a:rPr>
              <a:t>L</a:t>
            </a:r>
            <a:endParaRPr lang="zh-CN" altLang="en-US" sz="2400" b="1" i="1" dirty="0">
              <a:solidFill>
                <a:srgbClr val="FF0000"/>
              </a:solidFill>
              <a:latin typeface="Times New Roman" pitchFamily="18" charset="0"/>
              <a:cs typeface="Times New Roman" pitchFamily="18" charset="0"/>
            </a:endParaRPr>
          </a:p>
        </p:txBody>
      </p:sp>
      <p:sp>
        <p:nvSpPr>
          <p:cNvPr id="66" name="椭圆 65"/>
          <p:cNvSpPr/>
          <p:nvPr/>
        </p:nvSpPr>
        <p:spPr>
          <a:xfrm>
            <a:off x="6340263" y="3773394"/>
            <a:ext cx="114300" cy="1143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7" name="椭圆 66"/>
          <p:cNvSpPr/>
          <p:nvPr/>
        </p:nvSpPr>
        <p:spPr>
          <a:xfrm>
            <a:off x="7738304" y="2233386"/>
            <a:ext cx="114300" cy="1143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8" name="椭圆 67"/>
          <p:cNvSpPr/>
          <p:nvPr/>
        </p:nvSpPr>
        <p:spPr>
          <a:xfrm>
            <a:off x="7735920" y="4480399"/>
            <a:ext cx="114300" cy="1143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椭圆 68"/>
          <p:cNvSpPr/>
          <p:nvPr/>
        </p:nvSpPr>
        <p:spPr>
          <a:xfrm>
            <a:off x="5503836" y="2233386"/>
            <a:ext cx="114300" cy="1143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0" name="椭圆 69"/>
          <p:cNvSpPr/>
          <p:nvPr/>
        </p:nvSpPr>
        <p:spPr>
          <a:xfrm>
            <a:off x="5503836" y="4466222"/>
            <a:ext cx="114300" cy="1143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椭圆 70"/>
          <p:cNvSpPr/>
          <p:nvPr/>
        </p:nvSpPr>
        <p:spPr>
          <a:xfrm>
            <a:off x="4748925" y="5154138"/>
            <a:ext cx="114300" cy="1143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72" name="直接连接符 71"/>
          <p:cNvCxnSpPr/>
          <p:nvPr/>
        </p:nvCxnSpPr>
        <p:spPr>
          <a:xfrm>
            <a:off x="4803858" y="2971020"/>
            <a:ext cx="225410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4748925" y="2913870"/>
            <a:ext cx="114300" cy="1143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4" name="椭圆 73"/>
          <p:cNvSpPr/>
          <p:nvPr/>
        </p:nvSpPr>
        <p:spPr>
          <a:xfrm>
            <a:off x="6992394" y="2913870"/>
            <a:ext cx="114300" cy="114300"/>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75" name="组合 74"/>
          <p:cNvGrpSpPr/>
          <p:nvPr/>
        </p:nvGrpSpPr>
        <p:grpSpPr>
          <a:xfrm>
            <a:off x="4111494" y="1204401"/>
            <a:ext cx="4791237" cy="4483804"/>
            <a:chOff x="4270617" y="1023464"/>
            <a:chExt cx="4791237" cy="4483804"/>
          </a:xfrm>
        </p:grpSpPr>
        <p:sp>
          <p:nvSpPr>
            <p:cNvPr id="76" name="文本框 75"/>
            <p:cNvSpPr txBox="1"/>
            <p:nvPr/>
          </p:nvSpPr>
          <p:spPr>
            <a:xfrm>
              <a:off x="4270617" y="4984048"/>
              <a:ext cx="343364" cy="523220"/>
            </a:xfrm>
            <a:prstGeom prst="rect">
              <a:avLst/>
            </a:prstGeom>
            <a:noFill/>
          </p:spPr>
          <p:txBody>
            <a:bodyPr wrap="none" rtlCol="0">
              <a:spAutoFit/>
            </a:bodyPr>
            <a:lstStyle/>
            <a:p>
              <a:r>
                <a:rPr lang="en-US" altLang="zh-CN" i="1" dirty="0" smtClean="0">
                  <a:latin typeface="Times New Roman" panose="02020603050405020304" pitchFamily="18" charset="0"/>
                  <a:cs typeface="Times New Roman" panose="02020603050405020304" pitchFamily="18" charset="0"/>
                </a:rPr>
                <a:t>x</a:t>
              </a:r>
              <a:endParaRPr lang="zh-CN" altLang="en-US" i="1" dirty="0">
                <a:latin typeface="Times New Roman" panose="02020603050405020304" pitchFamily="18" charset="0"/>
                <a:cs typeface="Times New Roman" panose="02020603050405020304" pitchFamily="18" charset="0"/>
              </a:endParaRPr>
            </a:p>
          </p:txBody>
        </p:sp>
        <p:sp>
          <p:nvSpPr>
            <p:cNvPr id="77" name="文本框 76"/>
            <p:cNvSpPr txBox="1"/>
            <p:nvPr/>
          </p:nvSpPr>
          <p:spPr>
            <a:xfrm>
              <a:off x="8718490" y="3252932"/>
              <a:ext cx="343364" cy="523220"/>
            </a:xfrm>
            <a:prstGeom prst="rect">
              <a:avLst/>
            </a:prstGeom>
            <a:noFill/>
          </p:spPr>
          <p:txBody>
            <a:bodyPr wrap="none" rtlCol="0">
              <a:spAutoFit/>
            </a:bodyPr>
            <a:lstStyle/>
            <a:p>
              <a:r>
                <a:rPr lang="en-US" altLang="zh-CN" i="1" dirty="0" smtClean="0">
                  <a:latin typeface="Times New Roman" panose="02020603050405020304" pitchFamily="18" charset="0"/>
                  <a:cs typeface="Times New Roman" panose="02020603050405020304" pitchFamily="18" charset="0"/>
                </a:rPr>
                <a:t>y</a:t>
              </a:r>
              <a:endParaRPr lang="zh-CN" altLang="en-US" i="1" dirty="0">
                <a:latin typeface="Times New Roman" panose="02020603050405020304" pitchFamily="18" charset="0"/>
                <a:cs typeface="Times New Roman" panose="02020603050405020304" pitchFamily="18" charset="0"/>
              </a:endParaRPr>
            </a:p>
          </p:txBody>
        </p:sp>
        <p:sp>
          <p:nvSpPr>
            <p:cNvPr id="78" name="文本框 77"/>
            <p:cNvSpPr txBox="1"/>
            <p:nvPr/>
          </p:nvSpPr>
          <p:spPr>
            <a:xfrm>
              <a:off x="6221798" y="1023464"/>
              <a:ext cx="324128" cy="523220"/>
            </a:xfrm>
            <a:prstGeom prst="rect">
              <a:avLst/>
            </a:prstGeom>
            <a:noFill/>
          </p:spPr>
          <p:txBody>
            <a:bodyPr wrap="none" rtlCol="0">
              <a:spAutoFit/>
            </a:bodyPr>
            <a:lstStyle/>
            <a:p>
              <a:r>
                <a:rPr lang="en-US" altLang="zh-CN" i="1" dirty="0" smtClean="0">
                  <a:latin typeface="Times New Roman" panose="02020603050405020304" pitchFamily="18" charset="0"/>
                  <a:cs typeface="Times New Roman" panose="02020603050405020304" pitchFamily="18" charset="0"/>
                </a:rPr>
                <a:t>z</a:t>
              </a:r>
              <a:endParaRPr lang="zh-CN" altLang="en-US" i="1" dirty="0">
                <a:latin typeface="Times New Roman" panose="02020603050405020304" pitchFamily="18" charset="0"/>
                <a:cs typeface="Times New Roman" panose="02020603050405020304" pitchFamily="18" charset="0"/>
              </a:endParaRPr>
            </a:p>
          </p:txBody>
        </p:sp>
      </p:grpSp>
      <p:sp>
        <p:nvSpPr>
          <p:cNvPr id="79" name="Rectangle 20"/>
          <p:cNvSpPr>
            <a:spLocks noGrp="1" noChangeArrowheads="1"/>
          </p:cNvSpPr>
          <p:nvPr>
            <p:ph type="title"/>
          </p:nvPr>
        </p:nvSpPr>
        <p:spPr bwMode="auto">
          <a:xfrm>
            <a:off x="397933" y="228600"/>
            <a:ext cx="11387667"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4000" b="1" dirty="0">
                <a:solidFill>
                  <a:schemeClr val="tx2"/>
                </a:solidFill>
                <a:latin typeface="+mn-ea"/>
                <a:ea typeface="+mn-ea"/>
              </a:rPr>
              <a:t>4.1.1 </a:t>
            </a:r>
            <a:r>
              <a:rPr lang="zh-CN" altLang="en-US" sz="4000" b="1" dirty="0">
                <a:solidFill>
                  <a:schemeClr val="tx2"/>
                </a:solidFill>
                <a:latin typeface="+mn-ea"/>
                <a:ea typeface="+mn-ea"/>
              </a:rPr>
              <a:t>导带状态密度</a:t>
            </a:r>
            <a:r>
              <a:rPr lang="en-US" altLang="zh-CN" sz="4000" b="1" dirty="0">
                <a:solidFill>
                  <a:schemeClr val="tx2"/>
                </a:solidFill>
                <a:latin typeface="+mn-ea"/>
                <a:ea typeface="+mn-ea"/>
              </a:rPr>
              <a:t>N</a:t>
            </a:r>
            <a:r>
              <a:rPr lang="en-US" altLang="zh-CN" sz="4000" b="1" baseline="-25000" dirty="0">
                <a:solidFill>
                  <a:schemeClr val="tx2"/>
                </a:solidFill>
                <a:latin typeface="+mn-ea"/>
                <a:ea typeface="+mn-ea"/>
              </a:rPr>
              <a:t>C</a:t>
            </a:r>
            <a:r>
              <a:rPr lang="en-US" altLang="zh-CN" sz="4000" b="1" dirty="0">
                <a:solidFill>
                  <a:schemeClr val="tx2"/>
                </a:solidFill>
                <a:latin typeface="+mn-ea"/>
                <a:ea typeface="+mn-ea"/>
              </a:rPr>
              <a:t>(E) </a:t>
            </a:r>
            <a:r>
              <a:rPr lang="zh-CN" altLang="en-US" sz="4000" dirty="0">
                <a:solidFill>
                  <a:schemeClr val="tx2"/>
                </a:solidFill>
                <a:latin typeface="+mn-ea"/>
                <a:ea typeface="+mn-ea"/>
              </a:rPr>
              <a:t> </a:t>
            </a:r>
          </a:p>
        </p:txBody>
      </p:sp>
      <p:grpSp>
        <p:nvGrpSpPr>
          <p:cNvPr id="90" name="组合 89"/>
          <p:cNvGrpSpPr/>
          <p:nvPr/>
        </p:nvGrpSpPr>
        <p:grpSpPr>
          <a:xfrm>
            <a:off x="6784961" y="3402071"/>
            <a:ext cx="470148" cy="586128"/>
            <a:chOff x="6784961" y="3402071"/>
            <a:chExt cx="470148" cy="586128"/>
          </a:xfrm>
        </p:grpSpPr>
        <p:cxnSp>
          <p:nvCxnSpPr>
            <p:cNvPr id="81" name="直接箭头连接符 80"/>
            <p:cNvCxnSpPr/>
            <p:nvPr/>
          </p:nvCxnSpPr>
          <p:spPr>
            <a:xfrm flipV="1">
              <a:off x="7108884" y="3402071"/>
              <a:ext cx="0" cy="426640"/>
            </a:xfrm>
            <a:prstGeom prst="straightConnector1">
              <a:avLst/>
            </a:prstGeom>
            <a:ln w="28575">
              <a:solidFill>
                <a:schemeClr val="tx2"/>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flipH="1">
              <a:off x="6784961" y="3828712"/>
              <a:ext cx="323923" cy="159487"/>
            </a:xfrm>
            <a:prstGeom prst="straightConnector1">
              <a:avLst/>
            </a:prstGeom>
            <a:ln w="28575">
              <a:solidFill>
                <a:schemeClr val="tx2"/>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4" name="椭圆 83"/>
            <p:cNvSpPr/>
            <p:nvPr/>
          </p:nvSpPr>
          <p:spPr>
            <a:xfrm>
              <a:off x="6939675" y="3742267"/>
              <a:ext cx="315434" cy="171506"/>
            </a:xfrm>
            <a:prstGeom prst="ellipse">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33" name="直接连接符 32"/>
          <p:cNvCxnSpPr/>
          <p:nvPr/>
        </p:nvCxnSpPr>
        <p:spPr>
          <a:xfrm flipH="1">
            <a:off x="6939674" y="4326226"/>
            <a:ext cx="513908" cy="5586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6406039" y="4326541"/>
            <a:ext cx="634388" cy="344788"/>
            <a:chOff x="6406039" y="4326541"/>
            <a:chExt cx="634388" cy="344788"/>
          </a:xfrm>
        </p:grpSpPr>
        <p:cxnSp>
          <p:nvCxnSpPr>
            <p:cNvPr id="86" name="直接箭头连接符 85"/>
            <p:cNvCxnSpPr>
              <a:endCxn id="65" idx="3"/>
            </p:cNvCxnSpPr>
            <p:nvPr/>
          </p:nvCxnSpPr>
          <p:spPr>
            <a:xfrm flipV="1">
              <a:off x="6726767" y="4326541"/>
              <a:ext cx="313660" cy="211008"/>
            </a:xfrm>
            <a:prstGeom prst="straightConnector1">
              <a:avLst/>
            </a:prstGeom>
            <a:ln w="28575">
              <a:solidFill>
                <a:srgbClr val="008000"/>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flipH="1" flipV="1">
              <a:off x="6406039" y="4334748"/>
              <a:ext cx="320728" cy="202020"/>
            </a:xfrm>
            <a:prstGeom prst="straightConnector1">
              <a:avLst/>
            </a:prstGeom>
            <a:ln w="28575">
              <a:solidFill>
                <a:srgbClr val="008000"/>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9" name="椭圆 88"/>
            <p:cNvSpPr/>
            <p:nvPr/>
          </p:nvSpPr>
          <p:spPr>
            <a:xfrm rot="3850426">
              <a:off x="6569050" y="4427859"/>
              <a:ext cx="315434" cy="171506"/>
            </a:xfrm>
            <a:prstGeom prst="ellipse">
              <a:avLst/>
            </a:prstGeom>
            <a:ln w="28575">
              <a:solidFill>
                <a:srgbClr val="008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261868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
          <p:cNvSpPr>
            <a:spLocks noChangeArrowheads="1"/>
          </p:cNvSpPr>
          <p:nvPr/>
        </p:nvSpPr>
        <p:spPr bwMode="auto">
          <a:xfrm>
            <a:off x="1633538" y="63501"/>
            <a:ext cx="75819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sz="4000" b="1" dirty="0">
                <a:solidFill>
                  <a:schemeClr val="tx2"/>
                </a:solidFill>
                <a:latin typeface="+mn-ea"/>
                <a:ea typeface="+mn-ea"/>
              </a:rPr>
              <a:t>4.1.1 </a:t>
            </a:r>
            <a:r>
              <a:rPr lang="zh-CN" altLang="en-US" sz="4000" b="1" dirty="0">
                <a:solidFill>
                  <a:schemeClr val="tx2"/>
                </a:solidFill>
                <a:latin typeface="+mn-ea"/>
                <a:ea typeface="+mn-ea"/>
              </a:rPr>
              <a:t>导带状态密度</a:t>
            </a:r>
            <a:r>
              <a:rPr lang="en-US" altLang="zh-CN" sz="4000" b="1" dirty="0">
                <a:solidFill>
                  <a:schemeClr val="tx2"/>
                </a:solidFill>
                <a:latin typeface="+mn-ea"/>
                <a:ea typeface="+mn-ea"/>
              </a:rPr>
              <a:t>N</a:t>
            </a:r>
            <a:r>
              <a:rPr lang="en-US" altLang="zh-CN" sz="4000" b="1" baseline="-25000" dirty="0">
                <a:solidFill>
                  <a:schemeClr val="tx2"/>
                </a:solidFill>
                <a:latin typeface="+mn-ea"/>
                <a:ea typeface="+mn-ea"/>
              </a:rPr>
              <a:t>C</a:t>
            </a:r>
            <a:r>
              <a:rPr lang="en-US" altLang="zh-CN" sz="4000" b="1" dirty="0">
                <a:solidFill>
                  <a:schemeClr val="tx2"/>
                </a:solidFill>
                <a:latin typeface="+mn-ea"/>
                <a:ea typeface="+mn-ea"/>
              </a:rPr>
              <a:t>(E) </a:t>
            </a:r>
            <a:r>
              <a:rPr lang="zh-CN" altLang="en-US" sz="4000" dirty="0">
                <a:solidFill>
                  <a:schemeClr val="tx2"/>
                </a:solidFill>
                <a:latin typeface="+mn-ea"/>
                <a:ea typeface="+mn-ea"/>
              </a:rPr>
              <a:t> </a:t>
            </a:r>
          </a:p>
        </p:txBody>
      </p:sp>
      <p:pic>
        <p:nvPicPr>
          <p:cNvPr id="3" name="Picture 2" descr="砷化镓的能带结构"/>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942" y="1593627"/>
            <a:ext cx="2836117" cy="367074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59854" y="1818008"/>
            <a:ext cx="854721" cy="400110"/>
          </a:xfrm>
          <a:prstGeom prst="rect">
            <a:avLst/>
          </a:prstGeom>
          <a:noFill/>
        </p:spPr>
        <p:txBody>
          <a:bodyPr wrap="none" rtlCol="0">
            <a:spAutoFit/>
          </a:bodyPr>
          <a:lstStyle/>
          <a:p>
            <a:r>
              <a:rPr lang="en-US" altLang="zh-CN" sz="2000" b="1" dirty="0" err="1"/>
              <a:t>GaAs</a:t>
            </a:r>
            <a:endParaRPr lang="zh-CN" altLang="en-US" sz="2000" b="1" dirty="0"/>
          </a:p>
        </p:txBody>
      </p:sp>
      <mc:AlternateContent xmlns:mc="http://schemas.openxmlformats.org/markup-compatibility/2006" xmlns:a14="http://schemas.microsoft.com/office/drawing/2010/main">
        <mc:Choice Requires="a14">
          <p:sp>
            <p:nvSpPr>
              <p:cNvPr id="5" name="TextBox 4"/>
              <p:cNvSpPr txBox="1"/>
              <p:nvPr/>
            </p:nvSpPr>
            <p:spPr>
              <a:xfrm>
                <a:off x="6092825" y="2133660"/>
                <a:ext cx="2568780" cy="983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𝐸</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r>
                        <a:rPr lang="en-US" altLang="zh-CN" i="1">
                          <a:latin typeface="Cambria Math"/>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a:rPr>
                                <m:t>ħ</m:t>
                              </m:r>
                            </m:e>
                            <m:sup>
                              <m:r>
                                <a:rPr lang="en-US" altLang="zh-CN" i="1">
                                  <a:latin typeface="Cambria Math"/>
                                </a:rPr>
                                <m:t>2</m:t>
                              </m:r>
                            </m:sup>
                          </m:sSup>
                          <m:sSup>
                            <m:sSupPr>
                              <m:ctrlPr>
                                <a:rPr lang="en-US" altLang="zh-CN" i="1">
                                  <a:latin typeface="Cambria Math" panose="02040503050406030204" pitchFamily="18" charset="0"/>
                                </a:rPr>
                              </m:ctrlPr>
                            </m:sSupPr>
                            <m:e>
                              <m:r>
                                <a:rPr lang="en-US" altLang="zh-CN" i="1">
                                  <a:latin typeface="Cambria Math"/>
                                </a:rPr>
                                <m:t>𝑘</m:t>
                              </m:r>
                            </m:e>
                            <m:sup>
                              <m:r>
                                <a:rPr lang="en-US" altLang="zh-CN" i="1">
                                  <a:latin typeface="Cambria Math"/>
                                </a:rPr>
                                <m:t>2</m:t>
                              </m:r>
                            </m:sup>
                          </m:sSup>
                        </m:num>
                        <m:den>
                          <m:r>
                            <a:rPr lang="en-US" altLang="zh-CN" i="1">
                              <a:latin typeface="Cambria Math"/>
                            </a:rPr>
                            <m:t>2</m:t>
                          </m:r>
                          <m:sSup>
                            <m:sSupPr>
                              <m:ctrlPr>
                                <a:rPr lang="en-US" altLang="zh-CN" i="1">
                                  <a:latin typeface="Cambria Math" panose="02040503050406030204" pitchFamily="18" charset="0"/>
                                </a:rPr>
                              </m:ctrlPr>
                            </m:sSupPr>
                            <m:e>
                              <m:r>
                                <a:rPr lang="en-US" altLang="zh-CN" i="1">
                                  <a:latin typeface="Cambria Math"/>
                                </a:rPr>
                                <m:t>𝑚</m:t>
                              </m:r>
                            </m:e>
                            <m:sup>
                              <m:r>
                                <a:rPr lang="en-US" altLang="zh-CN" i="1">
                                  <a:latin typeface="Cambria Math"/>
                                </a:rPr>
                                <m:t>∗</m:t>
                              </m:r>
                            </m:sup>
                          </m:sSup>
                        </m:den>
                      </m:f>
                    </m:oMath>
                  </m:oMathPara>
                </a14:m>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6092825" y="2133660"/>
                <a:ext cx="2568780" cy="98309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4949826" y="3429000"/>
                <a:ext cx="5462393" cy="9743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𝐶</m:t>
                          </m:r>
                        </m:sub>
                      </m:sSub>
                      <m:d>
                        <m:dPr>
                          <m:ctrlPr>
                            <a:rPr lang="en-US" altLang="zh-CN" i="1">
                              <a:latin typeface="Cambria Math" panose="02040503050406030204" pitchFamily="18" charset="0"/>
                            </a:rPr>
                          </m:ctrlPr>
                        </m:dPr>
                        <m:e>
                          <m:r>
                            <a:rPr lang="en-US" altLang="zh-CN" i="1">
                              <a:latin typeface="Cambria Math"/>
                            </a:rPr>
                            <m:t>𝐸</m:t>
                          </m:r>
                        </m:e>
                      </m:d>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4</m:t>
                          </m:r>
                          <m:r>
                            <a:rPr lang="zh-CN" altLang="en-US" i="1">
                              <a:latin typeface="Cambria Math"/>
                            </a:rPr>
                            <m:t>𝜋</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a:rPr>
                                    <m:t>2</m:t>
                                  </m:r>
                                  <m:sSup>
                                    <m:sSupPr>
                                      <m:ctrlPr>
                                        <a:rPr lang="en-US" altLang="zh-CN" i="1">
                                          <a:latin typeface="Cambria Math" panose="02040503050406030204" pitchFamily="18" charset="0"/>
                                        </a:rPr>
                                      </m:ctrlPr>
                                    </m:sSupPr>
                                    <m:e>
                                      <m:r>
                                        <a:rPr lang="en-US" altLang="zh-CN" i="1">
                                          <a:latin typeface="Cambria Math"/>
                                        </a:rPr>
                                        <m:t>𝑚</m:t>
                                      </m:r>
                                    </m:e>
                                    <m:sup>
                                      <m:r>
                                        <a:rPr lang="en-US" altLang="zh-CN" i="1">
                                          <a:latin typeface="Cambria Math"/>
                                        </a:rPr>
                                        <m:t>∗</m:t>
                                      </m:r>
                                    </m:sup>
                                  </m:sSup>
                                </m:e>
                              </m:d>
                            </m:e>
                            <m:sup>
                              <m:r>
                                <a:rPr lang="en-US" altLang="zh-CN" i="1">
                                  <a:latin typeface="Cambria Math"/>
                                </a:rPr>
                                <m:t>3/2</m:t>
                              </m:r>
                            </m:sup>
                          </m:sSup>
                        </m:num>
                        <m:den>
                          <m:sSup>
                            <m:sSupPr>
                              <m:ctrlPr>
                                <a:rPr lang="en-US" altLang="zh-CN" i="1">
                                  <a:latin typeface="Cambria Math" panose="02040503050406030204" pitchFamily="18" charset="0"/>
                                </a:rPr>
                              </m:ctrlPr>
                            </m:sSupPr>
                            <m:e>
                              <m:r>
                                <a:rPr lang="en-US" altLang="zh-CN" i="1">
                                  <a:latin typeface="Cambria Math"/>
                                </a:rPr>
                                <m:t>h</m:t>
                              </m:r>
                            </m:e>
                            <m:sup>
                              <m:r>
                                <a:rPr lang="en-US" altLang="zh-CN" i="1">
                                  <a:latin typeface="Cambria Math"/>
                                </a:rPr>
                                <m:t>3</m:t>
                              </m:r>
                            </m:sup>
                          </m:sSup>
                        </m:den>
                      </m:f>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a:rPr>
                                <m:t>𝐸</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e>
                          </m:d>
                        </m:e>
                        <m:sup>
                          <m:r>
                            <a:rPr lang="en-US" altLang="zh-CN" i="1">
                              <a:latin typeface="Cambria Math"/>
                            </a:rPr>
                            <m:t>1/2</m:t>
                          </m:r>
                        </m:sup>
                      </m:sSup>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4949826" y="3429000"/>
                <a:ext cx="5462393" cy="974306"/>
              </a:xfrm>
              <a:prstGeom prst="rect">
                <a:avLst/>
              </a:prstGeom>
              <a:blipFill>
                <a:blip r:embed="rId5"/>
                <a:stretch>
                  <a:fillRect/>
                </a:stretch>
              </a:blipFill>
            </p:spPr>
            <p:txBody>
              <a:bodyPr/>
              <a:lstStyle/>
              <a:p>
                <a:r>
                  <a:rPr lang="zh-CN" altLang="en-US">
                    <a:noFill/>
                  </a:rPr>
                  <a:t> </a:t>
                </a:r>
              </a:p>
            </p:txBody>
          </p:sp>
        </mc:Fallback>
      </mc:AlternateContent>
      <p:grpSp>
        <p:nvGrpSpPr>
          <p:cNvPr id="7" name="组合 6"/>
          <p:cNvGrpSpPr/>
          <p:nvPr/>
        </p:nvGrpSpPr>
        <p:grpSpPr>
          <a:xfrm>
            <a:off x="7458075" y="6382078"/>
            <a:ext cx="552450" cy="314325"/>
            <a:chOff x="5172075" y="6438900"/>
            <a:chExt cx="552450" cy="314325"/>
          </a:xfrm>
        </p:grpSpPr>
        <p:sp>
          <p:nvSpPr>
            <p:cNvPr id="8" name="棱台 7"/>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9"/>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373146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2000"/>
                                        <p:tgtEl>
                                          <p:spTgt spid="6"/>
                                        </p:tgtEl>
                                      </p:cBhvr>
                                    </p:animEffect>
                                  </p:childTnLst>
                                </p:cTn>
                              </p:par>
                            </p:childTnLst>
                          </p:cTn>
                        </p:par>
                        <p:par>
                          <p:cTn id="13" fill="hold">
                            <p:stCondLst>
                              <p:cond delay="2000"/>
                            </p:stCondLst>
                            <p:childTnLst>
                              <p:par>
                                <p:cTn id="14" presetID="22" presetClass="entr" presetSubtype="4"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092" y="1431095"/>
            <a:ext cx="2543175"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4" name="Rectangle 12"/>
          <p:cNvSpPr>
            <a:spLocks noChangeArrowheads="1"/>
          </p:cNvSpPr>
          <p:nvPr/>
        </p:nvSpPr>
        <p:spPr bwMode="auto">
          <a:xfrm>
            <a:off x="1524001"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296" name="Rectangle 14"/>
          <p:cNvSpPr>
            <a:spLocks noChangeArrowheads="1"/>
          </p:cNvSpPr>
          <p:nvPr/>
        </p:nvSpPr>
        <p:spPr bwMode="auto">
          <a:xfrm>
            <a:off x="1524001"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cxnSp>
        <p:nvCxnSpPr>
          <p:cNvPr id="22" name="直接箭头连接符 21"/>
          <p:cNvCxnSpPr/>
          <p:nvPr/>
        </p:nvCxnSpPr>
        <p:spPr>
          <a:xfrm>
            <a:off x="1924732" y="3786698"/>
            <a:ext cx="803955" cy="108292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1559279" y="3686932"/>
            <a:ext cx="169862" cy="11112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302" name="Rectangle 18"/>
          <p:cNvSpPr>
            <a:spLocks noChangeArrowheads="1"/>
          </p:cNvSpPr>
          <p:nvPr/>
        </p:nvSpPr>
        <p:spPr bwMode="auto">
          <a:xfrm>
            <a:off x="1524001"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304" name="Rectangle 20"/>
          <p:cNvSpPr>
            <a:spLocks noChangeArrowheads="1"/>
          </p:cNvSpPr>
          <p:nvPr/>
        </p:nvSpPr>
        <p:spPr bwMode="auto">
          <a:xfrm>
            <a:off x="1524001"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306" name="Rectangle 22"/>
          <p:cNvSpPr>
            <a:spLocks noChangeArrowheads="1"/>
          </p:cNvSpPr>
          <p:nvPr/>
        </p:nvSpPr>
        <p:spPr bwMode="auto">
          <a:xfrm>
            <a:off x="1524001" y="-330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mc:AlternateContent xmlns:mc="http://schemas.openxmlformats.org/markup-compatibility/2006" xmlns:a14="http://schemas.microsoft.com/office/drawing/2010/main">
        <mc:Choice Requires="a14">
          <p:sp>
            <p:nvSpPr>
              <p:cNvPr id="12307" name="矩形 34"/>
              <p:cNvSpPr>
                <a:spLocks noChangeArrowheads="1"/>
              </p:cNvSpPr>
              <p:nvPr/>
            </p:nvSpPr>
            <p:spPr bwMode="auto">
              <a:xfrm>
                <a:off x="7740857" y="3786698"/>
                <a:ext cx="4219575" cy="39421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14:m>
                  <m:oMath xmlns:m="http://schemas.openxmlformats.org/officeDocument/2006/math">
                    <m:sSub>
                      <m:sSubPr>
                        <m:ctrlPr>
                          <a:rPr lang="en-US" altLang="zh-CN" sz="1800" b="1" i="1">
                            <a:solidFill>
                              <a:srgbClr val="005C2A"/>
                            </a:solidFill>
                            <a:latin typeface="Cambria Math" panose="02040503050406030204" pitchFamily="18" charset="0"/>
                          </a:rPr>
                        </m:ctrlPr>
                      </m:sSubPr>
                      <m:e>
                        <m:r>
                          <a:rPr lang="en-US" altLang="zh-CN" sz="1800" b="1" i="1">
                            <a:solidFill>
                              <a:srgbClr val="005C2A"/>
                            </a:solidFill>
                            <a:latin typeface="Cambria Math"/>
                          </a:rPr>
                          <m:t>𝒎</m:t>
                        </m:r>
                      </m:e>
                      <m:sub>
                        <m:r>
                          <a:rPr lang="en-US" altLang="zh-CN" sz="1800" b="1" i="1">
                            <a:solidFill>
                              <a:srgbClr val="005C2A"/>
                            </a:solidFill>
                            <a:latin typeface="Cambria Math"/>
                          </a:rPr>
                          <m:t>𝒅𝒑</m:t>
                        </m:r>
                      </m:sub>
                    </m:sSub>
                  </m:oMath>
                </a14:m>
                <a:r>
                  <a:rPr lang="zh-CN" altLang="zh-CN" sz="1800" b="1" dirty="0" smtClean="0">
                    <a:solidFill>
                      <a:srgbClr val="005C2A"/>
                    </a:solidFill>
                  </a:rPr>
                  <a:t>称</a:t>
                </a:r>
                <a:r>
                  <a:rPr lang="zh-CN" altLang="zh-CN" sz="1800" b="1" dirty="0">
                    <a:solidFill>
                      <a:srgbClr val="005C2A"/>
                    </a:solidFill>
                  </a:rPr>
                  <a:t>价带空穴状态密度有效质量</a:t>
                </a:r>
                <a:r>
                  <a:rPr lang="zh-CN" altLang="en-US" sz="1800" b="1" dirty="0">
                    <a:solidFill>
                      <a:srgbClr val="005C2A"/>
                    </a:solidFill>
                  </a:rPr>
                  <a:t>。</a:t>
                </a:r>
              </a:p>
            </p:txBody>
          </p:sp>
        </mc:Choice>
        <mc:Fallback xmlns="">
          <p:sp>
            <p:nvSpPr>
              <p:cNvPr id="12307" name="矩形 34"/>
              <p:cNvSpPr>
                <a:spLocks noRot="1" noChangeAspect="1" noMove="1" noResize="1" noEditPoints="1" noAdjustHandles="1" noChangeArrowheads="1" noChangeShapeType="1" noTextEdit="1"/>
              </p:cNvSpPr>
              <p:nvPr/>
            </p:nvSpPr>
            <p:spPr bwMode="auto">
              <a:xfrm>
                <a:off x="7740857" y="3786698"/>
                <a:ext cx="4219575" cy="394210"/>
              </a:xfrm>
              <a:prstGeom prst="rect">
                <a:avLst/>
              </a:prstGeom>
              <a:blipFill>
                <a:blip r:embed="rId4"/>
                <a:stretch>
                  <a:fillRect t="-12308" b="-1230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2308" name="Rectangle 25"/>
          <p:cNvSpPr>
            <a:spLocks noChangeArrowheads="1"/>
          </p:cNvSpPr>
          <p:nvPr/>
        </p:nvSpPr>
        <p:spPr bwMode="auto">
          <a:xfrm>
            <a:off x="1524001"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 name="Rectangle 20"/>
          <p:cNvSpPr>
            <a:spLocks noChangeArrowheads="1"/>
          </p:cNvSpPr>
          <p:nvPr/>
        </p:nvSpPr>
        <p:spPr bwMode="auto">
          <a:xfrm>
            <a:off x="1633538" y="63501"/>
            <a:ext cx="75819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sz="4000" b="1" dirty="0">
                <a:solidFill>
                  <a:schemeClr val="tx2"/>
                </a:solidFill>
                <a:latin typeface="+mn-ea"/>
                <a:ea typeface="+mn-ea"/>
              </a:rPr>
              <a:t>4.1.2</a:t>
            </a:r>
            <a:r>
              <a:rPr lang="zh-CN" altLang="en-US" sz="4000" b="1" dirty="0">
                <a:solidFill>
                  <a:schemeClr val="tx2"/>
                </a:solidFill>
                <a:latin typeface="+mn-ea"/>
                <a:ea typeface="+mn-ea"/>
              </a:rPr>
              <a:t>价带状态密度</a:t>
            </a:r>
            <a:r>
              <a:rPr lang="en-US" altLang="zh-CN" sz="4000" b="1" dirty="0">
                <a:solidFill>
                  <a:schemeClr val="tx2"/>
                </a:solidFill>
                <a:latin typeface="+mn-ea"/>
                <a:ea typeface="+mn-ea"/>
              </a:rPr>
              <a:t>N</a:t>
            </a:r>
            <a:r>
              <a:rPr lang="en-US" altLang="zh-CN" sz="4000" b="1" baseline="-25000" dirty="0">
                <a:solidFill>
                  <a:schemeClr val="tx2"/>
                </a:solidFill>
                <a:latin typeface="+mn-ea"/>
                <a:ea typeface="+mn-ea"/>
              </a:rPr>
              <a:t>V</a:t>
            </a:r>
            <a:r>
              <a:rPr lang="en-US" altLang="zh-CN" sz="4000" b="1" dirty="0">
                <a:solidFill>
                  <a:schemeClr val="tx2"/>
                </a:solidFill>
                <a:latin typeface="+mn-ea"/>
                <a:ea typeface="+mn-ea"/>
              </a:rPr>
              <a:t>(E) </a:t>
            </a:r>
            <a:r>
              <a:rPr lang="zh-CN" altLang="en-US" sz="4000" dirty="0">
                <a:solidFill>
                  <a:schemeClr val="tx2"/>
                </a:solidFill>
                <a:latin typeface="+mn-ea"/>
                <a:ea typeface="+mn-ea"/>
              </a:rPr>
              <a:t> </a:t>
            </a:r>
          </a:p>
        </p:txBody>
      </p:sp>
      <p:sp>
        <p:nvSpPr>
          <p:cNvPr id="3" name="TextBox 2"/>
          <p:cNvSpPr txBox="1"/>
          <p:nvPr/>
        </p:nvSpPr>
        <p:spPr>
          <a:xfrm>
            <a:off x="2495904" y="1715257"/>
            <a:ext cx="503664" cy="523220"/>
          </a:xfrm>
          <a:prstGeom prst="rect">
            <a:avLst/>
          </a:prstGeom>
          <a:noFill/>
        </p:spPr>
        <p:txBody>
          <a:bodyPr wrap="none" rtlCol="0">
            <a:spAutoFit/>
          </a:bodyPr>
          <a:lstStyle/>
          <a:p>
            <a:r>
              <a:rPr lang="en-US" altLang="zh-CN" dirty="0"/>
              <a:t>Si</a:t>
            </a:r>
            <a:endParaRPr lang="zh-CN" altLang="en-US" dirty="0"/>
          </a:p>
        </p:txBody>
      </p:sp>
      <mc:AlternateContent xmlns:mc="http://schemas.openxmlformats.org/markup-compatibility/2006" xmlns:a14="http://schemas.microsoft.com/office/drawing/2010/main">
        <mc:Choice Requires="a14">
          <p:sp>
            <p:nvSpPr>
              <p:cNvPr id="4" name="TextBox 3"/>
              <p:cNvSpPr txBox="1"/>
              <p:nvPr/>
            </p:nvSpPr>
            <p:spPr>
              <a:xfrm>
                <a:off x="2444271" y="4665765"/>
                <a:ext cx="70218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𝑚</m:t>
                          </m:r>
                        </m:e>
                        <m:sub>
                          <m:r>
                            <a:rPr lang="en-US" altLang="zh-CN" i="1">
                              <a:latin typeface="Cambria Math"/>
                            </a:rPr>
                            <m:t>𝑙</m:t>
                          </m:r>
                        </m:sub>
                      </m:sSub>
                    </m:oMath>
                  </m:oMathPara>
                </a14:m>
                <a:endParaRPr lang="zh-CN" alt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444271" y="4665765"/>
                <a:ext cx="702180"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1246290" y="4608010"/>
                <a:ext cx="77046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𝑚</m:t>
                          </m:r>
                        </m:e>
                        <m:sub>
                          <m:r>
                            <a:rPr lang="en-US" altLang="zh-CN" i="1">
                              <a:latin typeface="Cambria Math"/>
                            </a:rPr>
                            <m:t>h</m:t>
                          </m:r>
                        </m:sub>
                      </m:sSub>
                    </m:oMath>
                  </m:oMathPara>
                </a14:m>
                <a:endParaRPr lang="zh-CN" alt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1246290" y="4608010"/>
                <a:ext cx="770467" cy="52322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606925" y="1089198"/>
                <a:ext cx="2221634" cy="9515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a:rPr>
                        <m:t>𝐸</m:t>
                      </m:r>
                      <m:r>
                        <a:rPr lang="en-US" altLang="zh-CN"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𝐸</m:t>
                          </m:r>
                        </m:e>
                        <m:sub>
                          <m:r>
                            <a:rPr lang="en-US" altLang="zh-CN" sz="2400" i="1">
                              <a:latin typeface="Cambria Math"/>
                            </a:rPr>
                            <m:t>𝑉</m:t>
                          </m:r>
                        </m:sub>
                      </m:sSub>
                      <m:r>
                        <a:rPr lang="en-US" altLang="zh-CN" sz="2400" i="1">
                          <a:latin typeface="Cambria Math"/>
                        </a:rPr>
                        <m:t>−</m:t>
                      </m:r>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en-US" altLang="zh-CN" sz="2400" i="1">
                                  <a:latin typeface="Cambria Math"/>
                                </a:rPr>
                                <m:t>ħ</m:t>
                              </m:r>
                            </m:e>
                            <m:sup>
                              <m:r>
                                <a:rPr lang="en-US" altLang="zh-CN" sz="2400" i="1">
                                  <a:latin typeface="Cambria Math"/>
                                </a:rPr>
                                <m:t>2</m:t>
                              </m:r>
                            </m:sup>
                          </m:sSup>
                          <m:sSup>
                            <m:sSupPr>
                              <m:ctrlPr>
                                <a:rPr lang="en-US" altLang="zh-CN" sz="2400" i="1">
                                  <a:latin typeface="Cambria Math" panose="02040503050406030204" pitchFamily="18" charset="0"/>
                                </a:rPr>
                              </m:ctrlPr>
                            </m:sSupPr>
                            <m:e>
                              <m:acc>
                                <m:accPr>
                                  <m:chr m:val="⃑"/>
                                  <m:ctrlPr>
                                    <a:rPr lang="en-US" altLang="zh-CN" sz="2400" i="1">
                                      <a:latin typeface="Cambria Math" panose="02040503050406030204" pitchFamily="18" charset="0"/>
                                    </a:rPr>
                                  </m:ctrlPr>
                                </m:accPr>
                                <m:e>
                                  <m:r>
                                    <a:rPr lang="en-US" altLang="zh-CN" sz="2400" i="1">
                                      <a:latin typeface="Cambria Math"/>
                                    </a:rPr>
                                    <m:t>𝑘</m:t>
                                  </m:r>
                                </m:e>
                              </m:acc>
                            </m:e>
                            <m:sup>
                              <m:r>
                                <a:rPr lang="en-US" altLang="zh-CN" sz="2400" i="1">
                                  <a:latin typeface="Cambria Math"/>
                                </a:rPr>
                                <m:t>2</m:t>
                              </m:r>
                            </m:sup>
                          </m:sSup>
                        </m:num>
                        <m:den>
                          <m:r>
                            <a:rPr lang="en-US" altLang="zh-CN" sz="2400" i="1">
                              <a:latin typeface="Cambria Math"/>
                            </a:rPr>
                            <m:t>2</m:t>
                          </m:r>
                          <m:sSub>
                            <m:sSubPr>
                              <m:ctrlPr>
                                <a:rPr lang="en-US" altLang="zh-CN" sz="2400" i="1">
                                  <a:latin typeface="Cambria Math" panose="02040503050406030204" pitchFamily="18" charset="0"/>
                                </a:rPr>
                              </m:ctrlPr>
                            </m:sSubPr>
                            <m:e>
                              <m:r>
                                <a:rPr lang="en-US" altLang="zh-CN" sz="2400" i="1">
                                  <a:latin typeface="Cambria Math"/>
                                </a:rPr>
                                <m:t>𝑚</m:t>
                              </m:r>
                            </m:e>
                            <m:sub>
                              <m:r>
                                <a:rPr lang="en-US" altLang="zh-CN" sz="2400" i="1">
                                  <a:latin typeface="Cambria Math"/>
                                </a:rPr>
                                <m:t>h</m:t>
                              </m:r>
                            </m:sub>
                          </m:sSub>
                        </m:den>
                      </m:f>
                    </m:oMath>
                  </m:oMathPara>
                </a14:m>
                <a:endParaRPr lang="zh-CN" alt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4606925" y="1089198"/>
                <a:ext cx="2221634" cy="951543"/>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297512" y="1089198"/>
                <a:ext cx="2221634" cy="9515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a:rPr>
                        <m:t>𝐸</m:t>
                      </m:r>
                      <m:r>
                        <a:rPr lang="en-US" altLang="zh-CN"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𝐸</m:t>
                          </m:r>
                        </m:e>
                        <m:sub>
                          <m:r>
                            <a:rPr lang="en-US" altLang="zh-CN" sz="2400" i="1">
                              <a:latin typeface="Cambria Math"/>
                            </a:rPr>
                            <m:t>𝑉</m:t>
                          </m:r>
                        </m:sub>
                      </m:sSub>
                      <m:r>
                        <a:rPr lang="en-US" altLang="zh-CN" sz="2400" i="1">
                          <a:latin typeface="Cambria Math"/>
                        </a:rPr>
                        <m:t>−</m:t>
                      </m:r>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en-US" altLang="zh-CN" sz="2400" i="1">
                                  <a:latin typeface="Cambria Math"/>
                                </a:rPr>
                                <m:t>ħ</m:t>
                              </m:r>
                            </m:e>
                            <m:sup>
                              <m:r>
                                <a:rPr lang="en-US" altLang="zh-CN" sz="2400" i="1">
                                  <a:latin typeface="Cambria Math"/>
                                </a:rPr>
                                <m:t>2</m:t>
                              </m:r>
                            </m:sup>
                          </m:sSup>
                          <m:sSup>
                            <m:sSupPr>
                              <m:ctrlPr>
                                <a:rPr lang="en-US" altLang="zh-CN" sz="2400" i="1">
                                  <a:latin typeface="Cambria Math" panose="02040503050406030204" pitchFamily="18" charset="0"/>
                                </a:rPr>
                              </m:ctrlPr>
                            </m:sSupPr>
                            <m:e>
                              <m:acc>
                                <m:accPr>
                                  <m:chr m:val="⃑"/>
                                  <m:ctrlPr>
                                    <a:rPr lang="en-US" altLang="zh-CN" sz="2400" i="1">
                                      <a:latin typeface="Cambria Math" panose="02040503050406030204" pitchFamily="18" charset="0"/>
                                    </a:rPr>
                                  </m:ctrlPr>
                                </m:accPr>
                                <m:e>
                                  <m:r>
                                    <a:rPr lang="en-US" altLang="zh-CN" sz="2400" i="1">
                                      <a:latin typeface="Cambria Math"/>
                                    </a:rPr>
                                    <m:t>𝑘</m:t>
                                  </m:r>
                                </m:e>
                              </m:acc>
                            </m:e>
                            <m:sup>
                              <m:r>
                                <a:rPr lang="en-US" altLang="zh-CN" sz="2400" i="1">
                                  <a:latin typeface="Cambria Math"/>
                                </a:rPr>
                                <m:t>2</m:t>
                              </m:r>
                            </m:sup>
                          </m:sSup>
                        </m:num>
                        <m:den>
                          <m:r>
                            <a:rPr lang="en-US" altLang="zh-CN" sz="2400" i="1">
                              <a:latin typeface="Cambria Math"/>
                            </a:rPr>
                            <m:t>2</m:t>
                          </m:r>
                          <m:sSub>
                            <m:sSubPr>
                              <m:ctrlPr>
                                <a:rPr lang="en-US" altLang="zh-CN" sz="2400" i="1">
                                  <a:latin typeface="Cambria Math" panose="02040503050406030204" pitchFamily="18" charset="0"/>
                                </a:rPr>
                              </m:ctrlPr>
                            </m:sSubPr>
                            <m:e>
                              <m:r>
                                <a:rPr lang="en-US" altLang="zh-CN" sz="2400" i="1">
                                  <a:latin typeface="Cambria Math"/>
                                </a:rPr>
                                <m:t>𝑚</m:t>
                              </m:r>
                            </m:e>
                            <m:sub>
                              <m:r>
                                <a:rPr lang="en-US" altLang="zh-CN" sz="2400" i="1">
                                  <a:latin typeface="Cambria Math"/>
                                </a:rPr>
                                <m:t>𝑙</m:t>
                              </m:r>
                            </m:sub>
                          </m:sSub>
                        </m:den>
                      </m:f>
                    </m:oMath>
                  </m:oMathPara>
                </a14:m>
                <a:endParaRPr lang="zh-CN" altLang="en-US" sz="2400" dirty="0"/>
              </a:p>
            </p:txBody>
          </p:sp>
        </mc:Choice>
        <mc:Fallback xmlns="">
          <p:sp>
            <p:nvSpPr>
              <p:cNvPr id="30" name="TextBox 29"/>
              <p:cNvSpPr txBox="1">
                <a:spLocks noRot="1" noChangeAspect="1" noMove="1" noResize="1" noEditPoints="1" noAdjustHandles="1" noChangeArrowheads="1" noChangeShapeType="1" noTextEdit="1"/>
              </p:cNvSpPr>
              <p:nvPr/>
            </p:nvSpPr>
            <p:spPr>
              <a:xfrm>
                <a:off x="7297512" y="1089198"/>
                <a:ext cx="2221634" cy="951543"/>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3146451" y="2442533"/>
                <a:ext cx="8451149" cy="8483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𝑁</m:t>
                          </m:r>
                        </m:e>
                        <m:sub>
                          <m:r>
                            <a:rPr lang="en-US" altLang="zh-CN" sz="2400" i="1">
                              <a:latin typeface="Cambria Math"/>
                            </a:rPr>
                            <m:t>𝑉</m:t>
                          </m:r>
                        </m:sub>
                      </m:sSub>
                      <m:d>
                        <m:dPr>
                          <m:ctrlPr>
                            <a:rPr lang="en-US" altLang="zh-CN" sz="2400" i="1">
                              <a:latin typeface="Cambria Math" panose="02040503050406030204" pitchFamily="18" charset="0"/>
                            </a:rPr>
                          </m:ctrlPr>
                        </m:dPr>
                        <m:e>
                          <m:r>
                            <a:rPr lang="en-US" altLang="zh-CN" sz="2400" i="1">
                              <a:latin typeface="Cambria Math"/>
                            </a:rPr>
                            <m:t>𝐸</m:t>
                          </m:r>
                        </m:e>
                      </m:d>
                      <m:r>
                        <a:rPr lang="en-US" altLang="zh-CN" sz="2400" i="1">
                          <a:latin typeface="Cambria Math"/>
                        </a:rPr>
                        <m:t>=</m:t>
                      </m:r>
                      <m:f>
                        <m:fPr>
                          <m:ctrlPr>
                            <a:rPr lang="en-US" altLang="zh-CN" sz="2400" i="1">
                              <a:latin typeface="Cambria Math" panose="02040503050406030204" pitchFamily="18" charset="0"/>
                            </a:rPr>
                          </m:ctrlPr>
                        </m:fPr>
                        <m:num>
                          <m:r>
                            <a:rPr lang="en-US" altLang="zh-CN" sz="2400" i="1">
                              <a:latin typeface="Cambria Math"/>
                            </a:rPr>
                            <m:t>4</m:t>
                          </m:r>
                          <m:r>
                            <a:rPr lang="zh-CN" altLang="en-US" sz="2400" i="1">
                              <a:latin typeface="Cambria Math"/>
                            </a:rPr>
                            <m:t>𝜋</m:t>
                          </m:r>
                          <m:sSup>
                            <m:sSupPr>
                              <m:ctrlPr>
                                <a:rPr lang="en-US" altLang="zh-CN" sz="2400" i="1">
                                  <a:latin typeface="Cambria Math" panose="02040503050406030204" pitchFamily="18" charset="0"/>
                                </a:rPr>
                              </m:ctrlPr>
                            </m:sSupPr>
                            <m:e>
                              <m:d>
                                <m:dPr>
                                  <m:ctrlPr>
                                    <a:rPr lang="en-US" altLang="zh-CN" sz="2400" i="1">
                                      <a:latin typeface="Cambria Math" panose="02040503050406030204" pitchFamily="18" charset="0"/>
                                    </a:rPr>
                                  </m:ctrlPr>
                                </m:dPr>
                                <m:e>
                                  <m:r>
                                    <a:rPr lang="en-US" altLang="zh-CN" sz="2400" i="1">
                                      <a:latin typeface="Cambria Math"/>
                                    </a:rPr>
                                    <m:t>2</m:t>
                                  </m:r>
                                  <m:sSub>
                                    <m:sSubPr>
                                      <m:ctrlPr>
                                        <a:rPr lang="en-US" altLang="zh-CN" sz="2400" i="1">
                                          <a:latin typeface="Cambria Math" panose="02040503050406030204" pitchFamily="18" charset="0"/>
                                        </a:rPr>
                                      </m:ctrlPr>
                                    </m:sSubPr>
                                    <m:e>
                                      <m:r>
                                        <a:rPr lang="en-US" altLang="zh-CN" sz="2400" i="1">
                                          <a:latin typeface="Cambria Math"/>
                                        </a:rPr>
                                        <m:t>𝑚</m:t>
                                      </m:r>
                                    </m:e>
                                    <m:sub>
                                      <m:r>
                                        <a:rPr lang="en-US" altLang="zh-CN" sz="2400" i="1">
                                          <a:latin typeface="Cambria Math"/>
                                        </a:rPr>
                                        <m:t>h</m:t>
                                      </m:r>
                                    </m:sub>
                                  </m:sSub>
                                </m:e>
                              </m:d>
                            </m:e>
                            <m:sup>
                              <m:r>
                                <a:rPr lang="en-US" altLang="zh-CN" sz="2400" i="1">
                                  <a:latin typeface="Cambria Math"/>
                                </a:rPr>
                                <m:t>3/2</m:t>
                              </m:r>
                            </m:sup>
                          </m:sSup>
                        </m:num>
                        <m:den>
                          <m:sSup>
                            <m:sSupPr>
                              <m:ctrlPr>
                                <a:rPr lang="en-US" altLang="zh-CN" sz="2400" i="1">
                                  <a:latin typeface="Cambria Math" panose="02040503050406030204" pitchFamily="18" charset="0"/>
                                </a:rPr>
                              </m:ctrlPr>
                            </m:sSupPr>
                            <m:e>
                              <m:r>
                                <a:rPr lang="en-US" altLang="zh-CN" sz="2400" i="1">
                                  <a:latin typeface="Cambria Math"/>
                                </a:rPr>
                                <m:t>h</m:t>
                              </m:r>
                            </m:e>
                            <m:sup>
                              <m:r>
                                <a:rPr lang="en-US" altLang="zh-CN" sz="2400" i="1">
                                  <a:latin typeface="Cambria Math"/>
                                </a:rPr>
                                <m:t>3</m:t>
                              </m:r>
                            </m:sup>
                          </m:sSup>
                        </m:den>
                      </m:f>
                      <m:sSup>
                        <m:sSupPr>
                          <m:ctrlPr>
                            <a:rPr lang="en-US" altLang="zh-CN" sz="2400" i="1">
                              <a:latin typeface="Cambria Math" panose="02040503050406030204" pitchFamily="18" charset="0"/>
                            </a:rPr>
                          </m:ctrlPr>
                        </m:sSupPr>
                        <m:e>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a:rPr>
                                    <m:t>𝐸</m:t>
                                  </m:r>
                                </m:e>
                                <m:sub>
                                  <m:r>
                                    <a:rPr lang="en-US" altLang="zh-CN" sz="2400" i="1">
                                      <a:latin typeface="Cambria Math"/>
                                    </a:rPr>
                                    <m:t>𝑉</m:t>
                                  </m:r>
                                </m:sub>
                              </m:sSub>
                              <m:r>
                                <a:rPr lang="en-US" altLang="zh-CN" sz="2400" i="1">
                                  <a:latin typeface="Cambria Math"/>
                                </a:rPr>
                                <m:t>−</m:t>
                              </m:r>
                              <m:r>
                                <a:rPr lang="en-US" altLang="zh-CN" sz="2400" i="1">
                                  <a:latin typeface="Cambria Math"/>
                                </a:rPr>
                                <m:t>𝐸</m:t>
                              </m:r>
                            </m:e>
                          </m:d>
                        </m:e>
                        <m:sup>
                          <m:r>
                            <a:rPr lang="en-US" altLang="zh-CN" sz="2400" i="1">
                              <a:latin typeface="Cambria Math"/>
                            </a:rPr>
                            <m:t>1/2</m:t>
                          </m:r>
                        </m:sup>
                      </m:sSup>
                      <m:r>
                        <a:rPr lang="en-US" altLang="zh-CN" sz="2400" i="1">
                          <a:latin typeface="Cambria Math"/>
                        </a:rPr>
                        <m:t>+</m:t>
                      </m:r>
                      <m:f>
                        <m:fPr>
                          <m:ctrlPr>
                            <a:rPr lang="en-US" altLang="zh-CN" sz="2400" i="1">
                              <a:latin typeface="Cambria Math" panose="02040503050406030204" pitchFamily="18" charset="0"/>
                            </a:rPr>
                          </m:ctrlPr>
                        </m:fPr>
                        <m:num>
                          <m:r>
                            <a:rPr lang="en-US" altLang="zh-CN" sz="2400" i="1">
                              <a:latin typeface="Cambria Math"/>
                            </a:rPr>
                            <m:t>4</m:t>
                          </m:r>
                          <m:r>
                            <a:rPr lang="zh-CN" altLang="en-US" sz="2400" i="1">
                              <a:latin typeface="Cambria Math"/>
                            </a:rPr>
                            <m:t>𝜋</m:t>
                          </m:r>
                          <m:sSup>
                            <m:sSupPr>
                              <m:ctrlPr>
                                <a:rPr lang="en-US" altLang="zh-CN" sz="2400" i="1">
                                  <a:latin typeface="Cambria Math" panose="02040503050406030204" pitchFamily="18" charset="0"/>
                                </a:rPr>
                              </m:ctrlPr>
                            </m:sSupPr>
                            <m:e>
                              <m:d>
                                <m:dPr>
                                  <m:ctrlPr>
                                    <a:rPr lang="en-US" altLang="zh-CN" sz="2400" i="1">
                                      <a:latin typeface="Cambria Math" panose="02040503050406030204" pitchFamily="18" charset="0"/>
                                    </a:rPr>
                                  </m:ctrlPr>
                                </m:dPr>
                                <m:e>
                                  <m:r>
                                    <a:rPr lang="en-US" altLang="zh-CN" sz="2400" i="1">
                                      <a:latin typeface="Cambria Math"/>
                                    </a:rPr>
                                    <m:t>2</m:t>
                                  </m:r>
                                  <m:sSub>
                                    <m:sSubPr>
                                      <m:ctrlPr>
                                        <a:rPr lang="en-US" altLang="zh-CN" sz="2400" i="1">
                                          <a:latin typeface="Cambria Math" panose="02040503050406030204" pitchFamily="18" charset="0"/>
                                        </a:rPr>
                                      </m:ctrlPr>
                                    </m:sSubPr>
                                    <m:e>
                                      <m:r>
                                        <a:rPr lang="en-US" altLang="zh-CN" sz="2400" i="1">
                                          <a:latin typeface="Cambria Math"/>
                                        </a:rPr>
                                        <m:t>𝑚</m:t>
                                      </m:r>
                                    </m:e>
                                    <m:sub>
                                      <m:r>
                                        <a:rPr lang="en-US" altLang="zh-CN" sz="2400" i="1">
                                          <a:latin typeface="Cambria Math"/>
                                        </a:rPr>
                                        <m:t>𝑙</m:t>
                                      </m:r>
                                    </m:sub>
                                  </m:sSub>
                                </m:e>
                              </m:d>
                            </m:e>
                            <m:sup>
                              <m:r>
                                <a:rPr lang="en-US" altLang="zh-CN" sz="2400" i="1">
                                  <a:latin typeface="Cambria Math"/>
                                </a:rPr>
                                <m:t>3/2</m:t>
                              </m:r>
                            </m:sup>
                          </m:sSup>
                        </m:num>
                        <m:den>
                          <m:sSup>
                            <m:sSupPr>
                              <m:ctrlPr>
                                <a:rPr lang="en-US" altLang="zh-CN" sz="2400" i="1">
                                  <a:latin typeface="Cambria Math" panose="02040503050406030204" pitchFamily="18" charset="0"/>
                                </a:rPr>
                              </m:ctrlPr>
                            </m:sSupPr>
                            <m:e>
                              <m:r>
                                <a:rPr lang="en-US" altLang="zh-CN" sz="2400" i="1">
                                  <a:latin typeface="Cambria Math"/>
                                </a:rPr>
                                <m:t>h</m:t>
                              </m:r>
                            </m:e>
                            <m:sup>
                              <m:r>
                                <a:rPr lang="en-US" altLang="zh-CN" sz="2400" i="1">
                                  <a:latin typeface="Cambria Math"/>
                                </a:rPr>
                                <m:t>3</m:t>
                              </m:r>
                            </m:sup>
                          </m:sSup>
                        </m:den>
                      </m:f>
                      <m:sSup>
                        <m:sSupPr>
                          <m:ctrlPr>
                            <a:rPr lang="en-US" altLang="zh-CN" sz="2400" i="1">
                              <a:latin typeface="Cambria Math" panose="02040503050406030204" pitchFamily="18" charset="0"/>
                            </a:rPr>
                          </m:ctrlPr>
                        </m:sSupPr>
                        <m:e>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a:rPr>
                                    <m:t>𝐸</m:t>
                                  </m:r>
                                </m:e>
                                <m:sub>
                                  <m:r>
                                    <a:rPr lang="en-US" altLang="zh-CN" sz="2400" i="1">
                                      <a:latin typeface="Cambria Math"/>
                                    </a:rPr>
                                    <m:t>𝑉</m:t>
                                  </m:r>
                                </m:sub>
                              </m:sSub>
                              <m:r>
                                <a:rPr lang="en-US" altLang="zh-CN" sz="2400" i="1">
                                  <a:latin typeface="Cambria Math"/>
                                </a:rPr>
                                <m:t>−</m:t>
                              </m:r>
                              <m:r>
                                <a:rPr lang="en-US" altLang="zh-CN" sz="2400" i="1">
                                  <a:latin typeface="Cambria Math"/>
                                </a:rPr>
                                <m:t>𝐸</m:t>
                              </m:r>
                            </m:e>
                          </m:d>
                        </m:e>
                        <m:sup>
                          <m:r>
                            <a:rPr lang="en-US" altLang="zh-CN" sz="2400" i="1">
                              <a:latin typeface="Cambria Math"/>
                            </a:rPr>
                            <m:t>1/2</m:t>
                          </m:r>
                        </m:sup>
                      </m:sSup>
                    </m:oMath>
                  </m:oMathPara>
                </a14:m>
                <a:endParaRPr lang="zh-CN" altLang="en-US"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3146451" y="2442533"/>
                <a:ext cx="8451149" cy="848309"/>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726585" y="3744369"/>
                <a:ext cx="4217565" cy="5824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𝑚</m:t>
                              </m:r>
                            </m:e>
                            <m:sub>
                              <m:r>
                                <a:rPr lang="en-US" altLang="zh-CN" i="1">
                                  <a:latin typeface="Cambria Math"/>
                                </a:rPr>
                                <m:t>𝑑𝑝</m:t>
                              </m:r>
                            </m:sub>
                          </m:sSub>
                        </m:e>
                        <m:sup>
                          <m:r>
                            <a:rPr lang="en-US" altLang="zh-CN" i="1">
                              <a:latin typeface="Cambria Math"/>
                            </a:rPr>
                            <m:t>3/2</m:t>
                          </m:r>
                        </m:sup>
                      </m:sSup>
                      <m:r>
                        <a:rPr lang="en-US" altLang="zh-CN" i="1">
                          <a:latin typeface="Cambria Math"/>
                        </a:rPr>
                        <m:t>=</m:t>
                      </m:r>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𝑚</m:t>
                              </m:r>
                            </m:e>
                            <m:sub>
                              <m:r>
                                <a:rPr lang="en-US" altLang="zh-CN" i="1">
                                  <a:latin typeface="Cambria Math"/>
                                </a:rPr>
                                <m:t>h</m:t>
                              </m:r>
                            </m:sub>
                          </m:sSub>
                        </m:e>
                        <m:sup>
                          <m:r>
                            <a:rPr lang="en-US" altLang="zh-CN" i="1">
                              <a:latin typeface="Cambria Math"/>
                            </a:rPr>
                            <m:t>3/2</m:t>
                          </m:r>
                        </m:sup>
                      </m:sSup>
                      <m:r>
                        <a:rPr lang="en-US" altLang="zh-CN" i="1">
                          <a:latin typeface="Cambria Math"/>
                        </a:rPr>
                        <m:t>+</m:t>
                      </m:r>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𝑚</m:t>
                              </m:r>
                            </m:e>
                            <m:sub>
                              <m:r>
                                <a:rPr lang="en-US" altLang="zh-CN" i="1">
                                  <a:latin typeface="Cambria Math"/>
                                </a:rPr>
                                <m:t>𝑙</m:t>
                              </m:r>
                            </m:sub>
                          </m:sSub>
                        </m:e>
                        <m:sup>
                          <m:r>
                            <a:rPr lang="en-US" altLang="zh-CN" i="1">
                              <a:latin typeface="Cambria Math"/>
                            </a:rPr>
                            <m:t>3/2</m:t>
                          </m:r>
                        </m:sup>
                      </m:sSup>
                    </m:oMath>
                  </m:oMathPara>
                </a14:m>
                <a:endParaRPr lang="zh-CN"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726585" y="3744369"/>
                <a:ext cx="4217565" cy="582467"/>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3899274" y="4584926"/>
                <a:ext cx="5619872" cy="1092607"/>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𝑉</m:t>
                          </m:r>
                        </m:sub>
                      </m:sSub>
                      <m:d>
                        <m:dPr>
                          <m:ctrlPr>
                            <a:rPr lang="en-US" altLang="zh-CN" i="1">
                              <a:latin typeface="Cambria Math" panose="02040503050406030204" pitchFamily="18" charset="0"/>
                            </a:rPr>
                          </m:ctrlPr>
                        </m:dPr>
                        <m:e>
                          <m:r>
                            <a:rPr lang="en-US" altLang="zh-CN" i="1">
                              <a:latin typeface="Cambria Math"/>
                            </a:rPr>
                            <m:t>𝐸</m:t>
                          </m:r>
                        </m:e>
                      </m:d>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4</m:t>
                          </m:r>
                          <m:r>
                            <a:rPr lang="zh-CN" altLang="en-US" i="1">
                              <a:latin typeface="Cambria Math"/>
                            </a:rPr>
                            <m:t>𝜋</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a:rPr>
                                    <m:t>2</m:t>
                                  </m:r>
                                  <m:sSub>
                                    <m:sSubPr>
                                      <m:ctrlPr>
                                        <a:rPr lang="en-US" altLang="zh-CN" i="1">
                                          <a:latin typeface="Cambria Math" panose="02040503050406030204" pitchFamily="18" charset="0"/>
                                        </a:rPr>
                                      </m:ctrlPr>
                                    </m:sSubPr>
                                    <m:e>
                                      <m:r>
                                        <a:rPr lang="en-US" altLang="zh-CN" i="1">
                                          <a:latin typeface="Cambria Math"/>
                                        </a:rPr>
                                        <m:t>𝑚</m:t>
                                      </m:r>
                                    </m:e>
                                    <m:sub>
                                      <m:r>
                                        <a:rPr lang="en-US" altLang="zh-CN" i="1">
                                          <a:latin typeface="Cambria Math"/>
                                        </a:rPr>
                                        <m:t>𝑑𝑝</m:t>
                                      </m:r>
                                    </m:sub>
                                  </m:sSub>
                                </m:e>
                              </m:d>
                            </m:e>
                            <m:sup>
                              <m:r>
                                <a:rPr lang="en-US" altLang="zh-CN" i="1">
                                  <a:latin typeface="Cambria Math"/>
                                </a:rPr>
                                <m:t>3/2</m:t>
                              </m:r>
                            </m:sup>
                          </m:sSup>
                        </m:num>
                        <m:den>
                          <m:sSup>
                            <m:sSupPr>
                              <m:ctrlPr>
                                <a:rPr lang="en-US" altLang="zh-CN" i="1">
                                  <a:latin typeface="Cambria Math" panose="02040503050406030204" pitchFamily="18" charset="0"/>
                                </a:rPr>
                              </m:ctrlPr>
                            </m:sSupPr>
                            <m:e>
                              <m:r>
                                <a:rPr lang="en-US" altLang="zh-CN" i="1">
                                  <a:latin typeface="Cambria Math"/>
                                </a:rPr>
                                <m:t>h</m:t>
                              </m:r>
                            </m:e>
                            <m:sup>
                              <m:r>
                                <a:rPr lang="en-US" altLang="zh-CN" i="1">
                                  <a:latin typeface="Cambria Math"/>
                                </a:rPr>
                                <m:t>3</m:t>
                              </m:r>
                            </m:sup>
                          </m:sSup>
                        </m:den>
                      </m:f>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r>
                                <a:rPr lang="en-US" altLang="zh-CN" i="1">
                                  <a:latin typeface="Cambria Math"/>
                                </a:rPr>
                                <m:t>−</m:t>
                              </m:r>
                              <m:r>
                                <a:rPr lang="en-US" altLang="zh-CN" i="1">
                                  <a:latin typeface="Cambria Math"/>
                                </a:rPr>
                                <m:t>𝐸</m:t>
                              </m:r>
                            </m:e>
                          </m:d>
                        </m:e>
                        <m:sup>
                          <m:r>
                            <a:rPr lang="en-US" altLang="zh-CN" i="1">
                              <a:latin typeface="Cambria Math"/>
                            </a:rPr>
                            <m:t>1/2</m:t>
                          </m:r>
                        </m:sup>
                      </m:sSup>
                    </m:oMath>
                  </m:oMathPara>
                </a14:m>
                <a:endParaRPr lang="zh-CN" alt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3899274" y="4584926"/>
                <a:ext cx="5619872" cy="1092607"/>
              </a:xfrm>
              <a:prstGeom prst="rect">
                <a:avLst/>
              </a:prstGeom>
              <a:blipFill>
                <a:blip r:embed="rId11"/>
                <a:stretch>
                  <a:fillRect/>
                </a:stretch>
              </a:blipFill>
            </p:spPr>
            <p:txBody>
              <a:bodyPr/>
              <a:lstStyle/>
              <a:p>
                <a:r>
                  <a:rPr lang="zh-CN" altLang="en-US">
                    <a:noFill/>
                  </a:rPr>
                  <a:t> </a:t>
                </a:r>
              </a:p>
            </p:txBody>
          </p:sp>
        </mc:Fallback>
      </mc:AlternateContent>
      <p:grpSp>
        <p:nvGrpSpPr>
          <p:cNvPr id="26" name="组合 25"/>
          <p:cNvGrpSpPr/>
          <p:nvPr/>
        </p:nvGrpSpPr>
        <p:grpSpPr>
          <a:xfrm>
            <a:off x="7458075" y="6382078"/>
            <a:ext cx="552450" cy="314325"/>
            <a:chOff x="5172075" y="6438900"/>
            <a:chExt cx="552450" cy="314325"/>
          </a:xfrm>
        </p:grpSpPr>
        <p:sp>
          <p:nvSpPr>
            <p:cNvPr id="27" name="棱台 26"/>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右箭头 28"/>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TextBox 31"/>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392292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trips(downLeft)">
                                      <p:cBhvr>
                                        <p:cTn id="7" dur="1000"/>
                                        <p:tgtEl>
                                          <p:spTgt spid="22"/>
                                        </p:tgtEl>
                                      </p:cBhvr>
                                    </p:animEffect>
                                  </p:childTnLst>
                                </p:cTn>
                              </p:par>
                            </p:childTnLst>
                          </p:cTn>
                        </p:par>
                        <p:par>
                          <p:cTn id="8" fill="hold" nodeType="withGroup">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strips(downLeft)">
                                      <p:cBhvr>
                                        <p:cTn id="15" dur="1000"/>
                                        <p:tgtEl>
                                          <p:spTgt spid="25"/>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2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left)">
                                      <p:cBhvr>
                                        <p:cTn id="28" dur="20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20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2000"/>
                                        <p:tgtEl>
                                          <p:spTgt spid="8"/>
                                        </p:tgtEl>
                                      </p:cBhvr>
                                    </p:animEffect>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12307"/>
                                        </p:tgtEl>
                                        <p:attrNameLst>
                                          <p:attrName>style.visibility</p:attrName>
                                        </p:attrNameLst>
                                      </p:cBhvr>
                                      <p:to>
                                        <p:strVal val="visible"/>
                                      </p:to>
                                    </p:set>
                                    <p:animEffect transition="in" filter="wipe(left)">
                                      <p:cBhvr>
                                        <p:cTn id="42" dur="2000"/>
                                        <p:tgtEl>
                                          <p:spTgt spid="1230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left)">
                                      <p:cBhvr>
                                        <p:cTn id="47" dur="2000"/>
                                        <p:tgtEl>
                                          <p:spTgt spid="33"/>
                                        </p:tgtEl>
                                      </p:cBhvr>
                                    </p:animEffect>
                                  </p:childTnLst>
                                </p:cTn>
                              </p:par>
                            </p:childTnLst>
                          </p:cTn>
                        </p:par>
                        <p:par>
                          <p:cTn id="48" fill="hold">
                            <p:stCondLst>
                              <p:cond delay="2000"/>
                            </p:stCondLst>
                            <p:childTnLst>
                              <p:par>
                                <p:cTn id="49" presetID="22" presetClass="entr" presetSubtype="4" fill="hold"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down)">
                                      <p:cBhvr>
                                        <p:cTn id="5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7" grpId="0"/>
      <p:bldP spid="4" grpId="0"/>
      <p:bldP spid="28" grpId="0"/>
      <p:bldP spid="7" grpId="0"/>
      <p:bldP spid="30" grpId="0"/>
      <p:bldP spid="31" grpId="0"/>
      <p:bldP spid="8" grpId="0"/>
      <p:bldP spid="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7746341" y="1910316"/>
            <a:ext cx="876300" cy="895350"/>
          </a:xfrm>
          <a:custGeom>
            <a:avLst/>
            <a:gdLst>
              <a:gd name="connsiteX0" fmla="*/ 0 w 876300"/>
              <a:gd name="connsiteY0" fmla="*/ 895350 h 895350"/>
              <a:gd name="connsiteX1" fmla="*/ 0 w 876300"/>
              <a:gd name="connsiteY1" fmla="*/ 895350 h 895350"/>
              <a:gd name="connsiteX2" fmla="*/ 133350 w 876300"/>
              <a:gd name="connsiteY2" fmla="*/ 885825 h 895350"/>
              <a:gd name="connsiteX3" fmla="*/ 209550 w 876300"/>
              <a:gd name="connsiteY3" fmla="*/ 866775 h 895350"/>
              <a:gd name="connsiteX4" fmla="*/ 276225 w 876300"/>
              <a:gd name="connsiteY4" fmla="*/ 847725 h 895350"/>
              <a:gd name="connsiteX5" fmla="*/ 342900 w 876300"/>
              <a:gd name="connsiteY5" fmla="*/ 819150 h 895350"/>
              <a:gd name="connsiteX6" fmla="*/ 419100 w 876300"/>
              <a:gd name="connsiteY6" fmla="*/ 790575 h 895350"/>
              <a:gd name="connsiteX7" fmla="*/ 495300 w 876300"/>
              <a:gd name="connsiteY7" fmla="*/ 733425 h 895350"/>
              <a:gd name="connsiteX8" fmla="*/ 590550 w 876300"/>
              <a:gd name="connsiteY8" fmla="*/ 666750 h 895350"/>
              <a:gd name="connsiteX9" fmla="*/ 647700 w 876300"/>
              <a:gd name="connsiteY9" fmla="*/ 609600 h 895350"/>
              <a:gd name="connsiteX10" fmla="*/ 704850 w 876300"/>
              <a:gd name="connsiteY10" fmla="*/ 514350 h 895350"/>
              <a:gd name="connsiteX11" fmla="*/ 781050 w 876300"/>
              <a:gd name="connsiteY11" fmla="*/ 381000 h 895350"/>
              <a:gd name="connsiteX12" fmla="*/ 847725 w 876300"/>
              <a:gd name="connsiteY12" fmla="*/ 228600 h 895350"/>
              <a:gd name="connsiteX13" fmla="*/ 876300 w 876300"/>
              <a:gd name="connsiteY13" fmla="*/ 104775 h 895350"/>
              <a:gd name="connsiteX14" fmla="*/ 876300 w 876300"/>
              <a:gd name="connsiteY14" fmla="*/ 0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6300" h="895350">
                <a:moveTo>
                  <a:pt x="0" y="895350"/>
                </a:moveTo>
                <a:lnTo>
                  <a:pt x="0" y="895350"/>
                </a:lnTo>
                <a:cubicBezTo>
                  <a:pt x="107887" y="884561"/>
                  <a:pt x="63342" y="885825"/>
                  <a:pt x="133350" y="885825"/>
                </a:cubicBezTo>
                <a:lnTo>
                  <a:pt x="209550" y="866775"/>
                </a:lnTo>
                <a:lnTo>
                  <a:pt x="276225" y="847725"/>
                </a:lnTo>
                <a:lnTo>
                  <a:pt x="342900" y="819150"/>
                </a:lnTo>
                <a:lnTo>
                  <a:pt x="419100" y="790575"/>
                </a:lnTo>
                <a:lnTo>
                  <a:pt x="495300" y="733425"/>
                </a:lnTo>
                <a:lnTo>
                  <a:pt x="590550" y="666750"/>
                </a:lnTo>
                <a:lnTo>
                  <a:pt x="647700" y="609600"/>
                </a:lnTo>
                <a:lnTo>
                  <a:pt x="704850" y="514350"/>
                </a:lnTo>
                <a:lnTo>
                  <a:pt x="781050" y="381000"/>
                </a:lnTo>
                <a:lnTo>
                  <a:pt x="847725" y="228600"/>
                </a:lnTo>
                <a:lnTo>
                  <a:pt x="876300" y="104775"/>
                </a:lnTo>
                <a:lnTo>
                  <a:pt x="876300" y="0"/>
                </a:lnTo>
              </a:path>
            </a:pathLst>
          </a:cu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任意多边形 2"/>
          <p:cNvSpPr/>
          <p:nvPr/>
        </p:nvSpPr>
        <p:spPr>
          <a:xfrm>
            <a:off x="7746341" y="3320017"/>
            <a:ext cx="1009650" cy="638175"/>
          </a:xfrm>
          <a:custGeom>
            <a:avLst/>
            <a:gdLst>
              <a:gd name="connsiteX0" fmla="*/ 0 w 1009650"/>
              <a:gd name="connsiteY0" fmla="*/ 0 h 638175"/>
              <a:gd name="connsiteX1" fmla="*/ 95250 w 1009650"/>
              <a:gd name="connsiteY1" fmla="*/ 9525 h 638175"/>
              <a:gd name="connsiteX2" fmla="*/ 180975 w 1009650"/>
              <a:gd name="connsiteY2" fmla="*/ 19050 h 638175"/>
              <a:gd name="connsiteX3" fmla="*/ 276225 w 1009650"/>
              <a:gd name="connsiteY3" fmla="*/ 28575 h 638175"/>
              <a:gd name="connsiteX4" fmla="*/ 390525 w 1009650"/>
              <a:gd name="connsiteY4" fmla="*/ 57150 h 638175"/>
              <a:gd name="connsiteX5" fmla="*/ 457200 w 1009650"/>
              <a:gd name="connsiteY5" fmla="*/ 76200 h 638175"/>
              <a:gd name="connsiteX6" fmla="*/ 552450 w 1009650"/>
              <a:gd name="connsiteY6" fmla="*/ 114300 h 638175"/>
              <a:gd name="connsiteX7" fmla="*/ 619125 w 1009650"/>
              <a:gd name="connsiteY7" fmla="*/ 152400 h 638175"/>
              <a:gd name="connsiteX8" fmla="*/ 685800 w 1009650"/>
              <a:gd name="connsiteY8" fmla="*/ 190500 h 638175"/>
              <a:gd name="connsiteX9" fmla="*/ 752475 w 1009650"/>
              <a:gd name="connsiteY9" fmla="*/ 238125 h 638175"/>
              <a:gd name="connsiteX10" fmla="*/ 857250 w 1009650"/>
              <a:gd name="connsiteY10" fmla="*/ 323850 h 638175"/>
              <a:gd name="connsiteX11" fmla="*/ 895350 w 1009650"/>
              <a:gd name="connsiteY11" fmla="*/ 400050 h 638175"/>
              <a:gd name="connsiteX12" fmla="*/ 933450 w 1009650"/>
              <a:gd name="connsiteY12" fmla="*/ 457200 h 638175"/>
              <a:gd name="connsiteX13" fmla="*/ 971550 w 1009650"/>
              <a:gd name="connsiteY13" fmla="*/ 533400 h 638175"/>
              <a:gd name="connsiteX14" fmla="*/ 1009650 w 1009650"/>
              <a:gd name="connsiteY14" fmla="*/ 638175 h 638175"/>
              <a:gd name="connsiteX0" fmla="*/ 0 w 1009650"/>
              <a:gd name="connsiteY0" fmla="*/ 0 h 638175"/>
              <a:gd name="connsiteX1" fmla="*/ 95250 w 1009650"/>
              <a:gd name="connsiteY1" fmla="*/ 9525 h 638175"/>
              <a:gd name="connsiteX2" fmla="*/ 180975 w 1009650"/>
              <a:gd name="connsiteY2" fmla="*/ 19050 h 638175"/>
              <a:gd name="connsiteX3" fmla="*/ 276225 w 1009650"/>
              <a:gd name="connsiteY3" fmla="*/ 28575 h 638175"/>
              <a:gd name="connsiteX4" fmla="*/ 390525 w 1009650"/>
              <a:gd name="connsiteY4" fmla="*/ 57150 h 638175"/>
              <a:gd name="connsiteX5" fmla="*/ 457200 w 1009650"/>
              <a:gd name="connsiteY5" fmla="*/ 76200 h 638175"/>
              <a:gd name="connsiteX6" fmla="*/ 552450 w 1009650"/>
              <a:gd name="connsiteY6" fmla="*/ 114300 h 638175"/>
              <a:gd name="connsiteX7" fmla="*/ 619125 w 1009650"/>
              <a:gd name="connsiteY7" fmla="*/ 152400 h 638175"/>
              <a:gd name="connsiteX8" fmla="*/ 685800 w 1009650"/>
              <a:gd name="connsiteY8" fmla="*/ 190500 h 638175"/>
              <a:gd name="connsiteX9" fmla="*/ 752475 w 1009650"/>
              <a:gd name="connsiteY9" fmla="*/ 238125 h 638175"/>
              <a:gd name="connsiteX10" fmla="*/ 857250 w 1009650"/>
              <a:gd name="connsiteY10" fmla="*/ 335764 h 638175"/>
              <a:gd name="connsiteX11" fmla="*/ 895350 w 1009650"/>
              <a:gd name="connsiteY11" fmla="*/ 400050 h 638175"/>
              <a:gd name="connsiteX12" fmla="*/ 933450 w 1009650"/>
              <a:gd name="connsiteY12" fmla="*/ 457200 h 638175"/>
              <a:gd name="connsiteX13" fmla="*/ 971550 w 1009650"/>
              <a:gd name="connsiteY13" fmla="*/ 533400 h 638175"/>
              <a:gd name="connsiteX14" fmla="*/ 1009650 w 1009650"/>
              <a:gd name="connsiteY14" fmla="*/ 638175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9650" h="638175">
                <a:moveTo>
                  <a:pt x="0" y="0"/>
                </a:moveTo>
                <a:lnTo>
                  <a:pt x="95250" y="9525"/>
                </a:lnTo>
                <a:lnTo>
                  <a:pt x="180975" y="19050"/>
                </a:lnTo>
                <a:lnTo>
                  <a:pt x="276225" y="28575"/>
                </a:lnTo>
                <a:lnTo>
                  <a:pt x="390525" y="57150"/>
                </a:lnTo>
                <a:lnTo>
                  <a:pt x="457200" y="76200"/>
                </a:lnTo>
                <a:lnTo>
                  <a:pt x="552450" y="114300"/>
                </a:lnTo>
                <a:lnTo>
                  <a:pt x="619125" y="152400"/>
                </a:lnTo>
                <a:lnTo>
                  <a:pt x="685800" y="190500"/>
                </a:lnTo>
                <a:lnTo>
                  <a:pt x="752475" y="238125"/>
                </a:lnTo>
                <a:lnTo>
                  <a:pt x="857250" y="335764"/>
                </a:lnTo>
                <a:lnTo>
                  <a:pt x="895350" y="400050"/>
                </a:lnTo>
                <a:lnTo>
                  <a:pt x="933450" y="457200"/>
                </a:lnTo>
                <a:lnTo>
                  <a:pt x="971550" y="533400"/>
                </a:lnTo>
                <a:lnTo>
                  <a:pt x="1009650" y="638175"/>
                </a:lnTo>
              </a:path>
            </a:pathLst>
          </a:cu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 name="直接箭头连接符 4"/>
          <p:cNvCxnSpPr/>
          <p:nvPr/>
        </p:nvCxnSpPr>
        <p:spPr>
          <a:xfrm>
            <a:off x="7746342" y="3320016"/>
            <a:ext cx="240982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7746341" y="2805666"/>
            <a:ext cx="240982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746341" y="1834116"/>
            <a:ext cx="1" cy="212407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7295492" y="1726166"/>
                <a:ext cx="537327" cy="18158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a:rPr>
                        <m:t>𝐸</m:t>
                      </m:r>
                    </m:oMath>
                  </m:oMathPara>
                </a14:m>
                <a:endParaRPr lang="en-US" altLang="zh-CN" sz="2400" i="1" dirty="0">
                  <a:latin typeface="Times New Roman" pitchFamily="18" charset="0"/>
                  <a:cs typeface="Times New Roman" pitchFamily="18" charset="0"/>
                </a:endParaRPr>
              </a:p>
              <a:p>
                <a:endParaRPr lang="en-US" altLang="zh-CN" sz="2400" dirty="0">
                  <a:latin typeface="Times New Roman" pitchFamily="18" charset="0"/>
                  <a:cs typeface="Times New Roman" pitchFamily="18" charset="0"/>
                </a:endParaRPr>
              </a:p>
              <a:p>
                <a:r>
                  <a:rPr lang="en-US" altLang="zh-CN" sz="2400" i="1" dirty="0">
                    <a:latin typeface="Times New Roman" pitchFamily="18" charset="0"/>
                    <a:cs typeface="Times New Roman" pitchFamily="18" charset="0"/>
                  </a:rPr>
                  <a:t>E</a:t>
                </a:r>
                <a:r>
                  <a:rPr lang="en-US" altLang="zh-CN" sz="2400" i="1" baseline="-25000" dirty="0">
                    <a:latin typeface="Times New Roman" pitchFamily="18" charset="0"/>
                    <a:cs typeface="Times New Roman" pitchFamily="18" charset="0"/>
                  </a:rPr>
                  <a:t>C</a:t>
                </a:r>
              </a:p>
              <a:p>
                <a:endParaRPr lang="en-US" altLang="zh-CN" sz="2400" baseline="-25000" dirty="0">
                  <a:latin typeface="Times New Roman" pitchFamily="18" charset="0"/>
                  <a:cs typeface="Times New Roman" pitchFamily="18" charset="0"/>
                </a:endParaRPr>
              </a:p>
              <a:p>
                <a:r>
                  <a:rPr lang="en-US" altLang="zh-CN" sz="2400" i="1" dirty="0">
                    <a:latin typeface="Times New Roman" pitchFamily="18" charset="0"/>
                    <a:cs typeface="Times New Roman" pitchFamily="18" charset="0"/>
                  </a:rPr>
                  <a:t>E</a:t>
                </a:r>
                <a:r>
                  <a:rPr lang="en-US" altLang="zh-CN" sz="2400" i="1" baseline="-25000" dirty="0">
                    <a:latin typeface="Times New Roman" pitchFamily="18" charset="0"/>
                    <a:cs typeface="Times New Roman" pitchFamily="18" charset="0"/>
                  </a:rPr>
                  <a:t>V</a:t>
                </a:r>
                <a:endParaRPr lang="zh-CN" altLang="en-US" sz="2400" i="1" dirty="0">
                  <a:latin typeface="Times New Roman" pitchFamily="18" charset="0"/>
                  <a:cs typeface="Times New Roman"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295492" y="1726166"/>
                <a:ext cx="537327" cy="1815882"/>
              </a:xfrm>
              <a:prstGeom prst="rect">
                <a:avLst/>
              </a:prstGeom>
              <a:blipFill>
                <a:blip r:embed="rId3"/>
                <a:stretch>
                  <a:fillRect l="-18182" b="-67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9592261" y="2405616"/>
                <a:ext cx="93730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d>
                        <m:dPr>
                          <m:ctrlPr>
                            <a:rPr lang="en-US" altLang="zh-CN" sz="2000" i="1">
                              <a:latin typeface="Cambria Math" panose="02040503050406030204" pitchFamily="18" charset="0"/>
                            </a:rPr>
                          </m:ctrlPr>
                        </m:dPr>
                        <m:e>
                          <m:r>
                            <a:rPr lang="en-US" altLang="zh-CN" sz="2000" i="1">
                              <a:latin typeface="Cambria Math"/>
                            </a:rPr>
                            <m:t>𝐸</m:t>
                          </m:r>
                        </m:e>
                      </m:d>
                    </m:oMath>
                  </m:oMathPara>
                </a14:m>
                <a:endParaRPr lang="zh-CN" alt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9592261" y="2405616"/>
                <a:ext cx="937308" cy="400110"/>
              </a:xfrm>
              <a:prstGeom prst="rect">
                <a:avLst/>
              </a:prstGeom>
              <a:blipFill>
                <a:blip r:embed="rId4"/>
                <a:stretch>
                  <a:fillRect b="-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9601787" y="3284843"/>
                <a:ext cx="94275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𝑉</m:t>
                          </m:r>
                        </m:sub>
                      </m:sSub>
                      <m:d>
                        <m:dPr>
                          <m:ctrlPr>
                            <a:rPr lang="en-US" altLang="zh-CN" sz="2000" i="1">
                              <a:latin typeface="Cambria Math" panose="02040503050406030204" pitchFamily="18" charset="0"/>
                            </a:rPr>
                          </m:ctrlPr>
                        </m:dPr>
                        <m:e>
                          <m:r>
                            <a:rPr lang="en-US" altLang="zh-CN" sz="2000" i="1">
                              <a:latin typeface="Cambria Math"/>
                            </a:rPr>
                            <m:t>𝐸</m:t>
                          </m:r>
                        </m:e>
                      </m:d>
                    </m:oMath>
                  </m:oMathPara>
                </a14:m>
                <a:endParaRPr lang="zh-CN" altLang="en-US"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9601787" y="3284843"/>
                <a:ext cx="942759" cy="400110"/>
              </a:xfrm>
              <a:prstGeom prst="rect">
                <a:avLst/>
              </a:prstGeom>
              <a:blipFill>
                <a:blip r:embed="rId5"/>
                <a:stretch>
                  <a:fillRect b="-4615"/>
                </a:stretch>
              </a:blipFill>
            </p:spPr>
            <p:txBody>
              <a:bodyPr/>
              <a:lstStyle/>
              <a:p>
                <a:r>
                  <a:rPr lang="zh-CN" altLang="en-US">
                    <a:noFill/>
                  </a:rPr>
                  <a:t> </a:t>
                </a:r>
              </a:p>
            </p:txBody>
          </p:sp>
        </mc:Fallback>
      </mc:AlternateContent>
      <p:sp>
        <p:nvSpPr>
          <p:cNvPr id="12" name="TextBox 11"/>
          <p:cNvSpPr txBox="1"/>
          <p:nvPr/>
        </p:nvSpPr>
        <p:spPr>
          <a:xfrm>
            <a:off x="7832818" y="4224891"/>
            <a:ext cx="2507418" cy="400110"/>
          </a:xfrm>
          <a:prstGeom prst="rect">
            <a:avLst/>
          </a:prstGeom>
          <a:noFill/>
        </p:spPr>
        <p:txBody>
          <a:bodyPr wrap="none" rtlCol="0">
            <a:spAutoFit/>
          </a:bodyPr>
          <a:lstStyle/>
          <a:p>
            <a:r>
              <a:rPr lang="zh-CN" altLang="en-US" sz="2000" b="1" dirty="0"/>
              <a:t>状态密度与能量关系</a:t>
            </a:r>
          </a:p>
        </p:txBody>
      </p:sp>
      <p:sp>
        <p:nvSpPr>
          <p:cNvPr id="17" name="Rectangle 20"/>
          <p:cNvSpPr>
            <a:spLocks noChangeArrowheads="1"/>
          </p:cNvSpPr>
          <p:nvPr/>
        </p:nvSpPr>
        <p:spPr bwMode="auto">
          <a:xfrm>
            <a:off x="295275" y="63501"/>
            <a:ext cx="75819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sz="4000" b="1" dirty="0">
                <a:solidFill>
                  <a:schemeClr val="tx2"/>
                </a:solidFill>
                <a:latin typeface="+mn-ea"/>
                <a:ea typeface="+mn-ea"/>
              </a:rPr>
              <a:t>4.1</a:t>
            </a:r>
            <a:r>
              <a:rPr lang="zh-CN" altLang="en-US" sz="4000" b="1" dirty="0">
                <a:solidFill>
                  <a:schemeClr val="tx2"/>
                </a:solidFill>
                <a:latin typeface="+mn-ea"/>
                <a:ea typeface="+mn-ea"/>
              </a:rPr>
              <a:t>状态密度</a:t>
            </a:r>
            <a:r>
              <a:rPr lang="en-US" altLang="zh-CN" sz="4000" b="1" dirty="0">
                <a:solidFill>
                  <a:schemeClr val="tx2"/>
                </a:solidFill>
                <a:latin typeface="+mn-ea"/>
                <a:ea typeface="+mn-ea"/>
              </a:rPr>
              <a:t> </a:t>
            </a:r>
            <a:r>
              <a:rPr lang="zh-CN" altLang="en-US" sz="4000" dirty="0">
                <a:solidFill>
                  <a:schemeClr val="tx2"/>
                </a:solidFill>
                <a:latin typeface="+mn-ea"/>
                <a:ea typeface="+mn-ea"/>
              </a:rPr>
              <a:t> </a:t>
            </a:r>
          </a:p>
        </p:txBody>
      </p:sp>
      <p:grpSp>
        <p:nvGrpSpPr>
          <p:cNvPr id="13" name="组合 12"/>
          <p:cNvGrpSpPr/>
          <p:nvPr/>
        </p:nvGrpSpPr>
        <p:grpSpPr>
          <a:xfrm>
            <a:off x="7458075" y="6382078"/>
            <a:ext cx="552450" cy="314325"/>
            <a:chOff x="5172075" y="6438900"/>
            <a:chExt cx="552450" cy="314325"/>
          </a:xfrm>
        </p:grpSpPr>
        <p:sp>
          <p:nvSpPr>
            <p:cNvPr id="14" name="棱台 13"/>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TextBox 17"/>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mc:AlternateContent xmlns:mc="http://schemas.openxmlformats.org/markup-compatibility/2006" xmlns:a14="http://schemas.microsoft.com/office/drawing/2010/main">
        <mc:Choice Requires="a14">
          <p:sp>
            <p:nvSpPr>
              <p:cNvPr id="19" name="TextBox 32"/>
              <p:cNvSpPr txBox="1"/>
              <p:nvPr/>
            </p:nvSpPr>
            <p:spPr>
              <a:xfrm>
                <a:off x="1331565" y="3184919"/>
                <a:ext cx="5619872" cy="10926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𝑉</m:t>
                          </m:r>
                        </m:sub>
                      </m:sSub>
                      <m:d>
                        <m:dPr>
                          <m:ctrlPr>
                            <a:rPr lang="en-US" altLang="zh-CN" i="1">
                              <a:latin typeface="Cambria Math" panose="02040503050406030204" pitchFamily="18" charset="0"/>
                            </a:rPr>
                          </m:ctrlPr>
                        </m:dPr>
                        <m:e>
                          <m:r>
                            <a:rPr lang="en-US" altLang="zh-CN" i="1">
                              <a:latin typeface="Cambria Math"/>
                            </a:rPr>
                            <m:t>𝐸</m:t>
                          </m:r>
                        </m:e>
                      </m:d>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4</m:t>
                          </m:r>
                          <m:r>
                            <a:rPr lang="zh-CN" altLang="en-US" i="1">
                              <a:latin typeface="Cambria Math"/>
                            </a:rPr>
                            <m:t>𝜋</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a:rPr>
                                    <m:t>2</m:t>
                                  </m:r>
                                  <m:sSub>
                                    <m:sSubPr>
                                      <m:ctrlPr>
                                        <a:rPr lang="en-US" altLang="zh-CN" i="1">
                                          <a:latin typeface="Cambria Math" panose="02040503050406030204" pitchFamily="18" charset="0"/>
                                        </a:rPr>
                                      </m:ctrlPr>
                                    </m:sSubPr>
                                    <m:e>
                                      <m:r>
                                        <a:rPr lang="en-US" altLang="zh-CN" i="1">
                                          <a:latin typeface="Cambria Math"/>
                                        </a:rPr>
                                        <m:t>𝑚</m:t>
                                      </m:r>
                                    </m:e>
                                    <m:sub>
                                      <m:r>
                                        <a:rPr lang="en-US" altLang="zh-CN" i="1">
                                          <a:latin typeface="Cambria Math"/>
                                        </a:rPr>
                                        <m:t>𝑑𝑝</m:t>
                                      </m:r>
                                    </m:sub>
                                  </m:sSub>
                                </m:e>
                              </m:d>
                            </m:e>
                            <m:sup>
                              <m:r>
                                <a:rPr lang="en-US" altLang="zh-CN" i="1">
                                  <a:latin typeface="Cambria Math"/>
                                </a:rPr>
                                <m:t>3/2</m:t>
                              </m:r>
                            </m:sup>
                          </m:sSup>
                        </m:num>
                        <m:den>
                          <m:sSup>
                            <m:sSupPr>
                              <m:ctrlPr>
                                <a:rPr lang="en-US" altLang="zh-CN" i="1">
                                  <a:latin typeface="Cambria Math" panose="02040503050406030204" pitchFamily="18" charset="0"/>
                                </a:rPr>
                              </m:ctrlPr>
                            </m:sSupPr>
                            <m:e>
                              <m:r>
                                <a:rPr lang="en-US" altLang="zh-CN" i="1">
                                  <a:latin typeface="Cambria Math"/>
                                </a:rPr>
                                <m:t>h</m:t>
                              </m:r>
                            </m:e>
                            <m:sup>
                              <m:r>
                                <a:rPr lang="en-US" altLang="zh-CN" i="1">
                                  <a:latin typeface="Cambria Math"/>
                                </a:rPr>
                                <m:t>3</m:t>
                              </m:r>
                            </m:sup>
                          </m:sSup>
                        </m:den>
                      </m:f>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r>
                                <a:rPr lang="en-US" altLang="zh-CN" i="1">
                                  <a:latin typeface="Cambria Math"/>
                                </a:rPr>
                                <m:t>−</m:t>
                              </m:r>
                              <m:r>
                                <a:rPr lang="en-US" altLang="zh-CN" i="1">
                                  <a:latin typeface="Cambria Math"/>
                                </a:rPr>
                                <m:t>𝐸</m:t>
                              </m:r>
                            </m:e>
                          </m:d>
                        </m:e>
                        <m:sup>
                          <m:r>
                            <a:rPr lang="en-US" altLang="zh-CN" i="1">
                              <a:latin typeface="Cambria Math"/>
                            </a:rPr>
                            <m:t>1/2</m:t>
                          </m:r>
                        </m:sup>
                      </m:sSup>
                    </m:oMath>
                  </m:oMathPara>
                </a14:m>
                <a:endParaRPr lang="zh-CN" altLang="en-US" dirty="0"/>
              </a:p>
            </p:txBody>
          </p:sp>
        </mc:Choice>
        <mc:Fallback xmlns="">
          <p:sp>
            <p:nvSpPr>
              <p:cNvPr id="19" name="TextBox 32"/>
              <p:cNvSpPr txBox="1">
                <a:spLocks noRot="1" noChangeAspect="1" noMove="1" noResize="1" noEditPoints="1" noAdjustHandles="1" noChangeArrowheads="1" noChangeShapeType="1" noTextEdit="1"/>
              </p:cNvSpPr>
              <p:nvPr/>
            </p:nvSpPr>
            <p:spPr>
              <a:xfrm>
                <a:off x="1331565" y="3184919"/>
                <a:ext cx="5619872" cy="1092607"/>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28"/>
              <p:cNvSpPr txBox="1"/>
              <p:nvPr/>
            </p:nvSpPr>
            <p:spPr>
              <a:xfrm>
                <a:off x="1376385" y="1914736"/>
                <a:ext cx="5575052" cy="9743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𝐶</m:t>
                          </m:r>
                        </m:sub>
                      </m:sSub>
                      <m:d>
                        <m:dPr>
                          <m:ctrlPr>
                            <a:rPr lang="en-US" altLang="zh-CN" i="1">
                              <a:latin typeface="Cambria Math" panose="02040503050406030204" pitchFamily="18" charset="0"/>
                            </a:rPr>
                          </m:ctrlPr>
                        </m:dPr>
                        <m:e>
                          <m:r>
                            <a:rPr lang="en-US" altLang="zh-CN" i="1">
                              <a:latin typeface="Cambria Math"/>
                            </a:rPr>
                            <m:t>𝐸</m:t>
                          </m:r>
                        </m:e>
                      </m:d>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4</m:t>
                          </m:r>
                          <m:r>
                            <a:rPr lang="zh-CN" altLang="en-US" i="1">
                              <a:latin typeface="Cambria Math"/>
                            </a:rPr>
                            <m:t>𝜋</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a:rPr>
                                    <m:t>2</m:t>
                                  </m:r>
                                  <m:sSub>
                                    <m:sSubPr>
                                      <m:ctrlPr>
                                        <a:rPr lang="en-US" altLang="zh-CN" i="1">
                                          <a:latin typeface="Cambria Math" panose="02040503050406030204" pitchFamily="18" charset="0"/>
                                        </a:rPr>
                                      </m:ctrlPr>
                                    </m:sSubPr>
                                    <m:e>
                                      <m:r>
                                        <a:rPr lang="en-US" altLang="zh-CN" i="1">
                                          <a:latin typeface="Cambria Math"/>
                                        </a:rPr>
                                        <m:t>𝑚</m:t>
                                      </m:r>
                                    </m:e>
                                    <m:sub>
                                      <m:r>
                                        <a:rPr lang="en-US" altLang="zh-CN" i="1">
                                          <a:latin typeface="Cambria Math"/>
                                        </a:rPr>
                                        <m:t>𝑑𝑛</m:t>
                                      </m:r>
                                    </m:sub>
                                  </m:sSub>
                                </m:e>
                              </m:d>
                            </m:e>
                            <m:sup>
                              <m:r>
                                <a:rPr lang="en-US" altLang="zh-CN" i="1">
                                  <a:latin typeface="Cambria Math"/>
                                </a:rPr>
                                <m:t>3/2</m:t>
                              </m:r>
                            </m:sup>
                          </m:sSup>
                        </m:num>
                        <m:den>
                          <m:sSup>
                            <m:sSupPr>
                              <m:ctrlPr>
                                <a:rPr lang="en-US" altLang="zh-CN" i="1">
                                  <a:latin typeface="Cambria Math" panose="02040503050406030204" pitchFamily="18" charset="0"/>
                                </a:rPr>
                              </m:ctrlPr>
                            </m:sSupPr>
                            <m:e>
                              <m:r>
                                <a:rPr lang="en-US" altLang="zh-CN" i="1">
                                  <a:latin typeface="Cambria Math"/>
                                </a:rPr>
                                <m:t>h</m:t>
                              </m:r>
                            </m:e>
                            <m:sup>
                              <m:r>
                                <a:rPr lang="en-US" altLang="zh-CN" i="1">
                                  <a:latin typeface="Cambria Math"/>
                                </a:rPr>
                                <m:t>3</m:t>
                              </m:r>
                            </m:sup>
                          </m:sSup>
                        </m:den>
                      </m:f>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a:rPr>
                                <m:t>𝐸</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e>
                          </m:d>
                        </m:e>
                        <m:sup>
                          <m:r>
                            <a:rPr lang="en-US" altLang="zh-CN" i="1">
                              <a:latin typeface="Cambria Math"/>
                            </a:rPr>
                            <m:t>1/2</m:t>
                          </m:r>
                        </m:sup>
                      </m:sSup>
                    </m:oMath>
                  </m:oMathPara>
                </a14:m>
                <a:endParaRPr lang="zh-CN" altLang="en-US" dirty="0"/>
              </a:p>
            </p:txBody>
          </p:sp>
        </mc:Choice>
        <mc:Fallback xmlns="">
          <p:sp>
            <p:nvSpPr>
              <p:cNvPr id="20" name="TextBox 28"/>
              <p:cNvSpPr txBox="1">
                <a:spLocks noRot="1" noChangeAspect="1" noMove="1" noResize="1" noEditPoints="1" noAdjustHandles="1" noChangeArrowheads="1" noChangeShapeType="1" noTextEdit="1"/>
              </p:cNvSpPr>
              <p:nvPr/>
            </p:nvSpPr>
            <p:spPr>
              <a:xfrm>
                <a:off x="1376385" y="1914736"/>
                <a:ext cx="5575052" cy="974306"/>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5772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458075" y="6382078"/>
            <a:ext cx="552450" cy="314325"/>
            <a:chOff x="5172075" y="6438900"/>
            <a:chExt cx="552450" cy="314325"/>
          </a:xfrm>
        </p:grpSpPr>
        <p:sp>
          <p:nvSpPr>
            <p:cNvPr id="5" name="棱台 4"/>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
        <p:nvSpPr>
          <p:cNvPr id="8" name="矩形 7"/>
          <p:cNvSpPr/>
          <p:nvPr/>
        </p:nvSpPr>
        <p:spPr>
          <a:xfrm>
            <a:off x="364893" y="264170"/>
            <a:ext cx="8417689" cy="707886"/>
          </a:xfrm>
          <a:prstGeom prst="rect">
            <a:avLst/>
          </a:prstGeom>
        </p:spPr>
        <p:txBody>
          <a:bodyPr wrap="none">
            <a:spAutoFit/>
          </a:bodyPr>
          <a:lstStyle/>
          <a:p>
            <a:r>
              <a:rPr lang="zh-CN" altLang="en-US" sz="4000" b="1" dirty="0" smtClean="0"/>
              <a:t>第四章、半导体</a:t>
            </a:r>
            <a:r>
              <a:rPr lang="zh-CN" altLang="en-US" sz="4000" b="1" dirty="0"/>
              <a:t>中载流子的统计分布</a:t>
            </a:r>
            <a:endParaRPr lang="zh-CN" altLang="en-US" sz="4000" dirty="0"/>
          </a:p>
        </p:txBody>
      </p:sp>
      <p:sp>
        <p:nvSpPr>
          <p:cNvPr id="9" name="文本框 8"/>
          <p:cNvSpPr txBox="1"/>
          <p:nvPr/>
        </p:nvSpPr>
        <p:spPr>
          <a:xfrm>
            <a:off x="1512406" y="1366522"/>
            <a:ext cx="9879628" cy="646331"/>
          </a:xfrm>
          <a:prstGeom prst="rect">
            <a:avLst/>
          </a:prstGeom>
          <a:noFill/>
        </p:spPr>
        <p:txBody>
          <a:bodyPr wrap="none" rtlCol="0">
            <a:spAutoFit/>
          </a:bodyPr>
          <a:lstStyle/>
          <a:p>
            <a:r>
              <a:rPr lang="zh-CN" altLang="en-US" sz="3600" b="1" dirty="0" smtClean="0">
                <a:solidFill>
                  <a:srgbClr val="7030A0"/>
                </a:solidFill>
                <a:latin typeface="华文楷体" panose="02010600040101010101" pitchFamily="2" charset="-122"/>
                <a:ea typeface="华文楷体" panose="02010600040101010101" pitchFamily="2" charset="-122"/>
              </a:rPr>
              <a:t>半导体的导电性能直接依赖于电子和空穴多少。</a:t>
            </a:r>
            <a:endParaRPr lang="zh-CN" altLang="en-US" sz="3600" b="1" dirty="0">
              <a:solidFill>
                <a:srgbClr val="7030A0"/>
              </a:solidFill>
              <a:latin typeface="华文楷体" panose="02010600040101010101" pitchFamily="2" charset="-122"/>
              <a:ea typeface="华文楷体" panose="02010600040101010101" pitchFamily="2" charset="-122"/>
            </a:endParaRPr>
          </a:p>
        </p:txBody>
      </p:sp>
      <p:sp>
        <p:nvSpPr>
          <p:cNvPr id="10" name="文本框 9"/>
          <p:cNvSpPr txBox="1"/>
          <p:nvPr/>
        </p:nvSpPr>
        <p:spPr>
          <a:xfrm>
            <a:off x="1512406" y="2503102"/>
            <a:ext cx="10341293" cy="646331"/>
          </a:xfrm>
          <a:prstGeom prst="rect">
            <a:avLst/>
          </a:prstGeom>
          <a:noFill/>
        </p:spPr>
        <p:txBody>
          <a:bodyPr wrap="none" rtlCol="0">
            <a:spAutoFit/>
          </a:bodyPr>
          <a:lstStyle/>
          <a:p>
            <a:r>
              <a:rPr lang="zh-CN" altLang="en-US" sz="3600" dirty="0" smtClean="0">
                <a:solidFill>
                  <a:srgbClr val="0000FF"/>
                </a:solidFill>
                <a:latin typeface="华文新魏" panose="02010800040101010101" pitchFamily="2" charset="-122"/>
                <a:ea typeface="华文新魏" panose="02010800040101010101" pitchFamily="2" charset="-122"/>
              </a:rPr>
              <a:t>电子和空穴的多少强烈地随温度和杂质含量变化。</a:t>
            </a:r>
            <a:endParaRPr lang="zh-CN" altLang="en-US" sz="3600" dirty="0">
              <a:solidFill>
                <a:srgbClr val="0000FF"/>
              </a:solidFill>
              <a:latin typeface="华文新魏" panose="02010800040101010101" pitchFamily="2" charset="-122"/>
              <a:ea typeface="华文新魏" panose="02010800040101010101" pitchFamily="2" charset="-122"/>
            </a:endParaRPr>
          </a:p>
        </p:txBody>
      </p:sp>
      <p:sp>
        <p:nvSpPr>
          <p:cNvPr id="11" name="文本框 10"/>
          <p:cNvSpPr txBox="1"/>
          <p:nvPr/>
        </p:nvSpPr>
        <p:spPr>
          <a:xfrm>
            <a:off x="1632478" y="3731621"/>
            <a:ext cx="9515814" cy="1384995"/>
          </a:xfrm>
          <a:prstGeom prst="rect">
            <a:avLst/>
          </a:prstGeom>
          <a:noFill/>
        </p:spPr>
        <p:txBody>
          <a:bodyPr wrap="square" rtlCol="0">
            <a:spAutoFit/>
          </a:bodyPr>
          <a:lstStyle/>
          <a:p>
            <a:r>
              <a:rPr lang="zh-CN" altLang="en-US" b="1" dirty="0" smtClean="0">
                <a:solidFill>
                  <a:srgbClr val="C00000"/>
                </a:solidFill>
                <a:latin typeface="楷体" panose="02010609060101010101" pitchFamily="49" charset="-122"/>
                <a:ea typeface="楷体" panose="02010609060101010101" pitchFamily="49" charset="-122"/>
              </a:rPr>
              <a:t>热平衡条件下，载流子（电子和空穴）在能级上的分布，计算导带电子和价带空穴密度，分析导带电子和价带空穴与半导体中杂质含量及温度的关系。</a:t>
            </a:r>
            <a:endParaRPr lang="zh-CN" altLang="en-US" b="1" dirty="0">
              <a:solidFill>
                <a:srgbClr val="C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706247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89914" y="193434"/>
            <a:ext cx="6991016" cy="830997"/>
          </a:xfrm>
          <a:prstGeom prst="rect">
            <a:avLst/>
          </a:prstGeom>
        </p:spPr>
        <p:txBody>
          <a:bodyPr wrap="none">
            <a:spAutoFit/>
          </a:bodyPr>
          <a:lstStyle/>
          <a:p>
            <a:r>
              <a:rPr lang="zh-CN" altLang="en-US" sz="4800" b="1" dirty="0">
                <a:solidFill>
                  <a:srgbClr val="C00000"/>
                </a:solidFill>
                <a:latin typeface="楷体" panose="02010609060101010101" pitchFamily="49" charset="-122"/>
                <a:ea typeface="楷体" panose="02010609060101010101" pitchFamily="49" charset="-122"/>
              </a:rPr>
              <a:t>导带电子和价带空穴密度</a:t>
            </a:r>
            <a:endParaRPr lang="zh-CN" altLang="en-US" sz="4800" dirty="0"/>
          </a:p>
        </p:txBody>
      </p:sp>
      <p:sp>
        <p:nvSpPr>
          <p:cNvPr id="12" name="文本框 11"/>
          <p:cNvSpPr txBox="1"/>
          <p:nvPr/>
        </p:nvSpPr>
        <p:spPr>
          <a:xfrm>
            <a:off x="4132274" y="1342525"/>
            <a:ext cx="3068469" cy="523220"/>
          </a:xfrm>
          <a:prstGeom prst="rect">
            <a:avLst/>
          </a:prstGeom>
          <a:noFill/>
        </p:spPr>
        <p:txBody>
          <a:bodyPr wrap="none" rtlCol="0">
            <a:spAutoFit/>
          </a:bodyPr>
          <a:lstStyle/>
          <a:p>
            <a:r>
              <a:rPr lang="zh-CN" altLang="en-US" dirty="0" smtClean="0"/>
              <a:t>半导体结构：晶体</a:t>
            </a:r>
            <a:endParaRPr lang="zh-CN" altLang="en-US" dirty="0"/>
          </a:p>
        </p:txBody>
      </p:sp>
      <p:sp>
        <p:nvSpPr>
          <p:cNvPr id="13" name="文本框 12"/>
          <p:cNvSpPr txBox="1"/>
          <p:nvPr/>
        </p:nvSpPr>
        <p:spPr>
          <a:xfrm>
            <a:off x="4132274" y="2034446"/>
            <a:ext cx="1980029" cy="523220"/>
          </a:xfrm>
          <a:prstGeom prst="rect">
            <a:avLst/>
          </a:prstGeom>
          <a:noFill/>
        </p:spPr>
        <p:txBody>
          <a:bodyPr wrap="none" rtlCol="0">
            <a:spAutoFit/>
          </a:bodyPr>
          <a:lstStyle/>
          <a:p>
            <a:r>
              <a:rPr lang="zh-CN" altLang="en-US" dirty="0" smtClean="0"/>
              <a:t>能谱：能带</a:t>
            </a:r>
            <a:endParaRPr lang="zh-CN" altLang="en-US" dirty="0"/>
          </a:p>
        </p:txBody>
      </p:sp>
      <mc:AlternateContent xmlns:mc="http://schemas.openxmlformats.org/markup-compatibility/2006" xmlns:a14="http://schemas.microsoft.com/office/drawing/2010/main">
        <mc:Choice Requires="a14">
          <p:sp>
            <p:nvSpPr>
              <p:cNvPr id="14" name="文本框 13"/>
              <p:cNvSpPr txBox="1"/>
              <p:nvPr/>
            </p:nvSpPr>
            <p:spPr>
              <a:xfrm>
                <a:off x="4132274" y="2641598"/>
                <a:ext cx="2449004" cy="586892"/>
              </a:xfrm>
              <a:prstGeom prst="rect">
                <a:avLst/>
              </a:prstGeom>
              <a:noFill/>
            </p:spPr>
            <p:txBody>
              <a:bodyPr wrap="none" rtlCol="0">
                <a:spAutoFit/>
              </a:bodyPr>
              <a:lstStyle/>
              <a:p>
                <a:r>
                  <a:rPr lang="zh-CN" altLang="en-US" dirty="0" smtClean="0"/>
                  <a:t>电子态：</a:t>
                </a:r>
                <a:r>
                  <a:rPr lang="en-US" altLang="zh-CN" dirty="0" smtClean="0"/>
                  <a:t>N</a:t>
                </a:r>
                <a:r>
                  <a:rPr lang="zh-CN" altLang="en-US" dirty="0" smtClean="0"/>
                  <a:t>个</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𝑘</m:t>
                        </m:r>
                      </m:e>
                    </m:acc>
                  </m:oMath>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4132274" y="2641598"/>
                <a:ext cx="2449004" cy="586892"/>
              </a:xfrm>
              <a:prstGeom prst="rect">
                <a:avLst/>
              </a:prstGeom>
              <a:blipFill>
                <a:blip r:embed="rId3"/>
                <a:stretch>
                  <a:fillRect l="-5224" t="-3093" b="-268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4132274" y="3327257"/>
                <a:ext cx="4672433" cy="764312"/>
              </a:xfrm>
              <a:prstGeom prst="rect">
                <a:avLst/>
              </a:prstGeom>
              <a:noFill/>
            </p:spPr>
            <p:txBody>
              <a:bodyPr wrap="none" rtlCol="0">
                <a:spAutoFit/>
              </a:bodyPr>
              <a:lstStyle/>
              <a:p>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𝑘</m:t>
                        </m:r>
                      </m:e>
                    </m:acc>
                  </m:oMath>
                </a14:m>
                <a:r>
                  <a:rPr lang="zh-CN" altLang="en-US" dirty="0" smtClean="0"/>
                  <a:t>在倒空间占据的体积：</a:t>
                </a:r>
                <a14:m>
                  <m:oMath xmlns:m="http://schemas.openxmlformats.org/officeDocument/2006/math">
                    <m:f>
                      <m:fPr>
                        <m:ctrlPr>
                          <a:rPr lang="en-US" altLang="zh-CN" i="1" smtClean="0">
                            <a:latin typeface="Cambria Math" panose="02040503050406030204" pitchFamily="18" charset="0"/>
                          </a:rPr>
                        </m:ctrlPr>
                      </m:fPr>
                      <m:num>
                        <m:sSup>
                          <m:sSupPr>
                            <m:ctrlPr>
                              <a:rPr lang="en-US" altLang="zh-CN" i="1" smtClean="0">
                                <a:latin typeface="Cambria Math" panose="02040503050406030204" pitchFamily="18" charset="0"/>
                              </a:rPr>
                            </m:ctrlPr>
                          </m:sSupPr>
                          <m:e>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2</m:t>
                                </m:r>
                                <m:r>
                                  <a:rPr lang="zh-CN" altLang="en-US" b="0" i="1" smtClean="0">
                                    <a:latin typeface="Cambria Math" panose="02040503050406030204" pitchFamily="18" charset="0"/>
                                  </a:rPr>
                                  <m:t>𝜋</m:t>
                                </m:r>
                              </m:e>
                            </m:d>
                          </m:e>
                          <m:sup>
                            <m:r>
                              <a:rPr lang="en-US" altLang="zh-CN" b="0" i="1" smtClean="0">
                                <a:latin typeface="Cambria Math" panose="02040503050406030204" pitchFamily="18" charset="0"/>
                              </a:rPr>
                              <m:t>3</m:t>
                            </m:r>
                          </m:sup>
                        </m:sSup>
                      </m:num>
                      <m:den>
                        <m:r>
                          <a:rPr lang="en-US" altLang="zh-CN" b="0" i="1" smtClean="0">
                            <a:latin typeface="Cambria Math" panose="02040503050406030204" pitchFamily="18" charset="0"/>
                          </a:rPr>
                          <m:t>𝑉</m:t>
                        </m:r>
                      </m:den>
                    </m:f>
                  </m:oMath>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4132274" y="3327257"/>
                <a:ext cx="4672433" cy="764312"/>
              </a:xfrm>
              <a:prstGeom prst="rect">
                <a:avLst/>
              </a:prstGeom>
              <a:blipFill>
                <a:blip r:embed="rId4"/>
                <a:stretch>
                  <a:fillRect b="-56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106561" y="4097100"/>
                <a:ext cx="4533677" cy="748603"/>
              </a:xfrm>
              <a:prstGeom prst="rect">
                <a:avLst/>
              </a:prstGeom>
              <a:noFill/>
            </p:spPr>
            <p:txBody>
              <a:bodyPr wrap="none" rtlCol="0">
                <a:spAutoFit/>
              </a:bodyPr>
              <a:lstStyle/>
              <a:p>
                <a:r>
                  <a:rPr lang="zh-CN" altLang="en-US" dirty="0" smtClean="0"/>
                  <a:t>倒空间中的状态密度：</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𝑉</m:t>
                        </m:r>
                      </m:num>
                      <m:den>
                        <m:sSup>
                          <m:sSupPr>
                            <m:ctrlPr>
                              <a:rPr lang="en-US" altLang="zh-CN" i="1" smtClean="0">
                                <a:latin typeface="Cambria Math" panose="02040503050406030204" pitchFamily="18" charset="0"/>
                              </a:rPr>
                            </m:ctrlPr>
                          </m:sSupPr>
                          <m:e>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2</m:t>
                                </m:r>
                                <m:r>
                                  <a:rPr lang="zh-CN" altLang="en-US" b="0" i="1" smtClean="0">
                                    <a:latin typeface="Cambria Math" panose="02040503050406030204" pitchFamily="18" charset="0"/>
                                  </a:rPr>
                                  <m:t>𝜋</m:t>
                                </m:r>
                              </m:e>
                            </m:d>
                          </m:e>
                          <m:sup>
                            <m:r>
                              <a:rPr lang="en-US" altLang="zh-CN" b="0" i="1" smtClean="0">
                                <a:latin typeface="Cambria Math" panose="02040503050406030204" pitchFamily="18" charset="0"/>
                              </a:rPr>
                              <m:t>3</m:t>
                            </m:r>
                          </m:sup>
                        </m:sSup>
                      </m:den>
                    </m:f>
                  </m:oMath>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4106561" y="4097100"/>
                <a:ext cx="4533677" cy="748603"/>
              </a:xfrm>
              <a:prstGeom prst="rect">
                <a:avLst/>
              </a:prstGeom>
              <a:blipFill>
                <a:blip r:embed="rId5"/>
                <a:stretch>
                  <a:fillRect l="-28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4106561" y="4998699"/>
                <a:ext cx="5181290" cy="748603"/>
              </a:xfrm>
              <a:prstGeom prst="rect">
                <a:avLst/>
              </a:prstGeom>
              <a:noFill/>
            </p:spPr>
            <p:txBody>
              <a:bodyPr wrap="none" rtlCol="0">
                <a:spAutoFit/>
              </a:bodyPr>
              <a:lstStyle/>
              <a:p>
                <a:r>
                  <a:rPr lang="zh-CN" altLang="en-US" dirty="0" smtClean="0"/>
                  <a:t>倒空间中的</a:t>
                </a:r>
                <a:r>
                  <a:rPr lang="zh-CN" altLang="en-US" dirty="0"/>
                  <a:t>电子</a:t>
                </a:r>
                <a:r>
                  <a:rPr lang="zh-CN" altLang="en-US" dirty="0" smtClean="0"/>
                  <a:t>状态密度：</a:t>
                </a:r>
                <a14:m>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rPr>
                          <m:t>2</m:t>
                        </m:r>
                        <m:r>
                          <a:rPr lang="en-US" altLang="zh-CN" b="0" i="1" smtClean="0">
                            <a:latin typeface="Cambria Math" panose="02040503050406030204" pitchFamily="18" charset="0"/>
                          </a:rPr>
                          <m:t>𝑉</m:t>
                        </m:r>
                      </m:num>
                      <m:den>
                        <m:sSup>
                          <m:sSupPr>
                            <m:ctrlPr>
                              <a:rPr lang="en-US" altLang="zh-CN" i="1" smtClean="0">
                                <a:latin typeface="Cambria Math" panose="02040503050406030204" pitchFamily="18" charset="0"/>
                              </a:rPr>
                            </m:ctrlPr>
                          </m:sSupPr>
                          <m:e>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2</m:t>
                                </m:r>
                                <m:r>
                                  <a:rPr lang="zh-CN" altLang="en-US" b="0" i="1" smtClean="0">
                                    <a:latin typeface="Cambria Math" panose="02040503050406030204" pitchFamily="18" charset="0"/>
                                  </a:rPr>
                                  <m:t>𝜋</m:t>
                                </m:r>
                              </m:e>
                            </m:d>
                          </m:e>
                          <m:sup>
                            <m:r>
                              <a:rPr lang="en-US" altLang="zh-CN" b="0" i="1" smtClean="0">
                                <a:latin typeface="Cambria Math" panose="02040503050406030204" pitchFamily="18" charset="0"/>
                              </a:rPr>
                              <m:t>3</m:t>
                            </m:r>
                          </m:sup>
                        </m:sSup>
                      </m:den>
                    </m:f>
                  </m:oMath>
                </a14:m>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4106561" y="4998699"/>
                <a:ext cx="5181290" cy="748603"/>
              </a:xfrm>
              <a:prstGeom prst="rect">
                <a:avLst/>
              </a:prstGeom>
              <a:blipFill>
                <a:blip r:embed="rId6"/>
                <a:stretch>
                  <a:fillRect l="-2471" t="-813"/>
                </a:stretch>
              </a:blipFill>
            </p:spPr>
            <p:txBody>
              <a:bodyPr/>
              <a:lstStyle/>
              <a:p>
                <a:r>
                  <a:rPr lang="zh-CN" altLang="en-US">
                    <a:noFill/>
                  </a:rPr>
                  <a:t> </a:t>
                </a:r>
              </a:p>
            </p:txBody>
          </p:sp>
        </mc:Fallback>
      </mc:AlternateContent>
      <p:sp>
        <p:nvSpPr>
          <p:cNvPr id="18" name="矩形 17"/>
          <p:cNvSpPr/>
          <p:nvPr/>
        </p:nvSpPr>
        <p:spPr>
          <a:xfrm>
            <a:off x="4106561" y="1342525"/>
            <a:ext cx="5308913" cy="4476383"/>
          </a:xfrm>
          <a:prstGeom prst="rec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文本框 18"/>
          <p:cNvSpPr txBox="1"/>
          <p:nvPr/>
        </p:nvSpPr>
        <p:spPr>
          <a:xfrm>
            <a:off x="1616364" y="2751436"/>
            <a:ext cx="2339102" cy="954107"/>
          </a:xfrm>
          <a:prstGeom prst="rect">
            <a:avLst/>
          </a:prstGeom>
          <a:noFill/>
        </p:spPr>
        <p:txBody>
          <a:bodyPr wrap="none" rtlCol="0">
            <a:spAutoFit/>
          </a:bodyPr>
          <a:lstStyle/>
          <a:p>
            <a:r>
              <a:rPr lang="zh-CN" altLang="en-US" b="1" dirty="0" smtClean="0">
                <a:solidFill>
                  <a:srgbClr val="FF0000"/>
                </a:solidFill>
              </a:rPr>
              <a:t>晶体能带理论</a:t>
            </a:r>
            <a:endParaRPr lang="en-US" altLang="zh-CN" b="1" dirty="0" smtClean="0">
              <a:solidFill>
                <a:srgbClr val="FF0000"/>
              </a:solidFill>
            </a:endParaRPr>
          </a:p>
          <a:p>
            <a:r>
              <a:rPr lang="zh-CN" altLang="en-US" b="1" dirty="0" smtClean="0">
                <a:solidFill>
                  <a:srgbClr val="FF0000"/>
                </a:solidFill>
              </a:rPr>
              <a:t>量子力学方法</a:t>
            </a:r>
            <a:endParaRPr lang="zh-CN" altLang="en-US" b="1" dirty="0">
              <a:solidFill>
                <a:srgbClr val="FF0000"/>
              </a:solidFill>
            </a:endParaRPr>
          </a:p>
        </p:txBody>
      </p:sp>
      <p:grpSp>
        <p:nvGrpSpPr>
          <p:cNvPr id="20" name="组合 19"/>
          <p:cNvGrpSpPr/>
          <p:nvPr/>
        </p:nvGrpSpPr>
        <p:grpSpPr>
          <a:xfrm>
            <a:off x="7458075" y="6382078"/>
            <a:ext cx="552450" cy="314325"/>
            <a:chOff x="5172075" y="6438900"/>
            <a:chExt cx="552450" cy="314325"/>
          </a:xfrm>
        </p:grpSpPr>
        <p:sp>
          <p:nvSpPr>
            <p:cNvPr id="21" name="棱台 20"/>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TextBox 10"/>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191749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89914" y="193434"/>
            <a:ext cx="6991016" cy="830997"/>
          </a:xfrm>
          <a:prstGeom prst="rect">
            <a:avLst/>
          </a:prstGeom>
        </p:spPr>
        <p:txBody>
          <a:bodyPr wrap="none">
            <a:spAutoFit/>
          </a:bodyPr>
          <a:lstStyle/>
          <a:p>
            <a:r>
              <a:rPr lang="zh-CN" altLang="en-US" sz="4800" b="1" dirty="0">
                <a:solidFill>
                  <a:srgbClr val="C00000"/>
                </a:solidFill>
                <a:latin typeface="楷体" panose="02010609060101010101" pitchFamily="49" charset="-122"/>
                <a:ea typeface="楷体" panose="02010609060101010101" pitchFamily="49" charset="-122"/>
              </a:rPr>
              <a:t>导带电子和价带空穴密度</a:t>
            </a:r>
            <a:endParaRPr lang="zh-CN" altLang="en-US" sz="4800" dirty="0"/>
          </a:p>
        </p:txBody>
      </p:sp>
      <p:sp>
        <p:nvSpPr>
          <p:cNvPr id="3" name="文本框 2"/>
          <p:cNvSpPr txBox="1"/>
          <p:nvPr/>
        </p:nvSpPr>
        <p:spPr>
          <a:xfrm>
            <a:off x="1487055" y="1456093"/>
            <a:ext cx="2698175" cy="523220"/>
          </a:xfrm>
          <a:prstGeom prst="rect">
            <a:avLst/>
          </a:prstGeom>
          <a:noFill/>
        </p:spPr>
        <p:txBody>
          <a:bodyPr wrap="none" rtlCol="0">
            <a:spAutoFit/>
          </a:bodyPr>
          <a:lstStyle/>
          <a:p>
            <a:r>
              <a:rPr lang="zh-CN" altLang="en-US" b="1" dirty="0" smtClean="0">
                <a:solidFill>
                  <a:srgbClr val="FF0000"/>
                </a:solidFill>
              </a:rPr>
              <a:t>热力学统计物理</a:t>
            </a:r>
            <a:endParaRPr lang="zh-CN" altLang="en-US" b="1" dirty="0">
              <a:solidFill>
                <a:srgbClr val="FF0000"/>
              </a:solidFill>
            </a:endParaRPr>
          </a:p>
        </p:txBody>
      </p:sp>
      <p:sp>
        <p:nvSpPr>
          <p:cNvPr id="4" name="文本框 3"/>
          <p:cNvSpPr txBox="1"/>
          <p:nvPr/>
        </p:nvSpPr>
        <p:spPr>
          <a:xfrm>
            <a:off x="4627419" y="1450109"/>
            <a:ext cx="3517310" cy="523220"/>
          </a:xfrm>
          <a:prstGeom prst="rect">
            <a:avLst/>
          </a:prstGeom>
          <a:noFill/>
        </p:spPr>
        <p:txBody>
          <a:bodyPr wrap="none" rtlCol="0">
            <a:spAutoFit/>
          </a:bodyPr>
          <a:lstStyle/>
          <a:p>
            <a:r>
              <a:rPr lang="zh-CN" altLang="en-US" dirty="0" smtClean="0"/>
              <a:t>电子系统是费米系统</a:t>
            </a:r>
            <a:endParaRPr lang="zh-CN" altLang="en-US" dirty="0"/>
          </a:p>
        </p:txBody>
      </p:sp>
      <p:sp>
        <p:nvSpPr>
          <p:cNvPr id="6" name="文本框 5"/>
          <p:cNvSpPr txBox="1"/>
          <p:nvPr/>
        </p:nvSpPr>
        <p:spPr>
          <a:xfrm>
            <a:off x="8525164" y="1421879"/>
            <a:ext cx="1620957" cy="523220"/>
          </a:xfrm>
          <a:prstGeom prst="rect">
            <a:avLst/>
          </a:prstGeom>
          <a:noFill/>
        </p:spPr>
        <p:txBody>
          <a:bodyPr wrap="none" rtlCol="0">
            <a:spAutoFit/>
          </a:bodyPr>
          <a:lstStyle/>
          <a:p>
            <a:r>
              <a:rPr lang="zh-CN" altLang="en-US" dirty="0" smtClean="0"/>
              <a:t>费米分布</a:t>
            </a:r>
            <a:endParaRPr lang="zh-CN" altLang="en-US" dirty="0"/>
          </a:p>
        </p:txBody>
      </p:sp>
      <mc:AlternateContent xmlns:mc="http://schemas.openxmlformats.org/markup-compatibility/2006" xmlns:a14="http://schemas.microsoft.com/office/drawing/2010/main">
        <mc:Choice Requires="a14">
          <p:sp>
            <p:nvSpPr>
              <p:cNvPr id="7" name="文本框 6"/>
              <p:cNvSpPr txBox="1"/>
              <p:nvPr/>
            </p:nvSpPr>
            <p:spPr>
              <a:xfrm>
                <a:off x="9966037" y="1450109"/>
                <a:ext cx="84369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9966037" y="1450109"/>
                <a:ext cx="843693" cy="43088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6268307" y="2470728"/>
                <a:ext cx="84369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6268307" y="2470728"/>
                <a:ext cx="843693" cy="43088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5441653" y="2470728"/>
                <a:ext cx="90755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𝑁</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𝐸</m:t>
                          </m:r>
                        </m:e>
                      </m:d>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5441653" y="2470728"/>
                <a:ext cx="907556" cy="43088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5219980" y="2225963"/>
                <a:ext cx="779059" cy="11301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lang="zh-CN" altLang="en-US" i="1" smtClean="0">
                              <a:latin typeface="Cambria Math" panose="02040503050406030204" pitchFamily="18" charset="0"/>
                            </a:rPr>
                          </m:ctrlPr>
                        </m:naryPr>
                        <m:sub/>
                        <m:sup/>
                        <m:e/>
                      </m:nary>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5219980" y="2225963"/>
                <a:ext cx="779059" cy="113018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7051007" y="2461492"/>
                <a:ext cx="54624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𝑑𝐸</m:t>
                      </m:r>
                    </m:oMath>
                  </m:oMathPara>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7051007" y="2461492"/>
                <a:ext cx="546240" cy="43088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4684272" y="2470728"/>
                <a:ext cx="67980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m:oMathPara>
                </a14:m>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4684272" y="2470728"/>
                <a:ext cx="679801" cy="430887"/>
              </a:xfrm>
              <a:prstGeom prst="rect">
                <a:avLst/>
              </a:prstGeom>
              <a:blipFill>
                <a:blip r:embed="rId8"/>
                <a:stretch>
                  <a:fillRect/>
                </a:stretch>
              </a:blipFill>
            </p:spPr>
            <p:txBody>
              <a:bodyPr/>
              <a:lstStyle/>
              <a:p>
                <a:r>
                  <a:rPr lang="zh-CN" altLang="en-US">
                    <a:noFill/>
                  </a:rPr>
                  <a:t> </a:t>
                </a:r>
              </a:p>
            </p:txBody>
          </p:sp>
        </mc:Fallback>
      </mc:AlternateContent>
      <p:sp>
        <p:nvSpPr>
          <p:cNvPr id="13" name="矩形 12"/>
          <p:cNvSpPr/>
          <p:nvPr/>
        </p:nvSpPr>
        <p:spPr>
          <a:xfrm>
            <a:off x="5441653" y="2443019"/>
            <a:ext cx="826654" cy="521853"/>
          </a:xfrm>
          <a:prstGeom prst="rec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TextBox 1"/>
              <p:cNvSpPr txBox="1"/>
              <p:nvPr/>
            </p:nvSpPr>
            <p:spPr>
              <a:xfrm>
                <a:off x="2689914" y="3649590"/>
                <a:ext cx="2301976" cy="910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𝑁</m:t>
                      </m:r>
                      <m:d>
                        <m:dPr>
                          <m:ctrlPr>
                            <a:rPr lang="en-US" altLang="zh-CN" i="1">
                              <a:latin typeface="Cambria Math" panose="02040503050406030204" pitchFamily="18" charset="0"/>
                            </a:rPr>
                          </m:ctrlPr>
                        </m:dPr>
                        <m:e>
                          <m:r>
                            <a:rPr lang="en-US" altLang="zh-CN" i="1">
                              <a:latin typeface="Cambria Math"/>
                            </a:rPr>
                            <m:t>𝐸</m:t>
                          </m:r>
                        </m:e>
                      </m:d>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r>
                            <a:rPr lang="en-US" altLang="zh-CN" i="1">
                              <a:latin typeface="Cambria Math"/>
                            </a:rPr>
                            <m:t>𝑉</m:t>
                          </m:r>
                        </m:den>
                      </m:f>
                      <m:f>
                        <m:fPr>
                          <m:ctrlPr>
                            <a:rPr lang="en-US" altLang="zh-CN" i="1">
                              <a:latin typeface="Cambria Math" panose="02040503050406030204" pitchFamily="18" charset="0"/>
                            </a:rPr>
                          </m:ctrlPr>
                        </m:fPr>
                        <m:num>
                          <m:r>
                            <a:rPr lang="en-US" altLang="zh-CN" i="1">
                              <a:latin typeface="Cambria Math"/>
                            </a:rPr>
                            <m:t>𝑑𝑍</m:t>
                          </m:r>
                        </m:num>
                        <m:den>
                          <m:r>
                            <a:rPr lang="en-US" altLang="zh-CN" i="1">
                              <a:latin typeface="Cambria Math"/>
                            </a:rPr>
                            <m:t>𝑑𝐸</m:t>
                          </m:r>
                        </m:den>
                      </m:f>
                    </m:oMath>
                  </m:oMathPara>
                </a14:m>
                <a:endParaRPr lang="zh-CN" altLang="en-US" dirty="0"/>
              </a:p>
            </p:txBody>
          </p:sp>
        </mc:Choice>
        <mc:Fallback xmlns="">
          <p:sp>
            <p:nvSpPr>
              <p:cNvPr id="14" name="TextBox 1"/>
              <p:cNvSpPr txBox="1">
                <a:spLocks noRot="1" noChangeAspect="1" noMove="1" noResize="1" noEditPoints="1" noAdjustHandles="1" noChangeArrowheads="1" noChangeShapeType="1" noTextEdit="1"/>
              </p:cNvSpPr>
              <p:nvPr/>
            </p:nvSpPr>
            <p:spPr>
              <a:xfrm>
                <a:off x="2689914" y="3649590"/>
                <a:ext cx="2301976" cy="910377"/>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9"/>
              <p:cNvSpPr txBox="1"/>
              <p:nvPr/>
            </p:nvSpPr>
            <p:spPr>
              <a:xfrm>
                <a:off x="6092130" y="3654435"/>
                <a:ext cx="3189014" cy="9144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𝑁</m:t>
                      </m:r>
                      <m:d>
                        <m:dPr>
                          <m:ctrlPr>
                            <a:rPr lang="en-US" altLang="zh-CN" i="1">
                              <a:latin typeface="Cambria Math" panose="02040503050406030204" pitchFamily="18" charset="0"/>
                            </a:rPr>
                          </m:ctrlPr>
                        </m:dPr>
                        <m:e>
                          <m:r>
                            <a:rPr lang="en-US" altLang="zh-CN" i="1">
                              <a:latin typeface="Cambria Math"/>
                            </a:rPr>
                            <m:t>𝐸</m:t>
                          </m:r>
                        </m:e>
                      </m:d>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r>
                            <a:rPr lang="en-US" altLang="zh-CN" i="1">
                              <a:latin typeface="Cambria Math"/>
                            </a:rPr>
                            <m:t>𝑉</m:t>
                          </m:r>
                        </m:den>
                      </m:f>
                      <m:f>
                        <m:fPr>
                          <m:ctrlPr>
                            <a:rPr lang="en-US" altLang="zh-CN" i="1">
                              <a:latin typeface="Cambria Math" panose="02040503050406030204" pitchFamily="18" charset="0"/>
                            </a:rPr>
                          </m:ctrlPr>
                        </m:fPr>
                        <m:num>
                          <m:r>
                            <a:rPr lang="en-US" altLang="zh-CN" i="1">
                              <a:latin typeface="Cambria Math"/>
                            </a:rPr>
                            <m:t>𝑑𝑍</m:t>
                          </m:r>
                        </m:num>
                        <m:den>
                          <m:r>
                            <a:rPr lang="en-US" altLang="zh-CN" i="1">
                              <a:latin typeface="Cambria Math"/>
                            </a:rPr>
                            <m:t>𝑑</m:t>
                          </m:r>
                          <m:sSup>
                            <m:sSupPr>
                              <m:ctrlPr>
                                <a:rPr lang="en-US" altLang="zh-CN" i="1">
                                  <a:latin typeface="Cambria Math" panose="02040503050406030204" pitchFamily="18" charset="0"/>
                                </a:rPr>
                              </m:ctrlPr>
                            </m:sSupPr>
                            <m:e>
                              <m:r>
                                <a:rPr lang="en-US" altLang="zh-CN" i="1">
                                  <a:latin typeface="Cambria Math"/>
                                  <a:sym typeface="Symbol"/>
                                </a:rPr>
                                <m:t></m:t>
                              </m:r>
                            </m:e>
                            <m:sup>
                              <m:r>
                                <a:rPr lang="en-US" altLang="zh-CN" i="1">
                                  <a:latin typeface="Cambria Math"/>
                                </a:rPr>
                                <m:t>∗</m:t>
                              </m:r>
                            </m:sup>
                          </m:sSup>
                        </m:den>
                      </m:f>
                      <m:f>
                        <m:fPr>
                          <m:ctrlPr>
                            <a:rPr lang="en-US" altLang="zh-CN" i="1">
                              <a:latin typeface="Cambria Math" panose="02040503050406030204" pitchFamily="18" charset="0"/>
                            </a:rPr>
                          </m:ctrlPr>
                        </m:fPr>
                        <m:num>
                          <m:r>
                            <a:rPr lang="en-US" altLang="zh-CN" i="1">
                              <a:latin typeface="Cambria Math"/>
                            </a:rPr>
                            <m:t>𝑑</m:t>
                          </m:r>
                          <m:sSup>
                            <m:sSupPr>
                              <m:ctrlPr>
                                <a:rPr lang="en-US" altLang="zh-CN" i="1">
                                  <a:latin typeface="Cambria Math" panose="02040503050406030204" pitchFamily="18" charset="0"/>
                                </a:rPr>
                              </m:ctrlPr>
                            </m:sSupPr>
                            <m:e>
                              <m:r>
                                <a:rPr lang="en-US" altLang="zh-CN" i="1">
                                  <a:latin typeface="Cambria Math"/>
                                  <a:sym typeface="Symbol"/>
                                </a:rPr>
                                <m:t></m:t>
                              </m:r>
                            </m:e>
                            <m:sup>
                              <m:r>
                                <a:rPr lang="en-US" altLang="zh-CN" i="1">
                                  <a:latin typeface="Cambria Math"/>
                                </a:rPr>
                                <m:t>∗</m:t>
                              </m:r>
                            </m:sup>
                          </m:sSup>
                        </m:num>
                        <m:den>
                          <m:r>
                            <a:rPr lang="en-US" altLang="zh-CN" i="1">
                              <a:latin typeface="Cambria Math"/>
                            </a:rPr>
                            <m:t>𝑑𝐸</m:t>
                          </m:r>
                        </m:den>
                      </m:f>
                    </m:oMath>
                  </m:oMathPara>
                </a14:m>
                <a:endParaRPr lang="zh-CN" altLang="en-US" dirty="0"/>
              </a:p>
            </p:txBody>
          </p:sp>
        </mc:Choice>
        <mc:Fallback xmlns="">
          <p:sp>
            <p:nvSpPr>
              <p:cNvPr id="15" name="TextBox 19"/>
              <p:cNvSpPr txBox="1">
                <a:spLocks noRot="1" noChangeAspect="1" noMove="1" noResize="1" noEditPoints="1" noAdjustHandles="1" noChangeArrowheads="1" noChangeShapeType="1" noTextEdit="1"/>
              </p:cNvSpPr>
              <p:nvPr/>
            </p:nvSpPr>
            <p:spPr>
              <a:xfrm>
                <a:off x="6092130" y="3654435"/>
                <a:ext cx="3189014" cy="914417"/>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2"/>
              <p:cNvSpPr txBox="1"/>
              <p:nvPr/>
            </p:nvSpPr>
            <p:spPr>
              <a:xfrm>
                <a:off x="6713431" y="5234222"/>
                <a:ext cx="1215717" cy="962699"/>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r>
                            <a:rPr lang="en-US" altLang="zh-CN" b="1" i="1">
                              <a:latin typeface="Cambria Math"/>
                            </a:rPr>
                            <m:t>𝟐</m:t>
                          </m:r>
                          <m:r>
                            <a:rPr lang="en-US" altLang="zh-CN" b="1" i="1">
                              <a:latin typeface="Cambria Math"/>
                            </a:rPr>
                            <m:t>𝑽</m:t>
                          </m:r>
                        </m:num>
                        <m:den>
                          <m:sSup>
                            <m:sSupPr>
                              <m:ctrlPr>
                                <a:rPr lang="en-US" altLang="zh-CN" b="1" i="1">
                                  <a:latin typeface="Cambria Math" panose="02040503050406030204" pitchFamily="18" charset="0"/>
                                </a:rPr>
                              </m:ctrlPr>
                            </m:sSupPr>
                            <m:e>
                              <m:d>
                                <m:dPr>
                                  <m:ctrlPr>
                                    <a:rPr lang="en-US" altLang="zh-CN" b="1" i="1">
                                      <a:latin typeface="Cambria Math" panose="02040503050406030204" pitchFamily="18" charset="0"/>
                                    </a:rPr>
                                  </m:ctrlPr>
                                </m:dPr>
                                <m:e>
                                  <m:r>
                                    <a:rPr lang="en-US" altLang="zh-CN" b="1" i="1">
                                      <a:latin typeface="Cambria Math"/>
                                    </a:rPr>
                                    <m:t>𝟐</m:t>
                                  </m:r>
                                  <m:r>
                                    <a:rPr lang="zh-CN" altLang="en-US" b="1" i="1">
                                      <a:latin typeface="Cambria Math"/>
                                    </a:rPr>
                                    <m:t>𝝅</m:t>
                                  </m:r>
                                </m:e>
                              </m:d>
                            </m:e>
                            <m:sup>
                              <m:r>
                                <a:rPr lang="en-US" altLang="zh-CN" b="1" i="1">
                                  <a:latin typeface="Cambria Math"/>
                                </a:rPr>
                                <m:t>𝟑</m:t>
                              </m:r>
                            </m:sup>
                          </m:sSup>
                        </m:den>
                      </m:f>
                    </m:oMath>
                  </m:oMathPara>
                </a14:m>
                <a:endParaRPr lang="zh-CN" altLang="en-US" b="1" dirty="0"/>
              </a:p>
            </p:txBody>
          </p:sp>
        </mc:Choice>
        <mc:Fallback xmlns="">
          <p:sp>
            <p:nvSpPr>
              <p:cNvPr id="16" name="TextBox 2"/>
              <p:cNvSpPr txBox="1">
                <a:spLocks noRot="1" noChangeAspect="1" noMove="1" noResize="1" noEditPoints="1" noAdjustHandles="1" noChangeArrowheads="1" noChangeShapeType="1" noTextEdit="1"/>
              </p:cNvSpPr>
              <p:nvPr/>
            </p:nvSpPr>
            <p:spPr>
              <a:xfrm>
                <a:off x="6713431" y="5234222"/>
                <a:ext cx="1215717" cy="962699"/>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4"/>
              <p:cNvSpPr txBox="1"/>
              <p:nvPr/>
            </p:nvSpPr>
            <p:spPr>
              <a:xfrm>
                <a:off x="9810992" y="3062698"/>
                <a:ext cx="916885" cy="586892"/>
              </a:xfrm>
              <a:prstGeom prst="rect">
                <a:avLst/>
              </a:prstGeom>
              <a:solidFill>
                <a:srgbClr val="FFFF00"/>
              </a:solidFill>
            </p:spPr>
            <p:txBody>
              <a:bodyPr wrap="square" rtlCol="0">
                <a:spAutoFit/>
              </a:bodyPr>
              <a:lstStyle/>
              <a:p>
                <a:r>
                  <a:rPr lang="en-US" altLang="zh-CN" i="1" dirty="0" smtClean="0">
                    <a:latin typeface="Times New Roman" pitchFamily="18" charset="0"/>
                    <a:cs typeface="Times New Roman" pitchFamily="18" charset="0"/>
                  </a:rPr>
                  <a:t>E</a:t>
                </a:r>
                <a:r>
                  <a:rPr lang="en-US" altLang="zh-CN" dirty="0">
                    <a:latin typeface="Times New Roman" pitchFamily="18" charset="0"/>
                    <a:cs typeface="Times New Roman" pitchFamily="18" charset="0"/>
                  </a:rPr>
                  <a:t>~</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a:rPr>
                          <m:t>𝑘</m:t>
                        </m:r>
                      </m:e>
                    </m:acc>
                  </m:oMath>
                </a14:m>
                <a:endParaRPr lang="zh-CN" altLang="en-US" dirty="0">
                  <a:latin typeface="Times New Roman" pitchFamily="18" charset="0"/>
                  <a:cs typeface="Times New Roman" pitchFamily="18" charset="0"/>
                </a:endParaRPr>
              </a:p>
            </p:txBody>
          </p:sp>
        </mc:Choice>
        <mc:Fallback xmlns="">
          <p:sp>
            <p:nvSpPr>
              <p:cNvPr id="17" name="TextBox 4"/>
              <p:cNvSpPr txBox="1">
                <a:spLocks noRot="1" noChangeAspect="1" noMove="1" noResize="1" noEditPoints="1" noAdjustHandles="1" noChangeArrowheads="1" noChangeShapeType="1" noTextEdit="1"/>
              </p:cNvSpPr>
              <p:nvPr/>
            </p:nvSpPr>
            <p:spPr>
              <a:xfrm>
                <a:off x="9810992" y="3062698"/>
                <a:ext cx="916885" cy="586892"/>
              </a:xfrm>
              <a:prstGeom prst="rect">
                <a:avLst/>
              </a:prstGeom>
              <a:blipFill>
                <a:blip r:embed="rId12"/>
                <a:stretch>
                  <a:fillRect l="-13245" b="-27835"/>
                </a:stretch>
              </a:blipFill>
            </p:spPr>
            <p:txBody>
              <a:bodyPr/>
              <a:lstStyle/>
              <a:p>
                <a:r>
                  <a:rPr lang="zh-CN" altLang="en-US">
                    <a:noFill/>
                  </a:rPr>
                  <a:t> </a:t>
                </a:r>
              </a:p>
            </p:txBody>
          </p:sp>
        </mc:Fallback>
      </mc:AlternateContent>
      <p:cxnSp>
        <p:nvCxnSpPr>
          <p:cNvPr id="18" name="直接箭头连接符 17"/>
          <p:cNvCxnSpPr/>
          <p:nvPr/>
        </p:nvCxnSpPr>
        <p:spPr>
          <a:xfrm flipH="1">
            <a:off x="7658696" y="4568852"/>
            <a:ext cx="387927" cy="66537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9170083" y="3407541"/>
            <a:ext cx="569503" cy="38600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7458075" y="6382078"/>
            <a:ext cx="552450" cy="314325"/>
            <a:chOff x="5172075" y="6438900"/>
            <a:chExt cx="552450" cy="314325"/>
          </a:xfrm>
        </p:grpSpPr>
        <p:sp>
          <p:nvSpPr>
            <p:cNvPr id="22" name="棱台 21"/>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Box 10"/>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167531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arn(inVertic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10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10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up)">
                                      <p:cBhvr>
                                        <p:cTn id="52" dur="500"/>
                                        <p:tgtEl>
                                          <p:spTgt spid="18"/>
                                        </p:tgtEl>
                                      </p:cBhvr>
                                    </p:animEffec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wipe(up)">
                                      <p:cBhvr>
                                        <p:cTn id="60" dur="500"/>
                                        <p:tgtEl>
                                          <p:spTgt spid="19"/>
                                        </p:tgtEl>
                                      </p:cBhvr>
                                    </p:animEffec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childTnLst>
                                </p:cTn>
                              </p:par>
                            </p:childTnLst>
                          </p:cTn>
                        </p:par>
                        <p:par>
                          <p:cTn id="64" fill="hold">
                            <p:stCondLst>
                              <p:cond delay="500"/>
                            </p:stCondLst>
                            <p:childTnLst>
                              <p:par>
                                <p:cTn id="65" presetID="22" presetClass="entr" presetSubtype="4" fill="hold"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down)">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P spid="9" grpId="0"/>
      <p:bldP spid="10" grpId="0"/>
      <p:bldP spid="11" grpId="0"/>
      <p:bldP spid="12" grpId="0"/>
      <p:bldP spid="13" grpId="0" animBg="1"/>
      <p:bldP spid="14" grpId="0"/>
      <p:bldP spid="15" grpId="0"/>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8561" y="1690490"/>
            <a:ext cx="3283095" cy="4156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本框 3"/>
          <p:cNvSpPr txBox="1"/>
          <p:nvPr/>
        </p:nvSpPr>
        <p:spPr>
          <a:xfrm>
            <a:off x="5357091" y="2059708"/>
            <a:ext cx="503664" cy="523220"/>
          </a:xfrm>
          <a:prstGeom prst="rect">
            <a:avLst/>
          </a:prstGeom>
          <a:noFill/>
        </p:spPr>
        <p:txBody>
          <a:bodyPr wrap="none" rtlCol="0">
            <a:spAutoFit/>
          </a:bodyPr>
          <a:lstStyle/>
          <a:p>
            <a:r>
              <a:rPr lang="en-US" altLang="zh-CN" dirty="0" smtClean="0"/>
              <a:t>Si</a:t>
            </a:r>
            <a:endParaRPr lang="zh-CN" altLang="en-US" dirty="0"/>
          </a:p>
        </p:txBody>
      </p:sp>
      <p:sp>
        <p:nvSpPr>
          <p:cNvPr id="5" name="标题 4"/>
          <p:cNvSpPr>
            <a:spLocks noGrp="1"/>
          </p:cNvSpPr>
          <p:nvPr>
            <p:ph type="title"/>
          </p:nvPr>
        </p:nvSpPr>
        <p:spPr>
          <a:xfrm>
            <a:off x="702733" y="127000"/>
            <a:ext cx="11387667" cy="1143000"/>
          </a:xfrm>
          <a:prstGeom prst="rect">
            <a:avLst/>
          </a:prstGeom>
        </p:spPr>
        <p:txBody>
          <a:bodyPr wrap="none">
            <a:spAutoFit/>
          </a:bodyPr>
          <a:lstStyle/>
          <a:p>
            <a:r>
              <a:rPr lang="zh-CN" altLang="en-US" sz="4800" b="1" dirty="0">
                <a:solidFill>
                  <a:srgbClr val="C00000"/>
                </a:solidFill>
                <a:latin typeface="楷体" panose="02010609060101010101" pitchFamily="49" charset="-122"/>
                <a:ea typeface="楷体" panose="02010609060101010101" pitchFamily="49" charset="-122"/>
              </a:rPr>
              <a:t>导带电子和价带空穴密度</a:t>
            </a:r>
            <a:endParaRPr lang="zh-CN" altLang="en-US" sz="4800" dirty="0"/>
          </a:p>
        </p:txBody>
      </p:sp>
      <p:sp>
        <p:nvSpPr>
          <p:cNvPr id="6" name="文本框 5"/>
          <p:cNvSpPr txBox="1"/>
          <p:nvPr/>
        </p:nvSpPr>
        <p:spPr>
          <a:xfrm>
            <a:off x="6784032" y="3331074"/>
            <a:ext cx="785793" cy="284693"/>
          </a:xfrm>
          <a:prstGeom prst="rect">
            <a:avLst/>
          </a:prstGeom>
          <a:noFill/>
        </p:spPr>
        <p:txBody>
          <a:bodyPr wrap="none" rtlCol="0">
            <a:spAutoFit/>
          </a:bodyPr>
          <a:lstStyle/>
          <a:p>
            <a:pPr algn="ctr">
              <a:lnSpc>
                <a:spcPts val="500"/>
              </a:lnSpc>
            </a:pPr>
            <a:r>
              <a:rPr lang="en-US" altLang="zh-CN" dirty="0" smtClean="0">
                <a:solidFill>
                  <a:srgbClr val="FF0000"/>
                </a:solidFill>
              </a:rPr>
              <a:t>-----</a:t>
            </a:r>
          </a:p>
          <a:p>
            <a:pPr algn="ctr">
              <a:lnSpc>
                <a:spcPts val="500"/>
              </a:lnSpc>
            </a:pPr>
            <a:r>
              <a:rPr lang="en-US" altLang="zh-CN" dirty="0" smtClean="0">
                <a:solidFill>
                  <a:srgbClr val="FF0000"/>
                </a:solidFill>
              </a:rPr>
              <a:t>----</a:t>
            </a:r>
          </a:p>
          <a:p>
            <a:pPr algn="ctr">
              <a:lnSpc>
                <a:spcPts val="500"/>
              </a:lnSpc>
            </a:pPr>
            <a:r>
              <a:rPr lang="en-US" altLang="zh-CN" dirty="0" smtClean="0">
                <a:solidFill>
                  <a:srgbClr val="FF0000"/>
                </a:solidFill>
              </a:rPr>
              <a:t>-</a:t>
            </a:r>
            <a:endParaRPr lang="zh-CN" altLang="en-US" dirty="0">
              <a:solidFill>
                <a:srgbClr val="FF0000"/>
              </a:solidFill>
            </a:endParaRPr>
          </a:p>
        </p:txBody>
      </p:sp>
      <p:sp>
        <p:nvSpPr>
          <p:cNvPr id="7" name="文本框 6"/>
          <p:cNvSpPr txBox="1"/>
          <p:nvPr/>
        </p:nvSpPr>
        <p:spPr>
          <a:xfrm>
            <a:off x="5876427" y="4257964"/>
            <a:ext cx="902811" cy="361637"/>
          </a:xfrm>
          <a:prstGeom prst="rect">
            <a:avLst/>
          </a:prstGeom>
          <a:noFill/>
        </p:spPr>
        <p:txBody>
          <a:bodyPr wrap="none" rtlCol="0">
            <a:spAutoFit/>
          </a:bodyPr>
          <a:lstStyle/>
          <a:p>
            <a:pPr algn="ctr">
              <a:lnSpc>
                <a:spcPts val="700"/>
              </a:lnSpc>
            </a:pPr>
            <a:r>
              <a:rPr lang="en-US" altLang="zh-CN" sz="2400" dirty="0" smtClean="0">
                <a:solidFill>
                  <a:srgbClr val="FF0000"/>
                </a:solidFill>
              </a:rPr>
              <a:t>+</a:t>
            </a:r>
          </a:p>
          <a:p>
            <a:pPr algn="ctr">
              <a:lnSpc>
                <a:spcPts val="700"/>
              </a:lnSpc>
            </a:pPr>
            <a:r>
              <a:rPr lang="en-US" altLang="zh-CN" sz="2400" dirty="0" smtClean="0">
                <a:solidFill>
                  <a:srgbClr val="FF0000"/>
                </a:solidFill>
              </a:rPr>
              <a:t>++</a:t>
            </a:r>
          </a:p>
          <a:p>
            <a:pPr algn="ctr">
              <a:lnSpc>
                <a:spcPts val="700"/>
              </a:lnSpc>
            </a:pPr>
            <a:r>
              <a:rPr lang="en-US" altLang="zh-CN" sz="2400" dirty="0" smtClean="0">
                <a:solidFill>
                  <a:srgbClr val="FF0000"/>
                </a:solidFill>
              </a:rPr>
              <a:t>++++</a:t>
            </a:r>
            <a:endParaRPr lang="zh-CN" altLang="en-US" sz="2400" dirty="0">
              <a:solidFill>
                <a:srgbClr val="FF0000"/>
              </a:solidFill>
            </a:endParaRPr>
          </a:p>
        </p:txBody>
      </p:sp>
    </p:spTree>
    <p:extLst>
      <p:ext uri="{BB962C8B-B14F-4D97-AF65-F5344CB8AC3E}">
        <p14:creationId xmlns:p14="http://schemas.microsoft.com/office/powerpoint/2010/main" val="145090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0"/>
          <p:cNvSpPr>
            <a:spLocks noChangeArrowheads="1"/>
          </p:cNvSpPr>
          <p:nvPr/>
        </p:nvSpPr>
        <p:spPr bwMode="auto">
          <a:xfrm>
            <a:off x="482505" y="59750"/>
            <a:ext cx="75819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sz="4000" b="1" dirty="0">
                <a:solidFill>
                  <a:schemeClr val="tx2"/>
                </a:solidFill>
                <a:latin typeface="+mn-ea"/>
                <a:ea typeface="+mn-ea"/>
              </a:rPr>
              <a:t>4.1.1 </a:t>
            </a:r>
            <a:r>
              <a:rPr lang="zh-CN" altLang="en-US" sz="4000" b="1" dirty="0">
                <a:solidFill>
                  <a:schemeClr val="tx2"/>
                </a:solidFill>
                <a:latin typeface="+mn-ea"/>
                <a:ea typeface="+mn-ea"/>
              </a:rPr>
              <a:t>导带状态密度</a:t>
            </a:r>
            <a:r>
              <a:rPr lang="en-US" altLang="zh-CN" sz="4000" b="1" dirty="0">
                <a:solidFill>
                  <a:schemeClr val="tx2"/>
                </a:solidFill>
                <a:latin typeface="+mn-ea"/>
                <a:ea typeface="+mn-ea"/>
              </a:rPr>
              <a:t>N</a:t>
            </a:r>
            <a:r>
              <a:rPr lang="en-US" altLang="zh-CN" sz="4000" b="1" baseline="-25000" dirty="0">
                <a:solidFill>
                  <a:schemeClr val="tx2"/>
                </a:solidFill>
                <a:latin typeface="+mn-ea"/>
                <a:ea typeface="+mn-ea"/>
              </a:rPr>
              <a:t>C</a:t>
            </a:r>
            <a:r>
              <a:rPr lang="en-US" altLang="zh-CN" sz="4000" b="1" dirty="0">
                <a:solidFill>
                  <a:schemeClr val="tx2"/>
                </a:solidFill>
                <a:latin typeface="+mn-ea"/>
                <a:ea typeface="+mn-ea"/>
              </a:rPr>
              <a:t>(E) </a:t>
            </a:r>
            <a:r>
              <a:rPr lang="zh-CN" altLang="en-US" sz="4000" dirty="0">
                <a:solidFill>
                  <a:schemeClr val="tx2"/>
                </a:solidFill>
                <a:latin typeface="+mn-ea"/>
                <a:ea typeface="+mn-ea"/>
              </a:rPr>
              <a:t> </a:t>
            </a:r>
          </a:p>
        </p:txBody>
      </p:sp>
      <mc:AlternateContent xmlns:mc="http://schemas.openxmlformats.org/markup-compatibility/2006" xmlns:a14="http://schemas.microsoft.com/office/drawing/2010/main">
        <mc:Choice Requires="a14">
          <p:sp>
            <p:nvSpPr>
              <p:cNvPr id="9227" name="TextBox 9226"/>
              <p:cNvSpPr txBox="1"/>
              <p:nvPr/>
            </p:nvSpPr>
            <p:spPr>
              <a:xfrm>
                <a:off x="1558530" y="1465984"/>
                <a:ext cx="8674939" cy="10831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a:rPr>
                        <m:t>𝑬</m:t>
                      </m:r>
                      <m:r>
                        <a:rPr lang="en-US" altLang="zh-CN" sz="2000" b="1" i="1">
                          <a:latin typeface="Cambria Math"/>
                        </a:rPr>
                        <m:t>=</m:t>
                      </m:r>
                      <m:sSub>
                        <m:sSubPr>
                          <m:ctrlPr>
                            <a:rPr lang="en-US" altLang="zh-CN" sz="2000" b="1" i="1">
                              <a:latin typeface="Cambria Math" panose="02040503050406030204" pitchFamily="18" charset="0"/>
                            </a:rPr>
                          </m:ctrlPr>
                        </m:sSubPr>
                        <m:e>
                          <m:r>
                            <a:rPr lang="en-US" altLang="zh-CN" sz="2000" b="1" i="1">
                              <a:latin typeface="Cambria Math"/>
                            </a:rPr>
                            <m:t>𝑬</m:t>
                          </m:r>
                        </m:e>
                        <m:sub>
                          <m:r>
                            <a:rPr lang="en-US" altLang="zh-CN" sz="2000" b="1" i="1">
                              <a:latin typeface="Cambria Math"/>
                            </a:rPr>
                            <m:t>𝑪</m:t>
                          </m:r>
                        </m:sub>
                      </m:sSub>
                      <m:r>
                        <a:rPr lang="en-US" altLang="zh-CN" sz="2000" b="1" i="1">
                          <a:latin typeface="Cambria Math"/>
                        </a:rPr>
                        <m:t>+</m:t>
                      </m:r>
                      <m:f>
                        <m:fPr>
                          <m:ctrlPr>
                            <a:rPr lang="en-US" altLang="zh-CN" sz="2000" b="1" i="1">
                              <a:latin typeface="Cambria Math" panose="02040503050406030204" pitchFamily="18" charset="0"/>
                            </a:rPr>
                          </m:ctrlPr>
                        </m:fPr>
                        <m:num>
                          <m:r>
                            <a:rPr lang="en-US" altLang="zh-CN" sz="2000" b="1" i="1">
                              <a:latin typeface="Cambria Math"/>
                            </a:rPr>
                            <m:t>𝟏</m:t>
                          </m:r>
                        </m:num>
                        <m:den>
                          <m:r>
                            <a:rPr lang="en-US" altLang="zh-CN" sz="2000" b="1" i="1">
                              <a:latin typeface="Cambria Math"/>
                            </a:rPr>
                            <m:t>𝟐</m:t>
                          </m:r>
                        </m:den>
                      </m:f>
                      <m:d>
                        <m:dPr>
                          <m:ctrlPr>
                            <a:rPr lang="en-US" altLang="zh-CN" sz="2000" b="1" i="1">
                              <a:latin typeface="Cambria Math" panose="02040503050406030204" pitchFamily="18" charset="0"/>
                            </a:rPr>
                          </m:ctrlPr>
                        </m:dPr>
                        <m:e>
                          <m:f>
                            <m:fPr>
                              <m:ctrlPr>
                                <a:rPr lang="en-US" altLang="zh-CN" sz="2000" b="1" i="1">
                                  <a:latin typeface="Cambria Math" panose="02040503050406030204" pitchFamily="18" charset="0"/>
                                </a:rPr>
                              </m:ctrlPr>
                            </m:fPr>
                            <m:num>
                              <m:sSup>
                                <m:sSupPr>
                                  <m:ctrlPr>
                                    <a:rPr lang="en-US" altLang="zh-CN" sz="2000" b="1" i="1">
                                      <a:latin typeface="Cambria Math" panose="02040503050406030204" pitchFamily="18" charset="0"/>
                                    </a:rPr>
                                  </m:ctrlPr>
                                </m:sSupPr>
                                <m:e>
                                  <m:r>
                                    <a:rPr lang="zh-CN" altLang="en-US" sz="2000" b="1" i="1">
                                      <a:latin typeface="Cambria Math"/>
                                    </a:rPr>
                                    <m:t>𝝏</m:t>
                                  </m:r>
                                </m:e>
                                <m:sup>
                                  <m:r>
                                    <a:rPr lang="en-US" altLang="zh-CN" sz="2000" b="1" i="1">
                                      <a:latin typeface="Cambria Math"/>
                                    </a:rPr>
                                    <m:t>𝟐</m:t>
                                  </m:r>
                                </m:sup>
                              </m:sSup>
                              <m:r>
                                <a:rPr lang="en-US" altLang="zh-CN" sz="2000" b="1" i="1">
                                  <a:latin typeface="Cambria Math"/>
                                </a:rPr>
                                <m:t>𝑬</m:t>
                              </m:r>
                            </m:num>
                            <m:den>
                              <m:r>
                                <a:rPr lang="zh-CN" altLang="en-US" sz="2000" b="1" i="1">
                                  <a:latin typeface="Cambria Math"/>
                                </a:rPr>
                                <m:t>𝝏</m:t>
                              </m:r>
                              <m:sSup>
                                <m:sSupPr>
                                  <m:ctrlPr>
                                    <a:rPr lang="en-US" altLang="zh-CN" sz="2000" b="1" i="1">
                                      <a:latin typeface="Cambria Math" panose="02040503050406030204" pitchFamily="18" charset="0"/>
                                    </a:rPr>
                                  </m:ctrlPr>
                                </m:sSupPr>
                                <m:e>
                                  <m:sSub>
                                    <m:sSubPr>
                                      <m:ctrlPr>
                                        <a:rPr lang="en-US" altLang="zh-CN" sz="2000" b="1" i="1">
                                          <a:latin typeface="Cambria Math" panose="02040503050406030204" pitchFamily="18" charset="0"/>
                                        </a:rPr>
                                      </m:ctrlPr>
                                    </m:sSubPr>
                                    <m:e>
                                      <m:r>
                                        <a:rPr lang="en-US" altLang="zh-CN" sz="2000" b="1" i="1">
                                          <a:latin typeface="Cambria Math"/>
                                        </a:rPr>
                                        <m:t>𝒌</m:t>
                                      </m:r>
                                    </m:e>
                                    <m:sub>
                                      <m:r>
                                        <a:rPr lang="en-US" altLang="zh-CN" sz="2000" b="1" i="1">
                                          <a:latin typeface="Cambria Math"/>
                                        </a:rPr>
                                        <m:t>𝟏</m:t>
                                      </m:r>
                                    </m:sub>
                                  </m:sSub>
                                </m:e>
                                <m:sup>
                                  <m:r>
                                    <a:rPr lang="en-US" altLang="zh-CN" sz="2000" b="1" i="1">
                                      <a:latin typeface="Cambria Math"/>
                                    </a:rPr>
                                    <m:t>𝟐</m:t>
                                  </m:r>
                                </m:sup>
                              </m:sSup>
                            </m:den>
                          </m:f>
                          <m:r>
                            <a:rPr lang="en-US" altLang="zh-CN" sz="2000" b="1" i="1">
                              <a:latin typeface="Cambria Math"/>
                              <a:ea typeface="Cambria Math"/>
                            </a:rPr>
                            <m:t>∆</m:t>
                          </m:r>
                          <m:sSup>
                            <m:sSupPr>
                              <m:ctrlPr>
                                <a:rPr lang="en-US" altLang="zh-CN" sz="2000" b="1" i="1">
                                  <a:latin typeface="Cambria Math" panose="02040503050406030204" pitchFamily="18" charset="0"/>
                                  <a:ea typeface="Cambria Math"/>
                                </a:rPr>
                              </m:ctrlPr>
                            </m:sSupPr>
                            <m:e>
                              <m:sSub>
                                <m:sSubPr>
                                  <m:ctrlPr>
                                    <a:rPr lang="en-US" altLang="zh-CN" sz="2000" b="1" i="1">
                                      <a:latin typeface="Cambria Math" panose="02040503050406030204" pitchFamily="18" charset="0"/>
                                      <a:ea typeface="Cambria Math"/>
                                    </a:rPr>
                                  </m:ctrlPr>
                                </m:sSubPr>
                                <m:e>
                                  <m:r>
                                    <a:rPr lang="en-US" altLang="zh-CN" sz="2000" b="1" i="1">
                                      <a:latin typeface="Cambria Math"/>
                                      <a:ea typeface="Cambria Math"/>
                                    </a:rPr>
                                    <m:t>𝒌</m:t>
                                  </m:r>
                                </m:e>
                                <m:sub>
                                  <m:r>
                                    <a:rPr lang="en-US" altLang="zh-CN" sz="2000" b="1" i="1">
                                      <a:latin typeface="Cambria Math"/>
                                      <a:ea typeface="Cambria Math"/>
                                    </a:rPr>
                                    <m:t>𝟏</m:t>
                                  </m:r>
                                </m:sub>
                              </m:sSub>
                            </m:e>
                            <m:sup>
                              <m:r>
                                <a:rPr lang="en-US" altLang="zh-CN" sz="2000" b="1" i="1">
                                  <a:latin typeface="Cambria Math"/>
                                  <a:ea typeface="Cambria Math"/>
                                </a:rPr>
                                <m:t>𝟐</m:t>
                              </m:r>
                            </m:sup>
                          </m:sSup>
                          <m:r>
                            <a:rPr lang="en-US" altLang="zh-CN" sz="2000" b="1" i="1">
                              <a:latin typeface="Cambria Math"/>
                              <a:ea typeface="Cambria Math"/>
                            </a:rPr>
                            <m:t>+</m:t>
                          </m:r>
                          <m:f>
                            <m:fPr>
                              <m:ctrlPr>
                                <a:rPr lang="en-US" altLang="zh-CN" sz="2000" b="1" i="1">
                                  <a:latin typeface="Cambria Math" panose="02040503050406030204" pitchFamily="18" charset="0"/>
                                </a:rPr>
                              </m:ctrlPr>
                            </m:fPr>
                            <m:num>
                              <m:sSup>
                                <m:sSupPr>
                                  <m:ctrlPr>
                                    <a:rPr lang="en-US" altLang="zh-CN" sz="2000" b="1" i="1">
                                      <a:latin typeface="Cambria Math" panose="02040503050406030204" pitchFamily="18" charset="0"/>
                                    </a:rPr>
                                  </m:ctrlPr>
                                </m:sSupPr>
                                <m:e>
                                  <m:r>
                                    <a:rPr lang="zh-CN" altLang="en-US" sz="2000" b="1" i="1">
                                      <a:latin typeface="Cambria Math"/>
                                    </a:rPr>
                                    <m:t>𝝏</m:t>
                                  </m:r>
                                </m:e>
                                <m:sup>
                                  <m:r>
                                    <a:rPr lang="en-US" altLang="zh-CN" sz="2000" b="1" i="1">
                                      <a:latin typeface="Cambria Math"/>
                                    </a:rPr>
                                    <m:t>𝟐</m:t>
                                  </m:r>
                                </m:sup>
                              </m:sSup>
                              <m:r>
                                <a:rPr lang="en-US" altLang="zh-CN" sz="2000" b="1" i="1">
                                  <a:latin typeface="Cambria Math"/>
                                </a:rPr>
                                <m:t>𝑬</m:t>
                              </m:r>
                            </m:num>
                            <m:den>
                              <m:r>
                                <a:rPr lang="zh-CN" altLang="en-US" sz="2000" b="1" i="1">
                                  <a:latin typeface="Cambria Math"/>
                                </a:rPr>
                                <m:t>𝝏</m:t>
                              </m:r>
                              <m:sSup>
                                <m:sSupPr>
                                  <m:ctrlPr>
                                    <a:rPr lang="en-US" altLang="zh-CN" sz="2000" b="1" i="1">
                                      <a:latin typeface="Cambria Math" panose="02040503050406030204" pitchFamily="18" charset="0"/>
                                    </a:rPr>
                                  </m:ctrlPr>
                                </m:sSupPr>
                                <m:e>
                                  <m:sSub>
                                    <m:sSubPr>
                                      <m:ctrlPr>
                                        <a:rPr lang="en-US" altLang="zh-CN" sz="2000" b="1" i="1">
                                          <a:latin typeface="Cambria Math" panose="02040503050406030204" pitchFamily="18" charset="0"/>
                                        </a:rPr>
                                      </m:ctrlPr>
                                    </m:sSubPr>
                                    <m:e>
                                      <m:r>
                                        <a:rPr lang="en-US" altLang="zh-CN" sz="2000" b="1" i="1">
                                          <a:latin typeface="Cambria Math"/>
                                        </a:rPr>
                                        <m:t>𝒌</m:t>
                                      </m:r>
                                    </m:e>
                                    <m:sub>
                                      <m:r>
                                        <a:rPr lang="en-US" altLang="zh-CN" sz="2000" b="1" i="1">
                                          <a:latin typeface="Cambria Math"/>
                                        </a:rPr>
                                        <m:t>𝟐</m:t>
                                      </m:r>
                                    </m:sub>
                                  </m:sSub>
                                </m:e>
                                <m:sup>
                                  <m:r>
                                    <a:rPr lang="en-US" altLang="zh-CN" sz="2000" b="1" i="1">
                                      <a:latin typeface="Cambria Math"/>
                                    </a:rPr>
                                    <m:t>𝟐</m:t>
                                  </m:r>
                                </m:sup>
                              </m:sSup>
                            </m:den>
                          </m:f>
                          <m:r>
                            <a:rPr lang="en-US" altLang="zh-CN" sz="2000" b="1" i="1">
                              <a:latin typeface="Cambria Math"/>
                              <a:ea typeface="Cambria Math"/>
                            </a:rPr>
                            <m:t>∆</m:t>
                          </m:r>
                          <m:sSup>
                            <m:sSupPr>
                              <m:ctrlPr>
                                <a:rPr lang="en-US" altLang="zh-CN" sz="2000" b="1" i="1">
                                  <a:latin typeface="Cambria Math" panose="02040503050406030204" pitchFamily="18" charset="0"/>
                                  <a:ea typeface="Cambria Math"/>
                                </a:rPr>
                              </m:ctrlPr>
                            </m:sSupPr>
                            <m:e>
                              <m:sSub>
                                <m:sSubPr>
                                  <m:ctrlPr>
                                    <a:rPr lang="en-US" altLang="zh-CN" sz="2000" b="1" i="1">
                                      <a:latin typeface="Cambria Math" panose="02040503050406030204" pitchFamily="18" charset="0"/>
                                      <a:ea typeface="Cambria Math"/>
                                    </a:rPr>
                                  </m:ctrlPr>
                                </m:sSubPr>
                                <m:e>
                                  <m:r>
                                    <a:rPr lang="en-US" altLang="zh-CN" sz="2000" b="1" i="1">
                                      <a:latin typeface="Cambria Math"/>
                                      <a:ea typeface="Cambria Math"/>
                                    </a:rPr>
                                    <m:t>𝒌</m:t>
                                  </m:r>
                                </m:e>
                                <m:sub>
                                  <m:r>
                                    <a:rPr lang="en-US" altLang="zh-CN" sz="2000" b="1" i="1">
                                      <a:latin typeface="Cambria Math"/>
                                      <a:ea typeface="Cambria Math"/>
                                    </a:rPr>
                                    <m:t>𝟐</m:t>
                                  </m:r>
                                </m:sub>
                              </m:sSub>
                            </m:e>
                            <m:sup>
                              <m:r>
                                <a:rPr lang="en-US" altLang="zh-CN" sz="2000" b="1" i="1">
                                  <a:latin typeface="Cambria Math"/>
                                  <a:ea typeface="Cambria Math"/>
                                </a:rPr>
                                <m:t>𝟐</m:t>
                              </m:r>
                            </m:sup>
                          </m:sSup>
                          <m:r>
                            <a:rPr lang="en-US" altLang="zh-CN" sz="2000" b="1" i="1">
                              <a:latin typeface="Cambria Math"/>
                              <a:ea typeface="Cambria Math"/>
                            </a:rPr>
                            <m:t>+</m:t>
                          </m:r>
                          <m:f>
                            <m:fPr>
                              <m:ctrlPr>
                                <a:rPr lang="en-US" altLang="zh-CN" sz="2000" b="1" i="1">
                                  <a:latin typeface="Cambria Math" panose="02040503050406030204" pitchFamily="18" charset="0"/>
                                </a:rPr>
                              </m:ctrlPr>
                            </m:fPr>
                            <m:num>
                              <m:sSup>
                                <m:sSupPr>
                                  <m:ctrlPr>
                                    <a:rPr lang="en-US" altLang="zh-CN" sz="2000" b="1" i="1">
                                      <a:latin typeface="Cambria Math" panose="02040503050406030204" pitchFamily="18" charset="0"/>
                                    </a:rPr>
                                  </m:ctrlPr>
                                </m:sSupPr>
                                <m:e>
                                  <m:r>
                                    <a:rPr lang="zh-CN" altLang="en-US" sz="2000" b="1" i="1">
                                      <a:latin typeface="Cambria Math"/>
                                    </a:rPr>
                                    <m:t>𝝏</m:t>
                                  </m:r>
                                </m:e>
                                <m:sup>
                                  <m:r>
                                    <a:rPr lang="en-US" altLang="zh-CN" sz="2000" b="1" i="1">
                                      <a:latin typeface="Cambria Math"/>
                                    </a:rPr>
                                    <m:t>𝟐</m:t>
                                  </m:r>
                                </m:sup>
                              </m:sSup>
                              <m:r>
                                <a:rPr lang="en-US" altLang="zh-CN" sz="2000" b="1" i="1">
                                  <a:latin typeface="Cambria Math"/>
                                </a:rPr>
                                <m:t>𝑬</m:t>
                              </m:r>
                            </m:num>
                            <m:den>
                              <m:r>
                                <a:rPr lang="zh-CN" altLang="en-US" sz="2000" b="1" i="1">
                                  <a:latin typeface="Cambria Math"/>
                                </a:rPr>
                                <m:t>𝝏</m:t>
                              </m:r>
                              <m:sSup>
                                <m:sSupPr>
                                  <m:ctrlPr>
                                    <a:rPr lang="en-US" altLang="zh-CN" sz="2000" b="1" i="1">
                                      <a:latin typeface="Cambria Math" panose="02040503050406030204" pitchFamily="18" charset="0"/>
                                    </a:rPr>
                                  </m:ctrlPr>
                                </m:sSupPr>
                                <m:e>
                                  <m:sSub>
                                    <m:sSubPr>
                                      <m:ctrlPr>
                                        <a:rPr lang="en-US" altLang="zh-CN" sz="2000" b="1" i="1">
                                          <a:latin typeface="Cambria Math" panose="02040503050406030204" pitchFamily="18" charset="0"/>
                                        </a:rPr>
                                      </m:ctrlPr>
                                    </m:sSubPr>
                                    <m:e>
                                      <m:r>
                                        <a:rPr lang="en-US" altLang="zh-CN" sz="2000" b="1" i="1">
                                          <a:latin typeface="Cambria Math"/>
                                        </a:rPr>
                                        <m:t>𝒌</m:t>
                                      </m:r>
                                    </m:e>
                                    <m:sub>
                                      <m:r>
                                        <a:rPr lang="en-US" altLang="zh-CN" sz="2000" b="1" i="1">
                                          <a:latin typeface="Cambria Math"/>
                                        </a:rPr>
                                        <m:t>𝟑</m:t>
                                      </m:r>
                                    </m:sub>
                                  </m:sSub>
                                </m:e>
                                <m:sup>
                                  <m:r>
                                    <a:rPr lang="en-US" altLang="zh-CN" sz="2000" b="1" i="1">
                                      <a:latin typeface="Cambria Math"/>
                                    </a:rPr>
                                    <m:t>𝟐</m:t>
                                  </m:r>
                                </m:sup>
                              </m:sSup>
                            </m:den>
                          </m:f>
                          <m:r>
                            <a:rPr lang="en-US" altLang="zh-CN" sz="2000" b="1" i="1">
                              <a:latin typeface="Cambria Math"/>
                              <a:ea typeface="Cambria Math"/>
                            </a:rPr>
                            <m:t>∆</m:t>
                          </m:r>
                          <m:sSup>
                            <m:sSupPr>
                              <m:ctrlPr>
                                <a:rPr lang="en-US" altLang="zh-CN" sz="2000" b="1" i="1">
                                  <a:latin typeface="Cambria Math" panose="02040503050406030204" pitchFamily="18" charset="0"/>
                                  <a:ea typeface="Cambria Math"/>
                                </a:rPr>
                              </m:ctrlPr>
                            </m:sSupPr>
                            <m:e>
                              <m:sSub>
                                <m:sSubPr>
                                  <m:ctrlPr>
                                    <a:rPr lang="en-US" altLang="zh-CN" sz="2000" b="1" i="1">
                                      <a:latin typeface="Cambria Math" panose="02040503050406030204" pitchFamily="18" charset="0"/>
                                      <a:ea typeface="Cambria Math"/>
                                    </a:rPr>
                                  </m:ctrlPr>
                                </m:sSubPr>
                                <m:e>
                                  <m:r>
                                    <a:rPr lang="en-US" altLang="zh-CN" sz="2000" b="1" i="1">
                                      <a:latin typeface="Cambria Math"/>
                                      <a:ea typeface="Cambria Math"/>
                                    </a:rPr>
                                    <m:t>𝒌</m:t>
                                  </m:r>
                                </m:e>
                                <m:sub>
                                  <m:r>
                                    <a:rPr lang="en-US" altLang="zh-CN" sz="2000" b="1" i="1">
                                      <a:latin typeface="Cambria Math"/>
                                      <a:ea typeface="Cambria Math"/>
                                    </a:rPr>
                                    <m:t>𝟑</m:t>
                                  </m:r>
                                </m:sub>
                              </m:sSub>
                            </m:e>
                            <m:sup>
                              <m:r>
                                <a:rPr lang="en-US" altLang="zh-CN" sz="2000" b="1" i="1">
                                  <a:latin typeface="Cambria Math"/>
                                  <a:ea typeface="Cambria Math"/>
                                </a:rPr>
                                <m:t>𝟐</m:t>
                              </m:r>
                            </m:sup>
                          </m:sSup>
                          <m:r>
                            <a:rPr lang="en-US" altLang="zh-CN" sz="2000" b="1" i="1">
                              <a:latin typeface="Cambria Math"/>
                              <a:ea typeface="Cambria Math"/>
                            </a:rPr>
                            <m:t>+</m:t>
                          </m:r>
                          <m:nary>
                            <m:naryPr>
                              <m:chr m:val="∑"/>
                              <m:supHide m:val="on"/>
                              <m:ctrlPr>
                                <a:rPr lang="en-US" altLang="zh-CN" sz="2000" b="1" i="1">
                                  <a:latin typeface="Cambria Math" panose="02040503050406030204" pitchFamily="18" charset="0"/>
                                  <a:ea typeface="Cambria Math"/>
                                </a:rPr>
                              </m:ctrlPr>
                            </m:naryPr>
                            <m:sub>
                              <m:r>
                                <m:rPr>
                                  <m:brk m:alnAt="7"/>
                                </m:rPr>
                                <a:rPr lang="en-US" altLang="zh-CN" sz="2000" b="1" i="1">
                                  <a:latin typeface="Cambria Math"/>
                                  <a:ea typeface="Cambria Math"/>
                                </a:rPr>
                                <m:t>𝒊</m:t>
                              </m:r>
                              <m:r>
                                <a:rPr lang="en-US" altLang="zh-CN" sz="2000" b="1" i="1">
                                  <a:latin typeface="Cambria Math"/>
                                  <a:ea typeface="Cambria Math"/>
                                </a:rPr>
                                <m:t>,</m:t>
                              </m:r>
                              <m:r>
                                <a:rPr lang="en-US" altLang="zh-CN" sz="2000" b="1" i="1">
                                  <a:latin typeface="Cambria Math"/>
                                  <a:ea typeface="Cambria Math"/>
                                </a:rPr>
                                <m:t>𝒋</m:t>
                              </m:r>
                              <m:r>
                                <a:rPr lang="en-US" altLang="zh-CN" sz="2000" b="1" i="1">
                                  <a:latin typeface="Cambria Math"/>
                                  <a:ea typeface="Cambria Math"/>
                                </a:rPr>
                                <m:t>=</m:t>
                              </m:r>
                              <m:r>
                                <a:rPr lang="en-US" altLang="zh-CN" sz="2000" b="1" i="1">
                                  <a:latin typeface="Cambria Math"/>
                                  <a:ea typeface="Cambria Math"/>
                                </a:rPr>
                                <m:t>𝟏</m:t>
                              </m:r>
                              <m:r>
                                <a:rPr lang="en-US" altLang="zh-CN" sz="2000" b="1" i="1">
                                  <a:latin typeface="Cambria Math"/>
                                  <a:ea typeface="Cambria Math"/>
                                </a:rPr>
                                <m:t>,</m:t>
                              </m:r>
                              <m:r>
                                <a:rPr lang="en-US" altLang="zh-CN" sz="2000" b="1" i="1">
                                  <a:latin typeface="Cambria Math"/>
                                  <a:ea typeface="Cambria Math"/>
                                </a:rPr>
                                <m:t>𝟐</m:t>
                              </m:r>
                              <m:r>
                                <a:rPr lang="en-US" altLang="zh-CN" sz="2000" b="1" i="1">
                                  <a:latin typeface="Cambria Math"/>
                                  <a:ea typeface="Cambria Math"/>
                                </a:rPr>
                                <m:t>,</m:t>
                              </m:r>
                              <m:r>
                                <a:rPr lang="en-US" altLang="zh-CN" sz="2000" b="1" i="1">
                                  <a:latin typeface="Cambria Math"/>
                                  <a:ea typeface="Cambria Math"/>
                                </a:rPr>
                                <m:t>𝟑</m:t>
                              </m:r>
                            </m:sub>
                            <m:sup/>
                            <m:e>
                              <m:f>
                                <m:fPr>
                                  <m:ctrlPr>
                                    <a:rPr lang="en-US" altLang="zh-CN" sz="2000" b="1" i="1">
                                      <a:latin typeface="Cambria Math" panose="02040503050406030204" pitchFamily="18" charset="0"/>
                                      <a:ea typeface="Cambria Math"/>
                                    </a:rPr>
                                  </m:ctrlPr>
                                </m:fPr>
                                <m:num>
                                  <m:sSup>
                                    <m:sSupPr>
                                      <m:ctrlPr>
                                        <a:rPr lang="en-US" altLang="zh-CN" sz="2000" b="1" i="1">
                                          <a:latin typeface="Cambria Math" panose="02040503050406030204" pitchFamily="18" charset="0"/>
                                        </a:rPr>
                                      </m:ctrlPr>
                                    </m:sSupPr>
                                    <m:e>
                                      <m:r>
                                        <a:rPr lang="zh-CN" altLang="en-US" sz="2000" b="1" i="1">
                                          <a:latin typeface="Cambria Math"/>
                                        </a:rPr>
                                        <m:t>𝝏</m:t>
                                      </m:r>
                                    </m:e>
                                    <m:sup>
                                      <m:r>
                                        <a:rPr lang="en-US" altLang="zh-CN" sz="2000" b="1" i="1">
                                          <a:latin typeface="Cambria Math"/>
                                        </a:rPr>
                                        <m:t>𝟐</m:t>
                                      </m:r>
                                    </m:sup>
                                  </m:sSup>
                                  <m:r>
                                    <a:rPr lang="en-US" altLang="zh-CN" sz="2000" b="1" i="1">
                                      <a:latin typeface="Cambria Math"/>
                                    </a:rPr>
                                    <m:t>𝑬</m:t>
                                  </m:r>
                                </m:num>
                                <m:den>
                                  <m:r>
                                    <a:rPr lang="zh-CN" altLang="en-US" sz="2000" b="1" i="1">
                                      <a:latin typeface="Cambria Math"/>
                                      <a:ea typeface="Cambria Math"/>
                                    </a:rPr>
                                    <m:t>𝝏</m:t>
                                  </m:r>
                                  <m:sSub>
                                    <m:sSubPr>
                                      <m:ctrlPr>
                                        <a:rPr lang="en-US" altLang="zh-CN" sz="2000" b="1" i="1">
                                          <a:latin typeface="Cambria Math" panose="02040503050406030204" pitchFamily="18" charset="0"/>
                                          <a:ea typeface="Cambria Math"/>
                                        </a:rPr>
                                      </m:ctrlPr>
                                    </m:sSubPr>
                                    <m:e>
                                      <m:r>
                                        <a:rPr lang="en-US" altLang="zh-CN" sz="2000" b="1" i="1">
                                          <a:latin typeface="Cambria Math"/>
                                          <a:ea typeface="Cambria Math"/>
                                        </a:rPr>
                                        <m:t>𝒌</m:t>
                                      </m:r>
                                    </m:e>
                                    <m:sub>
                                      <m:r>
                                        <a:rPr lang="en-US" altLang="zh-CN" sz="2000" b="1" i="1">
                                          <a:latin typeface="Cambria Math"/>
                                          <a:ea typeface="Cambria Math"/>
                                        </a:rPr>
                                        <m:t>𝒊</m:t>
                                      </m:r>
                                    </m:sub>
                                  </m:sSub>
                                  <m:r>
                                    <a:rPr lang="zh-CN" altLang="en-US" sz="2000" b="1" i="1">
                                      <a:latin typeface="Cambria Math"/>
                                      <a:ea typeface="Cambria Math"/>
                                    </a:rPr>
                                    <m:t>𝝏</m:t>
                                  </m:r>
                                  <m:sSub>
                                    <m:sSubPr>
                                      <m:ctrlPr>
                                        <a:rPr lang="en-US" altLang="zh-CN" sz="2000" b="1" i="1">
                                          <a:latin typeface="Cambria Math" panose="02040503050406030204" pitchFamily="18" charset="0"/>
                                          <a:ea typeface="Cambria Math"/>
                                        </a:rPr>
                                      </m:ctrlPr>
                                    </m:sSubPr>
                                    <m:e>
                                      <m:r>
                                        <a:rPr lang="en-US" altLang="zh-CN" sz="2000" b="1" i="1">
                                          <a:latin typeface="Cambria Math"/>
                                          <a:ea typeface="Cambria Math"/>
                                        </a:rPr>
                                        <m:t>𝒌</m:t>
                                      </m:r>
                                    </m:e>
                                    <m:sub>
                                      <m:r>
                                        <a:rPr lang="en-US" altLang="zh-CN" sz="2000" b="1" i="1">
                                          <a:latin typeface="Cambria Math"/>
                                          <a:ea typeface="Cambria Math"/>
                                        </a:rPr>
                                        <m:t>𝒋</m:t>
                                      </m:r>
                                    </m:sub>
                                  </m:sSub>
                                </m:den>
                              </m:f>
                              <m:r>
                                <a:rPr lang="en-US" altLang="zh-CN" sz="2000" b="1" i="1">
                                  <a:latin typeface="Cambria Math"/>
                                  <a:ea typeface="Cambria Math"/>
                                </a:rPr>
                                <m:t>∆</m:t>
                              </m:r>
                              <m:sSub>
                                <m:sSubPr>
                                  <m:ctrlPr>
                                    <a:rPr lang="en-US" altLang="zh-CN" sz="2000" b="1" i="1">
                                      <a:latin typeface="Cambria Math" panose="02040503050406030204" pitchFamily="18" charset="0"/>
                                      <a:ea typeface="Cambria Math"/>
                                    </a:rPr>
                                  </m:ctrlPr>
                                </m:sSubPr>
                                <m:e>
                                  <m:r>
                                    <a:rPr lang="en-US" altLang="zh-CN" sz="2000" b="1" i="1">
                                      <a:latin typeface="Cambria Math"/>
                                      <a:ea typeface="Cambria Math"/>
                                    </a:rPr>
                                    <m:t>𝒌</m:t>
                                  </m:r>
                                </m:e>
                                <m:sub>
                                  <m:r>
                                    <a:rPr lang="en-US" altLang="zh-CN" sz="2000" b="1" i="1">
                                      <a:latin typeface="Cambria Math"/>
                                      <a:ea typeface="Cambria Math"/>
                                    </a:rPr>
                                    <m:t>𝒊</m:t>
                                  </m:r>
                                </m:sub>
                              </m:sSub>
                              <m:r>
                                <a:rPr lang="en-US" altLang="zh-CN" sz="2000" b="1" i="1">
                                  <a:latin typeface="Cambria Math"/>
                                  <a:ea typeface="Cambria Math"/>
                                </a:rPr>
                                <m:t>∆</m:t>
                              </m:r>
                              <m:sSub>
                                <m:sSubPr>
                                  <m:ctrlPr>
                                    <a:rPr lang="en-US" altLang="zh-CN" sz="2000" b="1" i="1">
                                      <a:latin typeface="Cambria Math" panose="02040503050406030204" pitchFamily="18" charset="0"/>
                                      <a:ea typeface="Cambria Math"/>
                                    </a:rPr>
                                  </m:ctrlPr>
                                </m:sSubPr>
                                <m:e>
                                  <m:r>
                                    <a:rPr lang="en-US" altLang="zh-CN" sz="2000" b="1" i="1">
                                      <a:latin typeface="Cambria Math"/>
                                      <a:ea typeface="Cambria Math"/>
                                    </a:rPr>
                                    <m:t>𝒌</m:t>
                                  </m:r>
                                </m:e>
                                <m:sub>
                                  <m:r>
                                    <a:rPr lang="en-US" altLang="zh-CN" sz="2000" b="1" i="1">
                                      <a:latin typeface="Cambria Math"/>
                                      <a:ea typeface="Cambria Math"/>
                                    </a:rPr>
                                    <m:t>𝒊</m:t>
                                  </m:r>
                                </m:sub>
                              </m:sSub>
                            </m:e>
                          </m:nary>
                        </m:e>
                      </m:d>
                    </m:oMath>
                  </m:oMathPara>
                </a14:m>
                <a:endParaRPr lang="zh-CN" altLang="en-US" sz="2000" b="1" dirty="0"/>
              </a:p>
            </p:txBody>
          </p:sp>
        </mc:Choice>
        <mc:Fallback xmlns="">
          <p:sp>
            <p:nvSpPr>
              <p:cNvPr id="9227" name="TextBox 9226"/>
              <p:cNvSpPr txBox="1">
                <a:spLocks noRot="1" noChangeAspect="1" noMove="1" noResize="1" noEditPoints="1" noAdjustHandles="1" noChangeArrowheads="1" noChangeShapeType="1" noTextEdit="1"/>
              </p:cNvSpPr>
              <p:nvPr/>
            </p:nvSpPr>
            <p:spPr>
              <a:xfrm>
                <a:off x="1558530" y="1465984"/>
                <a:ext cx="8674939" cy="1083182"/>
              </a:xfrm>
              <a:prstGeom prst="rect">
                <a:avLst/>
              </a:prstGeom>
              <a:blipFill>
                <a:blip r:embed="rId3"/>
                <a:stretch>
                  <a:fillRect/>
                </a:stretch>
              </a:blipFill>
            </p:spPr>
            <p:txBody>
              <a:bodyPr/>
              <a:lstStyle/>
              <a:p>
                <a:r>
                  <a:rPr lang="zh-CN" altLang="en-US">
                    <a:noFill/>
                  </a:rPr>
                  <a:t> </a:t>
                </a:r>
              </a:p>
            </p:txBody>
          </p:sp>
        </mc:Fallback>
      </mc:AlternateContent>
      <p:grpSp>
        <p:nvGrpSpPr>
          <p:cNvPr id="8" name="组合 7"/>
          <p:cNvGrpSpPr/>
          <p:nvPr/>
        </p:nvGrpSpPr>
        <p:grpSpPr>
          <a:xfrm>
            <a:off x="7458075" y="6382078"/>
            <a:ext cx="552450" cy="314325"/>
            <a:chOff x="5172075" y="6438900"/>
            <a:chExt cx="552450" cy="314325"/>
          </a:xfrm>
        </p:grpSpPr>
        <p:sp>
          <p:nvSpPr>
            <p:cNvPr id="9" name="棱台 8"/>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0"/>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grpSp>
        <p:nvGrpSpPr>
          <p:cNvPr id="52" name="组合 51"/>
          <p:cNvGrpSpPr/>
          <p:nvPr/>
        </p:nvGrpSpPr>
        <p:grpSpPr>
          <a:xfrm>
            <a:off x="6099181" y="2530049"/>
            <a:ext cx="3378318" cy="3006504"/>
            <a:chOff x="3914600" y="2445942"/>
            <a:chExt cx="3378318" cy="3006504"/>
          </a:xfrm>
        </p:grpSpPr>
        <p:sp>
          <p:nvSpPr>
            <p:cNvPr id="2" name="立方体 1"/>
            <p:cNvSpPr/>
            <p:nvPr/>
          </p:nvSpPr>
          <p:spPr>
            <a:xfrm>
              <a:off x="4479636" y="3214255"/>
              <a:ext cx="2124364" cy="2105890"/>
            </a:xfrm>
            <a:prstGeom prst="cub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 name="直接连接符 3"/>
            <p:cNvCxnSpPr/>
            <p:nvPr/>
          </p:nvCxnSpPr>
          <p:spPr>
            <a:xfrm>
              <a:off x="5015345" y="3214255"/>
              <a:ext cx="19683" cy="1570181"/>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5035028" y="4784436"/>
              <a:ext cx="1568973"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479636" y="4784436"/>
              <a:ext cx="555392" cy="53570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961137" y="3163455"/>
              <a:ext cx="101600" cy="101600"/>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椭圆 24"/>
            <p:cNvSpPr/>
            <p:nvPr/>
          </p:nvSpPr>
          <p:spPr>
            <a:xfrm>
              <a:off x="6553200" y="3163455"/>
              <a:ext cx="101600" cy="101600"/>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椭圆 25"/>
            <p:cNvSpPr/>
            <p:nvPr/>
          </p:nvSpPr>
          <p:spPr>
            <a:xfrm>
              <a:off x="4428836" y="3694546"/>
              <a:ext cx="101600" cy="101600"/>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椭圆 26"/>
            <p:cNvSpPr/>
            <p:nvPr/>
          </p:nvSpPr>
          <p:spPr>
            <a:xfrm>
              <a:off x="6009217" y="3694546"/>
              <a:ext cx="101600" cy="101600"/>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椭圆 27"/>
            <p:cNvSpPr/>
            <p:nvPr/>
          </p:nvSpPr>
          <p:spPr>
            <a:xfrm>
              <a:off x="5006108" y="4715164"/>
              <a:ext cx="101600" cy="101600"/>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椭圆 28"/>
            <p:cNvSpPr/>
            <p:nvPr/>
          </p:nvSpPr>
          <p:spPr>
            <a:xfrm>
              <a:off x="6553200" y="4715164"/>
              <a:ext cx="101600" cy="101600"/>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椭圆 29"/>
            <p:cNvSpPr/>
            <p:nvPr/>
          </p:nvSpPr>
          <p:spPr>
            <a:xfrm>
              <a:off x="4428836" y="5264727"/>
              <a:ext cx="101600" cy="101600"/>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椭圆 30"/>
            <p:cNvSpPr/>
            <p:nvPr/>
          </p:nvSpPr>
          <p:spPr>
            <a:xfrm>
              <a:off x="6009217" y="5273964"/>
              <a:ext cx="101600" cy="101600"/>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椭圆 32"/>
            <p:cNvSpPr/>
            <p:nvPr/>
          </p:nvSpPr>
          <p:spPr>
            <a:xfrm>
              <a:off x="5421745" y="4221019"/>
              <a:ext cx="101600" cy="101600"/>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2" name="直接箭头连接符 21"/>
            <p:cNvCxnSpPr/>
            <p:nvPr/>
          </p:nvCxnSpPr>
          <p:spPr>
            <a:xfrm flipV="1">
              <a:off x="5523345" y="4254618"/>
              <a:ext cx="858982" cy="5397"/>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3" idx="1"/>
            </p:cNvCxnSpPr>
            <p:nvPr/>
          </p:nvCxnSpPr>
          <p:spPr>
            <a:xfrm flipV="1">
              <a:off x="5436624" y="3491345"/>
              <a:ext cx="0" cy="744553"/>
            </a:xfrm>
            <a:prstGeom prst="line">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5218545" y="4294911"/>
              <a:ext cx="218080" cy="170872"/>
            </a:xfrm>
            <a:prstGeom prst="line">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382327" y="4254618"/>
              <a:ext cx="660668" cy="0"/>
            </a:xfrm>
            <a:prstGeom prst="line">
              <a:avLst/>
            </a:prstGeom>
            <a:ln w="28575">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H="1">
              <a:off x="4156364" y="4465783"/>
              <a:ext cx="1062181" cy="909781"/>
            </a:xfrm>
            <a:prstGeom prst="straightConnector1">
              <a:avLst/>
            </a:prstGeom>
            <a:ln w="28575">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5436624" y="2807855"/>
              <a:ext cx="1" cy="683490"/>
            </a:xfrm>
            <a:prstGeom prst="straightConnector1">
              <a:avLst/>
            </a:prstGeom>
            <a:ln w="28575">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6949554" y="4033301"/>
              <a:ext cx="343364" cy="523220"/>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y</a:t>
              </a:r>
              <a:endParaRPr lang="en-US" altLang="zh-CN" i="1" dirty="0" smtClean="0">
                <a:latin typeface="Times New Roman" panose="02020603050405020304" pitchFamily="18" charset="0"/>
                <a:cs typeface="Times New Roman" panose="02020603050405020304" pitchFamily="18" charset="0"/>
              </a:endParaRPr>
            </a:p>
          </p:txBody>
        </p:sp>
        <p:sp>
          <p:nvSpPr>
            <p:cNvPr id="53" name="文本框 52"/>
            <p:cNvSpPr txBox="1"/>
            <p:nvPr/>
          </p:nvSpPr>
          <p:spPr>
            <a:xfrm>
              <a:off x="3914600" y="4929226"/>
              <a:ext cx="343364" cy="523220"/>
            </a:xfrm>
            <a:prstGeom prst="rect">
              <a:avLst/>
            </a:prstGeom>
            <a:noFill/>
          </p:spPr>
          <p:txBody>
            <a:bodyPr wrap="none" rtlCol="0">
              <a:spAutoFit/>
            </a:bodyPr>
            <a:lstStyle/>
            <a:p>
              <a:r>
                <a:rPr lang="en-US" altLang="zh-CN" i="1" dirty="0" smtClean="0">
                  <a:latin typeface="Times New Roman" panose="02020603050405020304" pitchFamily="18" charset="0"/>
                  <a:cs typeface="Times New Roman" panose="02020603050405020304" pitchFamily="18" charset="0"/>
                </a:rPr>
                <a:t>x</a:t>
              </a:r>
            </a:p>
          </p:txBody>
        </p:sp>
        <p:sp>
          <p:nvSpPr>
            <p:cNvPr id="54" name="文本框 53"/>
            <p:cNvSpPr txBox="1"/>
            <p:nvPr/>
          </p:nvSpPr>
          <p:spPr>
            <a:xfrm>
              <a:off x="5143925" y="2445942"/>
              <a:ext cx="324128" cy="523220"/>
            </a:xfrm>
            <a:prstGeom prst="rect">
              <a:avLst/>
            </a:prstGeom>
            <a:noFill/>
          </p:spPr>
          <p:txBody>
            <a:bodyPr wrap="none" rtlCol="0">
              <a:spAutoFit/>
            </a:bodyPr>
            <a:lstStyle/>
            <a:p>
              <a:r>
                <a:rPr lang="en-US" altLang="zh-CN" i="1" dirty="0" smtClean="0">
                  <a:latin typeface="Times New Roman" panose="02020603050405020304" pitchFamily="18" charset="0"/>
                  <a:cs typeface="Times New Roman" panose="02020603050405020304" pitchFamily="18" charset="0"/>
                </a:rPr>
                <a:t>z</a:t>
              </a:r>
            </a:p>
          </p:txBody>
        </p:sp>
        <p:sp>
          <p:nvSpPr>
            <p:cNvPr id="55" name="文本框 54"/>
            <p:cNvSpPr txBox="1"/>
            <p:nvPr/>
          </p:nvSpPr>
          <p:spPr>
            <a:xfrm>
              <a:off x="5143116" y="3890139"/>
              <a:ext cx="364202" cy="523220"/>
            </a:xfrm>
            <a:prstGeom prst="rect">
              <a:avLst/>
            </a:prstGeom>
            <a:noFill/>
          </p:spPr>
          <p:txBody>
            <a:bodyPr wrap="none" rtlCol="0">
              <a:spAutoFit/>
            </a:bodyPr>
            <a:lstStyle/>
            <a:p>
              <a:r>
                <a:rPr lang="en-US" altLang="zh-CN" i="1" dirty="0" smtClean="0">
                  <a:latin typeface="Times New Roman" panose="02020603050405020304" pitchFamily="18" charset="0"/>
                  <a:cs typeface="Times New Roman" panose="02020603050405020304" pitchFamily="18" charset="0"/>
                </a:rPr>
                <a:t>o</a:t>
              </a:r>
            </a:p>
          </p:txBody>
        </p:sp>
      </p:grpSp>
      <p:grpSp>
        <p:nvGrpSpPr>
          <p:cNvPr id="65" name="组合 64"/>
          <p:cNvGrpSpPr/>
          <p:nvPr/>
        </p:nvGrpSpPr>
        <p:grpSpPr>
          <a:xfrm>
            <a:off x="7596897" y="3859375"/>
            <a:ext cx="717268" cy="807649"/>
            <a:chOff x="7596897" y="3859375"/>
            <a:chExt cx="717268" cy="807649"/>
          </a:xfrm>
        </p:grpSpPr>
        <p:cxnSp>
          <p:nvCxnSpPr>
            <p:cNvPr id="50" name="直接连接符 49"/>
            <p:cNvCxnSpPr/>
            <p:nvPr/>
          </p:nvCxnSpPr>
          <p:spPr>
            <a:xfrm flipV="1">
              <a:off x="7659549" y="3859375"/>
              <a:ext cx="556043" cy="479350"/>
            </a:xfrm>
            <a:prstGeom prst="line">
              <a:avLst/>
            </a:prstGeom>
            <a:ln w="28575">
              <a:solidFill>
                <a:schemeClr val="tx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H="1">
              <a:off x="7759815" y="4106769"/>
              <a:ext cx="175492" cy="380058"/>
            </a:xfrm>
            <a:prstGeom prst="straightConnector1">
              <a:avLst/>
            </a:prstGeom>
            <a:ln w="28575">
              <a:solidFill>
                <a:schemeClr val="tx2"/>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H="1" flipV="1">
              <a:off x="7658342" y="3869614"/>
              <a:ext cx="276965" cy="237155"/>
            </a:xfrm>
            <a:prstGeom prst="straightConnector1">
              <a:avLst/>
            </a:prstGeom>
            <a:ln w="28575">
              <a:solidFill>
                <a:schemeClr val="tx2"/>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文本框 61"/>
                <p:cNvSpPr txBox="1"/>
                <p:nvPr/>
              </p:nvSpPr>
              <p:spPr>
                <a:xfrm>
                  <a:off x="7988883" y="3966512"/>
                  <a:ext cx="32528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rgbClr val="FF0000"/>
                                </a:solidFill>
                                <a:latin typeface="Cambria Math" panose="02040503050406030204" pitchFamily="18" charset="0"/>
                              </a:rPr>
                            </m:ctrlPr>
                          </m:sSubPr>
                          <m:e>
                            <m:r>
                              <a:rPr lang="en-US" altLang="zh-CN" sz="2000" b="0" i="1" smtClean="0">
                                <a:solidFill>
                                  <a:srgbClr val="FF0000"/>
                                </a:solidFill>
                                <a:latin typeface="Cambria Math" panose="02040503050406030204" pitchFamily="18" charset="0"/>
                              </a:rPr>
                              <m:t>𝑘</m:t>
                            </m:r>
                          </m:e>
                          <m:sub>
                            <m:r>
                              <a:rPr lang="en-US" altLang="zh-CN" sz="2000" b="0" i="1" smtClean="0">
                                <a:solidFill>
                                  <a:srgbClr val="FF0000"/>
                                </a:solidFill>
                                <a:latin typeface="Cambria Math" panose="02040503050406030204" pitchFamily="18" charset="0"/>
                              </a:rPr>
                              <m:t>1</m:t>
                            </m:r>
                          </m:sub>
                        </m:sSub>
                      </m:oMath>
                    </m:oMathPara>
                  </a14:m>
                  <a:endParaRPr lang="zh-CN" altLang="en-US" sz="2000" dirty="0">
                    <a:solidFill>
                      <a:srgbClr val="FF0000"/>
                    </a:solidFill>
                  </a:endParaRPr>
                </a:p>
              </p:txBody>
            </p:sp>
          </mc:Choice>
          <mc:Fallback xmlns="">
            <p:sp>
              <p:nvSpPr>
                <p:cNvPr id="62" name="文本框 61"/>
                <p:cNvSpPr txBox="1">
                  <a:spLocks noRot="1" noChangeAspect="1" noMove="1" noResize="1" noEditPoints="1" noAdjustHandles="1" noChangeArrowheads="1" noChangeShapeType="1" noTextEdit="1"/>
                </p:cNvSpPr>
                <p:nvPr/>
              </p:nvSpPr>
              <p:spPr>
                <a:xfrm>
                  <a:off x="7988883" y="3966512"/>
                  <a:ext cx="325282" cy="307777"/>
                </a:xfrm>
                <a:prstGeom prst="rect">
                  <a:avLst/>
                </a:prstGeom>
                <a:blipFill>
                  <a:blip r:embed="rId4"/>
                  <a:stretch>
                    <a:fillRect l="-16981" r="-566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p:cNvSpPr txBox="1"/>
                <p:nvPr/>
              </p:nvSpPr>
              <p:spPr>
                <a:xfrm>
                  <a:off x="7596897" y="3897052"/>
                  <a:ext cx="33124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rgbClr val="FF0000"/>
                                </a:solidFill>
                                <a:latin typeface="Cambria Math" panose="02040503050406030204" pitchFamily="18" charset="0"/>
                              </a:rPr>
                            </m:ctrlPr>
                          </m:sSubPr>
                          <m:e>
                            <m:r>
                              <a:rPr lang="en-US" altLang="zh-CN" sz="2000" b="0" i="1" smtClean="0">
                                <a:solidFill>
                                  <a:srgbClr val="FF0000"/>
                                </a:solidFill>
                                <a:latin typeface="Cambria Math" panose="02040503050406030204" pitchFamily="18" charset="0"/>
                              </a:rPr>
                              <m:t>𝑘</m:t>
                            </m:r>
                          </m:e>
                          <m:sub>
                            <m:r>
                              <a:rPr lang="en-US" altLang="zh-CN" sz="2000" b="0" i="1" smtClean="0">
                                <a:solidFill>
                                  <a:srgbClr val="FF0000"/>
                                </a:solidFill>
                                <a:latin typeface="Cambria Math" panose="02040503050406030204" pitchFamily="18" charset="0"/>
                              </a:rPr>
                              <m:t>2</m:t>
                            </m:r>
                          </m:sub>
                        </m:sSub>
                      </m:oMath>
                    </m:oMathPara>
                  </a14:m>
                  <a:endParaRPr lang="zh-CN" altLang="en-US" sz="2000" dirty="0">
                    <a:solidFill>
                      <a:srgbClr val="FF0000"/>
                    </a:solidFill>
                  </a:endParaRPr>
                </a:p>
              </p:txBody>
            </p:sp>
          </mc:Choice>
          <mc:Fallback xmlns="">
            <p:sp>
              <p:nvSpPr>
                <p:cNvPr id="67" name="文本框 66"/>
                <p:cNvSpPr txBox="1">
                  <a:spLocks noRot="1" noChangeAspect="1" noMove="1" noResize="1" noEditPoints="1" noAdjustHandles="1" noChangeArrowheads="1" noChangeShapeType="1" noTextEdit="1"/>
                </p:cNvSpPr>
                <p:nvPr/>
              </p:nvSpPr>
              <p:spPr>
                <a:xfrm>
                  <a:off x="7596897" y="3897052"/>
                  <a:ext cx="331245" cy="307777"/>
                </a:xfrm>
                <a:prstGeom prst="rect">
                  <a:avLst/>
                </a:prstGeom>
                <a:blipFill>
                  <a:blip r:embed="rId5"/>
                  <a:stretch>
                    <a:fillRect l="-16364" r="-5455" b="-196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p:cNvSpPr txBox="1"/>
                <p:nvPr/>
              </p:nvSpPr>
              <p:spPr>
                <a:xfrm>
                  <a:off x="7809544" y="4359247"/>
                  <a:ext cx="33124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rgbClr val="FF0000"/>
                                </a:solidFill>
                                <a:latin typeface="Cambria Math" panose="02040503050406030204" pitchFamily="18" charset="0"/>
                              </a:rPr>
                            </m:ctrlPr>
                          </m:sSubPr>
                          <m:e>
                            <m:r>
                              <a:rPr lang="en-US" altLang="zh-CN" sz="2000" b="0" i="1" smtClean="0">
                                <a:solidFill>
                                  <a:srgbClr val="FF0000"/>
                                </a:solidFill>
                                <a:latin typeface="Cambria Math" panose="02040503050406030204" pitchFamily="18" charset="0"/>
                              </a:rPr>
                              <m:t>𝑘</m:t>
                            </m:r>
                          </m:e>
                          <m:sub>
                            <m:r>
                              <a:rPr lang="en-US" altLang="zh-CN" sz="2000" b="0" i="1" smtClean="0">
                                <a:solidFill>
                                  <a:srgbClr val="FF0000"/>
                                </a:solidFill>
                                <a:latin typeface="Cambria Math" panose="02040503050406030204" pitchFamily="18" charset="0"/>
                              </a:rPr>
                              <m:t>3</m:t>
                            </m:r>
                          </m:sub>
                        </m:sSub>
                      </m:oMath>
                    </m:oMathPara>
                  </a14:m>
                  <a:endParaRPr lang="zh-CN" altLang="en-US" sz="2000" dirty="0">
                    <a:solidFill>
                      <a:srgbClr val="FF0000"/>
                    </a:solidFill>
                  </a:endParaRPr>
                </a:p>
              </p:txBody>
            </p:sp>
          </mc:Choice>
          <mc:Fallback xmlns="">
            <p:sp>
              <p:nvSpPr>
                <p:cNvPr id="68" name="文本框 67"/>
                <p:cNvSpPr txBox="1">
                  <a:spLocks noRot="1" noChangeAspect="1" noMove="1" noResize="1" noEditPoints="1" noAdjustHandles="1" noChangeArrowheads="1" noChangeShapeType="1" noTextEdit="1"/>
                </p:cNvSpPr>
                <p:nvPr/>
              </p:nvSpPr>
              <p:spPr>
                <a:xfrm>
                  <a:off x="7809544" y="4359247"/>
                  <a:ext cx="331245" cy="307777"/>
                </a:xfrm>
                <a:prstGeom prst="rect">
                  <a:avLst/>
                </a:prstGeom>
                <a:blipFill>
                  <a:blip r:embed="rId6"/>
                  <a:stretch>
                    <a:fillRect l="-16667" r="-7407" b="-19608"/>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64" name="文本框 63"/>
              <p:cNvSpPr txBox="1"/>
              <p:nvPr/>
            </p:nvSpPr>
            <p:spPr>
              <a:xfrm>
                <a:off x="2564230" y="3268362"/>
                <a:ext cx="244060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01</m:t>
                          </m:r>
                        </m:sub>
                      </m:sSub>
                    </m:oMath>
                  </m:oMathPara>
                </a14:m>
                <a:endParaRPr lang="zh-CN" altLang="en-US" dirty="0"/>
              </a:p>
            </p:txBody>
          </p:sp>
        </mc:Choice>
        <mc:Fallback xmlns="">
          <p:sp>
            <p:nvSpPr>
              <p:cNvPr id="64" name="文本框 63"/>
              <p:cNvSpPr txBox="1">
                <a:spLocks noRot="1" noChangeAspect="1" noMove="1" noResize="1" noEditPoints="1" noAdjustHandles="1" noChangeArrowheads="1" noChangeShapeType="1" noTextEdit="1"/>
              </p:cNvSpPr>
              <p:nvPr/>
            </p:nvSpPr>
            <p:spPr>
              <a:xfrm>
                <a:off x="2564230" y="3268362"/>
                <a:ext cx="2440604" cy="43088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文本框 70"/>
              <p:cNvSpPr txBox="1"/>
              <p:nvPr/>
            </p:nvSpPr>
            <p:spPr>
              <a:xfrm>
                <a:off x="2564230" y="3784574"/>
                <a:ext cx="245714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02</m:t>
                          </m:r>
                        </m:sub>
                      </m:sSub>
                    </m:oMath>
                  </m:oMathPara>
                </a14:m>
                <a:endParaRPr lang="zh-CN" altLang="en-US" dirty="0"/>
              </a:p>
            </p:txBody>
          </p:sp>
        </mc:Choice>
        <mc:Fallback xmlns="">
          <p:sp>
            <p:nvSpPr>
              <p:cNvPr id="71" name="文本框 70"/>
              <p:cNvSpPr txBox="1">
                <a:spLocks noRot="1" noChangeAspect="1" noMove="1" noResize="1" noEditPoints="1" noAdjustHandles="1" noChangeArrowheads="1" noChangeShapeType="1" noTextEdit="1"/>
              </p:cNvSpPr>
              <p:nvPr/>
            </p:nvSpPr>
            <p:spPr>
              <a:xfrm>
                <a:off x="2564230" y="3784574"/>
                <a:ext cx="2457148" cy="43088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文本框 71"/>
              <p:cNvSpPr txBox="1"/>
              <p:nvPr/>
            </p:nvSpPr>
            <p:spPr>
              <a:xfrm>
                <a:off x="2580774" y="4344122"/>
                <a:ext cx="245714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03</m:t>
                          </m:r>
                        </m:sub>
                      </m:sSub>
                    </m:oMath>
                  </m:oMathPara>
                </a14:m>
                <a:endParaRPr lang="zh-CN" altLang="en-US" dirty="0"/>
              </a:p>
            </p:txBody>
          </p:sp>
        </mc:Choice>
        <mc:Fallback xmlns="">
          <p:sp>
            <p:nvSpPr>
              <p:cNvPr id="72" name="文本框 71"/>
              <p:cNvSpPr txBox="1">
                <a:spLocks noRot="1" noChangeAspect="1" noMove="1" noResize="1" noEditPoints="1" noAdjustHandles="1" noChangeArrowheads="1" noChangeShapeType="1" noTextEdit="1"/>
              </p:cNvSpPr>
              <p:nvPr/>
            </p:nvSpPr>
            <p:spPr>
              <a:xfrm>
                <a:off x="2580774" y="4344122"/>
                <a:ext cx="2457148" cy="430887"/>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314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27"/>
                                        </p:tgtEl>
                                        <p:attrNameLst>
                                          <p:attrName>style.visibility</p:attrName>
                                        </p:attrNameLst>
                                      </p:cBhvr>
                                      <p:to>
                                        <p:strVal val="visible"/>
                                      </p:to>
                                    </p:set>
                                    <p:animEffect transition="in" filter="wipe(left)">
                                      <p:cBhvr>
                                        <p:cTn id="12" dur="2000"/>
                                        <p:tgtEl>
                                          <p:spTgt spid="92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7" grpId="0"/>
      <p:bldP spid="64" grpId="0"/>
      <p:bldP spid="71" grpId="0"/>
      <p:bldP spid="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4974270" y="2134437"/>
                <a:ext cx="2711575" cy="7862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2400" i="1">
                              <a:latin typeface="Cambria Math" panose="02040503050406030204" pitchFamily="18" charset="0"/>
                            </a:rPr>
                          </m:ctrlPr>
                        </m:fPr>
                        <m:num>
                          <m:r>
                            <a:rPr lang="en-US" altLang="zh-CN" sz="2400" i="1">
                              <a:latin typeface="Cambria Math"/>
                            </a:rPr>
                            <m:t>1</m:t>
                          </m:r>
                        </m:num>
                        <m:den>
                          <m:sSup>
                            <m:sSupPr>
                              <m:ctrlPr>
                                <a:rPr lang="en-US" altLang="zh-CN" sz="2400" i="1">
                                  <a:latin typeface="Cambria Math" panose="02040503050406030204" pitchFamily="18" charset="0"/>
                                </a:rPr>
                              </m:ctrlPr>
                            </m:sSupPr>
                            <m:e>
                              <m:r>
                                <a:rPr lang="en-US" altLang="zh-CN" sz="2400" i="1">
                                  <a:latin typeface="Cambria Math"/>
                                </a:rPr>
                                <m:t>𝑚</m:t>
                              </m:r>
                            </m:e>
                            <m:sup>
                              <m:r>
                                <a:rPr lang="en-US" altLang="zh-CN" sz="2400" i="1">
                                  <a:latin typeface="Cambria Math"/>
                                </a:rPr>
                                <m:t>∗</m:t>
                              </m:r>
                            </m:sup>
                          </m:sSup>
                        </m:den>
                      </m:f>
                      <m:r>
                        <a:rPr lang="en-US" altLang="zh-CN" sz="2400">
                          <a:latin typeface="Cambria Math"/>
                        </a:rPr>
                        <m:t>=</m:t>
                      </m:r>
                      <m:f>
                        <m:fPr>
                          <m:ctrlPr>
                            <a:rPr lang="en-US" altLang="zh-CN" sz="2400" i="1">
                              <a:latin typeface="Cambria Math" panose="02040503050406030204" pitchFamily="18" charset="0"/>
                            </a:rPr>
                          </m:ctrlPr>
                        </m:fPr>
                        <m:num>
                          <m:r>
                            <a:rPr lang="en-US" altLang="zh-CN" sz="2400" i="1">
                              <a:latin typeface="Cambria Math"/>
                            </a:rPr>
                            <m:t>1</m:t>
                          </m:r>
                        </m:num>
                        <m:den>
                          <m:sSup>
                            <m:sSupPr>
                              <m:ctrlPr>
                                <a:rPr lang="en-US" altLang="zh-CN" sz="2400" i="1">
                                  <a:latin typeface="Cambria Math" panose="02040503050406030204" pitchFamily="18" charset="0"/>
                                </a:rPr>
                              </m:ctrlPr>
                            </m:sSupPr>
                            <m:e>
                              <m:r>
                                <a:rPr lang="en-US" altLang="zh-CN" sz="2400" i="1">
                                  <a:latin typeface="Cambria Math"/>
                                </a:rPr>
                                <m:t>ħ</m:t>
                              </m:r>
                            </m:e>
                            <m:sup>
                              <m:r>
                                <a:rPr lang="en-US" altLang="zh-CN" sz="2400" i="1">
                                  <a:latin typeface="Cambria Math"/>
                                </a:rPr>
                                <m:t>2</m:t>
                              </m:r>
                            </m:sup>
                          </m:sSup>
                        </m:den>
                      </m:f>
                      <m:sSub>
                        <m:sSubPr>
                          <m:ctrlPr>
                            <a:rPr lang="en-US" altLang="zh-CN" sz="2400" i="1">
                              <a:latin typeface="Cambria Math" panose="02040503050406030204" pitchFamily="18" charset="0"/>
                            </a:rPr>
                          </m:ctrlPr>
                        </m:sSubPr>
                        <m:e>
                          <m:r>
                            <a:rPr lang="en-US" altLang="zh-CN" sz="2400" i="1">
                              <a:latin typeface="Cambria Math"/>
                              <a:ea typeface="Cambria Math"/>
                            </a:rPr>
                            <m:t>𝛻</m:t>
                          </m:r>
                        </m:e>
                        <m:sub>
                          <m:acc>
                            <m:accPr>
                              <m:chr m:val="⃑"/>
                              <m:ctrlPr>
                                <a:rPr lang="en-US" altLang="zh-CN" sz="2400" i="1">
                                  <a:latin typeface="Cambria Math" panose="02040503050406030204" pitchFamily="18" charset="0"/>
                                </a:rPr>
                              </m:ctrlPr>
                            </m:accPr>
                            <m:e>
                              <m:r>
                                <a:rPr lang="en-US" altLang="zh-CN" sz="2400" i="1">
                                  <a:latin typeface="Cambria Math"/>
                                </a:rPr>
                                <m:t>𝑘</m:t>
                              </m:r>
                            </m:e>
                          </m:acc>
                        </m:sub>
                      </m:sSub>
                      <m:sSub>
                        <m:sSubPr>
                          <m:ctrlPr>
                            <a:rPr lang="en-US" altLang="zh-CN" sz="2400" i="1">
                              <a:latin typeface="Cambria Math" panose="02040503050406030204" pitchFamily="18" charset="0"/>
                            </a:rPr>
                          </m:ctrlPr>
                        </m:sSubPr>
                        <m:e>
                          <m:r>
                            <a:rPr lang="en-US" altLang="zh-CN" sz="2400" i="1">
                              <a:latin typeface="Cambria Math"/>
                              <a:ea typeface="Cambria Math"/>
                            </a:rPr>
                            <m:t>𝛻</m:t>
                          </m:r>
                        </m:e>
                        <m:sub>
                          <m:acc>
                            <m:accPr>
                              <m:chr m:val="⃑"/>
                              <m:ctrlPr>
                                <a:rPr lang="en-US" altLang="zh-CN" sz="2400" i="1">
                                  <a:latin typeface="Cambria Math" panose="02040503050406030204" pitchFamily="18" charset="0"/>
                                </a:rPr>
                              </m:ctrlPr>
                            </m:accPr>
                            <m:e>
                              <m:r>
                                <a:rPr lang="en-US" altLang="zh-CN" sz="2400" i="1">
                                  <a:latin typeface="Cambria Math"/>
                                </a:rPr>
                                <m:t>𝑘</m:t>
                              </m:r>
                            </m:e>
                          </m:acc>
                        </m:sub>
                      </m:sSub>
                      <m:r>
                        <a:rPr lang="en-US" altLang="zh-CN" sz="2400" i="1">
                          <a:latin typeface="Cambria Math"/>
                        </a:rPr>
                        <m:t>𝐸</m:t>
                      </m:r>
                      <m:d>
                        <m:dPr>
                          <m:ctrlPr>
                            <a:rPr lang="en-US" altLang="zh-CN" sz="2400" i="1">
                              <a:latin typeface="Cambria Math" panose="02040503050406030204" pitchFamily="18" charset="0"/>
                            </a:rPr>
                          </m:ctrlPr>
                        </m:dPr>
                        <m:e>
                          <m:acc>
                            <m:accPr>
                              <m:chr m:val="⃑"/>
                              <m:ctrlPr>
                                <a:rPr lang="en-US" altLang="zh-CN" sz="2400" i="1">
                                  <a:latin typeface="Cambria Math" panose="02040503050406030204" pitchFamily="18" charset="0"/>
                                </a:rPr>
                              </m:ctrlPr>
                            </m:accPr>
                            <m:e>
                              <m:r>
                                <a:rPr lang="en-US" altLang="zh-CN" sz="2400" i="1">
                                  <a:latin typeface="Cambria Math"/>
                                </a:rPr>
                                <m:t>𝑘</m:t>
                              </m:r>
                            </m:e>
                          </m:acc>
                        </m:e>
                      </m:d>
                    </m:oMath>
                  </m:oMathPara>
                </a14:m>
                <a:endParaRPr lang="zh-CN" alt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4974270" y="2134437"/>
                <a:ext cx="2711575" cy="786241"/>
              </a:xfrm>
              <a:prstGeom prst="rect">
                <a:avLst/>
              </a:prstGeom>
              <a:blipFill>
                <a:blip r:embed="rId3"/>
                <a:stretch>
                  <a:fillRect/>
                </a:stretch>
              </a:blipFill>
            </p:spPr>
            <p:txBody>
              <a:bodyPr/>
              <a:lstStyle/>
              <a:p>
                <a:r>
                  <a:rPr lang="zh-CN" altLang="en-US">
                    <a:noFill/>
                  </a:rPr>
                  <a:t> </a:t>
                </a:r>
              </a:p>
            </p:txBody>
          </p:sp>
        </mc:Fallback>
      </mc:AlternateContent>
      <p:sp>
        <p:nvSpPr>
          <p:cNvPr id="3" name="Rectangle 20"/>
          <p:cNvSpPr>
            <a:spLocks noChangeArrowheads="1"/>
          </p:cNvSpPr>
          <p:nvPr/>
        </p:nvSpPr>
        <p:spPr bwMode="auto">
          <a:xfrm>
            <a:off x="295275" y="31850"/>
            <a:ext cx="75819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sz="4000" b="1" dirty="0">
                <a:solidFill>
                  <a:schemeClr val="tx2"/>
                </a:solidFill>
                <a:latin typeface="+mn-ea"/>
                <a:ea typeface="+mn-ea"/>
              </a:rPr>
              <a:t>4.1.1 </a:t>
            </a:r>
            <a:r>
              <a:rPr lang="zh-CN" altLang="en-US" sz="4000" b="1" dirty="0">
                <a:solidFill>
                  <a:schemeClr val="tx2"/>
                </a:solidFill>
                <a:latin typeface="+mn-ea"/>
                <a:ea typeface="+mn-ea"/>
              </a:rPr>
              <a:t>导带状态密度</a:t>
            </a:r>
            <a:r>
              <a:rPr lang="en-US" altLang="zh-CN" sz="4000" b="1" dirty="0">
                <a:solidFill>
                  <a:schemeClr val="tx2"/>
                </a:solidFill>
                <a:latin typeface="+mn-ea"/>
                <a:ea typeface="+mn-ea"/>
              </a:rPr>
              <a:t>N</a:t>
            </a:r>
            <a:r>
              <a:rPr lang="en-US" altLang="zh-CN" sz="4000" b="1" baseline="-25000" dirty="0">
                <a:solidFill>
                  <a:schemeClr val="tx2"/>
                </a:solidFill>
                <a:latin typeface="+mn-ea"/>
                <a:ea typeface="+mn-ea"/>
              </a:rPr>
              <a:t>C</a:t>
            </a:r>
            <a:r>
              <a:rPr lang="en-US" altLang="zh-CN" sz="4000" b="1" dirty="0">
                <a:solidFill>
                  <a:schemeClr val="tx2"/>
                </a:solidFill>
                <a:latin typeface="+mn-ea"/>
                <a:ea typeface="+mn-ea"/>
              </a:rPr>
              <a:t>(E) </a:t>
            </a:r>
            <a:r>
              <a:rPr lang="zh-CN" altLang="en-US" sz="4000" dirty="0">
                <a:solidFill>
                  <a:schemeClr val="tx2"/>
                </a:solidFill>
                <a:latin typeface="+mn-ea"/>
                <a:ea typeface="+mn-ea"/>
              </a:rPr>
              <a:t> </a:t>
            </a:r>
          </a:p>
        </p:txBody>
      </p:sp>
      <mc:AlternateContent xmlns:mc="http://schemas.openxmlformats.org/markup-compatibility/2006" xmlns:a14="http://schemas.microsoft.com/office/drawing/2010/main">
        <mc:Choice Requires="a14">
          <p:sp>
            <p:nvSpPr>
              <p:cNvPr id="4" name="TextBox 3"/>
              <p:cNvSpPr txBox="1"/>
              <p:nvPr/>
            </p:nvSpPr>
            <p:spPr>
              <a:xfrm>
                <a:off x="1848579" y="1009650"/>
                <a:ext cx="8674939" cy="10831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a:rPr>
                        <m:t>𝑬</m:t>
                      </m:r>
                      <m:r>
                        <a:rPr lang="en-US" altLang="zh-CN" sz="2000" b="1" i="1">
                          <a:latin typeface="Cambria Math"/>
                        </a:rPr>
                        <m:t>=</m:t>
                      </m:r>
                      <m:sSub>
                        <m:sSubPr>
                          <m:ctrlPr>
                            <a:rPr lang="en-US" altLang="zh-CN" sz="2000" b="1" i="1">
                              <a:latin typeface="Cambria Math" panose="02040503050406030204" pitchFamily="18" charset="0"/>
                            </a:rPr>
                          </m:ctrlPr>
                        </m:sSubPr>
                        <m:e>
                          <m:r>
                            <a:rPr lang="en-US" altLang="zh-CN" sz="2000" b="1" i="1">
                              <a:latin typeface="Cambria Math"/>
                            </a:rPr>
                            <m:t>𝑬</m:t>
                          </m:r>
                        </m:e>
                        <m:sub>
                          <m:r>
                            <a:rPr lang="en-US" altLang="zh-CN" sz="2000" b="1" i="1">
                              <a:latin typeface="Cambria Math"/>
                            </a:rPr>
                            <m:t>𝑪</m:t>
                          </m:r>
                        </m:sub>
                      </m:sSub>
                      <m:r>
                        <a:rPr lang="en-US" altLang="zh-CN" sz="2000" b="1" i="1">
                          <a:latin typeface="Cambria Math"/>
                        </a:rPr>
                        <m:t>+</m:t>
                      </m:r>
                      <m:f>
                        <m:fPr>
                          <m:ctrlPr>
                            <a:rPr lang="en-US" altLang="zh-CN" sz="2000" b="1" i="1">
                              <a:latin typeface="Cambria Math" panose="02040503050406030204" pitchFamily="18" charset="0"/>
                            </a:rPr>
                          </m:ctrlPr>
                        </m:fPr>
                        <m:num>
                          <m:r>
                            <a:rPr lang="en-US" altLang="zh-CN" sz="2000" b="1" i="1">
                              <a:latin typeface="Cambria Math"/>
                            </a:rPr>
                            <m:t>𝟏</m:t>
                          </m:r>
                        </m:num>
                        <m:den>
                          <m:r>
                            <a:rPr lang="en-US" altLang="zh-CN" sz="2000" b="1" i="1">
                              <a:latin typeface="Cambria Math"/>
                            </a:rPr>
                            <m:t>𝟐</m:t>
                          </m:r>
                        </m:den>
                      </m:f>
                      <m:d>
                        <m:dPr>
                          <m:ctrlPr>
                            <a:rPr lang="en-US" altLang="zh-CN" sz="2000" b="1" i="1">
                              <a:latin typeface="Cambria Math" panose="02040503050406030204" pitchFamily="18" charset="0"/>
                            </a:rPr>
                          </m:ctrlPr>
                        </m:dPr>
                        <m:e>
                          <m:f>
                            <m:fPr>
                              <m:ctrlPr>
                                <a:rPr lang="en-US" altLang="zh-CN" sz="2000" b="1" i="1">
                                  <a:latin typeface="Cambria Math" panose="02040503050406030204" pitchFamily="18" charset="0"/>
                                </a:rPr>
                              </m:ctrlPr>
                            </m:fPr>
                            <m:num>
                              <m:sSup>
                                <m:sSupPr>
                                  <m:ctrlPr>
                                    <a:rPr lang="en-US" altLang="zh-CN" sz="2000" b="1" i="1">
                                      <a:latin typeface="Cambria Math" panose="02040503050406030204" pitchFamily="18" charset="0"/>
                                    </a:rPr>
                                  </m:ctrlPr>
                                </m:sSupPr>
                                <m:e>
                                  <m:r>
                                    <a:rPr lang="zh-CN" altLang="en-US" sz="2000" b="1" i="1">
                                      <a:latin typeface="Cambria Math"/>
                                    </a:rPr>
                                    <m:t>𝝏</m:t>
                                  </m:r>
                                </m:e>
                                <m:sup>
                                  <m:r>
                                    <a:rPr lang="en-US" altLang="zh-CN" sz="2000" b="1" i="1">
                                      <a:latin typeface="Cambria Math"/>
                                    </a:rPr>
                                    <m:t>𝟐</m:t>
                                  </m:r>
                                </m:sup>
                              </m:sSup>
                              <m:r>
                                <a:rPr lang="en-US" altLang="zh-CN" sz="2000" b="1" i="1">
                                  <a:latin typeface="Cambria Math"/>
                                </a:rPr>
                                <m:t>𝑬</m:t>
                              </m:r>
                            </m:num>
                            <m:den>
                              <m:r>
                                <a:rPr lang="zh-CN" altLang="en-US" sz="2000" b="1" i="1">
                                  <a:latin typeface="Cambria Math"/>
                                </a:rPr>
                                <m:t>𝝏</m:t>
                              </m:r>
                              <m:sSup>
                                <m:sSupPr>
                                  <m:ctrlPr>
                                    <a:rPr lang="en-US" altLang="zh-CN" sz="2000" b="1" i="1">
                                      <a:latin typeface="Cambria Math" panose="02040503050406030204" pitchFamily="18" charset="0"/>
                                    </a:rPr>
                                  </m:ctrlPr>
                                </m:sSupPr>
                                <m:e>
                                  <m:sSub>
                                    <m:sSubPr>
                                      <m:ctrlPr>
                                        <a:rPr lang="en-US" altLang="zh-CN" sz="2000" b="1" i="1">
                                          <a:latin typeface="Cambria Math" panose="02040503050406030204" pitchFamily="18" charset="0"/>
                                        </a:rPr>
                                      </m:ctrlPr>
                                    </m:sSubPr>
                                    <m:e>
                                      <m:r>
                                        <a:rPr lang="en-US" altLang="zh-CN" sz="2000" b="1" i="1">
                                          <a:latin typeface="Cambria Math"/>
                                        </a:rPr>
                                        <m:t>𝒌</m:t>
                                      </m:r>
                                    </m:e>
                                    <m:sub>
                                      <m:r>
                                        <a:rPr lang="en-US" altLang="zh-CN" sz="2000" b="1" i="1">
                                          <a:latin typeface="Cambria Math"/>
                                        </a:rPr>
                                        <m:t>𝟏</m:t>
                                      </m:r>
                                    </m:sub>
                                  </m:sSub>
                                </m:e>
                                <m:sup>
                                  <m:r>
                                    <a:rPr lang="en-US" altLang="zh-CN" sz="2000" b="1" i="1">
                                      <a:latin typeface="Cambria Math"/>
                                    </a:rPr>
                                    <m:t>𝟐</m:t>
                                  </m:r>
                                </m:sup>
                              </m:sSup>
                            </m:den>
                          </m:f>
                          <m:r>
                            <a:rPr lang="en-US" altLang="zh-CN" sz="2000" b="1" i="1">
                              <a:latin typeface="Cambria Math"/>
                              <a:ea typeface="Cambria Math"/>
                            </a:rPr>
                            <m:t>∆</m:t>
                          </m:r>
                          <m:sSup>
                            <m:sSupPr>
                              <m:ctrlPr>
                                <a:rPr lang="en-US" altLang="zh-CN" sz="2000" b="1" i="1">
                                  <a:latin typeface="Cambria Math" panose="02040503050406030204" pitchFamily="18" charset="0"/>
                                  <a:ea typeface="Cambria Math"/>
                                </a:rPr>
                              </m:ctrlPr>
                            </m:sSupPr>
                            <m:e>
                              <m:sSub>
                                <m:sSubPr>
                                  <m:ctrlPr>
                                    <a:rPr lang="en-US" altLang="zh-CN" sz="2000" b="1" i="1">
                                      <a:latin typeface="Cambria Math" panose="02040503050406030204" pitchFamily="18" charset="0"/>
                                      <a:ea typeface="Cambria Math"/>
                                    </a:rPr>
                                  </m:ctrlPr>
                                </m:sSubPr>
                                <m:e>
                                  <m:r>
                                    <a:rPr lang="en-US" altLang="zh-CN" sz="2000" b="1" i="1">
                                      <a:latin typeface="Cambria Math"/>
                                      <a:ea typeface="Cambria Math"/>
                                    </a:rPr>
                                    <m:t>𝒌</m:t>
                                  </m:r>
                                </m:e>
                                <m:sub>
                                  <m:r>
                                    <a:rPr lang="en-US" altLang="zh-CN" sz="2000" b="1" i="1">
                                      <a:latin typeface="Cambria Math"/>
                                      <a:ea typeface="Cambria Math"/>
                                    </a:rPr>
                                    <m:t>𝟏</m:t>
                                  </m:r>
                                </m:sub>
                              </m:sSub>
                            </m:e>
                            <m:sup>
                              <m:r>
                                <a:rPr lang="en-US" altLang="zh-CN" sz="2000" b="1" i="1">
                                  <a:latin typeface="Cambria Math"/>
                                  <a:ea typeface="Cambria Math"/>
                                </a:rPr>
                                <m:t>𝟐</m:t>
                              </m:r>
                            </m:sup>
                          </m:sSup>
                          <m:r>
                            <a:rPr lang="en-US" altLang="zh-CN" sz="2000" b="1" i="1">
                              <a:latin typeface="Cambria Math"/>
                              <a:ea typeface="Cambria Math"/>
                            </a:rPr>
                            <m:t>+</m:t>
                          </m:r>
                          <m:f>
                            <m:fPr>
                              <m:ctrlPr>
                                <a:rPr lang="en-US" altLang="zh-CN" sz="2000" b="1" i="1">
                                  <a:latin typeface="Cambria Math" panose="02040503050406030204" pitchFamily="18" charset="0"/>
                                </a:rPr>
                              </m:ctrlPr>
                            </m:fPr>
                            <m:num>
                              <m:sSup>
                                <m:sSupPr>
                                  <m:ctrlPr>
                                    <a:rPr lang="en-US" altLang="zh-CN" sz="2000" b="1" i="1">
                                      <a:latin typeface="Cambria Math" panose="02040503050406030204" pitchFamily="18" charset="0"/>
                                    </a:rPr>
                                  </m:ctrlPr>
                                </m:sSupPr>
                                <m:e>
                                  <m:r>
                                    <a:rPr lang="zh-CN" altLang="en-US" sz="2000" b="1" i="1">
                                      <a:latin typeface="Cambria Math"/>
                                    </a:rPr>
                                    <m:t>𝝏</m:t>
                                  </m:r>
                                </m:e>
                                <m:sup>
                                  <m:r>
                                    <a:rPr lang="en-US" altLang="zh-CN" sz="2000" b="1" i="1">
                                      <a:latin typeface="Cambria Math"/>
                                    </a:rPr>
                                    <m:t>𝟐</m:t>
                                  </m:r>
                                </m:sup>
                              </m:sSup>
                              <m:r>
                                <a:rPr lang="en-US" altLang="zh-CN" sz="2000" b="1" i="1">
                                  <a:latin typeface="Cambria Math"/>
                                </a:rPr>
                                <m:t>𝑬</m:t>
                              </m:r>
                            </m:num>
                            <m:den>
                              <m:r>
                                <a:rPr lang="zh-CN" altLang="en-US" sz="2000" b="1" i="1">
                                  <a:latin typeface="Cambria Math"/>
                                </a:rPr>
                                <m:t>𝝏</m:t>
                              </m:r>
                              <m:sSup>
                                <m:sSupPr>
                                  <m:ctrlPr>
                                    <a:rPr lang="en-US" altLang="zh-CN" sz="2000" b="1" i="1">
                                      <a:latin typeface="Cambria Math" panose="02040503050406030204" pitchFamily="18" charset="0"/>
                                    </a:rPr>
                                  </m:ctrlPr>
                                </m:sSupPr>
                                <m:e>
                                  <m:sSub>
                                    <m:sSubPr>
                                      <m:ctrlPr>
                                        <a:rPr lang="en-US" altLang="zh-CN" sz="2000" b="1" i="1">
                                          <a:latin typeface="Cambria Math" panose="02040503050406030204" pitchFamily="18" charset="0"/>
                                        </a:rPr>
                                      </m:ctrlPr>
                                    </m:sSubPr>
                                    <m:e>
                                      <m:r>
                                        <a:rPr lang="en-US" altLang="zh-CN" sz="2000" b="1" i="1">
                                          <a:latin typeface="Cambria Math"/>
                                        </a:rPr>
                                        <m:t>𝒌</m:t>
                                      </m:r>
                                    </m:e>
                                    <m:sub>
                                      <m:r>
                                        <a:rPr lang="en-US" altLang="zh-CN" sz="2000" b="1" i="1">
                                          <a:latin typeface="Cambria Math"/>
                                        </a:rPr>
                                        <m:t>𝟐</m:t>
                                      </m:r>
                                    </m:sub>
                                  </m:sSub>
                                </m:e>
                                <m:sup>
                                  <m:r>
                                    <a:rPr lang="en-US" altLang="zh-CN" sz="2000" b="1" i="1">
                                      <a:latin typeface="Cambria Math"/>
                                    </a:rPr>
                                    <m:t>𝟐</m:t>
                                  </m:r>
                                </m:sup>
                              </m:sSup>
                            </m:den>
                          </m:f>
                          <m:r>
                            <a:rPr lang="en-US" altLang="zh-CN" sz="2000" b="1" i="1">
                              <a:latin typeface="Cambria Math"/>
                              <a:ea typeface="Cambria Math"/>
                            </a:rPr>
                            <m:t>∆</m:t>
                          </m:r>
                          <m:sSup>
                            <m:sSupPr>
                              <m:ctrlPr>
                                <a:rPr lang="en-US" altLang="zh-CN" sz="2000" b="1" i="1">
                                  <a:latin typeface="Cambria Math" panose="02040503050406030204" pitchFamily="18" charset="0"/>
                                  <a:ea typeface="Cambria Math"/>
                                </a:rPr>
                              </m:ctrlPr>
                            </m:sSupPr>
                            <m:e>
                              <m:sSub>
                                <m:sSubPr>
                                  <m:ctrlPr>
                                    <a:rPr lang="en-US" altLang="zh-CN" sz="2000" b="1" i="1">
                                      <a:latin typeface="Cambria Math" panose="02040503050406030204" pitchFamily="18" charset="0"/>
                                      <a:ea typeface="Cambria Math"/>
                                    </a:rPr>
                                  </m:ctrlPr>
                                </m:sSubPr>
                                <m:e>
                                  <m:r>
                                    <a:rPr lang="en-US" altLang="zh-CN" sz="2000" b="1" i="1">
                                      <a:latin typeface="Cambria Math"/>
                                      <a:ea typeface="Cambria Math"/>
                                    </a:rPr>
                                    <m:t>𝒌</m:t>
                                  </m:r>
                                </m:e>
                                <m:sub>
                                  <m:r>
                                    <a:rPr lang="en-US" altLang="zh-CN" sz="2000" b="1" i="1">
                                      <a:latin typeface="Cambria Math"/>
                                      <a:ea typeface="Cambria Math"/>
                                    </a:rPr>
                                    <m:t>𝟐</m:t>
                                  </m:r>
                                </m:sub>
                              </m:sSub>
                            </m:e>
                            <m:sup>
                              <m:r>
                                <a:rPr lang="en-US" altLang="zh-CN" sz="2000" b="1" i="1">
                                  <a:latin typeface="Cambria Math"/>
                                  <a:ea typeface="Cambria Math"/>
                                </a:rPr>
                                <m:t>𝟐</m:t>
                              </m:r>
                            </m:sup>
                          </m:sSup>
                          <m:r>
                            <a:rPr lang="en-US" altLang="zh-CN" sz="2000" b="1" i="1">
                              <a:latin typeface="Cambria Math"/>
                              <a:ea typeface="Cambria Math"/>
                            </a:rPr>
                            <m:t>+</m:t>
                          </m:r>
                          <m:f>
                            <m:fPr>
                              <m:ctrlPr>
                                <a:rPr lang="en-US" altLang="zh-CN" sz="2000" b="1" i="1">
                                  <a:latin typeface="Cambria Math" panose="02040503050406030204" pitchFamily="18" charset="0"/>
                                </a:rPr>
                              </m:ctrlPr>
                            </m:fPr>
                            <m:num>
                              <m:sSup>
                                <m:sSupPr>
                                  <m:ctrlPr>
                                    <a:rPr lang="en-US" altLang="zh-CN" sz="2000" b="1" i="1">
                                      <a:latin typeface="Cambria Math" panose="02040503050406030204" pitchFamily="18" charset="0"/>
                                    </a:rPr>
                                  </m:ctrlPr>
                                </m:sSupPr>
                                <m:e>
                                  <m:r>
                                    <a:rPr lang="zh-CN" altLang="en-US" sz="2000" b="1" i="1">
                                      <a:latin typeface="Cambria Math"/>
                                    </a:rPr>
                                    <m:t>𝝏</m:t>
                                  </m:r>
                                </m:e>
                                <m:sup>
                                  <m:r>
                                    <a:rPr lang="en-US" altLang="zh-CN" sz="2000" b="1" i="1">
                                      <a:latin typeface="Cambria Math"/>
                                    </a:rPr>
                                    <m:t>𝟐</m:t>
                                  </m:r>
                                </m:sup>
                              </m:sSup>
                              <m:r>
                                <a:rPr lang="en-US" altLang="zh-CN" sz="2000" b="1" i="1">
                                  <a:latin typeface="Cambria Math"/>
                                </a:rPr>
                                <m:t>𝑬</m:t>
                              </m:r>
                            </m:num>
                            <m:den>
                              <m:r>
                                <a:rPr lang="zh-CN" altLang="en-US" sz="2000" b="1" i="1">
                                  <a:latin typeface="Cambria Math"/>
                                </a:rPr>
                                <m:t>𝝏</m:t>
                              </m:r>
                              <m:sSup>
                                <m:sSupPr>
                                  <m:ctrlPr>
                                    <a:rPr lang="en-US" altLang="zh-CN" sz="2000" b="1" i="1">
                                      <a:latin typeface="Cambria Math" panose="02040503050406030204" pitchFamily="18" charset="0"/>
                                    </a:rPr>
                                  </m:ctrlPr>
                                </m:sSupPr>
                                <m:e>
                                  <m:sSub>
                                    <m:sSubPr>
                                      <m:ctrlPr>
                                        <a:rPr lang="en-US" altLang="zh-CN" sz="2000" b="1" i="1">
                                          <a:latin typeface="Cambria Math" panose="02040503050406030204" pitchFamily="18" charset="0"/>
                                        </a:rPr>
                                      </m:ctrlPr>
                                    </m:sSubPr>
                                    <m:e>
                                      <m:r>
                                        <a:rPr lang="en-US" altLang="zh-CN" sz="2000" b="1" i="1">
                                          <a:latin typeface="Cambria Math"/>
                                        </a:rPr>
                                        <m:t>𝒌</m:t>
                                      </m:r>
                                    </m:e>
                                    <m:sub>
                                      <m:r>
                                        <a:rPr lang="en-US" altLang="zh-CN" sz="2000" b="1" i="1">
                                          <a:latin typeface="Cambria Math"/>
                                        </a:rPr>
                                        <m:t>𝟑</m:t>
                                      </m:r>
                                    </m:sub>
                                  </m:sSub>
                                </m:e>
                                <m:sup>
                                  <m:r>
                                    <a:rPr lang="en-US" altLang="zh-CN" sz="2000" b="1" i="1">
                                      <a:latin typeface="Cambria Math"/>
                                    </a:rPr>
                                    <m:t>𝟐</m:t>
                                  </m:r>
                                </m:sup>
                              </m:sSup>
                            </m:den>
                          </m:f>
                          <m:r>
                            <a:rPr lang="en-US" altLang="zh-CN" sz="2000" b="1" i="1">
                              <a:latin typeface="Cambria Math"/>
                              <a:ea typeface="Cambria Math"/>
                            </a:rPr>
                            <m:t>∆</m:t>
                          </m:r>
                          <m:sSup>
                            <m:sSupPr>
                              <m:ctrlPr>
                                <a:rPr lang="en-US" altLang="zh-CN" sz="2000" b="1" i="1">
                                  <a:latin typeface="Cambria Math" panose="02040503050406030204" pitchFamily="18" charset="0"/>
                                  <a:ea typeface="Cambria Math"/>
                                </a:rPr>
                              </m:ctrlPr>
                            </m:sSupPr>
                            <m:e>
                              <m:sSub>
                                <m:sSubPr>
                                  <m:ctrlPr>
                                    <a:rPr lang="en-US" altLang="zh-CN" sz="2000" b="1" i="1">
                                      <a:latin typeface="Cambria Math" panose="02040503050406030204" pitchFamily="18" charset="0"/>
                                      <a:ea typeface="Cambria Math"/>
                                    </a:rPr>
                                  </m:ctrlPr>
                                </m:sSubPr>
                                <m:e>
                                  <m:r>
                                    <a:rPr lang="en-US" altLang="zh-CN" sz="2000" b="1" i="1">
                                      <a:latin typeface="Cambria Math"/>
                                      <a:ea typeface="Cambria Math"/>
                                    </a:rPr>
                                    <m:t>𝒌</m:t>
                                  </m:r>
                                </m:e>
                                <m:sub>
                                  <m:r>
                                    <a:rPr lang="en-US" altLang="zh-CN" sz="2000" b="1" i="1">
                                      <a:latin typeface="Cambria Math"/>
                                      <a:ea typeface="Cambria Math"/>
                                    </a:rPr>
                                    <m:t>𝟑</m:t>
                                  </m:r>
                                </m:sub>
                              </m:sSub>
                            </m:e>
                            <m:sup>
                              <m:r>
                                <a:rPr lang="en-US" altLang="zh-CN" sz="2000" b="1" i="1">
                                  <a:latin typeface="Cambria Math"/>
                                  <a:ea typeface="Cambria Math"/>
                                </a:rPr>
                                <m:t>𝟐</m:t>
                              </m:r>
                            </m:sup>
                          </m:sSup>
                          <m:r>
                            <a:rPr lang="en-US" altLang="zh-CN" sz="2000" b="1" i="1">
                              <a:latin typeface="Cambria Math"/>
                              <a:ea typeface="Cambria Math"/>
                            </a:rPr>
                            <m:t>+</m:t>
                          </m:r>
                          <m:nary>
                            <m:naryPr>
                              <m:chr m:val="∑"/>
                              <m:supHide m:val="on"/>
                              <m:ctrlPr>
                                <a:rPr lang="en-US" altLang="zh-CN" sz="2000" b="1" i="1">
                                  <a:latin typeface="Cambria Math" panose="02040503050406030204" pitchFamily="18" charset="0"/>
                                  <a:ea typeface="Cambria Math"/>
                                </a:rPr>
                              </m:ctrlPr>
                            </m:naryPr>
                            <m:sub>
                              <m:r>
                                <m:rPr>
                                  <m:brk m:alnAt="7"/>
                                </m:rPr>
                                <a:rPr lang="en-US" altLang="zh-CN" sz="2000" b="1" i="1">
                                  <a:latin typeface="Cambria Math"/>
                                  <a:ea typeface="Cambria Math"/>
                                </a:rPr>
                                <m:t>𝒊</m:t>
                              </m:r>
                              <m:r>
                                <a:rPr lang="en-US" altLang="zh-CN" sz="2000" b="1" i="1">
                                  <a:latin typeface="Cambria Math"/>
                                  <a:ea typeface="Cambria Math"/>
                                </a:rPr>
                                <m:t>,</m:t>
                              </m:r>
                              <m:r>
                                <a:rPr lang="en-US" altLang="zh-CN" sz="2000" b="1" i="1">
                                  <a:latin typeface="Cambria Math"/>
                                  <a:ea typeface="Cambria Math"/>
                                </a:rPr>
                                <m:t>𝒋</m:t>
                              </m:r>
                              <m:r>
                                <a:rPr lang="en-US" altLang="zh-CN" sz="2000" b="1" i="1">
                                  <a:latin typeface="Cambria Math"/>
                                  <a:ea typeface="Cambria Math"/>
                                </a:rPr>
                                <m:t>=</m:t>
                              </m:r>
                              <m:r>
                                <a:rPr lang="en-US" altLang="zh-CN" sz="2000" b="1" i="1">
                                  <a:latin typeface="Cambria Math"/>
                                  <a:ea typeface="Cambria Math"/>
                                </a:rPr>
                                <m:t>𝟏</m:t>
                              </m:r>
                              <m:r>
                                <a:rPr lang="en-US" altLang="zh-CN" sz="2000" b="1" i="1">
                                  <a:latin typeface="Cambria Math"/>
                                  <a:ea typeface="Cambria Math"/>
                                </a:rPr>
                                <m:t>,</m:t>
                              </m:r>
                              <m:r>
                                <a:rPr lang="en-US" altLang="zh-CN" sz="2000" b="1" i="1">
                                  <a:latin typeface="Cambria Math"/>
                                  <a:ea typeface="Cambria Math"/>
                                </a:rPr>
                                <m:t>𝟐</m:t>
                              </m:r>
                              <m:r>
                                <a:rPr lang="en-US" altLang="zh-CN" sz="2000" b="1" i="1">
                                  <a:latin typeface="Cambria Math"/>
                                  <a:ea typeface="Cambria Math"/>
                                </a:rPr>
                                <m:t>,</m:t>
                              </m:r>
                              <m:r>
                                <a:rPr lang="en-US" altLang="zh-CN" sz="2000" b="1" i="1">
                                  <a:latin typeface="Cambria Math"/>
                                  <a:ea typeface="Cambria Math"/>
                                </a:rPr>
                                <m:t>𝟑</m:t>
                              </m:r>
                            </m:sub>
                            <m:sup/>
                            <m:e>
                              <m:f>
                                <m:fPr>
                                  <m:ctrlPr>
                                    <a:rPr lang="en-US" altLang="zh-CN" sz="2000" b="1" i="1">
                                      <a:latin typeface="Cambria Math" panose="02040503050406030204" pitchFamily="18" charset="0"/>
                                      <a:ea typeface="Cambria Math"/>
                                    </a:rPr>
                                  </m:ctrlPr>
                                </m:fPr>
                                <m:num>
                                  <m:sSup>
                                    <m:sSupPr>
                                      <m:ctrlPr>
                                        <a:rPr lang="en-US" altLang="zh-CN" sz="2000" b="1" i="1">
                                          <a:latin typeface="Cambria Math" panose="02040503050406030204" pitchFamily="18" charset="0"/>
                                        </a:rPr>
                                      </m:ctrlPr>
                                    </m:sSupPr>
                                    <m:e>
                                      <m:r>
                                        <a:rPr lang="zh-CN" altLang="en-US" sz="2000" b="1" i="1">
                                          <a:latin typeface="Cambria Math"/>
                                        </a:rPr>
                                        <m:t>𝝏</m:t>
                                      </m:r>
                                    </m:e>
                                    <m:sup>
                                      <m:r>
                                        <a:rPr lang="en-US" altLang="zh-CN" sz="2000" b="1" i="1">
                                          <a:latin typeface="Cambria Math"/>
                                        </a:rPr>
                                        <m:t>𝟐</m:t>
                                      </m:r>
                                    </m:sup>
                                  </m:sSup>
                                  <m:r>
                                    <a:rPr lang="en-US" altLang="zh-CN" sz="2000" b="1" i="1">
                                      <a:latin typeface="Cambria Math"/>
                                    </a:rPr>
                                    <m:t>𝑬</m:t>
                                  </m:r>
                                </m:num>
                                <m:den>
                                  <m:r>
                                    <a:rPr lang="zh-CN" altLang="en-US" sz="2000" b="1" i="1">
                                      <a:latin typeface="Cambria Math"/>
                                      <a:ea typeface="Cambria Math"/>
                                    </a:rPr>
                                    <m:t>𝝏</m:t>
                                  </m:r>
                                  <m:sSub>
                                    <m:sSubPr>
                                      <m:ctrlPr>
                                        <a:rPr lang="en-US" altLang="zh-CN" sz="2000" b="1" i="1">
                                          <a:latin typeface="Cambria Math" panose="02040503050406030204" pitchFamily="18" charset="0"/>
                                          <a:ea typeface="Cambria Math"/>
                                        </a:rPr>
                                      </m:ctrlPr>
                                    </m:sSubPr>
                                    <m:e>
                                      <m:r>
                                        <a:rPr lang="en-US" altLang="zh-CN" sz="2000" b="1" i="1">
                                          <a:latin typeface="Cambria Math"/>
                                          <a:ea typeface="Cambria Math"/>
                                        </a:rPr>
                                        <m:t>𝒌</m:t>
                                      </m:r>
                                    </m:e>
                                    <m:sub>
                                      <m:r>
                                        <a:rPr lang="en-US" altLang="zh-CN" sz="2000" b="1" i="1">
                                          <a:latin typeface="Cambria Math"/>
                                          <a:ea typeface="Cambria Math"/>
                                        </a:rPr>
                                        <m:t>𝒊</m:t>
                                      </m:r>
                                    </m:sub>
                                  </m:sSub>
                                  <m:r>
                                    <a:rPr lang="zh-CN" altLang="en-US" sz="2000" b="1" i="1">
                                      <a:latin typeface="Cambria Math"/>
                                      <a:ea typeface="Cambria Math"/>
                                    </a:rPr>
                                    <m:t>𝝏</m:t>
                                  </m:r>
                                  <m:sSub>
                                    <m:sSubPr>
                                      <m:ctrlPr>
                                        <a:rPr lang="en-US" altLang="zh-CN" sz="2000" b="1" i="1">
                                          <a:latin typeface="Cambria Math" panose="02040503050406030204" pitchFamily="18" charset="0"/>
                                          <a:ea typeface="Cambria Math"/>
                                        </a:rPr>
                                      </m:ctrlPr>
                                    </m:sSubPr>
                                    <m:e>
                                      <m:r>
                                        <a:rPr lang="en-US" altLang="zh-CN" sz="2000" b="1" i="1">
                                          <a:latin typeface="Cambria Math"/>
                                          <a:ea typeface="Cambria Math"/>
                                        </a:rPr>
                                        <m:t>𝒌</m:t>
                                      </m:r>
                                    </m:e>
                                    <m:sub>
                                      <m:r>
                                        <a:rPr lang="en-US" altLang="zh-CN" sz="2000" b="1" i="1">
                                          <a:latin typeface="Cambria Math"/>
                                          <a:ea typeface="Cambria Math"/>
                                        </a:rPr>
                                        <m:t>𝒋</m:t>
                                      </m:r>
                                    </m:sub>
                                  </m:sSub>
                                </m:den>
                              </m:f>
                              <m:r>
                                <a:rPr lang="en-US" altLang="zh-CN" sz="2000" b="1" i="1">
                                  <a:latin typeface="Cambria Math"/>
                                  <a:ea typeface="Cambria Math"/>
                                </a:rPr>
                                <m:t>∆</m:t>
                              </m:r>
                              <m:sSub>
                                <m:sSubPr>
                                  <m:ctrlPr>
                                    <a:rPr lang="en-US" altLang="zh-CN" sz="2000" b="1" i="1">
                                      <a:latin typeface="Cambria Math" panose="02040503050406030204" pitchFamily="18" charset="0"/>
                                      <a:ea typeface="Cambria Math"/>
                                    </a:rPr>
                                  </m:ctrlPr>
                                </m:sSubPr>
                                <m:e>
                                  <m:r>
                                    <a:rPr lang="en-US" altLang="zh-CN" sz="2000" b="1" i="1">
                                      <a:latin typeface="Cambria Math"/>
                                      <a:ea typeface="Cambria Math"/>
                                    </a:rPr>
                                    <m:t>𝒌</m:t>
                                  </m:r>
                                </m:e>
                                <m:sub>
                                  <m:r>
                                    <a:rPr lang="en-US" altLang="zh-CN" sz="2000" b="1" i="1">
                                      <a:latin typeface="Cambria Math"/>
                                      <a:ea typeface="Cambria Math"/>
                                    </a:rPr>
                                    <m:t>𝒊</m:t>
                                  </m:r>
                                </m:sub>
                              </m:sSub>
                              <m:r>
                                <a:rPr lang="en-US" altLang="zh-CN" sz="2000" b="1" i="1">
                                  <a:latin typeface="Cambria Math"/>
                                  <a:ea typeface="Cambria Math"/>
                                </a:rPr>
                                <m:t>∆</m:t>
                              </m:r>
                              <m:sSub>
                                <m:sSubPr>
                                  <m:ctrlPr>
                                    <a:rPr lang="en-US" altLang="zh-CN" sz="2000" b="1" i="1">
                                      <a:latin typeface="Cambria Math" panose="02040503050406030204" pitchFamily="18" charset="0"/>
                                      <a:ea typeface="Cambria Math"/>
                                    </a:rPr>
                                  </m:ctrlPr>
                                </m:sSubPr>
                                <m:e>
                                  <m:r>
                                    <a:rPr lang="en-US" altLang="zh-CN" sz="2000" b="1" i="1">
                                      <a:latin typeface="Cambria Math"/>
                                      <a:ea typeface="Cambria Math"/>
                                    </a:rPr>
                                    <m:t>𝒌</m:t>
                                  </m:r>
                                </m:e>
                                <m:sub>
                                  <m:r>
                                    <a:rPr lang="en-US" altLang="zh-CN" sz="2000" b="1" i="1">
                                      <a:latin typeface="Cambria Math"/>
                                      <a:ea typeface="Cambria Math"/>
                                    </a:rPr>
                                    <m:t>𝒊</m:t>
                                  </m:r>
                                </m:sub>
                              </m:sSub>
                            </m:e>
                          </m:nary>
                        </m:e>
                      </m:d>
                    </m:oMath>
                  </m:oMathPara>
                </a14:m>
                <a:endParaRPr lang="zh-CN" altLang="en-US" sz="20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1848579" y="1009650"/>
                <a:ext cx="8674939" cy="1083182"/>
              </a:xfrm>
              <a:prstGeom prst="rect">
                <a:avLst/>
              </a:prstGeom>
              <a:blipFill>
                <a:blip r:embed="rId4"/>
                <a:stretch>
                  <a:fillRect/>
                </a:stretch>
              </a:blipFill>
            </p:spPr>
            <p:txBody>
              <a:bodyPr/>
              <a:lstStyle/>
              <a:p>
                <a:r>
                  <a:rPr lang="zh-CN" altLang="en-US">
                    <a:noFill/>
                  </a:rPr>
                  <a:t> </a:t>
                </a:r>
              </a:p>
            </p:txBody>
          </p:sp>
        </mc:Fallback>
      </mc:AlternateContent>
      <p:grpSp>
        <p:nvGrpSpPr>
          <p:cNvPr id="12" name="组合 11"/>
          <p:cNvGrpSpPr/>
          <p:nvPr/>
        </p:nvGrpSpPr>
        <p:grpSpPr>
          <a:xfrm>
            <a:off x="7458075" y="6382078"/>
            <a:ext cx="552450" cy="314325"/>
            <a:chOff x="5172075" y="6438900"/>
            <a:chExt cx="552450" cy="314325"/>
          </a:xfrm>
        </p:grpSpPr>
        <p:sp>
          <p:nvSpPr>
            <p:cNvPr id="13" name="棱台 12"/>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mc:AlternateContent xmlns:mc="http://schemas.openxmlformats.org/markup-compatibility/2006" xmlns:a14="http://schemas.microsoft.com/office/drawing/2010/main">
        <mc:Choice Requires="a14">
          <p:sp>
            <p:nvSpPr>
              <p:cNvPr id="16" name="TextBox 15"/>
              <p:cNvSpPr txBox="1"/>
              <p:nvPr/>
            </p:nvSpPr>
            <p:spPr>
              <a:xfrm>
                <a:off x="1520693" y="3274816"/>
                <a:ext cx="5390835" cy="273440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2400" i="1">
                              <a:latin typeface="Cambria Math" panose="02040503050406030204" pitchFamily="18" charset="0"/>
                            </a:rPr>
                          </m:ctrlPr>
                        </m:fPr>
                        <m:num>
                          <m:r>
                            <a:rPr lang="en-US" altLang="zh-CN" sz="2400" i="1">
                              <a:latin typeface="Cambria Math"/>
                            </a:rPr>
                            <m:t>1</m:t>
                          </m:r>
                        </m:num>
                        <m:den>
                          <m:sSup>
                            <m:sSupPr>
                              <m:ctrlPr>
                                <a:rPr lang="en-US" altLang="zh-CN" sz="2400" i="1">
                                  <a:latin typeface="Cambria Math" panose="02040503050406030204" pitchFamily="18" charset="0"/>
                                </a:rPr>
                              </m:ctrlPr>
                            </m:sSupPr>
                            <m:e>
                              <m:r>
                                <a:rPr lang="en-US" altLang="zh-CN" sz="2400" i="1">
                                  <a:latin typeface="Cambria Math"/>
                                </a:rPr>
                                <m:t>𝑚</m:t>
                              </m:r>
                            </m:e>
                            <m:sup>
                              <m:r>
                                <a:rPr lang="en-US" altLang="zh-CN" sz="2400" i="1">
                                  <a:latin typeface="Cambria Math"/>
                                </a:rPr>
                                <m:t>∗</m:t>
                              </m:r>
                            </m:sup>
                          </m:sSup>
                        </m:den>
                      </m:f>
                      <m:r>
                        <a:rPr lang="en-US" altLang="zh-CN" sz="2400" i="1">
                          <a:latin typeface="Cambria Math"/>
                        </a:rPr>
                        <m:t>=</m:t>
                      </m:r>
                      <m:f>
                        <m:fPr>
                          <m:ctrlPr>
                            <a:rPr lang="en-US" altLang="zh-CN" sz="2400" i="1">
                              <a:latin typeface="Cambria Math" panose="02040503050406030204" pitchFamily="18" charset="0"/>
                            </a:rPr>
                          </m:ctrlPr>
                        </m:fPr>
                        <m:num>
                          <m:r>
                            <a:rPr lang="en-US" altLang="zh-CN" sz="2400" i="1">
                              <a:latin typeface="Cambria Math"/>
                            </a:rPr>
                            <m:t>1</m:t>
                          </m:r>
                        </m:num>
                        <m:den>
                          <m:sSup>
                            <m:sSupPr>
                              <m:ctrlPr>
                                <a:rPr lang="en-US" altLang="zh-CN" sz="2400" i="1">
                                  <a:latin typeface="Cambria Math" panose="02040503050406030204" pitchFamily="18" charset="0"/>
                                </a:rPr>
                              </m:ctrlPr>
                            </m:sSupPr>
                            <m:e>
                              <m:r>
                                <a:rPr lang="en-US" altLang="zh-CN" sz="2400" i="1">
                                  <a:latin typeface="Cambria Math"/>
                                </a:rPr>
                                <m:t>ħ</m:t>
                              </m:r>
                            </m:e>
                            <m:sup>
                              <m:r>
                                <a:rPr lang="en-US" altLang="zh-CN" sz="2400" i="1">
                                  <a:latin typeface="Cambria Math"/>
                                </a:rPr>
                                <m:t>2</m:t>
                              </m:r>
                            </m:sup>
                          </m:sSup>
                        </m:den>
                      </m:f>
                      <m:d>
                        <m:dPr>
                          <m:ctrlPr>
                            <a:rPr lang="en-US" altLang="zh-CN" sz="2400" i="1">
                              <a:latin typeface="Cambria Math" panose="02040503050406030204" pitchFamily="18" charset="0"/>
                            </a:rPr>
                          </m:ctrlPr>
                        </m:dPr>
                        <m:e>
                          <m:eqArr>
                            <m:eqArrPr>
                              <m:ctrlPr>
                                <a:rPr lang="en-US" altLang="zh-CN" sz="2400" i="1">
                                  <a:latin typeface="Cambria Math" panose="02040503050406030204" pitchFamily="18" charset="0"/>
                                </a:rPr>
                              </m:ctrlPr>
                            </m:eqArrPr>
                            <m:e>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zh-CN" altLang="en-US" sz="2400" i="1">
                                          <a:latin typeface="Cambria Math"/>
                                        </a:rPr>
                                        <m:t>𝜕</m:t>
                                      </m:r>
                                    </m:e>
                                    <m:sup>
                                      <m:r>
                                        <a:rPr lang="en-US" altLang="zh-CN" sz="2400" i="1">
                                          <a:latin typeface="Cambria Math"/>
                                        </a:rPr>
                                        <m:t>2</m:t>
                                      </m:r>
                                    </m:sup>
                                  </m:sSup>
                                  <m:r>
                                    <a:rPr lang="en-US" altLang="zh-CN" sz="2400" i="1">
                                      <a:latin typeface="Cambria Math"/>
                                    </a:rPr>
                                    <m:t>𝐸</m:t>
                                  </m:r>
                                </m:num>
                                <m:den>
                                  <m:r>
                                    <a:rPr lang="zh-CN" altLang="en-US" sz="2400" i="1">
                                      <a:latin typeface="Cambria Math"/>
                                    </a:rPr>
                                    <m:t>𝜕</m:t>
                                  </m:r>
                                  <m:sSup>
                                    <m:sSupPr>
                                      <m:ctrlPr>
                                        <a:rPr lang="en-US" altLang="zh-CN" sz="2400" i="1">
                                          <a:latin typeface="Cambria Math" panose="02040503050406030204" pitchFamily="18" charset="0"/>
                                        </a:rPr>
                                      </m:ctrlPr>
                                    </m:sSupPr>
                                    <m:e>
                                      <m:sSub>
                                        <m:sSubPr>
                                          <m:ctrlPr>
                                            <a:rPr lang="en-US" altLang="zh-CN" sz="2400" i="1">
                                              <a:latin typeface="Cambria Math" panose="02040503050406030204" pitchFamily="18" charset="0"/>
                                            </a:rPr>
                                          </m:ctrlPr>
                                        </m:sSubPr>
                                        <m:e>
                                          <m:r>
                                            <a:rPr lang="en-US" altLang="zh-CN" sz="2400" i="1">
                                              <a:latin typeface="Cambria Math"/>
                                            </a:rPr>
                                            <m:t>𝑘</m:t>
                                          </m:r>
                                        </m:e>
                                        <m:sub>
                                          <m:r>
                                            <a:rPr lang="en-US" altLang="zh-CN" sz="2400" i="1">
                                              <a:latin typeface="Cambria Math"/>
                                            </a:rPr>
                                            <m:t>1</m:t>
                                          </m:r>
                                        </m:sub>
                                      </m:sSub>
                                    </m:e>
                                    <m:sup>
                                      <m:r>
                                        <a:rPr lang="en-US" altLang="zh-CN" sz="2400" i="1">
                                          <a:latin typeface="Cambria Math"/>
                                        </a:rPr>
                                        <m:t>2</m:t>
                                      </m:r>
                                    </m:sup>
                                  </m:sSup>
                                </m:den>
                              </m:f>
                              <m:r>
                                <a:rPr lang="en-US" altLang="zh-CN" sz="2400" i="1">
                                  <a:latin typeface="Cambria Math"/>
                                </a:rPr>
                                <m:t>     </m:t>
                              </m:r>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zh-CN" altLang="en-US" sz="2400" i="1">
                                          <a:latin typeface="Cambria Math"/>
                                        </a:rPr>
                                        <m:t>𝜕</m:t>
                                      </m:r>
                                    </m:e>
                                    <m:sup>
                                      <m:r>
                                        <a:rPr lang="en-US" altLang="zh-CN" sz="2400" i="1">
                                          <a:latin typeface="Cambria Math"/>
                                        </a:rPr>
                                        <m:t>2</m:t>
                                      </m:r>
                                    </m:sup>
                                  </m:sSup>
                                  <m:r>
                                    <a:rPr lang="en-US" altLang="zh-CN" sz="2400" i="1">
                                      <a:latin typeface="Cambria Math"/>
                                    </a:rPr>
                                    <m:t>𝐸</m:t>
                                  </m:r>
                                </m:num>
                                <m:den>
                                  <m:r>
                                    <a:rPr lang="zh-CN" altLang="en-US"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𝑘</m:t>
                                      </m:r>
                                    </m:e>
                                    <m:sub>
                                      <m:r>
                                        <a:rPr lang="en-US" altLang="zh-CN" sz="2400" i="1">
                                          <a:latin typeface="Cambria Math"/>
                                        </a:rPr>
                                        <m:t>1</m:t>
                                      </m:r>
                                    </m:sub>
                                  </m:sSub>
                                  <m:r>
                                    <a:rPr lang="zh-CN" altLang="en-US"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𝑘</m:t>
                                      </m:r>
                                    </m:e>
                                    <m:sub>
                                      <m:r>
                                        <a:rPr lang="en-US" altLang="zh-CN" sz="2400" i="1">
                                          <a:latin typeface="Cambria Math"/>
                                        </a:rPr>
                                        <m:t>2</m:t>
                                      </m:r>
                                    </m:sub>
                                  </m:sSub>
                                </m:den>
                              </m:f>
                              <m:r>
                                <a:rPr lang="en-US" altLang="zh-CN" sz="2400" i="1">
                                  <a:latin typeface="Cambria Math"/>
                                </a:rPr>
                                <m:t>      </m:t>
                              </m:r>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zh-CN" altLang="en-US" sz="2400" i="1">
                                          <a:latin typeface="Cambria Math"/>
                                        </a:rPr>
                                        <m:t>𝜕</m:t>
                                      </m:r>
                                    </m:e>
                                    <m:sup>
                                      <m:r>
                                        <a:rPr lang="en-US" altLang="zh-CN" sz="2400" i="1">
                                          <a:latin typeface="Cambria Math"/>
                                        </a:rPr>
                                        <m:t>2</m:t>
                                      </m:r>
                                    </m:sup>
                                  </m:sSup>
                                  <m:r>
                                    <a:rPr lang="en-US" altLang="zh-CN" sz="2400" i="1">
                                      <a:latin typeface="Cambria Math"/>
                                    </a:rPr>
                                    <m:t>𝐸</m:t>
                                  </m:r>
                                </m:num>
                                <m:den>
                                  <m:r>
                                    <a:rPr lang="zh-CN" altLang="en-US"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𝑘</m:t>
                                      </m:r>
                                    </m:e>
                                    <m:sub>
                                      <m:r>
                                        <a:rPr lang="en-US" altLang="zh-CN" sz="2400" i="1">
                                          <a:latin typeface="Cambria Math"/>
                                        </a:rPr>
                                        <m:t>1</m:t>
                                      </m:r>
                                    </m:sub>
                                  </m:sSub>
                                  <m:r>
                                    <a:rPr lang="zh-CN" altLang="en-US"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𝑘</m:t>
                                      </m:r>
                                    </m:e>
                                    <m:sub>
                                      <m:r>
                                        <a:rPr lang="en-US" altLang="zh-CN" sz="2400" i="1">
                                          <a:latin typeface="Cambria Math"/>
                                        </a:rPr>
                                        <m:t>3</m:t>
                                      </m:r>
                                    </m:sub>
                                  </m:sSub>
                                </m:den>
                              </m:f>
                            </m:e>
                            <m:e>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zh-CN" altLang="en-US" sz="2400" i="1">
                                          <a:latin typeface="Cambria Math"/>
                                        </a:rPr>
                                        <m:t>𝜕</m:t>
                                      </m:r>
                                    </m:e>
                                    <m:sup>
                                      <m:r>
                                        <a:rPr lang="en-US" altLang="zh-CN" sz="2400" i="1">
                                          <a:latin typeface="Cambria Math"/>
                                        </a:rPr>
                                        <m:t>2</m:t>
                                      </m:r>
                                    </m:sup>
                                  </m:sSup>
                                  <m:r>
                                    <a:rPr lang="en-US" altLang="zh-CN" sz="2400" i="1">
                                      <a:latin typeface="Cambria Math"/>
                                    </a:rPr>
                                    <m:t>𝐸</m:t>
                                  </m:r>
                                </m:num>
                                <m:den>
                                  <m:r>
                                    <a:rPr lang="zh-CN" altLang="en-US"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𝑘</m:t>
                                      </m:r>
                                    </m:e>
                                    <m:sub>
                                      <m:r>
                                        <a:rPr lang="en-US" altLang="zh-CN" sz="2400" i="1">
                                          <a:latin typeface="Cambria Math"/>
                                        </a:rPr>
                                        <m:t>2</m:t>
                                      </m:r>
                                    </m:sub>
                                  </m:sSub>
                                  <m:r>
                                    <a:rPr lang="zh-CN" altLang="en-US"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𝑘</m:t>
                                      </m:r>
                                    </m:e>
                                    <m:sub>
                                      <m:r>
                                        <a:rPr lang="en-US" altLang="zh-CN" sz="2400" i="1">
                                          <a:latin typeface="Cambria Math"/>
                                        </a:rPr>
                                        <m:t>1</m:t>
                                      </m:r>
                                    </m:sub>
                                  </m:sSub>
                                </m:den>
                              </m:f>
                              <m:r>
                                <a:rPr lang="en-US" altLang="zh-CN" sz="2400" i="1">
                                  <a:latin typeface="Cambria Math"/>
                                </a:rPr>
                                <m:t>      </m:t>
                              </m:r>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zh-CN" altLang="en-US" sz="2400" i="1">
                                          <a:latin typeface="Cambria Math"/>
                                        </a:rPr>
                                        <m:t>𝜕</m:t>
                                      </m:r>
                                    </m:e>
                                    <m:sup>
                                      <m:r>
                                        <a:rPr lang="en-US" altLang="zh-CN" sz="2400" i="1">
                                          <a:latin typeface="Cambria Math"/>
                                        </a:rPr>
                                        <m:t>2</m:t>
                                      </m:r>
                                    </m:sup>
                                  </m:sSup>
                                  <m:r>
                                    <a:rPr lang="en-US" altLang="zh-CN" sz="2400" i="1">
                                      <a:latin typeface="Cambria Math"/>
                                    </a:rPr>
                                    <m:t>𝐸</m:t>
                                  </m:r>
                                </m:num>
                                <m:den>
                                  <m:r>
                                    <a:rPr lang="zh-CN" altLang="en-US" sz="2400" i="1">
                                      <a:latin typeface="Cambria Math"/>
                                    </a:rPr>
                                    <m:t>𝜕</m:t>
                                  </m:r>
                                  <m:sSup>
                                    <m:sSupPr>
                                      <m:ctrlPr>
                                        <a:rPr lang="en-US" altLang="zh-CN" sz="2400" i="1">
                                          <a:latin typeface="Cambria Math" panose="02040503050406030204" pitchFamily="18" charset="0"/>
                                        </a:rPr>
                                      </m:ctrlPr>
                                    </m:sSupPr>
                                    <m:e>
                                      <m:sSub>
                                        <m:sSubPr>
                                          <m:ctrlPr>
                                            <a:rPr lang="en-US" altLang="zh-CN" sz="2400" i="1">
                                              <a:latin typeface="Cambria Math" panose="02040503050406030204" pitchFamily="18" charset="0"/>
                                            </a:rPr>
                                          </m:ctrlPr>
                                        </m:sSubPr>
                                        <m:e>
                                          <m:r>
                                            <a:rPr lang="en-US" altLang="zh-CN" sz="2400" i="1">
                                              <a:latin typeface="Cambria Math"/>
                                            </a:rPr>
                                            <m:t>𝑘</m:t>
                                          </m:r>
                                        </m:e>
                                        <m:sub>
                                          <m:r>
                                            <a:rPr lang="en-US" altLang="zh-CN" sz="2400" i="1">
                                              <a:latin typeface="Cambria Math"/>
                                            </a:rPr>
                                            <m:t>2</m:t>
                                          </m:r>
                                        </m:sub>
                                      </m:sSub>
                                    </m:e>
                                    <m:sup>
                                      <m:r>
                                        <a:rPr lang="en-US" altLang="zh-CN" sz="2400" i="1">
                                          <a:latin typeface="Cambria Math"/>
                                        </a:rPr>
                                        <m:t>2</m:t>
                                      </m:r>
                                    </m:sup>
                                  </m:sSup>
                                </m:den>
                              </m:f>
                              <m:r>
                                <a:rPr lang="en-US" altLang="zh-CN" sz="2400" i="1">
                                  <a:latin typeface="Cambria Math"/>
                                </a:rPr>
                                <m:t>      </m:t>
                              </m:r>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zh-CN" altLang="en-US" sz="2400" i="1">
                                          <a:latin typeface="Cambria Math"/>
                                        </a:rPr>
                                        <m:t>𝜕</m:t>
                                      </m:r>
                                    </m:e>
                                    <m:sup>
                                      <m:r>
                                        <a:rPr lang="en-US" altLang="zh-CN" sz="2400" i="1">
                                          <a:latin typeface="Cambria Math"/>
                                        </a:rPr>
                                        <m:t>2</m:t>
                                      </m:r>
                                    </m:sup>
                                  </m:sSup>
                                  <m:r>
                                    <a:rPr lang="en-US" altLang="zh-CN" sz="2400" i="1">
                                      <a:latin typeface="Cambria Math"/>
                                    </a:rPr>
                                    <m:t>𝐸</m:t>
                                  </m:r>
                                </m:num>
                                <m:den>
                                  <m:r>
                                    <a:rPr lang="zh-CN" altLang="en-US"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𝑘</m:t>
                                      </m:r>
                                    </m:e>
                                    <m:sub>
                                      <m:r>
                                        <a:rPr lang="en-US" altLang="zh-CN" sz="2400" i="1">
                                          <a:latin typeface="Cambria Math"/>
                                        </a:rPr>
                                        <m:t>2</m:t>
                                      </m:r>
                                    </m:sub>
                                  </m:sSub>
                                  <m:r>
                                    <a:rPr lang="zh-CN" altLang="en-US"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𝑘</m:t>
                                      </m:r>
                                    </m:e>
                                    <m:sub>
                                      <m:r>
                                        <a:rPr lang="en-US" altLang="zh-CN" sz="2400" i="1">
                                          <a:latin typeface="Cambria Math"/>
                                        </a:rPr>
                                        <m:t>3</m:t>
                                      </m:r>
                                    </m:sub>
                                  </m:sSub>
                                </m:den>
                              </m:f>
                            </m:e>
                            <m:e>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zh-CN" altLang="en-US" sz="2400" i="1">
                                          <a:latin typeface="Cambria Math"/>
                                        </a:rPr>
                                        <m:t>𝜕</m:t>
                                      </m:r>
                                    </m:e>
                                    <m:sup>
                                      <m:r>
                                        <a:rPr lang="en-US" altLang="zh-CN" sz="2400" i="1">
                                          <a:latin typeface="Cambria Math"/>
                                        </a:rPr>
                                        <m:t>2</m:t>
                                      </m:r>
                                    </m:sup>
                                  </m:sSup>
                                  <m:r>
                                    <a:rPr lang="en-US" altLang="zh-CN" sz="2400" i="1">
                                      <a:latin typeface="Cambria Math"/>
                                    </a:rPr>
                                    <m:t>𝐸</m:t>
                                  </m:r>
                                </m:num>
                                <m:den>
                                  <m:r>
                                    <a:rPr lang="zh-CN" altLang="en-US"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𝑘</m:t>
                                      </m:r>
                                    </m:e>
                                    <m:sub>
                                      <m:r>
                                        <a:rPr lang="en-US" altLang="zh-CN" sz="2400" i="1">
                                          <a:latin typeface="Cambria Math"/>
                                        </a:rPr>
                                        <m:t>3</m:t>
                                      </m:r>
                                    </m:sub>
                                  </m:sSub>
                                  <m:r>
                                    <a:rPr lang="zh-CN" altLang="en-US"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𝑘</m:t>
                                      </m:r>
                                    </m:e>
                                    <m:sub>
                                      <m:r>
                                        <a:rPr lang="en-US" altLang="zh-CN" sz="2400" i="1">
                                          <a:latin typeface="Cambria Math"/>
                                        </a:rPr>
                                        <m:t>1</m:t>
                                      </m:r>
                                    </m:sub>
                                  </m:sSub>
                                </m:den>
                              </m:f>
                              <m:r>
                                <a:rPr lang="en-US" altLang="zh-CN" sz="2400" i="1">
                                  <a:latin typeface="Cambria Math"/>
                                </a:rPr>
                                <m:t>      </m:t>
                              </m:r>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zh-CN" altLang="en-US" sz="2400" i="1">
                                          <a:latin typeface="Cambria Math"/>
                                        </a:rPr>
                                        <m:t>𝜕</m:t>
                                      </m:r>
                                    </m:e>
                                    <m:sup>
                                      <m:r>
                                        <a:rPr lang="en-US" altLang="zh-CN" sz="2400" i="1">
                                          <a:latin typeface="Cambria Math"/>
                                        </a:rPr>
                                        <m:t>2</m:t>
                                      </m:r>
                                    </m:sup>
                                  </m:sSup>
                                  <m:r>
                                    <a:rPr lang="en-US" altLang="zh-CN" sz="2400" i="1">
                                      <a:latin typeface="Cambria Math"/>
                                    </a:rPr>
                                    <m:t>𝐸</m:t>
                                  </m:r>
                                </m:num>
                                <m:den>
                                  <m:r>
                                    <a:rPr lang="zh-CN" altLang="en-US"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𝑘</m:t>
                                      </m:r>
                                    </m:e>
                                    <m:sub>
                                      <m:r>
                                        <a:rPr lang="en-US" altLang="zh-CN" sz="2400" i="1">
                                          <a:latin typeface="Cambria Math"/>
                                        </a:rPr>
                                        <m:t>3</m:t>
                                      </m:r>
                                    </m:sub>
                                  </m:sSub>
                                  <m:r>
                                    <a:rPr lang="zh-CN" altLang="en-US"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𝑘</m:t>
                                      </m:r>
                                    </m:e>
                                    <m:sub>
                                      <m:r>
                                        <a:rPr lang="en-US" altLang="zh-CN" sz="2400" i="1">
                                          <a:latin typeface="Cambria Math"/>
                                        </a:rPr>
                                        <m:t>2</m:t>
                                      </m:r>
                                    </m:sub>
                                  </m:sSub>
                                </m:den>
                              </m:f>
                              <m:r>
                                <a:rPr lang="en-US" altLang="zh-CN" sz="2400" i="1">
                                  <a:latin typeface="Cambria Math"/>
                                </a:rPr>
                                <m:t>      </m:t>
                              </m:r>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zh-CN" altLang="en-US" sz="2400" i="1">
                                          <a:latin typeface="Cambria Math"/>
                                        </a:rPr>
                                        <m:t>𝜕</m:t>
                                      </m:r>
                                    </m:e>
                                    <m:sup>
                                      <m:r>
                                        <a:rPr lang="en-US" altLang="zh-CN" sz="2400" i="1">
                                          <a:latin typeface="Cambria Math"/>
                                        </a:rPr>
                                        <m:t>2</m:t>
                                      </m:r>
                                    </m:sup>
                                  </m:sSup>
                                  <m:r>
                                    <a:rPr lang="en-US" altLang="zh-CN" sz="2400" i="1">
                                      <a:latin typeface="Cambria Math"/>
                                    </a:rPr>
                                    <m:t>𝐸</m:t>
                                  </m:r>
                                </m:num>
                                <m:den>
                                  <m:r>
                                    <a:rPr lang="zh-CN" altLang="en-US" sz="2400" i="1">
                                      <a:latin typeface="Cambria Math"/>
                                    </a:rPr>
                                    <m:t>𝜕</m:t>
                                  </m:r>
                                  <m:sSup>
                                    <m:sSupPr>
                                      <m:ctrlPr>
                                        <a:rPr lang="en-US" altLang="zh-CN" sz="2400" i="1">
                                          <a:latin typeface="Cambria Math" panose="02040503050406030204" pitchFamily="18" charset="0"/>
                                        </a:rPr>
                                      </m:ctrlPr>
                                    </m:sSupPr>
                                    <m:e>
                                      <m:sSub>
                                        <m:sSubPr>
                                          <m:ctrlPr>
                                            <a:rPr lang="en-US" altLang="zh-CN" sz="2400" i="1">
                                              <a:latin typeface="Cambria Math" panose="02040503050406030204" pitchFamily="18" charset="0"/>
                                            </a:rPr>
                                          </m:ctrlPr>
                                        </m:sSubPr>
                                        <m:e>
                                          <m:r>
                                            <a:rPr lang="en-US" altLang="zh-CN" sz="2400" i="1">
                                              <a:latin typeface="Cambria Math"/>
                                            </a:rPr>
                                            <m:t>𝑘</m:t>
                                          </m:r>
                                        </m:e>
                                        <m:sub>
                                          <m:r>
                                            <a:rPr lang="en-US" altLang="zh-CN" sz="2400" i="1">
                                              <a:latin typeface="Cambria Math"/>
                                            </a:rPr>
                                            <m:t>3</m:t>
                                          </m:r>
                                        </m:sub>
                                      </m:sSub>
                                    </m:e>
                                    <m:sup>
                                      <m:r>
                                        <a:rPr lang="en-US" altLang="zh-CN" sz="2400" i="1">
                                          <a:latin typeface="Cambria Math"/>
                                        </a:rPr>
                                        <m:t>2</m:t>
                                      </m:r>
                                    </m:sup>
                                  </m:sSup>
                                </m:den>
                              </m:f>
                            </m:e>
                          </m:eqArr>
                        </m:e>
                      </m:d>
                    </m:oMath>
                  </m:oMathPara>
                </a14:m>
                <a:endParaRPr lang="zh-CN" altLang="en-US"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1520693" y="3274816"/>
                <a:ext cx="5390835" cy="273440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7236153" y="3151686"/>
                <a:ext cx="2054537" cy="9370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2400" i="1" smtClean="0">
                              <a:latin typeface="Cambria Math" panose="02040503050406030204" pitchFamily="18" charset="0"/>
                            </a:rPr>
                          </m:ctrlPr>
                        </m:fPr>
                        <m:num>
                          <m:r>
                            <a:rPr lang="en-US" altLang="zh-CN" sz="2400" i="1">
                              <a:latin typeface="Cambria Math"/>
                            </a:rPr>
                            <m:t>1</m:t>
                          </m:r>
                        </m:num>
                        <m:den>
                          <m:sSup>
                            <m:sSupPr>
                              <m:ctrlPr>
                                <a:rPr lang="en-US" altLang="zh-CN" sz="2400" i="1">
                                  <a:latin typeface="Cambria Math" panose="02040503050406030204" pitchFamily="18" charset="0"/>
                                </a:rPr>
                              </m:ctrlPr>
                            </m:sSupPr>
                            <m:e>
                              <m:r>
                                <a:rPr lang="en-US" altLang="zh-CN" sz="2400" i="1">
                                  <a:latin typeface="Cambria Math"/>
                                </a:rPr>
                                <m:t>ħ</m:t>
                              </m:r>
                            </m:e>
                            <m:sup>
                              <m:r>
                                <a:rPr lang="en-US" altLang="zh-CN" sz="2400" i="1">
                                  <a:latin typeface="Cambria Math"/>
                                </a:rPr>
                                <m:t>2</m:t>
                              </m:r>
                            </m:sup>
                          </m:sSup>
                        </m:den>
                      </m:f>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zh-CN" altLang="en-US" sz="2400" i="1">
                                  <a:latin typeface="Cambria Math"/>
                                </a:rPr>
                                <m:t>𝜕</m:t>
                              </m:r>
                            </m:e>
                            <m:sup>
                              <m:r>
                                <a:rPr lang="en-US" altLang="zh-CN" sz="2400" i="1">
                                  <a:latin typeface="Cambria Math"/>
                                </a:rPr>
                                <m:t>2</m:t>
                              </m:r>
                            </m:sup>
                          </m:sSup>
                          <m:r>
                            <a:rPr lang="en-US" altLang="zh-CN" sz="2400" i="1">
                              <a:latin typeface="Cambria Math"/>
                            </a:rPr>
                            <m:t>𝐸</m:t>
                          </m:r>
                        </m:num>
                        <m:den>
                          <m:r>
                            <a:rPr lang="zh-CN" altLang="en-US" sz="2400" i="1">
                              <a:latin typeface="Cambria Math"/>
                            </a:rPr>
                            <m:t>𝜕</m:t>
                          </m:r>
                          <m:sSup>
                            <m:sSupPr>
                              <m:ctrlPr>
                                <a:rPr lang="en-US" altLang="zh-CN" sz="2400" i="1">
                                  <a:latin typeface="Cambria Math" panose="02040503050406030204" pitchFamily="18" charset="0"/>
                                </a:rPr>
                              </m:ctrlPr>
                            </m:sSupPr>
                            <m:e>
                              <m:sSub>
                                <m:sSubPr>
                                  <m:ctrlPr>
                                    <a:rPr lang="en-US" altLang="zh-CN" sz="2400" i="1">
                                      <a:latin typeface="Cambria Math" panose="02040503050406030204" pitchFamily="18" charset="0"/>
                                    </a:rPr>
                                  </m:ctrlPr>
                                </m:sSubPr>
                                <m:e>
                                  <m:r>
                                    <a:rPr lang="en-US" altLang="zh-CN" sz="2400" i="1">
                                      <a:latin typeface="Cambria Math"/>
                                    </a:rPr>
                                    <m:t>𝑘</m:t>
                                  </m:r>
                                </m:e>
                                <m:sub>
                                  <m:r>
                                    <a:rPr lang="en-US" altLang="zh-CN" sz="2400" i="1">
                                      <a:latin typeface="Cambria Math"/>
                                    </a:rPr>
                                    <m:t>1</m:t>
                                  </m:r>
                                </m:sub>
                              </m:sSub>
                            </m:e>
                            <m:sup>
                              <m:r>
                                <a:rPr lang="en-US" altLang="zh-CN" sz="2400" i="1">
                                  <a:latin typeface="Cambria Math"/>
                                </a:rPr>
                                <m:t>2</m:t>
                              </m:r>
                            </m:sup>
                          </m:sSup>
                        </m:den>
                      </m:f>
                      <m:r>
                        <a:rPr lang="en-US" altLang="zh-CN" sz="2400" i="1">
                          <a:latin typeface="Cambria Math" panose="02040503050406030204" pitchFamily="18" charset="0"/>
                        </a:rPr>
                        <m:t>=</m:t>
                      </m:r>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1</m:t>
                          </m:r>
                        </m:num>
                        <m:den>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1</m:t>
                              </m:r>
                            </m:sub>
                          </m:sSub>
                        </m:den>
                      </m:f>
                    </m:oMath>
                  </m:oMathPara>
                </a14:m>
                <a:endParaRPr lang="zh-CN" alt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7236153" y="3151686"/>
                <a:ext cx="2054537" cy="93705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7221919" y="4105155"/>
                <a:ext cx="2068771" cy="9370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2400" i="1" smtClean="0">
                              <a:latin typeface="Cambria Math" panose="02040503050406030204" pitchFamily="18" charset="0"/>
                            </a:rPr>
                          </m:ctrlPr>
                        </m:fPr>
                        <m:num>
                          <m:r>
                            <a:rPr lang="en-US" altLang="zh-CN" sz="2400" i="1">
                              <a:latin typeface="Cambria Math"/>
                            </a:rPr>
                            <m:t>1</m:t>
                          </m:r>
                        </m:num>
                        <m:den>
                          <m:sSup>
                            <m:sSupPr>
                              <m:ctrlPr>
                                <a:rPr lang="en-US" altLang="zh-CN" sz="2400" i="1">
                                  <a:latin typeface="Cambria Math" panose="02040503050406030204" pitchFamily="18" charset="0"/>
                                </a:rPr>
                              </m:ctrlPr>
                            </m:sSupPr>
                            <m:e>
                              <m:r>
                                <a:rPr lang="en-US" altLang="zh-CN" sz="2400" i="1">
                                  <a:latin typeface="Cambria Math"/>
                                </a:rPr>
                                <m:t>ħ</m:t>
                              </m:r>
                            </m:e>
                            <m:sup>
                              <m:r>
                                <a:rPr lang="en-US" altLang="zh-CN" sz="2400" i="1">
                                  <a:latin typeface="Cambria Math"/>
                                </a:rPr>
                                <m:t>2</m:t>
                              </m:r>
                            </m:sup>
                          </m:sSup>
                        </m:den>
                      </m:f>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zh-CN" altLang="en-US" sz="2400" i="1">
                                  <a:latin typeface="Cambria Math"/>
                                </a:rPr>
                                <m:t>𝜕</m:t>
                              </m:r>
                            </m:e>
                            <m:sup>
                              <m:r>
                                <a:rPr lang="en-US" altLang="zh-CN" sz="2400" i="1">
                                  <a:latin typeface="Cambria Math"/>
                                </a:rPr>
                                <m:t>2</m:t>
                              </m:r>
                            </m:sup>
                          </m:sSup>
                          <m:r>
                            <a:rPr lang="en-US" altLang="zh-CN" sz="2400" i="1">
                              <a:latin typeface="Cambria Math"/>
                            </a:rPr>
                            <m:t>𝐸</m:t>
                          </m:r>
                        </m:num>
                        <m:den>
                          <m:r>
                            <a:rPr lang="zh-CN" altLang="en-US" sz="2400" i="1">
                              <a:latin typeface="Cambria Math"/>
                            </a:rPr>
                            <m:t>𝜕</m:t>
                          </m:r>
                          <m:sSup>
                            <m:sSupPr>
                              <m:ctrlPr>
                                <a:rPr lang="en-US" altLang="zh-CN" sz="2400" i="1">
                                  <a:latin typeface="Cambria Math" panose="02040503050406030204" pitchFamily="18" charset="0"/>
                                </a:rPr>
                              </m:ctrlPr>
                            </m:sSupPr>
                            <m:e>
                              <m:sSub>
                                <m:sSubPr>
                                  <m:ctrlPr>
                                    <a:rPr lang="en-US" altLang="zh-CN" sz="2400" i="1">
                                      <a:latin typeface="Cambria Math" panose="02040503050406030204" pitchFamily="18" charset="0"/>
                                    </a:rPr>
                                  </m:ctrlPr>
                                </m:sSubPr>
                                <m:e>
                                  <m:r>
                                    <a:rPr lang="en-US" altLang="zh-CN" sz="2400" i="1">
                                      <a:latin typeface="Cambria Math"/>
                                    </a:rPr>
                                    <m:t>𝑘</m:t>
                                  </m:r>
                                </m:e>
                                <m:sub>
                                  <m:r>
                                    <a:rPr lang="en-US" altLang="zh-CN" sz="2400" b="0" i="1" smtClean="0">
                                      <a:latin typeface="Cambria Math" panose="02040503050406030204" pitchFamily="18" charset="0"/>
                                    </a:rPr>
                                    <m:t>2</m:t>
                                  </m:r>
                                </m:sub>
                              </m:sSub>
                            </m:e>
                            <m:sup>
                              <m:r>
                                <a:rPr lang="en-US" altLang="zh-CN" sz="2400" i="1">
                                  <a:latin typeface="Cambria Math"/>
                                </a:rPr>
                                <m:t>2</m:t>
                              </m:r>
                            </m:sup>
                          </m:sSup>
                        </m:den>
                      </m:f>
                      <m:r>
                        <a:rPr lang="en-US" altLang="zh-CN" sz="2400" i="1">
                          <a:latin typeface="Cambria Math" panose="02040503050406030204" pitchFamily="18" charset="0"/>
                        </a:rPr>
                        <m:t>=</m:t>
                      </m:r>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1</m:t>
                          </m:r>
                        </m:num>
                        <m:den>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2</m:t>
                              </m:r>
                            </m:sub>
                          </m:sSub>
                        </m:den>
                      </m:f>
                    </m:oMath>
                  </m:oMathPara>
                </a14:m>
                <a:endParaRPr lang="zh-CN" altLang="en-US" sz="2400" dirty="0"/>
              </a:p>
            </p:txBody>
          </p:sp>
        </mc:Choice>
        <mc:Fallback xmlns="">
          <p:sp>
            <p:nvSpPr>
              <p:cNvPr id="19" name="矩形 18"/>
              <p:cNvSpPr>
                <a:spLocks noRot="1" noChangeAspect="1" noMove="1" noResize="1" noEditPoints="1" noAdjustHandles="1" noChangeArrowheads="1" noChangeShapeType="1" noTextEdit="1"/>
              </p:cNvSpPr>
              <p:nvPr/>
            </p:nvSpPr>
            <p:spPr>
              <a:xfrm>
                <a:off x="7221919" y="4105155"/>
                <a:ext cx="2068771" cy="937051"/>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7236153" y="5042206"/>
                <a:ext cx="2068771" cy="9389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2400" i="1" smtClean="0">
                              <a:latin typeface="Cambria Math" panose="02040503050406030204" pitchFamily="18" charset="0"/>
                            </a:rPr>
                          </m:ctrlPr>
                        </m:fPr>
                        <m:num>
                          <m:r>
                            <a:rPr lang="en-US" altLang="zh-CN" sz="2400" i="1">
                              <a:latin typeface="Cambria Math"/>
                            </a:rPr>
                            <m:t>1</m:t>
                          </m:r>
                        </m:num>
                        <m:den>
                          <m:sSup>
                            <m:sSupPr>
                              <m:ctrlPr>
                                <a:rPr lang="en-US" altLang="zh-CN" sz="2400" i="1">
                                  <a:latin typeface="Cambria Math" panose="02040503050406030204" pitchFamily="18" charset="0"/>
                                </a:rPr>
                              </m:ctrlPr>
                            </m:sSupPr>
                            <m:e>
                              <m:r>
                                <a:rPr lang="en-US" altLang="zh-CN" sz="2400" i="1">
                                  <a:latin typeface="Cambria Math"/>
                                </a:rPr>
                                <m:t>ħ</m:t>
                              </m:r>
                            </m:e>
                            <m:sup>
                              <m:r>
                                <a:rPr lang="en-US" altLang="zh-CN" sz="2400" i="1">
                                  <a:latin typeface="Cambria Math"/>
                                </a:rPr>
                                <m:t>2</m:t>
                              </m:r>
                            </m:sup>
                          </m:sSup>
                        </m:den>
                      </m:f>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zh-CN" altLang="en-US" sz="2400" i="1">
                                  <a:latin typeface="Cambria Math"/>
                                </a:rPr>
                                <m:t>𝜕</m:t>
                              </m:r>
                            </m:e>
                            <m:sup>
                              <m:r>
                                <a:rPr lang="en-US" altLang="zh-CN" sz="2400" i="1">
                                  <a:latin typeface="Cambria Math"/>
                                </a:rPr>
                                <m:t>2</m:t>
                              </m:r>
                            </m:sup>
                          </m:sSup>
                          <m:r>
                            <a:rPr lang="en-US" altLang="zh-CN" sz="2400" i="1">
                              <a:latin typeface="Cambria Math"/>
                            </a:rPr>
                            <m:t>𝐸</m:t>
                          </m:r>
                        </m:num>
                        <m:den>
                          <m:r>
                            <a:rPr lang="zh-CN" altLang="en-US" sz="2400" i="1">
                              <a:latin typeface="Cambria Math"/>
                            </a:rPr>
                            <m:t>𝜕</m:t>
                          </m:r>
                          <m:sSup>
                            <m:sSupPr>
                              <m:ctrlPr>
                                <a:rPr lang="en-US" altLang="zh-CN" sz="2400" i="1">
                                  <a:latin typeface="Cambria Math" panose="02040503050406030204" pitchFamily="18" charset="0"/>
                                </a:rPr>
                              </m:ctrlPr>
                            </m:sSupPr>
                            <m:e>
                              <m:sSub>
                                <m:sSubPr>
                                  <m:ctrlPr>
                                    <a:rPr lang="en-US" altLang="zh-CN" sz="2400" i="1">
                                      <a:latin typeface="Cambria Math" panose="02040503050406030204" pitchFamily="18" charset="0"/>
                                    </a:rPr>
                                  </m:ctrlPr>
                                </m:sSubPr>
                                <m:e>
                                  <m:r>
                                    <a:rPr lang="en-US" altLang="zh-CN" sz="2400" i="1">
                                      <a:latin typeface="Cambria Math"/>
                                    </a:rPr>
                                    <m:t>𝑘</m:t>
                                  </m:r>
                                </m:e>
                                <m:sub>
                                  <m:r>
                                    <a:rPr lang="en-US" altLang="zh-CN" sz="2400" i="1">
                                      <a:latin typeface="Cambria Math" panose="02040503050406030204" pitchFamily="18" charset="0"/>
                                    </a:rPr>
                                    <m:t>3</m:t>
                                  </m:r>
                                </m:sub>
                              </m:sSub>
                            </m:e>
                            <m:sup>
                              <m:r>
                                <a:rPr lang="en-US" altLang="zh-CN" sz="2400" i="1">
                                  <a:latin typeface="Cambria Math"/>
                                </a:rPr>
                                <m:t>2</m:t>
                              </m:r>
                            </m:sup>
                          </m:sSup>
                        </m:den>
                      </m:f>
                      <m:r>
                        <a:rPr lang="en-US" altLang="zh-CN" sz="2400" i="1">
                          <a:latin typeface="Cambria Math" panose="02040503050406030204" pitchFamily="18" charset="0"/>
                        </a:rPr>
                        <m:t>=</m:t>
                      </m:r>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1</m:t>
                          </m:r>
                        </m:num>
                        <m:den>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i="1">
                                  <a:latin typeface="Cambria Math" panose="02040503050406030204" pitchFamily="18" charset="0"/>
                                </a:rPr>
                                <m:t>3</m:t>
                              </m:r>
                            </m:sub>
                          </m:sSub>
                        </m:den>
                      </m:f>
                    </m:oMath>
                  </m:oMathPara>
                </a14:m>
                <a:endParaRPr lang="zh-CN" altLang="en-US" sz="2400" dirty="0"/>
              </a:p>
            </p:txBody>
          </p:sp>
        </mc:Choice>
        <mc:Fallback xmlns="">
          <p:sp>
            <p:nvSpPr>
              <p:cNvPr id="20" name="矩形 19"/>
              <p:cNvSpPr>
                <a:spLocks noRot="1" noChangeAspect="1" noMove="1" noResize="1" noEditPoints="1" noAdjustHandles="1" noChangeArrowheads="1" noChangeShapeType="1" noTextEdit="1"/>
              </p:cNvSpPr>
              <p:nvPr/>
            </p:nvSpPr>
            <p:spPr>
              <a:xfrm>
                <a:off x="7236153" y="5042206"/>
                <a:ext cx="2068771" cy="938911"/>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31982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par>
                          <p:cTn id="17" fill="hold">
                            <p:stCondLst>
                              <p:cond delay="0"/>
                            </p:stCondLst>
                            <p:childTnLst>
                              <p:par>
                                <p:cTn id="18" presetID="22" presetClass="entr" presetSubtype="4"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8" grpId="0"/>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4"/>
              <p:cNvSpPr txBox="1"/>
              <p:nvPr/>
            </p:nvSpPr>
            <p:spPr>
              <a:xfrm>
                <a:off x="683086" y="1853768"/>
                <a:ext cx="4317336" cy="8878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a:rPr>
                        <m:t>𝑬</m:t>
                      </m:r>
                      <m:r>
                        <a:rPr lang="en-US" altLang="zh-CN" sz="2000" b="1" i="1">
                          <a:latin typeface="Cambria Math"/>
                        </a:rPr>
                        <m:t>=</m:t>
                      </m:r>
                      <m:sSub>
                        <m:sSubPr>
                          <m:ctrlPr>
                            <a:rPr lang="en-US" altLang="zh-CN" sz="2000" b="1" i="1">
                              <a:latin typeface="Cambria Math" panose="02040503050406030204" pitchFamily="18" charset="0"/>
                            </a:rPr>
                          </m:ctrlPr>
                        </m:sSubPr>
                        <m:e>
                          <m:r>
                            <a:rPr lang="en-US" altLang="zh-CN" sz="2000" b="1" i="1">
                              <a:latin typeface="Cambria Math"/>
                            </a:rPr>
                            <m:t>𝑬</m:t>
                          </m:r>
                        </m:e>
                        <m:sub>
                          <m:r>
                            <a:rPr lang="en-US" altLang="zh-CN" sz="2000" b="1" i="1">
                              <a:latin typeface="Cambria Math"/>
                            </a:rPr>
                            <m:t>𝑪</m:t>
                          </m:r>
                        </m:sub>
                      </m:sSub>
                      <m:r>
                        <a:rPr lang="en-US" altLang="zh-CN" sz="2000" b="1" i="1">
                          <a:latin typeface="Cambria Math"/>
                        </a:rPr>
                        <m:t>+</m:t>
                      </m:r>
                      <m:f>
                        <m:fPr>
                          <m:ctrlPr>
                            <a:rPr lang="en-US" altLang="zh-CN" sz="2000" b="1" i="1">
                              <a:latin typeface="Cambria Math" panose="02040503050406030204" pitchFamily="18" charset="0"/>
                            </a:rPr>
                          </m:ctrlPr>
                        </m:fPr>
                        <m:num>
                          <m:sSup>
                            <m:sSupPr>
                              <m:ctrlPr>
                                <a:rPr lang="en-US" altLang="zh-CN" sz="2000" b="1" i="1">
                                  <a:latin typeface="Cambria Math" panose="02040503050406030204" pitchFamily="18" charset="0"/>
                                </a:rPr>
                              </m:ctrlPr>
                            </m:sSupPr>
                            <m:e>
                              <m:r>
                                <a:rPr lang="en-US" altLang="zh-CN" sz="2000" b="1" i="1">
                                  <a:latin typeface="Cambria Math"/>
                                </a:rPr>
                                <m:t>ħ</m:t>
                              </m:r>
                            </m:e>
                            <m:sup>
                              <m:r>
                                <a:rPr lang="en-US" altLang="zh-CN" sz="2000" b="1" i="1">
                                  <a:latin typeface="Cambria Math"/>
                                </a:rPr>
                                <m:t>𝟐</m:t>
                              </m:r>
                            </m:sup>
                          </m:sSup>
                        </m:num>
                        <m:den>
                          <m:r>
                            <a:rPr lang="en-US" altLang="zh-CN" sz="2000" b="1" i="1">
                              <a:latin typeface="Cambria Math"/>
                            </a:rPr>
                            <m:t>𝟐</m:t>
                          </m:r>
                        </m:den>
                      </m:f>
                      <m:d>
                        <m:dPr>
                          <m:ctrlPr>
                            <a:rPr lang="en-US" altLang="zh-CN" sz="2000" b="1" i="1">
                              <a:latin typeface="Cambria Math" panose="02040503050406030204" pitchFamily="18" charset="0"/>
                            </a:rPr>
                          </m:ctrlPr>
                        </m:dPr>
                        <m:e>
                          <m:f>
                            <m:fPr>
                              <m:ctrlPr>
                                <a:rPr lang="en-US" altLang="zh-CN" sz="2000" b="1" i="1">
                                  <a:latin typeface="Cambria Math" panose="02040503050406030204" pitchFamily="18" charset="0"/>
                                </a:rPr>
                              </m:ctrlPr>
                            </m:fPr>
                            <m:num>
                              <m:r>
                                <a:rPr lang="en-US" altLang="zh-CN" sz="2000" b="1" i="1">
                                  <a:latin typeface="Cambria Math"/>
                                  <a:ea typeface="Cambria Math"/>
                                </a:rPr>
                                <m:t>∆</m:t>
                              </m:r>
                              <m:sSup>
                                <m:sSupPr>
                                  <m:ctrlPr>
                                    <a:rPr lang="en-US" altLang="zh-CN" sz="2000" b="1" i="1">
                                      <a:latin typeface="Cambria Math" panose="02040503050406030204" pitchFamily="18" charset="0"/>
                                      <a:ea typeface="Cambria Math"/>
                                    </a:rPr>
                                  </m:ctrlPr>
                                </m:sSupPr>
                                <m:e>
                                  <m:sSub>
                                    <m:sSubPr>
                                      <m:ctrlPr>
                                        <a:rPr lang="en-US" altLang="zh-CN" sz="2000" b="1" i="1">
                                          <a:latin typeface="Cambria Math" panose="02040503050406030204" pitchFamily="18" charset="0"/>
                                          <a:ea typeface="Cambria Math"/>
                                        </a:rPr>
                                      </m:ctrlPr>
                                    </m:sSubPr>
                                    <m:e>
                                      <m:r>
                                        <a:rPr lang="en-US" altLang="zh-CN" sz="2000" b="1" i="1">
                                          <a:latin typeface="Cambria Math"/>
                                          <a:ea typeface="Cambria Math"/>
                                        </a:rPr>
                                        <m:t>𝒌</m:t>
                                      </m:r>
                                    </m:e>
                                    <m:sub>
                                      <m:r>
                                        <a:rPr lang="en-US" altLang="zh-CN" sz="2000" b="1" i="1">
                                          <a:latin typeface="Cambria Math"/>
                                          <a:ea typeface="Cambria Math"/>
                                        </a:rPr>
                                        <m:t>𝟏</m:t>
                                      </m:r>
                                    </m:sub>
                                  </m:sSub>
                                </m:e>
                                <m:sup>
                                  <m:r>
                                    <a:rPr lang="en-US" altLang="zh-CN" sz="2000" b="1" i="1">
                                      <a:latin typeface="Cambria Math"/>
                                      <a:ea typeface="Cambria Math"/>
                                    </a:rPr>
                                    <m:t>𝟐</m:t>
                                  </m:r>
                                </m:sup>
                              </m:sSup>
                            </m:num>
                            <m:den>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𝟏</m:t>
                                  </m:r>
                                </m:sub>
                              </m:sSub>
                            </m:den>
                          </m:f>
                          <m:r>
                            <a:rPr lang="en-US" altLang="zh-CN" sz="2000" b="1" i="1">
                              <a:latin typeface="Cambria Math"/>
                              <a:ea typeface="Cambria Math"/>
                            </a:rPr>
                            <m:t>+</m:t>
                          </m:r>
                          <m:f>
                            <m:fPr>
                              <m:ctrlPr>
                                <a:rPr lang="en-US" altLang="zh-CN" sz="2000" b="1" i="1">
                                  <a:latin typeface="Cambria Math" panose="02040503050406030204" pitchFamily="18" charset="0"/>
                                </a:rPr>
                              </m:ctrlPr>
                            </m:fPr>
                            <m:num>
                              <m:r>
                                <a:rPr lang="en-US" altLang="zh-CN" sz="2000" b="1" i="1">
                                  <a:latin typeface="Cambria Math"/>
                                  <a:ea typeface="Cambria Math"/>
                                </a:rPr>
                                <m:t>∆</m:t>
                              </m:r>
                              <m:sSup>
                                <m:sSupPr>
                                  <m:ctrlPr>
                                    <a:rPr lang="en-US" altLang="zh-CN" sz="2000" b="1" i="1">
                                      <a:latin typeface="Cambria Math" panose="02040503050406030204" pitchFamily="18" charset="0"/>
                                      <a:ea typeface="Cambria Math"/>
                                    </a:rPr>
                                  </m:ctrlPr>
                                </m:sSupPr>
                                <m:e>
                                  <m:sSub>
                                    <m:sSubPr>
                                      <m:ctrlPr>
                                        <a:rPr lang="en-US" altLang="zh-CN" sz="2000" b="1" i="1">
                                          <a:latin typeface="Cambria Math" panose="02040503050406030204" pitchFamily="18" charset="0"/>
                                          <a:ea typeface="Cambria Math"/>
                                        </a:rPr>
                                      </m:ctrlPr>
                                    </m:sSubPr>
                                    <m:e>
                                      <m:r>
                                        <a:rPr lang="en-US" altLang="zh-CN" sz="2000" b="1" i="1">
                                          <a:latin typeface="Cambria Math"/>
                                          <a:ea typeface="Cambria Math"/>
                                        </a:rPr>
                                        <m:t>𝒌</m:t>
                                      </m:r>
                                    </m:e>
                                    <m:sub>
                                      <m:r>
                                        <a:rPr lang="en-US" altLang="zh-CN" sz="2000" b="1" i="1">
                                          <a:latin typeface="Cambria Math"/>
                                          <a:ea typeface="Cambria Math"/>
                                        </a:rPr>
                                        <m:t>𝟐</m:t>
                                      </m:r>
                                    </m:sub>
                                  </m:sSub>
                                </m:e>
                                <m:sup>
                                  <m:r>
                                    <a:rPr lang="en-US" altLang="zh-CN" sz="2000" b="1" i="1">
                                      <a:latin typeface="Cambria Math"/>
                                      <a:ea typeface="Cambria Math"/>
                                    </a:rPr>
                                    <m:t>𝟐</m:t>
                                  </m:r>
                                </m:sup>
                              </m:sSup>
                            </m:num>
                            <m:den>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𝟐</m:t>
                                  </m:r>
                                </m:sub>
                              </m:sSub>
                            </m:den>
                          </m:f>
                          <m:r>
                            <a:rPr lang="en-US" altLang="zh-CN" sz="2000" b="1" i="1">
                              <a:latin typeface="Cambria Math"/>
                              <a:ea typeface="Cambria Math"/>
                            </a:rPr>
                            <m:t>+</m:t>
                          </m:r>
                          <m:f>
                            <m:fPr>
                              <m:ctrlPr>
                                <a:rPr lang="en-US" altLang="zh-CN" sz="2000" b="1" i="1">
                                  <a:latin typeface="Cambria Math" panose="02040503050406030204" pitchFamily="18" charset="0"/>
                                </a:rPr>
                              </m:ctrlPr>
                            </m:fPr>
                            <m:num>
                              <m:r>
                                <a:rPr lang="en-US" altLang="zh-CN" sz="2000" b="1" i="1">
                                  <a:latin typeface="Cambria Math"/>
                                  <a:ea typeface="Cambria Math"/>
                                </a:rPr>
                                <m:t>∆</m:t>
                              </m:r>
                              <m:sSup>
                                <m:sSupPr>
                                  <m:ctrlPr>
                                    <a:rPr lang="en-US" altLang="zh-CN" sz="2000" b="1" i="1">
                                      <a:latin typeface="Cambria Math" panose="02040503050406030204" pitchFamily="18" charset="0"/>
                                      <a:ea typeface="Cambria Math"/>
                                    </a:rPr>
                                  </m:ctrlPr>
                                </m:sSupPr>
                                <m:e>
                                  <m:sSub>
                                    <m:sSubPr>
                                      <m:ctrlPr>
                                        <a:rPr lang="en-US" altLang="zh-CN" sz="2000" b="1" i="1">
                                          <a:latin typeface="Cambria Math" panose="02040503050406030204" pitchFamily="18" charset="0"/>
                                          <a:ea typeface="Cambria Math"/>
                                        </a:rPr>
                                      </m:ctrlPr>
                                    </m:sSubPr>
                                    <m:e>
                                      <m:r>
                                        <a:rPr lang="en-US" altLang="zh-CN" sz="2000" b="1" i="1">
                                          <a:latin typeface="Cambria Math"/>
                                          <a:ea typeface="Cambria Math"/>
                                        </a:rPr>
                                        <m:t>𝒌</m:t>
                                      </m:r>
                                    </m:e>
                                    <m:sub>
                                      <m:r>
                                        <a:rPr lang="en-US" altLang="zh-CN" sz="2000" b="1" i="1">
                                          <a:latin typeface="Cambria Math"/>
                                          <a:ea typeface="Cambria Math"/>
                                        </a:rPr>
                                        <m:t>𝟑</m:t>
                                      </m:r>
                                    </m:sub>
                                  </m:sSub>
                                </m:e>
                                <m:sup>
                                  <m:r>
                                    <a:rPr lang="en-US" altLang="zh-CN" sz="2000" b="1" i="1">
                                      <a:latin typeface="Cambria Math"/>
                                      <a:ea typeface="Cambria Math"/>
                                    </a:rPr>
                                    <m:t>𝟐</m:t>
                                  </m:r>
                                </m:sup>
                              </m:sSup>
                            </m:num>
                            <m:den>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𝟑</m:t>
                                  </m:r>
                                </m:sub>
                              </m:sSub>
                            </m:den>
                          </m:f>
                        </m:e>
                      </m:d>
                    </m:oMath>
                  </m:oMathPara>
                </a14:m>
                <a:endParaRPr lang="zh-CN" altLang="en-US" sz="2000" b="1" dirty="0"/>
              </a:p>
            </p:txBody>
          </p:sp>
        </mc:Choice>
        <mc:Fallback xmlns="">
          <p:sp>
            <p:nvSpPr>
              <p:cNvPr id="3" name="TextBox 4"/>
              <p:cNvSpPr txBox="1">
                <a:spLocks noRot="1" noChangeAspect="1" noMove="1" noResize="1" noEditPoints="1" noAdjustHandles="1" noChangeArrowheads="1" noChangeShapeType="1" noTextEdit="1"/>
              </p:cNvSpPr>
              <p:nvPr/>
            </p:nvSpPr>
            <p:spPr>
              <a:xfrm>
                <a:off x="683086" y="1853768"/>
                <a:ext cx="4317336" cy="88780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5"/>
              <p:cNvSpPr txBox="1"/>
              <p:nvPr/>
            </p:nvSpPr>
            <p:spPr>
              <a:xfrm>
                <a:off x="803528" y="3103377"/>
                <a:ext cx="5926174" cy="10387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2000" b="1" i="1">
                              <a:latin typeface="Cambria Math" panose="02040503050406030204" pitchFamily="18" charset="0"/>
                            </a:rPr>
                          </m:ctrlPr>
                        </m:fPr>
                        <m:num>
                          <m:r>
                            <a:rPr lang="en-US" altLang="zh-CN" sz="2000" b="1" i="1">
                              <a:latin typeface="Cambria Math"/>
                              <a:ea typeface="Cambria Math"/>
                            </a:rPr>
                            <m:t>∆</m:t>
                          </m:r>
                          <m:sSup>
                            <m:sSupPr>
                              <m:ctrlPr>
                                <a:rPr lang="en-US" altLang="zh-CN" sz="2000" b="1" i="1">
                                  <a:latin typeface="Cambria Math" panose="02040503050406030204" pitchFamily="18" charset="0"/>
                                  <a:ea typeface="Cambria Math"/>
                                </a:rPr>
                              </m:ctrlPr>
                            </m:sSupPr>
                            <m:e>
                              <m:sSub>
                                <m:sSubPr>
                                  <m:ctrlPr>
                                    <a:rPr lang="en-US" altLang="zh-CN" sz="2000" b="1" i="1">
                                      <a:latin typeface="Cambria Math" panose="02040503050406030204" pitchFamily="18" charset="0"/>
                                      <a:ea typeface="Cambria Math"/>
                                    </a:rPr>
                                  </m:ctrlPr>
                                </m:sSubPr>
                                <m:e>
                                  <m:r>
                                    <a:rPr lang="en-US" altLang="zh-CN" sz="2000" b="1" i="1">
                                      <a:latin typeface="Cambria Math"/>
                                      <a:ea typeface="Cambria Math"/>
                                    </a:rPr>
                                    <m:t>𝒌</m:t>
                                  </m:r>
                                </m:e>
                                <m:sub>
                                  <m:r>
                                    <a:rPr lang="en-US" altLang="zh-CN" sz="2000" b="1" i="1">
                                      <a:latin typeface="Cambria Math"/>
                                      <a:ea typeface="Cambria Math"/>
                                    </a:rPr>
                                    <m:t>𝟏</m:t>
                                  </m:r>
                                </m:sub>
                              </m:sSub>
                            </m:e>
                            <m:sup>
                              <m:r>
                                <a:rPr lang="en-US" altLang="zh-CN" sz="2000" b="1" i="1">
                                  <a:latin typeface="Cambria Math"/>
                                  <a:ea typeface="Cambria Math"/>
                                </a:rPr>
                                <m:t>𝟐</m:t>
                              </m:r>
                            </m:sup>
                          </m:sSup>
                        </m:num>
                        <m:den>
                          <m:f>
                            <m:fPr>
                              <m:ctrlPr>
                                <a:rPr lang="en-US" altLang="zh-CN" sz="2000" b="1" i="1">
                                  <a:latin typeface="Cambria Math" panose="02040503050406030204" pitchFamily="18" charset="0"/>
                                  <a:ea typeface="Cambria Math"/>
                                </a:rPr>
                              </m:ctrlPr>
                            </m:fPr>
                            <m:num>
                              <m:sSub>
                                <m:sSubPr>
                                  <m:ctrlPr>
                                    <a:rPr lang="en-US" altLang="zh-CN" sz="2000" b="1" i="1">
                                      <a:latin typeface="Cambria Math" panose="02040503050406030204" pitchFamily="18" charset="0"/>
                                    </a:rPr>
                                  </m:ctrlPr>
                                </m:sSubPr>
                                <m:e>
                                  <m:r>
                                    <a:rPr lang="en-US" altLang="zh-CN" sz="2000" b="1" i="1">
                                      <a:latin typeface="Cambria Math"/>
                                    </a:rPr>
                                    <m:t>𝟐</m:t>
                                  </m:r>
                                  <m:d>
                                    <m:dPr>
                                      <m:ctrlPr>
                                        <a:rPr lang="en-US" altLang="zh-CN" sz="2000" b="1" i="1">
                                          <a:latin typeface="Cambria Math" panose="02040503050406030204" pitchFamily="18" charset="0"/>
                                        </a:rPr>
                                      </m:ctrlPr>
                                    </m:dPr>
                                    <m:e>
                                      <m:r>
                                        <a:rPr lang="en-US" altLang="zh-CN" sz="2000" b="1" i="1">
                                          <a:latin typeface="Cambria Math"/>
                                        </a:rPr>
                                        <m:t>𝑬</m:t>
                                      </m:r>
                                      <m:r>
                                        <a:rPr lang="en-US" altLang="zh-CN" sz="2000" b="1" i="1">
                                          <a:latin typeface="Cambria Math"/>
                                        </a:rPr>
                                        <m:t>−</m:t>
                                      </m:r>
                                      <m:sSub>
                                        <m:sSubPr>
                                          <m:ctrlPr>
                                            <a:rPr lang="en-US" altLang="zh-CN" sz="2000" b="1" i="1">
                                              <a:latin typeface="Cambria Math" panose="02040503050406030204" pitchFamily="18" charset="0"/>
                                            </a:rPr>
                                          </m:ctrlPr>
                                        </m:sSubPr>
                                        <m:e>
                                          <m:r>
                                            <a:rPr lang="en-US" altLang="zh-CN" sz="2000" b="1" i="1">
                                              <a:latin typeface="Cambria Math"/>
                                            </a:rPr>
                                            <m:t>𝑬</m:t>
                                          </m:r>
                                        </m:e>
                                        <m:sub>
                                          <m:r>
                                            <a:rPr lang="en-US" altLang="zh-CN" sz="2000" b="1" i="1">
                                              <a:latin typeface="Cambria Math"/>
                                            </a:rPr>
                                            <m:t>𝑪</m:t>
                                          </m:r>
                                        </m:sub>
                                      </m:sSub>
                                    </m:e>
                                  </m:d>
                                  <m:r>
                                    <a:rPr lang="en-US" altLang="zh-CN" sz="2000" b="1" i="1">
                                      <a:latin typeface="Cambria Math"/>
                                    </a:rPr>
                                    <m:t>𝒎</m:t>
                                  </m:r>
                                </m:e>
                                <m:sub>
                                  <m:r>
                                    <a:rPr lang="en-US" altLang="zh-CN" sz="2000" b="1" i="1">
                                      <a:latin typeface="Cambria Math"/>
                                    </a:rPr>
                                    <m:t>𝟏</m:t>
                                  </m:r>
                                </m:sub>
                              </m:sSub>
                            </m:num>
                            <m:den>
                              <m:sSup>
                                <m:sSupPr>
                                  <m:ctrlPr>
                                    <a:rPr lang="en-US" altLang="zh-CN" sz="2000" b="1" i="1">
                                      <a:latin typeface="Cambria Math" panose="02040503050406030204" pitchFamily="18" charset="0"/>
                                    </a:rPr>
                                  </m:ctrlPr>
                                </m:sSupPr>
                                <m:e>
                                  <m:r>
                                    <a:rPr lang="en-US" altLang="zh-CN" sz="2000" b="1" i="1">
                                      <a:latin typeface="Cambria Math"/>
                                    </a:rPr>
                                    <m:t>ħ</m:t>
                                  </m:r>
                                </m:e>
                                <m:sup>
                                  <m:r>
                                    <a:rPr lang="en-US" altLang="zh-CN" sz="2000" b="1" i="1">
                                      <a:latin typeface="Cambria Math"/>
                                    </a:rPr>
                                    <m:t>𝟐</m:t>
                                  </m:r>
                                </m:sup>
                              </m:sSup>
                            </m:den>
                          </m:f>
                        </m:den>
                      </m:f>
                      <m:r>
                        <a:rPr lang="en-US" altLang="zh-CN" sz="2000" b="1" i="1">
                          <a:latin typeface="Cambria Math"/>
                          <a:ea typeface="Cambria Math"/>
                        </a:rPr>
                        <m:t>+</m:t>
                      </m:r>
                      <m:f>
                        <m:fPr>
                          <m:ctrlPr>
                            <a:rPr lang="en-US" altLang="zh-CN" sz="2000" b="1" i="1">
                              <a:latin typeface="Cambria Math" panose="02040503050406030204" pitchFamily="18" charset="0"/>
                            </a:rPr>
                          </m:ctrlPr>
                        </m:fPr>
                        <m:num>
                          <m:r>
                            <a:rPr lang="en-US" altLang="zh-CN" sz="2000" b="1" i="1">
                              <a:latin typeface="Cambria Math"/>
                              <a:ea typeface="Cambria Math"/>
                            </a:rPr>
                            <m:t>∆</m:t>
                          </m:r>
                          <m:sSup>
                            <m:sSupPr>
                              <m:ctrlPr>
                                <a:rPr lang="en-US" altLang="zh-CN" sz="2000" b="1" i="1">
                                  <a:latin typeface="Cambria Math" panose="02040503050406030204" pitchFamily="18" charset="0"/>
                                  <a:ea typeface="Cambria Math"/>
                                </a:rPr>
                              </m:ctrlPr>
                            </m:sSupPr>
                            <m:e>
                              <m:sSub>
                                <m:sSubPr>
                                  <m:ctrlPr>
                                    <a:rPr lang="en-US" altLang="zh-CN" sz="2000" b="1" i="1">
                                      <a:latin typeface="Cambria Math" panose="02040503050406030204" pitchFamily="18" charset="0"/>
                                      <a:ea typeface="Cambria Math"/>
                                    </a:rPr>
                                  </m:ctrlPr>
                                </m:sSubPr>
                                <m:e>
                                  <m:r>
                                    <a:rPr lang="en-US" altLang="zh-CN" sz="2000" b="1" i="1">
                                      <a:latin typeface="Cambria Math"/>
                                      <a:ea typeface="Cambria Math"/>
                                    </a:rPr>
                                    <m:t>𝒌</m:t>
                                  </m:r>
                                </m:e>
                                <m:sub>
                                  <m:r>
                                    <a:rPr lang="en-US" altLang="zh-CN" sz="2000" b="1" i="1">
                                      <a:latin typeface="Cambria Math"/>
                                      <a:ea typeface="Cambria Math"/>
                                    </a:rPr>
                                    <m:t>𝟐</m:t>
                                  </m:r>
                                </m:sub>
                              </m:sSub>
                            </m:e>
                            <m:sup>
                              <m:r>
                                <a:rPr lang="en-US" altLang="zh-CN" sz="2000" b="1" i="1">
                                  <a:latin typeface="Cambria Math"/>
                                  <a:ea typeface="Cambria Math"/>
                                </a:rPr>
                                <m:t>𝟐</m:t>
                              </m:r>
                            </m:sup>
                          </m:sSup>
                        </m:num>
                        <m:den>
                          <m:f>
                            <m:fPr>
                              <m:ctrlPr>
                                <a:rPr lang="en-US" altLang="zh-CN" sz="2000" b="1" i="1">
                                  <a:latin typeface="Cambria Math" panose="02040503050406030204" pitchFamily="18" charset="0"/>
                                  <a:ea typeface="Cambria Math"/>
                                </a:rPr>
                              </m:ctrlPr>
                            </m:fPr>
                            <m:num>
                              <m:r>
                                <a:rPr lang="en-US" altLang="zh-CN" sz="2000" b="1" i="1">
                                  <a:latin typeface="Cambria Math"/>
                                </a:rPr>
                                <m:t>𝟐</m:t>
                              </m:r>
                              <m:d>
                                <m:dPr>
                                  <m:ctrlPr>
                                    <a:rPr lang="en-US" altLang="zh-CN" sz="2000" b="1" i="1">
                                      <a:latin typeface="Cambria Math" panose="02040503050406030204" pitchFamily="18" charset="0"/>
                                    </a:rPr>
                                  </m:ctrlPr>
                                </m:dPr>
                                <m:e>
                                  <m:r>
                                    <a:rPr lang="en-US" altLang="zh-CN" sz="2000" b="1" i="1">
                                      <a:latin typeface="Cambria Math"/>
                                    </a:rPr>
                                    <m:t>𝑬</m:t>
                                  </m:r>
                                  <m:r>
                                    <a:rPr lang="en-US" altLang="zh-CN" sz="2000" b="1" i="1">
                                      <a:latin typeface="Cambria Math"/>
                                    </a:rPr>
                                    <m:t>−</m:t>
                                  </m:r>
                                  <m:sSub>
                                    <m:sSubPr>
                                      <m:ctrlPr>
                                        <a:rPr lang="en-US" altLang="zh-CN" sz="2000" b="1" i="1">
                                          <a:latin typeface="Cambria Math" panose="02040503050406030204" pitchFamily="18" charset="0"/>
                                        </a:rPr>
                                      </m:ctrlPr>
                                    </m:sSubPr>
                                    <m:e>
                                      <m:r>
                                        <a:rPr lang="en-US" altLang="zh-CN" sz="2000" b="1" i="1">
                                          <a:latin typeface="Cambria Math"/>
                                        </a:rPr>
                                        <m:t>𝑬</m:t>
                                      </m:r>
                                    </m:e>
                                    <m:sub>
                                      <m:r>
                                        <a:rPr lang="en-US" altLang="zh-CN" sz="2000" b="1" i="1">
                                          <a:latin typeface="Cambria Math"/>
                                        </a:rPr>
                                        <m:t>𝑪</m:t>
                                      </m:r>
                                    </m:sub>
                                  </m:sSub>
                                </m:e>
                              </m:d>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𝟐</m:t>
                                  </m:r>
                                </m:sub>
                              </m:sSub>
                            </m:num>
                            <m:den>
                              <m:sSup>
                                <m:sSupPr>
                                  <m:ctrlPr>
                                    <a:rPr lang="en-US" altLang="zh-CN" sz="2000" b="1" i="1">
                                      <a:latin typeface="Cambria Math" panose="02040503050406030204" pitchFamily="18" charset="0"/>
                                    </a:rPr>
                                  </m:ctrlPr>
                                </m:sSupPr>
                                <m:e>
                                  <m:r>
                                    <a:rPr lang="en-US" altLang="zh-CN" sz="2000" b="1" i="1">
                                      <a:latin typeface="Cambria Math"/>
                                    </a:rPr>
                                    <m:t>ħ</m:t>
                                  </m:r>
                                </m:e>
                                <m:sup>
                                  <m:r>
                                    <a:rPr lang="en-US" altLang="zh-CN" sz="2000" b="1" i="1">
                                      <a:latin typeface="Cambria Math"/>
                                    </a:rPr>
                                    <m:t>𝟐</m:t>
                                  </m:r>
                                </m:sup>
                              </m:sSup>
                            </m:den>
                          </m:f>
                        </m:den>
                      </m:f>
                      <m:r>
                        <a:rPr lang="en-US" altLang="zh-CN" sz="2000" b="1" i="1">
                          <a:latin typeface="Cambria Math"/>
                          <a:ea typeface="Cambria Math"/>
                        </a:rPr>
                        <m:t>+</m:t>
                      </m:r>
                      <m:f>
                        <m:fPr>
                          <m:ctrlPr>
                            <a:rPr lang="en-US" altLang="zh-CN" sz="2000" b="1" i="1">
                              <a:latin typeface="Cambria Math" panose="02040503050406030204" pitchFamily="18" charset="0"/>
                            </a:rPr>
                          </m:ctrlPr>
                        </m:fPr>
                        <m:num>
                          <m:r>
                            <a:rPr lang="en-US" altLang="zh-CN" sz="2000" b="1" i="1">
                              <a:latin typeface="Cambria Math"/>
                              <a:ea typeface="Cambria Math"/>
                            </a:rPr>
                            <m:t>∆</m:t>
                          </m:r>
                          <m:sSup>
                            <m:sSupPr>
                              <m:ctrlPr>
                                <a:rPr lang="en-US" altLang="zh-CN" sz="2000" b="1" i="1">
                                  <a:latin typeface="Cambria Math" panose="02040503050406030204" pitchFamily="18" charset="0"/>
                                  <a:ea typeface="Cambria Math"/>
                                </a:rPr>
                              </m:ctrlPr>
                            </m:sSupPr>
                            <m:e>
                              <m:sSub>
                                <m:sSubPr>
                                  <m:ctrlPr>
                                    <a:rPr lang="en-US" altLang="zh-CN" sz="2000" b="1" i="1">
                                      <a:latin typeface="Cambria Math" panose="02040503050406030204" pitchFamily="18" charset="0"/>
                                      <a:ea typeface="Cambria Math"/>
                                    </a:rPr>
                                  </m:ctrlPr>
                                </m:sSubPr>
                                <m:e>
                                  <m:r>
                                    <a:rPr lang="en-US" altLang="zh-CN" sz="2000" b="1" i="1">
                                      <a:latin typeface="Cambria Math"/>
                                      <a:ea typeface="Cambria Math"/>
                                    </a:rPr>
                                    <m:t>𝒌</m:t>
                                  </m:r>
                                </m:e>
                                <m:sub>
                                  <m:r>
                                    <a:rPr lang="en-US" altLang="zh-CN" sz="2000" b="1" i="1">
                                      <a:latin typeface="Cambria Math"/>
                                      <a:ea typeface="Cambria Math"/>
                                    </a:rPr>
                                    <m:t>𝟑</m:t>
                                  </m:r>
                                </m:sub>
                              </m:sSub>
                            </m:e>
                            <m:sup>
                              <m:r>
                                <a:rPr lang="en-US" altLang="zh-CN" sz="2000" b="1" i="1">
                                  <a:latin typeface="Cambria Math"/>
                                  <a:ea typeface="Cambria Math"/>
                                </a:rPr>
                                <m:t>𝟐</m:t>
                              </m:r>
                            </m:sup>
                          </m:sSup>
                        </m:num>
                        <m:den>
                          <m:f>
                            <m:fPr>
                              <m:ctrlPr>
                                <a:rPr lang="en-US" altLang="zh-CN" sz="2000" b="1" i="1">
                                  <a:latin typeface="Cambria Math" panose="02040503050406030204" pitchFamily="18" charset="0"/>
                                  <a:ea typeface="Cambria Math"/>
                                </a:rPr>
                              </m:ctrlPr>
                            </m:fPr>
                            <m:num>
                              <m:r>
                                <a:rPr lang="en-US" altLang="zh-CN" sz="2000" b="1" i="1">
                                  <a:latin typeface="Cambria Math"/>
                                </a:rPr>
                                <m:t>𝟐</m:t>
                              </m:r>
                              <m:d>
                                <m:dPr>
                                  <m:ctrlPr>
                                    <a:rPr lang="en-US" altLang="zh-CN" sz="2000" b="1" i="1">
                                      <a:latin typeface="Cambria Math" panose="02040503050406030204" pitchFamily="18" charset="0"/>
                                    </a:rPr>
                                  </m:ctrlPr>
                                </m:dPr>
                                <m:e>
                                  <m:r>
                                    <a:rPr lang="en-US" altLang="zh-CN" sz="2000" b="1" i="1">
                                      <a:latin typeface="Cambria Math"/>
                                    </a:rPr>
                                    <m:t>𝑬</m:t>
                                  </m:r>
                                  <m:r>
                                    <a:rPr lang="en-US" altLang="zh-CN" sz="2000" b="1" i="1">
                                      <a:latin typeface="Cambria Math"/>
                                    </a:rPr>
                                    <m:t>−</m:t>
                                  </m:r>
                                  <m:sSub>
                                    <m:sSubPr>
                                      <m:ctrlPr>
                                        <a:rPr lang="en-US" altLang="zh-CN" sz="2000" b="1" i="1">
                                          <a:latin typeface="Cambria Math" panose="02040503050406030204" pitchFamily="18" charset="0"/>
                                        </a:rPr>
                                      </m:ctrlPr>
                                    </m:sSubPr>
                                    <m:e>
                                      <m:r>
                                        <a:rPr lang="en-US" altLang="zh-CN" sz="2000" b="1" i="1">
                                          <a:latin typeface="Cambria Math"/>
                                        </a:rPr>
                                        <m:t>𝑬</m:t>
                                      </m:r>
                                    </m:e>
                                    <m:sub>
                                      <m:r>
                                        <a:rPr lang="en-US" altLang="zh-CN" sz="2000" b="1" i="1">
                                          <a:latin typeface="Cambria Math"/>
                                        </a:rPr>
                                        <m:t>𝑪</m:t>
                                      </m:r>
                                    </m:sub>
                                  </m:sSub>
                                </m:e>
                              </m:d>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𝟑</m:t>
                                  </m:r>
                                </m:sub>
                              </m:sSub>
                            </m:num>
                            <m:den>
                              <m:sSup>
                                <m:sSupPr>
                                  <m:ctrlPr>
                                    <a:rPr lang="en-US" altLang="zh-CN" sz="2000" b="1" i="1">
                                      <a:latin typeface="Cambria Math" panose="02040503050406030204" pitchFamily="18" charset="0"/>
                                    </a:rPr>
                                  </m:ctrlPr>
                                </m:sSupPr>
                                <m:e>
                                  <m:r>
                                    <a:rPr lang="en-US" altLang="zh-CN" sz="2000" b="1" i="1">
                                      <a:latin typeface="Cambria Math"/>
                                    </a:rPr>
                                    <m:t>ħ</m:t>
                                  </m:r>
                                </m:e>
                                <m:sup>
                                  <m:r>
                                    <a:rPr lang="en-US" altLang="zh-CN" sz="2000" b="1" i="1">
                                      <a:latin typeface="Cambria Math"/>
                                    </a:rPr>
                                    <m:t>𝟐</m:t>
                                  </m:r>
                                </m:sup>
                              </m:sSup>
                            </m:den>
                          </m:f>
                        </m:den>
                      </m:f>
                      <m:r>
                        <a:rPr lang="en-US" altLang="zh-CN" sz="2000" b="1" i="1">
                          <a:latin typeface="Cambria Math"/>
                        </a:rPr>
                        <m:t>=</m:t>
                      </m:r>
                      <m:r>
                        <a:rPr lang="en-US" altLang="zh-CN" sz="2000" b="1">
                          <a:latin typeface="Cambria Math"/>
                        </a:rPr>
                        <m:t>𝟏</m:t>
                      </m:r>
                    </m:oMath>
                  </m:oMathPara>
                </a14:m>
                <a:endParaRPr lang="zh-CN" altLang="en-US" sz="2000" b="1" dirty="0"/>
              </a:p>
            </p:txBody>
          </p:sp>
        </mc:Choice>
        <mc:Fallback xmlns="">
          <p:sp>
            <p:nvSpPr>
              <p:cNvPr id="4" name="TextBox 5"/>
              <p:cNvSpPr txBox="1">
                <a:spLocks noRot="1" noChangeAspect="1" noMove="1" noResize="1" noEditPoints="1" noAdjustHandles="1" noChangeArrowheads="1" noChangeShapeType="1" noTextEdit="1"/>
              </p:cNvSpPr>
              <p:nvPr/>
            </p:nvSpPr>
            <p:spPr>
              <a:xfrm>
                <a:off x="803528" y="3103377"/>
                <a:ext cx="5926174" cy="103874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6"/>
              <p:cNvSpPr txBox="1"/>
              <p:nvPr/>
            </p:nvSpPr>
            <p:spPr>
              <a:xfrm>
                <a:off x="5238609" y="1929953"/>
                <a:ext cx="247689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m:t>
                      </m:r>
                      <m:sSub>
                        <m:sSubPr>
                          <m:ctrlPr>
                            <a:rPr lang="en-US" altLang="zh-CN" i="1">
                              <a:latin typeface="Cambria Math" panose="02040503050406030204" pitchFamily="18" charset="0"/>
                            </a:rPr>
                          </m:ctrlPr>
                        </m:sSubPr>
                        <m:e>
                          <m:r>
                            <a:rPr lang="en-US" altLang="zh-CN" i="1">
                              <a:latin typeface="Cambria Math"/>
                            </a:rPr>
                            <m:t>𝑘</m:t>
                          </m:r>
                        </m:e>
                        <m:sub>
                          <m:r>
                            <a:rPr lang="en-US" altLang="zh-CN" i="1">
                              <a:latin typeface="Cambria Math"/>
                            </a:rPr>
                            <m:t>𝑖</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𝑘</m:t>
                          </m:r>
                        </m:e>
                        <m:sub>
                          <m:r>
                            <a:rPr lang="en-US" altLang="zh-CN" i="1">
                              <a:latin typeface="Cambria Math"/>
                            </a:rPr>
                            <m:t>𝑖</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𝑘</m:t>
                          </m:r>
                        </m:e>
                        <m:sub>
                          <m:r>
                            <a:rPr lang="en-US" altLang="zh-CN" i="1">
                              <a:latin typeface="Cambria Math"/>
                            </a:rPr>
                            <m:t>𝑖</m:t>
                          </m:r>
                          <m:r>
                            <a:rPr lang="en-US" altLang="zh-CN" i="1">
                              <a:latin typeface="Cambria Math"/>
                            </a:rPr>
                            <m:t>0</m:t>
                          </m:r>
                        </m:sub>
                      </m:sSub>
                    </m:oMath>
                  </m:oMathPara>
                </a14:m>
                <a:endParaRPr lang="zh-CN" altLang="en-US" dirty="0"/>
              </a:p>
            </p:txBody>
          </p:sp>
        </mc:Choice>
        <mc:Fallback xmlns="">
          <p:sp>
            <p:nvSpPr>
              <p:cNvPr id="5" name="TextBox 6"/>
              <p:cNvSpPr txBox="1">
                <a:spLocks noRot="1" noChangeAspect="1" noMove="1" noResize="1" noEditPoints="1" noAdjustHandles="1" noChangeArrowheads="1" noChangeShapeType="1" noTextEdit="1"/>
              </p:cNvSpPr>
              <p:nvPr/>
            </p:nvSpPr>
            <p:spPr>
              <a:xfrm>
                <a:off x="5238609" y="1929953"/>
                <a:ext cx="2476897"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8"/>
              <p:cNvSpPr txBox="1"/>
              <p:nvPr/>
            </p:nvSpPr>
            <p:spPr>
              <a:xfrm>
                <a:off x="510860" y="4606728"/>
                <a:ext cx="2264081" cy="8504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i="1">
                              <a:latin typeface="Cambria Math" panose="02040503050406030204" pitchFamily="18" charset="0"/>
                            </a:rPr>
                          </m:ctrlPr>
                        </m:sSupPr>
                        <m:e>
                          <m:d>
                            <m:dPr>
                              <m:begChr m:val="["/>
                              <m:endChr m:val="]"/>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b="1" i="1">
                                      <a:latin typeface="Cambria Math"/>
                                    </a:rPr>
                                    <m:t>𝟐</m:t>
                                  </m:r>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𝟏</m:t>
                                      </m:r>
                                    </m:sub>
                                  </m:sSub>
                                  <m:d>
                                    <m:dPr>
                                      <m:ctrlPr>
                                        <a:rPr lang="en-US" altLang="zh-CN" sz="2000" b="1" i="1">
                                          <a:latin typeface="Cambria Math" panose="02040503050406030204" pitchFamily="18" charset="0"/>
                                        </a:rPr>
                                      </m:ctrlPr>
                                    </m:dPr>
                                    <m:e>
                                      <m:r>
                                        <a:rPr lang="en-US" altLang="zh-CN" sz="2000" b="1" i="1">
                                          <a:latin typeface="Cambria Math"/>
                                        </a:rPr>
                                        <m:t>𝑬</m:t>
                                      </m:r>
                                      <m:r>
                                        <a:rPr lang="en-US" altLang="zh-CN" sz="2000" b="1" i="1">
                                          <a:latin typeface="Cambria Math"/>
                                        </a:rPr>
                                        <m:t>−</m:t>
                                      </m:r>
                                      <m:sSub>
                                        <m:sSubPr>
                                          <m:ctrlPr>
                                            <a:rPr lang="en-US" altLang="zh-CN" sz="2000" b="1" i="1">
                                              <a:latin typeface="Cambria Math" panose="02040503050406030204" pitchFamily="18" charset="0"/>
                                            </a:rPr>
                                          </m:ctrlPr>
                                        </m:sSubPr>
                                        <m:e>
                                          <m:r>
                                            <a:rPr lang="en-US" altLang="zh-CN" sz="2000" b="1" i="1">
                                              <a:latin typeface="Cambria Math"/>
                                            </a:rPr>
                                            <m:t>𝑬</m:t>
                                          </m:r>
                                        </m:e>
                                        <m:sub>
                                          <m:r>
                                            <a:rPr lang="en-US" altLang="zh-CN" sz="2000" b="1" i="1">
                                              <a:latin typeface="Cambria Math"/>
                                            </a:rPr>
                                            <m:t>𝑪</m:t>
                                          </m:r>
                                        </m:sub>
                                      </m:sSub>
                                    </m:e>
                                  </m:d>
                                </m:num>
                                <m:den>
                                  <m:sSup>
                                    <m:sSupPr>
                                      <m:ctrlPr>
                                        <a:rPr lang="en-US" altLang="zh-CN" sz="2000" b="1" i="1">
                                          <a:latin typeface="Cambria Math" panose="02040503050406030204" pitchFamily="18" charset="0"/>
                                        </a:rPr>
                                      </m:ctrlPr>
                                    </m:sSupPr>
                                    <m:e>
                                      <m:r>
                                        <a:rPr lang="en-US" altLang="zh-CN" sz="2000" b="1" i="1">
                                          <a:latin typeface="Cambria Math"/>
                                        </a:rPr>
                                        <m:t>ħ</m:t>
                                      </m:r>
                                    </m:e>
                                    <m:sup>
                                      <m:r>
                                        <a:rPr lang="en-US" altLang="zh-CN" sz="2000" b="1" i="1">
                                          <a:latin typeface="Cambria Math"/>
                                        </a:rPr>
                                        <m:t>𝟐</m:t>
                                      </m:r>
                                    </m:sup>
                                  </m:sSup>
                                </m:den>
                              </m:f>
                            </m:e>
                          </m:d>
                        </m:e>
                        <m:sup>
                          <m:r>
                            <a:rPr lang="en-US" altLang="zh-CN" sz="2000" i="1">
                              <a:latin typeface="Cambria Math"/>
                            </a:rPr>
                            <m:t>1/2</m:t>
                          </m:r>
                        </m:sup>
                      </m:sSup>
                    </m:oMath>
                  </m:oMathPara>
                </a14:m>
                <a:endParaRPr lang="zh-CN" altLang="en-US" sz="2000" dirty="0"/>
              </a:p>
            </p:txBody>
          </p:sp>
        </mc:Choice>
        <mc:Fallback xmlns="">
          <p:sp>
            <p:nvSpPr>
              <p:cNvPr id="6" name="TextBox 8"/>
              <p:cNvSpPr txBox="1">
                <a:spLocks noRot="1" noChangeAspect="1" noMove="1" noResize="1" noEditPoints="1" noAdjustHandles="1" noChangeArrowheads="1" noChangeShapeType="1" noTextEdit="1"/>
              </p:cNvSpPr>
              <p:nvPr/>
            </p:nvSpPr>
            <p:spPr>
              <a:xfrm>
                <a:off x="510860" y="4606728"/>
                <a:ext cx="2264081" cy="85048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9"/>
              <p:cNvSpPr txBox="1"/>
              <p:nvPr/>
            </p:nvSpPr>
            <p:spPr>
              <a:xfrm>
                <a:off x="2946483" y="4606727"/>
                <a:ext cx="2264081" cy="8504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i="1">
                              <a:latin typeface="Cambria Math" panose="02040503050406030204" pitchFamily="18" charset="0"/>
                            </a:rPr>
                          </m:ctrlPr>
                        </m:sSupPr>
                        <m:e>
                          <m:d>
                            <m:dPr>
                              <m:begChr m:val="["/>
                              <m:endChr m:val="]"/>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b="1" i="1">
                                      <a:latin typeface="Cambria Math"/>
                                    </a:rPr>
                                    <m:t>𝟐</m:t>
                                  </m:r>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𝟐</m:t>
                                      </m:r>
                                    </m:sub>
                                  </m:sSub>
                                  <m:d>
                                    <m:dPr>
                                      <m:ctrlPr>
                                        <a:rPr lang="en-US" altLang="zh-CN" sz="2000" b="1" i="1">
                                          <a:latin typeface="Cambria Math" panose="02040503050406030204" pitchFamily="18" charset="0"/>
                                        </a:rPr>
                                      </m:ctrlPr>
                                    </m:dPr>
                                    <m:e>
                                      <m:r>
                                        <a:rPr lang="en-US" altLang="zh-CN" sz="2000" b="1" i="1">
                                          <a:latin typeface="Cambria Math"/>
                                        </a:rPr>
                                        <m:t>𝑬</m:t>
                                      </m:r>
                                      <m:r>
                                        <a:rPr lang="en-US" altLang="zh-CN" sz="2000" b="1" i="1">
                                          <a:latin typeface="Cambria Math"/>
                                        </a:rPr>
                                        <m:t>−</m:t>
                                      </m:r>
                                      <m:sSub>
                                        <m:sSubPr>
                                          <m:ctrlPr>
                                            <a:rPr lang="en-US" altLang="zh-CN" sz="2000" b="1" i="1">
                                              <a:latin typeface="Cambria Math" panose="02040503050406030204" pitchFamily="18" charset="0"/>
                                            </a:rPr>
                                          </m:ctrlPr>
                                        </m:sSubPr>
                                        <m:e>
                                          <m:r>
                                            <a:rPr lang="en-US" altLang="zh-CN" sz="2000" b="1" i="1">
                                              <a:latin typeface="Cambria Math"/>
                                            </a:rPr>
                                            <m:t>𝑬</m:t>
                                          </m:r>
                                        </m:e>
                                        <m:sub>
                                          <m:r>
                                            <a:rPr lang="en-US" altLang="zh-CN" sz="2000" b="1" i="1">
                                              <a:latin typeface="Cambria Math"/>
                                            </a:rPr>
                                            <m:t>𝑪</m:t>
                                          </m:r>
                                        </m:sub>
                                      </m:sSub>
                                    </m:e>
                                  </m:d>
                                </m:num>
                                <m:den>
                                  <m:sSup>
                                    <m:sSupPr>
                                      <m:ctrlPr>
                                        <a:rPr lang="en-US" altLang="zh-CN" sz="2000" b="1" i="1">
                                          <a:latin typeface="Cambria Math" panose="02040503050406030204" pitchFamily="18" charset="0"/>
                                        </a:rPr>
                                      </m:ctrlPr>
                                    </m:sSupPr>
                                    <m:e>
                                      <m:r>
                                        <a:rPr lang="en-US" altLang="zh-CN" sz="2000" b="1" i="1">
                                          <a:latin typeface="Cambria Math"/>
                                        </a:rPr>
                                        <m:t>ħ</m:t>
                                      </m:r>
                                    </m:e>
                                    <m:sup>
                                      <m:r>
                                        <a:rPr lang="en-US" altLang="zh-CN" sz="2000" b="1" i="1">
                                          <a:latin typeface="Cambria Math"/>
                                        </a:rPr>
                                        <m:t>𝟐</m:t>
                                      </m:r>
                                    </m:sup>
                                  </m:sSup>
                                </m:den>
                              </m:f>
                            </m:e>
                          </m:d>
                        </m:e>
                        <m:sup>
                          <m:r>
                            <a:rPr lang="en-US" altLang="zh-CN" sz="2000" i="1">
                              <a:latin typeface="Cambria Math"/>
                            </a:rPr>
                            <m:t>1/2</m:t>
                          </m:r>
                        </m:sup>
                      </m:sSup>
                    </m:oMath>
                  </m:oMathPara>
                </a14:m>
                <a:endParaRPr lang="zh-CN" altLang="en-US" sz="2000" dirty="0"/>
              </a:p>
            </p:txBody>
          </p:sp>
        </mc:Choice>
        <mc:Fallback xmlns="">
          <p:sp>
            <p:nvSpPr>
              <p:cNvPr id="7" name="TextBox 9"/>
              <p:cNvSpPr txBox="1">
                <a:spLocks noRot="1" noChangeAspect="1" noMove="1" noResize="1" noEditPoints="1" noAdjustHandles="1" noChangeArrowheads="1" noChangeShapeType="1" noTextEdit="1"/>
              </p:cNvSpPr>
              <p:nvPr/>
            </p:nvSpPr>
            <p:spPr>
              <a:xfrm>
                <a:off x="2946483" y="4606727"/>
                <a:ext cx="2264081" cy="85048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10"/>
              <p:cNvSpPr txBox="1"/>
              <p:nvPr/>
            </p:nvSpPr>
            <p:spPr>
              <a:xfrm>
                <a:off x="5379504" y="4635946"/>
                <a:ext cx="2264081" cy="8504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i="1">
                              <a:latin typeface="Cambria Math" panose="02040503050406030204" pitchFamily="18" charset="0"/>
                            </a:rPr>
                          </m:ctrlPr>
                        </m:sSupPr>
                        <m:e>
                          <m:d>
                            <m:dPr>
                              <m:begChr m:val="["/>
                              <m:endChr m:val="]"/>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b="1" i="1">
                                      <a:latin typeface="Cambria Math"/>
                                    </a:rPr>
                                    <m:t>𝟐</m:t>
                                  </m:r>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𝟑</m:t>
                                      </m:r>
                                    </m:sub>
                                  </m:sSub>
                                  <m:d>
                                    <m:dPr>
                                      <m:ctrlPr>
                                        <a:rPr lang="en-US" altLang="zh-CN" sz="2000" b="1" i="1">
                                          <a:latin typeface="Cambria Math" panose="02040503050406030204" pitchFamily="18" charset="0"/>
                                        </a:rPr>
                                      </m:ctrlPr>
                                    </m:dPr>
                                    <m:e>
                                      <m:r>
                                        <a:rPr lang="en-US" altLang="zh-CN" sz="2000" b="1" i="1">
                                          <a:latin typeface="Cambria Math"/>
                                        </a:rPr>
                                        <m:t>𝑬</m:t>
                                      </m:r>
                                      <m:r>
                                        <a:rPr lang="en-US" altLang="zh-CN" sz="2000" b="1" i="1">
                                          <a:latin typeface="Cambria Math"/>
                                        </a:rPr>
                                        <m:t>−</m:t>
                                      </m:r>
                                      <m:sSub>
                                        <m:sSubPr>
                                          <m:ctrlPr>
                                            <a:rPr lang="en-US" altLang="zh-CN" sz="2000" b="1" i="1">
                                              <a:latin typeface="Cambria Math" panose="02040503050406030204" pitchFamily="18" charset="0"/>
                                            </a:rPr>
                                          </m:ctrlPr>
                                        </m:sSubPr>
                                        <m:e>
                                          <m:r>
                                            <a:rPr lang="en-US" altLang="zh-CN" sz="2000" b="1" i="1">
                                              <a:latin typeface="Cambria Math"/>
                                            </a:rPr>
                                            <m:t>𝑬</m:t>
                                          </m:r>
                                        </m:e>
                                        <m:sub>
                                          <m:r>
                                            <a:rPr lang="en-US" altLang="zh-CN" sz="2000" b="1" i="1">
                                              <a:latin typeface="Cambria Math"/>
                                            </a:rPr>
                                            <m:t>𝑪</m:t>
                                          </m:r>
                                        </m:sub>
                                      </m:sSub>
                                    </m:e>
                                  </m:d>
                                </m:num>
                                <m:den>
                                  <m:sSup>
                                    <m:sSupPr>
                                      <m:ctrlPr>
                                        <a:rPr lang="en-US" altLang="zh-CN" sz="2000" b="1" i="1">
                                          <a:latin typeface="Cambria Math" panose="02040503050406030204" pitchFamily="18" charset="0"/>
                                        </a:rPr>
                                      </m:ctrlPr>
                                    </m:sSupPr>
                                    <m:e>
                                      <m:r>
                                        <a:rPr lang="en-US" altLang="zh-CN" sz="2000" b="1" i="1">
                                          <a:latin typeface="Cambria Math"/>
                                        </a:rPr>
                                        <m:t>ħ</m:t>
                                      </m:r>
                                    </m:e>
                                    <m:sup>
                                      <m:r>
                                        <a:rPr lang="en-US" altLang="zh-CN" sz="2000" b="1" i="1">
                                          <a:latin typeface="Cambria Math"/>
                                        </a:rPr>
                                        <m:t>𝟐</m:t>
                                      </m:r>
                                    </m:sup>
                                  </m:sSup>
                                </m:den>
                              </m:f>
                            </m:e>
                          </m:d>
                        </m:e>
                        <m:sup>
                          <m:r>
                            <a:rPr lang="en-US" altLang="zh-CN" sz="2000" i="1">
                              <a:latin typeface="Cambria Math"/>
                            </a:rPr>
                            <m:t>1/2</m:t>
                          </m:r>
                        </m:sup>
                      </m:sSup>
                    </m:oMath>
                  </m:oMathPara>
                </a14:m>
                <a:endParaRPr lang="zh-CN" altLang="en-US" sz="2000" dirty="0"/>
              </a:p>
            </p:txBody>
          </p:sp>
        </mc:Choice>
        <mc:Fallback xmlns="">
          <p:sp>
            <p:nvSpPr>
              <p:cNvPr id="8" name="TextBox 10"/>
              <p:cNvSpPr txBox="1">
                <a:spLocks noRot="1" noChangeAspect="1" noMove="1" noResize="1" noEditPoints="1" noAdjustHandles="1" noChangeArrowheads="1" noChangeShapeType="1" noTextEdit="1"/>
              </p:cNvSpPr>
              <p:nvPr/>
            </p:nvSpPr>
            <p:spPr>
              <a:xfrm>
                <a:off x="5379504" y="4635946"/>
                <a:ext cx="2264081" cy="850489"/>
              </a:xfrm>
              <a:prstGeom prst="rect">
                <a:avLst/>
              </a:prstGeom>
              <a:blipFill>
                <a:blip r:embed="rId8"/>
                <a:stretch>
                  <a:fillRect/>
                </a:stretch>
              </a:blipFill>
            </p:spPr>
            <p:txBody>
              <a:bodyPr/>
              <a:lstStyle/>
              <a:p>
                <a:r>
                  <a:rPr lang="zh-CN" altLang="en-US">
                    <a:noFill/>
                  </a:rPr>
                  <a:t> </a:t>
                </a:r>
              </a:p>
            </p:txBody>
          </p:sp>
        </mc:Fallback>
      </mc:AlternateContent>
      <p:sp>
        <p:nvSpPr>
          <p:cNvPr id="9" name="Rectangle 20"/>
          <p:cNvSpPr>
            <a:spLocks noGrp="1" noChangeArrowheads="1"/>
          </p:cNvSpPr>
          <p:nvPr>
            <p:ph type="title"/>
          </p:nvPr>
        </p:nvSpPr>
        <p:spPr bwMode="auto">
          <a:xfrm>
            <a:off x="199970" y="179110"/>
            <a:ext cx="11387667" cy="827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4000" b="1" dirty="0">
                <a:solidFill>
                  <a:schemeClr val="tx2"/>
                </a:solidFill>
                <a:latin typeface="+mn-ea"/>
                <a:ea typeface="+mn-ea"/>
              </a:rPr>
              <a:t>4.1.1 </a:t>
            </a:r>
            <a:r>
              <a:rPr lang="zh-CN" altLang="en-US" sz="4000" b="1" dirty="0">
                <a:solidFill>
                  <a:schemeClr val="tx2"/>
                </a:solidFill>
                <a:latin typeface="+mn-ea"/>
                <a:ea typeface="+mn-ea"/>
              </a:rPr>
              <a:t>导带状态密度</a:t>
            </a:r>
            <a:r>
              <a:rPr lang="en-US" altLang="zh-CN" sz="4000" b="1" dirty="0">
                <a:solidFill>
                  <a:schemeClr val="tx2"/>
                </a:solidFill>
                <a:latin typeface="+mn-ea"/>
                <a:ea typeface="+mn-ea"/>
              </a:rPr>
              <a:t>N</a:t>
            </a:r>
            <a:r>
              <a:rPr lang="en-US" altLang="zh-CN" sz="4000" b="1" baseline="-25000" dirty="0">
                <a:solidFill>
                  <a:schemeClr val="tx2"/>
                </a:solidFill>
                <a:latin typeface="+mn-ea"/>
                <a:ea typeface="+mn-ea"/>
              </a:rPr>
              <a:t>C</a:t>
            </a:r>
            <a:r>
              <a:rPr lang="en-US" altLang="zh-CN" sz="4000" b="1" dirty="0">
                <a:solidFill>
                  <a:schemeClr val="tx2"/>
                </a:solidFill>
                <a:latin typeface="+mn-ea"/>
                <a:ea typeface="+mn-ea"/>
              </a:rPr>
              <a:t>(E) </a:t>
            </a:r>
            <a:r>
              <a:rPr lang="zh-CN" altLang="en-US" sz="4000" dirty="0">
                <a:solidFill>
                  <a:schemeClr val="tx2"/>
                </a:solidFill>
                <a:latin typeface="+mn-ea"/>
                <a:ea typeface="+mn-ea"/>
              </a:rPr>
              <a:t> </a:t>
            </a:r>
          </a:p>
        </p:txBody>
      </p:sp>
      <p:grpSp>
        <p:nvGrpSpPr>
          <p:cNvPr id="2" name="组合 1"/>
          <p:cNvGrpSpPr/>
          <p:nvPr/>
        </p:nvGrpSpPr>
        <p:grpSpPr>
          <a:xfrm>
            <a:off x="7600624" y="2169320"/>
            <a:ext cx="4105411" cy="2784726"/>
            <a:chOff x="7600624" y="2169320"/>
            <a:chExt cx="4105411" cy="2784726"/>
          </a:xfrm>
        </p:grpSpPr>
        <p:grpSp>
          <p:nvGrpSpPr>
            <p:cNvPr id="29" name="组合 28"/>
            <p:cNvGrpSpPr/>
            <p:nvPr/>
          </p:nvGrpSpPr>
          <p:grpSpPr>
            <a:xfrm>
              <a:off x="9064587" y="2796400"/>
              <a:ext cx="754161" cy="1810327"/>
              <a:chOff x="9633527" y="4590473"/>
              <a:chExt cx="754161" cy="1810327"/>
            </a:xfrm>
          </p:grpSpPr>
          <p:sp>
            <p:nvSpPr>
              <p:cNvPr id="27" name="椭圆 26"/>
              <p:cNvSpPr/>
              <p:nvPr/>
            </p:nvSpPr>
            <p:spPr>
              <a:xfrm>
                <a:off x="9633527" y="4795717"/>
                <a:ext cx="711200" cy="1283855"/>
              </a:xfrm>
              <a:prstGeom prst="ellips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矩形 27"/>
              <p:cNvSpPr/>
              <p:nvPr/>
            </p:nvSpPr>
            <p:spPr>
              <a:xfrm>
                <a:off x="9972052" y="4590473"/>
                <a:ext cx="415636" cy="1810327"/>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4" name="椭圆 23"/>
            <p:cNvSpPr/>
            <p:nvPr/>
          </p:nvSpPr>
          <p:spPr>
            <a:xfrm>
              <a:off x="9064587" y="2997025"/>
              <a:ext cx="711200" cy="1283855"/>
            </a:xfrm>
            <a:prstGeom prst="ellips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 name="直接箭头连接符 10"/>
            <p:cNvCxnSpPr/>
            <p:nvPr/>
          </p:nvCxnSpPr>
          <p:spPr>
            <a:xfrm>
              <a:off x="9420187" y="3638953"/>
              <a:ext cx="1911927" cy="0"/>
            </a:xfrm>
            <a:prstGeom prst="straightConnector1">
              <a:avLst/>
            </a:prstGeom>
            <a:ln w="28575">
              <a:solidFill>
                <a:schemeClr val="tx1"/>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9420187" y="2389999"/>
              <a:ext cx="0" cy="1248954"/>
            </a:xfrm>
            <a:prstGeom prst="straightConnector1">
              <a:avLst/>
            </a:prstGeom>
            <a:ln w="28575">
              <a:solidFill>
                <a:schemeClr val="tx1"/>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8496551" y="3638953"/>
              <a:ext cx="923637" cy="893882"/>
            </a:xfrm>
            <a:prstGeom prst="straightConnector1">
              <a:avLst/>
            </a:prstGeom>
            <a:ln w="28575">
              <a:solidFill>
                <a:schemeClr val="tx1"/>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7600624" y="3638953"/>
              <a:ext cx="1819563" cy="0"/>
            </a:xfrm>
            <a:prstGeom prst="line">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420187" y="3638953"/>
              <a:ext cx="0" cy="1315093"/>
            </a:xfrm>
            <a:prstGeom prst="line">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9420187" y="2530589"/>
              <a:ext cx="1108364" cy="1108364"/>
            </a:xfrm>
            <a:prstGeom prst="line">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8236535" y="2997025"/>
              <a:ext cx="2367304" cy="1283855"/>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0" name="文本框 29"/>
                <p:cNvSpPr txBox="1"/>
                <p:nvPr/>
              </p:nvSpPr>
              <p:spPr>
                <a:xfrm>
                  <a:off x="11248987" y="3617259"/>
                  <a:ext cx="45704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11248987" y="3617259"/>
                  <a:ext cx="457048" cy="430887"/>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9443278" y="2169320"/>
                  <a:ext cx="46532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9443278" y="2169320"/>
                  <a:ext cx="465320" cy="430887"/>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8236535" y="4391283"/>
                  <a:ext cx="46532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32" name="文本框 31"/>
                <p:cNvSpPr txBox="1">
                  <a:spLocks noRot="1" noChangeAspect="1" noMove="1" noResize="1" noEditPoints="1" noAdjustHandles="1" noChangeArrowheads="1" noChangeShapeType="1" noTextEdit="1"/>
                </p:cNvSpPr>
                <p:nvPr/>
              </p:nvSpPr>
              <p:spPr>
                <a:xfrm>
                  <a:off x="8236535" y="4391283"/>
                  <a:ext cx="465320" cy="430887"/>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p:cNvSpPr txBox="1"/>
                <p:nvPr/>
              </p:nvSpPr>
              <p:spPr>
                <a:xfrm>
                  <a:off x="10410388" y="2966247"/>
                  <a:ext cx="92172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𝐸</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𝐶</m:t>
                            </m:r>
                          </m:sub>
                        </m:sSub>
                      </m:oMath>
                    </m:oMathPara>
                  </a14:m>
                  <a:endParaRPr lang="zh-CN" altLang="en-US" sz="2400" dirty="0"/>
                </a:p>
              </p:txBody>
            </p:sp>
          </mc:Choice>
          <mc:Fallback xmlns="">
            <p:sp>
              <p:nvSpPr>
                <p:cNvPr id="35" name="文本框 34"/>
                <p:cNvSpPr txBox="1">
                  <a:spLocks noRot="1" noChangeAspect="1" noMove="1" noResize="1" noEditPoints="1" noAdjustHandles="1" noChangeArrowheads="1" noChangeShapeType="1" noTextEdit="1"/>
                </p:cNvSpPr>
                <p:nvPr/>
              </p:nvSpPr>
              <p:spPr>
                <a:xfrm>
                  <a:off x="10410388" y="2966247"/>
                  <a:ext cx="921726" cy="369332"/>
                </a:xfrm>
                <a:prstGeom prst="rect">
                  <a:avLst/>
                </a:prstGeom>
                <a:blipFill>
                  <a:blip r:embed="rId12"/>
                  <a:stretch>
                    <a:fillRect l="-6623" b="-18333"/>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88196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9" name="Rectangle 2"/>
          <p:cNvSpPr>
            <a:spLocks noChangeArrowheads="1"/>
          </p:cNvSpPr>
          <p:nvPr/>
        </p:nvSpPr>
        <p:spPr bwMode="auto">
          <a:xfrm>
            <a:off x="1524001"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51" name="Rectangle 4"/>
          <p:cNvSpPr>
            <a:spLocks noChangeArrowheads="1"/>
          </p:cNvSpPr>
          <p:nvPr/>
        </p:nvSpPr>
        <p:spPr bwMode="auto">
          <a:xfrm>
            <a:off x="1524001"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53" name="Rectangle 6"/>
          <p:cNvSpPr>
            <a:spLocks noChangeArrowheads="1"/>
          </p:cNvSpPr>
          <p:nvPr/>
        </p:nvSpPr>
        <p:spPr bwMode="auto">
          <a:xfrm>
            <a:off x="1524001"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60" name="Rectangle 10"/>
          <p:cNvSpPr>
            <a:spLocks noChangeArrowheads="1"/>
          </p:cNvSpPr>
          <p:nvPr/>
        </p:nvSpPr>
        <p:spPr bwMode="auto">
          <a:xfrm>
            <a:off x="1524001"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67" name="Rectangle 24"/>
          <p:cNvSpPr>
            <a:spLocks noChangeArrowheads="1"/>
          </p:cNvSpPr>
          <p:nvPr/>
        </p:nvSpPr>
        <p:spPr bwMode="auto">
          <a:xfrm>
            <a:off x="1524001"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68" name="Rectangle 25"/>
          <p:cNvSpPr>
            <a:spLocks noChangeArrowheads="1"/>
          </p:cNvSpPr>
          <p:nvPr/>
        </p:nvSpPr>
        <p:spPr bwMode="auto">
          <a:xfrm>
            <a:off x="1524001" y="173365"/>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71" name="Rectangle 29"/>
          <p:cNvSpPr>
            <a:spLocks noChangeArrowheads="1"/>
          </p:cNvSpPr>
          <p:nvPr/>
        </p:nvSpPr>
        <p:spPr bwMode="auto">
          <a:xfrm>
            <a:off x="1524001"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73" name="Rectangle 34"/>
          <p:cNvSpPr>
            <a:spLocks noChangeArrowheads="1"/>
          </p:cNvSpPr>
          <p:nvPr/>
        </p:nvSpPr>
        <p:spPr bwMode="auto">
          <a:xfrm>
            <a:off x="1524001"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4" name="Rectangle 20"/>
          <p:cNvSpPr>
            <a:spLocks noChangeArrowheads="1"/>
          </p:cNvSpPr>
          <p:nvPr/>
        </p:nvSpPr>
        <p:spPr bwMode="auto">
          <a:xfrm>
            <a:off x="295275" y="-12988"/>
            <a:ext cx="75819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sz="4000" b="1" dirty="0">
                <a:solidFill>
                  <a:schemeClr val="tx2"/>
                </a:solidFill>
                <a:latin typeface="+mn-ea"/>
                <a:ea typeface="+mn-ea"/>
              </a:rPr>
              <a:t>4.1.1 </a:t>
            </a:r>
            <a:r>
              <a:rPr lang="zh-CN" altLang="en-US" sz="4000" b="1" dirty="0">
                <a:solidFill>
                  <a:schemeClr val="tx2"/>
                </a:solidFill>
                <a:latin typeface="+mn-ea"/>
                <a:ea typeface="+mn-ea"/>
              </a:rPr>
              <a:t>导带状态密度</a:t>
            </a:r>
            <a:r>
              <a:rPr lang="en-US" altLang="zh-CN" sz="4000" b="1" dirty="0">
                <a:solidFill>
                  <a:schemeClr val="tx2"/>
                </a:solidFill>
                <a:latin typeface="+mn-ea"/>
                <a:ea typeface="+mn-ea"/>
              </a:rPr>
              <a:t>N</a:t>
            </a:r>
            <a:r>
              <a:rPr lang="en-US" altLang="zh-CN" sz="4000" b="1" baseline="-25000" dirty="0">
                <a:solidFill>
                  <a:schemeClr val="tx2"/>
                </a:solidFill>
                <a:latin typeface="+mn-ea"/>
                <a:ea typeface="+mn-ea"/>
              </a:rPr>
              <a:t>C</a:t>
            </a:r>
            <a:r>
              <a:rPr lang="en-US" altLang="zh-CN" sz="4000" b="1" dirty="0">
                <a:solidFill>
                  <a:schemeClr val="tx2"/>
                </a:solidFill>
                <a:latin typeface="+mn-ea"/>
                <a:ea typeface="+mn-ea"/>
              </a:rPr>
              <a:t>(E) </a:t>
            </a:r>
            <a:r>
              <a:rPr lang="zh-CN" altLang="en-US" sz="4000" dirty="0">
                <a:solidFill>
                  <a:schemeClr val="tx2"/>
                </a:solidFill>
                <a:latin typeface="+mn-ea"/>
                <a:ea typeface="+mn-ea"/>
              </a:rPr>
              <a:t> </a:t>
            </a:r>
          </a:p>
        </p:txBody>
      </p:sp>
      <mc:AlternateContent xmlns:mc="http://schemas.openxmlformats.org/markup-compatibility/2006" xmlns:a14="http://schemas.microsoft.com/office/drawing/2010/main">
        <mc:Choice Requires="a14">
          <p:sp>
            <p:nvSpPr>
              <p:cNvPr id="2" name="TextBox 1"/>
              <p:cNvSpPr txBox="1"/>
              <p:nvPr/>
            </p:nvSpPr>
            <p:spPr>
              <a:xfrm>
                <a:off x="2383493" y="997998"/>
                <a:ext cx="703719" cy="9002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a:rPr>
                            <m:t>4</m:t>
                          </m:r>
                          <m:r>
                            <a:rPr lang="zh-CN" altLang="en-US" i="1">
                              <a:latin typeface="Cambria Math"/>
                            </a:rPr>
                            <m:t>𝜋</m:t>
                          </m:r>
                        </m:num>
                        <m:den>
                          <m:r>
                            <a:rPr lang="en-US" altLang="zh-CN" i="1">
                              <a:latin typeface="Cambria Math"/>
                            </a:rPr>
                            <m:t>3</m:t>
                          </m:r>
                        </m:den>
                      </m:f>
                    </m:oMath>
                  </m:oMathPara>
                </a14:m>
                <a:endParaRPr lang="zh-CN"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2383493" y="997998"/>
                <a:ext cx="703719" cy="90024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3010859" y="1055337"/>
                <a:ext cx="2264081" cy="8504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i="1">
                              <a:latin typeface="Cambria Math" panose="02040503050406030204" pitchFamily="18" charset="0"/>
                            </a:rPr>
                          </m:ctrlPr>
                        </m:sSupPr>
                        <m:e>
                          <m:d>
                            <m:dPr>
                              <m:begChr m:val="["/>
                              <m:endChr m:val="]"/>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b="1" i="1">
                                      <a:latin typeface="Cambria Math"/>
                                    </a:rPr>
                                    <m:t>𝟐</m:t>
                                  </m:r>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𝟏</m:t>
                                      </m:r>
                                    </m:sub>
                                  </m:sSub>
                                  <m:d>
                                    <m:dPr>
                                      <m:ctrlPr>
                                        <a:rPr lang="en-US" altLang="zh-CN" sz="2000" b="1" i="1">
                                          <a:latin typeface="Cambria Math" panose="02040503050406030204" pitchFamily="18" charset="0"/>
                                        </a:rPr>
                                      </m:ctrlPr>
                                    </m:dPr>
                                    <m:e>
                                      <m:r>
                                        <a:rPr lang="en-US" altLang="zh-CN" sz="2000" b="1" i="1">
                                          <a:latin typeface="Cambria Math"/>
                                        </a:rPr>
                                        <m:t>𝑬</m:t>
                                      </m:r>
                                      <m:r>
                                        <a:rPr lang="en-US" altLang="zh-CN" sz="2000" b="1" i="1">
                                          <a:latin typeface="Cambria Math"/>
                                        </a:rPr>
                                        <m:t>−</m:t>
                                      </m:r>
                                      <m:sSub>
                                        <m:sSubPr>
                                          <m:ctrlPr>
                                            <a:rPr lang="en-US" altLang="zh-CN" sz="2000" b="1" i="1">
                                              <a:latin typeface="Cambria Math" panose="02040503050406030204" pitchFamily="18" charset="0"/>
                                            </a:rPr>
                                          </m:ctrlPr>
                                        </m:sSubPr>
                                        <m:e>
                                          <m:r>
                                            <a:rPr lang="en-US" altLang="zh-CN" sz="2000" b="1" i="1">
                                              <a:latin typeface="Cambria Math"/>
                                            </a:rPr>
                                            <m:t>𝑬</m:t>
                                          </m:r>
                                        </m:e>
                                        <m:sub>
                                          <m:r>
                                            <a:rPr lang="en-US" altLang="zh-CN" sz="2000" b="1" i="1">
                                              <a:latin typeface="Cambria Math"/>
                                            </a:rPr>
                                            <m:t>𝑪</m:t>
                                          </m:r>
                                        </m:sub>
                                      </m:sSub>
                                    </m:e>
                                  </m:d>
                                </m:num>
                                <m:den>
                                  <m:sSup>
                                    <m:sSupPr>
                                      <m:ctrlPr>
                                        <a:rPr lang="en-US" altLang="zh-CN" sz="2000" b="1" i="1">
                                          <a:latin typeface="Cambria Math" panose="02040503050406030204" pitchFamily="18" charset="0"/>
                                        </a:rPr>
                                      </m:ctrlPr>
                                    </m:sSupPr>
                                    <m:e>
                                      <m:r>
                                        <a:rPr lang="en-US" altLang="zh-CN" sz="2000" b="1" i="1">
                                          <a:latin typeface="Cambria Math"/>
                                        </a:rPr>
                                        <m:t>ħ</m:t>
                                      </m:r>
                                    </m:e>
                                    <m:sup>
                                      <m:r>
                                        <a:rPr lang="en-US" altLang="zh-CN" sz="2000" b="1" i="1">
                                          <a:latin typeface="Cambria Math"/>
                                        </a:rPr>
                                        <m:t>𝟐</m:t>
                                      </m:r>
                                    </m:sup>
                                  </m:sSup>
                                </m:den>
                              </m:f>
                            </m:e>
                          </m:d>
                        </m:e>
                        <m:sup>
                          <m:r>
                            <a:rPr lang="en-US" altLang="zh-CN" sz="2000" i="1">
                              <a:latin typeface="Cambria Math"/>
                            </a:rPr>
                            <m:t>1/2</m:t>
                          </m:r>
                        </m:sup>
                      </m:sSup>
                    </m:oMath>
                  </m:oMathPara>
                </a14:m>
                <a:endParaRPr lang="zh-CN" altLang="en-US" sz="2000" dirty="0"/>
              </a:p>
            </p:txBody>
          </p:sp>
        </mc:Choice>
        <mc:Fallback xmlns="">
          <p:sp>
            <p:nvSpPr>
              <p:cNvPr id="36" name="TextBox 35"/>
              <p:cNvSpPr txBox="1">
                <a:spLocks noRot="1" noChangeAspect="1" noMove="1" noResize="1" noEditPoints="1" noAdjustHandles="1" noChangeArrowheads="1" noChangeShapeType="1" noTextEdit="1"/>
              </p:cNvSpPr>
              <p:nvPr/>
            </p:nvSpPr>
            <p:spPr>
              <a:xfrm>
                <a:off x="3010859" y="1055337"/>
                <a:ext cx="2264081" cy="85048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5143116" y="1055337"/>
                <a:ext cx="2264081" cy="8504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i="1">
                              <a:latin typeface="Cambria Math" panose="02040503050406030204" pitchFamily="18" charset="0"/>
                            </a:rPr>
                          </m:ctrlPr>
                        </m:sSupPr>
                        <m:e>
                          <m:d>
                            <m:dPr>
                              <m:begChr m:val="["/>
                              <m:endChr m:val="]"/>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b="1" i="1">
                                      <a:latin typeface="Cambria Math"/>
                                    </a:rPr>
                                    <m:t>𝟐</m:t>
                                  </m:r>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𝟐</m:t>
                                      </m:r>
                                    </m:sub>
                                  </m:sSub>
                                  <m:d>
                                    <m:dPr>
                                      <m:ctrlPr>
                                        <a:rPr lang="en-US" altLang="zh-CN" sz="2000" b="1" i="1">
                                          <a:latin typeface="Cambria Math" panose="02040503050406030204" pitchFamily="18" charset="0"/>
                                        </a:rPr>
                                      </m:ctrlPr>
                                    </m:dPr>
                                    <m:e>
                                      <m:r>
                                        <a:rPr lang="en-US" altLang="zh-CN" sz="2000" b="1" i="1">
                                          <a:latin typeface="Cambria Math"/>
                                        </a:rPr>
                                        <m:t>𝑬</m:t>
                                      </m:r>
                                      <m:r>
                                        <a:rPr lang="en-US" altLang="zh-CN" sz="2000" b="1" i="1">
                                          <a:latin typeface="Cambria Math"/>
                                        </a:rPr>
                                        <m:t>−</m:t>
                                      </m:r>
                                      <m:sSub>
                                        <m:sSubPr>
                                          <m:ctrlPr>
                                            <a:rPr lang="en-US" altLang="zh-CN" sz="2000" b="1" i="1">
                                              <a:latin typeface="Cambria Math" panose="02040503050406030204" pitchFamily="18" charset="0"/>
                                            </a:rPr>
                                          </m:ctrlPr>
                                        </m:sSubPr>
                                        <m:e>
                                          <m:r>
                                            <a:rPr lang="en-US" altLang="zh-CN" sz="2000" b="1" i="1">
                                              <a:latin typeface="Cambria Math"/>
                                            </a:rPr>
                                            <m:t>𝑬</m:t>
                                          </m:r>
                                        </m:e>
                                        <m:sub>
                                          <m:r>
                                            <a:rPr lang="en-US" altLang="zh-CN" sz="2000" b="1" i="1">
                                              <a:latin typeface="Cambria Math"/>
                                            </a:rPr>
                                            <m:t>𝑪</m:t>
                                          </m:r>
                                        </m:sub>
                                      </m:sSub>
                                    </m:e>
                                  </m:d>
                                </m:num>
                                <m:den>
                                  <m:sSup>
                                    <m:sSupPr>
                                      <m:ctrlPr>
                                        <a:rPr lang="en-US" altLang="zh-CN" sz="2000" b="1" i="1">
                                          <a:latin typeface="Cambria Math" panose="02040503050406030204" pitchFamily="18" charset="0"/>
                                        </a:rPr>
                                      </m:ctrlPr>
                                    </m:sSupPr>
                                    <m:e>
                                      <m:r>
                                        <a:rPr lang="en-US" altLang="zh-CN" sz="2000" b="1" i="1">
                                          <a:latin typeface="Cambria Math"/>
                                        </a:rPr>
                                        <m:t>ħ</m:t>
                                      </m:r>
                                    </m:e>
                                    <m:sup>
                                      <m:r>
                                        <a:rPr lang="en-US" altLang="zh-CN" sz="2000" b="1" i="1">
                                          <a:latin typeface="Cambria Math"/>
                                        </a:rPr>
                                        <m:t>𝟐</m:t>
                                      </m:r>
                                    </m:sup>
                                  </m:sSup>
                                </m:den>
                              </m:f>
                            </m:e>
                          </m:d>
                        </m:e>
                        <m:sup>
                          <m:r>
                            <a:rPr lang="en-US" altLang="zh-CN" sz="2000" i="1">
                              <a:latin typeface="Cambria Math"/>
                            </a:rPr>
                            <m:t>1/2</m:t>
                          </m:r>
                        </m:sup>
                      </m:sSup>
                    </m:oMath>
                  </m:oMathPara>
                </a14:m>
                <a:endParaRPr lang="zh-CN" altLang="en-US" sz="2000" dirty="0"/>
              </a:p>
            </p:txBody>
          </p:sp>
        </mc:Choice>
        <mc:Fallback xmlns="">
          <p:sp>
            <p:nvSpPr>
              <p:cNvPr id="37" name="TextBox 36"/>
              <p:cNvSpPr txBox="1">
                <a:spLocks noRot="1" noChangeAspect="1" noMove="1" noResize="1" noEditPoints="1" noAdjustHandles="1" noChangeArrowheads="1" noChangeShapeType="1" noTextEdit="1"/>
              </p:cNvSpPr>
              <p:nvPr/>
            </p:nvSpPr>
            <p:spPr>
              <a:xfrm>
                <a:off x="5143116" y="1055337"/>
                <a:ext cx="2264081" cy="85048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7222278" y="1055337"/>
                <a:ext cx="2264081" cy="8504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i="1">
                              <a:latin typeface="Cambria Math" panose="02040503050406030204" pitchFamily="18" charset="0"/>
                            </a:rPr>
                          </m:ctrlPr>
                        </m:sSupPr>
                        <m:e>
                          <m:d>
                            <m:dPr>
                              <m:begChr m:val="["/>
                              <m:endChr m:val="]"/>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b="1" i="1">
                                      <a:latin typeface="Cambria Math"/>
                                    </a:rPr>
                                    <m:t>𝟐</m:t>
                                  </m:r>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𝟑</m:t>
                                      </m:r>
                                    </m:sub>
                                  </m:sSub>
                                  <m:d>
                                    <m:dPr>
                                      <m:ctrlPr>
                                        <a:rPr lang="en-US" altLang="zh-CN" sz="2000" b="1" i="1">
                                          <a:latin typeface="Cambria Math" panose="02040503050406030204" pitchFamily="18" charset="0"/>
                                        </a:rPr>
                                      </m:ctrlPr>
                                    </m:dPr>
                                    <m:e>
                                      <m:r>
                                        <a:rPr lang="en-US" altLang="zh-CN" sz="2000" b="1" i="1">
                                          <a:latin typeface="Cambria Math"/>
                                        </a:rPr>
                                        <m:t>𝑬</m:t>
                                      </m:r>
                                      <m:r>
                                        <a:rPr lang="en-US" altLang="zh-CN" sz="2000" b="1" i="1">
                                          <a:latin typeface="Cambria Math"/>
                                        </a:rPr>
                                        <m:t>−</m:t>
                                      </m:r>
                                      <m:sSub>
                                        <m:sSubPr>
                                          <m:ctrlPr>
                                            <a:rPr lang="en-US" altLang="zh-CN" sz="2000" b="1" i="1">
                                              <a:latin typeface="Cambria Math" panose="02040503050406030204" pitchFamily="18" charset="0"/>
                                            </a:rPr>
                                          </m:ctrlPr>
                                        </m:sSubPr>
                                        <m:e>
                                          <m:r>
                                            <a:rPr lang="en-US" altLang="zh-CN" sz="2000" b="1" i="1">
                                              <a:latin typeface="Cambria Math"/>
                                            </a:rPr>
                                            <m:t>𝑬</m:t>
                                          </m:r>
                                        </m:e>
                                        <m:sub>
                                          <m:r>
                                            <a:rPr lang="en-US" altLang="zh-CN" sz="2000" b="1" i="1">
                                              <a:latin typeface="Cambria Math"/>
                                            </a:rPr>
                                            <m:t>𝑪</m:t>
                                          </m:r>
                                        </m:sub>
                                      </m:sSub>
                                    </m:e>
                                  </m:d>
                                </m:num>
                                <m:den>
                                  <m:sSup>
                                    <m:sSupPr>
                                      <m:ctrlPr>
                                        <a:rPr lang="en-US" altLang="zh-CN" sz="2000" b="1" i="1">
                                          <a:latin typeface="Cambria Math" panose="02040503050406030204" pitchFamily="18" charset="0"/>
                                        </a:rPr>
                                      </m:ctrlPr>
                                    </m:sSupPr>
                                    <m:e>
                                      <m:r>
                                        <a:rPr lang="en-US" altLang="zh-CN" sz="2000" b="1" i="1">
                                          <a:latin typeface="Cambria Math"/>
                                        </a:rPr>
                                        <m:t>ħ</m:t>
                                      </m:r>
                                    </m:e>
                                    <m:sup>
                                      <m:r>
                                        <a:rPr lang="en-US" altLang="zh-CN" sz="2000" b="1" i="1">
                                          <a:latin typeface="Cambria Math"/>
                                        </a:rPr>
                                        <m:t>𝟐</m:t>
                                      </m:r>
                                    </m:sup>
                                  </m:sSup>
                                </m:den>
                              </m:f>
                            </m:e>
                          </m:d>
                        </m:e>
                        <m:sup>
                          <m:r>
                            <a:rPr lang="en-US" altLang="zh-CN" sz="2000" i="1">
                              <a:latin typeface="Cambria Math"/>
                            </a:rPr>
                            <m:t>1/2</m:t>
                          </m:r>
                        </m:sup>
                      </m:sSup>
                    </m:oMath>
                  </m:oMathPara>
                </a14:m>
                <a:endParaRPr lang="zh-CN" altLang="en-US" sz="2000" dirty="0"/>
              </a:p>
            </p:txBody>
          </p:sp>
        </mc:Choice>
        <mc:Fallback xmlns="">
          <p:sp>
            <p:nvSpPr>
              <p:cNvPr id="38" name="TextBox 37"/>
              <p:cNvSpPr txBox="1">
                <a:spLocks noRot="1" noChangeAspect="1" noMove="1" noResize="1" noEditPoints="1" noAdjustHandles="1" noChangeArrowheads="1" noChangeShapeType="1" noTextEdit="1"/>
              </p:cNvSpPr>
              <p:nvPr/>
            </p:nvSpPr>
            <p:spPr>
              <a:xfrm>
                <a:off x="7222278" y="1055337"/>
                <a:ext cx="2264081" cy="85048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1296938" y="997891"/>
                <a:ext cx="1215717" cy="96269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r>
                            <a:rPr lang="en-US" altLang="zh-CN" b="1" i="1">
                              <a:latin typeface="Cambria Math"/>
                            </a:rPr>
                            <m:t>𝟐</m:t>
                          </m:r>
                          <m:r>
                            <a:rPr lang="en-US" altLang="zh-CN" b="1" i="1">
                              <a:latin typeface="Cambria Math"/>
                            </a:rPr>
                            <m:t>𝑽</m:t>
                          </m:r>
                        </m:num>
                        <m:den>
                          <m:sSup>
                            <m:sSupPr>
                              <m:ctrlPr>
                                <a:rPr lang="en-US" altLang="zh-CN" b="1" i="1">
                                  <a:latin typeface="Cambria Math" panose="02040503050406030204" pitchFamily="18" charset="0"/>
                                </a:rPr>
                              </m:ctrlPr>
                            </m:sSupPr>
                            <m:e>
                              <m:d>
                                <m:dPr>
                                  <m:ctrlPr>
                                    <a:rPr lang="en-US" altLang="zh-CN" b="1" i="1">
                                      <a:latin typeface="Cambria Math" panose="02040503050406030204" pitchFamily="18" charset="0"/>
                                    </a:rPr>
                                  </m:ctrlPr>
                                </m:dPr>
                                <m:e>
                                  <m:r>
                                    <a:rPr lang="en-US" altLang="zh-CN" b="1" i="1">
                                      <a:latin typeface="Cambria Math"/>
                                    </a:rPr>
                                    <m:t>𝟐</m:t>
                                  </m:r>
                                  <m:r>
                                    <a:rPr lang="zh-CN" altLang="en-US" b="1" i="1">
                                      <a:latin typeface="Cambria Math"/>
                                    </a:rPr>
                                    <m:t>𝝅</m:t>
                                  </m:r>
                                </m:e>
                              </m:d>
                            </m:e>
                            <m:sup>
                              <m:r>
                                <a:rPr lang="en-US" altLang="zh-CN" b="1" i="1">
                                  <a:latin typeface="Cambria Math"/>
                                </a:rPr>
                                <m:t>𝟑</m:t>
                              </m:r>
                            </m:sup>
                          </m:sSup>
                        </m:den>
                      </m:f>
                    </m:oMath>
                  </m:oMathPara>
                </a14:m>
                <a:endParaRPr lang="zh-CN" altLang="en-US" b="1" dirty="0"/>
              </a:p>
            </p:txBody>
          </p:sp>
        </mc:Choice>
        <mc:Fallback xmlns="">
          <p:sp>
            <p:nvSpPr>
              <p:cNvPr id="40" name="TextBox 39"/>
              <p:cNvSpPr txBox="1">
                <a:spLocks noRot="1" noChangeAspect="1" noMove="1" noResize="1" noEditPoints="1" noAdjustHandles="1" noChangeArrowheads="1" noChangeShapeType="1" noTextEdit="1"/>
              </p:cNvSpPr>
              <p:nvPr/>
            </p:nvSpPr>
            <p:spPr>
              <a:xfrm>
                <a:off x="1296938" y="997891"/>
                <a:ext cx="1215717" cy="962699"/>
              </a:xfrm>
              <a:prstGeom prst="rect">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54575" y="1217629"/>
                <a:ext cx="57740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a:rPr>
                        <m:t>M</m:t>
                      </m:r>
                    </m:oMath>
                  </m:oMathPara>
                </a14:m>
                <a:endParaRPr lang="zh-CN" alt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854575" y="1217629"/>
                <a:ext cx="577402" cy="52322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174547" y="2074709"/>
                <a:ext cx="5937138" cy="9743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m:t>
                      </m:r>
                      <m:r>
                        <a:rPr lang="en-US" altLang="zh-CN" i="1">
                          <a:latin typeface="Cambria Math"/>
                        </a:rPr>
                        <m:t>𝑀</m:t>
                      </m:r>
                      <m:f>
                        <m:fPr>
                          <m:ctrlPr>
                            <a:rPr lang="en-US" altLang="zh-CN" i="1">
                              <a:latin typeface="Cambria Math" panose="02040503050406030204" pitchFamily="18" charset="0"/>
                            </a:rPr>
                          </m:ctrlPr>
                        </m:fPr>
                        <m:num>
                          <m:r>
                            <a:rPr lang="en-US" altLang="zh-CN" i="1">
                              <a:latin typeface="Cambria Math"/>
                            </a:rPr>
                            <m:t>8</m:t>
                          </m:r>
                          <m:r>
                            <a:rPr lang="zh-CN" altLang="en-US" i="1">
                              <a:latin typeface="Cambria Math"/>
                            </a:rPr>
                            <m:t>𝜋</m:t>
                          </m:r>
                        </m:num>
                        <m:den>
                          <m:r>
                            <a:rPr lang="en-US" altLang="zh-CN" i="1">
                              <a:latin typeface="Cambria Math"/>
                            </a:rPr>
                            <m:t>3</m:t>
                          </m:r>
                        </m:den>
                      </m:f>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a:rPr>
                                    <m:t>8</m:t>
                                  </m:r>
                                  <m:sSub>
                                    <m:sSubPr>
                                      <m:ctrlPr>
                                        <a:rPr lang="en-US" altLang="zh-CN" i="1">
                                          <a:latin typeface="Cambria Math" panose="02040503050406030204" pitchFamily="18" charset="0"/>
                                        </a:rPr>
                                      </m:ctrlPr>
                                    </m:sSubPr>
                                    <m:e>
                                      <m:r>
                                        <a:rPr lang="en-US" altLang="zh-CN" i="1">
                                          <a:latin typeface="Cambria Math"/>
                                        </a:rPr>
                                        <m:t>𝑚</m:t>
                                      </m:r>
                                    </m:e>
                                    <m:sub>
                                      <m:r>
                                        <a:rPr lang="en-US" altLang="zh-CN" i="1">
                                          <a:latin typeface="Cambria Math"/>
                                        </a:rPr>
                                        <m:t>1</m:t>
                                      </m:r>
                                    </m:sub>
                                  </m:sSub>
                                  <m:sSub>
                                    <m:sSubPr>
                                      <m:ctrlPr>
                                        <a:rPr lang="en-US" altLang="zh-CN" i="1">
                                          <a:latin typeface="Cambria Math" panose="02040503050406030204" pitchFamily="18" charset="0"/>
                                        </a:rPr>
                                      </m:ctrlPr>
                                    </m:sSubPr>
                                    <m:e>
                                      <m:r>
                                        <a:rPr lang="en-US" altLang="zh-CN" i="1">
                                          <a:latin typeface="Cambria Math"/>
                                        </a:rPr>
                                        <m:t>𝑚</m:t>
                                      </m:r>
                                    </m:e>
                                    <m:sub>
                                      <m:r>
                                        <a:rPr lang="en-US" altLang="zh-CN" i="1">
                                          <a:latin typeface="Cambria Math"/>
                                        </a:rPr>
                                        <m:t>2</m:t>
                                      </m:r>
                                    </m:sub>
                                  </m:sSub>
                                  <m:sSub>
                                    <m:sSubPr>
                                      <m:ctrlPr>
                                        <a:rPr lang="en-US" altLang="zh-CN" i="1">
                                          <a:latin typeface="Cambria Math" panose="02040503050406030204" pitchFamily="18" charset="0"/>
                                        </a:rPr>
                                      </m:ctrlPr>
                                    </m:sSubPr>
                                    <m:e>
                                      <m:r>
                                        <a:rPr lang="en-US" altLang="zh-CN" i="1">
                                          <a:latin typeface="Cambria Math"/>
                                        </a:rPr>
                                        <m:t>𝑚</m:t>
                                      </m:r>
                                    </m:e>
                                    <m:sub>
                                      <m:r>
                                        <a:rPr lang="en-US" altLang="zh-CN" i="1">
                                          <a:latin typeface="Cambria Math"/>
                                        </a:rPr>
                                        <m:t>3</m:t>
                                      </m:r>
                                    </m:sub>
                                  </m:sSub>
                                </m:e>
                              </m:d>
                            </m:e>
                            <m:sup>
                              <m:r>
                                <a:rPr lang="en-US" altLang="zh-CN" i="1">
                                  <a:latin typeface="Cambria Math"/>
                                </a:rPr>
                                <m:t>1/2</m:t>
                              </m:r>
                            </m:sup>
                          </m:sSup>
                        </m:num>
                        <m:den>
                          <m:sSup>
                            <m:sSupPr>
                              <m:ctrlPr>
                                <a:rPr lang="en-US" altLang="zh-CN" i="1">
                                  <a:latin typeface="Cambria Math" panose="02040503050406030204" pitchFamily="18" charset="0"/>
                                </a:rPr>
                              </m:ctrlPr>
                            </m:sSupPr>
                            <m:e>
                              <m:r>
                                <a:rPr lang="en-US" altLang="zh-CN" i="1">
                                  <a:latin typeface="Cambria Math"/>
                                </a:rPr>
                                <m:t>h</m:t>
                              </m:r>
                            </m:e>
                            <m:sup>
                              <m:r>
                                <a:rPr lang="en-US" altLang="zh-CN" i="1">
                                  <a:latin typeface="Cambria Math"/>
                                </a:rPr>
                                <m:t>3</m:t>
                              </m:r>
                            </m:sup>
                          </m:sSup>
                        </m:den>
                      </m:f>
                      <m:r>
                        <a:rPr lang="en-US" altLang="zh-CN" i="1">
                          <a:latin typeface="Cambria Math"/>
                        </a:rPr>
                        <m:t>𝑉</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a:rPr>
                                <m:t>𝐸</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e>
                          </m:d>
                        </m:e>
                        <m:sup>
                          <m:r>
                            <a:rPr lang="en-US" altLang="zh-CN" i="1">
                              <a:latin typeface="Cambria Math"/>
                            </a:rPr>
                            <m:t>3/2</m:t>
                          </m:r>
                        </m:sup>
                      </m:sSup>
                    </m:oMath>
                  </m:oMathPara>
                </a14:m>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174547" y="2074709"/>
                <a:ext cx="5937138" cy="974306"/>
              </a:xfrm>
              <a:prstGeom prst="rect">
                <a:avLst/>
              </a:prstGeom>
              <a:blipFill>
                <a:blip r:embed="rId9"/>
                <a:stretch>
                  <a:fillRect/>
                </a:stretch>
              </a:blipFill>
            </p:spPr>
            <p:txBody>
              <a:bodyPr/>
              <a:lstStyle/>
              <a:p>
                <a:r>
                  <a:rPr lang="zh-CN" altLang="en-US">
                    <a:noFill/>
                  </a:rPr>
                  <a:t> </a:t>
                </a:r>
              </a:p>
            </p:txBody>
          </p:sp>
        </mc:Fallback>
      </mc:AlternateContent>
      <p:grpSp>
        <p:nvGrpSpPr>
          <p:cNvPr id="21" name="组合 20"/>
          <p:cNvGrpSpPr/>
          <p:nvPr/>
        </p:nvGrpSpPr>
        <p:grpSpPr>
          <a:xfrm>
            <a:off x="7458075" y="6382078"/>
            <a:ext cx="552450" cy="314325"/>
            <a:chOff x="5172075" y="6438900"/>
            <a:chExt cx="552450" cy="314325"/>
          </a:xfrm>
        </p:grpSpPr>
        <p:sp>
          <p:nvSpPr>
            <p:cNvPr id="22" name="棱台 21"/>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Box 23"/>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mc:AlternateContent xmlns:mc="http://schemas.openxmlformats.org/markup-compatibility/2006" xmlns:a14="http://schemas.microsoft.com/office/drawing/2010/main">
        <mc:Choice Requires="a14">
          <p:sp>
            <p:nvSpPr>
              <p:cNvPr id="6" name="TextBox 5"/>
              <p:cNvSpPr txBox="1"/>
              <p:nvPr/>
            </p:nvSpPr>
            <p:spPr>
              <a:xfrm>
                <a:off x="1869691" y="2358926"/>
                <a:ext cx="5060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𝑍</m:t>
                      </m:r>
                    </m:oMath>
                  </m:oMathPara>
                </a14:m>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869691" y="2358926"/>
                <a:ext cx="506036" cy="523220"/>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556874" y="3054524"/>
                <a:ext cx="5566267" cy="9743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4</m:t>
                          </m:r>
                          <m:r>
                            <a:rPr lang="zh-CN" altLang="en-US" i="1">
                              <a:latin typeface="Cambria Math"/>
                            </a:rPr>
                            <m:t>𝜋</m:t>
                          </m:r>
                          <m:r>
                            <a:rPr lang="en-US" altLang="zh-CN" i="1">
                              <a:latin typeface="Cambria Math"/>
                            </a:rPr>
                            <m:t>𝑀</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a:rPr>
                                    <m:t>8</m:t>
                                  </m:r>
                                  <m:sSub>
                                    <m:sSubPr>
                                      <m:ctrlPr>
                                        <a:rPr lang="en-US" altLang="zh-CN" i="1">
                                          <a:latin typeface="Cambria Math" panose="02040503050406030204" pitchFamily="18" charset="0"/>
                                        </a:rPr>
                                      </m:ctrlPr>
                                    </m:sSubPr>
                                    <m:e>
                                      <m:r>
                                        <a:rPr lang="en-US" altLang="zh-CN" i="1">
                                          <a:latin typeface="Cambria Math"/>
                                        </a:rPr>
                                        <m:t>𝑚</m:t>
                                      </m:r>
                                    </m:e>
                                    <m:sub>
                                      <m:r>
                                        <a:rPr lang="en-US" altLang="zh-CN" i="1">
                                          <a:latin typeface="Cambria Math"/>
                                        </a:rPr>
                                        <m:t>1</m:t>
                                      </m:r>
                                    </m:sub>
                                  </m:sSub>
                                  <m:sSub>
                                    <m:sSubPr>
                                      <m:ctrlPr>
                                        <a:rPr lang="en-US" altLang="zh-CN" i="1">
                                          <a:latin typeface="Cambria Math" panose="02040503050406030204" pitchFamily="18" charset="0"/>
                                        </a:rPr>
                                      </m:ctrlPr>
                                    </m:sSubPr>
                                    <m:e>
                                      <m:r>
                                        <a:rPr lang="en-US" altLang="zh-CN" i="1">
                                          <a:latin typeface="Cambria Math"/>
                                        </a:rPr>
                                        <m:t>𝑚</m:t>
                                      </m:r>
                                    </m:e>
                                    <m:sub>
                                      <m:r>
                                        <a:rPr lang="en-US" altLang="zh-CN" i="1">
                                          <a:latin typeface="Cambria Math"/>
                                        </a:rPr>
                                        <m:t>2</m:t>
                                      </m:r>
                                    </m:sub>
                                  </m:sSub>
                                  <m:sSub>
                                    <m:sSubPr>
                                      <m:ctrlPr>
                                        <a:rPr lang="en-US" altLang="zh-CN" i="1">
                                          <a:latin typeface="Cambria Math" panose="02040503050406030204" pitchFamily="18" charset="0"/>
                                        </a:rPr>
                                      </m:ctrlPr>
                                    </m:sSubPr>
                                    <m:e>
                                      <m:r>
                                        <a:rPr lang="en-US" altLang="zh-CN" i="1">
                                          <a:latin typeface="Cambria Math"/>
                                        </a:rPr>
                                        <m:t>𝑚</m:t>
                                      </m:r>
                                    </m:e>
                                    <m:sub>
                                      <m:r>
                                        <a:rPr lang="en-US" altLang="zh-CN" i="1">
                                          <a:latin typeface="Cambria Math"/>
                                        </a:rPr>
                                        <m:t>3</m:t>
                                      </m:r>
                                    </m:sub>
                                  </m:sSub>
                                </m:e>
                              </m:d>
                            </m:e>
                            <m:sup>
                              <m:r>
                                <a:rPr lang="en-US" altLang="zh-CN" i="1">
                                  <a:latin typeface="Cambria Math"/>
                                </a:rPr>
                                <m:t>1/2</m:t>
                              </m:r>
                            </m:sup>
                          </m:sSup>
                        </m:num>
                        <m:den>
                          <m:sSup>
                            <m:sSupPr>
                              <m:ctrlPr>
                                <a:rPr lang="en-US" altLang="zh-CN" i="1">
                                  <a:latin typeface="Cambria Math" panose="02040503050406030204" pitchFamily="18" charset="0"/>
                                </a:rPr>
                              </m:ctrlPr>
                            </m:sSupPr>
                            <m:e>
                              <m:r>
                                <a:rPr lang="en-US" altLang="zh-CN" i="1">
                                  <a:latin typeface="Cambria Math"/>
                                </a:rPr>
                                <m:t>h</m:t>
                              </m:r>
                            </m:e>
                            <m:sup>
                              <m:r>
                                <a:rPr lang="en-US" altLang="zh-CN" i="1">
                                  <a:latin typeface="Cambria Math"/>
                                </a:rPr>
                                <m:t>3</m:t>
                              </m:r>
                            </m:sup>
                          </m:sSup>
                        </m:den>
                      </m:f>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a:rPr>
                                <m:t>𝐸</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e>
                          </m:d>
                        </m:e>
                        <m:sup>
                          <m:r>
                            <a:rPr lang="en-US" altLang="zh-CN" i="1">
                              <a:latin typeface="Cambria Math"/>
                            </a:rPr>
                            <m:t>1/2</m:t>
                          </m:r>
                        </m:sup>
                      </m:sSup>
                    </m:oMath>
                  </m:oMathPara>
                </a14:m>
                <a:endParaRPr lang="zh-CN" alt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3556874" y="3054524"/>
                <a:ext cx="5566267" cy="974306"/>
              </a:xfrm>
              <a:prstGeom prst="rect">
                <a:avLst/>
              </a:prstGeom>
              <a:blipFill>
                <a:blip r:embed="rId11"/>
                <a:stretch>
                  <a:fillRect/>
                </a:stretch>
              </a:blipFill>
            </p:spPr>
            <p:txBody>
              <a:bodyPr/>
              <a:lstStyle/>
              <a:p>
                <a:r>
                  <a:rPr lang="zh-CN" altLang="en-US">
                    <a:noFill/>
                  </a:rPr>
                  <a:t> </a:t>
                </a:r>
              </a:p>
            </p:txBody>
          </p:sp>
        </mc:Fallback>
      </mc:AlternateContent>
      <p:sp>
        <p:nvSpPr>
          <p:cNvPr id="27" name="矩形 5"/>
          <p:cNvSpPr>
            <a:spLocks noChangeArrowheads="1"/>
          </p:cNvSpPr>
          <p:nvPr/>
        </p:nvSpPr>
        <p:spPr bwMode="auto">
          <a:xfrm>
            <a:off x="4849018" y="4443076"/>
            <a:ext cx="60563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b="1" dirty="0" smtClean="0"/>
              <a:t>导带</a:t>
            </a:r>
            <a:r>
              <a:rPr lang="zh-CN" altLang="zh-CN" b="1" dirty="0"/>
              <a:t>电子状态密度有效质量</a:t>
            </a:r>
            <a:r>
              <a:rPr lang="zh-CN" altLang="en-US" b="1" dirty="0"/>
              <a:t>。</a:t>
            </a:r>
          </a:p>
        </p:txBody>
      </p:sp>
      <mc:AlternateContent xmlns:mc="http://schemas.openxmlformats.org/markup-compatibility/2006" xmlns:a14="http://schemas.microsoft.com/office/drawing/2010/main">
        <mc:Choice Requires="a14">
          <p:sp>
            <p:nvSpPr>
              <p:cNvPr id="28" name="TextBox 27"/>
              <p:cNvSpPr txBox="1"/>
              <p:nvPr/>
            </p:nvSpPr>
            <p:spPr>
              <a:xfrm>
                <a:off x="641006" y="4426981"/>
                <a:ext cx="4308231" cy="5393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𝑚</m:t>
                          </m:r>
                        </m:e>
                        <m:sub>
                          <m:r>
                            <a:rPr lang="en-US" altLang="zh-CN" i="1">
                              <a:latin typeface="Cambria Math"/>
                            </a:rPr>
                            <m:t>𝑑𝑛</m:t>
                          </m:r>
                        </m:sub>
                      </m:sSub>
                      <m:r>
                        <a:rPr lang="en-US" altLang="zh-CN" i="1">
                          <a:latin typeface="Cambria Math"/>
                        </a:rPr>
                        <m:t>=</m:t>
                      </m:r>
                      <m:sSup>
                        <m:sSupPr>
                          <m:ctrlPr>
                            <a:rPr lang="en-US" altLang="zh-CN" i="1">
                              <a:latin typeface="Cambria Math" panose="02040503050406030204" pitchFamily="18" charset="0"/>
                            </a:rPr>
                          </m:ctrlPr>
                        </m:sSupPr>
                        <m:e>
                          <m:r>
                            <a:rPr lang="en-US" altLang="zh-CN" i="1">
                              <a:latin typeface="Cambria Math"/>
                            </a:rPr>
                            <m:t>𝑀</m:t>
                          </m:r>
                        </m:e>
                        <m:sup>
                          <m:r>
                            <a:rPr lang="en-US" altLang="zh-CN" i="1">
                              <a:latin typeface="Cambria Math"/>
                            </a:rPr>
                            <m:t>2/3</m:t>
                          </m:r>
                        </m:sup>
                      </m:sSup>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𝑚</m:t>
                                  </m:r>
                                </m:e>
                                <m:sub>
                                  <m:r>
                                    <a:rPr lang="en-US" altLang="zh-CN" i="1">
                                      <a:latin typeface="Cambria Math"/>
                                    </a:rPr>
                                    <m:t>1</m:t>
                                  </m:r>
                                </m:sub>
                              </m:sSub>
                              <m:sSub>
                                <m:sSubPr>
                                  <m:ctrlPr>
                                    <a:rPr lang="en-US" altLang="zh-CN" i="1">
                                      <a:latin typeface="Cambria Math" panose="02040503050406030204" pitchFamily="18" charset="0"/>
                                    </a:rPr>
                                  </m:ctrlPr>
                                </m:sSubPr>
                                <m:e>
                                  <m:r>
                                    <a:rPr lang="en-US" altLang="zh-CN" i="1">
                                      <a:latin typeface="Cambria Math"/>
                                    </a:rPr>
                                    <m:t>𝑚</m:t>
                                  </m:r>
                                </m:e>
                                <m:sub>
                                  <m:r>
                                    <a:rPr lang="en-US" altLang="zh-CN" i="1">
                                      <a:latin typeface="Cambria Math"/>
                                    </a:rPr>
                                    <m:t>2</m:t>
                                  </m:r>
                                </m:sub>
                              </m:sSub>
                              <m:sSub>
                                <m:sSubPr>
                                  <m:ctrlPr>
                                    <a:rPr lang="en-US" altLang="zh-CN" i="1">
                                      <a:latin typeface="Cambria Math" panose="02040503050406030204" pitchFamily="18" charset="0"/>
                                    </a:rPr>
                                  </m:ctrlPr>
                                </m:sSubPr>
                                <m:e>
                                  <m:r>
                                    <a:rPr lang="en-US" altLang="zh-CN" i="1">
                                      <a:latin typeface="Cambria Math"/>
                                    </a:rPr>
                                    <m:t>𝑚</m:t>
                                  </m:r>
                                </m:e>
                                <m:sub>
                                  <m:r>
                                    <a:rPr lang="en-US" altLang="zh-CN" i="1">
                                      <a:latin typeface="Cambria Math"/>
                                    </a:rPr>
                                    <m:t>3</m:t>
                                  </m:r>
                                </m:sub>
                              </m:sSub>
                            </m:e>
                          </m:d>
                        </m:e>
                        <m:sup>
                          <m:r>
                            <a:rPr lang="en-US" altLang="zh-CN" i="1">
                              <a:latin typeface="Cambria Math"/>
                            </a:rPr>
                            <m:t>1/3</m:t>
                          </m:r>
                        </m:sup>
                      </m:sSup>
                    </m:oMath>
                  </m:oMathPara>
                </a14:m>
                <a:endParaRPr lang="zh-CN" alt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641006" y="4426981"/>
                <a:ext cx="4308231" cy="539315"/>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2025898" y="5104612"/>
                <a:ext cx="5575052" cy="974306"/>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𝐶</m:t>
                          </m:r>
                        </m:sub>
                      </m:sSub>
                      <m:d>
                        <m:dPr>
                          <m:ctrlPr>
                            <a:rPr lang="en-US" altLang="zh-CN" i="1">
                              <a:latin typeface="Cambria Math" panose="02040503050406030204" pitchFamily="18" charset="0"/>
                            </a:rPr>
                          </m:ctrlPr>
                        </m:dPr>
                        <m:e>
                          <m:r>
                            <a:rPr lang="en-US" altLang="zh-CN" i="1">
                              <a:latin typeface="Cambria Math"/>
                            </a:rPr>
                            <m:t>𝐸</m:t>
                          </m:r>
                        </m:e>
                      </m:d>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4</m:t>
                          </m:r>
                          <m:r>
                            <a:rPr lang="zh-CN" altLang="en-US" i="1">
                              <a:latin typeface="Cambria Math"/>
                            </a:rPr>
                            <m:t>𝜋</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a:rPr>
                                    <m:t>2</m:t>
                                  </m:r>
                                  <m:sSub>
                                    <m:sSubPr>
                                      <m:ctrlPr>
                                        <a:rPr lang="en-US" altLang="zh-CN" i="1">
                                          <a:latin typeface="Cambria Math" panose="02040503050406030204" pitchFamily="18" charset="0"/>
                                        </a:rPr>
                                      </m:ctrlPr>
                                    </m:sSubPr>
                                    <m:e>
                                      <m:r>
                                        <a:rPr lang="en-US" altLang="zh-CN" i="1">
                                          <a:latin typeface="Cambria Math"/>
                                        </a:rPr>
                                        <m:t>𝑚</m:t>
                                      </m:r>
                                    </m:e>
                                    <m:sub>
                                      <m:r>
                                        <a:rPr lang="en-US" altLang="zh-CN" i="1">
                                          <a:latin typeface="Cambria Math"/>
                                        </a:rPr>
                                        <m:t>𝑑𝑛</m:t>
                                      </m:r>
                                    </m:sub>
                                  </m:sSub>
                                </m:e>
                              </m:d>
                            </m:e>
                            <m:sup>
                              <m:r>
                                <a:rPr lang="en-US" altLang="zh-CN" i="1">
                                  <a:latin typeface="Cambria Math"/>
                                </a:rPr>
                                <m:t>3/2</m:t>
                              </m:r>
                            </m:sup>
                          </m:sSup>
                        </m:num>
                        <m:den>
                          <m:sSup>
                            <m:sSupPr>
                              <m:ctrlPr>
                                <a:rPr lang="en-US" altLang="zh-CN" i="1">
                                  <a:latin typeface="Cambria Math" panose="02040503050406030204" pitchFamily="18" charset="0"/>
                                </a:rPr>
                              </m:ctrlPr>
                            </m:sSupPr>
                            <m:e>
                              <m:r>
                                <a:rPr lang="en-US" altLang="zh-CN" i="1">
                                  <a:latin typeface="Cambria Math"/>
                                </a:rPr>
                                <m:t>h</m:t>
                              </m:r>
                            </m:e>
                            <m:sup>
                              <m:r>
                                <a:rPr lang="en-US" altLang="zh-CN" i="1">
                                  <a:latin typeface="Cambria Math"/>
                                </a:rPr>
                                <m:t>3</m:t>
                              </m:r>
                            </m:sup>
                          </m:sSup>
                        </m:den>
                      </m:f>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a:rPr>
                                <m:t>𝐸</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e>
                          </m:d>
                        </m:e>
                        <m:sup>
                          <m:r>
                            <a:rPr lang="en-US" altLang="zh-CN" i="1">
                              <a:latin typeface="Cambria Math"/>
                            </a:rPr>
                            <m:t>1/2</m:t>
                          </m:r>
                        </m:sup>
                      </m:sSup>
                    </m:oMath>
                  </m:oMathPara>
                </a14:m>
                <a:endParaRPr lang="zh-CN" alt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2025898" y="5104612"/>
                <a:ext cx="5575052" cy="974306"/>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285855" y="3118453"/>
                <a:ext cx="2431948" cy="9103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a:rPr>
                            <m:t>𝑁</m:t>
                          </m:r>
                        </m:e>
                        <m:sub>
                          <m:r>
                            <a:rPr lang="en-US" altLang="zh-CN" i="1">
                              <a:latin typeface="Cambria Math"/>
                            </a:rPr>
                            <m:t>𝐶</m:t>
                          </m:r>
                        </m:sub>
                      </m:sSub>
                      <m:d>
                        <m:dPr>
                          <m:ctrlPr>
                            <a:rPr lang="en-US" altLang="zh-CN" i="1">
                              <a:latin typeface="Cambria Math" panose="02040503050406030204" pitchFamily="18" charset="0"/>
                            </a:rPr>
                          </m:ctrlPr>
                        </m:dPr>
                        <m:e>
                          <m:r>
                            <a:rPr lang="en-US" altLang="zh-CN" i="1">
                              <a:latin typeface="Cambria Math"/>
                            </a:rPr>
                            <m:t>𝐸</m:t>
                          </m:r>
                        </m:e>
                      </m:d>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𝑉</m:t>
                          </m:r>
                        </m:den>
                      </m:f>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𝑑𝑍</m:t>
                          </m:r>
                        </m:num>
                        <m:den>
                          <m:r>
                            <a:rPr lang="en-US" altLang="zh-CN" b="0" i="1" smtClean="0">
                              <a:latin typeface="Cambria Math" panose="02040503050406030204" pitchFamily="18" charset="0"/>
                            </a:rPr>
                            <m:t>𝑑𝐸</m:t>
                          </m:r>
                        </m:den>
                      </m:f>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1285855" y="3118453"/>
                <a:ext cx="2431948" cy="910377"/>
              </a:xfrm>
              <a:prstGeom prst="rect">
                <a:avLst/>
              </a:prstGeom>
              <a:blipFill>
                <a:blip r:embed="rId14"/>
                <a:stretch>
                  <a:fillRect/>
                </a:stretch>
              </a:blipFill>
            </p:spPr>
            <p:txBody>
              <a:bodyPr/>
              <a:lstStyle/>
              <a:p>
                <a:r>
                  <a:rPr lang="zh-CN" altLang="en-US">
                    <a:noFill/>
                  </a:rPr>
                  <a:t> </a:t>
                </a:r>
              </a:p>
            </p:txBody>
          </p:sp>
        </mc:Fallback>
      </mc:AlternateContent>
      <p:grpSp>
        <p:nvGrpSpPr>
          <p:cNvPr id="32" name="组合 31"/>
          <p:cNvGrpSpPr/>
          <p:nvPr/>
        </p:nvGrpSpPr>
        <p:grpSpPr>
          <a:xfrm>
            <a:off x="9123141" y="2318327"/>
            <a:ext cx="3054860" cy="2096655"/>
            <a:chOff x="9123141" y="2318327"/>
            <a:chExt cx="3054860" cy="2096655"/>
          </a:xfrm>
        </p:grpSpPr>
        <p:cxnSp>
          <p:nvCxnSpPr>
            <p:cNvPr id="10" name="直接箭头连接符 9"/>
            <p:cNvCxnSpPr/>
            <p:nvPr/>
          </p:nvCxnSpPr>
          <p:spPr>
            <a:xfrm flipV="1">
              <a:off x="10160038" y="2572629"/>
              <a:ext cx="0" cy="1256146"/>
            </a:xfrm>
            <a:prstGeom prst="straightConnector1">
              <a:avLst/>
            </a:prstGeom>
            <a:ln w="28575">
              <a:solidFill>
                <a:schemeClr val="tx1"/>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10160038" y="3828775"/>
              <a:ext cx="1368155" cy="0"/>
            </a:xfrm>
            <a:prstGeom prst="straightConnector1">
              <a:avLst/>
            </a:prstGeom>
            <a:ln w="28575">
              <a:solidFill>
                <a:schemeClr val="tx1"/>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矩形 12"/>
                <p:cNvSpPr/>
                <p:nvPr/>
              </p:nvSpPr>
              <p:spPr>
                <a:xfrm>
                  <a:off x="9736524" y="2372574"/>
                  <a:ext cx="42351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a:rPr>
                          <m:t>𝑬</m:t>
                        </m:r>
                      </m:oMath>
                    </m:oMathPara>
                  </a14:m>
                  <a:endParaRPr lang="zh-CN" altLang="en-US" sz="2000" b="1" dirty="0"/>
                </a:p>
              </p:txBody>
            </p:sp>
          </mc:Choice>
          <mc:Fallback xmlns="">
            <p:sp>
              <p:nvSpPr>
                <p:cNvPr id="13" name="矩形 12"/>
                <p:cNvSpPr>
                  <a:spLocks noRot="1" noChangeAspect="1" noMove="1" noResize="1" noEditPoints="1" noAdjustHandles="1" noChangeArrowheads="1" noChangeShapeType="1" noTextEdit="1"/>
                </p:cNvSpPr>
                <p:nvPr/>
              </p:nvSpPr>
              <p:spPr>
                <a:xfrm>
                  <a:off x="9736524" y="2372574"/>
                  <a:ext cx="423514" cy="400110"/>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11240693" y="3879877"/>
                  <a:ext cx="93730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d>
                          <m:dPr>
                            <m:ctrlPr>
                              <a:rPr lang="en-US" altLang="zh-CN" sz="2000" i="1">
                                <a:latin typeface="Cambria Math" panose="02040503050406030204" pitchFamily="18" charset="0"/>
                              </a:rPr>
                            </m:ctrlPr>
                          </m:dPr>
                          <m:e>
                            <m:r>
                              <a:rPr lang="en-US" altLang="zh-CN" sz="2000" i="1">
                                <a:latin typeface="Cambria Math"/>
                              </a:rPr>
                              <m:t>𝐸</m:t>
                            </m:r>
                          </m:e>
                        </m:d>
                      </m:oMath>
                    </m:oMathPara>
                  </a14:m>
                  <a:endParaRPr lang="zh-CN" altLang="en-US" sz="2000" dirty="0"/>
                </a:p>
              </p:txBody>
            </p:sp>
          </mc:Choice>
          <mc:Fallback xmlns="">
            <p:sp>
              <p:nvSpPr>
                <p:cNvPr id="14" name="矩形 13"/>
                <p:cNvSpPr>
                  <a:spLocks noRot="1" noChangeAspect="1" noMove="1" noResize="1" noEditPoints="1" noAdjustHandles="1" noChangeArrowheads="1" noChangeShapeType="1" noTextEdit="1"/>
                </p:cNvSpPr>
                <p:nvPr/>
              </p:nvSpPr>
              <p:spPr>
                <a:xfrm>
                  <a:off x="11240693" y="3879877"/>
                  <a:ext cx="937308" cy="400110"/>
                </a:xfrm>
                <a:prstGeom prst="rect">
                  <a:avLst/>
                </a:prstGeom>
                <a:blipFill>
                  <a:blip r:embed="rId16"/>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9648642" y="3562895"/>
                  <a:ext cx="55117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a:latin typeface="Cambria Math" panose="02040503050406030204" pitchFamily="18" charset="0"/>
                              </a:rPr>
                            </m:ctrlPr>
                          </m:sSubPr>
                          <m:e>
                            <m:r>
                              <a:rPr lang="en-US" altLang="zh-CN" sz="2000" b="1" i="1">
                                <a:latin typeface="Cambria Math"/>
                              </a:rPr>
                              <m:t>𝑬</m:t>
                            </m:r>
                          </m:e>
                          <m:sub>
                            <m:r>
                              <a:rPr lang="en-US" altLang="zh-CN" sz="2000" b="1" i="1">
                                <a:latin typeface="Cambria Math"/>
                              </a:rPr>
                              <m:t>𝑪</m:t>
                            </m:r>
                          </m:sub>
                        </m:sSub>
                      </m:oMath>
                    </m:oMathPara>
                  </a14:m>
                  <a:endParaRPr lang="zh-CN" altLang="en-US" sz="2000" dirty="0"/>
                </a:p>
              </p:txBody>
            </p:sp>
          </mc:Choice>
          <mc:Fallback xmlns="">
            <p:sp>
              <p:nvSpPr>
                <p:cNvPr id="16" name="矩形 15"/>
                <p:cNvSpPr>
                  <a:spLocks noRot="1" noChangeAspect="1" noMove="1" noResize="1" noEditPoints="1" noAdjustHandles="1" noChangeArrowheads="1" noChangeShapeType="1" noTextEdit="1"/>
                </p:cNvSpPr>
                <p:nvPr/>
              </p:nvSpPr>
              <p:spPr>
                <a:xfrm>
                  <a:off x="9648642" y="3562895"/>
                  <a:ext cx="551177" cy="400110"/>
                </a:xfrm>
                <a:prstGeom prst="rect">
                  <a:avLst/>
                </a:prstGeom>
                <a:blipFill>
                  <a:blip r:embed="rId17"/>
                  <a:stretch>
                    <a:fillRect b="-4545"/>
                  </a:stretch>
                </a:blipFill>
              </p:spPr>
              <p:txBody>
                <a:bodyPr/>
                <a:lstStyle/>
                <a:p>
                  <a:r>
                    <a:rPr lang="zh-CN" altLang="en-US">
                      <a:noFill/>
                    </a:rPr>
                    <a:t> </a:t>
                  </a:r>
                </a:p>
              </p:txBody>
            </p:sp>
          </mc:Fallback>
        </mc:AlternateContent>
        <p:sp>
          <p:nvSpPr>
            <p:cNvPr id="41" name="任意多边形 40"/>
            <p:cNvSpPr/>
            <p:nvPr/>
          </p:nvSpPr>
          <p:spPr>
            <a:xfrm>
              <a:off x="10160038" y="2933425"/>
              <a:ext cx="876300" cy="895350"/>
            </a:xfrm>
            <a:custGeom>
              <a:avLst/>
              <a:gdLst>
                <a:gd name="connsiteX0" fmla="*/ 0 w 876300"/>
                <a:gd name="connsiteY0" fmla="*/ 895350 h 895350"/>
                <a:gd name="connsiteX1" fmla="*/ 0 w 876300"/>
                <a:gd name="connsiteY1" fmla="*/ 895350 h 895350"/>
                <a:gd name="connsiteX2" fmla="*/ 133350 w 876300"/>
                <a:gd name="connsiteY2" fmla="*/ 885825 h 895350"/>
                <a:gd name="connsiteX3" fmla="*/ 209550 w 876300"/>
                <a:gd name="connsiteY3" fmla="*/ 866775 h 895350"/>
                <a:gd name="connsiteX4" fmla="*/ 276225 w 876300"/>
                <a:gd name="connsiteY4" fmla="*/ 847725 h 895350"/>
                <a:gd name="connsiteX5" fmla="*/ 342900 w 876300"/>
                <a:gd name="connsiteY5" fmla="*/ 819150 h 895350"/>
                <a:gd name="connsiteX6" fmla="*/ 419100 w 876300"/>
                <a:gd name="connsiteY6" fmla="*/ 790575 h 895350"/>
                <a:gd name="connsiteX7" fmla="*/ 495300 w 876300"/>
                <a:gd name="connsiteY7" fmla="*/ 733425 h 895350"/>
                <a:gd name="connsiteX8" fmla="*/ 590550 w 876300"/>
                <a:gd name="connsiteY8" fmla="*/ 666750 h 895350"/>
                <a:gd name="connsiteX9" fmla="*/ 647700 w 876300"/>
                <a:gd name="connsiteY9" fmla="*/ 609600 h 895350"/>
                <a:gd name="connsiteX10" fmla="*/ 704850 w 876300"/>
                <a:gd name="connsiteY10" fmla="*/ 514350 h 895350"/>
                <a:gd name="connsiteX11" fmla="*/ 781050 w 876300"/>
                <a:gd name="connsiteY11" fmla="*/ 381000 h 895350"/>
                <a:gd name="connsiteX12" fmla="*/ 847725 w 876300"/>
                <a:gd name="connsiteY12" fmla="*/ 228600 h 895350"/>
                <a:gd name="connsiteX13" fmla="*/ 876300 w 876300"/>
                <a:gd name="connsiteY13" fmla="*/ 104775 h 895350"/>
                <a:gd name="connsiteX14" fmla="*/ 876300 w 876300"/>
                <a:gd name="connsiteY14" fmla="*/ 0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6300" h="895350">
                  <a:moveTo>
                    <a:pt x="0" y="895350"/>
                  </a:moveTo>
                  <a:lnTo>
                    <a:pt x="0" y="895350"/>
                  </a:lnTo>
                  <a:cubicBezTo>
                    <a:pt x="107887" y="884561"/>
                    <a:pt x="63342" y="885825"/>
                    <a:pt x="133350" y="885825"/>
                  </a:cubicBezTo>
                  <a:lnTo>
                    <a:pt x="209550" y="866775"/>
                  </a:lnTo>
                  <a:lnTo>
                    <a:pt x="276225" y="847725"/>
                  </a:lnTo>
                  <a:lnTo>
                    <a:pt x="342900" y="819150"/>
                  </a:lnTo>
                  <a:lnTo>
                    <a:pt x="419100" y="790575"/>
                  </a:lnTo>
                  <a:lnTo>
                    <a:pt x="495300" y="733425"/>
                  </a:lnTo>
                  <a:lnTo>
                    <a:pt x="590550" y="666750"/>
                  </a:lnTo>
                  <a:lnTo>
                    <a:pt x="647700" y="609600"/>
                  </a:lnTo>
                  <a:lnTo>
                    <a:pt x="704850" y="514350"/>
                  </a:lnTo>
                  <a:lnTo>
                    <a:pt x="781050" y="381000"/>
                  </a:lnTo>
                  <a:lnTo>
                    <a:pt x="847725" y="228600"/>
                  </a:lnTo>
                  <a:lnTo>
                    <a:pt x="876300" y="104775"/>
                  </a:lnTo>
                  <a:lnTo>
                    <a:pt x="876300" y="0"/>
                  </a:lnTo>
                </a:path>
              </a:pathLst>
            </a:cu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矩形 30"/>
            <p:cNvSpPr/>
            <p:nvPr/>
          </p:nvSpPr>
          <p:spPr>
            <a:xfrm>
              <a:off x="9123141" y="2318327"/>
              <a:ext cx="2976495" cy="2096655"/>
            </a:xfrm>
            <a:prstGeom prst="rect">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7612865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500"/>
                                        <p:tgtEl>
                                          <p:spTgt spid="3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left)">
                                      <p:cBhvr>
                                        <p:cTn id="19" dur="500"/>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30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2000"/>
                                        <p:tgtEl>
                                          <p:spTgt spid="26"/>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iterate type="lt">
                                    <p:tmAbs val="200"/>
                                  </p:iterate>
                                  <p:childTnLst>
                                    <p:set>
                                      <p:cBhvr>
                                        <p:cTn id="53" dur="1" fill="hold">
                                          <p:stCondLst>
                                            <p:cond delay="0"/>
                                          </p:stCondLst>
                                        </p:cTn>
                                        <p:tgtEl>
                                          <p:spTgt spid="2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ipe(left)">
                                      <p:cBhvr>
                                        <p:cTn id="58" dur="2000"/>
                                        <p:tgtEl>
                                          <p:spTgt spid="2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2000"/>
                                        <p:tgtEl>
                                          <p:spTgt spid="29"/>
                                        </p:tgtEl>
                                      </p:cBhvr>
                                    </p:animEffect>
                                  </p:childTnLst>
                                </p:cTn>
                              </p:par>
                            </p:childTnLst>
                          </p:cTn>
                        </p:par>
                        <p:par>
                          <p:cTn id="64" fill="hold">
                            <p:stCondLst>
                              <p:cond delay="2000"/>
                            </p:stCondLst>
                            <p:childTnLst>
                              <p:par>
                                <p:cTn id="65" presetID="22" presetClass="entr" presetSubtype="4" fill="hold"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down)">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6" grpId="0"/>
      <p:bldP spid="37" grpId="0"/>
      <p:bldP spid="38" grpId="0"/>
      <p:bldP spid="40" grpId="0"/>
      <p:bldP spid="4" grpId="0"/>
      <p:bldP spid="5" grpId="0"/>
      <p:bldP spid="6" grpId="0"/>
      <p:bldP spid="26" grpId="0"/>
      <p:bldP spid="27" grpId="0"/>
      <p:bldP spid="28" grpId="0"/>
      <p:bldP spid="29" grpId="0" animBg="1"/>
      <p:bldP spid="3" grpId="0"/>
    </p:bld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prstDash val="solid"/>
          <a:headEnd type="none" w="med" len="med"/>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吉祥如意">
  <a:themeElements>
    <a:clrScheme name="1_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1_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1_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1_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1_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1_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1_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1_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1_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14333</TotalTime>
  <Pages>0</Pages>
  <Words>2708</Words>
  <Characters>0</Characters>
  <Application>Microsoft Office PowerPoint</Application>
  <DocSecurity>0</DocSecurity>
  <PresentationFormat>宽屏</PresentationFormat>
  <Lines>0</Lines>
  <Paragraphs>158</Paragraphs>
  <Slides>13</Slides>
  <Notes>12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13</vt:i4>
      </vt:variant>
    </vt:vector>
  </HeadingPairs>
  <TitlesOfParts>
    <vt:vector size="25" baseType="lpstr">
      <vt:lpstr>华文楷体</vt:lpstr>
      <vt:lpstr>华文新魏</vt:lpstr>
      <vt:lpstr>楷体</vt:lpstr>
      <vt:lpstr>宋体</vt:lpstr>
      <vt:lpstr>Arial</vt:lpstr>
      <vt:lpstr>Cambria Math</vt:lpstr>
      <vt:lpstr>Symbol</vt:lpstr>
      <vt:lpstr>Times New Roman</vt:lpstr>
      <vt:lpstr>Wingdings</vt:lpstr>
      <vt:lpstr>Wingdings 2</vt:lpstr>
      <vt:lpstr>吉祥如意</vt:lpstr>
      <vt:lpstr>1_吉祥如意</vt:lpstr>
      <vt:lpstr>第四章半导体中载流子的统计分布</vt:lpstr>
      <vt:lpstr>PowerPoint 演示文稿</vt:lpstr>
      <vt:lpstr>PowerPoint 演示文稿</vt:lpstr>
      <vt:lpstr>PowerPoint 演示文稿</vt:lpstr>
      <vt:lpstr>导带电子和价带空穴密度</vt:lpstr>
      <vt:lpstr>PowerPoint 演示文稿</vt:lpstr>
      <vt:lpstr>PowerPoint 演示文稿</vt:lpstr>
      <vt:lpstr>4.1.1 导带状态密度NC(E)  </vt:lpstr>
      <vt:lpstr>PowerPoint 演示文稿</vt:lpstr>
      <vt:lpstr>4.1.1 导带状态密度NC(E)  </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User</cp:lastModifiedBy>
  <cp:revision>866</cp:revision>
  <dcterms:created xsi:type="dcterms:W3CDTF">2013-04-19T13:13:42Z</dcterms:created>
  <dcterms:modified xsi:type="dcterms:W3CDTF">2020-03-28T10:49:05Z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2052-8.1.0.3526</vt:lpwstr>
  </property>
</Properties>
</file>