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9"/>
  </p:notesMasterIdLst>
  <p:sldIdLst>
    <p:sldId id="256" r:id="rId3"/>
    <p:sldId id="365" r:id="rId4"/>
    <p:sldId id="385" r:id="rId5"/>
    <p:sldId id="386" r:id="rId6"/>
    <p:sldId id="366" r:id="rId7"/>
    <p:sldId id="387" r:id="rId8"/>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00CC"/>
    <a:srgbClr val="009900"/>
    <a:srgbClr val="00CC99"/>
    <a:srgbClr val="005C2A"/>
    <a:srgbClr val="660066"/>
    <a:srgbClr val="FF6600"/>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68345" autoAdjust="0"/>
  </p:normalViewPr>
  <p:slideViewPr>
    <p:cSldViewPr snapToGrid="0" snapToObjects="1">
      <p:cViewPr varScale="1">
        <p:scale>
          <a:sx n="56" d="100"/>
          <a:sy n="56" d="100"/>
        </p:scale>
        <p:origin x="1051" y="38"/>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下面来考察费米分布函数和费米能级。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5006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电子系统是费米系统，根据量子统计理论，服从包利不相容原理的电子遵循费米统计。能量为</a:t>
            </a:r>
            <a:r>
              <a:rPr lang="en-US" altLang="zh-CN" dirty="0" smtClean="0"/>
              <a:t>E</a:t>
            </a:r>
            <a:r>
              <a:rPr lang="zh-CN" altLang="en-US" dirty="0" smtClean="0"/>
              <a:t>的一个量子态被电子占据的几率表示为█，</a:t>
            </a:r>
            <a:r>
              <a:rPr lang="en-US" altLang="zh-CN" dirty="0" err="1" smtClean="0"/>
              <a:t>fE</a:t>
            </a:r>
            <a:r>
              <a:rPr lang="zh-CN" altLang="en-US" dirty="0" smtClean="0"/>
              <a:t>称为电子的费米分布函数，</a:t>
            </a:r>
            <a:r>
              <a:rPr lang="en-US" altLang="zh-CN" dirty="0" smtClean="0"/>
              <a:t>K0</a:t>
            </a:r>
            <a:r>
              <a:rPr lang="zh-CN" altLang="en-US" dirty="0" smtClean="0"/>
              <a:t>为玻尔兹曼常数，</a:t>
            </a:r>
            <a:r>
              <a:rPr lang="en-US" altLang="zh-CN" dirty="0" smtClean="0"/>
              <a:t>T</a:t>
            </a:r>
            <a:r>
              <a:rPr lang="zh-CN" altLang="en-US" dirty="0" smtClean="0"/>
              <a:t>为绝对温度。</a:t>
            </a:r>
            <a:r>
              <a:rPr lang="en-US" altLang="zh-CN" dirty="0" smtClean="0"/>
              <a:t>EF</a:t>
            </a:r>
            <a:r>
              <a:rPr lang="zh-CN" altLang="en-US" dirty="0" smtClean="0"/>
              <a:t>是费米能级。费米能级并不是真实存在的能级，是为了表示电子在能级上的分布而引入的一个物理参数，这个参数随温度、半导体材料的导电类型、杂质含量及能量零点的选取而变化。本章的后续内容中将分析费米能级随温度及掺杂浓度的变化。</a:t>
            </a:r>
            <a:endParaRPr lang="en-US" altLang="zh-CN" dirty="0" smtClean="0"/>
          </a:p>
          <a:p>
            <a:r>
              <a:rPr lang="zh-CN" altLang="en-US" dirty="0" smtClean="0"/>
              <a:t>下面来分析费米分布函数的性质。当温度在绝对零度，</a:t>
            </a:r>
            <a:r>
              <a:rPr lang="en-US" altLang="zh-CN" dirty="0" smtClean="0"/>
              <a:t>0K</a:t>
            </a:r>
            <a:r>
              <a:rPr lang="zh-CN" altLang="en-US" dirty="0" smtClean="0"/>
              <a:t>时</a:t>
            </a:r>
            <a:r>
              <a:rPr lang="en-US" altLang="zh-CN" dirty="0" smtClean="0"/>
              <a:t>█</a:t>
            </a:r>
            <a:r>
              <a:rPr lang="zh-CN" altLang="en-US" dirty="0" smtClean="0"/>
              <a:t>。如能量</a:t>
            </a:r>
            <a:r>
              <a:rPr lang="en-US" altLang="zh-CN" dirty="0" smtClean="0"/>
              <a:t>E=</a:t>
            </a:r>
            <a:r>
              <a:rPr lang="zh-CN" altLang="en-US" dirty="0" smtClean="0"/>
              <a:t>费米能级</a:t>
            </a:r>
            <a:r>
              <a:rPr lang="en-US" altLang="zh-CN" dirty="0" smtClean="0"/>
              <a:t>EF</a:t>
            </a:r>
            <a:r>
              <a:rPr lang="zh-CN" altLang="en-US" dirty="0" smtClean="0"/>
              <a:t>，能量被电子占据的几率为</a:t>
            </a:r>
            <a:r>
              <a:rPr lang="en-US" altLang="zh-CN" dirty="0" smtClean="0"/>
              <a:t>50%</a:t>
            </a:r>
            <a:r>
              <a:rPr lang="en-US" altLang="zh-CN" dirty="0" smtClean="0"/>
              <a:t>█</a:t>
            </a:r>
            <a:r>
              <a:rPr lang="zh-CN" altLang="en-US" dirty="0" smtClean="0"/>
              <a:t>，而当能量大于费米能级，能量被电子占据的几率等于零</a:t>
            </a:r>
            <a:r>
              <a:rPr lang="en-US" altLang="zh-CN" dirty="0" smtClean="0"/>
              <a:t>█</a:t>
            </a:r>
            <a:r>
              <a:rPr lang="zh-CN" altLang="en-US" dirty="0" smtClean="0"/>
              <a:t>，而在能量小于费米能级时，能量被电子占据的几率为</a:t>
            </a:r>
            <a:r>
              <a:rPr lang="en-US" altLang="zh-CN" dirty="0" smtClean="0"/>
              <a:t>100%</a:t>
            </a:r>
            <a:r>
              <a:rPr lang="en-US" altLang="zh-CN" dirty="0" smtClean="0"/>
              <a:t>█</a:t>
            </a:r>
            <a:r>
              <a:rPr lang="zh-CN" altLang="en-US" dirty="0" smtClean="0"/>
              <a:t>。也就是在绝对零度，</a:t>
            </a:r>
            <a:r>
              <a:rPr lang="en-US" altLang="zh-CN" dirty="0" smtClean="0"/>
              <a:t>0K</a:t>
            </a:r>
            <a:r>
              <a:rPr lang="zh-CN" altLang="en-US" dirty="0" smtClean="0"/>
              <a:t>时，费米能级</a:t>
            </a:r>
            <a:r>
              <a:rPr lang="en-US" altLang="zh-CN" dirty="0" smtClean="0"/>
              <a:t>EF</a:t>
            </a:r>
            <a:r>
              <a:rPr lang="zh-CN" altLang="en-US" dirty="0" smtClean="0"/>
              <a:t>是量子态是否被电子占据的界限。即能量高于费米能级的能级完全不被电子占据，为空状态。能量低于费米能级的能级完全被电子占据是电子占据态。</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20670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在温度大于</a:t>
            </a:r>
            <a:r>
              <a:rPr lang="en-US" altLang="zh-CN" dirty="0" smtClean="0"/>
              <a:t>0K</a:t>
            </a:r>
            <a:r>
              <a:rPr lang="zh-CN" altLang="en-US" dirty="0" smtClean="0"/>
              <a:t>时</a:t>
            </a:r>
            <a:r>
              <a:rPr lang="en-US" altLang="zh-CN" dirty="0" smtClean="0"/>
              <a:t>█</a:t>
            </a:r>
            <a:r>
              <a:rPr lang="zh-CN" altLang="en-US" dirty="0" smtClean="0"/>
              <a:t>，当能量等于费米能级，能级被电子占据几率为</a:t>
            </a:r>
            <a:r>
              <a:rPr lang="en-US" altLang="zh-CN" dirty="0" smtClean="0"/>
              <a:t>50%█</a:t>
            </a:r>
            <a:r>
              <a:rPr lang="zh-CN" altLang="en-US" dirty="0" smtClean="0"/>
              <a:t>。也就是无论在什么温度，能量等于费米能级的状态被电子占据的几率都是</a:t>
            </a:r>
            <a:r>
              <a:rPr lang="en-US" altLang="zh-CN" dirty="0" smtClean="0"/>
              <a:t>50%</a:t>
            </a:r>
            <a:r>
              <a:rPr lang="zh-CN" altLang="en-US" dirty="0" smtClean="0"/>
              <a:t>。当能量小于费米能级时</a:t>
            </a:r>
            <a:r>
              <a:rPr lang="en-US" altLang="zh-CN" dirty="0" smtClean="0"/>
              <a:t>█</a:t>
            </a:r>
            <a:r>
              <a:rPr lang="zh-CN" altLang="en-US" dirty="0" smtClean="0"/>
              <a:t>，电子占据能级的几率大于</a:t>
            </a:r>
            <a:r>
              <a:rPr lang="en-US" altLang="zh-CN" dirty="0" smtClean="0"/>
              <a:t>50%</a:t>
            </a:r>
            <a:r>
              <a:rPr lang="zh-CN" altLang="en-US" dirty="0" smtClean="0"/>
              <a:t>，例如：如果费米能级与能量的差等于</a:t>
            </a:r>
            <a:r>
              <a:rPr lang="en-US" altLang="zh-CN" dirty="0" smtClean="0"/>
              <a:t>5</a:t>
            </a:r>
            <a:r>
              <a:rPr lang="zh-CN" altLang="en-US" dirty="0" smtClean="0"/>
              <a:t>倍的</a:t>
            </a:r>
            <a:r>
              <a:rPr lang="en-US" altLang="zh-CN" dirty="0" smtClean="0"/>
              <a:t>K0T█</a:t>
            </a:r>
            <a:r>
              <a:rPr lang="zh-CN" altLang="en-US" dirty="0" smtClean="0"/>
              <a:t>，在</a:t>
            </a:r>
            <a:r>
              <a:rPr lang="en-US" altLang="zh-CN" dirty="0" smtClean="0"/>
              <a:t>300K</a:t>
            </a:r>
            <a:r>
              <a:rPr lang="en-US" altLang="zh-CN" baseline="0" dirty="0" smtClean="0"/>
              <a:t>,K0T</a:t>
            </a:r>
            <a:r>
              <a:rPr lang="zh-CN" altLang="en-US" baseline="0" dirty="0" smtClean="0"/>
              <a:t>等于</a:t>
            </a:r>
            <a:r>
              <a:rPr lang="en-US" altLang="zh-CN" baseline="0" dirty="0" smtClean="0"/>
              <a:t>0.026eV</a:t>
            </a:r>
            <a:r>
              <a:rPr lang="zh-CN" altLang="en-US" baseline="0" dirty="0" smtClean="0"/>
              <a:t>，</a:t>
            </a:r>
            <a:r>
              <a:rPr lang="en-US" altLang="zh-CN" baseline="0" dirty="0" smtClean="0"/>
              <a:t>5</a:t>
            </a:r>
            <a:r>
              <a:rPr lang="zh-CN" altLang="en-US" baseline="0" dirty="0" smtClean="0"/>
              <a:t>倍的</a:t>
            </a:r>
            <a:r>
              <a:rPr lang="en-US" altLang="zh-CN" baseline="0" dirty="0" smtClean="0"/>
              <a:t>K0T</a:t>
            </a:r>
            <a:r>
              <a:rPr lang="zh-CN" altLang="en-US" baseline="0" dirty="0" smtClean="0"/>
              <a:t>等于</a:t>
            </a:r>
            <a:r>
              <a:rPr lang="en-US" altLang="zh-CN" baseline="0" dirty="0" smtClean="0"/>
              <a:t>0.13eV</a:t>
            </a:r>
            <a:r>
              <a:rPr lang="zh-CN" altLang="en-US" baseline="0" dirty="0" smtClean="0"/>
              <a:t>，此时电子占据能级的几率约等于</a:t>
            </a:r>
            <a:r>
              <a:rPr lang="en-US" altLang="zh-CN" baseline="0" dirty="0" smtClean="0"/>
              <a:t>0.993</a:t>
            </a:r>
            <a:r>
              <a:rPr lang="zh-CN" altLang="en-US" baseline="0" dirty="0" smtClean="0"/>
              <a:t>，可以看出，在能量小于费米能级的时候，只在能量小于费米能级的很小范围内有电子的空状态，其他小于费米能级的能量状态基本完全被电子所占据。而在能量大于费米能级时</a:t>
            </a:r>
            <a:r>
              <a:rPr lang="en-US" altLang="zh-CN" dirty="0" smtClean="0"/>
              <a:t>█</a:t>
            </a:r>
            <a:r>
              <a:rPr lang="zh-CN" altLang="en-US" baseline="0" dirty="0" smtClean="0"/>
              <a:t>，电子占据能级的几率小于</a:t>
            </a:r>
            <a:r>
              <a:rPr lang="en-US" altLang="zh-CN" baseline="0" dirty="0" smtClean="0"/>
              <a:t>50%</a:t>
            </a:r>
            <a:r>
              <a:rPr lang="zh-CN" altLang="en-US" baseline="0" dirty="0" smtClean="0"/>
              <a:t>，当能量高于费米能级</a:t>
            </a:r>
            <a:r>
              <a:rPr lang="en-US" altLang="zh-CN" baseline="0" dirty="0" smtClean="0"/>
              <a:t>5</a:t>
            </a:r>
            <a:r>
              <a:rPr lang="zh-CN" altLang="en-US" baseline="0" dirty="0" smtClean="0"/>
              <a:t>倍的</a:t>
            </a:r>
            <a:r>
              <a:rPr lang="en-US" altLang="zh-CN" baseline="0" dirty="0" smtClean="0"/>
              <a:t>k0T</a:t>
            </a:r>
            <a:r>
              <a:rPr lang="zh-CN" altLang="en-US" baseline="0" dirty="0" smtClean="0"/>
              <a:t>时</a:t>
            </a:r>
            <a:r>
              <a:rPr lang="en-US" altLang="zh-CN" dirty="0" smtClean="0"/>
              <a:t>█</a:t>
            </a:r>
            <a:r>
              <a:rPr lang="zh-CN" altLang="en-US" baseline="0" dirty="0" smtClean="0"/>
              <a:t>，电子的占有几率约为</a:t>
            </a:r>
            <a:r>
              <a:rPr lang="en-US" altLang="zh-CN" baseline="0" dirty="0" smtClean="0"/>
              <a:t>0.7%</a:t>
            </a:r>
            <a:r>
              <a:rPr lang="zh-CN" altLang="en-US" baseline="0" dirty="0" smtClean="0"/>
              <a:t>，也就是当能量高于费米能级时，只在高于费米能级很小的能量范围内的能级被电子所占据，其余高于费米能级的能级几乎都是电子的空状态，即不被电子占据。此时，在</a:t>
            </a:r>
            <a:r>
              <a:rPr lang="en-US" altLang="zh-CN" baseline="0" dirty="0" smtClean="0"/>
              <a:t>T</a:t>
            </a:r>
            <a:r>
              <a:rPr lang="zh-CN" altLang="en-US" baseline="0" dirty="0" smtClean="0"/>
              <a:t>大于</a:t>
            </a:r>
            <a:r>
              <a:rPr lang="en-US" altLang="zh-CN" baseline="0" dirty="0" smtClean="0"/>
              <a:t>0K</a:t>
            </a:r>
            <a:r>
              <a:rPr lang="zh-CN" altLang="en-US" baseline="0" dirty="0" smtClean="0"/>
              <a:t>时</a:t>
            </a:r>
            <a:r>
              <a:rPr lang="en-US" altLang="zh-CN" dirty="0" smtClean="0"/>
              <a:t>█</a:t>
            </a:r>
            <a:r>
              <a:rPr lang="zh-CN" altLang="en-US" baseline="0" dirty="0" smtClean="0"/>
              <a:t>，费米能级的位置比较直观的标志了电子占据量子态的情况。那么费米能级越高，说明有越多的高能量量子态被电子占据。</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5264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观察费米分布函数，此函数中，如果能量和费米费米能级之间的差远大于</a:t>
                </a:r>
                <a:r>
                  <a:rPr lang="en-US" altLang="zh-CN" dirty="0" smtClean="0"/>
                  <a:t>K0T</a:t>
                </a:r>
                <a:r>
                  <a:rPr lang="en-US" altLang="zh-CN" dirty="0" smtClean="0"/>
                  <a:t>█</a:t>
                </a:r>
                <a:r>
                  <a:rPr lang="zh-CN" altLang="en-US" dirty="0" smtClean="0"/>
                  <a:t>，那么费米分布函数中的</a:t>
                </a:r>
                <a:r>
                  <a:rPr lang="en-US" altLang="zh-CN" dirty="0" smtClean="0"/>
                  <a:t>e</a:t>
                </a:r>
                <a:r>
                  <a:rPr lang="zh-CN" altLang="en-US" dirty="0" smtClean="0"/>
                  <a:t>指数项</a:t>
                </a:r>
                <a:r>
                  <a:rPr lang="en-US" altLang="zh-CN" dirty="0" smtClean="0"/>
                  <a:t>█</a:t>
                </a:r>
                <a:r>
                  <a:rPr lang="zh-CN" altLang="en-US" dirty="0" smtClean="0"/>
                  <a:t>就远远大于</a:t>
                </a:r>
                <a:r>
                  <a:rPr lang="en-US" altLang="zh-CN" dirty="0" smtClean="0"/>
                  <a:t>1</a:t>
                </a:r>
                <a:r>
                  <a:rPr lang="zh-CN" altLang="en-US" dirty="0" smtClean="0"/>
                  <a:t>，则费米分布函数分母中</a:t>
                </a:r>
                <a:r>
                  <a:rPr lang="en-US" altLang="zh-CN" dirty="0" smtClean="0"/>
                  <a:t>1</a:t>
                </a:r>
                <a:r>
                  <a:rPr lang="zh-CN" altLang="en-US" dirty="0" smtClean="0"/>
                  <a:t>可以忽略不记，此时费米分布函数简化为玻尔兹曼分布函数</a:t>
                </a:r>
                <a:r>
                  <a:rPr lang="en-US" altLang="zh-CN" dirty="0" smtClean="0"/>
                  <a:t>█</a:t>
                </a:r>
                <a:r>
                  <a:rPr lang="zh-CN" altLang="en-US" dirty="0" smtClean="0"/>
                  <a:t>。</a:t>
                </a:r>
                <a14:m>
                  <m:oMath xmlns:m="http://schemas.openxmlformats.org/officeDocument/2006/math">
                    <m:r>
                      <a:rPr lang="en-US" altLang="zh-CN" i="1" smtClean="0">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r>
                      <a:rPr lang="en-US" altLang="zh-CN" i="1">
                        <a:latin typeface="Cambria Math"/>
                      </a:rPr>
                      <m:t>𝑒𝑥𝑝</m:t>
                    </m:r>
                    <m:d>
                      <m:dPr>
                        <m:begChr m:val="["/>
                        <m:endChr m:val="]"/>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a14:m>
                <a:r>
                  <a:rPr lang="zh-CN" altLang="en-US" dirty="0" smtClean="0"/>
                  <a:t>。也就是在电子状态能量远大于费米能级时，由于此时电子占据能级的几率很小甚至接近零，此时包利不相容原理的限制，也就是在每个能级上最多占据两个电子的限制影响就很小了。因此，费米分布和玻尔兹曼分布趋于一致。</a:t>
                </a:r>
                <a:endParaRPr lang="zh-CN" altLang="en-US" dirty="0"/>
              </a:p>
            </p:txBody>
          </p:sp>
        </mc:Choice>
        <mc:Fallback>
          <p:sp>
            <p:nvSpPr>
              <p:cNvPr id="3" name="备注占位符 2"/>
              <p:cNvSpPr>
                <a:spLocks noGrp="1"/>
              </p:cNvSpPr>
              <p:nvPr>
                <p:ph type="body" idx="1"/>
              </p:nvPr>
            </p:nvSpPr>
            <p:spPr/>
            <p:txBody>
              <a:bodyPr/>
              <a:lstStyle/>
              <a:p>
                <a:r>
                  <a:rPr lang="zh-CN" altLang="en-US" dirty="0" smtClean="0"/>
                  <a:t>观察费米分布函数，此函数中，如果能量和费米费米能级之间的差远大于</a:t>
                </a:r>
                <a:r>
                  <a:rPr lang="en-US" altLang="zh-CN" dirty="0" smtClean="0"/>
                  <a:t>K0T</a:t>
                </a:r>
                <a:r>
                  <a:rPr lang="en-US" altLang="zh-CN" dirty="0" smtClean="0"/>
                  <a:t>█</a:t>
                </a:r>
                <a:r>
                  <a:rPr lang="zh-CN" altLang="en-US" dirty="0" smtClean="0"/>
                  <a:t>，那么费米分布函数中的</a:t>
                </a:r>
                <a:r>
                  <a:rPr lang="en-US" altLang="zh-CN" dirty="0" smtClean="0"/>
                  <a:t>e</a:t>
                </a:r>
                <a:r>
                  <a:rPr lang="zh-CN" altLang="en-US" dirty="0" smtClean="0"/>
                  <a:t>指数项</a:t>
                </a:r>
                <a:r>
                  <a:rPr lang="en-US" altLang="zh-CN" dirty="0" smtClean="0"/>
                  <a:t>█</a:t>
                </a:r>
                <a:r>
                  <a:rPr lang="zh-CN" altLang="en-US" dirty="0" smtClean="0"/>
                  <a:t>就远远大于</a:t>
                </a:r>
                <a:r>
                  <a:rPr lang="en-US" altLang="zh-CN" dirty="0" smtClean="0"/>
                  <a:t>1</a:t>
                </a:r>
                <a:r>
                  <a:rPr lang="zh-CN" altLang="en-US" dirty="0" smtClean="0"/>
                  <a:t>，则费米分布函数分母中</a:t>
                </a:r>
                <a:r>
                  <a:rPr lang="en-US" altLang="zh-CN" dirty="0" smtClean="0"/>
                  <a:t>1</a:t>
                </a:r>
                <a:r>
                  <a:rPr lang="zh-CN" altLang="en-US" dirty="0" smtClean="0"/>
                  <a:t>可以忽略不记，此时费米分布函数简化为玻尔兹曼分布函数</a:t>
                </a:r>
                <a:r>
                  <a:rPr lang="en-US" altLang="zh-CN" dirty="0" smtClean="0"/>
                  <a:t>█</a:t>
                </a:r>
                <a:r>
                  <a:rPr lang="zh-CN" altLang="en-US" dirty="0" smtClean="0"/>
                  <a:t>。</a:t>
                </a:r>
                <a:r>
                  <a:rPr lang="en-US" altLang="zh-CN" i="0" smtClean="0">
                    <a:latin typeface="Cambria Math"/>
                  </a:rPr>
                  <a:t>𝑓</a:t>
                </a:r>
                <a:r>
                  <a:rPr lang="en-US" altLang="zh-CN" i="0">
                    <a:latin typeface="Cambria Math" panose="02040503050406030204" pitchFamily="18" charset="0"/>
                  </a:rPr>
                  <a:t>(</a:t>
                </a:r>
                <a:r>
                  <a:rPr lang="en-US" altLang="zh-CN" i="0">
                    <a:latin typeface="Cambria Math"/>
                  </a:rPr>
                  <a:t>𝐸</a:t>
                </a:r>
                <a:r>
                  <a:rPr lang="en-US" altLang="zh-CN" i="0">
                    <a:latin typeface="Cambria Math" panose="02040503050406030204" pitchFamily="18" charset="0"/>
                  </a:rPr>
                  <a:t>)</a:t>
                </a:r>
                <a:r>
                  <a:rPr lang="en-US" altLang="zh-CN" i="0">
                    <a:latin typeface="Cambria Math"/>
                  </a:rPr>
                  <a:t>=𝑒𝑥𝑝</a:t>
                </a:r>
                <a:r>
                  <a:rPr lang="en-US" altLang="zh-CN" i="0">
                    <a:latin typeface="Cambria Math" panose="02040503050406030204" pitchFamily="18" charset="0"/>
                  </a:rPr>
                  <a:t>[</a:t>
                </a:r>
                <a:r>
                  <a:rPr lang="en-US" altLang="zh-CN" i="0">
                    <a:latin typeface="Cambria Math"/>
                  </a:rPr>
                  <a:t>−</a:t>
                </a:r>
                <a:r>
                  <a:rPr lang="en-US" altLang="zh-CN" i="0">
                    <a:latin typeface="Cambria Math" panose="02040503050406030204" pitchFamily="18" charset="0"/>
                  </a:rPr>
                  <a:t>((</a:t>
                </a:r>
                <a:r>
                  <a:rPr lang="en-US" altLang="zh-CN" i="0">
                    <a:latin typeface="Cambria Math"/>
                  </a:rPr>
                  <a:t>𝐸−𝐸</a:t>
                </a:r>
                <a:r>
                  <a:rPr lang="en-US" altLang="zh-CN" i="0">
                    <a:latin typeface="Cambria Math" panose="02040503050406030204" pitchFamily="18" charset="0"/>
                  </a:rPr>
                  <a:t>_</a:t>
                </a:r>
                <a:r>
                  <a:rPr lang="en-US" altLang="zh-CN" i="0">
                    <a:latin typeface="Cambria Math"/>
                  </a:rPr>
                  <a:t>𝑓</a:t>
                </a:r>
                <a:r>
                  <a:rPr lang="en-US" altLang="zh-CN" i="0">
                    <a:latin typeface="Cambria Math" panose="02040503050406030204" pitchFamily="18" charset="0"/>
                  </a:rPr>
                  <a:t> ))/(</a:t>
                </a:r>
                <a:r>
                  <a:rPr lang="en-US" altLang="zh-CN" i="0">
                    <a:latin typeface="Cambria Math"/>
                  </a:rPr>
                  <a:t>𝐾</a:t>
                </a:r>
                <a:r>
                  <a:rPr lang="en-US" altLang="zh-CN" i="0">
                    <a:latin typeface="Cambria Math" panose="02040503050406030204" pitchFamily="18" charset="0"/>
                  </a:rPr>
                  <a:t>_</a:t>
                </a:r>
                <a:r>
                  <a:rPr lang="en-US" altLang="zh-CN" i="0">
                    <a:latin typeface="Cambria Math"/>
                  </a:rPr>
                  <a:t>0 𝑇</a:t>
                </a:r>
                <a:r>
                  <a:rPr lang="en-US" altLang="zh-CN" i="0">
                    <a:latin typeface="Cambria Math" panose="02040503050406030204" pitchFamily="18" charset="0"/>
                  </a:rPr>
                  <a:t>)]</a:t>
                </a:r>
                <a:r>
                  <a:rPr lang="zh-CN" altLang="en-US" dirty="0" smtClean="0"/>
                  <a:t>。也就是在电子状态能量远大于费米能级时，由于此时电子占据能级的几率很小甚至接近零，此时包利不相容原理的限制，也就是在每个能级上最多占据两个电子的限制影响就很小了。因此，费米分布和玻尔兹曼分布趋于一致。</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30458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err="1" smtClean="0"/>
                  <a:t>fE</a:t>
                </a:r>
                <a:r>
                  <a:rPr lang="zh-CN" altLang="en-US" dirty="0" smtClean="0"/>
                  <a:t>是电子占据能级</a:t>
                </a:r>
                <a:r>
                  <a:rPr lang="en-US" altLang="zh-CN" dirty="0" smtClean="0"/>
                  <a:t>E</a:t>
                </a:r>
                <a:r>
                  <a:rPr lang="zh-CN" altLang="en-US" dirty="0" smtClean="0"/>
                  <a:t>的几率，有时需要了解能级上电子不被占据的几率。而在半导体的研究中，往往是指价带上电子空状态的情况，能级不被电子占据的几率也称为空穴占据几率。</a:t>
                </a:r>
                <a:r>
                  <a:rPr lang="en-US" altLang="zh-CN" dirty="0" err="1" smtClean="0"/>
                  <a:t>fE</a:t>
                </a:r>
                <a:r>
                  <a:rPr lang="zh-CN" altLang="en-US" dirty="0" smtClean="0"/>
                  <a:t>是能级被电子占据的几率，那么</a:t>
                </a:r>
                <a:r>
                  <a:rPr lang="en-US" altLang="zh-CN" dirty="0" smtClean="0"/>
                  <a:t>1-fE</a:t>
                </a:r>
                <a:r>
                  <a:rPr lang="zh-CN" altLang="en-US" dirty="0" smtClean="0"/>
                  <a:t>就是能级不被电子占据，即被空穴占据的几率█。 在空穴占据几率中，如果能量低于费米能级很多█，则公式中分母中的</a:t>
                </a:r>
                <a:r>
                  <a:rPr lang="en-US" altLang="zh-CN" dirty="0" smtClean="0"/>
                  <a:t>1</a:t>
                </a:r>
                <a:r>
                  <a:rPr lang="zh-CN" altLang="en-US" dirty="0" smtClean="0"/>
                  <a:t>可以忽略，此时公式转化为空穴的玻尔兹曼分布函数</a:t>
                </a:r>
                <a:r>
                  <a:rPr lang="en-US" altLang="zh-CN" dirty="0" smtClean="0"/>
                  <a:t>█</a:t>
                </a:r>
                <a:r>
                  <a:rPr lang="zh-CN" altLang="en-US" dirty="0" smtClean="0"/>
                  <a:t>。█</a:t>
                </a:r>
                <a14:m>
                  <m:oMath xmlns:m="http://schemas.openxmlformats.org/officeDocument/2006/math">
                    <m:r>
                      <a:rPr lang="en-US" altLang="zh-CN" i="1" smtClean="0">
                        <a:latin typeface="Cambria Math"/>
                      </a:rPr>
                      <m:t>1−</m:t>
                    </m:r>
                    <m:r>
                      <a:rPr lang="en-US" altLang="zh-CN" i="1" smtClean="0">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r>
                              <a:rPr lang="en-US" altLang="zh-CN" i="1">
                                <a:latin typeface="Cambria Math"/>
                              </a:rPr>
                              <m:t>𝐸</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a14:m>
                <a:r>
                  <a:rPr lang="zh-CN" altLang="en-US" dirty="0" smtClean="0"/>
                  <a:t>可以看出当能量远低于费米能级的时候，能级被空穴占据的距离几乎为零。</a:t>
                </a:r>
                <a:endParaRPr lang="zh-CN" altLang="en-US" dirty="0"/>
              </a:p>
            </p:txBody>
          </p:sp>
        </mc:Choice>
        <mc:Fallback>
          <p:sp>
            <p:nvSpPr>
              <p:cNvPr id="3" name="备注占位符 2"/>
              <p:cNvSpPr>
                <a:spLocks noGrp="1"/>
              </p:cNvSpPr>
              <p:nvPr>
                <p:ph type="body" idx="1"/>
              </p:nvPr>
            </p:nvSpPr>
            <p:spPr/>
            <p:txBody>
              <a:bodyPr/>
              <a:lstStyle/>
              <a:p>
                <a:r>
                  <a:rPr lang="en-US" altLang="zh-CN" dirty="0" err="1" smtClean="0"/>
                  <a:t>fE</a:t>
                </a:r>
                <a:r>
                  <a:rPr lang="zh-CN" altLang="en-US" dirty="0" smtClean="0"/>
                  <a:t>是电子占据能级</a:t>
                </a:r>
                <a:r>
                  <a:rPr lang="en-US" altLang="zh-CN" dirty="0" smtClean="0"/>
                  <a:t>E</a:t>
                </a:r>
                <a:r>
                  <a:rPr lang="zh-CN" altLang="en-US" dirty="0" smtClean="0"/>
                  <a:t>的几率，有时需要了解能级上电子不被占据的几率。而在半导体的研究中，往往是指价带上电子空状态的情况，能级不被电子占据的几率也称为空穴占据几率。</a:t>
                </a:r>
                <a:r>
                  <a:rPr lang="en-US" altLang="zh-CN" dirty="0" err="1" smtClean="0"/>
                  <a:t>fE</a:t>
                </a:r>
                <a:r>
                  <a:rPr lang="zh-CN" altLang="en-US" dirty="0" smtClean="0"/>
                  <a:t>是能级被电子占据的几率，那么</a:t>
                </a:r>
                <a:r>
                  <a:rPr lang="en-US" altLang="zh-CN" dirty="0" smtClean="0"/>
                  <a:t>1-fE</a:t>
                </a:r>
                <a:r>
                  <a:rPr lang="zh-CN" altLang="en-US" dirty="0" smtClean="0"/>
                  <a:t>就是能级不被电子占据，即被空穴占据的几率█。 在空穴占据几率中，如果能量低于费米能级很多█，则公式中分母中的</a:t>
                </a:r>
                <a:r>
                  <a:rPr lang="en-US" altLang="zh-CN" dirty="0" smtClean="0"/>
                  <a:t>1</a:t>
                </a:r>
                <a:r>
                  <a:rPr lang="zh-CN" altLang="en-US" dirty="0" smtClean="0"/>
                  <a:t>可以忽略，此时公式转化为空穴的玻尔兹曼分布函数</a:t>
                </a:r>
                <a:r>
                  <a:rPr lang="en-US" altLang="zh-CN" dirty="0" smtClean="0"/>
                  <a:t>█</a:t>
                </a:r>
                <a:r>
                  <a:rPr lang="zh-CN" altLang="en-US" dirty="0" smtClean="0"/>
                  <a:t>。█</a:t>
                </a:r>
                <a:r>
                  <a:rPr lang="en-US" altLang="zh-CN" i="0" smtClean="0">
                    <a:latin typeface="Cambria Math"/>
                  </a:rPr>
                  <a:t>1−𝑓</a:t>
                </a:r>
                <a:r>
                  <a:rPr lang="en-US" altLang="zh-CN" i="0">
                    <a:latin typeface="Cambria Math" panose="02040503050406030204" pitchFamily="18" charset="0"/>
                  </a:rPr>
                  <a:t>(</a:t>
                </a:r>
                <a:r>
                  <a:rPr lang="en-US" altLang="zh-CN" i="0">
                    <a:latin typeface="Cambria Math"/>
                  </a:rPr>
                  <a:t>𝐸</a:t>
                </a:r>
                <a:r>
                  <a:rPr lang="en-US" altLang="zh-CN" i="0">
                    <a:latin typeface="Cambria Math" panose="02040503050406030204" pitchFamily="18" charset="0"/>
                  </a:rPr>
                  <a:t>)</a:t>
                </a:r>
                <a:r>
                  <a:rPr lang="en-US" altLang="zh-CN" i="0">
                    <a:latin typeface="Cambria Math"/>
                  </a:rPr>
                  <a:t>=𝑒𝑥𝑝</a:t>
                </a:r>
                <a:r>
                  <a:rPr lang="en-US" altLang="zh-CN" i="0">
                    <a:latin typeface="Cambria Math" panose="02040503050406030204" pitchFamily="18" charset="0"/>
                  </a:rPr>
                  <a:t>(</a:t>
                </a:r>
                <a:r>
                  <a:rPr lang="en-US" altLang="zh-CN" i="0">
                    <a:latin typeface="Cambria Math"/>
                  </a:rPr>
                  <a:t>−</a:t>
                </a:r>
                <a:r>
                  <a:rPr lang="en-US" altLang="zh-CN" i="0">
                    <a:latin typeface="Cambria Math" panose="02040503050406030204" pitchFamily="18" charset="0"/>
                  </a:rPr>
                  <a:t>(</a:t>
                </a:r>
                <a:r>
                  <a:rPr lang="en-US" altLang="zh-CN" i="0">
                    <a:latin typeface="Cambria Math"/>
                  </a:rPr>
                  <a:t>𝐸</a:t>
                </a:r>
                <a:r>
                  <a:rPr lang="en-US" altLang="zh-CN" i="0">
                    <a:latin typeface="Cambria Math" panose="02040503050406030204" pitchFamily="18" charset="0"/>
                  </a:rPr>
                  <a:t>_</a:t>
                </a:r>
                <a:r>
                  <a:rPr lang="en-US" altLang="zh-CN" i="0">
                    <a:latin typeface="Cambria Math"/>
                  </a:rPr>
                  <a:t>𝑓−𝐸</a:t>
                </a:r>
                <a:r>
                  <a:rPr lang="en-US" altLang="zh-CN" i="0">
                    <a:latin typeface="Cambria Math" panose="02040503050406030204" pitchFamily="18" charset="0"/>
                  </a:rPr>
                  <a:t>)/(</a:t>
                </a:r>
                <a:r>
                  <a:rPr lang="en-US" altLang="zh-CN" i="0">
                    <a:latin typeface="Cambria Math"/>
                  </a:rPr>
                  <a:t>𝐾</a:t>
                </a:r>
                <a:r>
                  <a:rPr lang="en-US" altLang="zh-CN" i="0">
                    <a:latin typeface="Cambria Math" panose="02040503050406030204" pitchFamily="18" charset="0"/>
                  </a:rPr>
                  <a:t>_</a:t>
                </a:r>
                <a:r>
                  <a:rPr lang="en-US" altLang="zh-CN" i="0">
                    <a:latin typeface="Cambria Math"/>
                  </a:rPr>
                  <a:t>0 𝑇</a:t>
                </a:r>
                <a:r>
                  <a:rPr lang="en-US" altLang="zh-CN" i="0">
                    <a:latin typeface="Cambria Math" panose="02040503050406030204" pitchFamily="18" charset="0"/>
                  </a:rPr>
                  <a:t>))</a:t>
                </a:r>
                <a:r>
                  <a:rPr lang="zh-CN" altLang="en-US" dirty="0" smtClean="0"/>
                  <a:t>可以看出当能量远低于费米能级的时候，能级被空穴占据的距离几乎为零。</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10584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在多数情况下，半导体中的费米能级处在禁带中，距离导带底和价带顶几个</a:t>
            </a:r>
            <a:r>
              <a:rPr lang="en-US" altLang="zh-CN" dirty="0" smtClean="0"/>
              <a:t>K0T</a:t>
            </a:r>
            <a:r>
              <a:rPr lang="zh-CN" altLang="en-US" dirty="0" smtClean="0"/>
              <a:t>的能量差。这时导带能级电子占据几率很小，价带能级空穴占据的几率也很小。电子的分布和空穴的分布可以用玻尔兹曼统计分布来处理。把这样的半导体称为简并半导体。而</a:t>
            </a:r>
            <a:r>
              <a:rPr lang="zh-CN" altLang="en-US" dirty="0" smtClean="0"/>
              <a:t>如果费米能级接近价带顶，甚至进入到价带中，价带能级被空穴占据的几率增加，而导带中的电子占据几率减小，半导体表现为</a:t>
            </a:r>
            <a:r>
              <a:rPr lang="en-US" altLang="zh-CN" dirty="0" smtClean="0"/>
              <a:t>p</a:t>
            </a:r>
            <a:r>
              <a:rPr lang="zh-CN" altLang="en-US" dirty="0" smtClean="0"/>
              <a:t>型半导体。相反，</a:t>
            </a:r>
            <a:r>
              <a:rPr lang="zh-CN" altLang="en-US" dirty="0" smtClean="0"/>
              <a:t>如果费米能级接近导带底甚至进入导带当中，则导带中被电子占据的几率增加，而价带中空穴占据的几率减小，半导体表现为</a:t>
            </a:r>
            <a:r>
              <a:rPr lang="en-US" altLang="zh-CN" dirty="0" smtClean="0"/>
              <a:t>n</a:t>
            </a:r>
            <a:r>
              <a:rPr lang="zh-CN" altLang="en-US" dirty="0" smtClean="0"/>
              <a:t>型半导体。如果在费米能级非常接近导带底甚至进入导带或者费米能级非常接近价带顶甚至进入到价带，此时电子的分布和空穴的分布必须考虑包利不相容原理，而采用费米分布来处理。这样的半导体称为简并半导体。简并的半导体电子的浓度或者空穴的浓度比较大。具体的，电子浓度和空穴浓度达到什么程度，半导体才能称为简并半导体，在后续分析导带电子浓度和价带空穴浓度后会更直观的理解。</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212691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20.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en-US" altLang="zh-CN" b="1" dirty="0" smtClean="0"/>
              <a:t>4.2</a:t>
            </a:r>
            <a:r>
              <a:rPr lang="zh-CN" altLang="en-US" b="1" dirty="0" smtClean="0"/>
              <a:t>费米分布函数和费米能级</a:t>
            </a:r>
            <a:endParaRPr lang="zh-CN" altLang="en-US" b="1" dirty="0" smtClean="0"/>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a:t>
            </a:r>
            <a:r>
              <a:rPr lang="zh-CN" altLang="en-US" sz="2800" b="1" dirty="0" smtClean="0"/>
              <a:t>秋副教授</a:t>
            </a:r>
            <a:endParaRPr lang="zh-CN" alt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279689" y="261610"/>
            <a:ext cx="612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solidFill>
                  <a:srgbClr val="FF0000"/>
                </a:solidFill>
              </a:rPr>
              <a:t>4.2 </a:t>
            </a:r>
            <a:r>
              <a:rPr lang="zh-CN" altLang="zh-CN" sz="3600" b="1" dirty="0">
                <a:solidFill>
                  <a:srgbClr val="FF0000"/>
                </a:solidFill>
              </a:rPr>
              <a:t>费米分布函数和费米能级</a:t>
            </a:r>
            <a:endParaRPr lang="zh-CN" altLang="en-US" sz="3600" dirty="0">
              <a:solidFill>
                <a:srgbClr val="FF0000"/>
              </a:solidFill>
            </a:endParaRPr>
          </a:p>
        </p:txBody>
      </p:sp>
      <p:sp>
        <p:nvSpPr>
          <p:cNvPr id="14339" name="Rectangle 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2" name="矩形 7"/>
          <p:cNvSpPr>
            <a:spLocks noChangeArrowheads="1"/>
          </p:cNvSpPr>
          <p:nvPr/>
        </p:nvSpPr>
        <p:spPr bwMode="auto">
          <a:xfrm>
            <a:off x="1302384" y="4362072"/>
            <a:ext cx="7652064" cy="369332"/>
          </a:xfrm>
          <a:prstGeom prst="rect">
            <a:avLst/>
          </a:prstGeom>
          <a:solidFill>
            <a:srgbClr val="FFFF00"/>
          </a:solidFill>
          <a:ln>
            <a:noFill/>
          </a:ln>
          <a:extLst/>
        </p:spPr>
        <p:txBody>
          <a:bodyPr wrap="square">
            <a:spAutoFit/>
          </a:bodyPr>
          <a:lstStyle/>
          <a:p>
            <a:pPr algn="ctr"/>
            <a:r>
              <a:rPr lang="zh-CN" altLang="en-US" sz="1800" b="1" dirty="0" smtClean="0">
                <a:solidFill>
                  <a:srgbClr val="FF0000"/>
                </a:solidFill>
              </a:rPr>
              <a:t>费米能级物理含义：</a:t>
            </a:r>
            <a:r>
              <a:rPr lang="en-US" altLang="zh-CN" sz="1800" b="1" dirty="0" smtClean="0">
                <a:solidFill>
                  <a:srgbClr val="FF0000"/>
                </a:solidFill>
              </a:rPr>
              <a:t>0K</a:t>
            </a:r>
            <a:r>
              <a:rPr lang="zh-CN" altLang="en-US" sz="1800" b="1" dirty="0">
                <a:solidFill>
                  <a:srgbClr val="FF0000"/>
                </a:solidFill>
              </a:rPr>
              <a:t>时</a:t>
            </a:r>
            <a:r>
              <a:rPr lang="zh-CN" altLang="zh-CN" sz="1800" b="1" dirty="0">
                <a:solidFill>
                  <a:srgbClr val="FF0000"/>
                </a:solidFill>
              </a:rPr>
              <a:t>费米能级是量子态是否被电子占据的界限</a:t>
            </a:r>
            <a:r>
              <a:rPr lang="zh-CN" altLang="en-US" sz="1800" b="1" dirty="0">
                <a:solidFill>
                  <a:srgbClr val="FF0000"/>
                </a:solidFill>
              </a:rPr>
              <a:t>。</a:t>
            </a:r>
          </a:p>
        </p:txBody>
      </p:sp>
      <p:sp>
        <p:nvSpPr>
          <p:cNvPr id="14346" name="Rectangle 9"/>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8" name="Rectangle 11"/>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mc:Choice xmlns:a14="http://schemas.microsoft.com/office/drawing/2010/main" Requires="a14">
          <p:sp>
            <p:nvSpPr>
              <p:cNvPr id="2" name="TextBox 1"/>
              <p:cNvSpPr txBox="1"/>
              <p:nvPr/>
            </p:nvSpPr>
            <p:spPr>
              <a:xfrm>
                <a:off x="954759" y="2353333"/>
                <a:ext cx="3689728" cy="781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𝑒𝑥𝑝</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+1</m:t>
                          </m:r>
                        </m:den>
                      </m:f>
                    </m:oMath>
                  </m:oMathPara>
                </a14:m>
                <a:endParaRPr lang="zh-CN" alt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954759" y="2353333"/>
                <a:ext cx="3689728" cy="7814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p:cNvSpPr/>
              <p:nvPr/>
            </p:nvSpPr>
            <p:spPr>
              <a:xfrm>
                <a:off x="5582523" y="2530094"/>
                <a:ext cx="11452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𝑇</m:t>
                      </m:r>
                      <m:r>
                        <a:rPr lang="en-US" altLang="zh-CN" sz="2000" i="1">
                          <a:latin typeface="Cambria Math"/>
                        </a:rPr>
                        <m:t>=0</m:t>
                      </m:r>
                      <m:r>
                        <a:rPr lang="en-US" altLang="zh-CN" sz="2000" i="1">
                          <a:latin typeface="Cambria Math"/>
                        </a:rPr>
                        <m:t>𝐾</m:t>
                      </m:r>
                      <m:r>
                        <a:rPr lang="en-US" altLang="zh-CN" sz="2000" i="1">
                          <a:latin typeface="Cambria Math"/>
                        </a:rPr>
                        <m:t>:</m:t>
                      </m:r>
                    </m:oMath>
                  </m:oMathPara>
                </a14:m>
                <a:endParaRPr lang="zh-CN" altLang="en-US" sz="2000" dirty="0"/>
              </a:p>
            </p:txBody>
          </p:sp>
        </mc:Choice>
        <mc:Fallback>
          <p:sp>
            <p:nvSpPr>
              <p:cNvPr id="24" name="矩形 23"/>
              <p:cNvSpPr>
                <a:spLocks noRot="1" noChangeAspect="1" noMove="1" noResize="1" noEditPoints="1" noAdjustHandles="1" noChangeArrowheads="1" noChangeShapeType="1" noTextEdit="1"/>
              </p:cNvSpPr>
              <p:nvPr/>
            </p:nvSpPr>
            <p:spPr>
              <a:xfrm>
                <a:off x="5582523" y="2530094"/>
                <a:ext cx="1145250" cy="400110"/>
              </a:xfrm>
              <a:prstGeom prst="rect">
                <a:avLst/>
              </a:prstGeom>
              <a:blipFill>
                <a:blip r:embed="rId4"/>
                <a:stretch>
                  <a:fillRect/>
                </a:stretch>
              </a:blipFill>
            </p:spPr>
            <p:txBody>
              <a:bodyPr/>
              <a:lstStyle/>
              <a:p>
                <a:r>
                  <a:rPr lang="zh-CN" altLang="en-US">
                    <a:noFill/>
                  </a:rPr>
                  <a:t> </a:t>
                </a:r>
              </a:p>
            </p:txBody>
          </p:sp>
        </mc:Fallback>
      </mc:AlternateContent>
      <p:sp>
        <p:nvSpPr>
          <p:cNvPr id="26" name="左大括号 25"/>
          <p:cNvSpPr/>
          <p:nvPr/>
        </p:nvSpPr>
        <p:spPr>
          <a:xfrm>
            <a:off x="6727774" y="1756204"/>
            <a:ext cx="346907" cy="194789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mc:AlternateContent xmlns:mc="http://schemas.openxmlformats.org/markup-compatibility/2006">
        <mc:Choice xmlns:a14="http://schemas.microsoft.com/office/drawing/2010/main" Requires="a14">
          <p:sp>
            <p:nvSpPr>
              <p:cNvPr id="27" name="矩形 26"/>
              <p:cNvSpPr/>
              <p:nvPr/>
            </p:nvSpPr>
            <p:spPr>
              <a:xfrm>
                <a:off x="6901227" y="1650576"/>
                <a:ext cx="212410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2</m:t>
                          </m:r>
                        </m:den>
                      </m:f>
                    </m:oMath>
                  </m:oMathPara>
                </a14:m>
                <a:endParaRPr lang="zh-CN" altLang="en-US" sz="2000" dirty="0"/>
              </a:p>
            </p:txBody>
          </p:sp>
        </mc:Choice>
        <mc:Fallback>
          <p:sp>
            <p:nvSpPr>
              <p:cNvPr id="27" name="矩形 26"/>
              <p:cNvSpPr>
                <a:spLocks noRot="1" noChangeAspect="1" noMove="1" noResize="1" noEditPoints="1" noAdjustHandles="1" noChangeArrowheads="1" noChangeShapeType="1" noTextEdit="1"/>
              </p:cNvSpPr>
              <p:nvPr/>
            </p:nvSpPr>
            <p:spPr>
              <a:xfrm>
                <a:off x="6901227" y="1650576"/>
                <a:ext cx="2124107" cy="66851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矩形 46"/>
              <p:cNvSpPr/>
              <p:nvPr/>
            </p:nvSpPr>
            <p:spPr>
              <a:xfrm>
                <a:off x="6972110" y="2553426"/>
                <a:ext cx="1982338" cy="424732"/>
              </a:xfrm>
              <a:prstGeom prst="rect">
                <a:avLst/>
              </a:prstGeom>
            </p:spPr>
            <p:txBody>
              <a:bodyPr wrap="none">
                <a:spAutoFit/>
              </a:bodyPr>
              <a:lstStyle/>
              <a:p>
                <a14:m>
                  <m:oMath xmlns:m="http://schemas.openxmlformats.org/officeDocument/2006/math">
                    <m:r>
                      <a:rPr lang="en-US" altLang="zh-CN" sz="2000" i="1">
                        <a:latin typeface="Cambria Math"/>
                      </a:rPr>
                      <m:t>𝐸</m:t>
                    </m:r>
                    <m:r>
                      <a:rPr lang="en-US" altLang="zh-CN" sz="2000" i="1">
                        <a:latin typeface="Cambria Math"/>
                      </a:rPr>
                      <m:t>&gt;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oMath>
                </a14:m>
                <a:r>
                  <a:rPr lang="en-US" altLang="zh-CN" sz="2000" dirty="0"/>
                  <a:t>0</a:t>
                </a:r>
                <a:endParaRPr lang="zh-CN" altLang="en-US" sz="2000" dirty="0"/>
              </a:p>
            </p:txBody>
          </p:sp>
        </mc:Choice>
        <mc:Fallback>
          <p:sp>
            <p:nvSpPr>
              <p:cNvPr id="47" name="矩形 46"/>
              <p:cNvSpPr>
                <a:spLocks noRot="1" noChangeAspect="1" noMove="1" noResize="1" noEditPoints="1" noAdjustHandles="1" noChangeArrowheads="1" noChangeShapeType="1" noTextEdit="1"/>
              </p:cNvSpPr>
              <p:nvPr/>
            </p:nvSpPr>
            <p:spPr>
              <a:xfrm>
                <a:off x="6972110" y="2553426"/>
                <a:ext cx="1982338" cy="424732"/>
              </a:xfrm>
              <a:prstGeom prst="rect">
                <a:avLst/>
              </a:prstGeom>
              <a:blipFill>
                <a:blip r:embed="rId6"/>
                <a:stretch>
                  <a:fillRect t="-8571" r="-2154" b="-1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矩形 47"/>
              <p:cNvSpPr/>
              <p:nvPr/>
            </p:nvSpPr>
            <p:spPr>
              <a:xfrm>
                <a:off x="7042995" y="3256183"/>
                <a:ext cx="1982338" cy="424732"/>
              </a:xfrm>
              <a:prstGeom prst="rect">
                <a:avLst/>
              </a:prstGeom>
            </p:spPr>
            <p:txBody>
              <a:bodyPr wrap="none">
                <a:spAutoFit/>
              </a:bodyPr>
              <a:lstStyle/>
              <a:p>
                <a14:m>
                  <m:oMath xmlns:m="http://schemas.openxmlformats.org/officeDocument/2006/math">
                    <m:r>
                      <a:rPr lang="en-US" altLang="zh-CN" sz="2000" i="1">
                        <a:latin typeface="Cambria Math"/>
                      </a:rPr>
                      <m:t>𝐸</m:t>
                    </m:r>
                    <m:r>
                      <a:rPr lang="en-US" altLang="zh-CN" sz="2000" i="1">
                        <a:latin typeface="Cambria Math"/>
                      </a:rPr>
                      <m:t>&lt;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oMath>
                </a14:m>
                <a:r>
                  <a:rPr lang="en-US" altLang="zh-CN" sz="2000" dirty="0"/>
                  <a:t>1</a:t>
                </a:r>
                <a:endParaRPr lang="zh-CN" altLang="en-US" sz="2000" dirty="0"/>
              </a:p>
            </p:txBody>
          </p:sp>
        </mc:Choice>
        <mc:Fallback>
          <p:sp>
            <p:nvSpPr>
              <p:cNvPr id="48" name="矩形 47"/>
              <p:cNvSpPr>
                <a:spLocks noRot="1" noChangeAspect="1" noMove="1" noResize="1" noEditPoints="1" noAdjustHandles="1" noChangeArrowheads="1" noChangeShapeType="1" noTextEdit="1"/>
              </p:cNvSpPr>
              <p:nvPr/>
            </p:nvSpPr>
            <p:spPr>
              <a:xfrm>
                <a:off x="7042995" y="3256183"/>
                <a:ext cx="1982338" cy="424732"/>
              </a:xfrm>
              <a:prstGeom prst="rect">
                <a:avLst/>
              </a:prstGeom>
              <a:blipFill>
                <a:blip r:embed="rId7"/>
                <a:stretch>
                  <a:fillRect t="-7143" r="-2147" b="-18571"/>
                </a:stretch>
              </a:blipFill>
            </p:spPr>
            <p:txBody>
              <a:bodyPr/>
              <a:lstStyle/>
              <a:p>
                <a:r>
                  <a:rPr lang="zh-CN" altLang="en-US">
                    <a:noFill/>
                  </a:rPr>
                  <a:t> </a:t>
                </a:r>
              </a:p>
            </p:txBody>
          </p:sp>
        </mc:Fallback>
      </mc:AlternateContent>
      <p:grpSp>
        <p:nvGrpSpPr>
          <p:cNvPr id="30" name="组合 29"/>
          <p:cNvGrpSpPr/>
          <p:nvPr/>
        </p:nvGrpSpPr>
        <p:grpSpPr>
          <a:xfrm>
            <a:off x="7458075" y="6382078"/>
            <a:ext cx="552450" cy="314325"/>
            <a:chOff x="5172075" y="6438900"/>
            <a:chExt cx="552450" cy="314325"/>
          </a:xfrm>
        </p:grpSpPr>
        <p:sp>
          <p:nvSpPr>
            <p:cNvPr id="31" name="棱台 3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981450" y="1525371"/>
            <a:ext cx="3570208" cy="461665"/>
          </a:xfrm>
          <a:prstGeom prst="rect">
            <a:avLst/>
          </a:prstGeom>
          <a:noFill/>
        </p:spPr>
        <p:txBody>
          <a:bodyPr wrap="none" rtlCol="0">
            <a:spAutoFit/>
          </a:bodyPr>
          <a:lstStyle/>
          <a:p>
            <a:r>
              <a:rPr lang="zh-CN" altLang="en-US" sz="2400" b="1" dirty="0" smtClean="0"/>
              <a:t>能量被电子占据的几率：</a:t>
            </a:r>
            <a:endParaRPr lang="zh-CN" altLang="en-US" sz="2400" b="1" dirty="0"/>
          </a:p>
        </p:txBody>
      </p:sp>
      <mc:AlternateContent xmlns:mc="http://schemas.openxmlformats.org/markup-compatibility/2006">
        <mc:Choice xmlns:a14="http://schemas.microsoft.com/office/drawing/2010/main" Requires="a14">
          <p:sp>
            <p:nvSpPr>
              <p:cNvPr id="4" name="文本框 3"/>
              <p:cNvSpPr txBox="1"/>
              <p:nvPr/>
            </p:nvSpPr>
            <p:spPr>
              <a:xfrm>
                <a:off x="2531659" y="3488653"/>
                <a:ext cx="72770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2531659" y="3488653"/>
                <a:ext cx="727700" cy="430887"/>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2000"/>
                                        <p:tgtEl>
                                          <p:spTgt spid="24"/>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20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0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100"/>
                                  </p:iterate>
                                  <p:childTnLst>
                                    <p:set>
                                      <p:cBhvr>
                                        <p:cTn id="38" dur="1" fill="hold">
                                          <p:stCondLst>
                                            <p:cond delay="0"/>
                                          </p:stCondLst>
                                        </p:cTn>
                                        <p:tgtEl>
                                          <p:spTgt spid="14342"/>
                                        </p:tgtEl>
                                        <p:attrNameLst>
                                          <p:attrName>style.visibility</p:attrName>
                                        </p:attrNameLst>
                                      </p:cBhvr>
                                      <p:to>
                                        <p:strVal val="visible"/>
                                      </p:to>
                                    </p:set>
                                  </p:childTnLst>
                                </p:cTn>
                              </p:par>
                            </p:childTnLst>
                          </p:cTn>
                        </p:par>
                        <p:par>
                          <p:cTn id="39" fill="hold">
                            <p:stCondLst>
                              <p:cond delay="3001"/>
                            </p:stCondLst>
                            <p:childTnLst>
                              <p:par>
                                <p:cTn id="40" presetID="22" presetClass="entr" presetSubtype="4"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2" grpId="0"/>
      <p:bldP spid="24" grpId="0"/>
      <p:bldP spid="26" grpId="0" animBg="1"/>
      <p:bldP spid="27" grpId="0"/>
      <p:bldP spid="47" grpId="0"/>
      <p:bldP spid="4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
          <p:cNvSpPr>
            <a:spLocks noChangeArrowheads="1"/>
          </p:cNvSpPr>
          <p:nvPr/>
        </p:nvSpPr>
        <p:spPr bwMode="auto">
          <a:xfrm>
            <a:off x="3501226" y="5512863"/>
            <a:ext cx="5490557" cy="400110"/>
          </a:xfrm>
          <a:prstGeom prst="rect">
            <a:avLst/>
          </a:prstGeom>
          <a:solidFill>
            <a:srgbClr val="FFFF00"/>
          </a:solidFill>
          <a:ln>
            <a:noFill/>
          </a:ln>
          <a:extLst/>
        </p:spPr>
        <p:txBody>
          <a:bodyPr wrap="square">
            <a:spAutoFit/>
          </a:bodyPr>
          <a:lstStyle/>
          <a:p>
            <a:pPr algn="ctr"/>
            <a:r>
              <a:rPr lang="en-US" altLang="zh-CN" sz="2000" b="1" dirty="0"/>
              <a:t>T&gt;0K</a:t>
            </a:r>
            <a:r>
              <a:rPr lang="zh-CN" altLang="en-US" sz="2000" b="1" dirty="0"/>
              <a:t>，</a:t>
            </a:r>
            <a:r>
              <a:rPr lang="zh-CN" altLang="zh-CN" sz="2000" b="1" dirty="0"/>
              <a:t>标志了电子占据量子态的情况</a:t>
            </a:r>
            <a:r>
              <a:rPr lang="zh-CN" altLang="en-US" sz="2000" b="1" dirty="0"/>
              <a:t>。</a:t>
            </a:r>
          </a:p>
        </p:txBody>
      </p:sp>
      <p:sp>
        <p:nvSpPr>
          <p:cNvPr id="7" name="矩形 1"/>
          <p:cNvSpPr>
            <a:spLocks noChangeArrowheads="1"/>
          </p:cNvSpPr>
          <p:nvPr/>
        </p:nvSpPr>
        <p:spPr bwMode="auto">
          <a:xfrm>
            <a:off x="150380" y="142298"/>
            <a:ext cx="612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solidFill>
                  <a:srgbClr val="FF0000"/>
                </a:solidFill>
              </a:rPr>
              <a:t>4.2 </a:t>
            </a:r>
            <a:r>
              <a:rPr lang="zh-CN" altLang="zh-CN" sz="3600" b="1" dirty="0">
                <a:solidFill>
                  <a:srgbClr val="FF0000"/>
                </a:solidFill>
              </a:rPr>
              <a:t>费米分布函数和费米能级</a:t>
            </a:r>
            <a:endParaRPr lang="zh-CN" altLang="en-US" sz="3600" dirty="0">
              <a:solidFill>
                <a:srgbClr val="FF0000"/>
              </a:solidFill>
            </a:endParaRPr>
          </a:p>
        </p:txBody>
      </p:sp>
      <p:sp>
        <p:nvSpPr>
          <p:cNvPr id="8" name="Text Box 16"/>
          <p:cNvSpPr txBox="1">
            <a:spLocks noChangeArrowheads="1"/>
          </p:cNvSpPr>
          <p:nvPr/>
        </p:nvSpPr>
        <p:spPr bwMode="auto">
          <a:xfrm>
            <a:off x="2153047" y="960657"/>
            <a:ext cx="6822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005C2A"/>
                </a:solidFill>
                <a:latin typeface="华文新魏" pitchFamily="2" charset="-122"/>
                <a:ea typeface="华文新魏" pitchFamily="2" charset="-122"/>
              </a:rPr>
              <a:t>电子占据能级的几率遵循费米统计规律：</a:t>
            </a:r>
          </a:p>
        </p:txBody>
      </p:sp>
      <mc:AlternateContent xmlns:mc="http://schemas.openxmlformats.org/markup-compatibility/2006" xmlns:a14="http://schemas.microsoft.com/office/drawing/2010/main">
        <mc:Choice Requires="a14">
          <p:sp>
            <p:nvSpPr>
              <p:cNvPr id="9" name="TextBox 8"/>
              <p:cNvSpPr txBox="1"/>
              <p:nvPr/>
            </p:nvSpPr>
            <p:spPr>
              <a:xfrm>
                <a:off x="4053731" y="1536433"/>
                <a:ext cx="3689728" cy="781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𝑒𝑥𝑝</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+1</m:t>
                          </m:r>
                        </m:den>
                      </m:f>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053731" y="1536433"/>
                <a:ext cx="3689728" cy="7814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574499" y="3726640"/>
                <a:ext cx="11452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𝑇</m:t>
                      </m:r>
                      <m:r>
                        <a:rPr lang="en-US" altLang="zh-CN" sz="2000" i="1">
                          <a:latin typeface="Cambria Math"/>
                        </a:rPr>
                        <m:t>&gt;0</m:t>
                      </m:r>
                      <m:r>
                        <a:rPr lang="en-US" altLang="zh-CN" sz="2000" i="1">
                          <a:latin typeface="Cambria Math"/>
                        </a:rPr>
                        <m:t>𝐾</m:t>
                      </m:r>
                      <m:r>
                        <a:rPr lang="en-US" altLang="zh-CN" sz="2000" i="1">
                          <a:latin typeface="Cambria Math"/>
                        </a:rPr>
                        <m:t>:</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3574499" y="3726640"/>
                <a:ext cx="1145250" cy="400110"/>
              </a:xfrm>
              <a:prstGeom prst="rect">
                <a:avLst/>
              </a:prstGeom>
              <a:blipFill>
                <a:blip r:embed="rId4"/>
                <a:stretch>
                  <a:fillRect/>
                </a:stretch>
              </a:blipFill>
            </p:spPr>
            <p:txBody>
              <a:bodyPr/>
              <a:lstStyle/>
              <a:p>
                <a:r>
                  <a:rPr lang="zh-CN" altLang="en-US">
                    <a:noFill/>
                  </a:rPr>
                  <a:t> </a:t>
                </a:r>
              </a:p>
            </p:txBody>
          </p:sp>
        </mc:Fallback>
      </mc:AlternateContent>
      <p:sp>
        <p:nvSpPr>
          <p:cNvPr id="11" name="左大括号 10"/>
          <p:cNvSpPr/>
          <p:nvPr/>
        </p:nvSpPr>
        <p:spPr>
          <a:xfrm>
            <a:off x="4719750" y="2709890"/>
            <a:ext cx="346907" cy="243361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12" name="矩形 11"/>
              <p:cNvSpPr/>
              <p:nvPr/>
            </p:nvSpPr>
            <p:spPr>
              <a:xfrm>
                <a:off x="4893202" y="2728956"/>
                <a:ext cx="2391809"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=1/2</m:t>
                      </m:r>
                    </m:oMath>
                  </m:oMathPara>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4893202" y="2728956"/>
                <a:ext cx="2391809" cy="424732"/>
              </a:xfrm>
              <a:prstGeom prst="rect">
                <a:avLst/>
              </a:prstGeom>
              <a:blipFill>
                <a:blip r:embed="rId5"/>
                <a:stretch>
                  <a:fillRect b="-10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893547" y="3406713"/>
                <a:ext cx="2391809"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𝐸</m:t>
                      </m:r>
                      <m:r>
                        <a:rPr lang="en-US" altLang="zh-CN" sz="2000" i="1">
                          <a:latin typeface="Cambria Math"/>
                        </a:rPr>
                        <m:t>&lt;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&gt;1/2</m:t>
                      </m:r>
                    </m:oMath>
                  </m:oMathPara>
                </a14:m>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4893547" y="3406713"/>
                <a:ext cx="2391809" cy="424732"/>
              </a:xfrm>
              <a:prstGeom prst="rect">
                <a:avLst/>
              </a:prstGeom>
              <a:blipFill>
                <a:blip r:embed="rId6"/>
                <a:stretch>
                  <a:fillRect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874497" y="4364815"/>
                <a:ext cx="2391809"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𝐸</m:t>
                      </m:r>
                      <m:r>
                        <a:rPr lang="en-US" altLang="zh-CN" sz="2000" i="1">
                          <a:latin typeface="Cambria Math"/>
                        </a:rPr>
                        <m:t>&gt;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&lt;1/2</m:t>
                      </m:r>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4874497" y="4364815"/>
                <a:ext cx="2391809" cy="424732"/>
              </a:xfrm>
              <a:prstGeom prst="rect">
                <a:avLst/>
              </a:prstGeom>
              <a:blipFill>
                <a:blip r:embed="rId7"/>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4931647" y="3757578"/>
                <a:ext cx="3555653" cy="424732"/>
              </a:xfrm>
              <a:prstGeom prst="rect">
                <a:avLst/>
              </a:prstGeom>
            </p:spPr>
            <p:txBody>
              <a:bodyPr wrap="none">
                <a:spAutoFit/>
              </a:bodyPr>
              <a:lstStyle/>
              <a:p>
                <a14:m>
                  <m:oMath xmlns:m="http://schemas.openxmlformats.org/officeDocument/2006/math">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=−5</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ea typeface="Cambria Math"/>
                      </a:rPr>
                      <m:t>≈</m:t>
                    </m:r>
                  </m:oMath>
                </a14:m>
                <a:r>
                  <a:rPr lang="en-US" altLang="zh-CN" sz="2000" dirty="0"/>
                  <a:t>0.993</a:t>
                </a:r>
                <a:endParaRPr lang="zh-CN" altLang="en-US" sz="2000" dirty="0"/>
              </a:p>
            </p:txBody>
          </p:sp>
        </mc:Choice>
        <mc:Fallback xmlns="">
          <p:sp>
            <p:nvSpPr>
              <p:cNvPr id="41" name="矩形 40"/>
              <p:cNvSpPr>
                <a:spLocks noRot="1" noChangeAspect="1" noMove="1" noResize="1" noEditPoints="1" noAdjustHandles="1" noChangeArrowheads="1" noChangeShapeType="1" noTextEdit="1"/>
              </p:cNvSpPr>
              <p:nvPr/>
            </p:nvSpPr>
            <p:spPr>
              <a:xfrm>
                <a:off x="4931647" y="3757578"/>
                <a:ext cx="3555653" cy="424732"/>
              </a:xfrm>
              <a:prstGeom prst="rect">
                <a:avLst/>
              </a:prstGeom>
              <a:blipFill>
                <a:blip r:embed="rId8"/>
                <a:stretch>
                  <a:fillRect t="-7143" r="-686"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4965178" y="4739041"/>
                <a:ext cx="3356175" cy="424732"/>
              </a:xfrm>
              <a:prstGeom prst="rect">
                <a:avLst/>
              </a:prstGeom>
            </p:spPr>
            <p:txBody>
              <a:bodyPr wrap="none">
                <a:spAutoFit/>
              </a:bodyPr>
              <a:lstStyle/>
              <a:p>
                <a14:m>
                  <m:oMath xmlns:m="http://schemas.openxmlformats.org/officeDocument/2006/math">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=5</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r>
                      <a:rPr lang="en-US" altLang="zh-CN" sz="2000" i="1">
                        <a:latin typeface="Cambria Math"/>
                      </a:rPr>
                      <m:t>,</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 </m:t>
                    </m:r>
                    <m:r>
                      <a:rPr lang="en-US" altLang="zh-CN" sz="2000" i="1">
                        <a:latin typeface="Cambria Math"/>
                        <a:sym typeface="Symbol"/>
                      </a:rPr>
                      <m:t> </m:t>
                    </m:r>
                  </m:oMath>
                </a14:m>
                <a:r>
                  <a:rPr lang="en-US" altLang="zh-CN" sz="2000" dirty="0"/>
                  <a:t>0.007</a:t>
                </a:r>
                <a:endParaRPr lang="zh-CN" altLang="en-US" sz="2000" dirty="0"/>
              </a:p>
            </p:txBody>
          </p:sp>
        </mc:Choice>
        <mc:Fallback xmlns="">
          <p:sp>
            <p:nvSpPr>
              <p:cNvPr id="42" name="矩形 41"/>
              <p:cNvSpPr>
                <a:spLocks noRot="1" noChangeAspect="1" noMove="1" noResize="1" noEditPoints="1" noAdjustHandles="1" noChangeArrowheads="1" noChangeShapeType="1" noTextEdit="1"/>
              </p:cNvSpPr>
              <p:nvPr/>
            </p:nvSpPr>
            <p:spPr>
              <a:xfrm>
                <a:off x="4965178" y="4739041"/>
                <a:ext cx="3356175" cy="424732"/>
              </a:xfrm>
              <a:prstGeom prst="rect">
                <a:avLst/>
              </a:prstGeom>
              <a:blipFill>
                <a:blip r:embed="rId9"/>
                <a:stretch>
                  <a:fillRect t="-7143" r="-907" b="-18571"/>
                </a:stretch>
              </a:blipFill>
            </p:spPr>
            <p:txBody>
              <a:bodyPr/>
              <a:lstStyle/>
              <a:p>
                <a:r>
                  <a:rPr lang="zh-CN" altLang="en-US">
                    <a:noFill/>
                  </a:rPr>
                  <a:t> </a:t>
                </a:r>
              </a:p>
            </p:txBody>
          </p:sp>
        </mc:Fallback>
      </mc:AlternateContent>
      <p:grpSp>
        <p:nvGrpSpPr>
          <p:cNvPr id="30" name="组合 29"/>
          <p:cNvGrpSpPr/>
          <p:nvPr/>
        </p:nvGrpSpPr>
        <p:grpSpPr>
          <a:xfrm>
            <a:off x="7458075" y="6382078"/>
            <a:ext cx="552450" cy="314325"/>
            <a:chOff x="5172075" y="6438900"/>
            <a:chExt cx="552450" cy="314325"/>
          </a:xfrm>
        </p:grpSpPr>
        <p:sp>
          <p:nvSpPr>
            <p:cNvPr id="31" name="棱台 3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7093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2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2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20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20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0"/>
                                  </p:iterate>
                                  <p:childTnLst>
                                    <p:set>
                                      <p:cBhvr>
                                        <p:cTn id="40" dur="1" fill="hold">
                                          <p:stCondLst>
                                            <p:cond delay="0"/>
                                          </p:stCondLst>
                                        </p:cTn>
                                        <p:tgtEl>
                                          <p:spTgt spid="2"/>
                                        </p:tgtEl>
                                        <p:attrNameLst>
                                          <p:attrName>style.visibility</p:attrName>
                                        </p:attrNameLst>
                                      </p:cBhvr>
                                      <p:to>
                                        <p:strVal val="visible"/>
                                      </p:to>
                                    </p:set>
                                  </p:childTnLst>
                                </p:cTn>
                              </p:par>
                            </p:childTnLst>
                          </p:cTn>
                        </p:par>
                        <p:par>
                          <p:cTn id="41" fill="hold">
                            <p:stCondLst>
                              <p:cond delay="3601"/>
                            </p:stCondLst>
                            <p:childTnLst>
                              <p:par>
                                <p:cTn id="42" presetID="22" presetClass="entr" presetSubtype="4"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2" grpId="0"/>
      <p:bldP spid="13" grpId="0"/>
      <p:bldP spid="14"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15034" y="225425"/>
            <a:ext cx="612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solidFill>
                  <a:srgbClr val="FF0000"/>
                </a:solidFill>
              </a:rPr>
              <a:t>4.2 </a:t>
            </a:r>
            <a:r>
              <a:rPr lang="zh-CN" altLang="zh-CN" sz="3600" b="1" dirty="0">
                <a:solidFill>
                  <a:srgbClr val="FF0000"/>
                </a:solidFill>
              </a:rPr>
              <a:t>费米分布函数和费米能级</a:t>
            </a:r>
            <a:endParaRPr lang="zh-CN" altLang="en-US" sz="3600"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2110969" y="1581938"/>
                <a:ext cx="5087162" cy="10570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𝑒𝑥𝑝</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e>
                          </m:d>
                          <m:r>
                            <a:rPr lang="en-US" altLang="zh-CN" i="1">
                              <a:latin typeface="Cambria Math"/>
                            </a:rPr>
                            <m:t>+1</m:t>
                          </m:r>
                        </m:den>
                      </m:f>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10969" y="1581938"/>
                <a:ext cx="5087162" cy="105708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613204" y="1910848"/>
                <a:ext cx="2515625" cy="55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r>
                        <a:rPr lang="en-US" altLang="zh-CN" i="1">
                          <a:latin typeface="Cambria Math"/>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613204" y="1910848"/>
                <a:ext cx="2515625" cy="55771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159861" y="3199043"/>
                <a:ext cx="4093493" cy="12098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r>
                        <a:rPr lang="en-US" altLang="zh-CN" i="1">
                          <a:latin typeface="Cambria Math"/>
                        </a:rPr>
                        <m:t>𝑒𝑥𝑝</m:t>
                      </m:r>
                      <m:d>
                        <m:dPr>
                          <m:begChr m:val="["/>
                          <m:endChr m:val="]"/>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p:sp>
            <p:nvSpPr>
              <p:cNvPr id="7" name="TextBox 6"/>
              <p:cNvSpPr txBox="1">
                <a:spLocks noRot="1" noChangeAspect="1" noMove="1" noResize="1" noEditPoints="1" noAdjustHandles="1" noChangeArrowheads="1" noChangeShapeType="1" noTextEdit="1"/>
              </p:cNvSpPr>
              <p:nvPr/>
            </p:nvSpPr>
            <p:spPr>
              <a:xfrm>
                <a:off x="6159861" y="3199043"/>
                <a:ext cx="4093493" cy="1209883"/>
              </a:xfrm>
              <a:prstGeom prst="rect">
                <a:avLst/>
              </a:prstGeom>
              <a:blipFill>
                <a:blip r:embed="rId5"/>
                <a:stretch>
                  <a:fillRect/>
                </a:stretch>
              </a:blipFill>
            </p:spPr>
            <p:txBody>
              <a:bodyPr/>
              <a:lstStyle/>
              <a:p>
                <a:r>
                  <a:rPr lang="zh-CN" altLang="en-US">
                    <a:noFill/>
                  </a:rPr>
                  <a:t> </a:t>
                </a:r>
              </a:p>
            </p:txBody>
          </p:sp>
        </mc:Fallback>
      </mc:AlternateContent>
      <p:sp>
        <p:nvSpPr>
          <p:cNvPr id="8" name="TextBox 7"/>
          <p:cNvSpPr txBox="1"/>
          <p:nvPr/>
        </p:nvSpPr>
        <p:spPr>
          <a:xfrm>
            <a:off x="2110969" y="3583898"/>
            <a:ext cx="3775393" cy="523220"/>
          </a:xfrm>
          <a:prstGeom prst="rect">
            <a:avLst/>
          </a:prstGeom>
          <a:solidFill>
            <a:srgbClr val="FFFF00"/>
          </a:solidFill>
        </p:spPr>
        <p:txBody>
          <a:bodyPr wrap="none" rtlCol="0">
            <a:spAutoFit/>
          </a:bodyPr>
          <a:lstStyle/>
          <a:p>
            <a:r>
              <a:rPr lang="zh-CN" altLang="en-US" b="1" dirty="0">
                <a:solidFill>
                  <a:srgbClr val="FF0000"/>
                </a:solidFill>
              </a:rPr>
              <a:t>玻尔兹曼统计分布函数</a:t>
            </a:r>
          </a:p>
        </p:txBody>
      </p:sp>
      <p:sp>
        <p:nvSpPr>
          <p:cNvPr id="9" name="矩形 8"/>
          <p:cNvSpPr/>
          <p:nvPr/>
        </p:nvSpPr>
        <p:spPr>
          <a:xfrm>
            <a:off x="3457575" y="2120005"/>
            <a:ext cx="2952750" cy="528542"/>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7458075" y="6382078"/>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4137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2000"/>
                                        <p:tgtEl>
                                          <p:spTgt spid="7"/>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8"/>
          <p:cNvSpPr>
            <a:spLocks noChangeArrowheads="1"/>
          </p:cNvSpPr>
          <p:nvPr/>
        </p:nvSpPr>
        <p:spPr bwMode="auto">
          <a:xfrm>
            <a:off x="1551197" y="3708369"/>
            <a:ext cx="456587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zh-CN" altLang="en-US" b="1" dirty="0"/>
              <a:t>空穴的玻耳兹曼分布函数。</a:t>
            </a:r>
            <a:r>
              <a:rPr lang="en-US" altLang="zh-CN" b="1" dirty="0"/>
              <a:t> </a:t>
            </a:r>
          </a:p>
        </p:txBody>
      </p:sp>
      <p:sp>
        <p:nvSpPr>
          <p:cNvPr id="15" name="矩形 14"/>
          <p:cNvSpPr>
            <a:spLocks noChangeArrowheads="1"/>
          </p:cNvSpPr>
          <p:nvPr/>
        </p:nvSpPr>
        <p:spPr bwMode="auto">
          <a:xfrm>
            <a:off x="150379" y="219726"/>
            <a:ext cx="612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solidFill>
                  <a:srgbClr val="FF0000"/>
                </a:solidFill>
              </a:rPr>
              <a:t>4.2.1</a:t>
            </a:r>
            <a:r>
              <a:rPr lang="zh-CN" altLang="en-US" sz="3600" b="1" dirty="0">
                <a:solidFill>
                  <a:srgbClr val="FF0000"/>
                </a:solidFill>
              </a:rPr>
              <a:t>空穴占据几率</a:t>
            </a:r>
            <a:endParaRPr lang="zh-CN" altLang="en-US" sz="3600" dirty="0">
              <a:solidFill>
                <a:srgbClr val="FF0000"/>
              </a:solidFill>
            </a:endParaRPr>
          </a:p>
        </p:txBody>
      </p:sp>
      <mc:AlternateContent xmlns:mc="http://schemas.openxmlformats.org/markup-compatibility/2006">
        <mc:Choice xmlns:a14="http://schemas.microsoft.com/office/drawing/2010/main" Requires="a14">
          <p:sp>
            <p:nvSpPr>
              <p:cNvPr id="2" name="TextBox 1"/>
              <p:cNvSpPr txBox="1"/>
              <p:nvPr/>
            </p:nvSpPr>
            <p:spPr>
              <a:xfrm>
                <a:off x="1870636" y="1889412"/>
                <a:ext cx="4763676" cy="13710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1−</m:t>
                      </m:r>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r>
                                    <a:rPr lang="en-US" altLang="zh-CN" i="1">
                                      <a:latin typeface="Cambria Math"/>
                                    </a:rPr>
                                    <m:t>𝐸</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r>
                            <a:rPr lang="en-US" altLang="zh-CN" i="1">
                              <a:latin typeface="Cambria Math"/>
                            </a:rPr>
                            <m:t>+1</m:t>
                          </m:r>
                        </m:den>
                      </m:f>
                    </m:oMath>
                  </m:oMathPara>
                </a14:m>
                <a:endParaRPr lang="zh-CN"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1870636" y="1889412"/>
                <a:ext cx="4763676" cy="137108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7260997" y="2183558"/>
                <a:ext cx="2515625" cy="55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r>
                        <a:rPr lang="en-US" altLang="zh-CN" i="1">
                          <a:latin typeface="Cambria Math"/>
                        </a:rPr>
                        <m:t>𝐸</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r>
                        <a:rPr lang="en-US" altLang="zh-CN" i="1">
                          <a:latin typeface="Cambria Math"/>
                        </a:rPr>
                        <m:t>,</m:t>
                      </m:r>
                    </m:oMath>
                  </m:oMathPara>
                </a14:m>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7260997" y="2183558"/>
                <a:ext cx="2515625" cy="55771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749329" y="3455828"/>
                <a:ext cx="4522392"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1−</m:t>
                      </m:r>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m:t>
                      </m:r>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r>
                                <a:rPr lang="en-US" altLang="zh-CN" i="1">
                                  <a:latin typeface="Cambria Math"/>
                                </a:rPr>
                                <m:t>𝐸</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749329" y="3455828"/>
                <a:ext cx="4522392" cy="1060483"/>
              </a:xfrm>
              <a:prstGeom prst="rect">
                <a:avLst/>
              </a:prstGeom>
              <a:blipFill>
                <a:blip r:embed="rId5"/>
                <a:stretch>
                  <a:fillRect/>
                </a:stretch>
              </a:blipFill>
            </p:spPr>
            <p:txBody>
              <a:bodyPr/>
              <a:lstStyle/>
              <a:p>
                <a:r>
                  <a:rPr lang="zh-CN" altLang="en-US">
                    <a:noFill/>
                  </a:rPr>
                  <a:t> </a:t>
                </a:r>
              </a:p>
            </p:txBody>
          </p:sp>
        </mc:Fallback>
      </mc:AlternateContent>
      <p:grpSp>
        <p:nvGrpSpPr>
          <p:cNvPr id="8" name="组合 7"/>
          <p:cNvGrpSpPr/>
          <p:nvPr/>
        </p:nvGrpSpPr>
        <p:grpSpPr>
          <a:xfrm>
            <a:off x="7458075" y="6382078"/>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68326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286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2000"/>
                                        <p:tgtEl>
                                          <p:spTgt spid="18"/>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711325" y="225425"/>
            <a:ext cx="8337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rPr>
              <a:t>4.2.2</a:t>
            </a:r>
            <a:r>
              <a:rPr lang="zh-CN" altLang="en-US" sz="3600" b="1" dirty="0">
                <a:solidFill>
                  <a:srgbClr val="FF0000"/>
                </a:solidFill>
              </a:rPr>
              <a:t>简并半导体和非简并半导体</a:t>
            </a:r>
            <a:endParaRPr lang="zh-CN" altLang="en-US" sz="3600" dirty="0">
              <a:solidFill>
                <a:srgbClr val="FF0000"/>
              </a:solidFill>
            </a:endParaRPr>
          </a:p>
        </p:txBody>
      </p:sp>
      <p:cxnSp>
        <p:nvCxnSpPr>
          <p:cNvPr id="4" name="直接连接符 3"/>
          <p:cNvCxnSpPr/>
          <p:nvPr/>
        </p:nvCxnSpPr>
        <p:spPr>
          <a:xfrm>
            <a:off x="4841303" y="1571625"/>
            <a:ext cx="1562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841303" y="2724150"/>
            <a:ext cx="1562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70078" y="1338590"/>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7" name="TextBox 6"/>
          <p:cNvSpPr txBox="1"/>
          <p:nvPr/>
        </p:nvSpPr>
        <p:spPr>
          <a:xfrm>
            <a:off x="6482902" y="2462540"/>
            <a:ext cx="583814"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cxnSp>
        <p:nvCxnSpPr>
          <p:cNvPr id="9" name="直接连接符 8"/>
          <p:cNvCxnSpPr/>
          <p:nvPr/>
        </p:nvCxnSpPr>
        <p:spPr>
          <a:xfrm>
            <a:off x="4841304" y="2019300"/>
            <a:ext cx="160712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0510" y="1757690"/>
            <a:ext cx="470000" cy="523220"/>
          </a:xfrm>
          <a:prstGeom prst="rect">
            <a:avLst/>
          </a:prstGeom>
          <a:noFill/>
        </p:spPr>
        <p:txBody>
          <a:bodyPr wrap="none" rtlCol="0">
            <a:spAutoFit/>
          </a:bodyPr>
          <a:lstStyle/>
          <a:p>
            <a:r>
              <a:rPr lang="en-US" altLang="zh-CN" dirty="0" err="1">
                <a:latin typeface="Times New Roman" pitchFamily="18" charset="0"/>
                <a:cs typeface="Times New Roman" pitchFamily="18" charset="0"/>
              </a:rPr>
              <a:t>E</a:t>
            </a:r>
            <a:r>
              <a:rPr lang="en-US" altLang="zh-CN" i="1" baseline="-25000" dirty="0" err="1">
                <a:latin typeface="Times New Roman" pitchFamily="18" charset="0"/>
                <a:cs typeface="Times New Roman" pitchFamily="18" charset="0"/>
              </a:rPr>
              <a:t>f</a:t>
            </a:r>
            <a:endParaRPr lang="zh-CN" altLang="en-US" i="1" baseline="-25000" dirty="0">
              <a:latin typeface="Times New Roman" pitchFamily="18" charset="0"/>
              <a:cs typeface="Times New Roman" pitchFamily="18" charset="0"/>
            </a:endParaRPr>
          </a:p>
        </p:txBody>
      </p:sp>
      <p:sp>
        <p:nvSpPr>
          <p:cNvPr id="11" name="TextBox 10"/>
          <p:cNvSpPr txBox="1"/>
          <p:nvPr/>
        </p:nvSpPr>
        <p:spPr>
          <a:xfrm>
            <a:off x="2268275" y="3291216"/>
            <a:ext cx="7990150" cy="954107"/>
          </a:xfrm>
          <a:prstGeom prst="rect">
            <a:avLst/>
          </a:prstGeom>
          <a:solidFill>
            <a:srgbClr val="FFFF00"/>
          </a:solidFill>
        </p:spPr>
        <p:txBody>
          <a:bodyPr wrap="square" rtlCol="0">
            <a:spAutoFit/>
          </a:bodyPr>
          <a:lstStyle/>
          <a:p>
            <a:r>
              <a:rPr lang="zh-CN" altLang="en-US" dirty="0"/>
              <a:t>把电子和空穴分布服从玻尔兹曼统计分布的半导体称为非简并半导体。</a:t>
            </a:r>
          </a:p>
        </p:txBody>
      </p:sp>
      <p:sp>
        <p:nvSpPr>
          <p:cNvPr id="12" name="TextBox 11"/>
          <p:cNvSpPr txBox="1"/>
          <p:nvPr/>
        </p:nvSpPr>
        <p:spPr>
          <a:xfrm>
            <a:off x="2276942" y="4424691"/>
            <a:ext cx="7990150" cy="954107"/>
          </a:xfrm>
          <a:prstGeom prst="rect">
            <a:avLst/>
          </a:prstGeom>
          <a:solidFill>
            <a:srgbClr val="00CC99"/>
          </a:solidFill>
        </p:spPr>
        <p:txBody>
          <a:bodyPr wrap="square" rtlCol="0">
            <a:spAutoFit/>
          </a:bodyPr>
          <a:lstStyle/>
          <a:p>
            <a:r>
              <a:rPr lang="zh-CN" altLang="en-US" dirty="0"/>
              <a:t>把电子和空穴分布服从费米统计分布的半导体称为简并半导体。</a:t>
            </a:r>
          </a:p>
        </p:txBody>
      </p:sp>
    </p:spTree>
    <p:extLst>
      <p:ext uri="{BB962C8B-B14F-4D97-AF65-F5344CB8AC3E}">
        <p14:creationId xmlns:p14="http://schemas.microsoft.com/office/powerpoint/2010/main" val="169213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11111E-6 -4.44444E-6 L 1.11111E-6 0.12223 " pathEditMode="relative" rAng="0" ptsTypes="AA">
                                      <p:cBhvr>
                                        <p:cTn id="10" dur="2000" fill="hold"/>
                                        <p:tgtEl>
                                          <p:spTgt spid="10"/>
                                        </p:tgtEl>
                                        <p:attrNameLst>
                                          <p:attrName>ppt_x</p:attrName>
                                          <p:attrName>ppt_y</p:attrName>
                                        </p:attrNameLst>
                                      </p:cBhvr>
                                      <p:rCtr x="0" y="6111"/>
                                    </p:animMotion>
                                  </p:childTnLst>
                                </p:cTn>
                              </p:par>
                              <p:par>
                                <p:cTn id="11" presetID="42" presetClass="path" presetSubtype="0" accel="50000" decel="50000" fill="hold" nodeType="withEffect">
                                  <p:stCondLst>
                                    <p:cond delay="0"/>
                                  </p:stCondLst>
                                  <p:childTnLst>
                                    <p:animMotion origin="layout" path="M -4.44444E-6 -4.44444E-6 L -4.44444E-6 0.12223 " pathEditMode="relative" rAng="0" ptsTypes="AA">
                                      <p:cBhvr>
                                        <p:cTn id="12" dur="2000" fill="hold"/>
                                        <p:tgtEl>
                                          <p:spTgt spid="9"/>
                                        </p:tgtEl>
                                        <p:attrNameLst>
                                          <p:attrName>ppt_x</p:attrName>
                                          <p:attrName>ppt_y</p:attrName>
                                        </p:attrNameLst>
                                      </p:cBhvr>
                                      <p:rCtr x="0" y="611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77778E-6 0.12223 L 2.77778E-6 -0.08194 " pathEditMode="relative" rAng="0" ptsTypes="AA">
                                      <p:cBhvr>
                                        <p:cTn id="16" dur="2000" fill="hold"/>
                                        <p:tgtEl>
                                          <p:spTgt spid="10"/>
                                        </p:tgtEl>
                                        <p:attrNameLst>
                                          <p:attrName>ppt_x</p:attrName>
                                          <p:attrName>ppt_y</p:attrName>
                                        </p:attrNameLst>
                                      </p:cBhvr>
                                      <p:rCtr x="0" y="-10208"/>
                                    </p:animMotion>
                                  </p:childTnLst>
                                </p:cTn>
                              </p:par>
                              <p:par>
                                <p:cTn id="17" presetID="42" presetClass="path" presetSubtype="0" accel="50000" decel="50000" fill="hold" nodeType="withEffect">
                                  <p:stCondLst>
                                    <p:cond delay="0"/>
                                  </p:stCondLst>
                                  <p:childTnLst>
                                    <p:animMotion origin="layout" path="M -2.77778E-6 0.12223 L -2.77778E-6 -0.08194 " pathEditMode="relative" rAng="0" ptsTypes="AA">
                                      <p:cBhvr>
                                        <p:cTn id="18" dur="2000" fill="hold"/>
                                        <p:tgtEl>
                                          <p:spTgt spid="9"/>
                                        </p:tgtEl>
                                        <p:attrNameLst>
                                          <p:attrName>ppt_x</p:attrName>
                                          <p:attrName>ppt_y</p:attrName>
                                        </p:attrNameLst>
                                      </p:cBhvr>
                                      <p:rCtr x="0" y="-10208"/>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animBg="1"/>
      <p:bldP spid="12" grpId="0" animBg="1"/>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prstDash val="solid"/>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14810</TotalTime>
  <Pages>0</Pages>
  <Words>1079</Words>
  <Characters>0</Characters>
  <Application>Microsoft Office PowerPoint</Application>
  <DocSecurity>0</DocSecurity>
  <PresentationFormat>宽屏</PresentationFormat>
  <Lines>0</Lines>
  <Paragraphs>55</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华文新魏</vt:lpstr>
      <vt:lpstr>宋体</vt:lpstr>
      <vt:lpstr>Arial</vt:lpstr>
      <vt:lpstr>Cambria Math</vt:lpstr>
      <vt:lpstr>Symbol</vt:lpstr>
      <vt:lpstr>Times New Roman</vt:lpstr>
      <vt:lpstr>Wingdings</vt:lpstr>
      <vt:lpstr>Wingdings 2</vt:lpstr>
      <vt:lpstr>吉祥如意</vt:lpstr>
      <vt:lpstr>1_吉祥如意</vt:lpstr>
      <vt:lpstr>4.2费米分布函数和费米能级</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873</cp:revision>
  <dcterms:created xsi:type="dcterms:W3CDTF">2013-04-19T13:13:42Z</dcterms:created>
  <dcterms:modified xsi:type="dcterms:W3CDTF">2020-03-28T11:49:00Z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