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
  </p:notesMasterIdLst>
  <p:sldIdLst>
    <p:sldId id="367" r:id="rId2"/>
    <p:sldId id="401" r:id="rId3"/>
    <p:sldId id="388" r:id="rId4"/>
    <p:sldId id="390" r:id="rId5"/>
    <p:sldId id="391" r:id="rId6"/>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00CC"/>
    <a:srgbClr val="009900"/>
    <a:srgbClr val="00CC99"/>
    <a:srgbClr val="005C2A"/>
    <a:srgbClr val="660066"/>
    <a:srgbClr val="FF6600"/>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6246" autoAdjust="0"/>
  </p:normalViewPr>
  <p:slideViewPr>
    <p:cSldViewPr snapToGrid="0" snapToObjects="1">
      <p:cViewPr varScale="1">
        <p:scale>
          <a:sx n="118" d="100"/>
          <a:sy n="118" d="100"/>
        </p:scale>
        <p:origin x="538" y="96"/>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4.1</a:t>
            </a:r>
            <a:r>
              <a:rPr lang="zh-CN" altLang="en-US" dirty="0" smtClean="0"/>
              <a:t>节分析了导带电子状态密度和价带空穴状态密度，在</a:t>
            </a:r>
            <a:r>
              <a:rPr lang="en-US" altLang="zh-CN" dirty="0" smtClean="0"/>
              <a:t>4.2</a:t>
            </a:r>
            <a:r>
              <a:rPr lang="zh-CN" altLang="en-US" dirty="0" smtClean="0"/>
              <a:t>节讨论了导带电子占据几率和价带空穴的占据几率。在此基础上，本节分析如何计算导带中电子密度和价带中空穴密度。</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321302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首先考察导带电子密度。导带电子密度可以用导带状态密度乘以电子占据几率，在导带能量范围内进行积分█。在此注意一下，在这个积分公式中，能量的积分范围是从导带底能级</a:t>
                </a:r>
                <a:r>
                  <a:rPr lang="en-US" altLang="zh-CN" dirty="0" smtClean="0"/>
                  <a:t>EC</a:t>
                </a:r>
                <a:r>
                  <a:rPr lang="zh-CN" altLang="en-US" dirty="0" smtClean="0"/>
                  <a:t>到无穷大。根据分析知道，当能量高于费米能级在</a:t>
                </a:r>
                <a:r>
                  <a:rPr lang="en-US" altLang="zh-CN" dirty="0" smtClean="0"/>
                  <a:t>5</a:t>
                </a:r>
                <a:r>
                  <a:rPr lang="zh-CN" altLang="en-US" dirty="0" smtClean="0"/>
                  <a:t>倍</a:t>
                </a:r>
                <a:r>
                  <a:rPr lang="en-US" altLang="zh-CN" dirty="0" smtClean="0"/>
                  <a:t>k0T</a:t>
                </a:r>
                <a:r>
                  <a:rPr lang="zh-CN" altLang="en-US" dirty="0" smtClean="0"/>
                  <a:t>以上时，能级基本不被电子占据。也就是高能级是电子的空状态，因此，即使选择的积分范围超过了导带范围，也不影响积分结果。而这样选取积分范围有利于得到解析结果。在这个公式中，已经知道导带状态密度公式█和导带电子占据几率公式█费米分布函数。通常实际研究的半导体都是非简并半导体，也就是费米能级处在禁带中，距离导带底和禁带顶有一定能量差，具体的费米能级距离导带底和价带顶多大能量差，半导体是非简并半导体，在本章的最后一节进行具体分析。此处，要强调的是，在处理具体问题时，所用的理论公式是否适用，一定要视具体情况而定。现在，我们讨论的是非简并半导体。已经知道，对于非简并半导体，当能量远高于费米能级时，电子的占据几率从费米分布函数转化为玻尔兹曼分布函数█。如此，导带电子密度计算公式可以表示如下█。将</a:t>
                </a:r>
                <a14:m>
                  <m:oMath xmlns:m="http://schemas.openxmlformats.org/officeDocument/2006/math">
                    <m:d>
                      <m:dPr>
                        <m:ctrlPr>
                          <a:rPr lang="en-US" altLang="zh-CN" sz="1200" b="1" i="1" smtClean="0">
                            <a:latin typeface="Cambria Math" panose="02040503050406030204" pitchFamily="18" charset="0"/>
                            <a:sym typeface="Symbol"/>
                          </a:rPr>
                        </m:ctrlPr>
                      </m:dPr>
                      <m:e>
                        <m:r>
                          <a:rPr lang="en-US" altLang="zh-CN" sz="1200" b="1" i="1">
                            <a:latin typeface="Cambria Math"/>
                            <a:sym typeface="Symbol"/>
                          </a:rPr>
                          <m:t>𝑬</m:t>
                        </m:r>
                        <m:r>
                          <a:rPr lang="en-US" altLang="zh-CN" sz="1200" b="1" i="1">
                            <a:latin typeface="Cambria Math"/>
                            <a:sym typeface="Symbol"/>
                          </a:rPr>
                          <m:t>−</m:t>
                        </m:r>
                        <m:sSub>
                          <m:sSubPr>
                            <m:ctrlPr>
                              <a:rPr lang="en-US" altLang="zh-CN" sz="1200" b="1" i="1">
                                <a:latin typeface="Cambria Math" panose="02040503050406030204" pitchFamily="18" charset="0"/>
                                <a:sym typeface="Symbol"/>
                              </a:rPr>
                            </m:ctrlPr>
                          </m:sSubPr>
                          <m:e>
                            <m:r>
                              <a:rPr lang="en-US" altLang="zh-CN" sz="1200" b="1" i="1">
                                <a:latin typeface="Cambria Math"/>
                                <a:sym typeface="Symbol"/>
                              </a:rPr>
                              <m:t>𝑬</m:t>
                            </m:r>
                          </m:e>
                          <m:sub>
                            <m:r>
                              <a:rPr lang="en-US" altLang="zh-CN" sz="1200" b="1" i="1">
                                <a:latin typeface="Cambria Math"/>
                                <a:sym typeface="Symbol"/>
                              </a:rPr>
                              <m:t>𝑪</m:t>
                            </m:r>
                          </m:sub>
                        </m:sSub>
                      </m:e>
                    </m:d>
                    <m:r>
                      <a:rPr lang="en-US" altLang="zh-CN" sz="1200" b="1">
                        <a:latin typeface="Cambria Math"/>
                        <a:sym typeface="Symbol"/>
                      </a:rPr>
                      <m:t>/</m:t>
                    </m:r>
                    <m:sSub>
                      <m:sSubPr>
                        <m:ctrlPr>
                          <a:rPr lang="en-US" altLang="zh-CN" sz="1200" b="1" i="1">
                            <a:latin typeface="Cambria Math" panose="02040503050406030204" pitchFamily="18" charset="0"/>
                            <a:sym typeface="Symbol"/>
                          </a:rPr>
                        </m:ctrlPr>
                      </m:sSubPr>
                      <m:e>
                        <m:r>
                          <a:rPr lang="en-US" altLang="zh-CN" sz="1200" b="1" i="1">
                            <a:latin typeface="Cambria Math"/>
                            <a:sym typeface="Symbol"/>
                          </a:rPr>
                          <m:t>𝑲</m:t>
                        </m:r>
                      </m:e>
                      <m:sub>
                        <m:r>
                          <a:rPr lang="en-US" altLang="zh-CN" sz="1200" b="1" i="1">
                            <a:latin typeface="Cambria Math"/>
                            <a:sym typeface="Symbol"/>
                          </a:rPr>
                          <m:t>𝟎</m:t>
                        </m:r>
                      </m:sub>
                    </m:sSub>
                    <m:r>
                      <a:rPr lang="en-US" altLang="zh-CN" sz="1200" b="1" i="1">
                        <a:latin typeface="Cambria Math"/>
                        <a:sym typeface="Symbol"/>
                      </a:rPr>
                      <m:t>𝑻</m:t>
                    </m:r>
                  </m:oMath>
                </a14:m>
                <a:r>
                  <a:rPr lang="zh-CN" altLang="en-US" dirty="0" smtClean="0"/>
                  <a:t>设为</a:t>
                </a:r>
                <a:r>
                  <a:rPr lang="en-US" altLang="zh-CN" dirty="0" err="1" smtClean="0"/>
                  <a:t>kesai</a:t>
                </a:r>
                <a:r>
                  <a:rPr lang="zh-CN" altLang="en-US" dirty="0" smtClean="0"/>
                  <a:t>█，导带电子密度公式转变为下面的公式█，其中</a:t>
                </a:r>
                <a14:m>
                  <m:oMath xmlns:m="http://schemas.openxmlformats.org/officeDocument/2006/math">
                    <m:nary>
                      <m:naryPr>
                        <m:ctrlPr>
                          <a:rPr lang="en-US" altLang="zh-CN" sz="1200" b="1" i="1" smtClean="0">
                            <a:latin typeface="Cambria Math" panose="02040503050406030204" pitchFamily="18" charset="0"/>
                          </a:rPr>
                        </m:ctrlPr>
                      </m:naryPr>
                      <m:sub>
                        <m:r>
                          <m:rPr>
                            <m:brk m:alnAt="23"/>
                          </m:rPr>
                          <a:rPr lang="en-US" altLang="zh-CN" sz="1200" b="1" i="1">
                            <a:latin typeface="Cambria Math"/>
                          </a:rPr>
                          <m:t>𝟎</m:t>
                        </m:r>
                      </m:sub>
                      <m:sup>
                        <m:r>
                          <a:rPr lang="en-US" altLang="zh-CN" sz="1200" b="1" i="1">
                            <a:latin typeface="Cambria Math"/>
                            <a:ea typeface="Cambria Math"/>
                          </a:rPr>
                          <m:t>∞</m:t>
                        </m:r>
                      </m:sup>
                      <m:e>
                        <m:r>
                          <a:rPr lang="en-US" altLang="zh-CN" sz="1200" b="1" i="1">
                            <a:latin typeface="Cambria Math"/>
                            <a:sym typeface="Symbol"/>
                          </a:rPr>
                          <m:t></m:t>
                        </m:r>
                        <m:r>
                          <a:rPr lang="en-US" altLang="zh-CN" sz="1200" b="1" i="1">
                            <a:latin typeface="Cambria Math"/>
                            <a:sym typeface="Symbol"/>
                          </a:rPr>
                          <m:t>𝒆𝒙𝒑</m:t>
                        </m:r>
                        <m:d>
                          <m:dPr>
                            <m:ctrlPr>
                              <a:rPr lang="en-US" altLang="zh-CN" sz="1200" b="1" i="1">
                                <a:latin typeface="Cambria Math" panose="02040503050406030204" pitchFamily="18" charset="0"/>
                                <a:sym typeface="Symbol"/>
                              </a:rPr>
                            </m:ctrlPr>
                          </m:dPr>
                          <m:e>
                            <m:r>
                              <a:rPr lang="en-US" altLang="zh-CN" sz="1200" b="1" i="1">
                                <a:latin typeface="Cambria Math"/>
                                <a:sym typeface="Symbol"/>
                              </a:rPr>
                              <m:t>−</m:t>
                            </m:r>
                          </m:e>
                        </m:d>
                        <m:r>
                          <a:rPr lang="en-US" altLang="zh-CN" sz="1200" b="1" i="1">
                            <a:latin typeface="Cambria Math"/>
                          </a:rPr>
                          <m:t>𝒅</m:t>
                        </m:r>
                        <m:r>
                          <a:rPr lang="en-US" altLang="zh-CN" sz="1200" b="1" i="1">
                            <a:latin typeface="Cambria Math"/>
                            <a:sym typeface="Symbol"/>
                          </a:rPr>
                          <m:t>=</m:t>
                        </m:r>
                        <m:f>
                          <m:fPr>
                            <m:ctrlPr>
                              <a:rPr lang="en-US" altLang="zh-CN" sz="1200" b="1" i="1">
                                <a:latin typeface="Cambria Math" panose="02040503050406030204" pitchFamily="18" charset="0"/>
                                <a:sym typeface="Symbol"/>
                              </a:rPr>
                            </m:ctrlPr>
                          </m:fPr>
                          <m:num>
                            <m:rad>
                              <m:radPr>
                                <m:degHide m:val="on"/>
                                <m:ctrlPr>
                                  <a:rPr lang="en-US" altLang="zh-CN" sz="1200" b="1" i="1">
                                    <a:latin typeface="Cambria Math" panose="02040503050406030204" pitchFamily="18" charset="0"/>
                                    <a:sym typeface="Symbol"/>
                                  </a:rPr>
                                </m:ctrlPr>
                              </m:radPr>
                              <m:deg/>
                              <m:e>
                                <m:r>
                                  <a:rPr lang="zh-CN" altLang="en-US" sz="1200" b="1" i="1">
                                    <a:latin typeface="Cambria Math"/>
                                    <a:sym typeface="Symbol"/>
                                  </a:rPr>
                                  <m:t>𝝅</m:t>
                                </m:r>
                              </m:e>
                            </m:rad>
                          </m:num>
                          <m:den>
                            <m:r>
                              <a:rPr lang="en-US" altLang="zh-CN" sz="1200" b="1" i="1">
                                <a:latin typeface="Cambria Math"/>
                                <a:sym typeface="Symbol"/>
                              </a:rPr>
                              <m:t>𝟐</m:t>
                            </m:r>
                          </m:den>
                        </m:f>
                      </m:e>
                    </m:nary>
                  </m:oMath>
                </a14:m>
                <a:r>
                  <a:rPr lang="zh-CN" altLang="en-US" dirty="0" smtClean="0"/>
                  <a:t>█，代回到导带电子密度计算公式█，对公式进行整理得到导带电子密度表达式█，设表达式中的常数项为</a:t>
                </a:r>
                <a:r>
                  <a:rPr lang="en-US" altLang="zh-CN" dirty="0" smtClean="0"/>
                  <a:t>NC</a:t>
                </a:r>
                <a:r>
                  <a:rPr lang="zh-CN" altLang="en-US" dirty="0" smtClean="0"/>
                  <a:t>█，</a:t>
                </a:r>
                <a:r>
                  <a:rPr lang="en-US" altLang="zh-CN" dirty="0" smtClean="0"/>
                  <a:t>NC</a:t>
                </a:r>
                <a:r>
                  <a:rPr lang="zh-CN" altLang="en-US" dirty="0" smtClean="0"/>
                  <a:t>称为导带电子有效状态密度。导带电子密度表达式转化为：█</a:t>
                </a:r>
                <a14:m>
                  <m:oMath xmlns:m="http://schemas.openxmlformats.org/officeDocument/2006/math">
                    <m:r>
                      <a:rPr lang="en-US" altLang="zh-CN" sz="1200" i="1" smtClean="0">
                        <a:latin typeface="Cambria Math"/>
                      </a:rPr>
                      <m:t>𝑛</m:t>
                    </m:r>
                    <m:r>
                      <a:rPr lang="en-US" altLang="zh-CN" sz="1200" i="1" smtClean="0">
                        <a:latin typeface="Cambria Math"/>
                      </a:rPr>
                      <m:t>=</m:t>
                    </m:r>
                    <m:sSub>
                      <m:sSubPr>
                        <m:ctrlPr>
                          <a:rPr lang="en-US" altLang="zh-CN" sz="1200" i="1">
                            <a:latin typeface="Cambria Math" panose="02040503050406030204" pitchFamily="18" charset="0"/>
                          </a:rPr>
                        </m:ctrlPr>
                      </m:sSubPr>
                      <m:e>
                        <m:r>
                          <a:rPr lang="en-US" altLang="zh-CN" sz="1200" i="1">
                            <a:latin typeface="Cambria Math"/>
                          </a:rPr>
                          <m:t>𝑁</m:t>
                        </m:r>
                      </m:e>
                      <m:sub>
                        <m:r>
                          <a:rPr lang="en-US" altLang="zh-CN" sz="1200" i="1">
                            <a:latin typeface="Cambria Math"/>
                          </a:rPr>
                          <m:t>𝐶</m:t>
                        </m:r>
                      </m:sub>
                    </m:sSub>
                    <m:r>
                      <a:rPr lang="en-US" altLang="zh-CN" sz="1200" i="1">
                        <a:latin typeface="Cambria Math"/>
                      </a:rPr>
                      <m:t>𝑒𝑥𝑝</m:t>
                    </m:r>
                    <m:d>
                      <m:dPr>
                        <m:begChr m:val="["/>
                        <m:endChr m:val="]"/>
                        <m:ctrlPr>
                          <a:rPr lang="en-US" altLang="zh-CN" sz="1200" i="1">
                            <a:latin typeface="Cambria Math" panose="02040503050406030204" pitchFamily="18" charset="0"/>
                          </a:rPr>
                        </m:ctrlPr>
                      </m:dPr>
                      <m:e>
                        <m:r>
                          <a:rPr lang="en-US" altLang="zh-CN" sz="1200" i="1">
                            <a:latin typeface="Cambria Math"/>
                          </a:rPr>
                          <m:t>−</m:t>
                        </m:r>
                        <m:d>
                          <m:dPr>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a:rPr>
                                  <m:t>𝐸</m:t>
                                </m:r>
                              </m:e>
                              <m:sub>
                                <m:r>
                                  <a:rPr lang="en-US" altLang="zh-CN" sz="1200" i="1">
                                    <a:latin typeface="Cambria Math"/>
                                  </a:rPr>
                                  <m:t>𝐶</m:t>
                                </m:r>
                              </m:sub>
                            </m:sSub>
                            <m:r>
                              <a:rPr lang="en-US" altLang="zh-CN" sz="1200" i="1">
                                <a:latin typeface="Cambria Math"/>
                              </a:rPr>
                              <m:t>−</m:t>
                            </m:r>
                            <m:sSub>
                              <m:sSubPr>
                                <m:ctrlPr>
                                  <a:rPr lang="en-US" altLang="zh-CN" sz="1200" i="1">
                                    <a:latin typeface="Cambria Math" panose="02040503050406030204" pitchFamily="18" charset="0"/>
                                  </a:rPr>
                                </m:ctrlPr>
                              </m:sSubPr>
                              <m:e>
                                <m:r>
                                  <a:rPr lang="en-US" altLang="zh-CN" sz="1200" i="1">
                                    <a:latin typeface="Cambria Math"/>
                                  </a:rPr>
                                  <m:t>𝐸</m:t>
                                </m:r>
                              </m:e>
                              <m:sub>
                                <m:r>
                                  <a:rPr lang="en-US" altLang="zh-CN" sz="1200" i="1">
                                    <a:latin typeface="Cambria Math"/>
                                  </a:rPr>
                                  <m:t>𝑓</m:t>
                                </m:r>
                              </m:sub>
                            </m:sSub>
                          </m:e>
                        </m:d>
                        <m:r>
                          <a:rPr lang="en-US" altLang="zh-CN" sz="1200" i="1">
                            <a:latin typeface="Cambria Math"/>
                          </a:rPr>
                          <m:t>/</m:t>
                        </m:r>
                        <m:sSub>
                          <m:sSubPr>
                            <m:ctrlPr>
                              <a:rPr lang="en-US" altLang="zh-CN" sz="1200" i="1">
                                <a:latin typeface="Cambria Math" panose="02040503050406030204" pitchFamily="18" charset="0"/>
                              </a:rPr>
                            </m:ctrlPr>
                          </m:sSubPr>
                          <m:e>
                            <m:r>
                              <a:rPr lang="en-US" altLang="zh-CN" sz="1200" i="1">
                                <a:latin typeface="Cambria Math"/>
                              </a:rPr>
                              <m:t>𝐾</m:t>
                            </m:r>
                          </m:e>
                          <m:sub>
                            <m:r>
                              <a:rPr lang="en-US" altLang="zh-CN" sz="1200" i="1">
                                <a:latin typeface="Cambria Math"/>
                              </a:rPr>
                              <m:t>0</m:t>
                            </m:r>
                          </m:sub>
                        </m:sSub>
                        <m:r>
                          <a:rPr lang="en-US" altLang="zh-CN" sz="1200" i="1">
                            <a:latin typeface="Cambria Math"/>
                          </a:rPr>
                          <m:t>𝑇</m:t>
                        </m:r>
                      </m:e>
                    </m:d>
                  </m:oMath>
                </a14:m>
                <a:r>
                  <a:rPr lang="zh-CN" altLang="en-US" sz="1200" dirty="0" smtClean="0"/>
                  <a:t>。</a:t>
                </a:r>
                <a:endParaRPr lang="zh-CN" altLang="en-US" sz="1200" b="1" dirty="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首先考察导带电子密度。导带电子密度可以用导带状态密度乘以电子占据几率，在导带能量范围内进行积分█。注意在此积分式从</a:t>
                </a:r>
                <a:r>
                  <a:rPr lang="en-US" altLang="zh-CN" dirty="0" err="1" smtClean="0"/>
                  <a:t>Ec</a:t>
                </a:r>
                <a:r>
                  <a:rPr lang="zh-CN" altLang="en-US" dirty="0" smtClean="0"/>
                  <a:t>到无穷范围进行积分。为什么积分到无穷是合理的呢？根据分析知道，当能量高于费米能级在</a:t>
                </a:r>
                <a:r>
                  <a:rPr lang="en-US" altLang="zh-CN" dirty="0" smtClean="0"/>
                  <a:t>5</a:t>
                </a:r>
                <a:r>
                  <a:rPr lang="zh-CN" altLang="en-US" dirty="0" smtClean="0"/>
                  <a:t>倍</a:t>
                </a:r>
                <a:r>
                  <a:rPr lang="en-US" altLang="zh-CN" dirty="0" smtClean="0"/>
                  <a:t>k0T</a:t>
                </a:r>
                <a:r>
                  <a:rPr lang="zh-CN" altLang="en-US" dirty="0" smtClean="0"/>
                  <a:t>以上时，能级基本不被电子占据。如此，即使选择的积分范围超过了导带范围，也不影响积分结果。而这样选取积分范围有利于得到解析结果。在这个公式中，已经知道导带状态密度公式█和导带电子占据几率公式</a:t>
                </a:r>
                <a:r>
                  <a:rPr lang="zh-CN" altLang="en-US" dirty="0" smtClean="0"/>
                  <a:t>█，通常的半导体都是非简并半导体，也就是费米能级处在禁带中，距离导带底和禁带顶有一定距离，具体距离导带底和价带顶多大能量，半导体是非简并半导体，在本章的最后一节给出标准。此处，要强调的是，在处理具体问题时，所用的理论公式是否适用一定要视具体情况而定。在此，我们讨论的是非简并半导体。已经知道，对于非简并半导体，当能量远高于费米能级时，电子的占据距离就从费米分布函数转化为玻尔兹曼分布函数█。如此，导带电子密度计算公式可以表示如下█。此公式的积分具有通用公式。将</a:t>
                </a:r>
                <a:r>
                  <a:rPr lang="en-US" altLang="zh-CN" sz="1200" b="1" i="0" smtClean="0">
                    <a:latin typeface="Cambria Math" panose="02040503050406030204" pitchFamily="18" charset="0"/>
                    <a:sym typeface="Symbol"/>
                  </a:rPr>
                  <a:t>(</a:t>
                </a:r>
                <a:r>
                  <a:rPr lang="en-US" altLang="zh-CN" sz="1200" b="1" i="0">
                    <a:latin typeface="Cambria Math"/>
                    <a:sym typeface="Symbol"/>
                  </a:rPr>
                  <a:t>𝑬−𝑬</a:t>
                </a:r>
                <a:r>
                  <a:rPr lang="en-US" altLang="zh-CN" sz="1200" b="1" i="0">
                    <a:latin typeface="Cambria Math" panose="02040503050406030204" pitchFamily="18" charset="0"/>
                    <a:sym typeface="Symbol"/>
                  </a:rPr>
                  <a:t>_</a:t>
                </a:r>
                <a:r>
                  <a:rPr lang="en-US" altLang="zh-CN" sz="1200" b="1" i="0">
                    <a:latin typeface="Cambria Math"/>
                    <a:sym typeface="Symbol"/>
                  </a:rPr>
                  <a:t>𝑪</a:t>
                </a:r>
                <a:r>
                  <a:rPr lang="en-US" altLang="zh-CN" sz="1200" b="1" i="0">
                    <a:latin typeface="Cambria Math" panose="02040503050406030204" pitchFamily="18" charset="0"/>
                    <a:sym typeface="Symbol"/>
                  </a:rPr>
                  <a:t> )</a:t>
                </a:r>
                <a:r>
                  <a:rPr lang="en-US" altLang="zh-CN" sz="1200" b="1" i="0">
                    <a:latin typeface="Cambria Math"/>
                    <a:sym typeface="Symbol"/>
                  </a:rPr>
                  <a:t>/𝑲</a:t>
                </a:r>
                <a:r>
                  <a:rPr lang="en-US" altLang="zh-CN" sz="1200" b="1" i="0">
                    <a:latin typeface="Cambria Math" panose="02040503050406030204" pitchFamily="18" charset="0"/>
                    <a:sym typeface="Symbol"/>
                  </a:rPr>
                  <a:t>_</a:t>
                </a:r>
                <a:r>
                  <a:rPr lang="en-US" altLang="zh-CN" sz="1200" b="1" i="0">
                    <a:latin typeface="Cambria Math"/>
                    <a:sym typeface="Symbol"/>
                  </a:rPr>
                  <a:t>𝟎 𝑻</a:t>
                </a:r>
                <a:r>
                  <a:rPr lang="zh-CN" altLang="en-US" dirty="0" smtClean="0"/>
                  <a:t>设为</a:t>
                </a:r>
                <a:r>
                  <a:rPr lang="en-US" altLang="zh-CN" dirty="0" err="1" smtClean="0"/>
                  <a:t>kesai</a:t>
                </a:r>
                <a:r>
                  <a:rPr lang="zh-CN" altLang="en-US" dirty="0" smtClean="0"/>
                  <a:t>█</a:t>
                </a:r>
                <a:r>
                  <a:rPr lang="zh-CN" altLang="en-US" dirty="0" smtClean="0"/>
                  <a:t>，导带电子密度公式转变为</a:t>
                </a:r>
                <a:r>
                  <a:rPr lang="zh-CN" altLang="en-US" dirty="0" smtClean="0"/>
                  <a:t>█，其中</a:t>
                </a:r>
                <a:r>
                  <a:rPr lang="en-US" altLang="zh-CN" sz="1200" b="1" i="0" smtClean="0">
                    <a:latin typeface="Cambria Math" panose="02040503050406030204" pitchFamily="18" charset="0"/>
                  </a:rPr>
                  <a:t>∫</a:t>
                </a:r>
                <a:r>
                  <a:rPr lang="en-US" altLang="zh-CN" sz="1200" b="1" i="0">
                    <a:latin typeface="Cambria Math" panose="02040503050406030204" pitchFamily="18" charset="0"/>
                  </a:rPr>
                  <a:t>_</a:t>
                </a:r>
                <a:r>
                  <a:rPr lang="en-US" altLang="zh-CN" sz="1200" b="1" i="0">
                    <a:latin typeface="Cambria Math"/>
                  </a:rPr>
                  <a:t>𝟎</a:t>
                </a:r>
                <a:r>
                  <a:rPr lang="en-US" altLang="zh-CN" sz="1200" b="1" i="0">
                    <a:latin typeface="Cambria Math" panose="02040503050406030204" pitchFamily="18" charset="0"/>
                    <a:ea typeface="Cambria Math"/>
                  </a:rPr>
                  <a:t>^</a:t>
                </a:r>
                <a:r>
                  <a:rPr lang="en-US" altLang="zh-CN" sz="1200" b="1" i="0">
                    <a:latin typeface="Cambria Math"/>
                    <a:ea typeface="Cambria Math"/>
                  </a:rPr>
                  <a:t>∞</a:t>
                </a:r>
                <a:r>
                  <a:rPr lang="en-US" altLang="zh-CN" sz="1200" b="1" i="0">
                    <a:latin typeface="Cambria Math" panose="02040503050406030204" pitchFamily="18" charset="0"/>
                    <a:ea typeface="Cambria Math"/>
                    <a:sym typeface="Symbol"/>
                  </a:rPr>
                  <a:t>▒〖</a:t>
                </a:r>
                <a:r>
                  <a:rPr lang="en-US" altLang="zh-CN" sz="1200" b="1" i="0">
                    <a:latin typeface="Cambria Math"/>
                    <a:sym typeface="Symbol"/>
                  </a:rPr>
                  <a:t>𝒆𝒙𝒑</a:t>
                </a:r>
                <a:r>
                  <a:rPr lang="en-US" altLang="zh-CN" sz="1200" b="1" i="0">
                    <a:latin typeface="Cambria Math" panose="02040503050406030204" pitchFamily="18" charset="0"/>
                    <a:sym typeface="Symbol"/>
                  </a:rPr>
                  <a:t>(</a:t>
                </a:r>
                <a:r>
                  <a:rPr lang="en-US" altLang="zh-CN" sz="1200" b="1" i="0">
                    <a:latin typeface="Cambria Math"/>
                    <a:sym typeface="Symbol"/>
                  </a:rPr>
                  <a:t>−</a:t>
                </a:r>
                <a:r>
                  <a:rPr lang="en-US" altLang="zh-CN" sz="1200" b="1" i="0">
                    <a:latin typeface="Cambria Math" panose="02040503050406030204" pitchFamily="18" charset="0"/>
                    <a:sym typeface="Symbol"/>
                  </a:rPr>
                  <a:t>)</a:t>
                </a:r>
                <a:r>
                  <a:rPr lang="en-US" altLang="zh-CN" sz="1200" b="1" i="0">
                    <a:latin typeface="Cambria Math"/>
                  </a:rPr>
                  <a:t>𝒅</a:t>
                </a:r>
                <a:r>
                  <a:rPr lang="en-US" altLang="zh-CN" sz="1200" b="1" i="0">
                    <a:latin typeface="Cambria Math"/>
                    <a:sym typeface="Symbol"/>
                  </a:rPr>
                  <a:t>=</a:t>
                </a:r>
                <a:r>
                  <a:rPr lang="en-US" altLang="zh-CN" sz="1200" b="1" i="0">
                    <a:latin typeface="Cambria Math" panose="02040503050406030204" pitchFamily="18" charset="0"/>
                    <a:sym typeface="Symbol"/>
                  </a:rPr>
                  <a:t>√</a:t>
                </a:r>
                <a:r>
                  <a:rPr lang="zh-CN" altLang="en-US" sz="1200" b="1" i="0">
                    <a:latin typeface="Cambria Math"/>
                    <a:sym typeface="Symbol"/>
                  </a:rPr>
                  <a:t>𝝅</a:t>
                </a:r>
                <a:r>
                  <a:rPr lang="en-US" altLang="zh-CN" sz="1200" b="1" i="0">
                    <a:latin typeface="Cambria Math" panose="02040503050406030204" pitchFamily="18" charset="0"/>
                    <a:sym typeface="Symbol"/>
                  </a:rPr>
                  <a:t>/</a:t>
                </a:r>
                <a:r>
                  <a:rPr lang="en-US" altLang="zh-CN" sz="1200" b="1" i="0">
                    <a:latin typeface="Cambria Math"/>
                    <a:sym typeface="Symbol"/>
                  </a:rPr>
                  <a:t>𝟐</a:t>
                </a:r>
                <a:r>
                  <a:rPr lang="en-US" altLang="zh-CN" sz="1200" b="1" i="0">
                    <a:latin typeface="Cambria Math" panose="02040503050406030204" pitchFamily="18" charset="0"/>
                    <a:ea typeface="Cambria Math"/>
                    <a:sym typeface="Symbol"/>
                  </a:rPr>
                  <a:t>〗</a:t>
                </a:r>
                <a:r>
                  <a:rPr lang="zh-CN" altLang="en-US" dirty="0" smtClean="0"/>
                  <a:t>█，代回到导带电子密度计算公式█，对公式进行整理得到导带电子密度表达式█，设表达式中的常数项为</a:t>
                </a:r>
                <a:r>
                  <a:rPr lang="en-US" altLang="zh-CN" dirty="0" smtClean="0"/>
                  <a:t>NC</a:t>
                </a:r>
                <a:r>
                  <a:rPr lang="zh-CN" altLang="en-US" dirty="0" smtClean="0"/>
                  <a:t>█，</a:t>
                </a:r>
                <a:r>
                  <a:rPr lang="en-US" altLang="zh-CN" dirty="0" smtClean="0"/>
                  <a:t>NC</a:t>
                </a:r>
                <a:r>
                  <a:rPr lang="zh-CN" altLang="en-US" dirty="0" smtClean="0"/>
                  <a:t>称为导带底有效状态密度。导带底电子密度表达式转化为：█</a:t>
                </a:r>
                <a:r>
                  <a:rPr lang="en-US" altLang="zh-CN" sz="1200" i="0" smtClean="0">
                    <a:latin typeface="Cambria Math"/>
                  </a:rPr>
                  <a:t>𝑛=</a:t>
                </a:r>
                <a:r>
                  <a:rPr lang="en-US" altLang="zh-CN" sz="1200" i="0">
                    <a:latin typeface="Cambria Math"/>
                  </a:rPr>
                  <a:t>𝑁</a:t>
                </a:r>
                <a:r>
                  <a:rPr lang="en-US" altLang="zh-CN" sz="1200" i="0">
                    <a:latin typeface="Cambria Math" panose="02040503050406030204" pitchFamily="18" charset="0"/>
                  </a:rPr>
                  <a:t>_</a:t>
                </a:r>
                <a:r>
                  <a:rPr lang="en-US" altLang="zh-CN" sz="1200" i="0">
                    <a:latin typeface="Cambria Math"/>
                  </a:rPr>
                  <a:t>𝐶 𝑒𝑥𝑝</a:t>
                </a:r>
                <a:r>
                  <a:rPr lang="en-US" altLang="zh-CN" sz="1200" i="0">
                    <a:latin typeface="Cambria Math" panose="02040503050406030204" pitchFamily="18" charset="0"/>
                  </a:rPr>
                  <a:t>[</a:t>
                </a:r>
                <a:r>
                  <a:rPr lang="en-US" altLang="zh-CN" sz="1200" i="0">
                    <a:latin typeface="Cambria Math"/>
                  </a:rPr>
                  <a:t>−</a:t>
                </a:r>
                <a:r>
                  <a:rPr lang="en-US" altLang="zh-CN" sz="1200" i="0">
                    <a:latin typeface="Cambria Math" panose="02040503050406030204" pitchFamily="18" charset="0"/>
                  </a:rPr>
                  <a:t>(</a:t>
                </a:r>
                <a:r>
                  <a:rPr lang="en-US" altLang="zh-CN" sz="1200" i="0">
                    <a:latin typeface="Cambria Math"/>
                  </a:rPr>
                  <a:t>𝐸</a:t>
                </a:r>
                <a:r>
                  <a:rPr lang="en-US" altLang="zh-CN" sz="1200" i="0">
                    <a:latin typeface="Cambria Math" panose="02040503050406030204" pitchFamily="18" charset="0"/>
                  </a:rPr>
                  <a:t>_</a:t>
                </a:r>
                <a:r>
                  <a:rPr lang="en-US" altLang="zh-CN" sz="1200" i="0">
                    <a:latin typeface="Cambria Math"/>
                  </a:rPr>
                  <a:t>𝐶−𝐸</a:t>
                </a:r>
                <a:r>
                  <a:rPr lang="en-US" altLang="zh-CN" sz="1200" i="0">
                    <a:latin typeface="Cambria Math" panose="02040503050406030204" pitchFamily="18" charset="0"/>
                  </a:rPr>
                  <a:t>_</a:t>
                </a:r>
                <a:r>
                  <a:rPr lang="en-US" altLang="zh-CN" sz="1200" i="0">
                    <a:latin typeface="Cambria Math"/>
                  </a:rPr>
                  <a:t>𝑓</a:t>
                </a:r>
                <a:r>
                  <a:rPr lang="en-US" altLang="zh-CN" sz="1200" i="0">
                    <a:latin typeface="Cambria Math" panose="02040503050406030204" pitchFamily="18" charset="0"/>
                  </a:rPr>
                  <a:t> )</a:t>
                </a:r>
                <a:r>
                  <a:rPr lang="en-US" altLang="zh-CN" sz="1200" i="0">
                    <a:latin typeface="Cambria Math"/>
                  </a:rPr>
                  <a:t>/𝐾</a:t>
                </a:r>
                <a:r>
                  <a:rPr lang="en-US" altLang="zh-CN" sz="1200" i="0">
                    <a:latin typeface="Cambria Math" panose="02040503050406030204" pitchFamily="18" charset="0"/>
                  </a:rPr>
                  <a:t>_</a:t>
                </a:r>
                <a:r>
                  <a:rPr lang="en-US" altLang="zh-CN" sz="1200" i="0">
                    <a:latin typeface="Cambria Math"/>
                  </a:rPr>
                  <a:t>0 𝑇</a:t>
                </a:r>
                <a:r>
                  <a:rPr lang="en-US" altLang="zh-CN" sz="1200" i="0">
                    <a:latin typeface="Cambria Math" panose="02040503050406030204" pitchFamily="18" charset="0"/>
                  </a:rPr>
                  <a:t>]</a:t>
                </a:r>
                <a:r>
                  <a:rPr lang="zh-CN" altLang="en-US" sz="1200" dirty="0" smtClean="0"/>
                  <a:t>。</a:t>
                </a:r>
                <a:endParaRPr lang="zh-CN" altLang="en-US" sz="1200" b="1" dirty="0"/>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420497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导带电子密度的表达式一定要记住，得出此公式的前提条件是研究的半导体是非简并半导体。也就是此公式适用于非简并半导体的分析。如果不是非简并半导体，而是简并半导体，怎么计算导带电子密度呢？这就需要利用费米分布函数和导带状态密度相乘后积分获得，这个积分需要进行数值计算。现在针对的是非简并半导体，获得了非简并半导体导带电子密度的表达式。表达式中的</a:t>
            </a:r>
            <a:r>
              <a:rPr lang="en-US" altLang="zh-CN" sz="1200" dirty="0" smtClean="0"/>
              <a:t>NC</a:t>
            </a:r>
            <a:r>
              <a:rPr lang="zh-CN" altLang="en-US" sz="1200" dirty="0" smtClean="0"/>
              <a:t>是导带电子有效状态密度，在确定温度下，</a:t>
            </a:r>
            <a:r>
              <a:rPr lang="en-US" altLang="zh-CN" sz="1200" dirty="0" smtClean="0"/>
              <a:t>NC</a:t>
            </a:r>
            <a:r>
              <a:rPr lang="zh-CN" altLang="en-US" sz="1200" dirty="0" smtClean="0"/>
              <a:t>是常数。要注意，当温度变化时，</a:t>
            </a:r>
            <a:r>
              <a:rPr lang="en-US" altLang="zh-CN" sz="1200" dirty="0" smtClean="0"/>
              <a:t>NC</a:t>
            </a:r>
            <a:r>
              <a:rPr lang="zh-CN" altLang="en-US" sz="1200" dirty="0" smtClean="0"/>
              <a:t>随之变化，</a:t>
            </a:r>
            <a:r>
              <a:rPr lang="en-US" altLang="zh-CN" sz="1200" dirty="0" smtClean="0"/>
              <a:t>NC</a:t>
            </a:r>
            <a:r>
              <a:rPr lang="zh-CN" altLang="en-US" sz="1200" dirty="0" smtClean="0"/>
              <a:t>是温度的二分之三次方的函数，随着温度变化而增加。现在，我们来考察非简并半导体导带电子密度公式，从这个公式看，非简并半导体导带中电子的密度就好像都处于导带底的能级上，导带底能级的电子状态密度就是</a:t>
            </a:r>
            <a:r>
              <a:rPr lang="en-US" altLang="zh-CN" sz="1200" dirty="0" smtClean="0"/>
              <a:t>NC</a:t>
            </a:r>
            <a:r>
              <a:rPr lang="zh-CN" altLang="en-US" sz="1200" dirty="0" smtClean="0"/>
              <a:t>，导带底能级上电子的占据几率满足玻尔兹曼分布函数。下面看一个能带简图。如果有两块同种材料的半导体，半导体中的费米能级不同，一个费米能级为</a:t>
            </a:r>
            <a:r>
              <a:rPr lang="en-US" altLang="zh-CN" sz="1200" dirty="0" smtClean="0"/>
              <a:t>EF1</a:t>
            </a:r>
            <a:r>
              <a:rPr lang="zh-CN" altLang="en-US" sz="1200" dirty="0" smtClean="0"/>
              <a:t>，一个费米能级为</a:t>
            </a:r>
            <a:r>
              <a:rPr lang="en-US" altLang="zh-CN" sz="1200" dirty="0" smtClean="0"/>
              <a:t>EF2</a:t>
            </a:r>
            <a:r>
              <a:rPr lang="zh-CN" altLang="en-US" sz="1200" dirty="0" smtClean="0"/>
              <a:t>，这样的两块半导体中，哪个电子密度高，哪个电子密度低。对于非简并半导体，费米能级处在禁带中，费米能级距离导带底距离越近，导带中能级上被电子占据的几率就越大，导带中电子密度也越高。这个结果从非简并半导体导带电子密度公式也可以得到。再次强调，非简并半导体导带电子密度表达式需要记住。导带电子有效状态密度</a:t>
            </a:r>
            <a:r>
              <a:rPr lang="en-US" altLang="zh-CN" sz="1200" dirty="0" smtClean="0"/>
              <a:t>NC</a:t>
            </a:r>
            <a:r>
              <a:rPr lang="zh-CN" altLang="en-US" sz="1200" dirty="0" smtClean="0"/>
              <a:t>是与温度相关的函数。理解并能分析电子密度变化引起的费米能级变化趋势。</a:t>
            </a:r>
            <a:endParaRPr lang="en-US" altLang="zh-CN" sz="1200"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3919719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价带空穴密度的公式推导与导带电子密度公式推导类似。知道价带中的空穴状态密度█和能级被空穴占据的几率█，相乘后在价带能量范围内进行积分█得到价带空穴密度，由于能级低于费米能级并远离费米能级的空穴占有几率为零，能量的积分转化为从负无穷到价带顶的积分。又针对非简并半导体进行分析█，费米分布函数就用玻尔兹曼分布函数代替█，同样设█</a:t>
                </a:r>
                <a14:m>
                  <m:oMath xmlns:m="http://schemas.openxmlformats.org/officeDocument/2006/math">
                    <m:r>
                      <a:rPr lang="zh-CN" altLang="en-US" sz="1200" b="1" i="1" smtClean="0">
                        <a:latin typeface="Cambria Math"/>
                        <a:sym typeface="Symbol"/>
                      </a:rPr>
                      <m:t></m:t>
                    </m:r>
                    <m:r>
                      <a:rPr lang="en-US" altLang="zh-CN" sz="1200" b="1" i="1">
                        <a:latin typeface="Cambria Math"/>
                        <a:sym typeface="Symbol"/>
                      </a:rPr>
                      <m:t>=</m:t>
                    </m:r>
                    <m:d>
                      <m:dPr>
                        <m:ctrlPr>
                          <a:rPr lang="en-US" altLang="zh-CN" sz="1200" b="1" i="1">
                            <a:latin typeface="Cambria Math" panose="02040503050406030204" pitchFamily="18" charset="0"/>
                            <a:sym typeface="Symbol"/>
                          </a:rPr>
                        </m:ctrlPr>
                      </m:dPr>
                      <m:e>
                        <m:sSub>
                          <m:sSubPr>
                            <m:ctrlPr>
                              <a:rPr lang="en-US" altLang="zh-CN" sz="1200" b="1" i="1">
                                <a:latin typeface="Cambria Math" panose="02040503050406030204" pitchFamily="18" charset="0"/>
                                <a:sym typeface="Symbol"/>
                              </a:rPr>
                            </m:ctrlPr>
                          </m:sSubPr>
                          <m:e>
                            <m:r>
                              <a:rPr lang="en-US" altLang="zh-CN" sz="1200" b="1" i="1">
                                <a:latin typeface="Cambria Math"/>
                                <a:sym typeface="Symbol"/>
                              </a:rPr>
                              <m:t>𝑬</m:t>
                            </m:r>
                          </m:e>
                          <m:sub>
                            <m:r>
                              <a:rPr lang="en-US" altLang="zh-CN" sz="1200" b="1" i="1">
                                <a:latin typeface="Cambria Math"/>
                                <a:sym typeface="Symbol"/>
                              </a:rPr>
                              <m:t>𝑽</m:t>
                            </m:r>
                          </m:sub>
                        </m:sSub>
                        <m:r>
                          <a:rPr lang="en-US" altLang="zh-CN" sz="1200" b="1" i="1">
                            <a:latin typeface="Cambria Math"/>
                            <a:sym typeface="Symbol"/>
                          </a:rPr>
                          <m:t>−</m:t>
                        </m:r>
                        <m:r>
                          <a:rPr lang="en-US" altLang="zh-CN" sz="1200" b="1" i="1">
                            <a:latin typeface="Cambria Math"/>
                            <a:sym typeface="Symbol"/>
                          </a:rPr>
                          <m:t>𝑬</m:t>
                        </m:r>
                      </m:e>
                    </m:d>
                    <m:r>
                      <a:rPr lang="en-US" altLang="zh-CN" sz="1200" b="1">
                        <a:latin typeface="Cambria Math"/>
                        <a:sym typeface="Symbol"/>
                      </a:rPr>
                      <m:t>/</m:t>
                    </m:r>
                    <m:sSub>
                      <m:sSubPr>
                        <m:ctrlPr>
                          <a:rPr lang="en-US" altLang="zh-CN" sz="1200" b="1" i="1">
                            <a:latin typeface="Cambria Math" panose="02040503050406030204" pitchFamily="18" charset="0"/>
                            <a:sym typeface="Symbol"/>
                          </a:rPr>
                        </m:ctrlPr>
                      </m:sSubPr>
                      <m:e>
                        <m:r>
                          <a:rPr lang="en-US" altLang="zh-CN" sz="1200" b="1" i="1">
                            <a:latin typeface="Cambria Math"/>
                            <a:sym typeface="Symbol"/>
                          </a:rPr>
                          <m:t>𝑲</m:t>
                        </m:r>
                      </m:e>
                      <m:sub>
                        <m:r>
                          <a:rPr lang="en-US" altLang="zh-CN" sz="1200" b="1" i="1">
                            <a:latin typeface="Cambria Math"/>
                            <a:sym typeface="Symbol"/>
                          </a:rPr>
                          <m:t>𝟎</m:t>
                        </m:r>
                      </m:sub>
                    </m:sSub>
                    <m:r>
                      <a:rPr lang="en-US" altLang="zh-CN" sz="1200" b="1" i="1">
                        <a:latin typeface="Cambria Math"/>
                        <a:sym typeface="Symbol"/>
                      </a:rPr>
                      <m:t>𝑻</m:t>
                    </m:r>
                  </m:oMath>
                </a14:m>
                <a:r>
                  <a:rPr lang="zh-CN" altLang="en-US" sz="1200" b="1" dirty="0" smtClean="0"/>
                  <a:t>，获得新的公式</a:t>
                </a:r>
                <a:r>
                  <a:rPr lang="zh-CN" altLang="en-US" dirty="0" smtClean="0"/>
                  <a:t>█，公式中的积分项等于█</a:t>
                </a:r>
                <a14:m>
                  <m:oMath xmlns:m="http://schemas.openxmlformats.org/officeDocument/2006/math">
                    <m:f>
                      <m:fPr>
                        <m:ctrlPr>
                          <a:rPr lang="en-US" altLang="zh-CN" sz="1200" b="1" i="1" smtClean="0">
                            <a:latin typeface="Cambria Math" panose="02040503050406030204" pitchFamily="18" charset="0"/>
                            <a:sym typeface="Symbol"/>
                          </a:rPr>
                        </m:ctrlPr>
                      </m:fPr>
                      <m:num>
                        <m:rad>
                          <m:radPr>
                            <m:degHide m:val="on"/>
                            <m:ctrlPr>
                              <a:rPr lang="en-US" altLang="zh-CN" sz="1200" b="1" i="1">
                                <a:latin typeface="Cambria Math" panose="02040503050406030204" pitchFamily="18" charset="0"/>
                                <a:sym typeface="Symbol"/>
                              </a:rPr>
                            </m:ctrlPr>
                          </m:radPr>
                          <m:deg/>
                          <m:e>
                            <m:r>
                              <a:rPr lang="zh-CN" altLang="en-US" sz="1200" b="1" i="1">
                                <a:latin typeface="Cambria Math"/>
                                <a:sym typeface="Symbol"/>
                              </a:rPr>
                              <m:t>𝝅</m:t>
                            </m:r>
                          </m:e>
                        </m:rad>
                      </m:num>
                      <m:den>
                        <m:r>
                          <a:rPr lang="en-US" altLang="zh-CN" sz="1200" b="1" i="1">
                            <a:latin typeface="Cambria Math"/>
                            <a:sym typeface="Symbol"/>
                          </a:rPr>
                          <m:t>𝟐</m:t>
                        </m:r>
                      </m:den>
                    </m:f>
                  </m:oMath>
                </a14:m>
                <a:r>
                  <a:rPr lang="zh-CN" altLang="en-US" dirty="0" smtClean="0"/>
                  <a:t>，代回公式█，可以获得价带空穴密度公式█，设</a:t>
                </a:r>
                <a:r>
                  <a:rPr lang="en-US" altLang="zh-CN" dirty="0" smtClean="0"/>
                  <a:t>NV</a:t>
                </a:r>
                <a:r>
                  <a:rPr lang="zh-CN" altLang="en-US" dirty="0" smtClean="0"/>
                  <a:t>等于公式中的非</a:t>
                </a:r>
                <a:r>
                  <a:rPr lang="en-US" altLang="zh-CN" dirty="0" smtClean="0"/>
                  <a:t>e</a:t>
                </a:r>
                <a:r>
                  <a:rPr lang="zh-CN" altLang="en-US" dirty="0" smtClean="0"/>
                  <a:t>指数项█，称为价带空穴有效状态密度，注意：价带空穴有效状态密度同样是温度二分之三次方的函数，随温度而变换。最终价带空穴密度公式就写为价带空穴有效状态密度乘以价带被空穴占据的几率█。所以</a:t>
                </a:r>
                <a:r>
                  <a:rPr lang="en-US" altLang="zh-CN" dirty="0" smtClean="0"/>
                  <a:t>NV</a:t>
                </a:r>
                <a:r>
                  <a:rPr lang="zh-CN" altLang="en-US" dirty="0" smtClean="0"/>
                  <a:t>表示的是将价带空穴等效看作都处在价带顶时，价带顶能级上的状态总数。现在观察能带简图。在能带简图中对应两个费米能级情况，那么哪个费米能级对应的空穴密度高？从能带简图知道，费米能级处在禁带中，从已知的分析知道，费米能级越接近价带顶，空穴占有几率越大，空穴的密度也越大。现在观察价带空穴密度公式，如果</a:t>
                </a:r>
                <a:r>
                  <a:rPr lang="en-US" altLang="zh-CN" dirty="0" smtClean="0"/>
                  <a:t>EF</a:t>
                </a:r>
                <a:r>
                  <a:rPr lang="zh-CN" altLang="en-US" dirty="0" smtClean="0"/>
                  <a:t>距离</a:t>
                </a:r>
                <a:r>
                  <a:rPr lang="en-US" altLang="zh-CN" dirty="0" smtClean="0"/>
                  <a:t>EV</a:t>
                </a:r>
                <a:r>
                  <a:rPr lang="zh-CN" altLang="en-US" dirty="0" smtClean="0"/>
                  <a:t>近，则</a:t>
                </a:r>
                <a:r>
                  <a:rPr lang="en-US" altLang="zh-CN" dirty="0" smtClean="0"/>
                  <a:t>EF-EV</a:t>
                </a:r>
                <a:r>
                  <a:rPr lang="zh-CN" altLang="en-US" dirty="0" smtClean="0"/>
                  <a:t>值小，那么</a:t>
                </a:r>
                <a:r>
                  <a:rPr lang="en-US" altLang="zh-CN" dirty="0" smtClean="0"/>
                  <a:t>e</a:t>
                </a:r>
                <a:r>
                  <a:rPr lang="zh-CN" altLang="en-US" dirty="0" smtClean="0"/>
                  <a:t>指数项就大，注意</a:t>
                </a:r>
                <a:r>
                  <a:rPr lang="en-US" altLang="zh-CN" dirty="0" smtClean="0"/>
                  <a:t>e</a:t>
                </a:r>
                <a:r>
                  <a:rPr lang="zh-CN" altLang="en-US" dirty="0" smtClean="0"/>
                  <a:t>指数项中的负号。得出的结论是一致的。也就是当费米能级处在禁带中时，费米能级距离价带顶近，价带空穴密度大。那么考虑一下，如果费米能级在价带中，价带顶距离费米能级近，空穴密度是大，还是小？此处要求记住非简并半导体价带空穴密度公式。记住公式中价带空穴有效状态密度与温度的关系。并理解费米能级位置对价带中空穴密度的影响。</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价带空穴密度的公式推导与导带电子密度推导类似。知道价带中的空穴状态密度█和能级被空穴占据的几率</a:t>
                </a:r>
                <a:r>
                  <a:rPr lang="zh-CN" altLang="en-US" dirty="0" smtClean="0"/>
                  <a:t>█</a:t>
                </a:r>
                <a:r>
                  <a:rPr lang="zh-CN" altLang="en-US" dirty="0" smtClean="0"/>
                  <a:t>，相乘后在价带能量范围内进行积分</a:t>
                </a:r>
                <a:r>
                  <a:rPr lang="zh-CN" altLang="en-US" dirty="0" smtClean="0"/>
                  <a:t>█得到价带空穴密度</a:t>
                </a:r>
                <a:r>
                  <a:rPr lang="zh-CN" altLang="en-US" dirty="0" smtClean="0"/>
                  <a:t>，由于能级远离费米能级的空穴占有几率为零，能量的积分转化为从负无穷到价带顶的积分。又针对非简并半导体进行分析</a:t>
                </a:r>
                <a:r>
                  <a:rPr lang="zh-CN" altLang="en-US" dirty="0" smtClean="0"/>
                  <a:t>█</a:t>
                </a:r>
                <a:r>
                  <a:rPr lang="zh-CN" altLang="en-US" dirty="0" smtClean="0"/>
                  <a:t>，费米分布函数用玻尔兹曼分布函数代替</a:t>
                </a:r>
                <a:r>
                  <a:rPr lang="zh-CN" altLang="en-US" dirty="0" smtClean="0"/>
                  <a:t>█</a:t>
                </a:r>
                <a:r>
                  <a:rPr lang="zh-CN" altLang="en-US" dirty="0" smtClean="0"/>
                  <a:t>，同样设</a:t>
                </a:r>
                <a:r>
                  <a:rPr lang="zh-CN" altLang="en-US" dirty="0" smtClean="0"/>
                  <a:t>█</a:t>
                </a:r>
                <a:r>
                  <a:rPr lang="zh-CN" altLang="en-US" sz="1200" b="1" i="0" smtClean="0">
                    <a:latin typeface="Cambria Math"/>
                    <a:sym typeface="Symbol"/>
                  </a:rPr>
                  <a:t></a:t>
                </a:r>
                <a:r>
                  <a:rPr lang="en-US" altLang="zh-CN" sz="1200" b="1" i="0">
                    <a:latin typeface="Cambria Math"/>
                    <a:sym typeface="Symbol"/>
                  </a:rPr>
                  <a:t>=</a:t>
                </a:r>
                <a:r>
                  <a:rPr lang="en-US" altLang="zh-CN" sz="1200" b="1" i="0">
                    <a:latin typeface="Cambria Math" panose="02040503050406030204" pitchFamily="18" charset="0"/>
                    <a:sym typeface="Symbol"/>
                  </a:rPr>
                  <a:t>(</a:t>
                </a:r>
                <a:r>
                  <a:rPr lang="en-US" altLang="zh-CN" sz="1200" b="1" i="0">
                    <a:latin typeface="Cambria Math"/>
                    <a:sym typeface="Symbol"/>
                  </a:rPr>
                  <a:t>𝑬</a:t>
                </a:r>
                <a:r>
                  <a:rPr lang="en-US" altLang="zh-CN" sz="1200" b="1" i="0">
                    <a:latin typeface="Cambria Math" panose="02040503050406030204" pitchFamily="18" charset="0"/>
                    <a:sym typeface="Symbol"/>
                  </a:rPr>
                  <a:t>_</a:t>
                </a:r>
                <a:r>
                  <a:rPr lang="en-US" altLang="zh-CN" sz="1200" b="1" i="0">
                    <a:latin typeface="Cambria Math"/>
                    <a:sym typeface="Symbol"/>
                  </a:rPr>
                  <a:t>𝑽−𝑬</a:t>
                </a:r>
                <a:r>
                  <a:rPr lang="en-US" altLang="zh-CN" sz="1200" b="1" i="0">
                    <a:latin typeface="Cambria Math" panose="02040503050406030204" pitchFamily="18" charset="0"/>
                    <a:sym typeface="Symbol"/>
                  </a:rPr>
                  <a:t>)</a:t>
                </a:r>
                <a:r>
                  <a:rPr lang="en-US" altLang="zh-CN" sz="1200" b="1" i="0">
                    <a:latin typeface="Cambria Math"/>
                    <a:sym typeface="Symbol"/>
                  </a:rPr>
                  <a:t>/𝑲</a:t>
                </a:r>
                <a:r>
                  <a:rPr lang="en-US" altLang="zh-CN" sz="1200" b="1" i="0">
                    <a:latin typeface="Cambria Math" panose="02040503050406030204" pitchFamily="18" charset="0"/>
                    <a:sym typeface="Symbol"/>
                  </a:rPr>
                  <a:t>_</a:t>
                </a:r>
                <a:r>
                  <a:rPr lang="en-US" altLang="zh-CN" sz="1200" b="1" i="0">
                    <a:latin typeface="Cambria Math"/>
                    <a:sym typeface="Symbol"/>
                  </a:rPr>
                  <a:t>𝟎 𝑻</a:t>
                </a:r>
                <a:r>
                  <a:rPr lang="zh-CN" altLang="en-US" sz="1200" b="1" dirty="0" smtClean="0"/>
                  <a:t>，获得新的公式</a:t>
                </a:r>
                <a:r>
                  <a:rPr lang="zh-CN" altLang="en-US" dirty="0" smtClean="0"/>
                  <a:t>█，公式中的积分项等于█</a:t>
                </a:r>
                <a:r>
                  <a:rPr lang="en-US" altLang="zh-CN" sz="1200" b="1" i="0">
                    <a:latin typeface="Cambria Math" panose="02040503050406030204" pitchFamily="18" charset="0"/>
                    <a:sym typeface="Symbol"/>
                  </a:rPr>
                  <a:t>√</a:t>
                </a:r>
                <a:r>
                  <a:rPr lang="zh-CN" altLang="en-US" sz="1200" b="1" i="0">
                    <a:latin typeface="Cambria Math"/>
                    <a:sym typeface="Symbol"/>
                  </a:rPr>
                  <a:t>𝝅</a:t>
                </a:r>
                <a:r>
                  <a:rPr lang="en-US" altLang="zh-CN" sz="1200" b="1" i="0" smtClean="0">
                    <a:latin typeface="Cambria Math" panose="02040503050406030204" pitchFamily="18" charset="0"/>
                    <a:sym typeface="Symbol"/>
                  </a:rPr>
                  <a:t>/</a:t>
                </a:r>
                <a:r>
                  <a:rPr lang="en-US" altLang="zh-CN" sz="1200" b="1" i="0">
                    <a:latin typeface="Cambria Math"/>
                    <a:sym typeface="Symbol"/>
                  </a:rPr>
                  <a:t>𝟐</a:t>
                </a:r>
                <a:r>
                  <a:rPr lang="zh-CN" altLang="en-US" dirty="0" smtClean="0"/>
                  <a:t>，代入公式</a:t>
                </a:r>
                <a:r>
                  <a:rPr lang="zh-CN" altLang="en-US" dirty="0" smtClean="0"/>
                  <a:t>█，</a:t>
                </a:r>
                <a:r>
                  <a:rPr lang="zh-CN" altLang="en-US" dirty="0" smtClean="0"/>
                  <a:t>可以获得价带空穴密度公式</a:t>
                </a:r>
                <a:r>
                  <a:rPr lang="zh-CN" altLang="en-US" dirty="0" smtClean="0"/>
                  <a:t>█，设</a:t>
                </a:r>
                <a:r>
                  <a:rPr lang="en-US" altLang="zh-CN" dirty="0" smtClean="0"/>
                  <a:t>NV</a:t>
                </a:r>
                <a:r>
                  <a:rPr lang="zh-CN" altLang="en-US" dirty="0" smtClean="0"/>
                  <a:t>等于公式中的常数项█，称为价带顶有效状态密度，注意：价带顶有效状态密度式温度二分之三次方的函数。随温度变换。最终将价带电子密度公式写为价带有效状态密度乘以价带被空穴占据的几率█。所以</a:t>
                </a:r>
                <a:r>
                  <a:rPr lang="en-US" altLang="zh-CN" dirty="0" smtClean="0"/>
                  <a:t>NV</a:t>
                </a:r>
                <a:r>
                  <a:rPr lang="zh-CN" altLang="en-US" dirty="0" smtClean="0"/>
                  <a:t>表示的是将价带空穴等价在价带顶时，价带顶能级上的状态总数。现在观察能带简图。在能带简图中对应两个费米能级情况，那么哪个费米能级时对应的空穴密度高？从能带简图知道，费米能级处在禁带中，那么从已知的分析知道，费米能级越接近价带等，空穴占有几率越大，空穴的密度也越大。现在观察价带空穴密度公式，如果</a:t>
                </a:r>
                <a:r>
                  <a:rPr lang="en-US" altLang="zh-CN" dirty="0" smtClean="0"/>
                  <a:t>EF</a:t>
                </a:r>
                <a:r>
                  <a:rPr lang="zh-CN" altLang="en-US" dirty="0" smtClean="0"/>
                  <a:t>距离</a:t>
                </a:r>
                <a:r>
                  <a:rPr lang="en-US" altLang="zh-CN" dirty="0" smtClean="0"/>
                  <a:t>EV</a:t>
                </a:r>
                <a:r>
                  <a:rPr lang="zh-CN" altLang="en-US" dirty="0" smtClean="0"/>
                  <a:t>近，则</a:t>
                </a:r>
                <a:r>
                  <a:rPr lang="en-US" altLang="zh-CN" dirty="0" smtClean="0"/>
                  <a:t>EF-EV</a:t>
                </a:r>
                <a:r>
                  <a:rPr lang="zh-CN" altLang="en-US" dirty="0" smtClean="0"/>
                  <a:t>值小，那么</a:t>
                </a:r>
                <a:r>
                  <a:rPr lang="en-US" altLang="zh-CN" dirty="0" smtClean="0"/>
                  <a:t>e</a:t>
                </a:r>
                <a:r>
                  <a:rPr lang="zh-CN" altLang="en-US" dirty="0" smtClean="0"/>
                  <a:t>指数项就大，注意有负号。得出的结论是一致的。也就是对于费米能级处在禁带中时，费米能级距离价带顶近，价带空穴密度大。那么考虑一下，如果费米能级在价带中，价带顶距离费米能级近，空穴密度怎么是大，还是小？此处要求记住非简并半导体价带空穴密度公式。记住公式中价带有效状态密度与温度的关系。并理解费米能级位置对价带中空穴密度的影响。</a:t>
                </a:r>
                <a:endParaRPr lang="en-US" altLang="zh-CN" dirty="0" smtClean="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2927339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至此，得到了非简并半导体的导带电子密度和价带空穴密度的表达式。从表达式中可以看出，导带电子密度和价带空穴密度随温度变化，一方面，温度对有效状态密度影响，一方面是对占有几率的影响。表中给出了</a:t>
            </a:r>
            <a:r>
              <a:rPr lang="en-US" altLang="zh-CN" dirty="0" smtClean="0"/>
              <a:t>Si</a:t>
            </a:r>
            <a:r>
              <a:rPr lang="zh-CN" altLang="en-US" dirty="0" smtClean="0"/>
              <a:t>，</a:t>
            </a:r>
            <a:r>
              <a:rPr lang="en-US" altLang="zh-CN" dirty="0" smtClean="0"/>
              <a:t>GE</a:t>
            </a:r>
            <a:r>
              <a:rPr lang="zh-CN" altLang="en-US" dirty="0" smtClean="0"/>
              <a:t>，</a:t>
            </a:r>
            <a:r>
              <a:rPr lang="en-US" altLang="zh-CN" dirty="0" smtClean="0"/>
              <a:t>GaAs</a:t>
            </a:r>
            <a:r>
              <a:rPr lang="zh-CN" altLang="en-US" dirty="0" smtClean="0"/>
              <a:t>三种半导体材料在</a:t>
            </a:r>
            <a:r>
              <a:rPr lang="en-US" altLang="zh-CN" dirty="0" smtClean="0"/>
              <a:t>300K</a:t>
            </a:r>
            <a:r>
              <a:rPr lang="zh-CN" altLang="en-US" dirty="0" smtClean="0"/>
              <a:t>时的导带电子有效状态密度和价带空穴有效状态密度，此处要注意的就是有效状态密度的数量级。硅的有效状态密度在</a:t>
            </a:r>
            <a:r>
              <a:rPr lang="en-US" altLang="zh-CN" dirty="0" smtClean="0"/>
              <a:t>10</a:t>
            </a:r>
            <a:r>
              <a:rPr lang="zh-CN" altLang="en-US" dirty="0" smtClean="0"/>
              <a:t>的</a:t>
            </a:r>
            <a:r>
              <a:rPr lang="en-US" altLang="zh-CN" dirty="0" smtClean="0"/>
              <a:t>19</a:t>
            </a:r>
            <a:r>
              <a:rPr lang="zh-CN" altLang="en-US" dirty="0" smtClean="0"/>
              <a:t>次方，</a:t>
            </a:r>
            <a:r>
              <a:rPr lang="en-US" altLang="zh-CN" dirty="0" smtClean="0"/>
              <a:t>Ge</a:t>
            </a:r>
            <a:r>
              <a:rPr lang="zh-CN" altLang="en-US" dirty="0" smtClean="0"/>
              <a:t>的导带电子有效状态密度在</a:t>
            </a:r>
            <a:r>
              <a:rPr lang="en-US" altLang="zh-CN" dirty="0" smtClean="0"/>
              <a:t>10</a:t>
            </a:r>
            <a:r>
              <a:rPr lang="zh-CN" altLang="en-US" dirty="0" smtClean="0"/>
              <a:t>的</a:t>
            </a:r>
            <a:r>
              <a:rPr lang="en-US" altLang="zh-CN" dirty="0" smtClean="0"/>
              <a:t>19</a:t>
            </a:r>
            <a:r>
              <a:rPr lang="zh-CN" altLang="en-US" dirty="0" smtClean="0"/>
              <a:t>次方，价带空穴有效状态密度在</a:t>
            </a:r>
            <a:r>
              <a:rPr lang="en-US" altLang="zh-CN" dirty="0" smtClean="0"/>
              <a:t>10</a:t>
            </a:r>
            <a:r>
              <a:rPr lang="zh-CN" altLang="en-US" dirty="0" smtClean="0"/>
              <a:t>的</a:t>
            </a:r>
            <a:r>
              <a:rPr lang="en-US" altLang="zh-CN" dirty="0" smtClean="0"/>
              <a:t>18</a:t>
            </a:r>
            <a:r>
              <a:rPr lang="zh-CN" altLang="en-US" dirty="0" smtClean="0"/>
              <a:t>次方，而</a:t>
            </a:r>
            <a:r>
              <a:rPr lang="en-US" altLang="zh-CN" dirty="0" smtClean="0"/>
              <a:t>GaAs</a:t>
            </a:r>
            <a:r>
              <a:rPr lang="zh-CN" altLang="en-US" dirty="0" smtClean="0"/>
              <a:t>的有效状态密度小一些，电子的有效状态密度是</a:t>
            </a:r>
            <a:r>
              <a:rPr lang="en-US" altLang="zh-CN" dirty="0" smtClean="0"/>
              <a:t>10</a:t>
            </a:r>
            <a:r>
              <a:rPr lang="zh-CN" altLang="en-US" dirty="0" smtClean="0"/>
              <a:t>的</a:t>
            </a:r>
            <a:r>
              <a:rPr lang="en-US" altLang="zh-CN" dirty="0" smtClean="0"/>
              <a:t>17</a:t>
            </a:r>
            <a:r>
              <a:rPr lang="zh-CN" altLang="en-US" dirty="0" smtClean="0"/>
              <a:t>次方，空穴的有效状态密度是</a:t>
            </a:r>
            <a:r>
              <a:rPr lang="en-US" altLang="zh-CN" dirty="0" smtClean="0"/>
              <a:t>10</a:t>
            </a:r>
            <a:r>
              <a:rPr lang="zh-CN" altLang="en-US" dirty="0" smtClean="0"/>
              <a:t>的</a:t>
            </a:r>
            <a:r>
              <a:rPr lang="en-US" altLang="zh-CN" dirty="0" smtClean="0"/>
              <a:t>18</a:t>
            </a:r>
            <a:r>
              <a:rPr lang="zh-CN" altLang="en-US" dirty="0" smtClean="0"/>
              <a:t>次方。为什么要注意这个数量级呢，在我们实际处理问题时，半导体中的载流子浓度和有效状态密度比较可以初步判断是简并半导体还是非简并半导体。在本章最后一节将进一步讲解。此外，导带电子密度和价带空穴密度随费米能级变化，费米能级受到掺杂的影响，在</a:t>
            </a:r>
            <a:r>
              <a:rPr lang="en-US" altLang="zh-CN" dirty="0" smtClean="0"/>
              <a:t>4.5</a:t>
            </a:r>
            <a:r>
              <a:rPr lang="zh-CN" altLang="en-US" dirty="0" smtClean="0"/>
              <a:t>节杂质半导体中将详细分析。对于半导体，如果不掺入任何杂质，温度高于绝对零度时，由于晶格的热振动，价带电子有一定几率获得能量跃迁到导带中，而跃迁到导带中的电子也有向低能级跃迁回价带的几率，这是一个动态平衡的过程。导带中电子和价带中的空穴是同时存在的。同一个半导体系统中标志电子在能级上占有几率情况的参数就是费米能级，也就是对电子、空穴的占有几率来说，在热平衡情况下是统一的一个费米能级。对于同一个半导体，将导带电子密度和价带空穴密度相乘，█其中的费米能级相消█得到的公式为导带电子有效状态密度乘以价带空穴有效状态密度，乘以负的 导带底能级减去价带顶能级，也就是禁带宽度，除以</a:t>
            </a:r>
            <a:r>
              <a:rPr lang="en-US" altLang="zh-CN" dirty="0" smtClean="0"/>
              <a:t>K0T</a:t>
            </a:r>
            <a:r>
              <a:rPr lang="zh-CN" altLang="en-US" dirty="0" smtClean="0"/>
              <a:t>。可以看出，在确定温度下，热平衡时，一块半导体中电子密度和空穴密度的乘积是常数。要注意这个结果对掺杂和不掺杂的半导体都是适用的。而电子密度与空穴密度乘积随温度而变化，一方面是因为温度对电子有效状态密度和空穴有效状态密度的影响，一方面是温度在</a:t>
            </a:r>
            <a:r>
              <a:rPr lang="en-US" altLang="zh-CN" dirty="0" smtClean="0"/>
              <a:t>e</a:t>
            </a:r>
            <a:r>
              <a:rPr lang="zh-CN" altLang="en-US" dirty="0" smtClean="0"/>
              <a:t>指数项中的影响。其中半导体的禁带宽度也是随温度而变化的。可以分析一下，禁带宽度如何随温度变化？已知的半导体禁带宽度都是随温度的增加而减小。下面将分析在热平衡情况下没有任何杂质和缺陷的本征半导体和有杂质存在的半导体中费米能级和载流子浓度随温度如何变化。</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68813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99.png"/><Relationship Id="rId3" Type="http://schemas.openxmlformats.org/officeDocument/2006/relationships/image" Target="../media/image23.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98.png"/><Relationship Id="rId2" Type="http://schemas.openxmlformats.org/officeDocument/2006/relationships/notesSlide" Target="../notesSlides/notesSlide4.xml"/><Relationship Id="rId16"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960.png"/><Relationship Id="rId10" Type="http://schemas.openxmlformats.org/officeDocument/2006/relationships/image" Target="../media/image29.png"/><Relationship Id="rId19" Type="http://schemas.openxmlformats.org/officeDocument/2006/relationships/image" Target="../media/image34.png"/><Relationship Id="rId4" Type="http://schemas.openxmlformats.org/officeDocument/2006/relationships/image" Target="../media/image86.png"/><Relationship Id="rId9" Type="http://schemas.openxmlformats.org/officeDocument/2006/relationships/image" Target="../media/image28.png"/><Relationship Id="rId14"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1035417" y="2403765"/>
            <a:ext cx="107676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5400" b="1" dirty="0">
                <a:solidFill>
                  <a:schemeClr val="tx2"/>
                </a:solidFill>
              </a:rPr>
              <a:t>4.3. </a:t>
            </a:r>
            <a:r>
              <a:rPr lang="zh-CN" altLang="en-US" sz="5400" b="1" dirty="0">
                <a:solidFill>
                  <a:schemeClr val="tx2"/>
                </a:solidFill>
              </a:rPr>
              <a:t>导带电子密度和价带空穴密度 </a:t>
            </a:r>
          </a:p>
        </p:txBody>
      </p:sp>
      <p:sp>
        <p:nvSpPr>
          <p:cNvPr id="2" name="文本框 1"/>
          <p:cNvSpPr txBox="1"/>
          <p:nvPr/>
        </p:nvSpPr>
        <p:spPr>
          <a:xfrm>
            <a:off x="3722255" y="4148799"/>
            <a:ext cx="5088252" cy="400110"/>
          </a:xfrm>
          <a:prstGeom prst="rect">
            <a:avLst/>
          </a:prstGeom>
          <a:noFill/>
        </p:spPr>
        <p:txBody>
          <a:bodyPr wrap="none" rtlCol="0">
            <a:spAutoFit/>
          </a:bodyPr>
          <a:lstStyle/>
          <a:p>
            <a:pPr algn="ctr"/>
            <a:r>
              <a:rPr lang="zh-CN" altLang="en-US" sz="2000" b="1" dirty="0" smtClean="0"/>
              <a:t>大连理工大学微电子学院张贺秋副教授制作</a:t>
            </a:r>
            <a:endParaRPr lang="zh-CN" altLang="en-US" sz="2000" b="1" dirty="0"/>
          </a:p>
        </p:txBody>
      </p:sp>
    </p:spTree>
    <p:extLst>
      <p:ext uri="{BB962C8B-B14F-4D97-AF65-F5344CB8AC3E}">
        <p14:creationId xmlns:p14="http://schemas.microsoft.com/office/powerpoint/2010/main" val="1472112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292019" y="874224"/>
                <a:ext cx="3641574" cy="1078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nary>
                        <m:naryPr>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sub>
                        <m:sup>
                          <m:r>
                            <a:rPr lang="en-US" altLang="zh-CN" i="1">
                              <a:latin typeface="Cambria Math"/>
                              <a:ea typeface="Cambria Math"/>
                            </a:rPr>
                            <m:t>∞</m:t>
                          </m:r>
                        </m:sup>
                        <m:e>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𝑑𝐸</m:t>
                          </m:r>
                        </m:e>
                      </m:nary>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292019" y="874224"/>
                <a:ext cx="3641574" cy="107811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042015" y="690968"/>
                <a:ext cx="4044890" cy="722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e>
                          </m:d>
                        </m:e>
                        <m:sup>
                          <m:r>
                            <a:rPr lang="en-US" altLang="zh-CN" sz="2000" i="1">
                              <a:latin typeface="Cambria Math"/>
                            </a:rPr>
                            <m:t>1/2</m:t>
                          </m:r>
                        </m:sup>
                      </m:sSup>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042015" y="690968"/>
                <a:ext cx="4044890" cy="72231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042015" y="1413282"/>
                <a:ext cx="3689728" cy="781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𝑒𝑥𝑝</m:t>
                          </m:r>
                          <m:d>
                            <m:dPr>
                              <m:begChr m:val="["/>
                              <m:endChr m:val="]"/>
                              <m:ctrlPr>
                                <a:rPr lang="en-US" altLang="zh-CN" sz="2000" i="1">
                                  <a:latin typeface="Cambria Math" panose="02040503050406030204" pitchFamily="18" charset="0"/>
                                </a:rPr>
                              </m:ctrlPr>
                            </m:d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+1</m:t>
                          </m:r>
                        </m:den>
                      </m:f>
                    </m:oMath>
                  </m:oMathPara>
                </a14:m>
                <a:endParaRPr lang="zh-CN" alt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6042015" y="1413282"/>
                <a:ext cx="3689728" cy="781496"/>
              </a:xfrm>
              <a:prstGeom prst="rect">
                <a:avLst/>
              </a:prstGeom>
              <a:blipFill>
                <a:blip r:embed="rId5"/>
                <a:stretch>
                  <a:fillRect/>
                </a:stretch>
              </a:blipFill>
            </p:spPr>
            <p:txBody>
              <a:bodyPr/>
              <a:lstStyle/>
              <a:p>
                <a:r>
                  <a:rPr lang="zh-CN" altLang="en-US">
                    <a:noFill/>
                  </a:rPr>
                  <a:t> </a:t>
                </a:r>
              </a:p>
            </p:txBody>
          </p:sp>
        </mc:Fallback>
      </mc:AlternateContent>
      <p:sp>
        <p:nvSpPr>
          <p:cNvPr id="5" name="Rectangle 12"/>
          <p:cNvSpPr>
            <a:spLocks noChangeArrowheads="1"/>
          </p:cNvSpPr>
          <p:nvPr/>
        </p:nvSpPr>
        <p:spPr bwMode="auto">
          <a:xfrm>
            <a:off x="2500755" y="2345118"/>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b="1" dirty="0">
                <a:solidFill>
                  <a:srgbClr val="009900"/>
                </a:solidFill>
                <a:latin typeface="华文新魏" pitchFamily="2" charset="-122"/>
                <a:ea typeface="华文新魏" pitchFamily="2" charset="-122"/>
                <a:cs typeface="Times New Roman" pitchFamily="18" charset="0"/>
              </a:rPr>
              <a:t>非简并半导体： </a:t>
            </a:r>
          </a:p>
        </p:txBody>
      </p:sp>
      <mc:AlternateContent xmlns:mc="http://schemas.openxmlformats.org/markup-compatibility/2006" xmlns:a14="http://schemas.microsoft.com/office/drawing/2010/main">
        <mc:Choice Requires="a14">
          <p:sp>
            <p:nvSpPr>
              <p:cNvPr id="6" name="TextBox 5"/>
              <p:cNvSpPr txBox="1"/>
              <p:nvPr/>
            </p:nvSpPr>
            <p:spPr>
              <a:xfrm>
                <a:off x="778255" y="3071445"/>
                <a:ext cx="6525312" cy="8315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nary>
                        <m:naryPr>
                          <m:ctrlPr>
                            <a:rPr lang="en-US" altLang="zh-CN"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sub>
                        <m:sup>
                          <m:r>
                            <a:rPr lang="en-US" altLang="zh-CN" sz="2000" i="1">
                              <a:latin typeface="Cambria Math"/>
                              <a:ea typeface="Cambria Math"/>
                            </a:rPr>
                            <m:t>∞</m:t>
                          </m:r>
                        </m:sup>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e>
                              </m:d>
                            </m:e>
                            <m:sup>
                              <m:r>
                                <a:rPr lang="en-US" altLang="zh-CN" sz="2000" i="1">
                                  <a:latin typeface="Cambria Math"/>
                                </a:rPr>
                                <m:t>1/2</m:t>
                              </m:r>
                            </m:sup>
                          </m:sSup>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𝑑𝐸</m:t>
                          </m:r>
                        </m:e>
                      </m:nary>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78255" y="3071445"/>
                <a:ext cx="6525312" cy="83157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523483" y="3193855"/>
                <a:ext cx="230556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b="1" i="1">
                          <a:latin typeface="Cambria Math"/>
                          <a:sym typeface="Symbol"/>
                        </a:rPr>
                        <m:t></m:t>
                      </m:r>
                      <m:r>
                        <a:rPr lang="en-US" altLang="zh-CN" sz="2000" b="1" i="1">
                          <a:latin typeface="Cambria Math"/>
                          <a:sym typeface="Symbol"/>
                        </a:rPr>
                        <m:t>=</m:t>
                      </m:r>
                      <m:d>
                        <m:dPr>
                          <m:ctrlPr>
                            <a:rPr lang="en-US" altLang="zh-CN" sz="2000" b="1" i="1">
                              <a:latin typeface="Cambria Math" panose="02040503050406030204" pitchFamily="18" charset="0"/>
                              <a:sym typeface="Symbol"/>
                            </a:rPr>
                          </m:ctrlPr>
                        </m:dPr>
                        <m:e>
                          <m:r>
                            <a:rPr lang="en-US" altLang="zh-CN" sz="2000" b="1" i="1">
                              <a:latin typeface="Cambria Math"/>
                              <a:sym typeface="Symbol"/>
                            </a:rPr>
                            <m:t>𝑬</m:t>
                          </m:r>
                          <m:r>
                            <a:rPr lang="en-US" altLang="zh-CN" sz="2000" b="1" i="1">
                              <a:latin typeface="Cambria Math"/>
                              <a:sym typeface="Symbol"/>
                            </a:rPr>
                            <m:t>−</m:t>
                          </m:r>
                          <m:sSub>
                            <m:sSubPr>
                              <m:ctrlPr>
                                <a:rPr lang="en-US" altLang="zh-CN" sz="2000" b="1" i="1">
                                  <a:latin typeface="Cambria Math" panose="02040503050406030204" pitchFamily="18" charset="0"/>
                                  <a:sym typeface="Symbol"/>
                                </a:rPr>
                              </m:ctrlPr>
                            </m:sSubPr>
                            <m:e>
                              <m:r>
                                <a:rPr lang="en-US" altLang="zh-CN" sz="2000" b="1" i="1">
                                  <a:latin typeface="Cambria Math"/>
                                  <a:sym typeface="Symbol"/>
                                </a:rPr>
                                <m:t>𝑬</m:t>
                              </m:r>
                            </m:e>
                            <m:sub>
                              <m:r>
                                <a:rPr lang="en-US" altLang="zh-CN" sz="2000" b="1" i="1">
                                  <a:latin typeface="Cambria Math"/>
                                  <a:sym typeface="Symbol"/>
                                </a:rPr>
                                <m:t>𝑪</m:t>
                              </m:r>
                            </m:sub>
                          </m:sSub>
                        </m:e>
                      </m:d>
                      <m:r>
                        <a:rPr lang="en-US" altLang="zh-CN" sz="2000" b="1">
                          <a:latin typeface="Cambria Math"/>
                          <a:sym typeface="Symbol"/>
                        </a:rPr>
                        <m:t>/</m:t>
                      </m:r>
                      <m:sSub>
                        <m:sSubPr>
                          <m:ctrlPr>
                            <a:rPr lang="en-US" altLang="zh-CN" sz="2000" b="1" i="1">
                              <a:latin typeface="Cambria Math" panose="02040503050406030204" pitchFamily="18" charset="0"/>
                              <a:sym typeface="Symbol"/>
                            </a:rPr>
                          </m:ctrlPr>
                        </m:sSubPr>
                        <m:e>
                          <m:r>
                            <a:rPr lang="en-US" altLang="zh-CN" sz="2000" b="1" i="1">
                              <a:latin typeface="Cambria Math"/>
                              <a:sym typeface="Symbol"/>
                            </a:rPr>
                            <m:t>𝑲</m:t>
                          </m:r>
                        </m:e>
                        <m:sub>
                          <m:r>
                            <a:rPr lang="en-US" altLang="zh-CN" sz="2000" b="1" i="1">
                              <a:latin typeface="Cambria Math"/>
                              <a:sym typeface="Symbol"/>
                            </a:rPr>
                            <m:t>𝟎</m:t>
                          </m:r>
                        </m:sub>
                      </m:sSub>
                      <m:r>
                        <a:rPr lang="en-US" altLang="zh-CN" sz="2000" b="1" i="1">
                          <a:latin typeface="Cambria Math"/>
                          <a:sym typeface="Symbol"/>
                        </a:rPr>
                        <m:t>𝑻</m:t>
                      </m:r>
                    </m:oMath>
                  </m:oMathPara>
                </a14:m>
                <a:endParaRPr lang="zh-CN" alt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7523483" y="3193855"/>
                <a:ext cx="2305567" cy="400110"/>
              </a:xfrm>
              <a:prstGeom prst="rect">
                <a:avLst/>
              </a:prstGeom>
              <a:blipFill>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78255" y="4086247"/>
                <a:ext cx="5621026" cy="722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778255" y="4086247"/>
                <a:ext cx="5621026" cy="722314"/>
              </a:xfrm>
              <a:prstGeom prst="rect">
                <a:avLst/>
              </a:prstGeom>
              <a:blipFill>
                <a:blip r:embed="rId8"/>
                <a:stretch>
                  <a:fillRect/>
                </a:stretch>
              </a:blipFill>
            </p:spPr>
            <p:txBody>
              <a:bodyPr/>
              <a:lstStyle/>
              <a:p>
                <a:r>
                  <a:rPr lang="zh-CN" altLang="en-US">
                    <a:noFill/>
                  </a:rPr>
                  <a:t> </a:t>
                </a:r>
              </a:p>
            </p:txBody>
          </p:sp>
        </mc:Fallback>
      </mc:AlternateContent>
      <p:sp>
        <p:nvSpPr>
          <p:cNvPr id="10" name="Rectangle 4"/>
          <p:cNvSpPr>
            <a:spLocks noChangeArrowheads="1"/>
          </p:cNvSpPr>
          <p:nvPr/>
        </p:nvSpPr>
        <p:spPr bwMode="auto">
          <a:xfrm>
            <a:off x="299029" y="150922"/>
            <a:ext cx="41184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4.3.1</a:t>
            </a:r>
            <a:r>
              <a:rPr lang="zh-CN" altLang="en-US" sz="3600" b="1" dirty="0">
                <a:solidFill>
                  <a:schemeClr val="tx2"/>
                </a:solidFill>
              </a:rPr>
              <a:t>导带电子密度</a:t>
            </a:r>
          </a:p>
        </p:txBody>
      </p:sp>
      <mc:AlternateContent xmlns:mc="http://schemas.openxmlformats.org/markup-compatibility/2006">
        <mc:Choice xmlns:a14="http://schemas.microsoft.com/office/drawing/2010/main" Requires="a14">
          <p:sp>
            <p:nvSpPr>
              <p:cNvPr id="11" name="TextBox 10"/>
              <p:cNvSpPr txBox="1"/>
              <p:nvPr/>
            </p:nvSpPr>
            <p:spPr>
              <a:xfrm>
                <a:off x="8515693" y="4037407"/>
                <a:ext cx="3069623" cy="785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altLang="zh-CN" sz="2000" b="1" i="1">
                              <a:latin typeface="Cambria Math" panose="02040503050406030204" pitchFamily="18" charset="0"/>
                            </a:rPr>
                          </m:ctrlPr>
                        </m:naryPr>
                        <m:sub>
                          <m:r>
                            <m:rPr>
                              <m:brk m:alnAt="23"/>
                            </m:rPr>
                            <a:rPr lang="en-US" altLang="zh-CN" sz="2000" b="1" i="1">
                              <a:latin typeface="Cambria Math"/>
                            </a:rPr>
                            <m:t>𝟎</m:t>
                          </m:r>
                        </m:sub>
                        <m:sup>
                          <m:r>
                            <a:rPr lang="en-US" altLang="zh-CN" sz="2000" b="1" i="1">
                              <a:latin typeface="Cambria Math"/>
                              <a:ea typeface="Cambria Math"/>
                            </a:rPr>
                            <m:t>∞</m:t>
                          </m:r>
                        </m:sup>
                        <m:e>
                          <m:sSup>
                            <m:sSupPr>
                              <m:ctrlPr>
                                <a:rPr lang="en-US" altLang="zh-CN" sz="2000" i="1">
                                  <a:latin typeface="Cambria Math" panose="02040503050406030204" pitchFamily="18" charset="0"/>
                                  <a:sym typeface="Symbol"/>
                                </a:rPr>
                              </m:ctrlPr>
                            </m:sSupPr>
                            <m:e>
                              <m:r>
                                <a:rPr lang="en-US" altLang="zh-CN" sz="2000" i="1">
                                  <a:latin typeface="Cambria Math"/>
                                  <a:sym typeface="Symbol"/>
                                </a:rPr>
                                <m:t></m:t>
                              </m:r>
                            </m:e>
                            <m:sup>
                              <m:r>
                                <a:rPr lang="en-US" altLang="zh-CN" sz="2000" i="1">
                                  <a:latin typeface="Cambria Math" panose="02040503050406030204" pitchFamily="18" charset="0"/>
                                  <a:sym typeface="Symbol"/>
                                </a:rPr>
                                <m:t>1/2</m:t>
                              </m:r>
                            </m:sup>
                          </m:sSup>
                          <m:r>
                            <a:rPr lang="en-US" altLang="zh-CN" sz="2000" b="1" i="1">
                              <a:latin typeface="Cambria Math"/>
                              <a:sym typeface="Symbol"/>
                            </a:rPr>
                            <m:t>𝒆𝒙𝒑</m:t>
                          </m:r>
                          <m:d>
                            <m:dPr>
                              <m:ctrlPr>
                                <a:rPr lang="en-US" altLang="zh-CN" sz="2000" b="1" i="1">
                                  <a:latin typeface="Cambria Math" panose="02040503050406030204" pitchFamily="18" charset="0"/>
                                  <a:sym typeface="Symbol"/>
                                </a:rPr>
                              </m:ctrlPr>
                            </m:dPr>
                            <m:e>
                              <m:r>
                                <a:rPr lang="en-US" altLang="zh-CN" sz="2000" b="1" i="1">
                                  <a:latin typeface="Cambria Math"/>
                                  <a:sym typeface="Symbol"/>
                                </a:rPr>
                                <m:t>−</m:t>
                              </m:r>
                            </m:e>
                          </m:d>
                          <m:r>
                            <a:rPr lang="en-US" altLang="zh-CN" sz="2000" b="1" i="1">
                              <a:latin typeface="Cambria Math"/>
                            </a:rPr>
                            <m:t>𝒅</m:t>
                          </m:r>
                          <m:r>
                            <a:rPr lang="en-US" altLang="zh-CN" sz="2000" b="1" i="1">
                              <a:latin typeface="Cambria Math"/>
                              <a:sym typeface="Symbol"/>
                            </a:rPr>
                            <m:t>=</m:t>
                          </m:r>
                          <m:f>
                            <m:fPr>
                              <m:ctrlPr>
                                <a:rPr lang="en-US" altLang="zh-CN" sz="2000" b="1" i="1">
                                  <a:latin typeface="Cambria Math" panose="02040503050406030204" pitchFamily="18" charset="0"/>
                                  <a:sym typeface="Symbol"/>
                                </a:rPr>
                              </m:ctrlPr>
                            </m:fPr>
                            <m:num>
                              <m:rad>
                                <m:radPr>
                                  <m:degHide m:val="on"/>
                                  <m:ctrlPr>
                                    <a:rPr lang="en-US" altLang="zh-CN" sz="2000" b="1" i="1">
                                      <a:latin typeface="Cambria Math" panose="02040503050406030204" pitchFamily="18" charset="0"/>
                                      <a:sym typeface="Symbol"/>
                                    </a:rPr>
                                  </m:ctrlPr>
                                </m:radPr>
                                <m:deg/>
                                <m:e>
                                  <m:r>
                                    <a:rPr lang="zh-CN" altLang="en-US" sz="2000" b="1" i="1">
                                      <a:latin typeface="Cambria Math"/>
                                      <a:sym typeface="Symbol"/>
                                    </a:rPr>
                                    <m:t>𝝅</m:t>
                                  </m:r>
                                </m:e>
                              </m:rad>
                            </m:num>
                            <m:den>
                              <m:r>
                                <a:rPr lang="en-US" altLang="zh-CN" sz="2000" b="1" i="1">
                                  <a:latin typeface="Cambria Math"/>
                                  <a:sym typeface="Symbol"/>
                                </a:rPr>
                                <m:t>𝟐</m:t>
                              </m:r>
                            </m:den>
                          </m:f>
                        </m:e>
                      </m:nary>
                    </m:oMath>
                  </m:oMathPara>
                </a14:m>
                <a:endParaRPr lang="zh-CN" altLang="en-US" sz="2000" b="1" dirty="0"/>
              </a:p>
            </p:txBody>
          </p:sp>
        </mc:Choice>
        <mc:Fallback>
          <p:sp>
            <p:nvSpPr>
              <p:cNvPr id="11" name="TextBox 10"/>
              <p:cNvSpPr txBox="1">
                <a:spLocks noRot="1" noChangeAspect="1" noMove="1" noResize="1" noEditPoints="1" noAdjustHandles="1" noChangeArrowheads="1" noChangeShapeType="1" noTextEdit="1"/>
              </p:cNvSpPr>
              <p:nvPr/>
            </p:nvSpPr>
            <p:spPr>
              <a:xfrm>
                <a:off x="8515693" y="4037407"/>
                <a:ext cx="3069623" cy="7859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94153" y="4992474"/>
                <a:ext cx="5088123" cy="722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2</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r>
                                    <a:rPr lang="zh-CN" altLang="en-US" sz="2000" i="1">
                                      <a:latin typeface="Cambria Math"/>
                                    </a:rPr>
                                    <m:t>𝜋</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094153" y="4992474"/>
                <a:ext cx="5088123" cy="72231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6077217" y="4125585"/>
                <a:ext cx="2292679" cy="758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n-US" altLang="zh-CN" sz="2000" i="1" smtClean="0">
                              <a:latin typeface="Cambria Math" panose="02040503050406030204" pitchFamily="18" charset="0"/>
                            </a:rPr>
                          </m:ctrlPr>
                        </m:naryPr>
                        <m:sub>
                          <m:r>
                            <m:rPr>
                              <m:brk m:alnAt="23"/>
                            </m:rPr>
                            <a:rPr lang="en-US" altLang="zh-CN" sz="2000" i="1">
                              <a:latin typeface="Cambria Math"/>
                            </a:rPr>
                            <m:t>0</m:t>
                          </m:r>
                        </m:sub>
                        <m:sup>
                          <m:r>
                            <a:rPr lang="en-US" altLang="zh-CN" sz="2000" i="1">
                              <a:latin typeface="Cambria Math"/>
                              <a:ea typeface="Cambria Math"/>
                            </a:rPr>
                            <m:t>∞</m:t>
                          </m:r>
                        </m:sup>
                        <m:e>
                          <m:sSup>
                            <m:sSupPr>
                              <m:ctrlPr>
                                <a:rPr lang="en-US" altLang="zh-CN" sz="2000" i="1" smtClean="0">
                                  <a:latin typeface="Cambria Math" panose="02040503050406030204" pitchFamily="18" charset="0"/>
                                  <a:sym typeface="Symbol"/>
                                </a:rPr>
                              </m:ctrlPr>
                            </m:sSupPr>
                            <m:e>
                              <m:r>
                                <a:rPr lang="en-US" altLang="zh-CN" sz="2000" i="1">
                                  <a:latin typeface="Cambria Math"/>
                                  <a:sym typeface="Symbol"/>
                                </a:rPr>
                                <m:t></m:t>
                              </m:r>
                            </m:e>
                            <m:sup>
                              <m:r>
                                <a:rPr lang="en-US" altLang="zh-CN" sz="2000" b="0" i="1" smtClean="0">
                                  <a:latin typeface="Cambria Math" panose="02040503050406030204" pitchFamily="18" charset="0"/>
                                  <a:sym typeface="Symbol"/>
                                </a:rPr>
                                <m:t>1/2</m:t>
                              </m:r>
                            </m:sup>
                          </m:sSup>
                          <m:r>
                            <a:rPr lang="en-US" altLang="zh-CN" sz="2000" i="1">
                              <a:latin typeface="Cambria Math"/>
                              <a:sym typeface="Symbol"/>
                            </a:rPr>
                            <m:t>𝑒𝑥𝑝</m:t>
                          </m:r>
                          <m:d>
                            <m:dPr>
                              <m:ctrlPr>
                                <a:rPr lang="en-US" altLang="zh-CN" sz="2000" i="1">
                                  <a:latin typeface="Cambria Math" panose="02040503050406030204" pitchFamily="18" charset="0"/>
                                  <a:sym typeface="Symbol"/>
                                </a:rPr>
                              </m:ctrlPr>
                            </m:dPr>
                            <m:e>
                              <m:r>
                                <a:rPr lang="en-US" altLang="zh-CN" sz="2000" i="1">
                                  <a:latin typeface="Cambria Math"/>
                                  <a:sym typeface="Symbol"/>
                                </a:rPr>
                                <m:t>−</m:t>
                              </m:r>
                            </m:e>
                          </m:d>
                          <m:r>
                            <a:rPr lang="en-US" altLang="zh-CN" sz="2000" i="1">
                              <a:latin typeface="Cambria Math"/>
                            </a:rPr>
                            <m:t>𝑑</m:t>
                          </m:r>
                          <m:r>
                            <a:rPr lang="en-US" altLang="zh-CN" sz="2000" i="1">
                              <a:latin typeface="Cambria Math"/>
                              <a:sym typeface="Symbol"/>
                            </a:rPr>
                            <m:t></m:t>
                          </m:r>
                        </m:e>
                      </m:nary>
                    </m:oMath>
                  </m:oMathPara>
                </a14:m>
                <a:endParaRPr lang="zh-CN" altLang="en-US" sz="2000" dirty="0"/>
              </a:p>
            </p:txBody>
          </p:sp>
        </mc:Choice>
        <mc:Fallback>
          <p:sp>
            <p:nvSpPr>
              <p:cNvPr id="13" name="矩形 12"/>
              <p:cNvSpPr>
                <a:spLocks noRot="1" noChangeAspect="1" noMove="1" noResize="1" noEditPoints="1" noAdjustHandles="1" noChangeArrowheads="1" noChangeShapeType="1" noTextEdit="1"/>
              </p:cNvSpPr>
              <p:nvPr/>
            </p:nvSpPr>
            <p:spPr>
              <a:xfrm>
                <a:off x="6077217" y="4125585"/>
                <a:ext cx="2292679" cy="75834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151349" y="4109926"/>
                <a:ext cx="599972" cy="713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a:latin typeface="Cambria Math" panose="02040503050406030204" pitchFamily="18" charset="0"/>
                              <a:sym typeface="Symbol"/>
                            </a:rPr>
                          </m:ctrlPr>
                        </m:fPr>
                        <m:num>
                          <m:rad>
                            <m:radPr>
                              <m:degHide m:val="on"/>
                              <m:ctrlPr>
                                <a:rPr lang="en-US" altLang="zh-CN" sz="2000" b="1" i="1">
                                  <a:latin typeface="Cambria Math" panose="02040503050406030204" pitchFamily="18" charset="0"/>
                                  <a:sym typeface="Symbol"/>
                                </a:rPr>
                              </m:ctrlPr>
                            </m:radPr>
                            <m:deg/>
                            <m:e>
                              <m:r>
                                <a:rPr lang="zh-CN" altLang="en-US" sz="2000" b="1" i="1">
                                  <a:latin typeface="Cambria Math"/>
                                  <a:sym typeface="Symbol"/>
                                </a:rPr>
                                <m:t>𝝅</m:t>
                              </m:r>
                            </m:e>
                          </m:rad>
                        </m:num>
                        <m:den>
                          <m:r>
                            <a:rPr lang="en-US" altLang="zh-CN" sz="2000" b="1" i="1">
                              <a:latin typeface="Cambria Math"/>
                              <a:sym typeface="Symbol"/>
                            </a:rPr>
                            <m:t>𝟐</m:t>
                          </m:r>
                        </m:den>
                      </m:f>
                    </m:oMath>
                  </m:oMathPara>
                </a14:m>
                <a:endParaRPr lang="zh-CN" alt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6151349" y="4109926"/>
                <a:ext cx="599972" cy="7134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36454" y="4999864"/>
                <a:ext cx="2772297" cy="722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2</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r>
                                    <a:rPr lang="zh-CN" altLang="en-US" sz="2000" i="1">
                                      <a:latin typeface="Cambria Math"/>
                                    </a:rPr>
                                    <m:t>𝜋</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436454" y="4999864"/>
                <a:ext cx="2772297" cy="72231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899520" y="5166169"/>
                <a:ext cx="3579826"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1899520" y="5166169"/>
                <a:ext cx="3579826" cy="446854"/>
              </a:xfrm>
              <a:prstGeom prst="rect">
                <a:avLst/>
              </a:prstGeom>
              <a:blipFill>
                <a:blip r:embed="rId14"/>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3"/>
              <p:cNvSpPr txBox="1"/>
              <p:nvPr/>
            </p:nvSpPr>
            <p:spPr>
              <a:xfrm>
                <a:off x="4982738" y="2405967"/>
                <a:ext cx="3532955" cy="4513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8000"/>
                          </a:solidFill>
                          <a:latin typeface="Cambria Math"/>
                        </a:rPr>
                        <m:t>𝒇</m:t>
                      </m:r>
                      <m:d>
                        <m:dPr>
                          <m:ctrlPr>
                            <a:rPr lang="en-US" altLang="zh-CN" sz="2000" b="1" i="1">
                              <a:solidFill>
                                <a:srgbClr val="008000"/>
                              </a:solidFill>
                              <a:latin typeface="Cambria Math" panose="02040503050406030204" pitchFamily="18" charset="0"/>
                            </a:rPr>
                          </m:ctrlPr>
                        </m:dPr>
                        <m:e>
                          <m:r>
                            <a:rPr lang="en-US" altLang="zh-CN" sz="2000" b="1" i="1">
                              <a:solidFill>
                                <a:srgbClr val="008000"/>
                              </a:solidFill>
                              <a:latin typeface="Cambria Math"/>
                            </a:rPr>
                            <m:t>𝑬</m:t>
                          </m:r>
                        </m:e>
                      </m:d>
                      <m:r>
                        <a:rPr lang="en-US" altLang="zh-CN" sz="2000" b="1" i="1">
                          <a:solidFill>
                            <a:srgbClr val="008000"/>
                          </a:solidFill>
                          <a:latin typeface="Cambria Math"/>
                        </a:rPr>
                        <m:t>=</m:t>
                      </m:r>
                      <m:r>
                        <a:rPr lang="en-US" altLang="zh-CN" sz="2000" b="1" i="1">
                          <a:solidFill>
                            <a:srgbClr val="008000"/>
                          </a:solidFill>
                          <a:latin typeface="Cambria Math"/>
                        </a:rPr>
                        <m:t>𝒆𝒙𝒑</m:t>
                      </m:r>
                      <m:d>
                        <m:dPr>
                          <m:begChr m:val="["/>
                          <m:endChr m:val="]"/>
                          <m:ctrlPr>
                            <a:rPr lang="en-US" altLang="zh-CN" sz="2000" b="1" i="1">
                              <a:solidFill>
                                <a:srgbClr val="008000"/>
                              </a:solidFill>
                              <a:latin typeface="Cambria Math" panose="02040503050406030204" pitchFamily="18" charset="0"/>
                            </a:rPr>
                          </m:ctrlPr>
                        </m:dPr>
                        <m:e>
                          <m:r>
                            <a:rPr lang="en-US" altLang="zh-CN" sz="2000" b="1" i="1" smtClean="0">
                              <a:solidFill>
                                <a:srgbClr val="008000"/>
                              </a:solidFill>
                              <a:latin typeface="Cambria Math" panose="02040503050406030204" pitchFamily="18" charset="0"/>
                            </a:rPr>
                            <m:t>−</m:t>
                          </m:r>
                          <m:d>
                            <m:dPr>
                              <m:ctrlPr>
                                <a:rPr lang="en-US" altLang="zh-CN" sz="2000" b="1" i="1">
                                  <a:solidFill>
                                    <a:srgbClr val="008000"/>
                                  </a:solidFill>
                                  <a:latin typeface="Cambria Math" panose="02040503050406030204" pitchFamily="18" charset="0"/>
                                </a:rPr>
                              </m:ctrlPr>
                            </m:dPr>
                            <m:e>
                              <m:r>
                                <a:rPr lang="en-US" altLang="zh-CN" sz="2000" b="1" i="1">
                                  <a:solidFill>
                                    <a:srgbClr val="008000"/>
                                  </a:solidFill>
                                  <a:latin typeface="Cambria Math"/>
                                </a:rPr>
                                <m:t>𝑬</m:t>
                              </m:r>
                              <m:r>
                                <a:rPr lang="en-US" altLang="zh-CN" sz="2000" b="1" i="1">
                                  <a:solidFill>
                                    <a:srgbClr val="008000"/>
                                  </a:solidFill>
                                  <a:latin typeface="Cambria Math"/>
                                </a:rPr>
                                <m:t>−</m:t>
                              </m:r>
                              <m:sSub>
                                <m:sSubPr>
                                  <m:ctrlPr>
                                    <a:rPr lang="en-US" altLang="zh-CN" sz="2000" b="1" i="1">
                                      <a:solidFill>
                                        <a:srgbClr val="008000"/>
                                      </a:solidFill>
                                      <a:latin typeface="Cambria Math" panose="02040503050406030204" pitchFamily="18" charset="0"/>
                                    </a:rPr>
                                  </m:ctrlPr>
                                </m:sSubPr>
                                <m:e>
                                  <m:r>
                                    <a:rPr lang="en-US" altLang="zh-CN" sz="2000" b="1" i="1">
                                      <a:solidFill>
                                        <a:srgbClr val="008000"/>
                                      </a:solidFill>
                                      <a:latin typeface="Cambria Math"/>
                                    </a:rPr>
                                    <m:t>𝑬</m:t>
                                  </m:r>
                                </m:e>
                                <m:sub>
                                  <m:r>
                                    <a:rPr lang="en-US" altLang="zh-CN" sz="2000" b="1" i="1">
                                      <a:solidFill>
                                        <a:srgbClr val="008000"/>
                                      </a:solidFill>
                                      <a:latin typeface="Cambria Math"/>
                                    </a:rPr>
                                    <m:t>𝒇</m:t>
                                  </m:r>
                                </m:sub>
                              </m:sSub>
                            </m:e>
                          </m:d>
                          <m:r>
                            <a:rPr lang="en-US" altLang="zh-CN" sz="2000" b="1" i="1">
                              <a:solidFill>
                                <a:srgbClr val="008000"/>
                              </a:solidFill>
                              <a:latin typeface="Cambria Math"/>
                            </a:rPr>
                            <m:t>/</m:t>
                          </m:r>
                          <m:sSub>
                            <m:sSubPr>
                              <m:ctrlPr>
                                <a:rPr lang="en-US" altLang="zh-CN" sz="2000" b="1" i="1">
                                  <a:solidFill>
                                    <a:srgbClr val="008000"/>
                                  </a:solidFill>
                                  <a:latin typeface="Cambria Math" panose="02040503050406030204" pitchFamily="18" charset="0"/>
                                </a:rPr>
                              </m:ctrlPr>
                            </m:sSubPr>
                            <m:e>
                              <m:r>
                                <a:rPr lang="en-US" altLang="zh-CN" sz="2000" b="1" i="1">
                                  <a:solidFill>
                                    <a:srgbClr val="008000"/>
                                  </a:solidFill>
                                  <a:latin typeface="Cambria Math"/>
                                </a:rPr>
                                <m:t>𝑲</m:t>
                              </m:r>
                            </m:e>
                            <m:sub>
                              <m:r>
                                <a:rPr lang="en-US" altLang="zh-CN" sz="2000" b="1" i="1">
                                  <a:solidFill>
                                    <a:srgbClr val="008000"/>
                                  </a:solidFill>
                                  <a:latin typeface="Cambria Math"/>
                                </a:rPr>
                                <m:t>𝟎</m:t>
                              </m:r>
                            </m:sub>
                          </m:sSub>
                          <m:r>
                            <a:rPr lang="en-US" altLang="zh-CN" sz="2000" b="1" i="1">
                              <a:solidFill>
                                <a:srgbClr val="008000"/>
                              </a:solidFill>
                              <a:latin typeface="Cambria Math"/>
                            </a:rPr>
                            <m:t>𝑻</m:t>
                          </m:r>
                        </m:e>
                      </m:d>
                    </m:oMath>
                  </m:oMathPara>
                </a14:m>
                <a:endParaRPr lang="zh-CN" altLang="en-US" sz="2000" b="1" dirty="0">
                  <a:solidFill>
                    <a:srgbClr val="008000"/>
                  </a:solidFill>
                </a:endParaRPr>
              </a:p>
            </p:txBody>
          </p:sp>
        </mc:Choice>
        <mc:Fallback xmlns="">
          <p:sp>
            <p:nvSpPr>
              <p:cNvPr id="17" name="TextBox 3"/>
              <p:cNvSpPr txBox="1">
                <a:spLocks noRot="1" noChangeAspect="1" noMove="1" noResize="1" noEditPoints="1" noAdjustHandles="1" noChangeArrowheads="1" noChangeShapeType="1" noTextEdit="1"/>
              </p:cNvSpPr>
              <p:nvPr/>
            </p:nvSpPr>
            <p:spPr>
              <a:xfrm>
                <a:off x="4982738" y="2405967"/>
                <a:ext cx="3532955" cy="451342"/>
              </a:xfrm>
              <a:prstGeom prst="rect">
                <a:avLst/>
              </a:prstGeom>
              <a:blipFill>
                <a:blip r:embed="rId15"/>
                <a:stretch>
                  <a:fillRect b="-94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21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grpId="1" nodeType="clickEffect">
                                  <p:stCondLst>
                                    <p:cond delay="0"/>
                                  </p:stCondLst>
                                  <p:iterate type="lt">
                                    <p:tmPct val="0"/>
                                  </p:iterate>
                                  <p:childTnLst>
                                    <p:animRot by="21600000">
                                      <p:cBhvr>
                                        <p:cTn id="23" dur="2000" fill="hold"/>
                                        <p:tgtEl>
                                          <p:spTgt spid="5"/>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2000"/>
                                        <p:tgtEl>
                                          <p:spTgt spid="8"/>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10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2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20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20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2"/>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5" grpId="1"/>
      <p:bldP spid="6" grpId="0"/>
      <p:bldP spid="7" grpId="0"/>
      <p:bldP spid="8" grpId="0"/>
      <p:bldP spid="11" grpId="0"/>
      <p:bldP spid="12" grpId="0"/>
      <p:bldP spid="12" grpId="1"/>
      <p:bldP spid="13" grpId="0"/>
      <p:bldP spid="13" grpId="1"/>
      <p:bldP spid="14" grpId="0"/>
      <p:bldP spid="15"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353917" y="949577"/>
                <a:ext cx="3641574" cy="1078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r>
                        <a:rPr lang="en-US" altLang="zh-CN" i="1">
                          <a:latin typeface="Cambria Math"/>
                        </a:rPr>
                        <m:t>=</m:t>
                      </m:r>
                      <m:nary>
                        <m:naryPr>
                          <m:ctrlPr>
                            <a:rPr lang="en-US" altLang="zh-CN" i="1">
                              <a:latin typeface="Cambria Math" panose="02040503050406030204" pitchFamily="18" charset="0"/>
                            </a:rPr>
                          </m:ctrlPr>
                        </m:naryPr>
                        <m:sub>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sub>
                        <m:sup>
                          <m:r>
                            <a:rPr lang="en-US" altLang="zh-CN" i="1">
                              <a:latin typeface="Cambria Math"/>
                              <a:ea typeface="Cambria Math"/>
                            </a:rPr>
                            <m:t>∞</m:t>
                          </m:r>
                        </m:sup>
                        <m:e>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𝐸</m:t>
                              </m:r>
                            </m:e>
                          </m:d>
                          <m:r>
                            <a:rPr lang="en-US" altLang="zh-CN" i="1">
                              <a:latin typeface="Cambria Math"/>
                            </a:rPr>
                            <m:t>𝑑𝐸</m:t>
                          </m:r>
                        </m:e>
                      </m:nary>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353917" y="949577"/>
                <a:ext cx="3641574" cy="107811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103913" y="766321"/>
                <a:ext cx="4044890" cy="722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e>
                          </m:d>
                        </m:e>
                        <m:sup>
                          <m:r>
                            <a:rPr lang="en-US" altLang="zh-CN" sz="2000" i="1">
                              <a:latin typeface="Cambria Math"/>
                            </a:rPr>
                            <m:t>1/2</m:t>
                          </m:r>
                        </m:sup>
                      </m:sSup>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103913" y="766321"/>
                <a:ext cx="4044890" cy="72231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103913" y="1488635"/>
                <a:ext cx="3689728" cy="781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𝑒𝑥𝑝</m:t>
                          </m:r>
                          <m:d>
                            <m:dPr>
                              <m:begChr m:val="["/>
                              <m:endChr m:val="]"/>
                              <m:ctrlPr>
                                <a:rPr lang="en-US" altLang="zh-CN" sz="2000" i="1">
                                  <a:latin typeface="Cambria Math" panose="02040503050406030204" pitchFamily="18" charset="0"/>
                                </a:rPr>
                              </m:ctrlPr>
                            </m:dPr>
                            <m:e>
                              <m:d>
                                <m:dPr>
                                  <m:ctrlPr>
                                    <a:rPr lang="en-US" altLang="zh-CN" sz="2000" i="1">
                                      <a:latin typeface="Cambria Math" panose="02040503050406030204" pitchFamily="18" charset="0"/>
                                    </a:rPr>
                                  </m:ctrlPr>
                                </m:dPr>
                                <m:e>
                                  <m:r>
                                    <a:rPr lang="en-US" altLang="zh-CN" sz="2000" i="1">
                                      <a:latin typeface="Cambria Math"/>
                                    </a:rPr>
                                    <m:t>𝐸</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+1</m:t>
                          </m:r>
                        </m:den>
                      </m:f>
                    </m:oMath>
                  </m:oMathPara>
                </a14:m>
                <a:endParaRPr lang="zh-CN" alt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6103913" y="1488635"/>
                <a:ext cx="3689728" cy="781496"/>
              </a:xfrm>
              <a:prstGeom prst="rect">
                <a:avLst/>
              </a:prstGeom>
              <a:blipFill>
                <a:blip r:embed="rId5"/>
                <a:stretch>
                  <a:fillRect/>
                </a:stretch>
              </a:blipFill>
            </p:spPr>
            <p:txBody>
              <a:bodyPr/>
              <a:lstStyle/>
              <a:p>
                <a:r>
                  <a:rPr lang="zh-CN" altLang="en-US">
                    <a:noFill/>
                  </a:rPr>
                  <a:t> </a:t>
                </a:r>
              </a:p>
            </p:txBody>
          </p:sp>
        </mc:Fallback>
      </mc:AlternateContent>
      <p:sp>
        <p:nvSpPr>
          <p:cNvPr id="5" name="Rectangle 12"/>
          <p:cNvSpPr>
            <a:spLocks noChangeArrowheads="1"/>
          </p:cNvSpPr>
          <p:nvPr/>
        </p:nvSpPr>
        <p:spPr bwMode="auto">
          <a:xfrm>
            <a:off x="2630778" y="2601581"/>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b="1" dirty="0">
                <a:solidFill>
                  <a:srgbClr val="009900"/>
                </a:solidFill>
                <a:latin typeface="华文新魏" pitchFamily="2" charset="-122"/>
                <a:ea typeface="华文新魏" pitchFamily="2" charset="-122"/>
                <a:cs typeface="Times New Roman" pitchFamily="18" charset="0"/>
              </a:rPr>
              <a:t>非简并半导体： </a:t>
            </a:r>
          </a:p>
        </p:txBody>
      </p:sp>
      <p:sp>
        <p:nvSpPr>
          <p:cNvPr id="10" name="Rectangle 4"/>
          <p:cNvSpPr>
            <a:spLocks noChangeArrowheads="1"/>
          </p:cNvSpPr>
          <p:nvPr/>
        </p:nvSpPr>
        <p:spPr bwMode="auto">
          <a:xfrm>
            <a:off x="404301" y="234049"/>
            <a:ext cx="41184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4.3.1</a:t>
            </a:r>
            <a:r>
              <a:rPr lang="zh-CN" altLang="en-US" sz="3600" b="1" dirty="0">
                <a:solidFill>
                  <a:schemeClr val="tx2"/>
                </a:solidFill>
              </a:rPr>
              <a:t>导带电子密度</a:t>
            </a:r>
          </a:p>
        </p:txBody>
      </p:sp>
      <mc:AlternateContent xmlns:mc="http://schemas.openxmlformats.org/markup-compatibility/2006" xmlns:a14="http://schemas.microsoft.com/office/drawing/2010/main">
        <mc:Choice Requires="a14">
          <p:sp>
            <p:nvSpPr>
              <p:cNvPr id="15" name="TextBox 14"/>
              <p:cNvSpPr txBox="1"/>
              <p:nvPr/>
            </p:nvSpPr>
            <p:spPr>
              <a:xfrm>
                <a:off x="2946959" y="4420837"/>
                <a:ext cx="2772297" cy="722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2</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r>
                                    <a:rPr lang="zh-CN" altLang="en-US" sz="2000" i="1">
                                      <a:latin typeface="Cambria Math"/>
                                    </a:rPr>
                                    <m:t>𝜋</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𝑑𝑛</m:t>
                                      </m:r>
                                    </m:sub>
                                  </m:sSub>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946959" y="4420837"/>
                <a:ext cx="2772297" cy="72231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46959" y="3469587"/>
                <a:ext cx="3579826"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946959" y="3469587"/>
                <a:ext cx="3579826" cy="446854"/>
              </a:xfrm>
              <a:prstGeom prst="rect">
                <a:avLst/>
              </a:prstGeom>
              <a:blipFill>
                <a:blip r:embed="rId7"/>
                <a:stretch>
                  <a:fillRect b="-9589"/>
                </a:stretch>
              </a:blipFill>
            </p:spPr>
            <p:txBody>
              <a:bodyPr/>
              <a:lstStyle/>
              <a:p>
                <a:r>
                  <a:rPr lang="zh-CN" altLang="en-US">
                    <a:noFill/>
                  </a:rPr>
                  <a:t> </a:t>
                </a:r>
              </a:p>
            </p:txBody>
          </p:sp>
        </mc:Fallback>
      </mc:AlternateContent>
      <p:grpSp>
        <p:nvGrpSpPr>
          <p:cNvPr id="17" name="组合 16"/>
          <p:cNvGrpSpPr/>
          <p:nvPr/>
        </p:nvGrpSpPr>
        <p:grpSpPr>
          <a:xfrm>
            <a:off x="7458075" y="6382078"/>
            <a:ext cx="552450" cy="314325"/>
            <a:chOff x="5172075" y="6438900"/>
            <a:chExt cx="552450" cy="314325"/>
          </a:xfrm>
        </p:grpSpPr>
        <p:sp>
          <p:nvSpPr>
            <p:cNvPr id="18" name="棱台 1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19"/>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cxnSp>
        <p:nvCxnSpPr>
          <p:cNvPr id="21" name="直接连接符 20"/>
          <p:cNvCxnSpPr/>
          <p:nvPr/>
        </p:nvCxnSpPr>
        <p:spPr>
          <a:xfrm>
            <a:off x="7568720" y="3484398"/>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568720" y="4294023"/>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9119417" y="3084348"/>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9119417" y="3084348"/>
                <a:ext cx="674224"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9059698" y="4160018"/>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9059698" y="4160018"/>
                <a:ext cx="683520" cy="523220"/>
              </a:xfrm>
              <a:prstGeom prst="rect">
                <a:avLst/>
              </a:prstGeom>
              <a:blipFill>
                <a:blip r:embed="rId9"/>
                <a:stretch>
                  <a:fillRect/>
                </a:stretch>
              </a:blipFill>
            </p:spPr>
            <p:txBody>
              <a:bodyPr/>
              <a:lstStyle/>
              <a:p>
                <a:r>
                  <a:rPr lang="zh-CN" altLang="en-US">
                    <a:noFill/>
                  </a:rPr>
                  <a:t> </a:t>
                </a:r>
              </a:p>
            </p:txBody>
          </p:sp>
        </mc:Fallback>
      </mc:AlternateContent>
      <p:cxnSp>
        <p:nvCxnSpPr>
          <p:cNvPr id="26" name="直接连接符 25"/>
          <p:cNvCxnSpPr/>
          <p:nvPr/>
        </p:nvCxnSpPr>
        <p:spPr>
          <a:xfrm>
            <a:off x="7586412" y="3703473"/>
            <a:ext cx="1600200"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86412" y="3607568"/>
            <a:ext cx="1600200" cy="0"/>
          </a:xfrm>
          <a:prstGeom prst="line">
            <a:avLst/>
          </a:prstGeom>
          <a:ln w="19050">
            <a:solidFill>
              <a:srgbClr val="008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8964423" y="3579649"/>
                <a:ext cx="791692"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𝑓</m:t>
                          </m:r>
                          <m:r>
                            <a:rPr lang="en-US" altLang="zh-CN" i="1">
                              <a:solidFill>
                                <a:srgbClr val="FF0000"/>
                              </a:solidFill>
                              <a:latin typeface="Cambria Math"/>
                            </a:rPr>
                            <m:t>1</m:t>
                          </m:r>
                        </m:sub>
                      </m:sSub>
                    </m:oMath>
                  </m:oMathPara>
                </a14:m>
                <a:endParaRPr lang="zh-CN" alt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64423" y="3579649"/>
                <a:ext cx="791692" cy="557717"/>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944054" y="3205540"/>
                <a:ext cx="791692"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8000"/>
                              </a:solidFill>
                              <a:latin typeface="Cambria Math" panose="02040503050406030204" pitchFamily="18" charset="0"/>
                            </a:rPr>
                          </m:ctrlPr>
                        </m:sSubPr>
                        <m:e>
                          <m:r>
                            <a:rPr lang="en-US" altLang="zh-CN" i="1">
                              <a:solidFill>
                                <a:srgbClr val="008000"/>
                              </a:solidFill>
                              <a:latin typeface="Cambria Math"/>
                            </a:rPr>
                            <m:t>𝐸</m:t>
                          </m:r>
                        </m:e>
                        <m:sub>
                          <m:r>
                            <a:rPr lang="en-US" altLang="zh-CN" i="1">
                              <a:solidFill>
                                <a:srgbClr val="008000"/>
                              </a:solidFill>
                              <a:latin typeface="Cambria Math"/>
                            </a:rPr>
                            <m:t>𝑓</m:t>
                          </m:r>
                          <m:r>
                            <a:rPr lang="en-US" altLang="zh-CN" i="1">
                              <a:solidFill>
                                <a:srgbClr val="008000"/>
                              </a:solidFill>
                              <a:latin typeface="Cambria Math"/>
                            </a:rPr>
                            <m:t>2</m:t>
                          </m:r>
                        </m:sub>
                      </m:sSub>
                    </m:oMath>
                  </m:oMathPara>
                </a14:m>
                <a:endParaRPr lang="zh-CN" altLang="en-US" dirty="0">
                  <a:solidFill>
                    <a:srgbClr val="008000"/>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6944054" y="3205540"/>
                <a:ext cx="791692" cy="557717"/>
              </a:xfrm>
              <a:prstGeom prst="rect">
                <a:avLst/>
              </a:prstGeom>
              <a:blipFill>
                <a:blip r:embed="rId11"/>
                <a:stretch>
                  <a:fillRect/>
                </a:stretch>
              </a:blipFill>
            </p:spPr>
            <p:txBody>
              <a:bodyPr/>
              <a:lstStyle/>
              <a:p>
                <a:r>
                  <a:rPr lang="zh-CN" altLang="en-US">
                    <a:noFill/>
                  </a:rPr>
                  <a:t> </a:t>
                </a:r>
              </a:p>
            </p:txBody>
          </p:sp>
        </mc:Fallback>
      </mc:AlternateContent>
      <p:cxnSp>
        <p:nvCxnSpPr>
          <p:cNvPr id="7" name="直接连接符 6"/>
          <p:cNvCxnSpPr/>
          <p:nvPr/>
        </p:nvCxnSpPr>
        <p:spPr>
          <a:xfrm>
            <a:off x="0" y="2270131"/>
            <a:ext cx="12192000" cy="0"/>
          </a:xfrm>
          <a:prstGeom prst="line">
            <a:avLst/>
          </a:prstGeom>
          <a:ln w="28575">
            <a:solidFill>
              <a:schemeClr val="tx2"/>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69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1000"/>
                                        <p:tgtEl>
                                          <p:spTgt spid="27"/>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5" presetClass="emph" presetSubtype="0" fill="hold" grpId="0" nodeType="clickEffect">
                                  <p:stCondLst>
                                    <p:cond delay="0"/>
                                  </p:stCondLst>
                                  <p:childTnLst>
                                    <p:anim calcmode="discrete" valueType="str">
                                      <p:cBhvr>
                                        <p:cTn id="36" dur="1000" fill="hold"/>
                                        <p:tgtEl>
                                          <p:spTgt spid="2"/>
                                        </p:tgtEl>
                                        <p:attrNameLst>
                                          <p:attrName>style.visibility</p:attrName>
                                        </p:attrNameLst>
                                      </p:cBhvr>
                                      <p:tavLst>
                                        <p:tav tm="0">
                                          <p:val>
                                            <p:strVal val="hidden"/>
                                          </p:val>
                                        </p:tav>
                                        <p:tav tm="50000">
                                          <p:val>
                                            <p:strVal val="visible"/>
                                          </p:val>
                                        </p:tav>
                                      </p:tavLst>
                                    </p:anim>
                                  </p:childTnLst>
                                </p:cTn>
                              </p:par>
                              <p:par>
                                <p:cTn id="37" presetID="35" presetClass="emph" presetSubtype="0" fill="hold" grpId="0" nodeType="withEffect">
                                  <p:stCondLst>
                                    <p:cond delay="0"/>
                                  </p:stCondLst>
                                  <p:childTnLst>
                                    <p:anim calcmode="discrete" valueType="str">
                                      <p:cBhvr>
                                        <p:cTn id="38" dur="1000" fill="hold"/>
                                        <p:tgtEl>
                                          <p:spTgt spid="3"/>
                                        </p:tgtEl>
                                        <p:attrNameLst>
                                          <p:attrName>style.visibility</p:attrName>
                                        </p:attrNameLst>
                                      </p:cBhvr>
                                      <p:tavLst>
                                        <p:tav tm="0">
                                          <p:val>
                                            <p:strVal val="hidden"/>
                                          </p:val>
                                        </p:tav>
                                        <p:tav tm="50000">
                                          <p:val>
                                            <p:strVal val="visible"/>
                                          </p:val>
                                        </p:tav>
                                      </p:tavLst>
                                    </p:anim>
                                  </p:childTnLst>
                                </p:cTn>
                              </p:par>
                              <p:par>
                                <p:cTn id="39" presetID="35" presetClass="emph" presetSubtype="0" fill="hold" grpId="0" nodeType="withEffect">
                                  <p:stCondLst>
                                    <p:cond delay="0"/>
                                  </p:stCondLst>
                                  <p:childTnLst>
                                    <p:anim calcmode="discrete" valueType="str">
                                      <p:cBhvr>
                                        <p:cTn id="40"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3" grpId="0"/>
      <p:bldP spid="24"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365563" y="1023527"/>
                <a:ext cx="3350211" cy="7826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nary>
                        <m:naryPr>
                          <m:ctrlPr>
                            <a:rPr lang="en-US" altLang="zh-CN" sz="2000" i="1">
                              <a:latin typeface="Cambria Math" panose="02040503050406030204" pitchFamily="18" charset="0"/>
                            </a:rPr>
                          </m:ctrlPr>
                        </m:naryPr>
                        <m:sub>
                          <m:r>
                            <m:rPr>
                              <m:brk m:alnAt="23"/>
                            </m:rPr>
                            <a:rPr lang="en-US" altLang="zh-CN" sz="2000" i="1">
                              <a:latin typeface="Cambria Math"/>
                            </a:rPr>
                            <m:t>−</m:t>
                          </m:r>
                          <m:r>
                            <a:rPr lang="en-US" altLang="zh-CN" sz="2000" i="1">
                              <a:latin typeface="Cambria Math"/>
                              <a:ea typeface="Cambria Math"/>
                            </a:rPr>
                            <m:t>∞</m:t>
                          </m:r>
                        </m:sub>
                        <m:sup>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sup>
                        <m:e>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d>
                            <m:dPr>
                              <m:ctrlPr>
                                <a:rPr lang="en-US" altLang="zh-CN" sz="2000" i="1">
                                  <a:latin typeface="Cambria Math" panose="02040503050406030204" pitchFamily="18" charset="0"/>
                                </a:rPr>
                              </m:ctrlPr>
                            </m:dPr>
                            <m:e>
                              <m:r>
                                <a:rPr lang="en-US" altLang="zh-CN" sz="2000" i="1">
                                  <a:latin typeface="Cambria Math"/>
                                </a:rPr>
                                <m:t>𝐸</m:t>
                              </m:r>
                            </m:e>
                          </m:d>
                          <m:d>
                            <m:dPr>
                              <m:begChr m:val="["/>
                              <m:endChr m:val="]"/>
                              <m:ctrlPr>
                                <a:rPr lang="en-US" altLang="zh-CN" sz="2000" i="1">
                                  <a:latin typeface="Cambria Math" panose="02040503050406030204" pitchFamily="18" charset="0"/>
                                </a:rPr>
                              </m:ctrlPr>
                            </m:dPr>
                            <m:e>
                              <m:r>
                                <a:rPr lang="en-US" altLang="zh-CN" sz="2000" i="1">
                                  <a:latin typeface="Cambria Math"/>
                                </a:rPr>
                                <m:t>1−</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e>
                          </m:d>
                          <m:r>
                            <a:rPr lang="en-US" altLang="zh-CN" sz="2000" i="1">
                              <a:latin typeface="Cambria Math"/>
                            </a:rPr>
                            <m:t>𝑑𝐸</m:t>
                          </m:r>
                        </m:e>
                      </m:nary>
                    </m:oMath>
                  </m:oMathPara>
                </a14:m>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2365563" y="1023527"/>
                <a:ext cx="3350211" cy="78265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919983" y="618775"/>
                <a:ext cx="4069256" cy="806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𝑑𝑝</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r>
                                <a:rPr lang="en-US" altLang="zh-CN" sz="2000" i="1">
                                  <a:latin typeface="Cambria Math"/>
                                </a:rPr>
                                <m:t>−</m:t>
                              </m:r>
                              <m:r>
                                <a:rPr lang="en-US" altLang="zh-CN" sz="2000" i="1">
                                  <a:latin typeface="Cambria Math"/>
                                </a:rPr>
                                <m:t>𝐸</m:t>
                              </m:r>
                            </m:e>
                          </m:d>
                        </m:e>
                        <m:sup>
                          <m:r>
                            <a:rPr lang="en-US" altLang="zh-CN" sz="2000" i="1">
                              <a:latin typeface="Cambria Math"/>
                            </a:rPr>
                            <m:t>1/2</m:t>
                          </m:r>
                        </m:sup>
                      </m:sSup>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5919983" y="618775"/>
                <a:ext cx="4069256" cy="80688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858336" y="1436143"/>
                <a:ext cx="4138762" cy="781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1−</m:t>
                      </m:r>
                      <m:r>
                        <a:rPr lang="en-US" altLang="zh-CN" sz="2000" i="1">
                          <a:latin typeface="Cambria Math"/>
                        </a:rPr>
                        <m:t>𝑓</m:t>
                      </m:r>
                      <m:d>
                        <m:dPr>
                          <m:ctrlPr>
                            <a:rPr lang="en-US" altLang="zh-CN" sz="2000" i="1">
                              <a:latin typeface="Cambria Math" panose="02040503050406030204" pitchFamily="18" charset="0"/>
                            </a:rPr>
                          </m:ctrlPr>
                        </m:dPr>
                        <m:e>
                          <m:r>
                            <a:rPr lang="en-US" altLang="zh-CN" sz="2000" i="1">
                              <a:latin typeface="Cambria Math"/>
                            </a:rPr>
                            <m:t>𝐸</m:t>
                          </m:r>
                        </m:e>
                      </m:d>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r>
                            <a:rPr lang="en-US" altLang="zh-CN" sz="2000" i="1">
                              <a:latin typeface="Cambria Math"/>
                            </a:rPr>
                            <m:t>𝑒𝑥𝑝</m:t>
                          </m:r>
                          <m:d>
                            <m:dPr>
                              <m:begChr m:val="["/>
                              <m:endChr m:val="]"/>
                              <m:ctrlPr>
                                <a:rPr lang="en-US" altLang="zh-CN" sz="2000" i="1">
                                  <a:latin typeface="Cambria Math" panose="02040503050406030204" pitchFamily="18" charset="0"/>
                                </a:rPr>
                              </m:ctrlPr>
                            </m:d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𝐸</m:t>
                                  </m:r>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+1</m:t>
                          </m:r>
                        </m:den>
                      </m:f>
                    </m:oMath>
                  </m:oMathPara>
                </a14:m>
                <a:endParaRPr lang="zh-CN" alt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858336" y="1436143"/>
                <a:ext cx="4138762" cy="781496"/>
              </a:xfrm>
              <a:prstGeom prst="rect">
                <a:avLst/>
              </a:prstGeom>
              <a:blipFill>
                <a:blip r:embed="rId5"/>
                <a:stretch>
                  <a:fillRect/>
                </a:stretch>
              </a:blipFill>
            </p:spPr>
            <p:txBody>
              <a:bodyPr/>
              <a:lstStyle/>
              <a:p>
                <a:r>
                  <a:rPr lang="zh-CN" altLang="en-US">
                    <a:noFill/>
                  </a:rPr>
                  <a:t> </a:t>
                </a:r>
              </a:p>
            </p:txBody>
          </p:sp>
        </mc:Fallback>
      </mc:AlternateContent>
      <p:sp>
        <p:nvSpPr>
          <p:cNvPr id="5" name="Rectangle 12"/>
          <p:cNvSpPr>
            <a:spLocks noChangeArrowheads="1"/>
          </p:cNvSpPr>
          <p:nvPr/>
        </p:nvSpPr>
        <p:spPr bwMode="auto">
          <a:xfrm>
            <a:off x="892458" y="2028326"/>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b="1" dirty="0">
                <a:solidFill>
                  <a:srgbClr val="009900"/>
                </a:solidFill>
                <a:latin typeface="华文新魏" pitchFamily="2" charset="-122"/>
                <a:ea typeface="华文新魏" pitchFamily="2" charset="-122"/>
                <a:cs typeface="Times New Roman" pitchFamily="18" charset="0"/>
              </a:rPr>
              <a:t>非简并半导体： </a:t>
            </a:r>
          </a:p>
        </p:txBody>
      </p:sp>
      <mc:AlternateContent xmlns:mc="http://schemas.openxmlformats.org/markup-compatibility/2006" xmlns:a14="http://schemas.microsoft.com/office/drawing/2010/main">
        <mc:Choice Requires="a14">
          <p:sp>
            <p:nvSpPr>
              <p:cNvPr id="6" name="TextBox 5"/>
              <p:cNvSpPr txBox="1"/>
              <p:nvPr/>
            </p:nvSpPr>
            <p:spPr>
              <a:xfrm>
                <a:off x="892458" y="2540724"/>
                <a:ext cx="6577634" cy="8759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𝑑𝑝</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nary>
                        <m:naryPr>
                          <m:ctrlPr>
                            <a:rPr lang="en-US" altLang="zh-CN" sz="2000" i="1">
                              <a:latin typeface="Cambria Math" panose="02040503050406030204" pitchFamily="18" charset="0"/>
                            </a:rPr>
                          </m:ctrlPr>
                        </m:naryPr>
                        <m:sub>
                          <m:r>
                            <m:rPr>
                              <m:brk m:alnAt="23"/>
                            </m:rPr>
                            <a:rPr lang="en-US" altLang="zh-CN" sz="2000" i="1">
                              <a:latin typeface="Cambria Math"/>
                            </a:rPr>
                            <m:t>−</m:t>
                          </m:r>
                          <m:r>
                            <a:rPr lang="en-US" altLang="zh-CN" sz="2000" i="1">
                              <a:latin typeface="Cambria Math"/>
                              <a:ea typeface="Cambria Math"/>
                            </a:rPr>
                            <m:t>∞</m:t>
                          </m:r>
                        </m:sub>
                        <m:sup>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sup>
                        <m:e>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r>
                                    <a:rPr lang="en-US" altLang="zh-CN" sz="2000" i="1">
                                      <a:latin typeface="Cambria Math"/>
                                    </a:rPr>
                                    <m:t>−</m:t>
                                  </m:r>
                                  <m:r>
                                    <a:rPr lang="en-US" altLang="zh-CN" sz="2000" i="1">
                                      <a:latin typeface="Cambria Math"/>
                                    </a:rPr>
                                    <m:t>𝐸</m:t>
                                  </m:r>
                                </m:e>
                              </m:d>
                            </m:e>
                            <m:sup>
                              <m:r>
                                <a:rPr lang="en-US" altLang="zh-CN" sz="2000" i="1">
                                  <a:latin typeface="Cambria Math"/>
                                </a:rPr>
                                <m:t>1/2</m:t>
                              </m:r>
                            </m:sup>
                          </m:sSup>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r>
                                    <a:rPr lang="en-US" altLang="zh-CN" sz="2000" i="1">
                                      <a:latin typeface="Cambria Math"/>
                                    </a:rPr>
                                    <m:t>𝐸</m:t>
                                  </m:r>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r>
                            <a:rPr lang="en-US" altLang="zh-CN" sz="2000" i="1">
                              <a:latin typeface="Cambria Math"/>
                            </a:rPr>
                            <m:t>𝑑𝐸</m:t>
                          </m:r>
                        </m:e>
                      </m:nary>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892458" y="2540724"/>
                <a:ext cx="6577634" cy="87594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749870" y="2752634"/>
                <a:ext cx="231037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b="1" i="1">
                          <a:latin typeface="Cambria Math"/>
                          <a:sym typeface="Symbol"/>
                        </a:rPr>
                        <m:t></m:t>
                      </m:r>
                      <m:r>
                        <a:rPr lang="en-US" altLang="zh-CN" sz="2000" b="1" i="1">
                          <a:latin typeface="Cambria Math"/>
                          <a:sym typeface="Symbol"/>
                        </a:rPr>
                        <m:t>=</m:t>
                      </m:r>
                      <m:d>
                        <m:dPr>
                          <m:ctrlPr>
                            <a:rPr lang="en-US" altLang="zh-CN" sz="2000" b="1" i="1">
                              <a:latin typeface="Cambria Math" panose="02040503050406030204" pitchFamily="18" charset="0"/>
                              <a:sym typeface="Symbol"/>
                            </a:rPr>
                          </m:ctrlPr>
                        </m:dPr>
                        <m:e>
                          <m:sSub>
                            <m:sSubPr>
                              <m:ctrlPr>
                                <a:rPr lang="en-US" altLang="zh-CN" sz="2000" b="1" i="1">
                                  <a:latin typeface="Cambria Math" panose="02040503050406030204" pitchFamily="18" charset="0"/>
                                  <a:sym typeface="Symbol"/>
                                </a:rPr>
                              </m:ctrlPr>
                            </m:sSubPr>
                            <m:e>
                              <m:r>
                                <a:rPr lang="en-US" altLang="zh-CN" sz="2000" b="1" i="1">
                                  <a:latin typeface="Cambria Math"/>
                                  <a:sym typeface="Symbol"/>
                                </a:rPr>
                                <m:t>𝑬</m:t>
                              </m:r>
                            </m:e>
                            <m:sub>
                              <m:r>
                                <a:rPr lang="en-US" altLang="zh-CN" sz="2000" b="1" i="1">
                                  <a:latin typeface="Cambria Math"/>
                                  <a:sym typeface="Symbol"/>
                                </a:rPr>
                                <m:t>𝑽</m:t>
                              </m:r>
                            </m:sub>
                          </m:sSub>
                          <m:r>
                            <a:rPr lang="en-US" altLang="zh-CN" sz="2000" b="1" i="1">
                              <a:latin typeface="Cambria Math"/>
                              <a:sym typeface="Symbol"/>
                            </a:rPr>
                            <m:t>−</m:t>
                          </m:r>
                          <m:r>
                            <a:rPr lang="en-US" altLang="zh-CN" sz="2000" b="1" i="1">
                              <a:latin typeface="Cambria Math"/>
                              <a:sym typeface="Symbol"/>
                            </a:rPr>
                            <m:t>𝑬</m:t>
                          </m:r>
                        </m:e>
                      </m:d>
                      <m:r>
                        <a:rPr lang="en-US" altLang="zh-CN" sz="2000" b="1">
                          <a:latin typeface="Cambria Math"/>
                          <a:sym typeface="Symbol"/>
                        </a:rPr>
                        <m:t>/</m:t>
                      </m:r>
                      <m:sSub>
                        <m:sSubPr>
                          <m:ctrlPr>
                            <a:rPr lang="en-US" altLang="zh-CN" sz="2000" b="1" i="1">
                              <a:latin typeface="Cambria Math" panose="02040503050406030204" pitchFamily="18" charset="0"/>
                              <a:sym typeface="Symbol"/>
                            </a:rPr>
                          </m:ctrlPr>
                        </m:sSubPr>
                        <m:e>
                          <m:r>
                            <a:rPr lang="en-US" altLang="zh-CN" sz="2000" b="1" i="1">
                              <a:latin typeface="Cambria Math"/>
                              <a:sym typeface="Symbol"/>
                            </a:rPr>
                            <m:t>𝑲</m:t>
                          </m:r>
                        </m:e>
                        <m:sub>
                          <m:r>
                            <a:rPr lang="en-US" altLang="zh-CN" sz="2000" b="1" i="1">
                              <a:latin typeface="Cambria Math"/>
                              <a:sym typeface="Symbol"/>
                            </a:rPr>
                            <m:t>𝟎</m:t>
                          </m:r>
                        </m:sub>
                      </m:sSub>
                      <m:r>
                        <a:rPr lang="en-US" altLang="zh-CN" sz="2000" b="1" i="1">
                          <a:latin typeface="Cambria Math"/>
                          <a:sym typeface="Symbol"/>
                        </a:rPr>
                        <m:t>𝑻</m:t>
                      </m:r>
                    </m:oMath>
                  </m:oMathPara>
                </a14:m>
                <a:endParaRPr lang="zh-CN" altLang="en-US" sz="20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7749870" y="2752634"/>
                <a:ext cx="2310376" cy="400110"/>
              </a:xfrm>
              <a:prstGeom prst="rect">
                <a:avLst/>
              </a:prstGeom>
              <a:blipFill>
                <a:blip r:embed="rId7"/>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74664" y="3416669"/>
                <a:ext cx="5633915" cy="806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4</m:t>
                          </m:r>
                          <m:r>
                            <a:rPr lang="zh-CN" altLang="en-US" sz="2000" i="1">
                              <a:latin typeface="Cambria Math"/>
                            </a:rPr>
                            <m:t>𝜋</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𝑑𝑝</m:t>
                                      </m:r>
                                    </m:sub>
                                  </m:sSub>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874664" y="3416669"/>
                <a:ext cx="5633915" cy="806888"/>
              </a:xfrm>
              <a:prstGeom prst="rect">
                <a:avLst/>
              </a:prstGeom>
              <a:blipFill>
                <a:blip r:embed="rId8"/>
                <a:stretch>
                  <a:fillRect/>
                </a:stretch>
              </a:blipFill>
            </p:spPr>
            <p:txBody>
              <a:bodyPr/>
              <a:lstStyle/>
              <a:p>
                <a:r>
                  <a:rPr lang="zh-CN" altLang="en-US">
                    <a:noFill/>
                  </a:rPr>
                  <a:t> </a:t>
                </a:r>
              </a:p>
            </p:txBody>
          </p:sp>
        </mc:Fallback>
      </mc:AlternateContent>
      <p:sp>
        <p:nvSpPr>
          <p:cNvPr id="10" name="Rectangle 4"/>
          <p:cNvSpPr>
            <a:spLocks noChangeArrowheads="1"/>
          </p:cNvSpPr>
          <p:nvPr/>
        </p:nvSpPr>
        <p:spPr bwMode="auto">
          <a:xfrm>
            <a:off x="153690" y="104740"/>
            <a:ext cx="41184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4.3.2 </a:t>
            </a:r>
            <a:r>
              <a:rPr lang="zh-CN" altLang="en-US" sz="3600" b="1" dirty="0">
                <a:solidFill>
                  <a:schemeClr val="tx2"/>
                </a:solidFill>
              </a:rPr>
              <a:t>价带空穴密度</a:t>
            </a:r>
          </a:p>
        </p:txBody>
      </p:sp>
      <mc:AlternateContent xmlns:mc="http://schemas.openxmlformats.org/markup-compatibility/2006">
        <mc:Choice xmlns:a14="http://schemas.microsoft.com/office/drawing/2010/main" Requires="a14">
          <p:sp>
            <p:nvSpPr>
              <p:cNvPr id="11" name="TextBox 10"/>
              <p:cNvSpPr txBox="1"/>
              <p:nvPr/>
            </p:nvSpPr>
            <p:spPr>
              <a:xfrm>
                <a:off x="763137" y="4448573"/>
                <a:ext cx="3069623" cy="785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altLang="zh-CN" sz="2000" b="1" i="1">
                              <a:latin typeface="Cambria Math" panose="02040503050406030204" pitchFamily="18" charset="0"/>
                            </a:rPr>
                          </m:ctrlPr>
                        </m:naryPr>
                        <m:sub>
                          <m:r>
                            <m:rPr>
                              <m:brk m:alnAt="23"/>
                            </m:rPr>
                            <a:rPr lang="en-US" altLang="zh-CN" sz="2000" b="1" i="1">
                              <a:latin typeface="Cambria Math"/>
                            </a:rPr>
                            <m:t>𝟎</m:t>
                          </m:r>
                        </m:sub>
                        <m:sup>
                          <m:r>
                            <a:rPr lang="en-US" altLang="zh-CN" sz="2000" b="1" i="1">
                              <a:latin typeface="Cambria Math"/>
                              <a:ea typeface="Cambria Math"/>
                            </a:rPr>
                            <m:t>∞</m:t>
                          </m:r>
                        </m:sup>
                        <m:e>
                          <m:sSup>
                            <m:sSupPr>
                              <m:ctrlPr>
                                <a:rPr lang="en-US" altLang="zh-CN" sz="2000" i="1">
                                  <a:latin typeface="Cambria Math" panose="02040503050406030204" pitchFamily="18" charset="0"/>
                                  <a:sym typeface="Symbol"/>
                                </a:rPr>
                              </m:ctrlPr>
                            </m:sSupPr>
                            <m:e>
                              <m:r>
                                <a:rPr lang="en-US" altLang="zh-CN" sz="2000" i="1">
                                  <a:latin typeface="Cambria Math"/>
                                  <a:sym typeface="Symbol"/>
                                </a:rPr>
                                <m:t></m:t>
                              </m:r>
                            </m:e>
                            <m:sup>
                              <m:r>
                                <a:rPr lang="en-US" altLang="zh-CN" sz="2000" i="1">
                                  <a:latin typeface="Cambria Math" panose="02040503050406030204" pitchFamily="18" charset="0"/>
                                  <a:sym typeface="Symbol"/>
                                </a:rPr>
                                <m:t>1/2</m:t>
                              </m:r>
                            </m:sup>
                          </m:sSup>
                          <m:r>
                            <a:rPr lang="en-US" altLang="zh-CN" sz="2000" b="1" i="1">
                              <a:latin typeface="Cambria Math"/>
                              <a:sym typeface="Symbol"/>
                            </a:rPr>
                            <m:t>𝒆𝒙𝒑</m:t>
                          </m:r>
                          <m:d>
                            <m:dPr>
                              <m:ctrlPr>
                                <a:rPr lang="en-US" altLang="zh-CN" sz="2000" b="1" i="1">
                                  <a:latin typeface="Cambria Math" panose="02040503050406030204" pitchFamily="18" charset="0"/>
                                  <a:sym typeface="Symbol"/>
                                </a:rPr>
                              </m:ctrlPr>
                            </m:dPr>
                            <m:e>
                              <m:r>
                                <a:rPr lang="en-US" altLang="zh-CN" sz="2000" b="1" i="1">
                                  <a:latin typeface="Cambria Math"/>
                                  <a:sym typeface="Symbol"/>
                                </a:rPr>
                                <m:t>−</m:t>
                              </m:r>
                            </m:e>
                          </m:d>
                          <m:r>
                            <a:rPr lang="en-US" altLang="zh-CN" sz="2000" b="1" i="1">
                              <a:latin typeface="Cambria Math"/>
                            </a:rPr>
                            <m:t>𝒅</m:t>
                          </m:r>
                          <m:r>
                            <a:rPr lang="en-US" altLang="zh-CN" sz="2000" b="1" i="1">
                              <a:latin typeface="Cambria Math"/>
                              <a:sym typeface="Symbol"/>
                            </a:rPr>
                            <m:t>=</m:t>
                          </m:r>
                          <m:f>
                            <m:fPr>
                              <m:ctrlPr>
                                <a:rPr lang="en-US" altLang="zh-CN" sz="2000" b="1" i="1">
                                  <a:latin typeface="Cambria Math" panose="02040503050406030204" pitchFamily="18" charset="0"/>
                                  <a:sym typeface="Symbol"/>
                                </a:rPr>
                              </m:ctrlPr>
                            </m:fPr>
                            <m:num>
                              <m:rad>
                                <m:radPr>
                                  <m:degHide m:val="on"/>
                                  <m:ctrlPr>
                                    <a:rPr lang="en-US" altLang="zh-CN" sz="2000" b="1" i="1">
                                      <a:latin typeface="Cambria Math" panose="02040503050406030204" pitchFamily="18" charset="0"/>
                                      <a:sym typeface="Symbol"/>
                                    </a:rPr>
                                  </m:ctrlPr>
                                </m:radPr>
                                <m:deg/>
                                <m:e>
                                  <m:r>
                                    <a:rPr lang="zh-CN" altLang="en-US" sz="2000" b="1" i="1">
                                      <a:latin typeface="Cambria Math"/>
                                      <a:sym typeface="Symbol"/>
                                    </a:rPr>
                                    <m:t>𝝅</m:t>
                                  </m:r>
                                </m:e>
                              </m:rad>
                            </m:num>
                            <m:den>
                              <m:r>
                                <a:rPr lang="en-US" altLang="zh-CN" sz="2000" b="1" i="1">
                                  <a:latin typeface="Cambria Math"/>
                                  <a:sym typeface="Symbol"/>
                                </a:rPr>
                                <m:t>𝟐</m:t>
                              </m:r>
                            </m:den>
                          </m:f>
                        </m:e>
                      </m:nary>
                    </m:oMath>
                  </m:oMathPara>
                </a14:m>
                <a:endParaRPr lang="zh-CN" altLang="en-US" sz="2000" b="1" dirty="0"/>
              </a:p>
            </p:txBody>
          </p:sp>
        </mc:Choice>
        <mc:Fallback>
          <p:sp>
            <p:nvSpPr>
              <p:cNvPr id="11" name="TextBox 10"/>
              <p:cNvSpPr txBox="1">
                <a:spLocks noRot="1" noChangeAspect="1" noMove="1" noResize="1" noEditPoints="1" noAdjustHandles="1" noChangeArrowheads="1" noChangeShapeType="1" noTextEdit="1"/>
              </p:cNvSpPr>
              <p:nvPr/>
            </p:nvSpPr>
            <p:spPr>
              <a:xfrm>
                <a:off x="763137" y="4448573"/>
                <a:ext cx="3069623" cy="7859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19442" y="4318345"/>
                <a:ext cx="5227906" cy="8105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2</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r>
                                    <a:rPr lang="zh-CN" altLang="en-US" sz="2000" i="1">
                                      <a:latin typeface="Cambria Math"/>
                                    </a:rPr>
                                    <m:t>𝜋</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m:t>
                                      </m:r>
                                      <m:r>
                                        <m:rPr>
                                          <m:sty m:val="p"/>
                                        </m:rPr>
                                        <a:rPr lang="en-US" altLang="zh-CN" sz="2000" i="1">
                                          <a:latin typeface="Cambria Math"/>
                                        </a:rPr>
                                        <m:t>p</m:t>
                                      </m:r>
                                    </m:sub>
                                  </m:sSub>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819442" y="4318345"/>
                <a:ext cx="5227906" cy="81054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6173625" y="3456007"/>
                <a:ext cx="2292679" cy="7583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n-US" altLang="zh-CN" sz="2000" i="1" smtClean="0">
                              <a:latin typeface="Cambria Math" panose="02040503050406030204" pitchFamily="18" charset="0"/>
                            </a:rPr>
                          </m:ctrlPr>
                        </m:naryPr>
                        <m:sub>
                          <m:r>
                            <m:rPr>
                              <m:brk m:alnAt="23"/>
                            </m:rPr>
                            <a:rPr lang="en-US" altLang="zh-CN" sz="2000" i="1">
                              <a:latin typeface="Cambria Math"/>
                            </a:rPr>
                            <m:t>0</m:t>
                          </m:r>
                        </m:sub>
                        <m:sup>
                          <m:r>
                            <a:rPr lang="en-US" altLang="zh-CN" sz="2000" i="1">
                              <a:latin typeface="Cambria Math"/>
                              <a:ea typeface="Cambria Math"/>
                            </a:rPr>
                            <m:t>∞</m:t>
                          </m:r>
                        </m:sup>
                        <m:e>
                          <m:sSup>
                            <m:sSupPr>
                              <m:ctrlPr>
                                <a:rPr lang="en-US" altLang="zh-CN" sz="2000" i="1" smtClean="0">
                                  <a:latin typeface="Cambria Math" panose="02040503050406030204" pitchFamily="18" charset="0"/>
                                  <a:sym typeface="Symbol"/>
                                </a:rPr>
                              </m:ctrlPr>
                            </m:sSupPr>
                            <m:e>
                              <m:r>
                                <a:rPr lang="en-US" altLang="zh-CN" sz="2000" i="1">
                                  <a:latin typeface="Cambria Math"/>
                                  <a:sym typeface="Symbol"/>
                                </a:rPr>
                                <m:t></m:t>
                              </m:r>
                            </m:e>
                            <m:sup>
                              <m:r>
                                <a:rPr lang="en-US" altLang="zh-CN" sz="2000" b="0" i="1" smtClean="0">
                                  <a:latin typeface="Cambria Math" panose="02040503050406030204" pitchFamily="18" charset="0"/>
                                  <a:sym typeface="Symbol"/>
                                </a:rPr>
                                <m:t>1/2</m:t>
                              </m:r>
                            </m:sup>
                          </m:sSup>
                          <m:r>
                            <a:rPr lang="en-US" altLang="zh-CN" sz="2000" i="1">
                              <a:latin typeface="Cambria Math"/>
                              <a:sym typeface="Symbol"/>
                            </a:rPr>
                            <m:t>𝑒𝑥𝑝</m:t>
                          </m:r>
                          <m:d>
                            <m:dPr>
                              <m:ctrlPr>
                                <a:rPr lang="en-US" altLang="zh-CN" sz="2000" i="1">
                                  <a:latin typeface="Cambria Math" panose="02040503050406030204" pitchFamily="18" charset="0"/>
                                  <a:sym typeface="Symbol"/>
                                </a:rPr>
                              </m:ctrlPr>
                            </m:dPr>
                            <m:e>
                              <m:r>
                                <a:rPr lang="en-US" altLang="zh-CN" sz="2000" i="1">
                                  <a:latin typeface="Cambria Math"/>
                                  <a:sym typeface="Symbol"/>
                                </a:rPr>
                                <m:t>−</m:t>
                              </m:r>
                            </m:e>
                          </m:d>
                          <m:r>
                            <a:rPr lang="en-US" altLang="zh-CN" sz="2000" i="1">
                              <a:latin typeface="Cambria Math"/>
                            </a:rPr>
                            <m:t>𝑑</m:t>
                          </m:r>
                          <m:r>
                            <a:rPr lang="en-US" altLang="zh-CN" sz="2000" i="1">
                              <a:latin typeface="Cambria Math"/>
                              <a:sym typeface="Symbol"/>
                            </a:rPr>
                            <m:t></m:t>
                          </m:r>
                        </m:e>
                      </m:nary>
                    </m:oMath>
                  </m:oMathPara>
                </a14:m>
                <a:endParaRPr lang="zh-CN" altLang="en-US" sz="2000" dirty="0"/>
              </a:p>
            </p:txBody>
          </p:sp>
        </mc:Choice>
        <mc:Fallback>
          <p:sp>
            <p:nvSpPr>
              <p:cNvPr id="13" name="矩形 12"/>
              <p:cNvSpPr>
                <a:spLocks noRot="1" noChangeAspect="1" noMove="1" noResize="1" noEditPoints="1" noAdjustHandles="1" noChangeArrowheads="1" noChangeShapeType="1" noTextEdit="1"/>
              </p:cNvSpPr>
              <p:nvPr/>
            </p:nvSpPr>
            <p:spPr>
              <a:xfrm>
                <a:off x="6173625" y="3456007"/>
                <a:ext cx="2292679" cy="75834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247757" y="3440348"/>
                <a:ext cx="599972" cy="713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a:latin typeface="Cambria Math" panose="02040503050406030204" pitchFamily="18" charset="0"/>
                              <a:sym typeface="Symbol"/>
                            </a:rPr>
                          </m:ctrlPr>
                        </m:fPr>
                        <m:num>
                          <m:rad>
                            <m:radPr>
                              <m:degHide m:val="on"/>
                              <m:ctrlPr>
                                <a:rPr lang="en-US" altLang="zh-CN" sz="2000" b="1" i="1">
                                  <a:latin typeface="Cambria Math" panose="02040503050406030204" pitchFamily="18" charset="0"/>
                                  <a:sym typeface="Symbol"/>
                                </a:rPr>
                              </m:ctrlPr>
                            </m:radPr>
                            <m:deg/>
                            <m:e>
                              <m:r>
                                <a:rPr lang="zh-CN" altLang="en-US" sz="2000" b="1" i="1">
                                  <a:latin typeface="Cambria Math"/>
                                  <a:sym typeface="Symbol"/>
                                </a:rPr>
                                <m:t>𝝅</m:t>
                              </m:r>
                            </m:e>
                          </m:rad>
                        </m:num>
                        <m:den>
                          <m:r>
                            <a:rPr lang="en-US" altLang="zh-CN" sz="2000" b="1" i="1">
                              <a:latin typeface="Cambria Math"/>
                              <a:sym typeface="Symbol"/>
                            </a:rPr>
                            <m:t>𝟐</m:t>
                          </m:r>
                        </m:den>
                      </m:f>
                    </m:oMath>
                  </m:oMathPara>
                </a14:m>
                <a:endParaRPr lang="zh-CN" alt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6247757" y="3440348"/>
                <a:ext cx="599972" cy="7134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939563" y="5234557"/>
                <a:ext cx="2791213" cy="806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2</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2</m:t>
                                  </m:r>
                                  <m:r>
                                    <a:rPr lang="zh-CN" altLang="en-US" sz="2000" i="1">
                                      <a:latin typeface="Cambria Math"/>
                                    </a:rPr>
                                    <m:t>𝜋</m:t>
                                  </m:r>
                                  <m:sSub>
                                    <m:sSubPr>
                                      <m:ctrlPr>
                                        <a:rPr lang="en-US" altLang="zh-CN" sz="2000" i="1">
                                          <a:latin typeface="Cambria Math" panose="02040503050406030204" pitchFamily="18" charset="0"/>
                                        </a:rPr>
                                      </m:ctrlPr>
                                    </m:sSubPr>
                                    <m:e>
                                      <m:r>
                                        <a:rPr lang="en-US" altLang="zh-CN" sz="2000" i="1">
                                          <a:latin typeface="Cambria Math"/>
                                        </a:rPr>
                                        <m:t>𝑚</m:t>
                                      </m:r>
                                    </m:e>
                                    <m:sub>
                                      <m:r>
                                        <a:rPr lang="en-US" altLang="zh-CN" sz="2000" i="1">
                                          <a:latin typeface="Cambria Math"/>
                                        </a:rPr>
                                        <m:t>𝑑𝑝</m:t>
                                      </m:r>
                                    </m:sub>
                                  </m:sSub>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e>
                            <m:sup>
                              <m:r>
                                <a:rPr lang="en-US" altLang="zh-CN" sz="2000" i="1">
                                  <a:latin typeface="Cambria Math"/>
                                </a:rPr>
                                <m:t>3/2</m:t>
                              </m:r>
                            </m:sup>
                          </m:sSup>
                        </m:num>
                        <m:den>
                          <m:sSup>
                            <m:sSupPr>
                              <m:ctrlPr>
                                <a:rPr lang="en-US" altLang="zh-CN" sz="2000" i="1">
                                  <a:latin typeface="Cambria Math" panose="02040503050406030204" pitchFamily="18" charset="0"/>
                                </a:rPr>
                              </m:ctrlPr>
                            </m:sSupPr>
                            <m:e>
                              <m:r>
                                <a:rPr lang="en-US" altLang="zh-CN" sz="2000" i="1">
                                  <a:latin typeface="Cambria Math"/>
                                </a:rPr>
                                <m:t>h</m:t>
                              </m:r>
                            </m:e>
                            <m:sup>
                              <m:r>
                                <a:rPr lang="en-US" altLang="zh-CN" sz="2000" i="1">
                                  <a:latin typeface="Cambria Math"/>
                                </a:rPr>
                                <m:t>3</m:t>
                              </m:r>
                            </m:sup>
                          </m:sSup>
                        </m:den>
                      </m:f>
                    </m:oMath>
                  </m:oMathPara>
                </a14:m>
                <a:endParaRPr lang="zh-CN" alt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939563" y="5234557"/>
                <a:ext cx="2791213" cy="80688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530004" y="4583053"/>
                <a:ext cx="3525709"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530004" y="4583053"/>
                <a:ext cx="3525709" cy="446854"/>
              </a:xfrm>
              <a:prstGeom prst="rect">
                <a:avLst/>
              </a:prstGeom>
              <a:blipFill>
                <a:blip r:embed="rId14"/>
                <a:stretch>
                  <a:fillRect b="-8219"/>
                </a:stretch>
              </a:blipFill>
            </p:spPr>
            <p:txBody>
              <a:bodyPr/>
              <a:lstStyle/>
              <a:p>
                <a:r>
                  <a:rPr lang="zh-CN" altLang="en-US">
                    <a:noFill/>
                  </a:rPr>
                  <a:t> </a:t>
                </a:r>
              </a:p>
            </p:txBody>
          </p:sp>
        </mc:Fallback>
      </mc:AlternateContent>
      <p:grpSp>
        <p:nvGrpSpPr>
          <p:cNvPr id="17" name="组合 16"/>
          <p:cNvGrpSpPr/>
          <p:nvPr/>
        </p:nvGrpSpPr>
        <p:grpSpPr>
          <a:xfrm>
            <a:off x="7197420" y="6382107"/>
            <a:ext cx="552450" cy="314325"/>
            <a:chOff x="5172075" y="6438900"/>
            <a:chExt cx="552450" cy="314325"/>
          </a:xfrm>
        </p:grpSpPr>
        <p:sp>
          <p:nvSpPr>
            <p:cNvPr id="18" name="棱台 1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19"/>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grpSp>
        <p:nvGrpSpPr>
          <p:cNvPr id="29" name="组合 28"/>
          <p:cNvGrpSpPr/>
          <p:nvPr/>
        </p:nvGrpSpPr>
        <p:grpSpPr>
          <a:xfrm>
            <a:off x="8640547" y="3424271"/>
            <a:ext cx="2849587" cy="1598890"/>
            <a:chOff x="5872453" y="4696802"/>
            <a:chExt cx="2849587" cy="1598890"/>
          </a:xfrm>
        </p:grpSpPr>
        <p:cxnSp>
          <p:nvCxnSpPr>
            <p:cNvPr id="21" name="直接连接符 20"/>
            <p:cNvCxnSpPr/>
            <p:nvPr/>
          </p:nvCxnSpPr>
          <p:spPr>
            <a:xfrm>
              <a:off x="6497119" y="5096852"/>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497119" y="5906477"/>
              <a:ext cx="1600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8047816" y="4696802"/>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047816" y="4696802"/>
                  <a:ext cx="674224" cy="523220"/>
                </a:xfrm>
                <a:prstGeom prst="rect">
                  <a:avLst/>
                </a:prstGeom>
                <a:blipFill rotWithShape="1">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988097" y="5772472"/>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7988097" y="5772472"/>
                  <a:ext cx="683520" cy="523220"/>
                </a:xfrm>
                <a:prstGeom prst="rect">
                  <a:avLst/>
                </a:prstGeom>
                <a:blipFill rotWithShape="1">
                  <a:blip r:embed="rId16"/>
                  <a:stretch>
                    <a:fillRect/>
                  </a:stretch>
                </a:blipFill>
              </p:spPr>
              <p:txBody>
                <a:bodyPr/>
                <a:lstStyle/>
                <a:p>
                  <a:r>
                    <a:rPr lang="zh-CN" altLang="en-US">
                      <a:noFill/>
                    </a:rPr>
                    <a:t> </a:t>
                  </a:r>
                </a:p>
              </p:txBody>
            </p:sp>
          </mc:Fallback>
        </mc:AlternateContent>
        <p:cxnSp>
          <p:nvCxnSpPr>
            <p:cNvPr id="25" name="直接连接符 24"/>
            <p:cNvCxnSpPr/>
            <p:nvPr/>
          </p:nvCxnSpPr>
          <p:spPr>
            <a:xfrm>
              <a:off x="6514811" y="5315927"/>
              <a:ext cx="1600200" cy="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514811" y="5220022"/>
              <a:ext cx="1600200" cy="0"/>
            </a:xfrm>
            <a:prstGeom prst="line">
              <a:avLst/>
            </a:prstGeom>
            <a:ln w="19050">
              <a:solidFill>
                <a:srgbClr val="008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7892822" y="5192102"/>
                  <a:ext cx="791692"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a:rPr>
                              <m:t>𝐸</m:t>
                            </m:r>
                          </m:e>
                          <m:sub>
                            <m:r>
                              <a:rPr lang="en-US" altLang="zh-CN" i="1">
                                <a:solidFill>
                                  <a:srgbClr val="FF0000"/>
                                </a:solidFill>
                                <a:latin typeface="Cambria Math"/>
                              </a:rPr>
                              <m:t>𝑓</m:t>
                            </m:r>
                            <m:r>
                              <a:rPr lang="en-US" altLang="zh-CN" i="1">
                                <a:solidFill>
                                  <a:srgbClr val="FF0000"/>
                                </a:solidFill>
                                <a:latin typeface="Cambria Math"/>
                              </a:rPr>
                              <m:t>1</m:t>
                            </m:r>
                          </m:sub>
                        </m:sSub>
                      </m:oMath>
                    </m:oMathPara>
                  </a14:m>
                  <a:endParaRPr lang="zh-CN" altLang="en-US" dirty="0">
                    <a:solidFill>
                      <a:srgbClr val="FF00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892822" y="5192102"/>
                  <a:ext cx="791692" cy="557717"/>
                </a:xfrm>
                <a:prstGeom prst="rect">
                  <a:avLst/>
                </a:prstGeom>
                <a:blipFill rotWithShape="1">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872453" y="4817993"/>
                  <a:ext cx="791692"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008000"/>
                                </a:solidFill>
                                <a:latin typeface="Cambria Math" panose="02040503050406030204" pitchFamily="18" charset="0"/>
                              </a:rPr>
                            </m:ctrlPr>
                          </m:sSubPr>
                          <m:e>
                            <m:r>
                              <a:rPr lang="en-US" altLang="zh-CN" i="1">
                                <a:solidFill>
                                  <a:srgbClr val="008000"/>
                                </a:solidFill>
                                <a:latin typeface="Cambria Math"/>
                              </a:rPr>
                              <m:t>𝐸</m:t>
                            </m:r>
                          </m:e>
                          <m:sub>
                            <m:r>
                              <a:rPr lang="en-US" altLang="zh-CN" i="1">
                                <a:solidFill>
                                  <a:srgbClr val="008000"/>
                                </a:solidFill>
                                <a:latin typeface="Cambria Math"/>
                              </a:rPr>
                              <m:t>𝑓</m:t>
                            </m:r>
                            <m:r>
                              <a:rPr lang="en-US" altLang="zh-CN" i="1">
                                <a:solidFill>
                                  <a:srgbClr val="008000"/>
                                </a:solidFill>
                                <a:latin typeface="Cambria Math"/>
                              </a:rPr>
                              <m:t>2</m:t>
                            </m:r>
                          </m:sub>
                        </m:sSub>
                      </m:oMath>
                    </m:oMathPara>
                  </a14:m>
                  <a:endParaRPr lang="zh-CN" altLang="en-US" dirty="0">
                    <a:solidFill>
                      <a:srgbClr val="008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5872453" y="4817993"/>
                  <a:ext cx="791692" cy="557717"/>
                </a:xfrm>
                <a:prstGeom prst="rect">
                  <a:avLst/>
                </a:prstGeom>
                <a:blipFill rotWithShape="1">
                  <a:blip r:embed="rId18"/>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TextBox 3"/>
              <p:cNvSpPr txBox="1"/>
              <p:nvPr/>
            </p:nvSpPr>
            <p:spPr>
              <a:xfrm>
                <a:off x="3315332" y="2104692"/>
                <a:ext cx="3993209" cy="4513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8000"/>
                          </a:solidFill>
                          <a:latin typeface="Cambria Math"/>
                        </a:rPr>
                        <m:t>𝟏</m:t>
                      </m:r>
                      <m:r>
                        <a:rPr lang="en-US" altLang="zh-CN" sz="2000" b="1" i="1" smtClean="0">
                          <a:solidFill>
                            <a:srgbClr val="008000"/>
                          </a:solidFill>
                          <a:latin typeface="Cambria Math"/>
                        </a:rPr>
                        <m:t>−</m:t>
                      </m:r>
                      <m:r>
                        <a:rPr lang="en-US" altLang="zh-CN" sz="2000" b="1" i="1" smtClean="0">
                          <a:solidFill>
                            <a:srgbClr val="008000"/>
                          </a:solidFill>
                          <a:latin typeface="Cambria Math"/>
                        </a:rPr>
                        <m:t>𝒇</m:t>
                      </m:r>
                      <m:d>
                        <m:dPr>
                          <m:ctrlPr>
                            <a:rPr lang="en-US" altLang="zh-CN" sz="2000" b="1" i="1">
                              <a:solidFill>
                                <a:srgbClr val="008000"/>
                              </a:solidFill>
                              <a:latin typeface="Cambria Math" panose="02040503050406030204" pitchFamily="18" charset="0"/>
                            </a:rPr>
                          </m:ctrlPr>
                        </m:dPr>
                        <m:e>
                          <m:r>
                            <a:rPr lang="en-US" altLang="zh-CN" sz="2000" b="1" i="1">
                              <a:solidFill>
                                <a:srgbClr val="008000"/>
                              </a:solidFill>
                              <a:latin typeface="Cambria Math"/>
                            </a:rPr>
                            <m:t>𝑬</m:t>
                          </m:r>
                        </m:e>
                      </m:d>
                      <m:r>
                        <a:rPr lang="en-US" altLang="zh-CN" sz="2000" b="1" i="1">
                          <a:solidFill>
                            <a:srgbClr val="008000"/>
                          </a:solidFill>
                          <a:latin typeface="Cambria Math"/>
                        </a:rPr>
                        <m:t>=</m:t>
                      </m:r>
                      <m:r>
                        <a:rPr lang="en-US" altLang="zh-CN" sz="2000" b="1" i="1">
                          <a:solidFill>
                            <a:srgbClr val="008000"/>
                          </a:solidFill>
                          <a:latin typeface="Cambria Math"/>
                        </a:rPr>
                        <m:t>𝒆𝒙𝒑</m:t>
                      </m:r>
                      <m:d>
                        <m:dPr>
                          <m:begChr m:val="["/>
                          <m:endChr m:val="]"/>
                          <m:ctrlPr>
                            <a:rPr lang="en-US" altLang="zh-CN" sz="2000" b="1" i="1">
                              <a:solidFill>
                                <a:srgbClr val="008000"/>
                              </a:solidFill>
                              <a:latin typeface="Cambria Math" panose="02040503050406030204" pitchFamily="18" charset="0"/>
                            </a:rPr>
                          </m:ctrlPr>
                        </m:dPr>
                        <m:e>
                          <m:r>
                            <a:rPr lang="en-US" altLang="zh-CN" sz="2000" b="1" i="1" smtClean="0">
                              <a:solidFill>
                                <a:srgbClr val="008000"/>
                              </a:solidFill>
                              <a:latin typeface="Cambria Math" panose="02040503050406030204" pitchFamily="18" charset="0"/>
                            </a:rPr>
                            <m:t>−</m:t>
                          </m:r>
                          <m:d>
                            <m:dPr>
                              <m:ctrlPr>
                                <a:rPr lang="en-US" altLang="zh-CN" sz="2000" b="1" i="1">
                                  <a:solidFill>
                                    <a:srgbClr val="008000"/>
                                  </a:solidFill>
                                  <a:latin typeface="Cambria Math" panose="02040503050406030204" pitchFamily="18" charset="0"/>
                                </a:rPr>
                              </m:ctrlPr>
                            </m:dPr>
                            <m:e>
                              <m:sSub>
                                <m:sSubPr>
                                  <m:ctrlPr>
                                    <a:rPr lang="en-US" altLang="zh-CN" sz="2000" b="1" i="1">
                                      <a:solidFill>
                                        <a:srgbClr val="008000"/>
                                      </a:solidFill>
                                      <a:latin typeface="Cambria Math" panose="02040503050406030204" pitchFamily="18" charset="0"/>
                                    </a:rPr>
                                  </m:ctrlPr>
                                </m:sSubPr>
                                <m:e>
                                  <m:r>
                                    <a:rPr lang="en-US" altLang="zh-CN" sz="2000" b="1" i="1">
                                      <a:solidFill>
                                        <a:srgbClr val="008000"/>
                                      </a:solidFill>
                                      <a:latin typeface="Cambria Math"/>
                                    </a:rPr>
                                    <m:t>𝑬</m:t>
                                  </m:r>
                                </m:e>
                                <m:sub>
                                  <m:r>
                                    <a:rPr lang="en-US" altLang="zh-CN" sz="2000" b="1" i="1">
                                      <a:solidFill>
                                        <a:srgbClr val="008000"/>
                                      </a:solidFill>
                                      <a:latin typeface="Cambria Math"/>
                                    </a:rPr>
                                    <m:t>𝒇</m:t>
                                  </m:r>
                                </m:sub>
                              </m:sSub>
                              <m:r>
                                <a:rPr lang="en-US" altLang="zh-CN" sz="2000" b="1" i="1">
                                  <a:solidFill>
                                    <a:srgbClr val="008000"/>
                                  </a:solidFill>
                                  <a:latin typeface="Cambria Math"/>
                                </a:rPr>
                                <m:t>−</m:t>
                              </m:r>
                              <m:r>
                                <a:rPr lang="en-US" altLang="zh-CN" sz="2000" b="1" i="1">
                                  <a:solidFill>
                                    <a:srgbClr val="008000"/>
                                  </a:solidFill>
                                  <a:latin typeface="Cambria Math"/>
                                </a:rPr>
                                <m:t>𝑬</m:t>
                              </m:r>
                            </m:e>
                          </m:d>
                          <m:r>
                            <a:rPr lang="en-US" altLang="zh-CN" sz="2000" b="1" i="1">
                              <a:solidFill>
                                <a:srgbClr val="008000"/>
                              </a:solidFill>
                              <a:latin typeface="Cambria Math"/>
                            </a:rPr>
                            <m:t>/</m:t>
                          </m:r>
                          <m:sSub>
                            <m:sSubPr>
                              <m:ctrlPr>
                                <a:rPr lang="en-US" altLang="zh-CN" sz="2000" b="1" i="1">
                                  <a:solidFill>
                                    <a:srgbClr val="008000"/>
                                  </a:solidFill>
                                  <a:latin typeface="Cambria Math" panose="02040503050406030204" pitchFamily="18" charset="0"/>
                                </a:rPr>
                              </m:ctrlPr>
                            </m:sSubPr>
                            <m:e>
                              <m:r>
                                <a:rPr lang="en-US" altLang="zh-CN" sz="2000" b="1" i="1">
                                  <a:solidFill>
                                    <a:srgbClr val="008000"/>
                                  </a:solidFill>
                                  <a:latin typeface="Cambria Math"/>
                                </a:rPr>
                                <m:t>𝑲</m:t>
                              </m:r>
                            </m:e>
                            <m:sub>
                              <m:r>
                                <a:rPr lang="en-US" altLang="zh-CN" sz="2000" b="1" i="1">
                                  <a:solidFill>
                                    <a:srgbClr val="008000"/>
                                  </a:solidFill>
                                  <a:latin typeface="Cambria Math"/>
                                </a:rPr>
                                <m:t>𝟎</m:t>
                              </m:r>
                            </m:sub>
                          </m:sSub>
                          <m:r>
                            <a:rPr lang="en-US" altLang="zh-CN" sz="2000" b="1" i="1">
                              <a:solidFill>
                                <a:srgbClr val="008000"/>
                              </a:solidFill>
                              <a:latin typeface="Cambria Math"/>
                            </a:rPr>
                            <m:t>𝑻</m:t>
                          </m:r>
                        </m:e>
                      </m:d>
                    </m:oMath>
                  </m:oMathPara>
                </a14:m>
                <a:endParaRPr lang="zh-CN" altLang="en-US" sz="2000" b="1" dirty="0">
                  <a:solidFill>
                    <a:srgbClr val="008000"/>
                  </a:solidFill>
                </a:endParaRPr>
              </a:p>
            </p:txBody>
          </p:sp>
        </mc:Choice>
        <mc:Fallback xmlns="">
          <p:sp>
            <p:nvSpPr>
              <p:cNvPr id="30" name="TextBox 3"/>
              <p:cNvSpPr txBox="1">
                <a:spLocks noRot="1" noChangeAspect="1" noMove="1" noResize="1" noEditPoints="1" noAdjustHandles="1" noChangeArrowheads="1" noChangeShapeType="1" noTextEdit="1"/>
              </p:cNvSpPr>
              <p:nvPr/>
            </p:nvSpPr>
            <p:spPr>
              <a:xfrm>
                <a:off x="3315332" y="2104692"/>
                <a:ext cx="3993209" cy="451342"/>
              </a:xfrm>
              <a:prstGeom prst="rect">
                <a:avLst/>
              </a:prstGeom>
              <a:blipFill>
                <a:blip r:embed="rId19"/>
                <a:stretch>
                  <a:fillRect b="-108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422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2000"/>
                                        <p:tgtEl>
                                          <p:spTgt spid="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par>
                                <p:cTn id="52" presetID="1" presetClass="exit" presetSubtype="0" fill="hold" grpId="1"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left)">
                                      <p:cBhvr>
                                        <p:cTn id="58" dur="20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20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2"/>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par>
                          <p:cTn id="74" fill="hold">
                            <p:stCondLst>
                              <p:cond delay="0"/>
                            </p:stCondLst>
                            <p:childTnLst>
                              <p:par>
                                <p:cTn id="75" presetID="22" presetClass="entr" presetSubtype="4" fill="hold"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down)">
                                      <p:cBhvr>
                                        <p:cTn id="7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1" grpId="0"/>
      <p:bldP spid="12" grpId="0"/>
      <p:bldP spid="12" grpId="1"/>
      <p:bldP spid="13" grpId="0"/>
      <p:bldP spid="13" grpId="1"/>
      <p:bldP spid="14" grpId="0"/>
      <p:bldP spid="15" grpId="0"/>
      <p:bldP spid="16"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42009" y="234049"/>
            <a:ext cx="69765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a:solidFill>
                  <a:schemeClr val="tx2"/>
                </a:solidFill>
              </a:rPr>
              <a:t>4.3</a:t>
            </a:r>
            <a:r>
              <a:rPr lang="zh-CN" altLang="en-US" sz="3600" b="1" dirty="0">
                <a:solidFill>
                  <a:schemeClr val="tx2"/>
                </a:solidFill>
              </a:rPr>
              <a:t>导带电子密度</a:t>
            </a:r>
            <a:r>
              <a:rPr lang="zh-CN" altLang="en-US" sz="3600" b="1" dirty="0" smtClean="0">
                <a:solidFill>
                  <a:schemeClr val="tx2"/>
                </a:solidFill>
              </a:rPr>
              <a:t>和价带</a:t>
            </a:r>
            <a:r>
              <a:rPr lang="zh-CN" altLang="en-US" sz="3600" b="1" dirty="0">
                <a:solidFill>
                  <a:schemeClr val="tx2"/>
                </a:solidFill>
              </a:rPr>
              <a:t>空穴密度</a:t>
            </a:r>
          </a:p>
        </p:txBody>
      </p:sp>
      <mc:AlternateContent xmlns:mc="http://schemas.openxmlformats.org/markup-compatibility/2006" xmlns:a14="http://schemas.microsoft.com/office/drawing/2010/main">
        <mc:Choice Requires="a14">
          <p:sp>
            <p:nvSpPr>
              <p:cNvPr id="3" name="TextBox 2"/>
              <p:cNvSpPr txBox="1"/>
              <p:nvPr/>
            </p:nvSpPr>
            <p:spPr>
              <a:xfrm>
                <a:off x="2227978" y="1197803"/>
                <a:ext cx="3579826"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2227978" y="1197803"/>
                <a:ext cx="3579826" cy="446854"/>
              </a:xfrm>
              <a:prstGeom prst="rect">
                <a:avLst/>
              </a:prstGeom>
              <a:blipFill>
                <a:blip r:embed="rId3"/>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992256" y="1197803"/>
                <a:ext cx="3525709" cy="44685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992256" y="1197803"/>
                <a:ext cx="3525709" cy="446854"/>
              </a:xfrm>
              <a:prstGeom prst="rect">
                <a:avLst/>
              </a:prstGeom>
              <a:blipFill>
                <a:blip r:embed="rId4"/>
                <a:stretch>
                  <a:fillRect b="-8108"/>
                </a:stretch>
              </a:blipFill>
            </p:spPr>
            <p:txBody>
              <a:bodyPr/>
              <a:lstStyle/>
              <a:p>
                <a:r>
                  <a:rPr lang="zh-CN" altLang="en-US">
                    <a:noFill/>
                  </a:rPr>
                  <a:t> </a:t>
                </a:r>
              </a:p>
            </p:txBody>
          </p:sp>
        </mc:Fallback>
      </mc:AlternateContent>
      <p:graphicFrame>
        <p:nvGraphicFramePr>
          <p:cNvPr id="5" name="Group 114"/>
          <p:cNvGraphicFramePr>
            <a:graphicFrameLocks noGrp="1"/>
          </p:cNvGraphicFramePr>
          <p:nvPr>
            <p:extLst>
              <p:ext uri="{D42A27DB-BD31-4B8C-83A1-F6EECF244321}">
                <p14:modId xmlns:p14="http://schemas.microsoft.com/office/powerpoint/2010/main" val="666046057"/>
              </p:ext>
            </p:extLst>
          </p:nvPr>
        </p:nvGraphicFramePr>
        <p:xfrm>
          <a:off x="3110578" y="1897064"/>
          <a:ext cx="5763355" cy="1267143"/>
        </p:xfrm>
        <a:graphic>
          <a:graphicData uri="http://schemas.openxmlformats.org/drawingml/2006/table">
            <a:tbl>
              <a:tblPr/>
              <a:tblGrid>
                <a:gridCol w="1660395">
                  <a:extLst>
                    <a:ext uri="{9D8B030D-6E8A-4147-A177-3AD203B41FA5}">
                      <a16:colId xmlns:a16="http://schemas.microsoft.com/office/drawing/2014/main" val="20000"/>
                    </a:ext>
                  </a:extLst>
                </a:gridCol>
                <a:gridCol w="1193838">
                  <a:extLst>
                    <a:ext uri="{9D8B030D-6E8A-4147-A177-3AD203B41FA5}">
                      <a16:colId xmlns:a16="http://schemas.microsoft.com/office/drawing/2014/main" val="20001"/>
                    </a:ext>
                  </a:extLst>
                </a:gridCol>
                <a:gridCol w="1262449">
                  <a:extLst>
                    <a:ext uri="{9D8B030D-6E8A-4147-A177-3AD203B41FA5}">
                      <a16:colId xmlns:a16="http://schemas.microsoft.com/office/drawing/2014/main" val="20002"/>
                    </a:ext>
                  </a:extLst>
                </a:gridCol>
                <a:gridCol w="1646673">
                  <a:extLst>
                    <a:ext uri="{9D8B030D-6E8A-4147-A177-3AD203B41FA5}">
                      <a16:colId xmlns:a16="http://schemas.microsoft.com/office/drawing/2014/main" val="20003"/>
                    </a:ext>
                  </a:extLst>
                </a:gridCol>
              </a:tblGrid>
              <a:tr h="474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Comic Sans MS" pitchFamily="66"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Si</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Ge</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GaAs</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05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(cm</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2.80</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4.70</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17</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0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v</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(cm</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1.04</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19</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6.00</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7.00</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20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18</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3110578" y="3663615"/>
                <a:ext cx="6332375" cy="446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3110578" y="3663615"/>
                <a:ext cx="6332375" cy="446854"/>
              </a:xfrm>
              <a:prstGeom prst="rect">
                <a:avLst/>
              </a:prstGeom>
              <a:blipFill>
                <a:blip r:embed="rId5"/>
                <a:stretch>
                  <a:fillRect b="-82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110577" y="4422447"/>
                <a:ext cx="5035096" cy="446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      =</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110577" y="4422447"/>
                <a:ext cx="5035096" cy="446854"/>
              </a:xfrm>
              <a:prstGeom prst="rect">
                <a:avLst/>
              </a:prstGeom>
              <a:blipFill>
                <a:blip r:embed="rId6"/>
                <a:stretch>
                  <a:fillRect b="-8108"/>
                </a:stretch>
              </a:blipFill>
            </p:spPr>
            <p:txBody>
              <a:bodyPr/>
              <a:lstStyle/>
              <a:p>
                <a:r>
                  <a:rPr lang="zh-CN" altLang="en-US">
                    <a:noFill/>
                  </a:rPr>
                  <a:t> </a:t>
                </a:r>
              </a:p>
            </p:txBody>
          </p:sp>
        </mc:Fallback>
      </mc:AlternateContent>
      <p:cxnSp>
        <p:nvCxnSpPr>
          <p:cNvPr id="9" name="直接连接符 8"/>
          <p:cNvCxnSpPr/>
          <p:nvPr/>
        </p:nvCxnSpPr>
        <p:spPr>
          <a:xfrm>
            <a:off x="5807024" y="4422447"/>
            <a:ext cx="285750" cy="44685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406069" y="4412922"/>
            <a:ext cx="285750" cy="44685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110576" y="5054286"/>
                <a:ext cx="388401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      =</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𝐶</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𝑉</m:t>
                                  </m:r>
                                </m:sub>
                              </m:sSub>
                            </m:e>
                          </m:d>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110576" y="5054286"/>
                <a:ext cx="3884012" cy="400110"/>
              </a:xfrm>
              <a:prstGeom prst="rect">
                <a:avLst/>
              </a:prstGeom>
              <a:blipFill>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073774" y="5616261"/>
                <a:ext cx="3175293" cy="447174"/>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𝑛𝑝</m:t>
                      </m:r>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𝐶</m:t>
                          </m:r>
                        </m:sub>
                      </m:sSub>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𝑉</m:t>
                          </m:r>
                        </m:sub>
                      </m:sSub>
                      <m:r>
                        <a:rPr lang="en-US" altLang="zh-CN" sz="2000" i="1">
                          <a:latin typeface="Cambria Math"/>
                        </a:rPr>
                        <m:t>𝑒𝑥𝑝</m:t>
                      </m:r>
                      <m:d>
                        <m:dPr>
                          <m:begChr m:val="["/>
                          <m:endChr m:val="]"/>
                          <m:ctrlPr>
                            <a:rPr lang="en-US" altLang="zh-CN" sz="2000" i="1">
                              <a:latin typeface="Cambria Math" panose="02040503050406030204" pitchFamily="18" charset="0"/>
                            </a:rPr>
                          </m:ctrlPr>
                        </m:dPr>
                        <m:e>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𝑔</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e>
                      </m:d>
                    </m:oMath>
                  </m:oMathPara>
                </a14:m>
                <a:endParaRPr lang="zh-CN" alt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073774" y="5616261"/>
                <a:ext cx="3175293" cy="447174"/>
              </a:xfrm>
              <a:prstGeom prst="rect">
                <a:avLst/>
              </a:prstGeom>
              <a:blipFill>
                <a:blip r:embed="rId8"/>
                <a:stretch>
                  <a:fillRect b="-6757"/>
                </a:stretch>
              </a:blipFill>
            </p:spPr>
            <p:txBody>
              <a:bodyPr/>
              <a:lstStyle/>
              <a:p>
                <a:r>
                  <a:rPr lang="zh-CN" altLang="en-US">
                    <a:noFill/>
                  </a:rPr>
                  <a:t> </a:t>
                </a:r>
              </a:p>
            </p:txBody>
          </p:sp>
        </mc:Fallback>
      </mc:AlternateContent>
      <p:sp>
        <p:nvSpPr>
          <p:cNvPr id="13" name="Rectangle 121"/>
          <p:cNvSpPr>
            <a:spLocks noChangeArrowheads="1"/>
          </p:cNvSpPr>
          <p:nvPr/>
        </p:nvSpPr>
        <p:spPr bwMode="auto">
          <a:xfrm>
            <a:off x="4115036" y="3162896"/>
            <a:ext cx="3821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1800" b="1" dirty="0"/>
              <a:t>导带和价带有效状态密度（</a:t>
            </a:r>
            <a:r>
              <a:rPr lang="en-US" altLang="zh-CN" sz="1800" b="1" dirty="0"/>
              <a:t>300K</a:t>
            </a:r>
            <a:r>
              <a:rPr lang="zh-CN" altLang="en-US" sz="1800" b="1" dirty="0"/>
              <a:t>） </a:t>
            </a:r>
          </a:p>
        </p:txBody>
      </p:sp>
      <p:grpSp>
        <p:nvGrpSpPr>
          <p:cNvPr id="14" name="组合 13"/>
          <p:cNvGrpSpPr/>
          <p:nvPr/>
        </p:nvGrpSpPr>
        <p:grpSpPr>
          <a:xfrm>
            <a:off x="7197420" y="6382107"/>
            <a:ext cx="552450" cy="314325"/>
            <a:chOff x="5172075" y="6438900"/>
            <a:chExt cx="552450" cy="314325"/>
          </a:xfrm>
        </p:grpSpPr>
        <p:sp>
          <p:nvSpPr>
            <p:cNvPr id="15" name="棱台 14"/>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5250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animBg="1"/>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prstDash val="solid"/>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15211</TotalTime>
  <Pages>0</Pages>
  <Words>1446</Words>
  <Characters>0</Characters>
  <Application>Microsoft Office PowerPoint</Application>
  <DocSecurity>0</DocSecurity>
  <PresentationFormat>宽屏</PresentationFormat>
  <Lines>0</Lines>
  <Paragraphs>79</Paragraphs>
  <Slides>5</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华文新魏</vt:lpstr>
      <vt:lpstr>宋体</vt:lpstr>
      <vt:lpstr>Arial</vt:lpstr>
      <vt:lpstr>Cambria Math</vt:lpstr>
      <vt:lpstr>Comic Sans MS</vt:lpstr>
      <vt:lpstr>Symbol</vt:lpstr>
      <vt:lpstr>Times New Roman</vt:lpstr>
      <vt:lpstr>Wingdings</vt:lpstr>
      <vt:lpstr>Wingdings 2</vt:lpstr>
      <vt:lpstr>吉祥如意</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877</cp:revision>
  <dcterms:created xsi:type="dcterms:W3CDTF">2013-04-19T13:13:42Z</dcterms:created>
  <dcterms:modified xsi:type="dcterms:W3CDTF">2020-04-07T02:10:08Z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