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5"/>
  </p:notesMasterIdLst>
  <p:sldIdLst>
    <p:sldId id="409" r:id="rId2"/>
    <p:sldId id="369" r:id="rId3"/>
    <p:sldId id="392" r:id="rId4"/>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CC00CC"/>
    <a:srgbClr val="009900"/>
    <a:srgbClr val="00CC99"/>
    <a:srgbClr val="005C2A"/>
    <a:srgbClr val="660066"/>
    <a:srgbClr val="FF6600"/>
    <a:srgbClr val="DDDDDD"/>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68345" autoAdjust="0"/>
  </p:normalViewPr>
  <p:slideViewPr>
    <p:cSldViewPr snapToGrid="0" snapToObjects="1">
      <p:cViewPr varScale="1">
        <p:scale>
          <a:sx n="83" d="100"/>
          <a:sy n="83" d="100"/>
        </p:scale>
        <p:origin x="1325" y="82"/>
      </p:cViewPr>
      <p:guideLst>
        <p:guide orient="horz" pos="2160"/>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现在来分析没有任何缺陷和杂质的半导体，也就是具有完美晶体结构的半导体，这样的半导体称为本征半导体。</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150982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对于本征半导体，导带中电子是由价带中的电子获得晶格热振动能量后从价带激发到导带，在价带留下电子空位，即空穴。在热平衡时，导带电子密度等于价带空穴密度，即</a:t>
            </a:r>
            <a:r>
              <a:rPr lang="en-US" altLang="zh-CN" dirty="0" smtClean="0"/>
              <a:t>n=p█</a:t>
            </a:r>
            <a:r>
              <a:rPr lang="zh-CN" altLang="en-US" dirty="0" smtClean="0"/>
              <a:t>，这个表达式</a:t>
            </a:r>
            <a:r>
              <a:rPr lang="zh-CN" altLang="en-US" dirty="0" smtClean="0"/>
              <a:t>就是热平衡时本征半导体</a:t>
            </a:r>
            <a:r>
              <a:rPr lang="zh-CN" altLang="en-US" dirty="0" smtClean="0"/>
              <a:t>的电中性条件█。就是半导体保持总电荷等于零的条件。根据导带电子密度等于价带空穴密度关系█。同时，在本征半导体中定义本征费米能级</a:t>
            </a:r>
            <a:r>
              <a:rPr lang="en-US" altLang="zh-CN" dirty="0" err="1" smtClean="0"/>
              <a:t>Ei</a:t>
            </a:r>
            <a:r>
              <a:rPr lang="en-US" altLang="zh-CN" dirty="0" smtClean="0"/>
              <a:t>█</a:t>
            </a:r>
            <a:r>
              <a:rPr lang="zh-CN" altLang="en-US" dirty="0" smtClean="0"/>
              <a:t>，即</a:t>
            </a:r>
            <a:r>
              <a:rPr lang="en-US" altLang="zh-CN" dirty="0" err="1" smtClean="0"/>
              <a:t>Ei</a:t>
            </a:r>
            <a:r>
              <a:rPr lang="en-US" altLang="zh-CN" dirty="0" smtClean="0"/>
              <a:t>=EF</a:t>
            </a:r>
            <a:r>
              <a:rPr lang="zh-CN" altLang="en-US" dirty="0" smtClean="0"/>
              <a:t>，可以得到本征费米能级的表达式。</a:t>
            </a:r>
            <a:r>
              <a:rPr lang="zh-CN" altLang="en-US" dirty="0" smtClean="0"/>
              <a:t>█考察此</a:t>
            </a:r>
            <a:r>
              <a:rPr lang="zh-CN" altLang="en-US" dirty="0" smtClean="0"/>
              <a:t>公式中的第二项，一般的半导体价带空穴有效状态密度和导带电子有效状态密度数量接近，因此此项的值很小，本征费米能级就是在接近禁带中间的位置。如</a:t>
            </a:r>
            <a:r>
              <a:rPr lang="en-US" altLang="zh-CN" dirty="0" smtClean="0"/>
              <a:t>300K</a:t>
            </a:r>
            <a:r>
              <a:rPr lang="zh-CN" altLang="en-US" dirty="0" smtClean="0"/>
              <a:t>时的</a:t>
            </a:r>
            <a:r>
              <a:rPr lang="en-US" altLang="zh-CN" dirty="0" smtClean="0"/>
              <a:t>GaAs</a:t>
            </a:r>
            <a:r>
              <a:rPr lang="zh-CN" altLang="en-US" dirty="0" smtClean="0"/>
              <a:t>，本征费米能级的第二项等于</a:t>
            </a:r>
            <a:r>
              <a:rPr lang="en-US" altLang="zh-CN" dirty="0" smtClean="0"/>
              <a:t>0.035eV</a:t>
            </a:r>
            <a:r>
              <a:rPr lang="zh-CN" altLang="en-US" dirty="0" smtClean="0"/>
              <a:t>，这个数值与</a:t>
            </a:r>
            <a:r>
              <a:rPr lang="en-US" altLang="zh-CN" dirty="0" smtClean="0"/>
              <a:t>GaAs</a:t>
            </a:r>
            <a:r>
              <a:rPr lang="zh-CN" altLang="en-US" dirty="0" smtClean="0"/>
              <a:t>的禁带宽度比较是一个小值。则</a:t>
            </a:r>
            <a:r>
              <a:rPr lang="en-US" altLang="zh-CN" dirty="0" smtClean="0"/>
              <a:t>GaAs</a:t>
            </a:r>
            <a:r>
              <a:rPr lang="zh-CN" altLang="en-US" dirty="0" smtClean="0"/>
              <a:t>的本征费米能级偏离禁带中间位置比较小。因此在画能带简图中，本征费米能级的位置，经常就画在禁带的中间位置。</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57763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对于本征半导体，导带电子密度称为本征电子密度，用符号</a:t>
            </a:r>
            <a:r>
              <a:rPr lang="en-US" altLang="zh-CN" dirty="0" err="1" smtClean="0"/>
              <a:t>ni</a:t>
            </a:r>
            <a:r>
              <a:rPr lang="zh-CN" altLang="en-US" dirty="0" smtClean="0"/>
              <a:t>表示，价带空穴密度称为本征空穴密度，用符号</a:t>
            </a:r>
            <a:r>
              <a:rPr lang="en-US" altLang="zh-CN" dirty="0" smtClean="0"/>
              <a:t>pi</a:t>
            </a:r>
            <a:r>
              <a:rPr lang="zh-CN" altLang="en-US" dirty="0" smtClean="0"/>
              <a:t>表示，本征电子密度等于本征空穴密度。即</a:t>
            </a:r>
            <a:r>
              <a:rPr lang="en-US" altLang="zh-CN" dirty="0" err="1" smtClean="0"/>
              <a:t>ni</a:t>
            </a:r>
            <a:r>
              <a:rPr lang="zh-CN" altLang="en-US" dirty="0" smtClean="0"/>
              <a:t>等于</a:t>
            </a:r>
            <a:r>
              <a:rPr lang="en-US" altLang="zh-CN" dirty="0" smtClean="0"/>
              <a:t>pi█</a:t>
            </a:r>
            <a:r>
              <a:rPr lang="zh-CN" altLang="en-US" dirty="0" smtClean="0"/>
              <a:t>。经常我们只用</a:t>
            </a:r>
            <a:r>
              <a:rPr lang="en-US" altLang="zh-CN" dirty="0" err="1" smtClean="0"/>
              <a:t>ni</a:t>
            </a:r>
            <a:r>
              <a:rPr lang="zh-CN" altLang="en-US" dirty="0" smtClean="0"/>
              <a:t>表示本征半导体中的电子和空穴密度，即本征载流子密度。又知道，热平衡时，在同一块半导体中电子密度公式和空穴密度公式█，则电子密度和空穴密度的乘积等于导带电子有效状态密度乘以价带空穴有效状态密度乘以</a:t>
            </a:r>
            <a:r>
              <a:rPr lang="en-US" altLang="zh-CN" dirty="0" smtClean="0"/>
              <a:t>e</a:t>
            </a:r>
            <a:r>
              <a:rPr lang="zh-CN" altLang="en-US" dirty="0" smtClean="0"/>
              <a:t>指数负的禁带宽度除以</a:t>
            </a:r>
            <a:r>
              <a:rPr lang="en-US" altLang="zh-CN" dirty="0" smtClean="0"/>
              <a:t>k0T</a:t>
            </a:r>
            <a:r>
              <a:rPr lang="zh-CN" altLang="en-US" dirty="0" smtClean="0"/>
              <a:t>█，本征半导体的电子密度等于空穴密度等于</a:t>
            </a:r>
            <a:r>
              <a:rPr lang="en-US" altLang="zh-CN" dirty="0" err="1" smtClean="0"/>
              <a:t>ni</a:t>
            </a:r>
            <a:r>
              <a:rPr lang="zh-CN" altLang="en-US" dirty="0" smtClean="0"/>
              <a:t>，此公式就等于</a:t>
            </a:r>
            <a:r>
              <a:rPr lang="en-US" altLang="zh-CN" dirty="0" err="1" smtClean="0"/>
              <a:t>ni</a:t>
            </a:r>
            <a:r>
              <a:rPr lang="zh-CN" altLang="en-US" dirty="0" smtClean="0"/>
              <a:t>的平方。考察此公式，对于同一种半导体材料，</a:t>
            </a:r>
            <a:r>
              <a:rPr lang="zh-CN" altLang="en-US" dirty="0" smtClean="0"/>
              <a:t>本征载流子密度</a:t>
            </a:r>
            <a:r>
              <a:rPr lang="en-US" altLang="zh-CN" dirty="0" err="1" smtClean="0"/>
              <a:t>ni</a:t>
            </a:r>
            <a:r>
              <a:rPr lang="zh-CN" altLang="en-US" dirty="0" smtClean="0"/>
              <a:t>是温度的函数，其中</a:t>
            </a:r>
            <a:r>
              <a:rPr lang="en-US" altLang="zh-CN" dirty="0" smtClean="0"/>
              <a:t>NC</a:t>
            </a:r>
            <a:r>
              <a:rPr lang="zh-CN" altLang="en-US" dirty="0" smtClean="0"/>
              <a:t>和</a:t>
            </a:r>
            <a:r>
              <a:rPr lang="en-US" altLang="zh-CN" dirty="0" smtClean="0"/>
              <a:t>NV</a:t>
            </a:r>
            <a:r>
              <a:rPr lang="zh-CN" altLang="en-US" dirty="0" smtClean="0"/>
              <a:t>都是温度的二分之三次方的函数，此外在</a:t>
            </a:r>
            <a:r>
              <a:rPr lang="en-US" altLang="zh-CN" dirty="0" smtClean="0"/>
              <a:t>e</a:t>
            </a:r>
            <a:r>
              <a:rPr lang="zh-CN" altLang="en-US" dirty="0" smtClean="0"/>
              <a:t>指数项中包括温度变量，禁带宽度也随温度增加而减小。对于不同种类的半导体，禁带宽度不同，</a:t>
            </a:r>
            <a:r>
              <a:rPr lang="en-US" altLang="zh-CN" dirty="0" err="1" smtClean="0"/>
              <a:t>ni</a:t>
            </a:r>
            <a:r>
              <a:rPr lang="zh-CN" altLang="en-US" dirty="0" smtClean="0"/>
              <a:t>也不同，表中█给出了</a:t>
            </a:r>
            <a:r>
              <a:rPr lang="en-US" altLang="zh-CN" dirty="0" smtClean="0"/>
              <a:t>Si</a:t>
            </a:r>
            <a:r>
              <a:rPr lang="zh-CN" altLang="en-US" dirty="0" smtClean="0"/>
              <a:t>，</a:t>
            </a:r>
            <a:r>
              <a:rPr lang="en-US" altLang="zh-CN" dirty="0" smtClean="0"/>
              <a:t>Ge</a:t>
            </a:r>
            <a:r>
              <a:rPr lang="zh-CN" altLang="en-US" dirty="0" smtClean="0"/>
              <a:t>，</a:t>
            </a:r>
            <a:r>
              <a:rPr lang="en-US" altLang="zh-CN" dirty="0" smtClean="0"/>
              <a:t>GaAs</a:t>
            </a:r>
            <a:r>
              <a:rPr lang="zh-CN" altLang="en-US" dirty="0" smtClean="0"/>
              <a:t>在</a:t>
            </a:r>
            <a:r>
              <a:rPr lang="en-US" altLang="zh-CN" dirty="0" smtClean="0"/>
              <a:t>300K</a:t>
            </a:r>
            <a:r>
              <a:rPr lang="zh-CN" altLang="en-US" dirty="0" smtClean="0"/>
              <a:t>时禁带宽度和本征载流子密度，可以看出禁带宽度越窄，本征载流子密度越大。另外，导带电子有效状态密度和价带空穴有效状态密度也受电子和空穴的有效质量影响，因此，本征载流子密度也受有效质量的影响</a:t>
            </a:r>
            <a:r>
              <a:rPr lang="zh-CN" altLang="en-US" dirty="0" smtClean="0"/>
              <a:t>。</a:t>
            </a:r>
            <a:endParaRPr lang="en-US" altLang="zh-CN" dirty="0" smtClean="0"/>
          </a:p>
          <a:p>
            <a:r>
              <a:rPr lang="zh-CN" altLang="en-US" dirty="0" smtClean="0"/>
              <a:t>此外，半导体</a:t>
            </a:r>
            <a:r>
              <a:rPr lang="zh-CN" altLang="en-US" dirty="0" smtClean="0"/>
              <a:t>的电子密度和空穴密度的乘积等于本征载流子密度的平方，适用于热平衡状态下任意的非简并半导体█。而不适用于简并半导体。根据本征载流子密度平方的表达式，得出本征载流子密度的表达式█。又知道本征费米能级的公式█。将本征载流子密度公式█代入到非简并半导体电子密度和空穴密度公式中█ █，可以得到导带电子与本征载流子密度</a:t>
            </a:r>
            <a:r>
              <a:rPr lang="zh-CN" altLang="en-US" dirty="0" smtClean="0"/>
              <a:t>和本征费米能级</a:t>
            </a:r>
            <a:r>
              <a:rPr lang="zh-CN" altLang="en-US" dirty="0" smtClean="0"/>
              <a:t>以及价带空穴与本征载流子密度和本征费米能级的公式。这两个公式一定要记住。从这两个公式</a:t>
            </a:r>
            <a:r>
              <a:rPr lang="zh-CN" altLang="en-US" dirty="0" smtClean="0"/>
              <a:t>可以看出，当费米能级高于本征费米能级，半导体</a:t>
            </a:r>
            <a:r>
              <a:rPr lang="zh-CN" altLang="en-US" dirty="0" smtClean="0"/>
              <a:t>中的费米能级距离本征费米能级越远则电子</a:t>
            </a:r>
            <a:r>
              <a:rPr lang="zh-CN" altLang="en-US" dirty="0" smtClean="0"/>
              <a:t>密度越</a:t>
            </a:r>
            <a:r>
              <a:rPr lang="zh-CN" altLang="en-US" dirty="0" smtClean="0"/>
              <a:t>大</a:t>
            </a:r>
            <a:r>
              <a:rPr lang="zh-CN" altLang="en-US" dirty="0" smtClean="0"/>
              <a:t>。当费米能级低于本征费米能级，半导体中的费米能级距离本征费米能级越远则空穴密度越大。注意</a:t>
            </a:r>
            <a:r>
              <a:rPr lang="zh-CN" altLang="en-US" dirty="0" smtClean="0"/>
              <a:t>：这两个公式也是只适用于非简并半导体，不适用于简并半导体。而且，在这两个公式中本征载流子密度和本征费米能级是电子密度和空穴密度的两个参数。也就是不论是掺杂的</a:t>
            </a:r>
            <a:r>
              <a:rPr lang="zh-CN" altLang="en-US" dirty="0" smtClean="0"/>
              <a:t>半导体还是不</a:t>
            </a:r>
            <a:r>
              <a:rPr lang="zh-CN" altLang="en-US" dirty="0" smtClean="0"/>
              <a:t>掺杂的半导体，只要是同种类的半导体，无论是热平衡还是非热平衡，本征载流子密度和本征费米能级作为参数都是一样的</a:t>
            </a:r>
            <a:r>
              <a:rPr lang="zh-CN" altLang="en-US" dirty="0" smtClean="0"/>
              <a:t>。接下来将分析半导体中掺入单一的杂质后载流子浓度、费米能级随温度变化情况。</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367323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0.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4.4</a:t>
            </a:r>
            <a:r>
              <a:rPr lang="zh-CN" altLang="en-US" dirty="0" smtClean="0"/>
              <a:t>本征半导体</a:t>
            </a:r>
            <a:endParaRPr lang="zh-CN" altLang="en-US" dirty="0"/>
          </a:p>
        </p:txBody>
      </p:sp>
      <p:sp>
        <p:nvSpPr>
          <p:cNvPr id="3" name="副标题 2"/>
          <p:cNvSpPr>
            <a:spLocks noGrp="1"/>
          </p:cNvSpPr>
          <p:nvPr>
            <p:ph type="subTitle" idx="1"/>
          </p:nvPr>
        </p:nvSpPr>
        <p:spPr/>
        <p:txBody>
          <a:bodyPr/>
          <a:lstStyle/>
          <a:p>
            <a:r>
              <a:rPr lang="zh-CN" altLang="en-US" sz="2400" dirty="0" smtClean="0"/>
              <a:t>大连理工大学微电子学院张贺秋副教授</a:t>
            </a:r>
            <a:endParaRPr lang="zh-CN" altLang="en-US" sz="2400" dirty="0"/>
          </a:p>
        </p:txBody>
      </p:sp>
    </p:spTree>
    <p:extLst>
      <p:ext uri="{BB962C8B-B14F-4D97-AF65-F5344CB8AC3E}">
        <p14:creationId xmlns:p14="http://schemas.microsoft.com/office/powerpoint/2010/main" val="1409618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273193" y="182421"/>
            <a:ext cx="63850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smtClean="0">
                <a:solidFill>
                  <a:srgbClr val="FF0000"/>
                </a:solidFill>
              </a:rPr>
              <a:t>4.4</a:t>
            </a:r>
            <a:r>
              <a:rPr lang="zh-CN" altLang="en-US" sz="3600" b="1" dirty="0" smtClean="0">
                <a:solidFill>
                  <a:srgbClr val="FF0000"/>
                </a:solidFill>
              </a:rPr>
              <a:t>本征半导体</a:t>
            </a:r>
            <a:r>
              <a:rPr lang="zh-CN" altLang="en-US" sz="3600" b="1" dirty="0">
                <a:solidFill>
                  <a:srgbClr val="FF0000"/>
                </a:solidFill>
              </a:rPr>
              <a:t>及其电中性条件</a:t>
            </a:r>
          </a:p>
        </p:txBody>
      </p:sp>
      <p:sp>
        <p:nvSpPr>
          <p:cNvPr id="31767" name="Text Box 23"/>
          <p:cNvSpPr txBox="1">
            <a:spLocks noChangeArrowheads="1"/>
          </p:cNvSpPr>
          <p:nvPr/>
        </p:nvSpPr>
        <p:spPr bwMode="auto">
          <a:xfrm>
            <a:off x="1943148" y="1145458"/>
            <a:ext cx="900112" cy="519113"/>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latin typeface="Times New Roman" pitchFamily="18" charset="0"/>
                <a:cs typeface="Times New Roman" pitchFamily="18" charset="0"/>
              </a:rPr>
              <a:t>n</a:t>
            </a:r>
            <a:r>
              <a:rPr lang="en-US" altLang="zh-CN" b="1" dirty="0">
                <a:latin typeface="Times New Roman" pitchFamily="18" charset="0"/>
                <a:cs typeface="Times New Roman" pitchFamily="18" charset="0"/>
              </a:rPr>
              <a:t>=</a:t>
            </a:r>
            <a:r>
              <a:rPr lang="en-US" altLang="zh-CN" b="1" i="1" dirty="0">
                <a:latin typeface="Times New Roman" pitchFamily="18" charset="0"/>
                <a:cs typeface="Times New Roman" pitchFamily="18" charset="0"/>
              </a:rPr>
              <a:t>p</a:t>
            </a:r>
          </a:p>
        </p:txBody>
      </p:sp>
      <p:cxnSp>
        <p:nvCxnSpPr>
          <p:cNvPr id="21" name="直接连接符 20"/>
          <p:cNvCxnSpPr/>
          <p:nvPr/>
        </p:nvCxnSpPr>
        <p:spPr>
          <a:xfrm>
            <a:off x="4882492" y="4512850"/>
            <a:ext cx="15621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511267" y="4279815"/>
            <a:ext cx="564578"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E</a:t>
            </a:r>
            <a:r>
              <a:rPr lang="en-US" altLang="zh-CN" i="1" baseline="-25000" dirty="0">
                <a:latin typeface="Times New Roman" pitchFamily="18" charset="0"/>
                <a:cs typeface="Times New Roman" pitchFamily="18" charset="0"/>
              </a:rPr>
              <a:t>C</a:t>
            </a:r>
            <a:endParaRPr lang="zh-CN" altLang="en-US" i="1" baseline="-25000" dirty="0">
              <a:latin typeface="Times New Roman" pitchFamily="18" charset="0"/>
              <a:cs typeface="Times New Roman" pitchFamily="18" charset="0"/>
            </a:endParaRPr>
          </a:p>
        </p:txBody>
      </p:sp>
      <p:sp>
        <p:nvSpPr>
          <p:cNvPr id="24" name="TextBox 23"/>
          <p:cNvSpPr txBox="1"/>
          <p:nvPr/>
        </p:nvSpPr>
        <p:spPr>
          <a:xfrm>
            <a:off x="6485992" y="5403765"/>
            <a:ext cx="550151"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E</a:t>
            </a:r>
            <a:r>
              <a:rPr lang="en-US" altLang="zh-CN" i="1" baseline="-25000" dirty="0">
                <a:latin typeface="Times New Roman" pitchFamily="18" charset="0"/>
                <a:cs typeface="Times New Roman" pitchFamily="18" charset="0"/>
              </a:rPr>
              <a:t>V</a:t>
            </a:r>
            <a:endParaRPr lang="zh-CN" altLang="en-US" i="1" baseline="-25000" dirty="0">
              <a:latin typeface="Times New Roman" pitchFamily="18" charset="0"/>
              <a:cs typeface="Times New Roman" pitchFamily="18" charset="0"/>
            </a:endParaRPr>
          </a:p>
        </p:txBody>
      </p:sp>
      <p:sp>
        <p:nvSpPr>
          <p:cNvPr id="26" name="TextBox 25"/>
          <p:cNvSpPr txBox="1"/>
          <p:nvPr/>
        </p:nvSpPr>
        <p:spPr>
          <a:xfrm>
            <a:off x="4161098" y="4803035"/>
            <a:ext cx="470000" cy="523220"/>
          </a:xfrm>
          <a:prstGeom prst="rect">
            <a:avLst/>
          </a:prstGeom>
          <a:noFill/>
        </p:spPr>
        <p:txBody>
          <a:bodyPr wrap="none" rtlCol="0">
            <a:spAutoFit/>
          </a:bodyPr>
          <a:lstStyle/>
          <a:p>
            <a:r>
              <a:rPr lang="en-US" altLang="zh-CN" i="1" dirty="0" err="1">
                <a:latin typeface="Times New Roman" pitchFamily="18" charset="0"/>
                <a:cs typeface="Times New Roman" pitchFamily="18" charset="0"/>
              </a:rPr>
              <a:t>E</a:t>
            </a:r>
            <a:r>
              <a:rPr lang="en-US" altLang="zh-CN" i="1" baseline="-25000" dirty="0" err="1">
                <a:latin typeface="Times New Roman" pitchFamily="18" charset="0"/>
                <a:cs typeface="Times New Roman" pitchFamily="18" charset="0"/>
              </a:rPr>
              <a:t>i</a:t>
            </a:r>
            <a:endParaRPr lang="zh-CN" altLang="en-US" i="1" baseline="-25000" dirty="0">
              <a:latin typeface="Times New Roman" pitchFamily="18" charset="0"/>
              <a:cs typeface="Times New Roman" pitchFamily="18" charset="0"/>
            </a:endParaRPr>
          </a:p>
        </p:txBody>
      </p:sp>
      <p:cxnSp>
        <p:nvCxnSpPr>
          <p:cNvPr id="27" name="直接连接符 26"/>
          <p:cNvCxnSpPr/>
          <p:nvPr/>
        </p:nvCxnSpPr>
        <p:spPr>
          <a:xfrm>
            <a:off x="4914813" y="5665375"/>
            <a:ext cx="15621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964889" y="1153944"/>
            <a:ext cx="4493538" cy="523220"/>
          </a:xfrm>
          <a:prstGeom prst="rect">
            <a:avLst/>
          </a:prstGeom>
          <a:noFill/>
        </p:spPr>
        <p:txBody>
          <a:bodyPr wrap="none" rtlCol="0">
            <a:spAutoFit/>
          </a:bodyPr>
          <a:lstStyle/>
          <a:p>
            <a:r>
              <a:rPr lang="zh-CN" altLang="en-US" b="1" dirty="0">
                <a:solidFill>
                  <a:schemeClr val="tx2"/>
                </a:solidFill>
                <a:latin typeface="华文新魏" pitchFamily="2" charset="-122"/>
                <a:ea typeface="华文新魏" pitchFamily="2" charset="-122"/>
              </a:rPr>
              <a:t>本征半导体的电中性条件。</a:t>
            </a:r>
          </a:p>
        </p:txBody>
      </p:sp>
      <mc:AlternateContent xmlns:mc="http://schemas.openxmlformats.org/markup-compatibility/2006" xmlns:a14="http://schemas.microsoft.com/office/drawing/2010/main">
        <mc:Choice Requires="a14">
          <p:sp>
            <p:nvSpPr>
              <p:cNvPr id="31" name="TextBox 30"/>
              <p:cNvSpPr txBox="1"/>
              <p:nvPr/>
            </p:nvSpPr>
            <p:spPr>
              <a:xfrm>
                <a:off x="1861990" y="1973865"/>
                <a:ext cx="3052823" cy="446854"/>
              </a:xfrm>
              <a:prstGeom prst="rect">
                <a:avLst/>
              </a:prstGeom>
              <a:noFill/>
            </p:spPr>
            <p:txBody>
              <a:bodyPr wrap="none" rtlCol="0">
                <a:spAutoFit/>
              </a:bodyPr>
              <a:lstStyle/>
              <a:p>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a14:m>
                <a:r>
                  <a:rPr lang="en-US" altLang="zh-CN" sz="2000" dirty="0" smtClean="0"/>
                  <a:t>=</a:t>
                </a:r>
                <a:endParaRPr lang="zh-CN" altLang="en-US" sz="20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861990" y="1973865"/>
                <a:ext cx="3052823" cy="446854"/>
              </a:xfrm>
              <a:prstGeom prst="rect">
                <a:avLst/>
              </a:prstGeom>
              <a:blipFill>
                <a:blip r:embed="rId3"/>
                <a:stretch>
                  <a:fillRect t="-4110" r="-1397" b="-178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282250" y="2650307"/>
                <a:ext cx="1078180" cy="424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𝑖</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oMath>
                  </m:oMathPara>
                </a14:m>
                <a:endParaRPr lang="zh-CN" altLang="en-US" sz="2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4282250" y="2650307"/>
                <a:ext cx="1078180" cy="424732"/>
              </a:xfrm>
              <a:prstGeom prst="rect">
                <a:avLst/>
              </a:prstGeom>
              <a:blipFill>
                <a:blip r:embed="rId4"/>
                <a:stretch>
                  <a:fillRect b="-10145"/>
                </a:stretch>
              </a:blipFill>
            </p:spPr>
            <p:txBody>
              <a:bodyPr/>
              <a:lstStyle/>
              <a:p>
                <a:r>
                  <a:rPr lang="zh-CN" altLang="en-US">
                    <a:noFill/>
                  </a:rPr>
                  <a:t> </a:t>
                </a:r>
              </a:p>
            </p:txBody>
          </p:sp>
        </mc:Fallback>
      </mc:AlternateContent>
      <p:sp>
        <p:nvSpPr>
          <p:cNvPr id="33" name="TextBox 32"/>
          <p:cNvSpPr txBox="1"/>
          <p:nvPr/>
        </p:nvSpPr>
        <p:spPr>
          <a:xfrm>
            <a:off x="1943148" y="2577638"/>
            <a:ext cx="2339102" cy="523220"/>
          </a:xfrm>
          <a:prstGeom prst="rect">
            <a:avLst/>
          </a:prstGeom>
          <a:noFill/>
        </p:spPr>
        <p:txBody>
          <a:bodyPr wrap="none" rtlCol="0">
            <a:spAutoFit/>
          </a:bodyPr>
          <a:lstStyle/>
          <a:p>
            <a:r>
              <a:rPr lang="zh-CN" altLang="en-US" b="1" dirty="0">
                <a:solidFill>
                  <a:schemeClr val="tx2"/>
                </a:solidFill>
                <a:latin typeface="华文新魏" pitchFamily="2" charset="-122"/>
                <a:ea typeface="华文新魏" pitchFamily="2" charset="-122"/>
              </a:rPr>
              <a:t>本征费米能级</a:t>
            </a:r>
          </a:p>
        </p:txBody>
      </p:sp>
      <mc:AlternateContent xmlns:mc="http://schemas.openxmlformats.org/markup-compatibility/2006" xmlns:a14="http://schemas.microsoft.com/office/drawing/2010/main">
        <mc:Choice Requires="a14">
          <p:sp>
            <p:nvSpPr>
              <p:cNvPr id="34" name="TextBox 33"/>
              <p:cNvSpPr txBox="1"/>
              <p:nvPr/>
            </p:nvSpPr>
            <p:spPr>
              <a:xfrm>
                <a:off x="1861990" y="3310721"/>
                <a:ext cx="3608808" cy="762966"/>
              </a:xfrm>
              <a:prstGeom prst="rect">
                <a:avLst/>
              </a:prstGeom>
              <a:noFill/>
              <a:ln>
                <a:solidFill>
                  <a:schemeClr val="tx2"/>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𝑖</m:t>
                              </m:r>
                            </m:sub>
                          </m:sSub>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1</m:t>
                              </m:r>
                            </m:num>
                            <m:den>
                              <m:r>
                                <a:rPr lang="en-US" altLang="zh-CN" sz="2000" i="1">
                                  <a:latin typeface="Cambria Math"/>
                                </a:rPr>
                                <m:t>2</m:t>
                              </m:r>
                            </m:den>
                          </m:f>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e>
                          </m:d>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m:rPr>
                                  <m:sty m:val="p"/>
                                </m:rPr>
                                <a:rPr lang="en-US" altLang="zh-CN" sz="2000" i="1">
                                  <a:latin typeface="Cambria Math"/>
                                </a:rPr>
                                <m:t>T</m:t>
                              </m:r>
                            </m:num>
                            <m:den>
                              <m:r>
                                <a:rPr lang="en-US" altLang="zh-CN" sz="2000" i="1">
                                  <a:latin typeface="Cambria Math"/>
                                </a:rPr>
                                <m:t>2</m:t>
                              </m:r>
                            </m:den>
                          </m:f>
                          <m:r>
                            <m:rPr>
                              <m:sty m:val="p"/>
                            </m:rPr>
                            <a:rPr lang="en-US" altLang="zh-CN" sz="2000" i="1">
                              <a:latin typeface="Cambria Math"/>
                            </a:rPr>
                            <m:t>ln</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num>
                            <m:den>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den>
                          </m:f>
                        </m:e>
                        <m:sub/>
                      </m:sSub>
                    </m:oMath>
                  </m:oMathPara>
                </a14:m>
                <a:endParaRPr lang="zh-CN" altLang="en-US" sz="2000" dirty="0"/>
              </a:p>
            </p:txBody>
          </p:sp>
        </mc:Choice>
        <mc:Fallback xmlns="">
          <p:sp>
            <p:nvSpPr>
              <p:cNvPr id="34" name="TextBox 33"/>
              <p:cNvSpPr txBox="1">
                <a:spLocks noRot="1" noChangeAspect="1" noMove="1" noResize="1" noEditPoints="1" noAdjustHandles="1" noChangeArrowheads="1" noChangeShapeType="1" noTextEdit="1"/>
              </p:cNvSpPr>
              <p:nvPr/>
            </p:nvSpPr>
            <p:spPr>
              <a:xfrm>
                <a:off x="1861990" y="3310721"/>
                <a:ext cx="3608808" cy="762966"/>
              </a:xfrm>
              <a:prstGeom prst="rect">
                <a:avLst/>
              </a:prstGeom>
              <a:blipFill>
                <a:blip r:embed="rId5"/>
                <a:stretch>
                  <a:fillRect/>
                </a:stretch>
              </a:blipFill>
              <a:ln>
                <a:solidFill>
                  <a:schemeClr val="tx2"/>
                </a:solidFill>
              </a:ln>
            </p:spPr>
            <p:txBody>
              <a:bodyPr/>
              <a:lstStyle/>
              <a:p>
                <a:r>
                  <a:rPr lang="zh-CN" altLang="en-US">
                    <a:noFill/>
                  </a:rPr>
                  <a:t> </a:t>
                </a:r>
              </a:p>
            </p:txBody>
          </p:sp>
        </mc:Fallback>
      </mc:AlternateContent>
      <p:cxnSp>
        <p:nvCxnSpPr>
          <p:cNvPr id="35" name="直接连接符 34"/>
          <p:cNvCxnSpPr/>
          <p:nvPr/>
        </p:nvCxnSpPr>
        <p:spPr>
          <a:xfrm>
            <a:off x="4882492" y="5073366"/>
            <a:ext cx="15621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4639593" y="1978816"/>
                <a:ext cx="2985176" cy="446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639593" y="1978816"/>
                <a:ext cx="2985176" cy="446854"/>
              </a:xfrm>
              <a:prstGeom prst="rect">
                <a:avLst/>
              </a:prstGeom>
              <a:blipFill>
                <a:blip r:embed="rId6"/>
                <a:stretch>
                  <a:fillRect b="-8219"/>
                </a:stretch>
              </a:blipFill>
            </p:spPr>
            <p:txBody>
              <a:bodyPr/>
              <a:lstStyle/>
              <a:p>
                <a:r>
                  <a:rPr lang="zh-CN" altLang="en-US">
                    <a:noFill/>
                  </a:rPr>
                  <a:t> </a:t>
                </a:r>
              </a:p>
            </p:txBody>
          </p:sp>
        </mc:Fallback>
      </mc:AlternateContent>
      <p:grpSp>
        <p:nvGrpSpPr>
          <p:cNvPr id="28" name="组合 27"/>
          <p:cNvGrpSpPr/>
          <p:nvPr/>
        </p:nvGrpSpPr>
        <p:grpSpPr>
          <a:xfrm>
            <a:off x="7197420" y="6382107"/>
            <a:ext cx="552450" cy="314325"/>
            <a:chOff x="5172075" y="6438900"/>
            <a:chExt cx="552450" cy="314325"/>
          </a:xfrm>
        </p:grpSpPr>
        <p:sp>
          <p:nvSpPr>
            <p:cNvPr id="36" name="棱台 3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TextBox 37"/>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mc:Choice xmlns:a14="http://schemas.microsoft.com/office/drawing/2010/main" Requires="a14">
          <p:sp>
            <p:nvSpPr>
              <p:cNvPr id="3" name="矩形 2"/>
              <p:cNvSpPr/>
              <p:nvPr/>
            </p:nvSpPr>
            <p:spPr>
              <a:xfrm>
                <a:off x="5637032" y="3310721"/>
                <a:ext cx="5209055" cy="766748"/>
              </a:xfrm>
              <a:prstGeom prst="rect">
                <a:avLst/>
              </a:prstGeom>
            </p:spPr>
            <p:txBody>
              <a:bodyPr wrap="none">
                <a:spAutoFit/>
              </a:bodyPr>
              <a:lstStyle/>
              <a:p>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m:rPr>
                            <m:sty m:val="p"/>
                          </m:rPr>
                          <a:rPr lang="en-US" altLang="zh-CN" i="1">
                            <a:latin typeface="Cambria Math"/>
                          </a:rPr>
                          <m:t>T</m:t>
                        </m:r>
                      </m:num>
                      <m:den>
                        <m:r>
                          <a:rPr lang="en-US" altLang="zh-CN" i="1">
                            <a:latin typeface="Cambria Math"/>
                          </a:rPr>
                          <m:t>2</m:t>
                        </m:r>
                      </m:den>
                    </m:f>
                    <m:r>
                      <m:rPr>
                        <m:sty m:val="p"/>
                      </m:rPr>
                      <a:rPr lang="en-US" altLang="zh-CN" i="1">
                        <a:latin typeface="Cambria Math"/>
                      </a:rPr>
                      <m:t>ln</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𝑉</m:t>
                            </m:r>
                          </m:sub>
                        </m:sSub>
                      </m:num>
                      <m:den>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smtClean="0">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0</m:t>
                        </m:r>
                        <m:r>
                          <a:rPr lang="en-US" altLang="zh-CN" i="1">
                            <a:latin typeface="Cambria Math" panose="02040503050406030204" pitchFamily="18" charset="0"/>
                          </a:rPr>
                          <m:t>2</m:t>
                        </m:r>
                        <m:r>
                          <a:rPr lang="en-US" altLang="zh-CN" i="1" smtClean="0">
                            <a:latin typeface="Cambria Math" panose="02040503050406030204" pitchFamily="18" charset="0"/>
                          </a:rPr>
                          <m:t>5</m:t>
                        </m:r>
                        <m:r>
                          <a:rPr lang="en-US" altLang="zh-CN" i="1">
                            <a:latin typeface="Cambria Math" panose="02040503050406030204" pitchFamily="18" charset="0"/>
                          </a:rPr>
                          <m:t>9</m:t>
                        </m:r>
                      </m:num>
                      <m:den>
                        <m:r>
                          <a:rPr lang="en-US" altLang="zh-CN" i="1">
                            <a:latin typeface="Cambria Math"/>
                          </a:rPr>
                          <m:t>2</m:t>
                        </m:r>
                      </m:den>
                    </m:f>
                    <m:r>
                      <m:rPr>
                        <m:sty m:val="p"/>
                      </m:rPr>
                      <a:rPr lang="en-US" altLang="zh-CN" i="1">
                        <a:latin typeface="Cambria Math"/>
                      </a:rPr>
                      <m:t>ln</m:t>
                    </m:r>
                    <m:f>
                      <m:fPr>
                        <m:ctrlPr>
                          <a:rPr lang="en-US" altLang="zh-CN" i="1">
                            <a:latin typeface="Cambria Math" panose="02040503050406030204" pitchFamily="18" charset="0"/>
                          </a:rPr>
                        </m:ctrlPr>
                      </m:fPr>
                      <m:num>
                        <m:r>
                          <a:rPr lang="en-US" altLang="zh-CN" i="1">
                            <a:latin typeface="Cambria Math" panose="02040503050406030204" pitchFamily="18" charset="0"/>
                          </a:rPr>
                          <m:t>70</m:t>
                        </m:r>
                      </m:num>
                      <m:den>
                        <m:r>
                          <a:rPr lang="en-US" altLang="zh-CN" i="1">
                            <a:latin typeface="Cambria Math" panose="02040503050406030204" pitchFamily="18" charset="0"/>
                          </a:rPr>
                          <m:t>4.7</m:t>
                        </m:r>
                      </m:den>
                    </m:f>
                    <m:r>
                      <a:rPr lang="en-US" altLang="zh-CN" i="1">
                        <a:latin typeface="Cambria Math" panose="02040503050406030204" pitchFamily="18" charset="0"/>
                      </a:rPr>
                      <m:t>=</m:t>
                    </m:r>
                  </m:oMath>
                </a14:m>
                <a:r>
                  <a:rPr lang="en-US" altLang="zh-CN" dirty="0" smtClean="0"/>
                  <a:t>0.035eV</a:t>
                </a:r>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5637032" y="3310721"/>
                <a:ext cx="5209055" cy="766748"/>
              </a:xfrm>
              <a:prstGeom prst="rect">
                <a:avLst/>
              </a:prstGeom>
              <a:blipFill>
                <a:blip r:embed="rId7"/>
                <a:stretch>
                  <a:fillRect r="-1171" b="-794"/>
                </a:stretch>
              </a:blipFill>
            </p:spPr>
            <p:txBody>
              <a:bodyPr/>
              <a:lstStyle/>
              <a:p>
                <a:r>
                  <a:rPr lang="zh-CN" altLang="en-US">
                    <a:noFill/>
                  </a:rPr>
                  <a:t> </a:t>
                </a:r>
              </a:p>
            </p:txBody>
          </p:sp>
        </mc:Fallback>
      </mc:AlternateContent>
      <p:pic>
        <p:nvPicPr>
          <p:cNvPr id="4" name="图片 3"/>
          <p:cNvPicPr>
            <a:picLocks noChangeAspect="1"/>
          </p:cNvPicPr>
          <p:nvPr/>
        </p:nvPicPr>
        <p:blipFill>
          <a:blip r:embed="rId8"/>
          <a:stretch>
            <a:fillRect/>
          </a:stretch>
        </p:blipFill>
        <p:spPr>
          <a:xfrm>
            <a:off x="7825924" y="1321724"/>
            <a:ext cx="3429000" cy="1828800"/>
          </a:xfrm>
          <a:prstGeom prst="rect">
            <a:avLst/>
          </a:prstGeom>
        </p:spPr>
      </p:pic>
    </p:spTree>
    <p:extLst>
      <p:ext uri="{BB962C8B-B14F-4D97-AF65-F5344CB8AC3E}">
        <p14:creationId xmlns:p14="http://schemas.microsoft.com/office/powerpoint/2010/main" val="25787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17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200"/>
                                  </p:iterate>
                                  <p:childTnLst>
                                    <p:set>
                                      <p:cBhvr>
                                        <p:cTn id="20" dur="1" fill="hold">
                                          <p:stCondLst>
                                            <p:cond delay="0"/>
                                          </p:stCondLst>
                                        </p:cTn>
                                        <p:tgtEl>
                                          <p:spTgt spid="33"/>
                                        </p:tgtEl>
                                        <p:attrNameLst>
                                          <p:attrName>style.visibility</p:attrName>
                                        </p:attrNameLst>
                                      </p:cBhvr>
                                      <p:to>
                                        <p:strVal val="visible"/>
                                      </p:to>
                                    </p:set>
                                  </p:childTnLst>
                                </p:cTn>
                              </p:par>
                            </p:childTnLst>
                          </p:cTn>
                        </p:par>
                        <p:par>
                          <p:cTn id="21" fill="hold">
                            <p:stCondLst>
                              <p:cond delay="1001"/>
                            </p:stCondLst>
                            <p:childTnLst>
                              <p:par>
                                <p:cTn id="22" presetID="1"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left)">
                                      <p:cBhvr>
                                        <p:cTn id="56" dur="500"/>
                                        <p:tgtEl>
                                          <p:spTgt spid="35"/>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down)">
                                      <p:cBhvr>
                                        <p:cTn id="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23" grpId="0"/>
      <p:bldP spid="24" grpId="0"/>
      <p:bldP spid="26" grpId="0"/>
      <p:bldP spid="30" grpId="0"/>
      <p:bldP spid="31" grpId="0"/>
      <p:bldP spid="32" grpId="0"/>
      <p:bldP spid="33" grpId="0"/>
      <p:bldP spid="34" grpId="0" animBg="1"/>
      <p:bldP spid="19"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5079094" y="2252057"/>
                <a:ext cx="86869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a:rPr>
                                <m:t>=</m:t>
                              </m:r>
                              <m:r>
                                <a:rPr lang="en-US" altLang="zh-CN" sz="2000" i="1">
                                  <a:latin typeface="Cambria Math"/>
                                </a:rPr>
                                <m:t>𝑛</m:t>
                              </m:r>
                            </m:e>
                            <m:sub>
                              <m:r>
                                <a:rPr lang="en-US" altLang="zh-CN" sz="2000" i="1">
                                  <a:latin typeface="Cambria Math"/>
                                </a:rPr>
                                <m:t>𝑖</m:t>
                              </m:r>
                            </m:sub>
                          </m:sSub>
                        </m:e>
                        <m:sup>
                          <m:r>
                            <a:rPr lang="en-US" altLang="zh-CN" sz="2000" i="1">
                              <a:latin typeface="Cambria Math"/>
                            </a:rPr>
                            <m:t>2</m:t>
                          </m:r>
                        </m:sup>
                      </m:sSup>
                    </m:oMath>
                  </m:oMathPara>
                </a14:m>
                <a:endParaRPr lang="zh-CN" alt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5079094" y="2252057"/>
                <a:ext cx="868699" cy="400110"/>
              </a:xfrm>
              <a:prstGeom prst="rect">
                <a:avLst/>
              </a:prstGeom>
              <a:blipFill>
                <a:blip r:embed="rId3"/>
                <a:stretch>
                  <a:fillRect b="-4545"/>
                </a:stretch>
              </a:blipFill>
            </p:spPr>
            <p:txBody>
              <a:bodyPr/>
              <a:lstStyle/>
              <a:p>
                <a:r>
                  <a:rPr lang="zh-CN" altLang="en-US">
                    <a:noFill/>
                  </a:rPr>
                  <a:t> </a:t>
                </a:r>
              </a:p>
            </p:txBody>
          </p:sp>
        </mc:Fallback>
      </mc:AlternateContent>
      <p:sp>
        <p:nvSpPr>
          <p:cNvPr id="2" name="Rectangle 4"/>
          <p:cNvSpPr>
            <a:spLocks noChangeArrowheads="1"/>
          </p:cNvSpPr>
          <p:nvPr/>
        </p:nvSpPr>
        <p:spPr bwMode="auto">
          <a:xfrm>
            <a:off x="197675" y="21831"/>
            <a:ext cx="63850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smtClean="0">
                <a:solidFill>
                  <a:srgbClr val="FF0000"/>
                </a:solidFill>
              </a:rPr>
              <a:t>4.4</a:t>
            </a:r>
            <a:r>
              <a:rPr lang="zh-CN" altLang="en-US" sz="3600" b="1" dirty="0" smtClean="0">
                <a:solidFill>
                  <a:srgbClr val="FF0000"/>
                </a:solidFill>
              </a:rPr>
              <a:t>本征半导体</a:t>
            </a:r>
            <a:r>
              <a:rPr lang="zh-CN" altLang="en-US" sz="3600" b="1" dirty="0">
                <a:solidFill>
                  <a:srgbClr val="FF0000"/>
                </a:solidFill>
              </a:rPr>
              <a:t>及其电中性条件</a:t>
            </a:r>
          </a:p>
        </p:txBody>
      </p:sp>
      <mc:AlternateContent xmlns:mc="http://schemas.openxmlformats.org/markup-compatibility/2006" xmlns:a14="http://schemas.microsoft.com/office/drawing/2010/main">
        <mc:Choice Requires="a14">
          <p:sp>
            <p:nvSpPr>
              <p:cNvPr id="3" name="TextBox 2"/>
              <p:cNvSpPr txBox="1"/>
              <p:nvPr/>
            </p:nvSpPr>
            <p:spPr>
              <a:xfrm>
                <a:off x="1073831" y="1143639"/>
                <a:ext cx="60600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073831" y="1143639"/>
                <a:ext cx="606000"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902506" y="1143639"/>
                <a:ext cx="58817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m:t>
                          </m:r>
                        </m:sub>
                      </m:sSub>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902506" y="1143639"/>
                <a:ext cx="588174"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503152" y="1181739"/>
                <a:ext cx="5517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503152" y="1181739"/>
                <a:ext cx="551754"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004362" y="2204993"/>
                <a:ext cx="3451668" cy="44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𝑛𝑝</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r>
                        <a:rPr lang="en-US" altLang="zh-CN" sz="2000" i="1">
                          <a:latin typeface="Cambria Math"/>
                        </a:rPr>
                        <m:t>𝑒𝑥𝑝</m:t>
                      </m:r>
                      <m:d>
                        <m:dPr>
                          <m:ctrlPr>
                            <a:rPr lang="en-US" altLang="zh-CN" sz="2000" i="1">
                              <a:latin typeface="Cambria Math" panose="02040503050406030204" pitchFamily="18" charset="0"/>
                            </a:rPr>
                          </m:ctrlPr>
                        </m:dPr>
                        <m:e>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𝑔</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2004362" y="2204993"/>
                <a:ext cx="3451668" cy="447174"/>
              </a:xfrm>
              <a:prstGeom prst="rect">
                <a:avLst/>
              </a:prstGeom>
              <a:blipFill>
                <a:blip r:embed="rId7"/>
                <a:stretch>
                  <a:fillRect b="-82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150528" y="3831993"/>
                <a:ext cx="3726405"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𝑖</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𝑝</m:t>
                          </m:r>
                        </m:e>
                        <m:sub>
                          <m:r>
                            <a:rPr lang="en-US" altLang="zh-CN" sz="2000" i="1">
                              <a:latin typeface="Cambria Math"/>
                            </a:rPr>
                            <m:t>𝑖</m:t>
                          </m:r>
                        </m:sub>
                      </m:sSub>
                      <m:r>
                        <a:rPr lang="en-US" altLang="zh-CN" sz="2000" i="1">
                          <a:latin typeface="Cambria Math"/>
                        </a:rPr>
                        <m:t>=</m:t>
                      </m:r>
                      <m:rad>
                        <m:radPr>
                          <m:degHide m:val="on"/>
                          <m:ctrlPr>
                            <a:rPr lang="en-US" altLang="zh-CN" sz="2000" i="1">
                              <a:latin typeface="Cambria Math" panose="02040503050406030204" pitchFamily="18" charset="0"/>
                            </a:rPr>
                          </m:ctrlPr>
                        </m:radPr>
                        <m:deg/>
                        <m:e>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e>
                      </m:rad>
                      <m:r>
                        <a:rPr lang="en-US" altLang="zh-CN" sz="2000" i="1">
                          <a:latin typeface="Cambria Math"/>
                        </a:rPr>
                        <m:t>𝑒𝑥𝑝</m:t>
                      </m:r>
                      <m:d>
                        <m:dPr>
                          <m:ctrlPr>
                            <a:rPr lang="en-US" altLang="zh-CN" sz="2000" i="1">
                              <a:latin typeface="Cambria Math" panose="02040503050406030204" pitchFamily="18" charset="0"/>
                            </a:rPr>
                          </m:ctrlPr>
                        </m:dPr>
                        <m:e>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𝑔</m:t>
                                  </m:r>
                                </m:sub>
                              </m:sSub>
                            </m:num>
                            <m:den>
                              <m:sSub>
                                <m:sSubPr>
                                  <m:ctrlPr>
                                    <a:rPr lang="en-US" altLang="zh-CN" sz="2000" i="1">
                                      <a:latin typeface="Cambria Math" panose="02040503050406030204" pitchFamily="18" charset="0"/>
                                    </a:rPr>
                                  </m:ctrlPr>
                                </m:sSubPr>
                                <m:e>
                                  <m:r>
                                    <a:rPr lang="en-US" altLang="zh-CN" sz="2000" i="1">
                                      <a:latin typeface="Cambria Math"/>
                                    </a:rPr>
                                    <m:t>2</m:t>
                                  </m:r>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2150528" y="3831993"/>
                <a:ext cx="3726405" cy="78386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390216" y="2994118"/>
                <a:ext cx="1233223" cy="40011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𝑛𝑝</m:t>
                      </m:r>
                      <m:r>
                        <a:rPr lang="en-US" altLang="zh-CN" sz="2000" i="1">
                          <a:latin typeface="Cambria Math"/>
                        </a:rPr>
                        <m:t>=</m:t>
                      </m:r>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𝑖</m:t>
                              </m:r>
                            </m:sub>
                          </m:sSub>
                        </m:e>
                        <m:sup>
                          <m:r>
                            <a:rPr lang="en-US" altLang="zh-CN" sz="2000" i="1">
                              <a:latin typeface="Cambria Math"/>
                            </a:rPr>
                            <m:t>2</m:t>
                          </m:r>
                        </m:sup>
                      </m:sSup>
                    </m:oMath>
                  </m:oMathPara>
                </a14:m>
                <a:endParaRPr lang="zh-CN" alt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390216" y="2994118"/>
                <a:ext cx="1233223" cy="400110"/>
              </a:xfrm>
              <a:prstGeom prst="rect">
                <a:avLst/>
              </a:prstGeom>
              <a:blipFill>
                <a:blip r:embed="rId9"/>
                <a:stretch>
                  <a:fillRect b="-10606"/>
                </a:stretch>
              </a:blipFill>
            </p:spPr>
            <p:txBody>
              <a:bodyPr/>
              <a:lstStyle/>
              <a:p>
                <a:r>
                  <a:rPr lang="zh-CN" altLang="en-US">
                    <a:noFill/>
                  </a:rPr>
                  <a:t> </a:t>
                </a:r>
              </a:p>
            </p:txBody>
          </p:sp>
        </mc:Fallback>
      </mc:AlternateContent>
      <p:sp>
        <p:nvSpPr>
          <p:cNvPr id="12" name="TextBox 11"/>
          <p:cNvSpPr txBox="1"/>
          <p:nvPr/>
        </p:nvSpPr>
        <p:spPr>
          <a:xfrm>
            <a:off x="4770633" y="2932563"/>
            <a:ext cx="3057247" cy="523220"/>
          </a:xfrm>
          <a:prstGeom prst="rect">
            <a:avLst/>
          </a:prstGeom>
          <a:noFill/>
        </p:spPr>
        <p:txBody>
          <a:bodyPr wrap="none" rtlCol="0">
            <a:spAutoFit/>
          </a:bodyPr>
          <a:lstStyle/>
          <a:p>
            <a:r>
              <a:rPr lang="zh-CN" altLang="en-US" dirty="0">
                <a:solidFill>
                  <a:srgbClr val="FF0000"/>
                </a:solidFill>
                <a:latin typeface="华文行楷" pitchFamily="2" charset="-122"/>
                <a:ea typeface="华文行楷" pitchFamily="2" charset="-122"/>
              </a:rPr>
              <a:t>任意非简并半导体</a:t>
            </a:r>
          </a:p>
        </p:txBody>
      </p:sp>
      <mc:AlternateContent xmlns:mc="http://schemas.openxmlformats.org/markup-compatibility/2006" xmlns:a14="http://schemas.microsoft.com/office/drawing/2010/main">
        <mc:Choice Requires="a14">
          <p:sp>
            <p:nvSpPr>
              <p:cNvPr id="13" name="TextBox 12"/>
              <p:cNvSpPr txBox="1"/>
              <p:nvPr/>
            </p:nvSpPr>
            <p:spPr>
              <a:xfrm>
                <a:off x="2963504" y="1509386"/>
                <a:ext cx="3525709" cy="446854"/>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𝑝</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963504" y="1509386"/>
                <a:ext cx="3525709" cy="446854"/>
              </a:xfrm>
              <a:prstGeom prst="rect">
                <a:avLst/>
              </a:prstGeom>
              <a:blipFill>
                <a:blip r:embed="rId10"/>
                <a:stretch>
                  <a:fillRect b="-82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959016" y="958395"/>
                <a:ext cx="3579826" cy="446854"/>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959016" y="958395"/>
                <a:ext cx="3579826" cy="446854"/>
              </a:xfrm>
              <a:prstGeom prst="rect">
                <a:avLst/>
              </a:prstGeom>
              <a:blipFill>
                <a:blip r:embed="rId11"/>
                <a:stretch>
                  <a:fillRect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169324" y="3907496"/>
                <a:ext cx="3608808" cy="7629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𝑖</m:t>
                              </m:r>
                            </m:sub>
                          </m:sSub>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1</m:t>
                              </m:r>
                            </m:num>
                            <m:den>
                              <m:r>
                                <a:rPr lang="en-US" altLang="zh-CN" sz="2000" i="1">
                                  <a:latin typeface="Cambria Math"/>
                                </a:rPr>
                                <m:t>2</m:t>
                              </m:r>
                            </m:den>
                          </m:f>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e>
                          </m:d>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m:rPr>
                                  <m:sty m:val="p"/>
                                </m:rPr>
                                <a:rPr lang="en-US" altLang="zh-CN" sz="2000" i="1">
                                  <a:latin typeface="Cambria Math"/>
                                </a:rPr>
                                <m:t>T</m:t>
                              </m:r>
                            </m:num>
                            <m:den>
                              <m:r>
                                <a:rPr lang="en-US" altLang="zh-CN" sz="2000" i="1">
                                  <a:latin typeface="Cambria Math"/>
                                </a:rPr>
                                <m:t>2</m:t>
                              </m:r>
                            </m:den>
                          </m:f>
                          <m:r>
                            <m:rPr>
                              <m:sty m:val="p"/>
                            </m:rPr>
                            <a:rPr lang="en-US" altLang="zh-CN" sz="2000" i="1">
                              <a:latin typeface="Cambria Math"/>
                            </a:rPr>
                            <m:t>ln</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num>
                            <m:den>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den>
                          </m:f>
                        </m:e>
                        <m:sub/>
                      </m:sSub>
                    </m:oMath>
                  </m:oMathPara>
                </a14:m>
                <a:endParaRPr lang="zh-CN" alt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6169324" y="3907496"/>
                <a:ext cx="3608808" cy="762966"/>
              </a:xfrm>
              <a:prstGeom prst="rect">
                <a:avLst/>
              </a:prstGeom>
              <a:blipFill>
                <a:blip r:embed="rId12"/>
                <a:stretch>
                  <a:fillRect/>
                </a:stretch>
              </a:blipFill>
            </p:spPr>
            <p:txBody>
              <a:bodyPr/>
              <a:lstStyle/>
              <a:p>
                <a:r>
                  <a:rPr lang="zh-CN" altLang="en-US">
                    <a:noFill/>
                  </a:rPr>
                  <a:t> </a:t>
                </a:r>
              </a:p>
            </p:txBody>
          </p:sp>
        </mc:Fallback>
      </mc:AlternateContent>
      <p:sp>
        <p:nvSpPr>
          <p:cNvPr id="16" name="矩形 15"/>
          <p:cNvSpPr/>
          <p:nvPr/>
        </p:nvSpPr>
        <p:spPr>
          <a:xfrm>
            <a:off x="2211644" y="3831993"/>
            <a:ext cx="3665288" cy="783869"/>
          </a:xfrm>
          <a:prstGeom prst="rect">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TextBox 16"/>
              <p:cNvSpPr txBox="1"/>
              <p:nvPr/>
            </p:nvSpPr>
            <p:spPr>
              <a:xfrm>
                <a:off x="2772183" y="4958339"/>
                <a:ext cx="2512418" cy="78386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𝑖</m:t>
                          </m:r>
                        </m:sub>
                      </m:sSub>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𝑖</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772183" y="4958339"/>
                <a:ext cx="2512418" cy="78386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861036" y="4994364"/>
                <a:ext cx="2590004" cy="78386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𝑝</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𝑖</m:t>
                          </m:r>
                        </m:sub>
                      </m:sSub>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𝑖</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oMath>
                  </m:oMathPara>
                </a14:m>
                <a:endParaRPr lang="zh-CN" alt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861036" y="4994364"/>
                <a:ext cx="2590004" cy="783869"/>
              </a:xfrm>
              <a:prstGeom prst="rect">
                <a:avLst/>
              </a:prstGeom>
              <a:blipFill>
                <a:blip r:embed="rId14"/>
                <a:stretch>
                  <a:fillRect/>
                </a:stretch>
              </a:blipFill>
            </p:spPr>
            <p:txBody>
              <a:bodyPr/>
              <a:lstStyle/>
              <a:p>
                <a:r>
                  <a:rPr lang="zh-CN" altLang="en-US">
                    <a:noFill/>
                  </a:rPr>
                  <a:t> </a:t>
                </a:r>
              </a:p>
            </p:txBody>
          </p:sp>
        </mc:Fallback>
      </mc:AlternateContent>
      <p:grpSp>
        <p:nvGrpSpPr>
          <p:cNvPr id="31" name="组合 30"/>
          <p:cNvGrpSpPr/>
          <p:nvPr/>
        </p:nvGrpSpPr>
        <p:grpSpPr>
          <a:xfrm>
            <a:off x="7310463" y="6493182"/>
            <a:ext cx="552450" cy="314325"/>
            <a:chOff x="5172075" y="6438900"/>
            <a:chExt cx="552450" cy="314325"/>
          </a:xfrm>
        </p:grpSpPr>
        <p:sp>
          <p:nvSpPr>
            <p:cNvPr id="32" name="棱台 3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TextBox 33"/>
          <p:cNvSpPr txBox="1"/>
          <p:nvPr/>
        </p:nvSpPr>
        <p:spPr>
          <a:xfrm>
            <a:off x="5256159" y="6496457"/>
            <a:ext cx="1899879" cy="307777"/>
          </a:xfrm>
          <a:prstGeom prst="rect">
            <a:avLst/>
          </a:prstGeom>
          <a:noFill/>
        </p:spPr>
        <p:txBody>
          <a:bodyPr wrap="none" rtlCol="0">
            <a:spAutoFit/>
          </a:bodyPr>
          <a:lstStyle/>
          <a:p>
            <a:r>
              <a:rPr lang="zh-CN" altLang="en-US" sz="1400" dirty="0"/>
              <a:t>大连理工大学  张贺秋</a:t>
            </a:r>
          </a:p>
        </p:txBody>
      </p:sp>
      <p:cxnSp>
        <p:nvCxnSpPr>
          <p:cNvPr id="20" name="直接连接符 19"/>
          <p:cNvCxnSpPr/>
          <p:nvPr/>
        </p:nvCxnSpPr>
        <p:spPr>
          <a:xfrm>
            <a:off x="2911593" y="2681207"/>
            <a:ext cx="2870604" cy="0"/>
          </a:xfrm>
          <a:prstGeom prst="line">
            <a:avLst/>
          </a:prstGeom>
          <a:ln w="76200" cmpd="thickThin">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15"/>
          <a:stretch>
            <a:fillRect/>
          </a:stretch>
        </p:blipFill>
        <p:spPr>
          <a:xfrm>
            <a:off x="7156038" y="1221862"/>
            <a:ext cx="4600575" cy="1219200"/>
          </a:xfrm>
          <a:prstGeom prst="rect">
            <a:avLst/>
          </a:prstGeom>
        </p:spPr>
      </p:pic>
    </p:spTree>
    <p:extLst>
      <p:ext uri="{BB962C8B-B14F-4D97-AF65-F5344CB8AC3E}">
        <p14:creationId xmlns:p14="http://schemas.microsoft.com/office/powerpoint/2010/main" val="245376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1000"/>
                                        <p:tgtEl>
                                          <p:spTgt spid="11"/>
                                        </p:tgtEl>
                                      </p:cBhvr>
                                    </p:animEffect>
                                  </p:childTnLst>
                                </p:cTn>
                              </p:par>
                            </p:childTnLst>
                          </p:cTn>
                        </p:par>
                        <p:par>
                          <p:cTn id="38" fill="hold">
                            <p:stCondLst>
                              <p:cond delay="1000"/>
                            </p:stCondLst>
                            <p:childTnLst>
                              <p:par>
                                <p:cTn id="39" presetID="1" presetClass="entr" presetSubtype="0" fill="hold" grpId="0" nodeType="afterEffect">
                                  <p:stCondLst>
                                    <p:cond delay="0"/>
                                  </p:stCondLst>
                                  <p:iterate type="lt">
                                    <p:tmAbs val="200"/>
                                  </p:iterate>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20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down)">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mph" presetSubtype="0" fill="hold" grpId="1" nodeType="clickEffect">
                                  <p:stCondLst>
                                    <p:cond delay="0"/>
                                  </p:stCondLst>
                                  <p:childTnLst>
                                    <p:animClr clrSpc="hsl" dir="cw">
                                      <p:cBhvr override="childStyle">
                                        <p:cTn id="63" dur="500" fill="hold"/>
                                        <p:tgtEl>
                                          <p:spTgt spid="14"/>
                                        </p:tgtEl>
                                        <p:attrNameLst>
                                          <p:attrName>style.color</p:attrName>
                                        </p:attrNameLst>
                                      </p:cBhvr>
                                      <p:by>
                                        <p:hsl h="7200000" s="0" l="0"/>
                                      </p:by>
                                    </p:animClr>
                                    <p:animClr clrSpc="hsl" dir="cw">
                                      <p:cBhvr>
                                        <p:cTn id="64" dur="500" fill="hold"/>
                                        <p:tgtEl>
                                          <p:spTgt spid="14"/>
                                        </p:tgtEl>
                                        <p:attrNameLst>
                                          <p:attrName>fillcolor</p:attrName>
                                        </p:attrNameLst>
                                      </p:cBhvr>
                                      <p:by>
                                        <p:hsl h="7200000" s="0" l="0"/>
                                      </p:by>
                                    </p:animClr>
                                    <p:animClr clrSpc="hsl" dir="cw">
                                      <p:cBhvr>
                                        <p:cTn id="65" dur="500" fill="hold"/>
                                        <p:tgtEl>
                                          <p:spTgt spid="14"/>
                                        </p:tgtEl>
                                        <p:attrNameLst>
                                          <p:attrName>stroke.color</p:attrName>
                                        </p:attrNameLst>
                                      </p:cBhvr>
                                      <p:by>
                                        <p:hsl h="7200000" s="0" l="0"/>
                                      </p:by>
                                    </p:animClr>
                                    <p:set>
                                      <p:cBhvr>
                                        <p:cTn id="66" dur="500" fill="hold"/>
                                        <p:tgtEl>
                                          <p:spTgt spid="14"/>
                                        </p:tgtEl>
                                        <p:attrNameLst>
                                          <p:attrName>fill.type</p:attrName>
                                        </p:attrNameLst>
                                      </p:cBhvr>
                                      <p:to>
                                        <p:strVal val="solid"/>
                                      </p:to>
                                    </p:set>
                                  </p:childTnLst>
                                </p:cTn>
                              </p:par>
                            </p:childTnLst>
                          </p:cTn>
                        </p:par>
                      </p:childTnLst>
                    </p:cTn>
                  </p:par>
                  <p:par>
                    <p:cTn id="67" fill="hold">
                      <p:stCondLst>
                        <p:cond delay="indefinite"/>
                      </p:stCondLst>
                      <p:childTnLst>
                        <p:par>
                          <p:cTn id="68" fill="hold">
                            <p:stCondLst>
                              <p:cond delay="0"/>
                            </p:stCondLst>
                            <p:childTnLst>
                              <p:par>
                                <p:cTn id="69" presetID="21" presetClass="emph" presetSubtype="0" fill="hold" grpId="1" nodeType="clickEffect">
                                  <p:stCondLst>
                                    <p:cond delay="0"/>
                                  </p:stCondLst>
                                  <p:childTnLst>
                                    <p:animClr clrSpc="hsl" dir="cw">
                                      <p:cBhvr override="childStyle">
                                        <p:cTn id="70" dur="500" fill="hold"/>
                                        <p:tgtEl>
                                          <p:spTgt spid="13"/>
                                        </p:tgtEl>
                                        <p:attrNameLst>
                                          <p:attrName>style.color</p:attrName>
                                        </p:attrNameLst>
                                      </p:cBhvr>
                                      <p:by>
                                        <p:hsl h="7200000" s="0" l="0"/>
                                      </p:by>
                                    </p:animClr>
                                    <p:animClr clrSpc="hsl" dir="cw">
                                      <p:cBhvr>
                                        <p:cTn id="71" dur="500" fill="hold"/>
                                        <p:tgtEl>
                                          <p:spTgt spid="13"/>
                                        </p:tgtEl>
                                        <p:attrNameLst>
                                          <p:attrName>fillcolor</p:attrName>
                                        </p:attrNameLst>
                                      </p:cBhvr>
                                      <p:by>
                                        <p:hsl h="7200000" s="0" l="0"/>
                                      </p:by>
                                    </p:animClr>
                                    <p:animClr clrSpc="hsl" dir="cw">
                                      <p:cBhvr>
                                        <p:cTn id="72" dur="500" fill="hold"/>
                                        <p:tgtEl>
                                          <p:spTgt spid="13"/>
                                        </p:tgtEl>
                                        <p:attrNameLst>
                                          <p:attrName>stroke.color</p:attrName>
                                        </p:attrNameLst>
                                      </p:cBhvr>
                                      <p:by>
                                        <p:hsl h="7200000" s="0" l="0"/>
                                      </p:by>
                                    </p:animClr>
                                    <p:set>
                                      <p:cBhvr>
                                        <p:cTn id="73" dur="500" fill="hold"/>
                                        <p:tgtEl>
                                          <p:spTgt spid="13"/>
                                        </p:tgtEl>
                                        <p:attrNameLst>
                                          <p:attrName>fill.type</p:attrName>
                                        </p:attrNameLst>
                                      </p:cBhvr>
                                      <p:to>
                                        <p:strVal val="solid"/>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wipe(left)">
                                      <p:cBhvr>
                                        <p:cTn id="78" dur="20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wipe(left)">
                                      <p:cBhvr>
                                        <p:cTn id="83" dur="2000"/>
                                        <p:tgtEl>
                                          <p:spTgt spid="18"/>
                                        </p:tgtEl>
                                      </p:cBhvr>
                                    </p:animEffect>
                                  </p:childTnLst>
                                </p:cTn>
                              </p:par>
                            </p:childTnLst>
                          </p:cTn>
                        </p:par>
                        <p:par>
                          <p:cTn id="84" fill="hold">
                            <p:stCondLst>
                              <p:cond delay="2000"/>
                            </p:stCondLst>
                            <p:childTnLst>
                              <p:par>
                                <p:cTn id="85" presetID="22" presetClass="entr" presetSubtype="4" fill="hold" nodeType="after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down)">
                                      <p:cBhvr>
                                        <p:cTn id="8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4" grpId="0"/>
      <p:bldP spid="5" grpId="0"/>
      <p:bldP spid="8" grpId="0"/>
      <p:bldP spid="10" grpId="0"/>
      <p:bldP spid="11" grpId="0" animBg="1"/>
      <p:bldP spid="12" grpId="0"/>
      <p:bldP spid="13" grpId="0" animBg="1"/>
      <p:bldP spid="13" grpId="1" animBg="1"/>
      <p:bldP spid="14" grpId="0" animBg="1"/>
      <p:bldP spid="14" grpId="1" animBg="1"/>
      <p:bldP spid="15" grpId="0"/>
      <p:bldP spid="16" grpId="0" animBg="1"/>
      <p:bldP spid="17" grpId="0" animBg="1"/>
      <p:bldP spid="18" grpId="0" animBg="1"/>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prstDash val="solid"/>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15321</TotalTime>
  <Pages>0</Pages>
  <Words>818</Words>
  <Characters>0</Characters>
  <Application>Microsoft Office PowerPoint</Application>
  <DocSecurity>0</DocSecurity>
  <PresentationFormat>宽屏</PresentationFormat>
  <Lines>0</Lines>
  <Paragraphs>37</Paragraphs>
  <Slides>3</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华文行楷</vt:lpstr>
      <vt:lpstr>华文新魏</vt:lpstr>
      <vt:lpstr>宋体</vt:lpstr>
      <vt:lpstr>Arial</vt:lpstr>
      <vt:lpstr>Cambria Math</vt:lpstr>
      <vt:lpstr>Times New Roman</vt:lpstr>
      <vt:lpstr>Wingdings</vt:lpstr>
      <vt:lpstr>Wingdings 2</vt:lpstr>
      <vt:lpstr>吉祥如意</vt:lpstr>
      <vt:lpstr>4.4本征半导体</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878</cp:revision>
  <dcterms:created xsi:type="dcterms:W3CDTF">2013-04-19T13:13:42Z</dcterms:created>
  <dcterms:modified xsi:type="dcterms:W3CDTF">2020-03-31T13:27:14Z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