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8"/>
  </p:notesMasterIdLst>
  <p:sldIdLst>
    <p:sldId id="409" r:id="rId2"/>
    <p:sldId id="371" r:id="rId3"/>
    <p:sldId id="372" r:id="rId4"/>
    <p:sldId id="393" r:id="rId5"/>
    <p:sldId id="411" r:id="rId6"/>
    <p:sldId id="394" r:id="rId7"/>
  </p:sldIdLst>
  <p:sldSz cx="12192000" cy="6858000"/>
  <p:notesSz cx="6858000" cy="9144000"/>
  <p:defaultTextStyle>
    <a:defPPr>
      <a:defRPr lang="zh-CN"/>
    </a:defPPr>
    <a:lvl1pPr algn="l" rtl="0" fontAlgn="base">
      <a:spcBef>
        <a:spcPct val="0"/>
      </a:spcBef>
      <a:spcAft>
        <a:spcPct val="0"/>
      </a:spcAft>
      <a:defRPr sz="28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8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8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8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800" kern="1200">
        <a:solidFill>
          <a:schemeClr val="tx1"/>
        </a:solidFill>
        <a:latin typeface="Arial" pitchFamily="34" charset="0"/>
        <a:ea typeface="宋体" pitchFamily="2" charset="-122"/>
        <a:cs typeface="+mn-cs"/>
      </a:defRPr>
    </a:lvl5pPr>
    <a:lvl6pPr marL="2286000" algn="l" defTabSz="914400" rtl="0" eaLnBrk="1" latinLnBrk="0" hangingPunct="1">
      <a:defRPr sz="2800" kern="1200">
        <a:solidFill>
          <a:schemeClr val="tx1"/>
        </a:solidFill>
        <a:latin typeface="Arial" pitchFamily="34" charset="0"/>
        <a:ea typeface="宋体" pitchFamily="2" charset="-122"/>
        <a:cs typeface="+mn-cs"/>
      </a:defRPr>
    </a:lvl6pPr>
    <a:lvl7pPr marL="2743200" algn="l" defTabSz="914400" rtl="0" eaLnBrk="1" latinLnBrk="0" hangingPunct="1">
      <a:defRPr sz="2800" kern="1200">
        <a:solidFill>
          <a:schemeClr val="tx1"/>
        </a:solidFill>
        <a:latin typeface="Arial" pitchFamily="34" charset="0"/>
        <a:ea typeface="宋体" pitchFamily="2" charset="-122"/>
        <a:cs typeface="+mn-cs"/>
      </a:defRPr>
    </a:lvl7pPr>
    <a:lvl8pPr marL="3200400" algn="l" defTabSz="914400" rtl="0" eaLnBrk="1" latinLnBrk="0" hangingPunct="1">
      <a:defRPr sz="2800" kern="1200">
        <a:solidFill>
          <a:schemeClr val="tx1"/>
        </a:solidFill>
        <a:latin typeface="Arial" pitchFamily="34" charset="0"/>
        <a:ea typeface="宋体" pitchFamily="2" charset="-122"/>
        <a:cs typeface="+mn-cs"/>
      </a:defRPr>
    </a:lvl8pPr>
    <a:lvl9pPr marL="3657600" algn="l" defTabSz="914400" rtl="0" eaLnBrk="1" latinLnBrk="0" hangingPunct="1">
      <a:defRPr sz="28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C00CC"/>
    <a:srgbClr val="009900"/>
    <a:srgbClr val="00CC99"/>
    <a:srgbClr val="005C2A"/>
    <a:srgbClr val="660066"/>
    <a:srgbClr val="FF6600"/>
    <a:srgbClr val="DDDDDD"/>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68345" autoAdjust="0"/>
  </p:normalViewPr>
  <p:slideViewPr>
    <p:cSldViewPr snapToGrid="0" snapToObjects="1">
      <p:cViewPr varScale="1">
        <p:scale>
          <a:sx n="56" d="100"/>
          <a:sy n="56" d="100"/>
        </p:scale>
        <p:origin x="326" y="38"/>
      </p:cViewPr>
      <p:guideLst>
        <p:guide orient="horz" pos="2160"/>
        <p:guide pos="3837"/>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1988"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4FCE24F-8F98-4E7F-8345-3CDEA4547284}" type="slidenum">
              <a:rPr lang="en-US"/>
              <a:pPr>
                <a:defRPr/>
              </a:pPr>
              <a:t>‹#›</a:t>
            </a:fld>
            <a:endParaRPr lang="en-US"/>
          </a:p>
        </p:txBody>
      </p:sp>
    </p:spTree>
    <p:extLst>
      <p:ext uri="{BB962C8B-B14F-4D97-AF65-F5344CB8AC3E}">
        <p14:creationId xmlns:p14="http://schemas.microsoft.com/office/powerpoint/2010/main" val="18566001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在具体的分析杂质半导体载流子浓度随同温度变化情况前，先来了解一下杂质能级被电子占据或被电子空着的几率。</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1</a:t>
            </a:fld>
            <a:endParaRPr lang="en-US"/>
          </a:p>
        </p:txBody>
      </p:sp>
    </p:spTree>
    <p:extLst>
      <p:ext uri="{BB962C8B-B14F-4D97-AF65-F5344CB8AC3E}">
        <p14:creationId xmlns:p14="http://schemas.microsoft.com/office/powerpoint/2010/main" val="150982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半导体的强大功能是通过引入外来杂质元素来</a:t>
            </a:r>
            <a:r>
              <a:rPr lang="zh-CN" altLang="en-US" dirty="0" smtClean="0"/>
              <a:t>实现的</a:t>
            </a:r>
            <a:r>
              <a:rPr lang="zh-CN" altLang="en-US" dirty="0" smtClean="0"/>
              <a:t>。杂质的引入能够改变半导体的电学性能。杂质的引入，对理想周期性晶格的微扰，使其在半导体的禁带中引入局域化的、分立的杂质能级。一般作为制备</a:t>
            </a:r>
            <a:r>
              <a:rPr lang="en-US" altLang="zh-CN" dirty="0" smtClean="0"/>
              <a:t>n</a:t>
            </a:r>
            <a:r>
              <a:rPr lang="zh-CN" altLang="en-US" dirty="0" smtClean="0"/>
              <a:t>型半导体和</a:t>
            </a:r>
            <a:r>
              <a:rPr lang="en-US" altLang="zh-CN" dirty="0" smtClean="0"/>
              <a:t>p</a:t>
            </a:r>
            <a:r>
              <a:rPr lang="zh-CN" altLang="en-US" dirty="0" smtClean="0"/>
              <a:t>型半导体的杂质都是浅能级的施主和受主█ █，这样的施主和受主的杂质电离能小，接近导带底和价带顶，室温下，在晶格振动的作用下很容易电离向导带中提供电子或者向价带中提供空穴。而在半导体中的深能级杂质█，杂质能级接近禁带中间，往往不希望这样的杂质存在。当然也有一些情况下，需要引入深能级杂质。例如为了提高</a:t>
            </a:r>
            <a:r>
              <a:rPr lang="en-US" altLang="zh-CN" dirty="0" smtClean="0"/>
              <a:t>GaAs</a:t>
            </a:r>
            <a:r>
              <a:rPr lang="zh-CN" altLang="en-US" dirty="0" smtClean="0"/>
              <a:t>的电阻率而注入深能级杂质</a:t>
            </a:r>
            <a:r>
              <a:rPr lang="en-US" altLang="zh-CN" dirty="0" smtClean="0"/>
              <a:t>Si</a:t>
            </a:r>
            <a:r>
              <a:rPr lang="zh-CN" altLang="en-US" dirty="0" smtClean="0"/>
              <a:t>。在处理具体问题时需具体分析。在本课程中讨论的是浅能级的施主和浅能级受主杂质情况。</a:t>
            </a:r>
            <a:endParaRPr lang="en-US" altLang="zh-CN" dirty="0" smtClean="0"/>
          </a:p>
          <a:p>
            <a:r>
              <a:rPr lang="zh-CN" altLang="en-US" dirty="0" smtClean="0"/>
              <a:t>在实际的半导体材料中，杂质可能是部分电离的，这样有一些杂质上就有电子占据。例如未电离的施主杂质和电离的受主杂质能级上都被电子所占据。杂质能级上被电子占据的几率与能带中能级被电子占据几率不同，不能用费米分布函数决定。在能带中的能级可以容纳自旋方向相反的两个电子，而杂质能级上只能被一个任意自旋方向的电子占据。对于杂质能级，当杂质能级是电子空状态，这时杂质能级上能够填充任意自旋的电子，一旦填充了一个电子后，便不再可能有第二个电子占据另一种自旋状态，因为要占据该状态需要很高的能量。关于杂质能级上电子占有几率证明参考叶良修的半导体物理</a:t>
            </a:r>
            <a:r>
              <a:rPr lang="en-US" altLang="zh-CN" dirty="0" smtClean="0"/>
              <a:t>3.6</a:t>
            </a:r>
            <a:r>
              <a:rPr lang="zh-CN" altLang="en-US" dirty="0" smtClean="0"/>
              <a:t>节。在下面的分析中直接应用施主杂质能级上电子占据的几率公式和受主杂质能级上不被电子占据的几率公式。</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2</a:t>
            </a:fld>
            <a:endParaRPr lang="en-US"/>
          </a:p>
        </p:txBody>
      </p:sp>
    </p:spTree>
    <p:extLst>
      <p:ext uri="{BB962C8B-B14F-4D97-AF65-F5344CB8AC3E}">
        <p14:creationId xmlns:p14="http://schemas.microsoft.com/office/powerpoint/2010/main" val="241604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先给出施主能级</a:t>
            </a:r>
            <a:r>
              <a:rPr lang="en-US" altLang="zh-CN" dirty="0" smtClean="0"/>
              <a:t>Ed</a:t>
            </a:r>
            <a:r>
              <a:rPr lang="zh-CN" altLang="en-US" dirty="0" smtClean="0"/>
              <a:t>被电子占据的几率函数█ ：一定要记住这个公式</a:t>
            </a:r>
            <a:r>
              <a:rPr lang="zh-CN" altLang="en-US" dirty="0" smtClean="0"/>
              <a:t>█</a:t>
            </a:r>
            <a:r>
              <a:rPr lang="zh-CN" altLang="en-US" dirty="0" smtClean="0"/>
              <a:t>。公式中用</a:t>
            </a:r>
            <a:r>
              <a:rPr lang="en-US" altLang="zh-CN" dirty="0" err="1" smtClean="0"/>
              <a:t>fd</a:t>
            </a:r>
            <a:r>
              <a:rPr lang="zh-CN" altLang="en-US" dirty="0" smtClean="0"/>
              <a:t>表示施主能级被电子占据的几率，</a:t>
            </a:r>
            <a:r>
              <a:rPr lang="en-US" altLang="zh-CN" dirty="0" smtClean="0"/>
              <a:t>Ed</a:t>
            </a:r>
            <a:r>
              <a:rPr lang="zh-CN" altLang="en-US" dirty="0" smtClean="0"/>
              <a:t>为施主能级，</a:t>
            </a:r>
            <a:r>
              <a:rPr lang="en-US" altLang="zh-CN" dirty="0" err="1" smtClean="0"/>
              <a:t>Ef</a:t>
            </a:r>
            <a:r>
              <a:rPr lang="zh-CN" altLang="en-US" dirty="0" smtClean="0"/>
              <a:t>为费米能级，</a:t>
            </a:r>
            <a:r>
              <a:rPr lang="en-US" altLang="zh-CN" dirty="0" smtClean="0"/>
              <a:t>K0</a:t>
            </a:r>
            <a:r>
              <a:rPr lang="zh-CN" altLang="en-US" dirty="0" smtClean="0"/>
              <a:t>为玻尔兹曼常数，</a:t>
            </a:r>
            <a:r>
              <a:rPr lang="en-US" altLang="zh-CN" dirty="0" err="1" smtClean="0"/>
              <a:t>gd</a:t>
            </a:r>
            <a:r>
              <a:rPr lang="zh-CN" altLang="en-US" dirty="0" smtClean="0"/>
              <a:t>为施主能级可取的不同状态数，虽然一个杂质能级只能容纳一个电子，但是占据该能级的电子可取不同的状态，对于施主能级</a:t>
            </a:r>
            <a:r>
              <a:rPr lang="en-US" altLang="zh-CN" dirty="0" err="1" smtClean="0"/>
              <a:t>gd</a:t>
            </a:r>
            <a:r>
              <a:rPr lang="en-US" altLang="zh-CN" dirty="0" smtClean="0"/>
              <a:t>=2</a:t>
            </a:r>
            <a:r>
              <a:rPr lang="zh-CN" altLang="en-US" dirty="0" smtClean="0"/>
              <a:t>。杂质能级属于局域态，有一个杂质就有一个杂质状态，█由此施主的状态密度等于掺入杂质的密度，等于</a:t>
            </a:r>
            <a:r>
              <a:rPr lang="en-US" altLang="zh-CN" dirty="0" err="1" smtClean="0"/>
              <a:t>Nd</a:t>
            </a:r>
            <a:r>
              <a:rPr lang="zh-CN" altLang="en-US" dirty="0" smtClean="0"/>
              <a:t>。█用</a:t>
            </a:r>
            <a:r>
              <a:rPr lang="en-US" altLang="zh-CN" dirty="0" err="1" smtClean="0"/>
              <a:t>nd</a:t>
            </a:r>
            <a:r>
              <a:rPr lang="zh-CN" altLang="en-US" dirty="0" smtClean="0"/>
              <a:t>表示施主被电子占据的状态密度，</a:t>
            </a:r>
            <a:r>
              <a:rPr lang="en-US" altLang="zh-CN" dirty="0" err="1" smtClean="0"/>
              <a:t>nd</a:t>
            </a:r>
            <a:r>
              <a:rPr lang="zh-CN" altLang="en-US" dirty="0" smtClean="0"/>
              <a:t>就可以用施主状态密度</a:t>
            </a:r>
            <a:r>
              <a:rPr lang="en-US" altLang="zh-CN" dirty="0" err="1" smtClean="0"/>
              <a:t>Nd</a:t>
            </a:r>
            <a:r>
              <a:rPr lang="zh-CN" altLang="en-US" dirty="0" smtClean="0"/>
              <a:t>乘以施主能级被电子占据的几率</a:t>
            </a:r>
            <a:r>
              <a:rPr lang="zh-CN" altLang="en-US" dirty="0" smtClean="0"/>
              <a:t>█</a:t>
            </a:r>
            <a:r>
              <a:rPr lang="zh-CN" altLang="en-US" dirty="0" smtClean="0"/>
              <a:t>。施主被电子占据时是施主未电离的状态█，此时施主是电中性的</a:t>
            </a:r>
            <a:r>
              <a:rPr lang="zh-CN" altLang="en-US" dirty="0" smtClean="0"/>
              <a:t>█</a:t>
            </a:r>
            <a:r>
              <a:rPr lang="zh-CN" altLang="en-US" dirty="0" smtClean="0"/>
              <a:t>。用能带图表示，电子占据杂质能级情况</a:t>
            </a:r>
            <a:r>
              <a:rPr lang="zh-CN" altLang="en-US" dirty="0" smtClean="0"/>
              <a:t>█，图中黑色实心圆表示电子。施主能级被电子占据，施主是未电离的，是电中性的。█</a:t>
            </a:r>
            <a:r>
              <a:rPr lang="zh-CN" altLang="en-US" dirty="0" smtClean="0"/>
              <a:t>这样施主状态密度</a:t>
            </a:r>
            <a:r>
              <a:rPr lang="en-US" altLang="zh-CN" dirty="0" err="1" smtClean="0"/>
              <a:t>Nd</a:t>
            </a:r>
            <a:r>
              <a:rPr lang="en-US" altLang="zh-CN" dirty="0" smtClean="0"/>
              <a:t>-</a:t>
            </a:r>
            <a:r>
              <a:rPr lang="zh-CN" altLang="en-US" dirty="0" smtClean="0"/>
              <a:t>施主被电子占据的状态密度</a:t>
            </a:r>
            <a:r>
              <a:rPr lang="en-US" altLang="zh-CN" dirty="0" err="1" smtClean="0"/>
              <a:t>nd</a:t>
            </a:r>
            <a:r>
              <a:rPr lang="zh-CN" altLang="en-US" dirty="0" smtClean="0"/>
              <a:t>等于电离的施主密度。而电离的施主是带正电荷的离子</a:t>
            </a:r>
            <a:r>
              <a:rPr lang="zh-CN" altLang="en-US" dirty="0" smtClean="0"/>
              <a:t>█</a:t>
            </a:r>
            <a:r>
              <a:rPr lang="zh-CN" altLang="en-US" dirty="0" smtClean="0"/>
              <a:t>。就可以得到电离施主密度计算公式</a:t>
            </a:r>
            <a:r>
              <a:rPr lang="zh-CN" altLang="en-US" dirty="0" smtClean="0"/>
              <a:t>█</a:t>
            </a:r>
            <a:r>
              <a:rPr lang="zh-CN" altLang="en-US" dirty="0" smtClean="0"/>
              <a:t>。用能带图表示施主电离</a:t>
            </a:r>
            <a:r>
              <a:rPr lang="zh-CN" altLang="en-US" dirty="0" smtClean="0"/>
              <a:t>█</a:t>
            </a:r>
            <a:r>
              <a:rPr lang="zh-CN" altLang="en-US" dirty="0" smtClean="0"/>
              <a:t>。图中空心园表示电子的空状态。已电离的施主带有正电荷。</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3</a:t>
            </a:fld>
            <a:endParaRPr lang="en-US"/>
          </a:p>
        </p:txBody>
      </p:sp>
    </p:spTree>
    <p:extLst>
      <p:ext uri="{BB962C8B-B14F-4D97-AF65-F5344CB8AC3E}">
        <p14:creationId xmlns:p14="http://schemas.microsoft.com/office/powerpoint/2010/main" val="260524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再给出受主能级</a:t>
            </a:r>
            <a:r>
              <a:rPr lang="en-US" altLang="zh-CN" dirty="0" err="1" smtClean="0"/>
              <a:t>Ea</a:t>
            </a:r>
            <a:r>
              <a:rPr lang="zh-CN" altLang="en-US" dirty="0" smtClean="0"/>
              <a:t>不被电子占据的几率函数█不被电子占据的几率就是受主能级</a:t>
            </a:r>
            <a:r>
              <a:rPr lang="en-US" altLang="zh-CN" dirty="0" err="1" smtClean="0"/>
              <a:t>Ea</a:t>
            </a:r>
            <a:r>
              <a:rPr lang="zh-CN" altLang="en-US" dirty="0" smtClean="0"/>
              <a:t>被空着的几率。这个公式也一定要记住█。公式中</a:t>
            </a:r>
            <a:r>
              <a:rPr lang="en-US" altLang="zh-CN" dirty="0" err="1" smtClean="0"/>
              <a:t>Ea</a:t>
            </a:r>
            <a:r>
              <a:rPr lang="zh-CN" altLang="en-US" dirty="0" smtClean="0"/>
              <a:t>为受主能级，</a:t>
            </a:r>
            <a:r>
              <a:rPr lang="en-US" altLang="zh-CN" dirty="0" err="1" smtClean="0"/>
              <a:t>ga</a:t>
            </a:r>
            <a:r>
              <a:rPr lang="zh-CN" altLang="en-US" dirty="0" smtClean="0"/>
              <a:t>为受主能级可取的不同状态数，价带有两个能带，每个能带可取</a:t>
            </a:r>
            <a:r>
              <a:rPr lang="en-US" altLang="zh-CN" dirty="0" smtClean="0"/>
              <a:t>2</a:t>
            </a:r>
            <a:r>
              <a:rPr lang="zh-CN" altLang="en-US" dirty="0" smtClean="0"/>
              <a:t>个状态，对于受主杂质</a:t>
            </a:r>
            <a:r>
              <a:rPr lang="en-US" altLang="zh-CN" dirty="0" err="1" smtClean="0"/>
              <a:t>ga</a:t>
            </a:r>
            <a:r>
              <a:rPr lang="en-US" altLang="zh-CN" dirty="0" smtClean="0"/>
              <a:t>=4</a:t>
            </a:r>
            <a:r>
              <a:rPr lang="zh-CN" altLang="en-US" dirty="0" smtClean="0"/>
              <a:t>。同样的受主状态密度等于掺入受主杂质密度等于</a:t>
            </a:r>
            <a:r>
              <a:rPr lang="en-US" altLang="zh-CN" dirty="0" smtClean="0"/>
              <a:t>Na</a:t>
            </a:r>
            <a:r>
              <a:rPr lang="zh-CN" altLang="en-US" dirty="0" smtClean="0"/>
              <a:t>█。█用</a:t>
            </a:r>
            <a:r>
              <a:rPr lang="en-US" altLang="zh-CN" dirty="0" smtClean="0"/>
              <a:t>pa</a:t>
            </a:r>
            <a:r>
              <a:rPr lang="zh-CN" altLang="en-US" dirty="0" smtClean="0"/>
              <a:t>表示受主不被电子占据的状态密度，即受主被空着的状态密度，当受主为不被电子占据时，受主未电离，此时受主是电中性的。</a:t>
            </a:r>
            <a:r>
              <a:rPr lang="en-US" altLang="zh-CN" dirty="0" smtClean="0"/>
              <a:t>pa</a:t>
            </a:r>
            <a:r>
              <a:rPr lang="zh-CN" altLang="en-US" dirty="0" smtClean="0"/>
              <a:t>就可以用受主状态密度</a:t>
            </a:r>
            <a:r>
              <a:rPr lang="en-US" altLang="zh-CN" dirty="0" smtClean="0"/>
              <a:t>Na</a:t>
            </a:r>
            <a:r>
              <a:rPr lang="zh-CN" altLang="en-US" dirty="0" smtClean="0"/>
              <a:t>乘以受主被空着的几率█。当受主被电子占据时，受主电离，并带有负电荷。则电离受主密度等于带负电荷的受主密度等于受主密度减去受主被空着的密度等于</a:t>
            </a:r>
            <a:r>
              <a:rPr lang="en-US" altLang="zh-CN" dirty="0" smtClean="0"/>
              <a:t>Na-Pa</a:t>
            </a:r>
            <a:r>
              <a:rPr lang="zh-CN" altLang="en-US" dirty="0" smtClean="0"/>
              <a:t>，就可以写出电离受主密度计算公式█。</a:t>
            </a:r>
          </a:p>
          <a:p>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4</a:t>
            </a:fld>
            <a:endParaRPr lang="en-US"/>
          </a:p>
        </p:txBody>
      </p:sp>
    </p:spTree>
    <p:extLst>
      <p:ext uri="{BB962C8B-B14F-4D97-AF65-F5344CB8AC3E}">
        <p14:creationId xmlns:p14="http://schemas.microsoft.com/office/powerpoint/2010/main" val="1318303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需要记住的就是施主能级被电子占据的几率公式和受主能级被被电子占据的几率公式。需要理解的是施主和受主分别处于电子占据态和电子的空状态，即不被电子占据的状态时，施主和受主的带电荷情况和电离情况。如，施主，处于电子占据态，施主处于电中性，此时施主未电离。施主，处于电子空状态，即不被电子占据时，施主向导带提供了一个电子，施主电离，带正电荷。</a:t>
            </a:r>
            <a:endParaRPr lang="en-US" altLang="zh-CN" dirty="0" smtClean="0"/>
          </a:p>
          <a:p>
            <a:r>
              <a:rPr lang="zh-CN" altLang="en-US" dirty="0" smtClean="0"/>
              <a:t>而对于受主，如果受主处于电子的空状态，受主不被电子占据，受主处于电中性，受主未电离。当受主被电子占据，处在电子的占据态，受主带负电荷，受主电离向价带提供要给空穴。注意：有些书籍中将受主能级不被电子占据的状态称为被空穴占据状态，本课程中不用这样的表述。主要是空穴是指价带中的电子空位，能够参与导电，而杂质能级上的电子空位不能参与导电，不是空穴。不论怎么表述，大家清楚其含义就可以。</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5</a:t>
            </a:fld>
            <a:endParaRPr lang="en-US"/>
          </a:p>
        </p:txBody>
      </p:sp>
    </p:spTree>
    <p:extLst>
      <p:ext uri="{BB962C8B-B14F-4D97-AF65-F5344CB8AC3E}">
        <p14:creationId xmlns:p14="http://schemas.microsoft.com/office/powerpoint/2010/main" val="250824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现在来分析掺杂半导体的电中性条件。在利用半导体制备半导体器件时，半导体中的掺杂有可能只掺入一种杂质，也有可能掺入多种杂质。现在█分析同时掺入一种施主和一种受主杂质情况的电中性条件。所谓电中性就是一块半导体要保持总电荷为零。来分别看一下半导体中的都有哪些负电荷和正电荷。假设忽略半导体中缺陷引起的电荷变化。对于半导体中同时存在一种施主和一种受主情况，半导体中负电荷</a:t>
            </a:r>
            <a:r>
              <a:rPr lang="zh-CN" altLang="en-US" dirty="0" smtClean="0"/>
              <a:t>█</a:t>
            </a:r>
            <a:r>
              <a:rPr lang="zh-CN" altLang="en-US" dirty="0" smtClean="0"/>
              <a:t>包括：导带电子</a:t>
            </a:r>
            <a:r>
              <a:rPr lang="en-US" altLang="zh-CN" dirty="0" smtClean="0"/>
              <a:t>n</a:t>
            </a:r>
            <a:r>
              <a:rPr lang="zh-CN" altLang="en-US" dirty="0" smtClean="0"/>
              <a:t>█</a:t>
            </a:r>
            <a:r>
              <a:rPr lang="zh-CN" altLang="en-US" dirty="0" smtClean="0"/>
              <a:t>以及电离的受主</a:t>
            </a:r>
            <a:r>
              <a:rPr lang="zh-CN" altLang="en-US" dirty="0" smtClean="0"/>
              <a:t>█</a:t>
            </a:r>
            <a:r>
              <a:rPr lang="zh-CN" altLang="en-US" dirty="0" smtClean="0"/>
              <a:t>，用</a:t>
            </a:r>
            <a:r>
              <a:rPr lang="en-US" altLang="zh-CN" dirty="0" smtClean="0"/>
              <a:t>Na-Pa</a:t>
            </a:r>
            <a:r>
              <a:rPr lang="zh-CN" altLang="en-US" dirty="0" smtClean="0"/>
              <a:t>表示。半导体中的正电荷</a:t>
            </a:r>
            <a:r>
              <a:rPr lang="zh-CN" altLang="en-US" dirty="0" smtClean="0"/>
              <a:t>█，包括价带空穴</a:t>
            </a:r>
            <a:r>
              <a:rPr lang="en-US" altLang="zh-CN" dirty="0" smtClean="0"/>
              <a:t>p</a:t>
            </a:r>
            <a:r>
              <a:rPr lang="zh-CN" altLang="en-US" dirty="0" smtClean="0"/>
              <a:t>█，以及电离的施主█，用</a:t>
            </a:r>
            <a:r>
              <a:rPr lang="en-US" altLang="zh-CN" dirty="0" err="1" smtClean="0"/>
              <a:t>Nd-nd</a:t>
            </a:r>
            <a:r>
              <a:rPr lang="zh-CN" altLang="en-US" dirty="0" smtClean="0"/>
              <a:t>表示。半导体的总电荷保持为零，则负电荷总量等于正电荷总量█。即█导带电子密度</a:t>
            </a:r>
            <a:r>
              <a:rPr lang="en-US" altLang="zh-CN" dirty="0" smtClean="0"/>
              <a:t>+</a:t>
            </a:r>
            <a:r>
              <a:rPr lang="zh-CN" altLang="en-US" dirty="0" smtClean="0"/>
              <a:t>电离受主密度</a:t>
            </a:r>
            <a:r>
              <a:rPr lang="en-US" altLang="zh-CN" dirty="0" smtClean="0"/>
              <a:t>=</a:t>
            </a:r>
            <a:r>
              <a:rPr lang="zh-CN" altLang="en-US" dirty="0" smtClean="0"/>
              <a:t>价带空穴密度</a:t>
            </a:r>
            <a:r>
              <a:rPr lang="en-US" altLang="zh-CN" dirty="0" smtClean="0"/>
              <a:t>+</a:t>
            </a:r>
            <a:r>
              <a:rPr lang="zh-CN" altLang="en-US" dirty="0" smtClean="0"/>
              <a:t>电离施主的密度。此处，大家思考一下如果在半导体中存在一种施主，两种受主的话，电中性条件的公式怎么写？█这样半导体中只含一种施主杂质的电中性条件就写为█：此时公式中不包含与受主相关的项。█半导体总只含一种受主的电中性条件写为█，公式中不含施主的相关项。█本征半导体的电中性条件就是电子浓度等于空穴密度。电中性条件大家一定要理解的记忆。在掺杂半导体载流子浓度随温度变化的分析中将应用这部分内容。</a:t>
            </a:r>
            <a:endParaRPr lang="zh-CN" altLang="en-US" dirty="0"/>
          </a:p>
        </p:txBody>
      </p:sp>
      <p:sp>
        <p:nvSpPr>
          <p:cNvPr id="4" name="灯片编号占位符 3"/>
          <p:cNvSpPr>
            <a:spLocks noGrp="1"/>
          </p:cNvSpPr>
          <p:nvPr>
            <p:ph type="sldNum" sz="quarter" idx="10"/>
          </p:nvPr>
        </p:nvSpPr>
        <p:spPr/>
        <p:txBody>
          <a:bodyPr/>
          <a:lstStyle/>
          <a:p>
            <a:pPr>
              <a:defRPr/>
            </a:pPr>
            <a:fld id="{54FCE24F-8F98-4E7F-8345-3CDEA4547284}" type="slidenum">
              <a:rPr lang="en-US" smtClean="0"/>
              <a:pPr>
                <a:defRPr/>
              </a:pPr>
              <a:t>6</a:t>
            </a:fld>
            <a:endParaRPr lang="en-US"/>
          </a:p>
        </p:txBody>
      </p:sp>
    </p:spTree>
    <p:extLst>
      <p:ext uri="{BB962C8B-B14F-4D97-AF65-F5344CB8AC3E}">
        <p14:creationId xmlns:p14="http://schemas.microsoft.com/office/powerpoint/2010/main" val="4083277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2FBB4F6-0A4D-45AD-9DC7-3F84F69CE2E0}" type="slidenum">
              <a:rPr lang="en-US"/>
              <a:pPr>
                <a:defRPr/>
              </a:pPr>
              <a:t>‹#›</a:t>
            </a:fld>
            <a:endParaRPr lang="en-US"/>
          </a:p>
        </p:txBody>
      </p:sp>
    </p:spTree>
    <p:extLst>
      <p:ext uri="{BB962C8B-B14F-4D97-AF65-F5344CB8AC3E}">
        <p14:creationId xmlns:p14="http://schemas.microsoft.com/office/powerpoint/2010/main" val="351781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2E6115D5-BD80-4096-BD64-64918E1FAD7F}" type="slidenum">
              <a:rPr lang="en-US"/>
              <a:pPr>
                <a:defRPr/>
              </a:pPr>
              <a:t>‹#›</a:t>
            </a:fld>
            <a:endParaRPr lang="en-US"/>
          </a:p>
        </p:txBody>
      </p:sp>
    </p:spTree>
    <p:extLst>
      <p:ext uri="{BB962C8B-B14F-4D97-AF65-F5344CB8AC3E}">
        <p14:creationId xmlns:p14="http://schemas.microsoft.com/office/powerpoint/2010/main" val="39904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8685" y="228601"/>
            <a:ext cx="2846916"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7934" y="228601"/>
            <a:ext cx="8337551"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6935BC1D-AA0C-49F4-BACF-F57B31DE5EBE}" type="slidenum">
              <a:rPr lang="en-US"/>
              <a:pPr>
                <a:defRPr/>
              </a:pPr>
              <a:t>‹#›</a:t>
            </a:fld>
            <a:endParaRPr lang="en-US"/>
          </a:p>
        </p:txBody>
      </p:sp>
    </p:spTree>
    <p:extLst>
      <p:ext uri="{BB962C8B-B14F-4D97-AF65-F5344CB8AC3E}">
        <p14:creationId xmlns:p14="http://schemas.microsoft.com/office/powerpoint/2010/main" val="206373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C0382274-9B3A-4B53-B637-9668ECBE3135}" type="slidenum">
              <a:rPr lang="en-US"/>
              <a:pPr>
                <a:defRPr/>
              </a:pPr>
              <a:t>‹#›</a:t>
            </a:fld>
            <a:endParaRPr lang="en-US"/>
          </a:p>
        </p:txBody>
      </p:sp>
    </p:spTree>
    <p:extLst>
      <p:ext uri="{BB962C8B-B14F-4D97-AF65-F5344CB8AC3E}">
        <p14:creationId xmlns:p14="http://schemas.microsoft.com/office/powerpoint/2010/main" val="41596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0"/>
          <p:cNvSpPr>
            <a:spLocks noGrp="1" noChangeArrowheads="1"/>
          </p:cNvSpPr>
          <p:nvPr>
            <p:ph type="dt" sz="half" idx="10"/>
          </p:nvPr>
        </p:nvSpPr>
        <p:spPr>
          <a:ln/>
        </p:spPr>
        <p:txBody>
          <a:bodyPr/>
          <a:lstStyle>
            <a:lvl1pPr>
              <a:defRPr/>
            </a:lvl1pPr>
          </a:lstStyle>
          <a:p>
            <a:pPr>
              <a:defRPr/>
            </a:pPr>
            <a:endParaRPr lang="en-US"/>
          </a:p>
        </p:txBody>
      </p:sp>
      <p:sp>
        <p:nvSpPr>
          <p:cNvPr id="5" name="Rectangle 251"/>
          <p:cNvSpPr>
            <a:spLocks noGrp="1" noChangeArrowheads="1"/>
          </p:cNvSpPr>
          <p:nvPr>
            <p:ph type="ftr" sz="quarter" idx="11"/>
          </p:nvPr>
        </p:nvSpPr>
        <p:spPr>
          <a:ln/>
        </p:spPr>
        <p:txBody>
          <a:bodyPr/>
          <a:lstStyle>
            <a:lvl1pPr>
              <a:defRPr/>
            </a:lvl1pPr>
          </a:lstStyle>
          <a:p>
            <a:pPr>
              <a:defRPr/>
            </a:pPr>
            <a:endParaRPr lang="en-US"/>
          </a:p>
        </p:txBody>
      </p:sp>
      <p:sp>
        <p:nvSpPr>
          <p:cNvPr id="6" name="Rectangle 252"/>
          <p:cNvSpPr>
            <a:spLocks noGrp="1" noChangeArrowheads="1"/>
          </p:cNvSpPr>
          <p:nvPr>
            <p:ph type="sldNum" sz="quarter" idx="12"/>
          </p:nvPr>
        </p:nvSpPr>
        <p:spPr>
          <a:ln/>
        </p:spPr>
        <p:txBody>
          <a:bodyPr/>
          <a:lstStyle>
            <a:lvl1pPr>
              <a:defRPr/>
            </a:lvl1pPr>
          </a:lstStyle>
          <a:p>
            <a:pPr>
              <a:defRPr/>
            </a:pPr>
            <a:fld id="{79393210-C61C-4071-A050-FFB4466F02F4}" type="slidenum">
              <a:rPr lang="en-US"/>
              <a:pPr>
                <a:defRPr/>
              </a:pPr>
              <a:t>‹#›</a:t>
            </a:fld>
            <a:endParaRPr lang="en-US"/>
          </a:p>
        </p:txBody>
      </p:sp>
    </p:spTree>
    <p:extLst>
      <p:ext uri="{BB962C8B-B14F-4D97-AF65-F5344CB8AC3E}">
        <p14:creationId xmlns:p14="http://schemas.microsoft.com/office/powerpoint/2010/main" val="207086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350000" y="1600200"/>
            <a:ext cx="53340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EEE8160A-E303-4498-8F09-24306CF83BA1}" type="slidenum">
              <a:rPr lang="en-US"/>
              <a:pPr>
                <a:defRPr/>
              </a:pPr>
              <a:t>‹#›</a:t>
            </a:fld>
            <a:endParaRPr lang="en-US"/>
          </a:p>
        </p:txBody>
      </p:sp>
    </p:spTree>
    <p:extLst>
      <p:ext uri="{BB962C8B-B14F-4D97-AF65-F5344CB8AC3E}">
        <p14:creationId xmlns:p14="http://schemas.microsoft.com/office/powerpoint/2010/main" val="117167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0"/>
          <p:cNvSpPr>
            <a:spLocks noGrp="1" noChangeArrowheads="1"/>
          </p:cNvSpPr>
          <p:nvPr>
            <p:ph type="dt" sz="half" idx="10"/>
          </p:nvPr>
        </p:nvSpPr>
        <p:spPr>
          <a:ln/>
        </p:spPr>
        <p:txBody>
          <a:bodyPr/>
          <a:lstStyle>
            <a:lvl1pPr>
              <a:defRPr/>
            </a:lvl1pPr>
          </a:lstStyle>
          <a:p>
            <a:pPr>
              <a:defRPr/>
            </a:pPr>
            <a:endParaRPr lang="en-US"/>
          </a:p>
        </p:txBody>
      </p:sp>
      <p:sp>
        <p:nvSpPr>
          <p:cNvPr id="8" name="Rectangle 251"/>
          <p:cNvSpPr>
            <a:spLocks noGrp="1" noChangeArrowheads="1"/>
          </p:cNvSpPr>
          <p:nvPr>
            <p:ph type="ftr" sz="quarter" idx="11"/>
          </p:nvPr>
        </p:nvSpPr>
        <p:spPr>
          <a:ln/>
        </p:spPr>
        <p:txBody>
          <a:bodyPr/>
          <a:lstStyle>
            <a:lvl1pPr>
              <a:defRPr/>
            </a:lvl1pPr>
          </a:lstStyle>
          <a:p>
            <a:pPr>
              <a:defRPr/>
            </a:pPr>
            <a:endParaRPr lang="en-US"/>
          </a:p>
        </p:txBody>
      </p:sp>
      <p:sp>
        <p:nvSpPr>
          <p:cNvPr id="9" name="Rectangle 252"/>
          <p:cNvSpPr>
            <a:spLocks noGrp="1" noChangeArrowheads="1"/>
          </p:cNvSpPr>
          <p:nvPr>
            <p:ph type="sldNum" sz="quarter" idx="12"/>
          </p:nvPr>
        </p:nvSpPr>
        <p:spPr>
          <a:ln/>
        </p:spPr>
        <p:txBody>
          <a:bodyPr/>
          <a:lstStyle>
            <a:lvl1pPr>
              <a:defRPr/>
            </a:lvl1pPr>
          </a:lstStyle>
          <a:p>
            <a:pPr>
              <a:defRPr/>
            </a:pPr>
            <a:fld id="{275EEB67-EEE7-4CB4-9BAD-DF167AE4C86C}" type="slidenum">
              <a:rPr lang="en-US"/>
              <a:pPr>
                <a:defRPr/>
              </a:pPr>
              <a:t>‹#›</a:t>
            </a:fld>
            <a:endParaRPr lang="en-US"/>
          </a:p>
        </p:txBody>
      </p:sp>
    </p:spTree>
    <p:extLst>
      <p:ext uri="{BB962C8B-B14F-4D97-AF65-F5344CB8AC3E}">
        <p14:creationId xmlns:p14="http://schemas.microsoft.com/office/powerpoint/2010/main" val="247401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0"/>
          <p:cNvSpPr>
            <a:spLocks noGrp="1" noChangeArrowheads="1"/>
          </p:cNvSpPr>
          <p:nvPr>
            <p:ph type="dt" sz="half" idx="10"/>
          </p:nvPr>
        </p:nvSpPr>
        <p:spPr>
          <a:ln/>
        </p:spPr>
        <p:txBody>
          <a:bodyPr/>
          <a:lstStyle>
            <a:lvl1pPr>
              <a:defRPr/>
            </a:lvl1pPr>
          </a:lstStyle>
          <a:p>
            <a:pPr>
              <a:defRPr/>
            </a:pPr>
            <a:endParaRPr lang="en-US"/>
          </a:p>
        </p:txBody>
      </p:sp>
      <p:sp>
        <p:nvSpPr>
          <p:cNvPr id="4" name="Rectangle 251"/>
          <p:cNvSpPr>
            <a:spLocks noGrp="1" noChangeArrowheads="1"/>
          </p:cNvSpPr>
          <p:nvPr>
            <p:ph type="ftr" sz="quarter" idx="11"/>
          </p:nvPr>
        </p:nvSpPr>
        <p:spPr>
          <a:ln/>
        </p:spPr>
        <p:txBody>
          <a:bodyPr/>
          <a:lstStyle>
            <a:lvl1pPr>
              <a:defRPr/>
            </a:lvl1pPr>
          </a:lstStyle>
          <a:p>
            <a:pPr>
              <a:defRPr/>
            </a:pPr>
            <a:endParaRPr lang="en-US"/>
          </a:p>
        </p:txBody>
      </p:sp>
      <p:sp>
        <p:nvSpPr>
          <p:cNvPr id="5" name="Rectangle 252"/>
          <p:cNvSpPr>
            <a:spLocks noGrp="1" noChangeArrowheads="1"/>
          </p:cNvSpPr>
          <p:nvPr>
            <p:ph type="sldNum" sz="quarter" idx="12"/>
          </p:nvPr>
        </p:nvSpPr>
        <p:spPr>
          <a:ln/>
        </p:spPr>
        <p:txBody>
          <a:bodyPr/>
          <a:lstStyle>
            <a:lvl1pPr>
              <a:defRPr/>
            </a:lvl1pPr>
          </a:lstStyle>
          <a:p>
            <a:pPr>
              <a:defRPr/>
            </a:pPr>
            <a:fld id="{F01AE1C8-82C1-453F-99D3-389F910A6CA2}" type="slidenum">
              <a:rPr lang="en-US"/>
              <a:pPr>
                <a:defRPr/>
              </a:pPr>
              <a:t>‹#›</a:t>
            </a:fld>
            <a:endParaRPr lang="en-US"/>
          </a:p>
        </p:txBody>
      </p:sp>
    </p:spTree>
    <p:extLst>
      <p:ext uri="{BB962C8B-B14F-4D97-AF65-F5344CB8AC3E}">
        <p14:creationId xmlns:p14="http://schemas.microsoft.com/office/powerpoint/2010/main" val="17573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0"/>
          <p:cNvSpPr>
            <a:spLocks noGrp="1" noChangeArrowheads="1"/>
          </p:cNvSpPr>
          <p:nvPr>
            <p:ph type="dt" sz="half" idx="10"/>
          </p:nvPr>
        </p:nvSpPr>
        <p:spPr>
          <a:ln/>
        </p:spPr>
        <p:txBody>
          <a:bodyPr/>
          <a:lstStyle>
            <a:lvl1pPr>
              <a:defRPr/>
            </a:lvl1pPr>
          </a:lstStyle>
          <a:p>
            <a:pPr>
              <a:defRPr/>
            </a:pPr>
            <a:endParaRPr lang="en-US"/>
          </a:p>
        </p:txBody>
      </p:sp>
      <p:sp>
        <p:nvSpPr>
          <p:cNvPr id="3" name="Rectangle 251"/>
          <p:cNvSpPr>
            <a:spLocks noGrp="1" noChangeArrowheads="1"/>
          </p:cNvSpPr>
          <p:nvPr>
            <p:ph type="ftr" sz="quarter" idx="11"/>
          </p:nvPr>
        </p:nvSpPr>
        <p:spPr>
          <a:ln/>
        </p:spPr>
        <p:txBody>
          <a:bodyPr/>
          <a:lstStyle>
            <a:lvl1pPr>
              <a:defRPr/>
            </a:lvl1pPr>
          </a:lstStyle>
          <a:p>
            <a:pPr>
              <a:defRPr/>
            </a:pPr>
            <a:endParaRPr lang="en-US"/>
          </a:p>
        </p:txBody>
      </p:sp>
      <p:sp>
        <p:nvSpPr>
          <p:cNvPr id="4" name="Rectangle 252"/>
          <p:cNvSpPr>
            <a:spLocks noGrp="1" noChangeArrowheads="1"/>
          </p:cNvSpPr>
          <p:nvPr>
            <p:ph type="sldNum" sz="quarter" idx="12"/>
          </p:nvPr>
        </p:nvSpPr>
        <p:spPr>
          <a:ln/>
        </p:spPr>
        <p:txBody>
          <a:bodyPr/>
          <a:lstStyle>
            <a:lvl1pPr>
              <a:defRPr/>
            </a:lvl1pPr>
          </a:lstStyle>
          <a:p>
            <a:pPr>
              <a:defRPr/>
            </a:pPr>
            <a:fld id="{473F37EF-28D9-4E8E-8473-66B4F41C8146}" type="slidenum">
              <a:rPr lang="en-US"/>
              <a:pPr>
                <a:defRPr/>
              </a:pPr>
              <a:t>‹#›</a:t>
            </a:fld>
            <a:endParaRPr lang="en-US"/>
          </a:p>
        </p:txBody>
      </p:sp>
    </p:spTree>
    <p:extLst>
      <p:ext uri="{BB962C8B-B14F-4D97-AF65-F5344CB8AC3E}">
        <p14:creationId xmlns:p14="http://schemas.microsoft.com/office/powerpoint/2010/main" val="1661147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709FB5F4-10A0-4A80-87F5-49C9AA11DAF1}" type="slidenum">
              <a:rPr lang="en-US"/>
              <a:pPr>
                <a:defRPr/>
              </a:pPr>
              <a:t>‹#›</a:t>
            </a:fld>
            <a:endParaRPr lang="en-US"/>
          </a:p>
        </p:txBody>
      </p:sp>
    </p:spTree>
    <p:extLst>
      <p:ext uri="{BB962C8B-B14F-4D97-AF65-F5344CB8AC3E}">
        <p14:creationId xmlns:p14="http://schemas.microsoft.com/office/powerpoint/2010/main" val="413896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0"/>
          <p:cNvSpPr>
            <a:spLocks noGrp="1" noChangeArrowheads="1"/>
          </p:cNvSpPr>
          <p:nvPr>
            <p:ph type="dt" sz="half" idx="10"/>
          </p:nvPr>
        </p:nvSpPr>
        <p:spPr>
          <a:ln/>
        </p:spPr>
        <p:txBody>
          <a:bodyPr/>
          <a:lstStyle>
            <a:lvl1pPr>
              <a:defRPr/>
            </a:lvl1pPr>
          </a:lstStyle>
          <a:p>
            <a:pPr>
              <a:defRPr/>
            </a:pPr>
            <a:endParaRPr lang="en-US"/>
          </a:p>
        </p:txBody>
      </p:sp>
      <p:sp>
        <p:nvSpPr>
          <p:cNvPr id="6" name="Rectangle 251"/>
          <p:cNvSpPr>
            <a:spLocks noGrp="1" noChangeArrowheads="1"/>
          </p:cNvSpPr>
          <p:nvPr>
            <p:ph type="ftr" sz="quarter" idx="11"/>
          </p:nvPr>
        </p:nvSpPr>
        <p:spPr>
          <a:ln/>
        </p:spPr>
        <p:txBody>
          <a:bodyPr/>
          <a:lstStyle>
            <a:lvl1pPr>
              <a:defRPr/>
            </a:lvl1pPr>
          </a:lstStyle>
          <a:p>
            <a:pPr>
              <a:defRPr/>
            </a:pPr>
            <a:endParaRPr lang="en-US"/>
          </a:p>
        </p:txBody>
      </p:sp>
      <p:sp>
        <p:nvSpPr>
          <p:cNvPr id="7" name="Rectangle 252"/>
          <p:cNvSpPr>
            <a:spLocks noGrp="1" noChangeArrowheads="1"/>
          </p:cNvSpPr>
          <p:nvPr>
            <p:ph type="sldNum" sz="quarter" idx="12"/>
          </p:nvPr>
        </p:nvSpPr>
        <p:spPr>
          <a:ln/>
        </p:spPr>
        <p:txBody>
          <a:bodyPr/>
          <a:lstStyle>
            <a:lvl1pPr>
              <a:defRPr/>
            </a:lvl1pPr>
          </a:lstStyle>
          <a:p>
            <a:pPr>
              <a:defRPr/>
            </a:pPr>
            <a:fld id="{B52E4ED7-E00A-4751-9AF7-31037DA42E28}" type="slidenum">
              <a:rPr lang="en-US"/>
              <a:pPr>
                <a:defRPr/>
              </a:pPr>
              <a:t>‹#›</a:t>
            </a:fld>
            <a:endParaRPr lang="en-US"/>
          </a:p>
        </p:txBody>
      </p:sp>
    </p:spTree>
    <p:extLst>
      <p:ext uri="{BB962C8B-B14F-4D97-AF65-F5344CB8AC3E}">
        <p14:creationId xmlns:p14="http://schemas.microsoft.com/office/powerpoint/2010/main" val="51158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55651" y="0"/>
            <a:ext cx="10521949" cy="6821488"/>
            <a:chOff x="0" y="0"/>
            <a:chExt cx="4971" cy="4297"/>
          </a:xfrm>
        </p:grpSpPr>
        <p:sp>
          <p:nvSpPr>
            <p:cNvPr id="1132" name="Rectangle 3"/>
            <p:cNvSpPr>
              <a:spLocks noChangeArrowheads="1"/>
            </p:cNvSpPr>
            <p:nvPr/>
          </p:nvSpPr>
          <p:spPr bwMode="auto">
            <a:xfrm>
              <a:off x="3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33" name="Freeform 4"/>
            <p:cNvSpPr>
              <a:spLocks noEditPoints="1"/>
            </p:cNvSpPr>
            <p:nvPr/>
          </p:nvSpPr>
          <p:spPr bwMode="auto">
            <a:xfrm>
              <a:off x="3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4" name="Freeform 5"/>
            <p:cNvSpPr>
              <a:spLocks noEditPoints="1"/>
            </p:cNvSpPr>
            <p:nvPr/>
          </p:nvSpPr>
          <p:spPr bwMode="auto">
            <a:xfrm>
              <a:off x="3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5" name="Freeform 6"/>
            <p:cNvSpPr>
              <a:spLocks noEditPoints="1"/>
            </p:cNvSpPr>
            <p:nvPr/>
          </p:nvSpPr>
          <p:spPr bwMode="auto">
            <a:xfrm>
              <a:off x="3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6" name="Freeform 7"/>
            <p:cNvSpPr>
              <a:spLocks noEditPoints="1"/>
            </p:cNvSpPr>
            <p:nvPr/>
          </p:nvSpPr>
          <p:spPr bwMode="auto">
            <a:xfrm>
              <a:off x="3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7" name="Freeform 8"/>
            <p:cNvSpPr>
              <a:spLocks noEditPoints="1"/>
            </p:cNvSpPr>
            <p:nvPr/>
          </p:nvSpPr>
          <p:spPr bwMode="auto">
            <a:xfrm>
              <a:off x="3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8" name="Freeform 9"/>
            <p:cNvSpPr>
              <a:spLocks noEditPoints="1"/>
            </p:cNvSpPr>
            <p:nvPr/>
          </p:nvSpPr>
          <p:spPr bwMode="auto">
            <a:xfrm>
              <a:off x="3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9" name="Freeform 10"/>
            <p:cNvSpPr>
              <a:spLocks noEditPoints="1"/>
            </p:cNvSpPr>
            <p:nvPr/>
          </p:nvSpPr>
          <p:spPr bwMode="auto">
            <a:xfrm>
              <a:off x="3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0" name="Freeform 11"/>
            <p:cNvSpPr>
              <a:spLocks noEditPoints="1"/>
            </p:cNvSpPr>
            <p:nvPr/>
          </p:nvSpPr>
          <p:spPr bwMode="auto">
            <a:xfrm>
              <a:off x="3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1" name="Freeform 12"/>
            <p:cNvSpPr>
              <a:spLocks noEditPoints="1"/>
            </p:cNvSpPr>
            <p:nvPr/>
          </p:nvSpPr>
          <p:spPr bwMode="auto">
            <a:xfrm>
              <a:off x="3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2" name="Freeform 13"/>
            <p:cNvSpPr>
              <a:spLocks noEditPoints="1"/>
            </p:cNvSpPr>
            <p:nvPr/>
          </p:nvSpPr>
          <p:spPr bwMode="auto">
            <a:xfrm>
              <a:off x="3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3" name="Rectangle 14"/>
            <p:cNvSpPr>
              <a:spLocks noChangeArrowheads="1"/>
            </p:cNvSpPr>
            <p:nvPr/>
          </p:nvSpPr>
          <p:spPr bwMode="auto">
            <a:xfrm>
              <a:off x="3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4" name="Rectangle 15"/>
            <p:cNvSpPr>
              <a:spLocks noChangeArrowheads="1"/>
            </p:cNvSpPr>
            <p:nvPr/>
          </p:nvSpPr>
          <p:spPr bwMode="auto">
            <a:xfrm>
              <a:off x="48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45" name="Freeform 16"/>
            <p:cNvSpPr>
              <a:spLocks noEditPoints="1"/>
            </p:cNvSpPr>
            <p:nvPr/>
          </p:nvSpPr>
          <p:spPr bwMode="auto">
            <a:xfrm>
              <a:off x="48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6" name="Freeform 17"/>
            <p:cNvSpPr>
              <a:spLocks noEditPoints="1"/>
            </p:cNvSpPr>
            <p:nvPr/>
          </p:nvSpPr>
          <p:spPr bwMode="auto">
            <a:xfrm>
              <a:off x="48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7" name="Freeform 18"/>
            <p:cNvSpPr>
              <a:spLocks noEditPoints="1"/>
            </p:cNvSpPr>
            <p:nvPr/>
          </p:nvSpPr>
          <p:spPr bwMode="auto">
            <a:xfrm>
              <a:off x="48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8" name="Freeform 19"/>
            <p:cNvSpPr>
              <a:spLocks noEditPoints="1"/>
            </p:cNvSpPr>
            <p:nvPr/>
          </p:nvSpPr>
          <p:spPr bwMode="auto">
            <a:xfrm>
              <a:off x="48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49" name="Freeform 20"/>
            <p:cNvSpPr>
              <a:spLocks noEditPoints="1"/>
            </p:cNvSpPr>
            <p:nvPr/>
          </p:nvSpPr>
          <p:spPr bwMode="auto">
            <a:xfrm>
              <a:off x="48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0" name="Freeform 21"/>
            <p:cNvSpPr>
              <a:spLocks noEditPoints="1"/>
            </p:cNvSpPr>
            <p:nvPr/>
          </p:nvSpPr>
          <p:spPr bwMode="auto">
            <a:xfrm>
              <a:off x="48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1" name="Freeform 22"/>
            <p:cNvSpPr>
              <a:spLocks noEditPoints="1"/>
            </p:cNvSpPr>
            <p:nvPr/>
          </p:nvSpPr>
          <p:spPr bwMode="auto">
            <a:xfrm>
              <a:off x="48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2" name="Freeform 23"/>
            <p:cNvSpPr>
              <a:spLocks noEditPoints="1"/>
            </p:cNvSpPr>
            <p:nvPr/>
          </p:nvSpPr>
          <p:spPr bwMode="auto">
            <a:xfrm>
              <a:off x="48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3" name="Freeform 24"/>
            <p:cNvSpPr>
              <a:spLocks noEditPoints="1"/>
            </p:cNvSpPr>
            <p:nvPr/>
          </p:nvSpPr>
          <p:spPr bwMode="auto">
            <a:xfrm>
              <a:off x="48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4" name="Freeform 25"/>
            <p:cNvSpPr>
              <a:spLocks noEditPoints="1"/>
            </p:cNvSpPr>
            <p:nvPr/>
          </p:nvSpPr>
          <p:spPr bwMode="auto">
            <a:xfrm>
              <a:off x="48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5" name="Rectangle 26"/>
            <p:cNvSpPr>
              <a:spLocks noChangeArrowheads="1"/>
            </p:cNvSpPr>
            <p:nvPr/>
          </p:nvSpPr>
          <p:spPr bwMode="auto">
            <a:xfrm>
              <a:off x="48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6" name="Rectangle 27"/>
            <p:cNvSpPr>
              <a:spLocks noChangeArrowheads="1"/>
            </p:cNvSpPr>
            <p:nvPr/>
          </p:nvSpPr>
          <p:spPr bwMode="auto">
            <a:xfrm>
              <a:off x="93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57" name="Freeform 28"/>
            <p:cNvSpPr>
              <a:spLocks noEditPoints="1"/>
            </p:cNvSpPr>
            <p:nvPr/>
          </p:nvSpPr>
          <p:spPr bwMode="auto">
            <a:xfrm>
              <a:off x="93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8" name="Freeform 29"/>
            <p:cNvSpPr>
              <a:spLocks noEditPoints="1"/>
            </p:cNvSpPr>
            <p:nvPr/>
          </p:nvSpPr>
          <p:spPr bwMode="auto">
            <a:xfrm>
              <a:off x="93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59" name="Freeform 30"/>
            <p:cNvSpPr>
              <a:spLocks noEditPoints="1"/>
            </p:cNvSpPr>
            <p:nvPr/>
          </p:nvSpPr>
          <p:spPr bwMode="auto">
            <a:xfrm>
              <a:off x="93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0" name="Freeform 31"/>
            <p:cNvSpPr>
              <a:spLocks noEditPoints="1"/>
            </p:cNvSpPr>
            <p:nvPr/>
          </p:nvSpPr>
          <p:spPr bwMode="auto">
            <a:xfrm>
              <a:off x="93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1" name="Freeform 32"/>
            <p:cNvSpPr>
              <a:spLocks noEditPoints="1"/>
            </p:cNvSpPr>
            <p:nvPr/>
          </p:nvSpPr>
          <p:spPr bwMode="auto">
            <a:xfrm>
              <a:off x="93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2" name="Freeform 33"/>
            <p:cNvSpPr>
              <a:spLocks noEditPoints="1"/>
            </p:cNvSpPr>
            <p:nvPr/>
          </p:nvSpPr>
          <p:spPr bwMode="auto">
            <a:xfrm>
              <a:off x="93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3" name="Freeform 34"/>
            <p:cNvSpPr>
              <a:spLocks noEditPoints="1"/>
            </p:cNvSpPr>
            <p:nvPr/>
          </p:nvSpPr>
          <p:spPr bwMode="auto">
            <a:xfrm>
              <a:off x="93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4" name="Freeform 35"/>
            <p:cNvSpPr>
              <a:spLocks noEditPoints="1"/>
            </p:cNvSpPr>
            <p:nvPr/>
          </p:nvSpPr>
          <p:spPr bwMode="auto">
            <a:xfrm>
              <a:off x="93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5" name="Freeform 36"/>
            <p:cNvSpPr>
              <a:spLocks noEditPoints="1"/>
            </p:cNvSpPr>
            <p:nvPr/>
          </p:nvSpPr>
          <p:spPr bwMode="auto">
            <a:xfrm>
              <a:off x="93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6" name="Freeform 37"/>
            <p:cNvSpPr>
              <a:spLocks noEditPoints="1"/>
            </p:cNvSpPr>
            <p:nvPr/>
          </p:nvSpPr>
          <p:spPr bwMode="auto">
            <a:xfrm>
              <a:off x="93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67" name="Rectangle 38"/>
            <p:cNvSpPr>
              <a:spLocks noChangeArrowheads="1"/>
            </p:cNvSpPr>
            <p:nvPr/>
          </p:nvSpPr>
          <p:spPr bwMode="auto">
            <a:xfrm>
              <a:off x="93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8" name="Rectangle 39"/>
            <p:cNvSpPr>
              <a:spLocks noChangeArrowheads="1"/>
            </p:cNvSpPr>
            <p:nvPr/>
          </p:nvSpPr>
          <p:spPr bwMode="auto">
            <a:xfrm>
              <a:off x="1375"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69" name="Freeform 40"/>
            <p:cNvSpPr>
              <a:spLocks noEditPoints="1"/>
            </p:cNvSpPr>
            <p:nvPr/>
          </p:nvSpPr>
          <p:spPr bwMode="auto">
            <a:xfrm>
              <a:off x="1375"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0" name="Freeform 41"/>
            <p:cNvSpPr>
              <a:spLocks noEditPoints="1"/>
            </p:cNvSpPr>
            <p:nvPr/>
          </p:nvSpPr>
          <p:spPr bwMode="auto">
            <a:xfrm>
              <a:off x="1375"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1" name="Freeform 42"/>
            <p:cNvSpPr>
              <a:spLocks noEditPoints="1"/>
            </p:cNvSpPr>
            <p:nvPr/>
          </p:nvSpPr>
          <p:spPr bwMode="auto">
            <a:xfrm>
              <a:off x="1375"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2" name="Freeform 43"/>
            <p:cNvSpPr>
              <a:spLocks noEditPoints="1"/>
            </p:cNvSpPr>
            <p:nvPr/>
          </p:nvSpPr>
          <p:spPr bwMode="auto">
            <a:xfrm>
              <a:off x="1375"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3" name="Freeform 44"/>
            <p:cNvSpPr>
              <a:spLocks noEditPoints="1"/>
            </p:cNvSpPr>
            <p:nvPr/>
          </p:nvSpPr>
          <p:spPr bwMode="auto">
            <a:xfrm>
              <a:off x="1375"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4" name="Freeform 45"/>
            <p:cNvSpPr>
              <a:spLocks noEditPoints="1"/>
            </p:cNvSpPr>
            <p:nvPr/>
          </p:nvSpPr>
          <p:spPr bwMode="auto">
            <a:xfrm>
              <a:off x="1375"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5" name="Freeform 46"/>
            <p:cNvSpPr>
              <a:spLocks noEditPoints="1"/>
            </p:cNvSpPr>
            <p:nvPr/>
          </p:nvSpPr>
          <p:spPr bwMode="auto">
            <a:xfrm>
              <a:off x="1375"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6" name="Freeform 47"/>
            <p:cNvSpPr>
              <a:spLocks noEditPoints="1"/>
            </p:cNvSpPr>
            <p:nvPr/>
          </p:nvSpPr>
          <p:spPr bwMode="auto">
            <a:xfrm>
              <a:off x="1375"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7" name="Freeform 48"/>
            <p:cNvSpPr>
              <a:spLocks noEditPoints="1"/>
            </p:cNvSpPr>
            <p:nvPr/>
          </p:nvSpPr>
          <p:spPr bwMode="auto">
            <a:xfrm>
              <a:off x="1375"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8" name="Freeform 49"/>
            <p:cNvSpPr>
              <a:spLocks noEditPoints="1"/>
            </p:cNvSpPr>
            <p:nvPr/>
          </p:nvSpPr>
          <p:spPr bwMode="auto">
            <a:xfrm>
              <a:off x="1375"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79" name="Rectangle 50"/>
            <p:cNvSpPr>
              <a:spLocks noChangeArrowheads="1"/>
            </p:cNvSpPr>
            <p:nvPr/>
          </p:nvSpPr>
          <p:spPr bwMode="auto">
            <a:xfrm>
              <a:off x="1375"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0" name="Rectangle 51"/>
            <p:cNvSpPr>
              <a:spLocks noChangeArrowheads="1"/>
            </p:cNvSpPr>
            <p:nvPr/>
          </p:nvSpPr>
          <p:spPr bwMode="auto">
            <a:xfrm>
              <a:off x="1820" y="0"/>
              <a:ext cx="21"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81" name="Freeform 52"/>
            <p:cNvSpPr>
              <a:spLocks noEditPoints="1"/>
            </p:cNvSpPr>
            <p:nvPr/>
          </p:nvSpPr>
          <p:spPr bwMode="auto">
            <a:xfrm>
              <a:off x="1820" y="202"/>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2" name="Freeform 53"/>
            <p:cNvSpPr>
              <a:spLocks noEditPoints="1"/>
            </p:cNvSpPr>
            <p:nvPr/>
          </p:nvSpPr>
          <p:spPr bwMode="auto">
            <a:xfrm>
              <a:off x="1820" y="607"/>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3" name="Freeform 54"/>
            <p:cNvSpPr>
              <a:spLocks noEditPoints="1"/>
            </p:cNvSpPr>
            <p:nvPr/>
          </p:nvSpPr>
          <p:spPr bwMode="auto">
            <a:xfrm>
              <a:off x="1820" y="1011"/>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4" name="Freeform 55"/>
            <p:cNvSpPr>
              <a:spLocks noEditPoints="1"/>
            </p:cNvSpPr>
            <p:nvPr/>
          </p:nvSpPr>
          <p:spPr bwMode="auto">
            <a:xfrm>
              <a:off x="1820" y="1415"/>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5" name="Freeform 56"/>
            <p:cNvSpPr>
              <a:spLocks noEditPoints="1"/>
            </p:cNvSpPr>
            <p:nvPr/>
          </p:nvSpPr>
          <p:spPr bwMode="auto">
            <a:xfrm>
              <a:off x="1820" y="1820"/>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6" name="Freeform 57"/>
            <p:cNvSpPr>
              <a:spLocks noEditPoints="1"/>
            </p:cNvSpPr>
            <p:nvPr/>
          </p:nvSpPr>
          <p:spPr bwMode="auto">
            <a:xfrm>
              <a:off x="1820" y="2224"/>
              <a:ext cx="21" cy="304"/>
            </a:xfrm>
            <a:custGeom>
              <a:avLst/>
              <a:gdLst>
                <a:gd name="T0" fmla="*/ 0 w 4"/>
                <a:gd name="T1" fmla="*/ 0 h 60"/>
                <a:gd name="T2" fmla="*/ 0 w 4"/>
                <a:gd name="T3" fmla="*/ 8661279 h 60"/>
                <a:gd name="T4" fmla="*/ 2305716 w 4"/>
                <a:gd name="T5" fmla="*/ 8661279 h 60"/>
                <a:gd name="T6" fmla="*/ 2305716 w 4"/>
                <a:gd name="T7" fmla="*/ 0 h 60"/>
                <a:gd name="T8" fmla="*/ 0 w 4"/>
                <a:gd name="T9" fmla="*/ 0 h 60"/>
                <a:gd name="T10" fmla="*/ 0 w 4"/>
                <a:gd name="T11" fmla="*/ 17409583 h 60"/>
                <a:gd name="T12" fmla="*/ 0 w 4"/>
                <a:gd name="T13" fmla="*/ 26053844 h 60"/>
                <a:gd name="T14" fmla="*/ 2305716 w 4"/>
                <a:gd name="T15" fmla="*/ 26053844 h 60"/>
                <a:gd name="T16" fmla="*/ 2305716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7" name="Freeform 58"/>
            <p:cNvSpPr>
              <a:spLocks noEditPoints="1"/>
            </p:cNvSpPr>
            <p:nvPr/>
          </p:nvSpPr>
          <p:spPr bwMode="auto">
            <a:xfrm>
              <a:off x="1820" y="2629"/>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8" name="Freeform 59"/>
            <p:cNvSpPr>
              <a:spLocks noEditPoints="1"/>
            </p:cNvSpPr>
            <p:nvPr/>
          </p:nvSpPr>
          <p:spPr bwMode="auto">
            <a:xfrm>
              <a:off x="1820" y="3033"/>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89" name="Freeform 60"/>
            <p:cNvSpPr>
              <a:spLocks noEditPoints="1"/>
            </p:cNvSpPr>
            <p:nvPr/>
          </p:nvSpPr>
          <p:spPr bwMode="auto">
            <a:xfrm>
              <a:off x="1820" y="3438"/>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0" name="Freeform 61"/>
            <p:cNvSpPr>
              <a:spLocks noEditPoints="1"/>
            </p:cNvSpPr>
            <p:nvPr/>
          </p:nvSpPr>
          <p:spPr bwMode="auto">
            <a:xfrm>
              <a:off x="1820" y="3842"/>
              <a:ext cx="21" cy="303"/>
            </a:xfrm>
            <a:custGeom>
              <a:avLst/>
              <a:gdLst>
                <a:gd name="T0" fmla="*/ 0 w 4"/>
                <a:gd name="T1" fmla="*/ 0 h 60"/>
                <a:gd name="T2" fmla="*/ 0 w 4"/>
                <a:gd name="T3" fmla="*/ 8460709 h 60"/>
                <a:gd name="T4" fmla="*/ 2305716 w 4"/>
                <a:gd name="T5" fmla="*/ 8460709 h 60"/>
                <a:gd name="T6" fmla="*/ 2305716 w 4"/>
                <a:gd name="T7" fmla="*/ 0 h 60"/>
                <a:gd name="T8" fmla="*/ 0 w 4"/>
                <a:gd name="T9" fmla="*/ 0 h 60"/>
                <a:gd name="T10" fmla="*/ 0 w 4"/>
                <a:gd name="T11" fmla="*/ 16918308 h 60"/>
                <a:gd name="T12" fmla="*/ 0 w 4"/>
                <a:gd name="T13" fmla="*/ 25378381 h 60"/>
                <a:gd name="T14" fmla="*/ 2305716 w 4"/>
                <a:gd name="T15" fmla="*/ 25378381 h 60"/>
                <a:gd name="T16" fmla="*/ 2305716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1" name="Rectangle 62"/>
            <p:cNvSpPr>
              <a:spLocks noChangeArrowheads="1"/>
            </p:cNvSpPr>
            <p:nvPr/>
          </p:nvSpPr>
          <p:spPr bwMode="auto">
            <a:xfrm>
              <a:off x="1820" y="4246"/>
              <a:ext cx="21"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2" name="Rectangle 63"/>
            <p:cNvSpPr>
              <a:spLocks noChangeArrowheads="1"/>
            </p:cNvSpPr>
            <p:nvPr/>
          </p:nvSpPr>
          <p:spPr bwMode="auto">
            <a:xfrm>
              <a:off x="227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193" name="Freeform 64"/>
            <p:cNvSpPr>
              <a:spLocks noEditPoints="1"/>
            </p:cNvSpPr>
            <p:nvPr/>
          </p:nvSpPr>
          <p:spPr bwMode="auto">
            <a:xfrm>
              <a:off x="227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4" name="Freeform 65"/>
            <p:cNvSpPr>
              <a:spLocks noEditPoints="1"/>
            </p:cNvSpPr>
            <p:nvPr/>
          </p:nvSpPr>
          <p:spPr bwMode="auto">
            <a:xfrm>
              <a:off x="227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5" name="Freeform 66"/>
            <p:cNvSpPr>
              <a:spLocks noEditPoints="1"/>
            </p:cNvSpPr>
            <p:nvPr/>
          </p:nvSpPr>
          <p:spPr bwMode="auto">
            <a:xfrm>
              <a:off x="227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6" name="Freeform 67"/>
            <p:cNvSpPr>
              <a:spLocks noEditPoints="1"/>
            </p:cNvSpPr>
            <p:nvPr/>
          </p:nvSpPr>
          <p:spPr bwMode="auto">
            <a:xfrm>
              <a:off x="227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7" name="Freeform 68"/>
            <p:cNvSpPr>
              <a:spLocks noEditPoints="1"/>
            </p:cNvSpPr>
            <p:nvPr/>
          </p:nvSpPr>
          <p:spPr bwMode="auto">
            <a:xfrm>
              <a:off x="227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8" name="Freeform 69"/>
            <p:cNvSpPr>
              <a:spLocks noEditPoints="1"/>
            </p:cNvSpPr>
            <p:nvPr/>
          </p:nvSpPr>
          <p:spPr bwMode="auto">
            <a:xfrm>
              <a:off x="227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99" name="Freeform 70"/>
            <p:cNvSpPr>
              <a:spLocks noEditPoints="1"/>
            </p:cNvSpPr>
            <p:nvPr/>
          </p:nvSpPr>
          <p:spPr bwMode="auto">
            <a:xfrm>
              <a:off x="227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0" name="Freeform 71"/>
            <p:cNvSpPr>
              <a:spLocks noEditPoints="1"/>
            </p:cNvSpPr>
            <p:nvPr/>
          </p:nvSpPr>
          <p:spPr bwMode="auto">
            <a:xfrm>
              <a:off x="227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1" name="Freeform 72"/>
            <p:cNvSpPr>
              <a:spLocks noEditPoints="1"/>
            </p:cNvSpPr>
            <p:nvPr/>
          </p:nvSpPr>
          <p:spPr bwMode="auto">
            <a:xfrm>
              <a:off x="227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2" name="Freeform 73"/>
            <p:cNvSpPr>
              <a:spLocks noEditPoints="1"/>
            </p:cNvSpPr>
            <p:nvPr/>
          </p:nvSpPr>
          <p:spPr bwMode="auto">
            <a:xfrm>
              <a:off x="227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3" name="Rectangle 74"/>
            <p:cNvSpPr>
              <a:spLocks noChangeArrowheads="1"/>
            </p:cNvSpPr>
            <p:nvPr/>
          </p:nvSpPr>
          <p:spPr bwMode="auto">
            <a:xfrm>
              <a:off x="227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4" name="Rectangle 75"/>
            <p:cNvSpPr>
              <a:spLocks noChangeArrowheads="1"/>
            </p:cNvSpPr>
            <p:nvPr/>
          </p:nvSpPr>
          <p:spPr bwMode="auto">
            <a:xfrm>
              <a:off x="271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05" name="Freeform 76"/>
            <p:cNvSpPr>
              <a:spLocks noEditPoints="1"/>
            </p:cNvSpPr>
            <p:nvPr/>
          </p:nvSpPr>
          <p:spPr bwMode="auto">
            <a:xfrm>
              <a:off x="271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6" name="Freeform 77"/>
            <p:cNvSpPr>
              <a:spLocks noEditPoints="1"/>
            </p:cNvSpPr>
            <p:nvPr/>
          </p:nvSpPr>
          <p:spPr bwMode="auto">
            <a:xfrm>
              <a:off x="271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7" name="Freeform 78"/>
            <p:cNvSpPr>
              <a:spLocks noEditPoints="1"/>
            </p:cNvSpPr>
            <p:nvPr/>
          </p:nvSpPr>
          <p:spPr bwMode="auto">
            <a:xfrm>
              <a:off x="271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8" name="Freeform 79"/>
            <p:cNvSpPr>
              <a:spLocks noEditPoints="1"/>
            </p:cNvSpPr>
            <p:nvPr/>
          </p:nvSpPr>
          <p:spPr bwMode="auto">
            <a:xfrm>
              <a:off x="271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09" name="Freeform 80"/>
            <p:cNvSpPr>
              <a:spLocks noEditPoints="1"/>
            </p:cNvSpPr>
            <p:nvPr/>
          </p:nvSpPr>
          <p:spPr bwMode="auto">
            <a:xfrm>
              <a:off x="271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0" name="Freeform 81"/>
            <p:cNvSpPr>
              <a:spLocks noEditPoints="1"/>
            </p:cNvSpPr>
            <p:nvPr/>
          </p:nvSpPr>
          <p:spPr bwMode="auto">
            <a:xfrm>
              <a:off x="271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1" name="Freeform 82"/>
            <p:cNvSpPr>
              <a:spLocks noEditPoints="1"/>
            </p:cNvSpPr>
            <p:nvPr/>
          </p:nvSpPr>
          <p:spPr bwMode="auto">
            <a:xfrm>
              <a:off x="271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2" name="Freeform 83"/>
            <p:cNvSpPr>
              <a:spLocks noEditPoints="1"/>
            </p:cNvSpPr>
            <p:nvPr/>
          </p:nvSpPr>
          <p:spPr bwMode="auto">
            <a:xfrm>
              <a:off x="271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3" name="Freeform 84"/>
            <p:cNvSpPr>
              <a:spLocks noEditPoints="1"/>
            </p:cNvSpPr>
            <p:nvPr/>
          </p:nvSpPr>
          <p:spPr bwMode="auto">
            <a:xfrm>
              <a:off x="271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4" name="Freeform 85"/>
            <p:cNvSpPr>
              <a:spLocks noEditPoints="1"/>
            </p:cNvSpPr>
            <p:nvPr/>
          </p:nvSpPr>
          <p:spPr bwMode="auto">
            <a:xfrm>
              <a:off x="271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5" name="Rectangle 86"/>
            <p:cNvSpPr>
              <a:spLocks noChangeArrowheads="1"/>
            </p:cNvSpPr>
            <p:nvPr/>
          </p:nvSpPr>
          <p:spPr bwMode="auto">
            <a:xfrm>
              <a:off x="271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6" name="Rectangle 87"/>
            <p:cNvSpPr>
              <a:spLocks noChangeArrowheads="1"/>
            </p:cNvSpPr>
            <p:nvPr/>
          </p:nvSpPr>
          <p:spPr bwMode="auto">
            <a:xfrm>
              <a:off x="316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17" name="Freeform 88"/>
            <p:cNvSpPr>
              <a:spLocks noEditPoints="1"/>
            </p:cNvSpPr>
            <p:nvPr/>
          </p:nvSpPr>
          <p:spPr bwMode="auto">
            <a:xfrm>
              <a:off x="316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8" name="Freeform 89"/>
            <p:cNvSpPr>
              <a:spLocks noEditPoints="1"/>
            </p:cNvSpPr>
            <p:nvPr/>
          </p:nvSpPr>
          <p:spPr bwMode="auto">
            <a:xfrm>
              <a:off x="316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19" name="Freeform 90"/>
            <p:cNvSpPr>
              <a:spLocks noEditPoints="1"/>
            </p:cNvSpPr>
            <p:nvPr/>
          </p:nvSpPr>
          <p:spPr bwMode="auto">
            <a:xfrm>
              <a:off x="316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0" name="Freeform 91"/>
            <p:cNvSpPr>
              <a:spLocks noEditPoints="1"/>
            </p:cNvSpPr>
            <p:nvPr/>
          </p:nvSpPr>
          <p:spPr bwMode="auto">
            <a:xfrm>
              <a:off x="316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1" name="Freeform 92"/>
            <p:cNvSpPr>
              <a:spLocks noEditPoints="1"/>
            </p:cNvSpPr>
            <p:nvPr/>
          </p:nvSpPr>
          <p:spPr bwMode="auto">
            <a:xfrm>
              <a:off x="316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2" name="Freeform 93"/>
            <p:cNvSpPr>
              <a:spLocks noEditPoints="1"/>
            </p:cNvSpPr>
            <p:nvPr/>
          </p:nvSpPr>
          <p:spPr bwMode="auto">
            <a:xfrm>
              <a:off x="316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3" name="Freeform 94"/>
            <p:cNvSpPr>
              <a:spLocks noEditPoints="1"/>
            </p:cNvSpPr>
            <p:nvPr/>
          </p:nvSpPr>
          <p:spPr bwMode="auto">
            <a:xfrm>
              <a:off x="316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4" name="Freeform 95"/>
            <p:cNvSpPr>
              <a:spLocks noEditPoints="1"/>
            </p:cNvSpPr>
            <p:nvPr/>
          </p:nvSpPr>
          <p:spPr bwMode="auto">
            <a:xfrm>
              <a:off x="316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5" name="Freeform 96"/>
            <p:cNvSpPr>
              <a:spLocks noEditPoints="1"/>
            </p:cNvSpPr>
            <p:nvPr/>
          </p:nvSpPr>
          <p:spPr bwMode="auto">
            <a:xfrm>
              <a:off x="316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6" name="Freeform 97"/>
            <p:cNvSpPr>
              <a:spLocks noEditPoints="1"/>
            </p:cNvSpPr>
            <p:nvPr/>
          </p:nvSpPr>
          <p:spPr bwMode="auto">
            <a:xfrm>
              <a:off x="316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27" name="Rectangle 98"/>
            <p:cNvSpPr>
              <a:spLocks noChangeArrowheads="1"/>
            </p:cNvSpPr>
            <p:nvPr/>
          </p:nvSpPr>
          <p:spPr bwMode="auto">
            <a:xfrm>
              <a:off x="316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8" name="Rectangle 99"/>
            <p:cNvSpPr>
              <a:spLocks noChangeArrowheads="1"/>
            </p:cNvSpPr>
            <p:nvPr/>
          </p:nvSpPr>
          <p:spPr bwMode="auto">
            <a:xfrm>
              <a:off x="361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29" name="Freeform 100"/>
            <p:cNvSpPr>
              <a:spLocks noEditPoints="1"/>
            </p:cNvSpPr>
            <p:nvPr/>
          </p:nvSpPr>
          <p:spPr bwMode="auto">
            <a:xfrm>
              <a:off x="361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0" name="Freeform 101"/>
            <p:cNvSpPr>
              <a:spLocks noEditPoints="1"/>
            </p:cNvSpPr>
            <p:nvPr/>
          </p:nvSpPr>
          <p:spPr bwMode="auto">
            <a:xfrm>
              <a:off x="361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1" name="Freeform 102"/>
            <p:cNvSpPr>
              <a:spLocks noEditPoints="1"/>
            </p:cNvSpPr>
            <p:nvPr/>
          </p:nvSpPr>
          <p:spPr bwMode="auto">
            <a:xfrm>
              <a:off x="361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2" name="Freeform 103"/>
            <p:cNvSpPr>
              <a:spLocks noEditPoints="1"/>
            </p:cNvSpPr>
            <p:nvPr/>
          </p:nvSpPr>
          <p:spPr bwMode="auto">
            <a:xfrm>
              <a:off x="361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3" name="Freeform 104"/>
            <p:cNvSpPr>
              <a:spLocks noEditPoints="1"/>
            </p:cNvSpPr>
            <p:nvPr/>
          </p:nvSpPr>
          <p:spPr bwMode="auto">
            <a:xfrm>
              <a:off x="361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4" name="Freeform 105"/>
            <p:cNvSpPr>
              <a:spLocks noEditPoints="1"/>
            </p:cNvSpPr>
            <p:nvPr/>
          </p:nvSpPr>
          <p:spPr bwMode="auto">
            <a:xfrm>
              <a:off x="361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5" name="Freeform 106"/>
            <p:cNvSpPr>
              <a:spLocks noEditPoints="1"/>
            </p:cNvSpPr>
            <p:nvPr/>
          </p:nvSpPr>
          <p:spPr bwMode="auto">
            <a:xfrm>
              <a:off x="361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6" name="Freeform 107"/>
            <p:cNvSpPr>
              <a:spLocks noEditPoints="1"/>
            </p:cNvSpPr>
            <p:nvPr/>
          </p:nvSpPr>
          <p:spPr bwMode="auto">
            <a:xfrm>
              <a:off x="361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7" name="Freeform 108"/>
            <p:cNvSpPr>
              <a:spLocks noEditPoints="1"/>
            </p:cNvSpPr>
            <p:nvPr/>
          </p:nvSpPr>
          <p:spPr bwMode="auto">
            <a:xfrm>
              <a:off x="361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8" name="Freeform 109"/>
            <p:cNvSpPr>
              <a:spLocks noEditPoints="1"/>
            </p:cNvSpPr>
            <p:nvPr/>
          </p:nvSpPr>
          <p:spPr bwMode="auto">
            <a:xfrm>
              <a:off x="361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39" name="Rectangle 110"/>
            <p:cNvSpPr>
              <a:spLocks noChangeArrowheads="1"/>
            </p:cNvSpPr>
            <p:nvPr/>
          </p:nvSpPr>
          <p:spPr bwMode="auto">
            <a:xfrm>
              <a:off x="361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0" name="Rectangle 111"/>
            <p:cNvSpPr>
              <a:spLocks noChangeArrowheads="1"/>
            </p:cNvSpPr>
            <p:nvPr/>
          </p:nvSpPr>
          <p:spPr bwMode="auto">
            <a:xfrm>
              <a:off x="4056"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41" name="Freeform 112"/>
            <p:cNvSpPr>
              <a:spLocks noEditPoints="1"/>
            </p:cNvSpPr>
            <p:nvPr/>
          </p:nvSpPr>
          <p:spPr bwMode="auto">
            <a:xfrm>
              <a:off x="4056"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2" name="Freeform 113"/>
            <p:cNvSpPr>
              <a:spLocks noEditPoints="1"/>
            </p:cNvSpPr>
            <p:nvPr/>
          </p:nvSpPr>
          <p:spPr bwMode="auto">
            <a:xfrm>
              <a:off x="4056"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3" name="Freeform 114"/>
            <p:cNvSpPr>
              <a:spLocks noEditPoints="1"/>
            </p:cNvSpPr>
            <p:nvPr/>
          </p:nvSpPr>
          <p:spPr bwMode="auto">
            <a:xfrm>
              <a:off x="4056"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4" name="Freeform 115"/>
            <p:cNvSpPr>
              <a:spLocks noEditPoints="1"/>
            </p:cNvSpPr>
            <p:nvPr/>
          </p:nvSpPr>
          <p:spPr bwMode="auto">
            <a:xfrm>
              <a:off x="4056"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5" name="Freeform 116"/>
            <p:cNvSpPr>
              <a:spLocks noEditPoints="1"/>
            </p:cNvSpPr>
            <p:nvPr/>
          </p:nvSpPr>
          <p:spPr bwMode="auto">
            <a:xfrm>
              <a:off x="4056"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6" name="Freeform 117"/>
            <p:cNvSpPr>
              <a:spLocks noEditPoints="1"/>
            </p:cNvSpPr>
            <p:nvPr/>
          </p:nvSpPr>
          <p:spPr bwMode="auto">
            <a:xfrm>
              <a:off x="4056"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7" name="Freeform 118"/>
            <p:cNvSpPr>
              <a:spLocks noEditPoints="1"/>
            </p:cNvSpPr>
            <p:nvPr/>
          </p:nvSpPr>
          <p:spPr bwMode="auto">
            <a:xfrm>
              <a:off x="4056"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8" name="Freeform 119"/>
            <p:cNvSpPr>
              <a:spLocks noEditPoints="1"/>
            </p:cNvSpPr>
            <p:nvPr/>
          </p:nvSpPr>
          <p:spPr bwMode="auto">
            <a:xfrm>
              <a:off x="4056"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49" name="Freeform 120"/>
            <p:cNvSpPr>
              <a:spLocks noEditPoints="1"/>
            </p:cNvSpPr>
            <p:nvPr/>
          </p:nvSpPr>
          <p:spPr bwMode="auto">
            <a:xfrm>
              <a:off x="4056"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0" name="Freeform 121"/>
            <p:cNvSpPr>
              <a:spLocks noEditPoints="1"/>
            </p:cNvSpPr>
            <p:nvPr/>
          </p:nvSpPr>
          <p:spPr bwMode="auto">
            <a:xfrm>
              <a:off x="4056"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1" name="Rectangle 122"/>
            <p:cNvSpPr>
              <a:spLocks noChangeArrowheads="1"/>
            </p:cNvSpPr>
            <p:nvPr/>
          </p:nvSpPr>
          <p:spPr bwMode="auto">
            <a:xfrm>
              <a:off x="4056"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2" name="Rectangle 123"/>
            <p:cNvSpPr>
              <a:spLocks noChangeArrowheads="1"/>
            </p:cNvSpPr>
            <p:nvPr/>
          </p:nvSpPr>
          <p:spPr bwMode="auto">
            <a:xfrm>
              <a:off x="450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53" name="Freeform 124"/>
            <p:cNvSpPr>
              <a:spLocks noEditPoints="1"/>
            </p:cNvSpPr>
            <p:nvPr/>
          </p:nvSpPr>
          <p:spPr bwMode="auto">
            <a:xfrm>
              <a:off x="450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4" name="Freeform 125"/>
            <p:cNvSpPr>
              <a:spLocks noEditPoints="1"/>
            </p:cNvSpPr>
            <p:nvPr/>
          </p:nvSpPr>
          <p:spPr bwMode="auto">
            <a:xfrm>
              <a:off x="450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5" name="Freeform 126"/>
            <p:cNvSpPr>
              <a:spLocks noEditPoints="1"/>
            </p:cNvSpPr>
            <p:nvPr/>
          </p:nvSpPr>
          <p:spPr bwMode="auto">
            <a:xfrm>
              <a:off x="450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6" name="Freeform 127"/>
            <p:cNvSpPr>
              <a:spLocks noEditPoints="1"/>
            </p:cNvSpPr>
            <p:nvPr/>
          </p:nvSpPr>
          <p:spPr bwMode="auto">
            <a:xfrm>
              <a:off x="450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7" name="Freeform 128"/>
            <p:cNvSpPr>
              <a:spLocks noEditPoints="1"/>
            </p:cNvSpPr>
            <p:nvPr/>
          </p:nvSpPr>
          <p:spPr bwMode="auto">
            <a:xfrm>
              <a:off x="450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8" name="Freeform 129"/>
            <p:cNvSpPr>
              <a:spLocks noEditPoints="1"/>
            </p:cNvSpPr>
            <p:nvPr/>
          </p:nvSpPr>
          <p:spPr bwMode="auto">
            <a:xfrm>
              <a:off x="450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59" name="Freeform 130"/>
            <p:cNvSpPr>
              <a:spLocks noEditPoints="1"/>
            </p:cNvSpPr>
            <p:nvPr/>
          </p:nvSpPr>
          <p:spPr bwMode="auto">
            <a:xfrm>
              <a:off x="450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0" name="Freeform 131"/>
            <p:cNvSpPr>
              <a:spLocks noEditPoints="1"/>
            </p:cNvSpPr>
            <p:nvPr/>
          </p:nvSpPr>
          <p:spPr bwMode="auto">
            <a:xfrm>
              <a:off x="450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1" name="Freeform 132"/>
            <p:cNvSpPr>
              <a:spLocks noEditPoints="1"/>
            </p:cNvSpPr>
            <p:nvPr/>
          </p:nvSpPr>
          <p:spPr bwMode="auto">
            <a:xfrm>
              <a:off x="450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2" name="Freeform 133"/>
            <p:cNvSpPr>
              <a:spLocks noEditPoints="1"/>
            </p:cNvSpPr>
            <p:nvPr/>
          </p:nvSpPr>
          <p:spPr bwMode="auto">
            <a:xfrm>
              <a:off x="450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3" name="Rectangle 134"/>
            <p:cNvSpPr>
              <a:spLocks noChangeArrowheads="1"/>
            </p:cNvSpPr>
            <p:nvPr/>
          </p:nvSpPr>
          <p:spPr bwMode="auto">
            <a:xfrm>
              <a:off x="450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4" name="Rectangle 135"/>
            <p:cNvSpPr>
              <a:spLocks noChangeArrowheads="1"/>
            </p:cNvSpPr>
            <p:nvPr/>
          </p:nvSpPr>
          <p:spPr bwMode="auto">
            <a:xfrm>
              <a:off x="4951" y="0"/>
              <a:ext cx="20" cy="10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1265" name="Freeform 136"/>
            <p:cNvSpPr>
              <a:spLocks noEditPoints="1"/>
            </p:cNvSpPr>
            <p:nvPr/>
          </p:nvSpPr>
          <p:spPr bwMode="auto">
            <a:xfrm>
              <a:off x="4951" y="202"/>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6" name="Freeform 137"/>
            <p:cNvSpPr>
              <a:spLocks noEditPoints="1"/>
            </p:cNvSpPr>
            <p:nvPr/>
          </p:nvSpPr>
          <p:spPr bwMode="auto">
            <a:xfrm>
              <a:off x="4951" y="607"/>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7" name="Freeform 138"/>
            <p:cNvSpPr>
              <a:spLocks noEditPoints="1"/>
            </p:cNvSpPr>
            <p:nvPr/>
          </p:nvSpPr>
          <p:spPr bwMode="auto">
            <a:xfrm>
              <a:off x="4951" y="1011"/>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8" name="Freeform 139"/>
            <p:cNvSpPr>
              <a:spLocks noEditPoints="1"/>
            </p:cNvSpPr>
            <p:nvPr/>
          </p:nvSpPr>
          <p:spPr bwMode="auto">
            <a:xfrm>
              <a:off x="4951" y="1415"/>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69" name="Freeform 140"/>
            <p:cNvSpPr>
              <a:spLocks noEditPoints="1"/>
            </p:cNvSpPr>
            <p:nvPr/>
          </p:nvSpPr>
          <p:spPr bwMode="auto">
            <a:xfrm>
              <a:off x="4951" y="1820"/>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0" name="Freeform 141"/>
            <p:cNvSpPr>
              <a:spLocks noEditPoints="1"/>
            </p:cNvSpPr>
            <p:nvPr/>
          </p:nvSpPr>
          <p:spPr bwMode="auto">
            <a:xfrm>
              <a:off x="4951" y="2224"/>
              <a:ext cx="20" cy="304"/>
            </a:xfrm>
            <a:custGeom>
              <a:avLst/>
              <a:gdLst>
                <a:gd name="T0" fmla="*/ 0 w 4"/>
                <a:gd name="T1" fmla="*/ 0 h 60"/>
                <a:gd name="T2" fmla="*/ 0 w 4"/>
                <a:gd name="T3" fmla="*/ 8661279 h 60"/>
                <a:gd name="T4" fmla="*/ 1562500 w 4"/>
                <a:gd name="T5" fmla="*/ 8661279 h 60"/>
                <a:gd name="T6" fmla="*/ 1562500 w 4"/>
                <a:gd name="T7" fmla="*/ 0 h 60"/>
                <a:gd name="T8" fmla="*/ 0 w 4"/>
                <a:gd name="T9" fmla="*/ 0 h 60"/>
                <a:gd name="T10" fmla="*/ 0 w 4"/>
                <a:gd name="T11" fmla="*/ 17409583 h 60"/>
                <a:gd name="T12" fmla="*/ 0 w 4"/>
                <a:gd name="T13" fmla="*/ 26053844 h 60"/>
                <a:gd name="T14" fmla="*/ 1562500 w 4"/>
                <a:gd name="T15" fmla="*/ 26053844 h 60"/>
                <a:gd name="T16" fmla="*/ 1562500 w 4"/>
                <a:gd name="T17" fmla="*/ 17409583 h 60"/>
                <a:gd name="T18" fmla="*/ 0 w 4"/>
                <a:gd name="T19" fmla="*/ 17409583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1" name="Freeform 142"/>
            <p:cNvSpPr>
              <a:spLocks noEditPoints="1"/>
            </p:cNvSpPr>
            <p:nvPr/>
          </p:nvSpPr>
          <p:spPr bwMode="auto">
            <a:xfrm>
              <a:off x="4951" y="2629"/>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2" name="Freeform 143"/>
            <p:cNvSpPr>
              <a:spLocks noEditPoints="1"/>
            </p:cNvSpPr>
            <p:nvPr/>
          </p:nvSpPr>
          <p:spPr bwMode="auto">
            <a:xfrm>
              <a:off x="4951" y="3033"/>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273" name="Freeform 144"/>
            <p:cNvSpPr>
              <a:spLocks noEditPoints="1"/>
            </p:cNvSpPr>
            <p:nvPr/>
          </p:nvSpPr>
          <p:spPr bwMode="auto">
            <a:xfrm>
              <a:off x="4951" y="3438"/>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2" name="Freeform 145"/>
            <p:cNvSpPr>
              <a:spLocks noEditPoints="1"/>
            </p:cNvSpPr>
            <p:nvPr/>
          </p:nvSpPr>
          <p:spPr bwMode="auto">
            <a:xfrm>
              <a:off x="4951" y="3842"/>
              <a:ext cx="20" cy="303"/>
            </a:xfrm>
            <a:custGeom>
              <a:avLst/>
              <a:gdLst>
                <a:gd name="T0" fmla="*/ 0 w 4"/>
                <a:gd name="T1" fmla="*/ 0 h 60"/>
                <a:gd name="T2" fmla="*/ 0 w 4"/>
                <a:gd name="T3" fmla="*/ 8460709 h 60"/>
                <a:gd name="T4" fmla="*/ 1562500 w 4"/>
                <a:gd name="T5" fmla="*/ 8460709 h 60"/>
                <a:gd name="T6" fmla="*/ 1562500 w 4"/>
                <a:gd name="T7" fmla="*/ 0 h 60"/>
                <a:gd name="T8" fmla="*/ 0 w 4"/>
                <a:gd name="T9" fmla="*/ 0 h 60"/>
                <a:gd name="T10" fmla="*/ 0 w 4"/>
                <a:gd name="T11" fmla="*/ 16918308 h 60"/>
                <a:gd name="T12" fmla="*/ 0 w 4"/>
                <a:gd name="T13" fmla="*/ 25378381 h 60"/>
                <a:gd name="T14" fmla="*/ 1562500 w 4"/>
                <a:gd name="T15" fmla="*/ 25378381 h 60"/>
                <a:gd name="T16" fmla="*/ 1562500 w 4"/>
                <a:gd name="T17" fmla="*/ 16918308 h 60"/>
                <a:gd name="T18" fmla="*/ 0 w 4"/>
                <a:gd name="T19" fmla="*/ 16918308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3" name="Rectangle 146"/>
            <p:cNvSpPr>
              <a:spLocks noChangeArrowheads="1"/>
            </p:cNvSpPr>
            <p:nvPr/>
          </p:nvSpPr>
          <p:spPr bwMode="auto">
            <a:xfrm>
              <a:off x="4951" y="4246"/>
              <a:ext cx="20" cy="51"/>
            </a:xfrm>
            <a:prstGeom prst="rect">
              <a:avLst/>
            </a:prstGeom>
            <a:solidFill>
              <a:schemeClr val="bg2">
                <a:alpha val="59999"/>
              </a:schemeClr>
            </a:solidFill>
            <a:ln>
              <a:noFill/>
            </a:ln>
            <a:extLst/>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defRPr/>
              </a:pPr>
              <a:endParaRPr lang="zh-CN" altLang="en-US" sz="3600" smtClean="0"/>
            </a:p>
          </p:txBody>
        </p:sp>
        <p:sp>
          <p:nvSpPr>
            <p:cNvPr id="4" name="Freeform 147"/>
            <p:cNvSpPr>
              <a:spLocks/>
            </p:cNvSpPr>
            <p:nvPr/>
          </p:nvSpPr>
          <p:spPr bwMode="auto">
            <a:xfrm>
              <a:off x="0" y="3281"/>
              <a:ext cx="20" cy="10"/>
            </a:xfrm>
            <a:custGeom>
              <a:avLst/>
              <a:gdLst>
                <a:gd name="T0" fmla="*/ 0 w 4"/>
                <a:gd name="T1" fmla="*/ 390625 h 2"/>
                <a:gd name="T2" fmla="*/ 0 w 4"/>
                <a:gd name="T3" fmla="*/ 390625 h 2"/>
                <a:gd name="T4" fmla="*/ 0 60000 65536"/>
                <a:gd name="T5" fmla="*/ 0 60000 65536"/>
              </a:gdLst>
              <a:ahLst/>
              <a:cxnLst>
                <a:cxn ang="T4">
                  <a:pos x="T0" y="T1"/>
                </a:cxn>
                <a:cxn ang="T5">
                  <a:pos x="T2" y="T3"/>
                </a:cxn>
              </a:cxnLst>
              <a:rect l="0" t="0" r="r" b="b"/>
              <a:pathLst>
                <a:path w="4" h="2">
                  <a:moveTo>
                    <a:pt x="0" y="1"/>
                  </a:moveTo>
                  <a:cubicBezTo>
                    <a:pt x="1" y="2"/>
                    <a:pt x="4" y="0"/>
                    <a:pt x="0" y="1"/>
                  </a:cubicBezTo>
                  <a:close/>
                </a:path>
              </a:pathLst>
            </a:custGeom>
            <a:solidFill>
              <a:schemeClr val="bg2">
                <a:alpha val="5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7" name="Group 148"/>
          <p:cNvGrpSpPr>
            <a:grpSpLocks/>
          </p:cNvGrpSpPr>
          <p:nvPr/>
        </p:nvGrpSpPr>
        <p:grpSpPr bwMode="auto">
          <a:xfrm>
            <a:off x="1422400" y="3444876"/>
            <a:ext cx="711200" cy="492125"/>
            <a:chOff x="0" y="0"/>
            <a:chExt cx="1062" cy="981"/>
          </a:xfrm>
        </p:grpSpPr>
        <p:sp>
          <p:nvSpPr>
            <p:cNvPr id="1119" name="Freeform 14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0" name="Freeform 15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1" name="Freeform 15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2" name="Freeform 15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3" name="Freeform 15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4" name="Freeform 15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5" name="Freeform 15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6" name="Freeform 15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7" name="Freeform 15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8" name="Freeform 15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29" name="Freeform 15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0" name="Freeform 16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31" name="Freeform 16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8" name="Group 162"/>
          <p:cNvGrpSpPr>
            <a:grpSpLocks/>
          </p:cNvGrpSpPr>
          <p:nvPr/>
        </p:nvGrpSpPr>
        <p:grpSpPr bwMode="auto">
          <a:xfrm>
            <a:off x="1422400" y="4552951"/>
            <a:ext cx="711200" cy="492125"/>
            <a:chOff x="0" y="0"/>
            <a:chExt cx="1062" cy="981"/>
          </a:xfrm>
        </p:grpSpPr>
        <p:sp>
          <p:nvSpPr>
            <p:cNvPr id="1106" name="Freeform 163"/>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7" name="Freeform 164"/>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8" name="Freeform 165"/>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9" name="Freeform 166"/>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0" name="Freeform 167"/>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1" name="Freeform 168"/>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2" name="Freeform 169"/>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3" name="Freeform 170"/>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4" name="Freeform 171"/>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5" name="Freeform 172"/>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6" name="Freeform 173"/>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7" name="Freeform 174"/>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18" name="Freeform 175"/>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29" name="Group 176"/>
          <p:cNvGrpSpPr>
            <a:grpSpLocks/>
          </p:cNvGrpSpPr>
          <p:nvPr/>
        </p:nvGrpSpPr>
        <p:grpSpPr bwMode="auto">
          <a:xfrm>
            <a:off x="1422400" y="5562601"/>
            <a:ext cx="711200" cy="492125"/>
            <a:chOff x="0" y="0"/>
            <a:chExt cx="1062" cy="981"/>
          </a:xfrm>
        </p:grpSpPr>
        <p:sp>
          <p:nvSpPr>
            <p:cNvPr id="1093" name="Freeform 177"/>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4" name="Freeform 178"/>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5" name="Freeform 179"/>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6" name="Freeform 180"/>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7" name="Freeform 181"/>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8" name="Freeform 182"/>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9" name="Freeform 183"/>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0" name="Freeform 184"/>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1" name="Freeform 185"/>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2" name="Freeform 186"/>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3" name="Freeform 187"/>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4" name="Freeform 188"/>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105" name="Freeform 189"/>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0" name="Group 190"/>
          <p:cNvGrpSpPr>
            <a:grpSpLocks/>
          </p:cNvGrpSpPr>
          <p:nvPr/>
        </p:nvGrpSpPr>
        <p:grpSpPr bwMode="auto">
          <a:xfrm>
            <a:off x="508000" y="3962401"/>
            <a:ext cx="711200" cy="492125"/>
            <a:chOff x="0" y="0"/>
            <a:chExt cx="1062" cy="981"/>
          </a:xfrm>
        </p:grpSpPr>
        <p:sp>
          <p:nvSpPr>
            <p:cNvPr id="1080" name="Freeform 191"/>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1" name="Freeform 192"/>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2" name="Freeform 193"/>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3" name="Freeform 194"/>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4" name="Freeform 195"/>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5" name="Freeform 196"/>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6" name="Freeform 197"/>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7" name="Freeform 198"/>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8" name="Freeform 199"/>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89" name="Freeform 200"/>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0" name="Freeform 201"/>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1" name="Freeform 202"/>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92" name="Freeform 203"/>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1" name="Group 204"/>
          <p:cNvGrpSpPr>
            <a:grpSpLocks/>
          </p:cNvGrpSpPr>
          <p:nvPr/>
        </p:nvGrpSpPr>
        <p:grpSpPr bwMode="auto">
          <a:xfrm>
            <a:off x="508000" y="5070476"/>
            <a:ext cx="711200" cy="492125"/>
            <a:chOff x="0" y="0"/>
            <a:chExt cx="1062" cy="981"/>
          </a:xfrm>
        </p:grpSpPr>
        <p:sp>
          <p:nvSpPr>
            <p:cNvPr id="1067" name="Freeform 205"/>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8" name="Freeform 206"/>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9" name="Freeform 207"/>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0" name="Freeform 208"/>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1" name="Freeform 209"/>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2" name="Freeform 210"/>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3" name="Freeform 211"/>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4" name="Freeform 212"/>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5" name="Freeform 213"/>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6" name="Freeform 214"/>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7" name="Freeform 215"/>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8" name="Freeform 216"/>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79" name="Freeform 217"/>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2" name="Group 218"/>
          <p:cNvGrpSpPr>
            <a:grpSpLocks/>
          </p:cNvGrpSpPr>
          <p:nvPr/>
        </p:nvGrpSpPr>
        <p:grpSpPr bwMode="auto">
          <a:xfrm>
            <a:off x="508000" y="6121401"/>
            <a:ext cx="711200" cy="492125"/>
            <a:chOff x="0" y="0"/>
            <a:chExt cx="1062" cy="981"/>
          </a:xfrm>
        </p:grpSpPr>
        <p:sp>
          <p:nvSpPr>
            <p:cNvPr id="1054" name="Freeform 219"/>
            <p:cNvSpPr>
              <a:spLocks/>
            </p:cNvSpPr>
            <p:nvPr userDrawn="1"/>
          </p:nvSpPr>
          <p:spPr bwMode="auto">
            <a:xfrm>
              <a:off x="25" y="0"/>
              <a:ext cx="205" cy="82"/>
            </a:xfrm>
            <a:custGeom>
              <a:avLst/>
              <a:gdLst>
                <a:gd name="T0" fmla="*/ 11718750 w 41"/>
                <a:gd name="T1" fmla="*/ 5763257 h 16"/>
                <a:gd name="T2" fmla="*/ 14453125 w 41"/>
                <a:gd name="T3" fmla="*/ 4730519 h 16"/>
                <a:gd name="T4" fmla="*/ 14843750 w 41"/>
                <a:gd name="T5" fmla="*/ 4277961 h 16"/>
                <a:gd name="T6" fmla="*/ 12109375 w 41"/>
                <a:gd name="T7" fmla="*/ 470470 h 16"/>
                <a:gd name="T8" fmla="*/ 3125000 w 41"/>
                <a:gd name="T9" fmla="*/ 5200988 h 16"/>
                <a:gd name="T10" fmla="*/ 11718750 w 41"/>
                <a:gd name="T11" fmla="*/ 576325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5" name="Freeform 220"/>
            <p:cNvSpPr>
              <a:spLocks noEditPoints="1"/>
            </p:cNvSpPr>
            <p:nvPr userDrawn="1"/>
          </p:nvSpPr>
          <p:spPr bwMode="auto">
            <a:xfrm>
              <a:off x="0" y="6"/>
              <a:ext cx="1062" cy="975"/>
            </a:xfrm>
            <a:custGeom>
              <a:avLst/>
              <a:gdLst>
                <a:gd name="T0" fmla="*/ 69703085 w 210"/>
                <a:gd name="T1" fmla="*/ 65756460 h 193"/>
                <a:gd name="T2" fmla="*/ 65052608 w 210"/>
                <a:gd name="T3" fmla="*/ 52990053 h 193"/>
                <a:gd name="T4" fmla="*/ 60735780 w 210"/>
                <a:gd name="T5" fmla="*/ 41987466 h 193"/>
                <a:gd name="T6" fmla="*/ 70556564 w 210"/>
                <a:gd name="T7" fmla="*/ 39460367 h 193"/>
                <a:gd name="T8" fmla="*/ 62425933 w 210"/>
                <a:gd name="T9" fmla="*/ 34755350 h 193"/>
                <a:gd name="T10" fmla="*/ 67159327 w 210"/>
                <a:gd name="T11" fmla="*/ 35189690 h 193"/>
                <a:gd name="T12" fmla="*/ 67159327 w 210"/>
                <a:gd name="T13" fmla="*/ 32662616 h 193"/>
                <a:gd name="T14" fmla="*/ 57775561 w 210"/>
                <a:gd name="T15" fmla="*/ 33077481 h 193"/>
                <a:gd name="T16" fmla="*/ 54732835 w 210"/>
                <a:gd name="T17" fmla="*/ 52990053 h 193"/>
                <a:gd name="T18" fmla="*/ 53042045 w 210"/>
                <a:gd name="T19" fmla="*/ 35604580 h 193"/>
                <a:gd name="T20" fmla="*/ 50501655 w 210"/>
                <a:gd name="T21" fmla="*/ 28388696 h 193"/>
                <a:gd name="T22" fmla="*/ 53042045 w 210"/>
                <a:gd name="T23" fmla="*/ 21660029 h 193"/>
                <a:gd name="T24" fmla="*/ 51771853 w 210"/>
                <a:gd name="T25" fmla="*/ 15707760 h 193"/>
                <a:gd name="T26" fmla="*/ 50919011 w 210"/>
                <a:gd name="T27" fmla="*/ 10157212 h 193"/>
                <a:gd name="T28" fmla="*/ 56505369 w 210"/>
                <a:gd name="T29" fmla="*/ 16540092 h 193"/>
                <a:gd name="T30" fmla="*/ 63782390 w 210"/>
                <a:gd name="T31" fmla="*/ 7646369 h 193"/>
                <a:gd name="T32" fmla="*/ 62846535 w 210"/>
                <a:gd name="T33" fmla="*/ 15277144 h 193"/>
                <a:gd name="T34" fmla="*/ 61156383 w 210"/>
                <a:gd name="T35" fmla="*/ 20327437 h 193"/>
                <a:gd name="T36" fmla="*/ 61589385 w 210"/>
                <a:gd name="T37" fmla="*/ 28388696 h 193"/>
                <a:gd name="T38" fmla="*/ 85093807 w 210"/>
                <a:gd name="T39" fmla="*/ 12348198 h 193"/>
                <a:gd name="T40" fmla="*/ 38488508 w 210"/>
                <a:gd name="T41" fmla="*/ 414890 h 193"/>
                <a:gd name="T42" fmla="*/ 23938067 w 210"/>
                <a:gd name="T43" fmla="*/ 3356218 h 193"/>
                <a:gd name="T44" fmla="*/ 36381768 w 210"/>
                <a:gd name="T45" fmla="*/ 5119937 h 193"/>
                <a:gd name="T46" fmla="*/ 25628219 w 210"/>
                <a:gd name="T47" fmla="*/ 9324875 h 193"/>
                <a:gd name="T48" fmla="*/ 24791035 w 210"/>
                <a:gd name="T49" fmla="*/ 12348198 h 193"/>
                <a:gd name="T50" fmla="*/ 16241105 w 210"/>
                <a:gd name="T51" fmla="*/ 7212666 h 193"/>
                <a:gd name="T52" fmla="*/ 5586995 w 210"/>
                <a:gd name="T53" fmla="*/ 48785241 h 193"/>
                <a:gd name="T54" fmla="*/ 26061227 w 210"/>
                <a:gd name="T55" fmla="*/ 61966539 h 193"/>
                <a:gd name="T56" fmla="*/ 19287053 w 210"/>
                <a:gd name="T57" fmla="*/ 56432247 h 193"/>
                <a:gd name="T58" fmla="*/ 14970888 w 210"/>
                <a:gd name="T59" fmla="*/ 61551674 h 193"/>
                <a:gd name="T60" fmla="*/ 13700695 w 210"/>
                <a:gd name="T61" fmla="*/ 54336427 h 193"/>
                <a:gd name="T62" fmla="*/ 19703640 w 210"/>
                <a:gd name="T63" fmla="*/ 36437043 h 193"/>
                <a:gd name="T64" fmla="*/ 28670945 w 210"/>
                <a:gd name="T65" fmla="*/ 35189690 h 193"/>
                <a:gd name="T66" fmla="*/ 30378055 w 210"/>
                <a:gd name="T67" fmla="*/ 40309753 h 193"/>
                <a:gd name="T68" fmla="*/ 26061227 w 210"/>
                <a:gd name="T69" fmla="*/ 51312340 h 193"/>
                <a:gd name="T70" fmla="*/ 38908342 w 210"/>
                <a:gd name="T71" fmla="*/ 76328562 h 193"/>
                <a:gd name="T72" fmla="*/ 79606271 w 210"/>
                <a:gd name="T73" fmla="*/ 70445271 h 193"/>
                <a:gd name="T74" fmla="*/ 77833742 w 210"/>
                <a:gd name="T75" fmla="*/ 27957574 h 193"/>
                <a:gd name="T76" fmla="*/ 70556564 w 210"/>
                <a:gd name="T77" fmla="*/ 25447369 h 193"/>
                <a:gd name="T78" fmla="*/ 48309293 w 210"/>
                <a:gd name="T79" fmla="*/ 25864967 h 193"/>
                <a:gd name="T80" fmla="*/ 46185495 w 210"/>
                <a:gd name="T81" fmla="*/ 36950191 h 193"/>
                <a:gd name="T82" fmla="*/ 48811502 w 210"/>
                <a:gd name="T83" fmla="*/ 21242562 h 193"/>
                <a:gd name="T84" fmla="*/ 38071795 w 210"/>
                <a:gd name="T85" fmla="*/ 11002587 h 193"/>
                <a:gd name="T86" fmla="*/ 44912051 w 210"/>
                <a:gd name="T87" fmla="*/ 14859035 h 193"/>
                <a:gd name="T88" fmla="*/ 26061227 w 210"/>
                <a:gd name="T89" fmla="*/ 30566770 h 193"/>
                <a:gd name="T90" fmla="*/ 10237372 w 210"/>
                <a:gd name="T91" fmla="*/ 15707760 h 193"/>
                <a:gd name="T92" fmla="*/ 29104616 w 210"/>
                <a:gd name="T93" fmla="*/ 16954987 h 193"/>
                <a:gd name="T94" fmla="*/ 33841384 w 210"/>
                <a:gd name="T95" fmla="*/ 16954987 h 193"/>
                <a:gd name="T96" fmla="*/ 46185495 w 210"/>
                <a:gd name="T97" fmla="*/ 19063978 h 193"/>
                <a:gd name="T98" fmla="*/ 42387960 w 210"/>
                <a:gd name="T99" fmla="*/ 39460367 h 193"/>
                <a:gd name="T100" fmla="*/ 39761948 w 210"/>
                <a:gd name="T101" fmla="*/ 21660029 h 193"/>
                <a:gd name="T102" fmla="*/ 26061227 w 210"/>
                <a:gd name="T103" fmla="*/ 30566770 h 193"/>
                <a:gd name="T104" fmla="*/ 34257966 w 210"/>
                <a:gd name="T105" fmla="*/ 34755350 h 193"/>
                <a:gd name="T106" fmla="*/ 37638125 w 210"/>
                <a:gd name="T107" fmla="*/ 24601357 h 193"/>
                <a:gd name="T108" fmla="*/ 43641858 w 210"/>
                <a:gd name="T109" fmla="*/ 61551674 h 193"/>
                <a:gd name="T110" fmla="*/ 35111576 w 210"/>
                <a:gd name="T111" fmla="*/ 40723982 h 193"/>
                <a:gd name="T112" fmla="*/ 50081695 w 210"/>
                <a:gd name="T113" fmla="*/ 44929430 h 1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6" name="Freeform 221"/>
            <p:cNvSpPr>
              <a:spLocks/>
            </p:cNvSpPr>
            <p:nvPr userDrawn="1"/>
          </p:nvSpPr>
          <p:spPr bwMode="auto">
            <a:xfrm>
              <a:off x="253" y="472"/>
              <a:ext cx="85" cy="101"/>
            </a:xfrm>
            <a:custGeom>
              <a:avLst/>
              <a:gdLst>
                <a:gd name="T0" fmla="*/ 5468750 w 17"/>
                <a:gd name="T1" fmla="*/ 2089064 h 20"/>
                <a:gd name="T2" fmla="*/ 3515625 w 17"/>
                <a:gd name="T3" fmla="*/ 8460709 h 20"/>
                <a:gd name="T4" fmla="*/ 5468750 w 17"/>
                <a:gd name="T5" fmla="*/ 2089064 h 20"/>
                <a:gd name="T6" fmla="*/ 0 60000 65536"/>
                <a:gd name="T7" fmla="*/ 0 60000 65536"/>
                <a:gd name="T8" fmla="*/ 0 60000 65536"/>
              </a:gdLst>
              <a:ahLst/>
              <a:cxnLst>
                <a:cxn ang="T6">
                  <a:pos x="T0" y="T1"/>
                </a:cxn>
                <a:cxn ang="T7">
                  <a:pos x="T2" y="T3"/>
                </a:cxn>
                <a:cxn ang="T8">
                  <a:pos x="T4" y="T5"/>
                </a:cxn>
              </a:cxnLst>
              <a:rect l="0" t="0" r="r" b="b"/>
              <a:pathLst>
                <a:path w="17" h="20">
                  <a:moveTo>
                    <a:pt x="14" y="5"/>
                  </a:moveTo>
                  <a:cubicBezTo>
                    <a:pt x="13" y="0"/>
                    <a:pt x="0" y="8"/>
                    <a:pt x="9" y="20"/>
                  </a:cubicBezTo>
                  <a:cubicBezTo>
                    <a:pt x="9" y="20"/>
                    <a:pt x="17" y="17"/>
                    <a:pt x="14" y="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7" name="Freeform 222"/>
            <p:cNvSpPr>
              <a:spLocks/>
            </p:cNvSpPr>
            <p:nvPr userDrawn="1"/>
          </p:nvSpPr>
          <p:spPr bwMode="auto">
            <a:xfrm>
              <a:off x="171" y="509"/>
              <a:ext cx="76" cy="136"/>
            </a:xfrm>
            <a:custGeom>
              <a:avLst/>
              <a:gdLst>
                <a:gd name="T0" fmla="*/ 2995175 w 15"/>
                <a:gd name="T1" fmla="*/ 4114715 h 27"/>
                <a:gd name="T2" fmla="*/ 1709463 w 15"/>
                <a:gd name="T3" fmla="*/ 10372372 h 27"/>
                <a:gd name="T4" fmla="*/ 6514274 w 15"/>
                <a:gd name="T5" fmla="*/ 6663154 h 27"/>
                <a:gd name="T6" fmla="*/ 5649723 w 15"/>
                <a:gd name="T7" fmla="*/ 3281101 h 27"/>
                <a:gd name="T8" fmla="*/ 2995175 w 15"/>
                <a:gd name="T9" fmla="*/ 4114715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8" name="Freeform 223"/>
            <p:cNvSpPr>
              <a:spLocks/>
            </p:cNvSpPr>
            <p:nvPr userDrawn="1"/>
          </p:nvSpPr>
          <p:spPr bwMode="auto">
            <a:xfrm>
              <a:off x="126" y="237"/>
              <a:ext cx="243" cy="117"/>
            </a:xfrm>
            <a:custGeom>
              <a:avLst/>
              <a:gdLst>
                <a:gd name="T0" fmla="*/ 17304536 w 48"/>
                <a:gd name="T1" fmla="*/ 882617 h 23"/>
                <a:gd name="T2" fmla="*/ 3923913 w 48"/>
                <a:gd name="T3" fmla="*/ 432564 h 23"/>
                <a:gd name="T4" fmla="*/ 422314 w 48"/>
                <a:gd name="T5" fmla="*/ 4053185 h 23"/>
                <a:gd name="T6" fmla="*/ 9460451 w 48"/>
                <a:gd name="T7" fmla="*/ 9425642 h 23"/>
                <a:gd name="T8" fmla="*/ 14661349 w 48"/>
                <a:gd name="T9" fmla="*/ 8993103 h 23"/>
                <a:gd name="T10" fmla="*/ 17304536 w 48"/>
                <a:gd name="T11" fmla="*/ 8543025 h 23"/>
                <a:gd name="T12" fmla="*/ 17304536 w 48"/>
                <a:gd name="T13" fmla="*/ 882617 h 2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9" name="Freeform 224"/>
            <p:cNvSpPr>
              <a:spLocks/>
            </p:cNvSpPr>
            <p:nvPr userDrawn="1"/>
          </p:nvSpPr>
          <p:spPr bwMode="auto">
            <a:xfrm>
              <a:off x="405" y="560"/>
              <a:ext cx="177" cy="187"/>
            </a:xfrm>
            <a:custGeom>
              <a:avLst/>
              <a:gdLst>
                <a:gd name="T0" fmla="*/ 10237372 w 35"/>
                <a:gd name="T1" fmla="*/ 850749 h 37"/>
                <a:gd name="T2" fmla="*/ 4733516 w 35"/>
                <a:gd name="T3" fmla="*/ 850749 h 37"/>
                <a:gd name="T4" fmla="*/ 1690153 w 35"/>
                <a:gd name="T5" fmla="*/ 8500964 h 37"/>
                <a:gd name="T6" fmla="*/ 12009900 w 35"/>
                <a:gd name="T7" fmla="*/ 9348499 h 37"/>
                <a:gd name="T8" fmla="*/ 10237372 w 35"/>
                <a:gd name="T9" fmla="*/ 850749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0" name="Freeform 225"/>
            <p:cNvSpPr>
              <a:spLocks/>
            </p:cNvSpPr>
            <p:nvPr userDrawn="1"/>
          </p:nvSpPr>
          <p:spPr bwMode="auto">
            <a:xfrm>
              <a:off x="809" y="373"/>
              <a:ext cx="177" cy="38"/>
            </a:xfrm>
            <a:custGeom>
              <a:avLst/>
              <a:gdLst>
                <a:gd name="T0" fmla="*/ 2106740 w 35"/>
                <a:gd name="T1" fmla="*/ 0 h 7"/>
                <a:gd name="T2" fmla="*/ 6006960 w 35"/>
                <a:gd name="T3" fmla="*/ 3762179 h 7"/>
                <a:gd name="T4" fmla="*/ 2106740 w 35"/>
                <a:gd name="T5" fmla="*/ 0 h 7"/>
                <a:gd name="T6" fmla="*/ 0 60000 65536"/>
                <a:gd name="T7" fmla="*/ 0 60000 65536"/>
                <a:gd name="T8" fmla="*/ 0 60000 65536"/>
              </a:gdLst>
              <a:ahLst/>
              <a:cxnLst>
                <a:cxn ang="T6">
                  <a:pos x="T0" y="T1"/>
                </a:cxn>
                <a:cxn ang="T7">
                  <a:pos x="T2" y="T3"/>
                </a:cxn>
                <a:cxn ang="T8">
                  <a:pos x="T4" y="T5"/>
                </a:cxn>
              </a:cxnLst>
              <a:rect l="0" t="0" r="r" b="b"/>
              <a:pathLst>
                <a:path w="35" h="7">
                  <a:moveTo>
                    <a:pt x="5" y="0"/>
                  </a:moveTo>
                  <a:cubicBezTo>
                    <a:pt x="0" y="0"/>
                    <a:pt x="7" y="7"/>
                    <a:pt x="14" y="5"/>
                  </a:cubicBezTo>
                  <a:cubicBezTo>
                    <a:pt x="35" y="1"/>
                    <a:pt x="5" y="0"/>
                    <a:pt x="5"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1" name="Freeform 226"/>
            <p:cNvSpPr>
              <a:spLocks/>
            </p:cNvSpPr>
            <p:nvPr userDrawn="1"/>
          </p:nvSpPr>
          <p:spPr bwMode="auto">
            <a:xfrm>
              <a:off x="869" y="370"/>
              <a:ext cx="136" cy="79"/>
            </a:xfrm>
            <a:custGeom>
              <a:avLst/>
              <a:gdLst>
                <a:gd name="T0" fmla="*/ 2876113 w 27"/>
                <a:gd name="T1" fmla="*/ 4578188 h 16"/>
                <a:gd name="T2" fmla="*/ 10372372 w 27"/>
                <a:gd name="T3" fmla="*/ 2144880 h 16"/>
                <a:gd name="T4" fmla="*/ 7071995 w 27"/>
                <a:gd name="T5" fmla="*/ 360758 h 16"/>
                <a:gd name="T6" fmla="*/ 2876113 w 27"/>
                <a:gd name="T7" fmla="*/ 3867884 h 16"/>
                <a:gd name="T8" fmla="*/ 2876113 w 27"/>
                <a:gd name="T9" fmla="*/ 457818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2" name="Freeform 227"/>
            <p:cNvSpPr>
              <a:spLocks/>
            </p:cNvSpPr>
            <p:nvPr userDrawn="1"/>
          </p:nvSpPr>
          <p:spPr bwMode="auto">
            <a:xfrm>
              <a:off x="863" y="421"/>
              <a:ext cx="177" cy="85"/>
            </a:xfrm>
            <a:custGeom>
              <a:avLst/>
              <a:gdLst>
                <a:gd name="T0" fmla="*/ 10654085 w 35"/>
                <a:gd name="T1" fmla="*/ 2343750 h 17"/>
                <a:gd name="T2" fmla="*/ 3380154 w 35"/>
                <a:gd name="T3" fmla="*/ 3906250 h 17"/>
                <a:gd name="T4" fmla="*/ 2543632 w 35"/>
                <a:gd name="T5" fmla="*/ 5078125 h 17"/>
                <a:gd name="T6" fmla="*/ 11593318 w 35"/>
                <a:gd name="T7" fmla="*/ 4687500 h 17"/>
                <a:gd name="T8" fmla="*/ 10654085 w 35"/>
                <a:gd name="T9" fmla="*/ 234375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3" name="Freeform 228"/>
            <p:cNvSpPr>
              <a:spLocks/>
            </p:cNvSpPr>
            <p:nvPr userDrawn="1"/>
          </p:nvSpPr>
          <p:spPr bwMode="auto">
            <a:xfrm>
              <a:off x="749" y="500"/>
              <a:ext cx="247" cy="60"/>
            </a:xfrm>
            <a:custGeom>
              <a:avLst/>
              <a:gdLst>
                <a:gd name="T0" fmla="*/ 16702568 w 49"/>
                <a:gd name="T1" fmla="*/ 1171875 h 12"/>
                <a:gd name="T2" fmla="*/ 12074444 w 49"/>
                <a:gd name="T3" fmla="*/ 390625 h 12"/>
                <a:gd name="T4" fmla="*/ 2886684 w 49"/>
                <a:gd name="T5" fmla="*/ 0 h 12"/>
                <a:gd name="T6" fmla="*/ 820000 w 49"/>
                <a:gd name="T7" fmla="*/ 1953125 h 12"/>
                <a:gd name="T8" fmla="*/ 8351599 w 49"/>
                <a:gd name="T9" fmla="*/ 3125000 h 12"/>
                <a:gd name="T10" fmla="*/ 17113214 w 49"/>
                <a:gd name="T11" fmla="*/ 3125000 h 12"/>
                <a:gd name="T12" fmla="*/ 16702568 w 49"/>
                <a:gd name="T13" fmla="*/ 1171875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4" name="Freeform 229"/>
            <p:cNvSpPr>
              <a:spLocks/>
            </p:cNvSpPr>
            <p:nvPr userDrawn="1"/>
          </p:nvSpPr>
          <p:spPr bwMode="auto">
            <a:xfrm>
              <a:off x="774" y="557"/>
              <a:ext cx="202" cy="54"/>
            </a:xfrm>
            <a:custGeom>
              <a:avLst/>
              <a:gdLst>
                <a:gd name="T0" fmla="*/ 15656571 w 40"/>
                <a:gd name="T1" fmla="*/ 686993 h 11"/>
                <a:gd name="T2" fmla="*/ 10979670 w 40"/>
                <a:gd name="T3" fmla="*/ 1371148 h 11"/>
                <a:gd name="T4" fmla="*/ 5524352 w 40"/>
                <a:gd name="T5" fmla="*/ 1034939 h 11"/>
                <a:gd name="T6" fmla="*/ 413676 w 40"/>
                <a:gd name="T7" fmla="*/ 686993 h 11"/>
                <a:gd name="T8" fmla="*/ 14829244 w 40"/>
                <a:gd name="T9" fmla="*/ 2674404 h 11"/>
                <a:gd name="T10" fmla="*/ 15656571 w 40"/>
                <a:gd name="T11" fmla="*/ 686993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5" name="Freeform 230"/>
            <p:cNvSpPr>
              <a:spLocks/>
            </p:cNvSpPr>
            <p:nvPr userDrawn="1"/>
          </p:nvSpPr>
          <p:spPr bwMode="auto">
            <a:xfrm>
              <a:off x="762" y="601"/>
              <a:ext cx="209" cy="174"/>
            </a:xfrm>
            <a:custGeom>
              <a:avLst/>
              <a:gdLst>
                <a:gd name="T0" fmla="*/ 12790815 w 41"/>
                <a:gd name="T1" fmla="*/ 4223241 h 34"/>
                <a:gd name="T2" fmla="*/ 5896104 w 41"/>
                <a:gd name="T3" fmla="*/ 2857571 h 34"/>
                <a:gd name="T4" fmla="*/ 1790065 w 41"/>
                <a:gd name="T5" fmla="*/ 7076805 h 34"/>
                <a:gd name="T6" fmla="*/ 436861 w 41"/>
                <a:gd name="T7" fmla="*/ 8909552 h 34"/>
                <a:gd name="T8" fmla="*/ 4106014 w 41"/>
                <a:gd name="T9" fmla="*/ 8909552 h 34"/>
                <a:gd name="T10" fmla="*/ 7771864 w 41"/>
                <a:gd name="T11" fmla="*/ 12682840 h 34"/>
                <a:gd name="T12" fmla="*/ 9561954 w 41"/>
                <a:gd name="T13" fmla="*/ 14156937 h 34"/>
                <a:gd name="T14" fmla="*/ 13231107 w 41"/>
                <a:gd name="T15" fmla="*/ 8909552 h 34"/>
                <a:gd name="T16" fmla="*/ 17791599 w 41"/>
                <a:gd name="T17" fmla="*/ 8909552 h 34"/>
                <a:gd name="T18" fmla="*/ 12790815 w 41"/>
                <a:gd name="T19" fmla="*/ 4223241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66" name="Freeform 231"/>
            <p:cNvSpPr>
              <a:spLocks/>
            </p:cNvSpPr>
            <p:nvPr userDrawn="1"/>
          </p:nvSpPr>
          <p:spPr bwMode="auto">
            <a:xfrm>
              <a:off x="901" y="522"/>
              <a:ext cx="126" cy="316"/>
            </a:xfrm>
            <a:custGeom>
              <a:avLst/>
              <a:gdLst>
                <a:gd name="T0" fmla="*/ 9161137 w 25"/>
                <a:gd name="T1" fmla="*/ 796912 h 63"/>
                <a:gd name="T2" fmla="*/ 7522175 w 25"/>
                <a:gd name="T3" fmla="*/ 6784826 h 63"/>
                <a:gd name="T4" fmla="*/ 2884251 w 25"/>
                <a:gd name="T5" fmla="*/ 7994419 h 63"/>
                <a:gd name="T6" fmla="*/ 2884251 w 25"/>
                <a:gd name="T7" fmla="*/ 9188212 h 63"/>
                <a:gd name="T8" fmla="*/ 7095735 w 25"/>
                <a:gd name="T9" fmla="*/ 13664698 h 63"/>
                <a:gd name="T10" fmla="*/ 4949653 w 25"/>
                <a:gd name="T11" fmla="*/ 18058763 h 63"/>
                <a:gd name="T12" fmla="*/ 0 w 25"/>
                <a:gd name="T13" fmla="*/ 22040197 h 63"/>
                <a:gd name="T14" fmla="*/ 2064767 w 25"/>
                <a:gd name="T15" fmla="*/ 23249765 h 63"/>
                <a:gd name="T16" fmla="*/ 6685928 w 25"/>
                <a:gd name="T17" fmla="*/ 24843614 h 63"/>
                <a:gd name="T18" fmla="*/ 9586947 w 25"/>
                <a:gd name="T19" fmla="*/ 22852884 h 63"/>
                <a:gd name="T20" fmla="*/ 10406426 w 25"/>
                <a:gd name="T21" fmla="*/ 5591028 h 63"/>
                <a:gd name="T22" fmla="*/ 10406426 w 25"/>
                <a:gd name="T23" fmla="*/ 796912 h 63"/>
                <a:gd name="T24" fmla="*/ 9161137 w 25"/>
                <a:gd name="T25" fmla="*/ 796912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nvGrpSpPr>
          <p:cNvPr id="1033" name="Group 232"/>
          <p:cNvGrpSpPr>
            <a:grpSpLocks/>
          </p:cNvGrpSpPr>
          <p:nvPr/>
        </p:nvGrpSpPr>
        <p:grpSpPr bwMode="auto">
          <a:xfrm>
            <a:off x="9245600" y="1"/>
            <a:ext cx="3090333" cy="2055813"/>
            <a:chOff x="0" y="0"/>
            <a:chExt cx="1748" cy="1556"/>
          </a:xfrm>
        </p:grpSpPr>
        <p:sp>
          <p:nvSpPr>
            <p:cNvPr id="1039" name="Freeform 233"/>
            <p:cNvSpPr>
              <a:spLocks/>
            </p:cNvSpPr>
            <p:nvPr userDrawn="1"/>
          </p:nvSpPr>
          <p:spPr bwMode="auto">
            <a:xfrm>
              <a:off x="81" y="0"/>
              <a:ext cx="1585" cy="1443"/>
            </a:xfrm>
            <a:custGeom>
              <a:avLst/>
              <a:gdLst>
                <a:gd name="T0" fmla="*/ 116030 w 546"/>
                <a:gd name="T1" fmla="*/ 21024 h 497"/>
                <a:gd name="T2" fmla="*/ 55678 w 546"/>
                <a:gd name="T3" fmla="*/ 358151 h 497"/>
                <a:gd name="T4" fmla="*/ 126768 w 546"/>
                <a:gd name="T5" fmla="*/ 1984639 h 497"/>
                <a:gd name="T6" fmla="*/ 272907 w 546"/>
                <a:gd name="T7" fmla="*/ 2308179 h 497"/>
                <a:gd name="T8" fmla="*/ 797203 w 546"/>
                <a:gd name="T9" fmla="*/ 2433394 h 497"/>
                <a:gd name="T10" fmla="*/ 1028717 w 546"/>
                <a:gd name="T11" fmla="*/ 2499180 h 497"/>
                <a:gd name="T12" fmla="*/ 2623073 w 546"/>
                <a:gd name="T13" fmla="*/ 2398495 h 497"/>
                <a:gd name="T14" fmla="*/ 2687608 w 546"/>
                <a:gd name="T15" fmla="*/ 843449 h 497"/>
                <a:gd name="T16" fmla="*/ 1860506 w 546"/>
                <a:gd name="T17" fmla="*/ 80227 h 497"/>
                <a:gd name="T18" fmla="*/ 1256104 w 546"/>
                <a:gd name="T19" fmla="*/ 146097 h 497"/>
                <a:gd name="T20" fmla="*/ 998829 w 546"/>
                <a:gd name="T21" fmla="*/ 55705 h 497"/>
                <a:gd name="T22" fmla="*/ 760707 w 546"/>
                <a:gd name="T23" fmla="*/ 10081 h 497"/>
                <a:gd name="T24" fmla="*/ 116030 w 546"/>
                <a:gd name="T25" fmla="*/ 21024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nvGrpSpPr>
            <p:cNvPr id="1040" name="Group 234"/>
            <p:cNvGrpSpPr>
              <a:grpSpLocks/>
            </p:cNvGrpSpPr>
            <p:nvPr userDrawn="1"/>
          </p:nvGrpSpPr>
          <p:grpSpPr bwMode="auto">
            <a:xfrm>
              <a:off x="0" y="5"/>
              <a:ext cx="1748" cy="1551"/>
              <a:chOff x="0" y="0"/>
              <a:chExt cx="2958" cy="2699"/>
            </a:xfrm>
          </p:grpSpPr>
          <p:sp>
            <p:nvSpPr>
              <p:cNvPr id="1041" name="Freeform 235"/>
              <p:cNvSpPr>
                <a:spLocks/>
              </p:cNvSpPr>
              <p:nvPr/>
            </p:nvSpPr>
            <p:spPr bwMode="auto">
              <a:xfrm>
                <a:off x="142" y="0"/>
                <a:ext cx="490" cy="186"/>
              </a:xfrm>
              <a:custGeom>
                <a:avLst/>
                <a:gdLst>
                  <a:gd name="T0" fmla="*/ 30144148 w 97"/>
                  <a:gd name="T1" fmla="*/ 10215371 h 37"/>
                  <a:gd name="T2" fmla="*/ 38617900 w 97"/>
                  <a:gd name="T3" fmla="*/ 8199277 h 37"/>
                  <a:gd name="T4" fmla="*/ 39032723 w 97"/>
                  <a:gd name="T5" fmla="*/ 6892692 h 37"/>
                  <a:gd name="T6" fmla="*/ 37354625 w 97"/>
                  <a:gd name="T7" fmla="*/ 0 h 37"/>
                  <a:gd name="T8" fmla="*/ 10569249 w 97"/>
                  <a:gd name="T9" fmla="*/ 0 h 37"/>
                  <a:gd name="T10" fmla="*/ 4286000 w 97"/>
                  <a:gd name="T11" fmla="*/ 9005220 h 37"/>
                  <a:gd name="T12" fmla="*/ 30144148 w 97"/>
                  <a:gd name="T13" fmla="*/ 10215371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2" name="Freeform 236"/>
              <p:cNvSpPr>
                <a:spLocks noEditPoints="1"/>
              </p:cNvSpPr>
              <p:nvPr/>
            </p:nvSpPr>
            <p:spPr bwMode="auto">
              <a:xfrm>
                <a:off x="0" y="0"/>
                <a:ext cx="2958" cy="2699"/>
              </a:xfrm>
              <a:custGeom>
                <a:avLst/>
                <a:gdLst>
                  <a:gd name="T0" fmla="*/ 215330715 w 585"/>
                  <a:gd name="T1" fmla="*/ 415762 h 534"/>
                  <a:gd name="T2" fmla="*/ 67100931 w 585"/>
                  <a:gd name="T3" fmla="*/ 0 h 534"/>
                  <a:gd name="T4" fmla="*/ 96167685 w 585"/>
                  <a:gd name="T5" fmla="*/ 8935434 h 534"/>
                  <a:gd name="T6" fmla="*/ 74372468 w 585"/>
                  <a:gd name="T7" fmla="*/ 16604122 h 534"/>
                  <a:gd name="T8" fmla="*/ 88479630 w 585"/>
                  <a:gd name="T9" fmla="*/ 30243422 h 534"/>
                  <a:gd name="T10" fmla="*/ 31605027 w 585"/>
                  <a:gd name="T11" fmla="*/ 25523159 h 534"/>
                  <a:gd name="T12" fmla="*/ 11063016 w 585"/>
                  <a:gd name="T13" fmla="*/ 26789804 h 534"/>
                  <a:gd name="T14" fmla="*/ 85019094 w 585"/>
                  <a:gd name="T15" fmla="*/ 207375775 h 534"/>
                  <a:gd name="T16" fmla="*/ 61521662 w 585"/>
                  <a:gd name="T17" fmla="*/ 145273114 h 534"/>
                  <a:gd name="T18" fmla="*/ 44872885 w 585"/>
                  <a:gd name="T19" fmla="*/ 160096320 h 534"/>
                  <a:gd name="T20" fmla="*/ 40142836 w 585"/>
                  <a:gd name="T21" fmla="*/ 185286613 h 534"/>
                  <a:gd name="T22" fmla="*/ 52980607 w 585"/>
                  <a:gd name="T23" fmla="*/ 112833146 h 534"/>
                  <a:gd name="T24" fmla="*/ 65415022 w 585"/>
                  <a:gd name="T25" fmla="*/ 97076025 h 534"/>
                  <a:gd name="T26" fmla="*/ 89332733 w 585"/>
                  <a:gd name="T27" fmla="*/ 100945304 h 534"/>
                  <a:gd name="T28" fmla="*/ 80372035 w 585"/>
                  <a:gd name="T29" fmla="*/ 130354113 h 534"/>
                  <a:gd name="T30" fmla="*/ 82060426 w 585"/>
                  <a:gd name="T31" fmla="*/ 168180614 h 534"/>
                  <a:gd name="T32" fmla="*/ 220060764 w 585"/>
                  <a:gd name="T33" fmla="*/ 205690785 h 534"/>
                  <a:gd name="T34" fmla="*/ 194038252 w 585"/>
                  <a:gd name="T35" fmla="*/ 181833101 h 534"/>
                  <a:gd name="T36" fmla="*/ 181603194 w 585"/>
                  <a:gd name="T37" fmla="*/ 146958746 h 534"/>
                  <a:gd name="T38" fmla="*/ 169185065 w 585"/>
                  <a:gd name="T39" fmla="*/ 115016642 h 534"/>
                  <a:gd name="T40" fmla="*/ 196560081 w 585"/>
                  <a:gd name="T41" fmla="*/ 109029724 h 534"/>
                  <a:gd name="T42" fmla="*/ 173915114 w 585"/>
                  <a:gd name="T43" fmla="*/ 94958391 h 534"/>
                  <a:gd name="T44" fmla="*/ 187602635 w 585"/>
                  <a:gd name="T45" fmla="*/ 96225168 h 534"/>
                  <a:gd name="T46" fmla="*/ 187186219 w 585"/>
                  <a:gd name="T47" fmla="*/ 88975335 h 534"/>
                  <a:gd name="T48" fmla="*/ 160644672 w 585"/>
                  <a:gd name="T49" fmla="*/ 89826349 h 534"/>
                  <a:gd name="T50" fmla="*/ 152539661 w 585"/>
                  <a:gd name="T51" fmla="*/ 146107858 h 534"/>
                  <a:gd name="T52" fmla="*/ 148312239 w 585"/>
                  <a:gd name="T53" fmla="*/ 97910794 h 534"/>
                  <a:gd name="T54" fmla="*/ 141456986 w 585"/>
                  <a:gd name="T55" fmla="*/ 77522872 h 534"/>
                  <a:gd name="T56" fmla="*/ 148312239 w 585"/>
                  <a:gd name="T57" fmla="*/ 57884240 h 534"/>
                  <a:gd name="T58" fmla="*/ 144851581 w 585"/>
                  <a:gd name="T59" fmla="*/ 42127918 h 534"/>
                  <a:gd name="T60" fmla="*/ 141456986 w 585"/>
                  <a:gd name="T61" fmla="*/ 26374173 h 534"/>
                  <a:gd name="T62" fmla="*/ 157686126 w 585"/>
                  <a:gd name="T63" fmla="*/ 43895803 h 534"/>
                  <a:gd name="T64" fmla="*/ 177290071 w 585"/>
                  <a:gd name="T65" fmla="*/ 20054394 h 534"/>
                  <a:gd name="T66" fmla="*/ 174768217 w 585"/>
                  <a:gd name="T67" fmla="*/ 40445506 h 534"/>
                  <a:gd name="T68" fmla="*/ 171373621 w 585"/>
                  <a:gd name="T69" fmla="*/ 55364511 h 534"/>
                  <a:gd name="T70" fmla="*/ 171373621 w 585"/>
                  <a:gd name="T71" fmla="*/ 77103895 h 534"/>
                  <a:gd name="T72" fmla="*/ 238395318 w 585"/>
                  <a:gd name="T73" fmla="*/ 77103895 h 534"/>
                  <a:gd name="T74" fmla="*/ 236706295 w 585"/>
                  <a:gd name="T75" fmla="*/ 32357866 h 534"/>
                  <a:gd name="T76" fmla="*/ 106394547 w 585"/>
                  <a:gd name="T77" fmla="*/ 29408683 h 534"/>
                  <a:gd name="T78" fmla="*/ 125248172 w 585"/>
                  <a:gd name="T79" fmla="*/ 39610767 h 534"/>
                  <a:gd name="T80" fmla="*/ 73103744 w 585"/>
                  <a:gd name="T81" fmla="*/ 83090934 h 534"/>
                  <a:gd name="T82" fmla="*/ 29499583 w 585"/>
                  <a:gd name="T83" fmla="*/ 41712155 h 534"/>
                  <a:gd name="T84" fmla="*/ 81627724 w 585"/>
                  <a:gd name="T85" fmla="*/ 45162428 h 534"/>
                  <a:gd name="T86" fmla="*/ 93976545 w 585"/>
                  <a:gd name="T87" fmla="*/ 44746817 h 534"/>
                  <a:gd name="T88" fmla="*/ 129042229 w 585"/>
                  <a:gd name="T89" fmla="*/ 51564466 h 534"/>
                  <a:gd name="T90" fmla="*/ 117975967 w 585"/>
                  <a:gd name="T91" fmla="*/ 109029724 h 534"/>
                  <a:gd name="T92" fmla="*/ 111124728 w 585"/>
                  <a:gd name="T93" fmla="*/ 58316277 h 534"/>
                  <a:gd name="T94" fmla="*/ 73103744 w 585"/>
                  <a:gd name="T95" fmla="*/ 83090934 h 534"/>
                  <a:gd name="T96" fmla="*/ 95331663 w 585"/>
                  <a:gd name="T97" fmla="*/ 95809405 h 534"/>
                  <a:gd name="T98" fmla="*/ 105541571 w 585"/>
                  <a:gd name="T99" fmla="*/ 67317568 h 534"/>
                  <a:gd name="T100" fmla="*/ 139269092 w 585"/>
                  <a:gd name="T101" fmla="*/ 124367711 h 534"/>
                  <a:gd name="T102" fmla="*/ 91854688 w 585"/>
                  <a:gd name="T103" fmla="*/ 136670547 h 534"/>
                  <a:gd name="T104" fmla="*/ 132000770 w 585"/>
                  <a:gd name="T105" fmla="*/ 117965163 h 534"/>
                  <a:gd name="T106" fmla="*/ 135894130 w 585"/>
                  <a:gd name="T107" fmla="*/ 56614249 h 534"/>
                  <a:gd name="T108" fmla="*/ 133772279 w 585"/>
                  <a:gd name="T109" fmla="*/ 90743221 h 534"/>
                  <a:gd name="T110" fmla="*/ 127770127 w 585"/>
                  <a:gd name="T111" fmla="*/ 61350787 h 534"/>
                  <a:gd name="T112" fmla="*/ 216682586 w 585"/>
                  <a:gd name="T113" fmla="*/ 76253007 h 534"/>
                  <a:gd name="T114" fmla="*/ 196979717 w 585"/>
                  <a:gd name="T115" fmla="*/ 69003200 h 5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3" name="Freeform 237"/>
              <p:cNvSpPr>
                <a:spLocks/>
              </p:cNvSpPr>
              <p:nvPr/>
            </p:nvSpPr>
            <p:spPr bwMode="auto">
              <a:xfrm>
                <a:off x="703" y="1269"/>
                <a:ext cx="237" cy="282"/>
              </a:xfrm>
              <a:custGeom>
                <a:avLst/>
                <a:gdLst>
                  <a:gd name="T0" fmla="*/ 16751508 w 47"/>
                  <a:gd name="T1" fmla="*/ 6246592 h 56"/>
                  <a:gd name="T2" fmla="*/ 11277100 w 47"/>
                  <a:gd name="T3" fmla="*/ 23156193 h 56"/>
                  <a:gd name="T4" fmla="*/ 16751508 w 47"/>
                  <a:gd name="T5" fmla="*/ 6246592 h 56"/>
                  <a:gd name="T6" fmla="*/ 0 60000 65536"/>
                  <a:gd name="T7" fmla="*/ 0 60000 65536"/>
                  <a:gd name="T8" fmla="*/ 0 60000 65536"/>
                </a:gdLst>
                <a:ahLst/>
                <a:cxnLst>
                  <a:cxn ang="T6">
                    <a:pos x="T0" y="T1"/>
                  </a:cxn>
                  <a:cxn ang="T7">
                    <a:pos x="T2" y="T3"/>
                  </a:cxn>
                  <a:cxn ang="T8">
                    <a:pos x="T4" y="T5"/>
                  </a:cxn>
                </a:cxnLst>
                <a:rect l="0" t="0" r="r" b="b"/>
                <a:pathLst>
                  <a:path w="47" h="56">
                    <a:moveTo>
                      <a:pt x="40" y="15"/>
                    </a:moveTo>
                    <a:cubicBezTo>
                      <a:pt x="37" y="0"/>
                      <a:pt x="0" y="23"/>
                      <a:pt x="27" y="56"/>
                    </a:cubicBezTo>
                    <a:cubicBezTo>
                      <a:pt x="27" y="56"/>
                      <a:pt x="47" y="49"/>
                      <a:pt x="40"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4" name="Freeform 238"/>
              <p:cNvSpPr>
                <a:spLocks/>
              </p:cNvSpPr>
              <p:nvPr/>
            </p:nvSpPr>
            <p:spPr bwMode="auto">
              <a:xfrm>
                <a:off x="484" y="1384"/>
                <a:ext cx="209" cy="381"/>
              </a:xfrm>
              <a:custGeom>
                <a:avLst/>
                <a:gdLst>
                  <a:gd name="T0" fmla="*/ 8667184 w 41"/>
                  <a:gd name="T1" fmla="*/ 11962816 h 75"/>
                  <a:gd name="T2" fmla="*/ 5455787 w 41"/>
                  <a:gd name="T3" fmla="*/ 30644582 h 75"/>
                  <a:gd name="T4" fmla="*/ 18245950 w 41"/>
                  <a:gd name="T5" fmla="*/ 19987753 h 75"/>
                  <a:gd name="T6" fmla="*/ 16896829 w 41"/>
                  <a:gd name="T7" fmla="*/ 10656829 h 75"/>
                  <a:gd name="T8" fmla="*/ 8667184 w 41"/>
                  <a:gd name="T9" fmla="*/ 11962816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5" name="Freeform 239"/>
              <p:cNvSpPr>
                <a:spLocks/>
              </p:cNvSpPr>
              <p:nvPr/>
            </p:nvSpPr>
            <p:spPr bwMode="auto">
              <a:xfrm>
                <a:off x="355" y="627"/>
                <a:ext cx="683" cy="318"/>
              </a:xfrm>
              <a:custGeom>
                <a:avLst/>
                <a:gdLst>
                  <a:gd name="T0" fmla="*/ 48111744 w 135"/>
                  <a:gd name="T1" fmla="*/ 1670979 h 63"/>
                  <a:gd name="T2" fmla="*/ 10261761 w 135"/>
                  <a:gd name="T3" fmla="*/ 1670979 h 63"/>
                  <a:gd name="T4" fmla="*/ 854934 w 135"/>
                  <a:gd name="T5" fmla="*/ 10518274 h 63"/>
                  <a:gd name="T6" fmla="*/ 25791072 w 135"/>
                  <a:gd name="T7" fmla="*/ 24460010 h 63"/>
                  <a:gd name="T8" fmla="*/ 41237142 w 135"/>
                  <a:gd name="T9" fmla="*/ 22792367 h 63"/>
                  <a:gd name="T10" fmla="*/ 48529781 w 135"/>
                  <a:gd name="T11" fmla="*/ 22376201 h 63"/>
                  <a:gd name="T12" fmla="*/ 48111744 w 135"/>
                  <a:gd name="T13" fmla="*/ 1670979 h 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6" name="Freeform 240"/>
              <p:cNvSpPr>
                <a:spLocks/>
              </p:cNvSpPr>
              <p:nvPr/>
            </p:nvSpPr>
            <p:spPr bwMode="auto">
              <a:xfrm>
                <a:off x="1128" y="1526"/>
                <a:ext cx="490" cy="516"/>
              </a:xfrm>
              <a:custGeom>
                <a:avLst/>
                <a:gdLst>
                  <a:gd name="T0" fmla="*/ 28364463 w 97"/>
                  <a:gd name="T1" fmla="*/ 2110268 h 102"/>
                  <a:gd name="T2" fmla="*/ 13177151 w 97"/>
                  <a:gd name="T3" fmla="*/ 2110268 h 102"/>
                  <a:gd name="T4" fmla="*/ 5118222 w 97"/>
                  <a:gd name="T5" fmla="*/ 24421794 h 102"/>
                  <a:gd name="T6" fmla="*/ 33499704 w 97"/>
                  <a:gd name="T7" fmla="*/ 26615184 h 102"/>
                  <a:gd name="T8" fmla="*/ 28364463 w 97"/>
                  <a:gd name="T9" fmla="*/ 2110268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7" name="Freeform 241"/>
              <p:cNvSpPr>
                <a:spLocks/>
              </p:cNvSpPr>
              <p:nvPr/>
            </p:nvSpPr>
            <p:spPr bwMode="auto">
              <a:xfrm>
                <a:off x="2255" y="1005"/>
                <a:ext cx="500" cy="96"/>
              </a:xfrm>
              <a:custGeom>
                <a:avLst/>
                <a:gdLst>
                  <a:gd name="T0" fmla="*/ 6371747 w 99"/>
                  <a:gd name="T1" fmla="*/ 0 h 19"/>
                  <a:gd name="T2" fmla="*/ 16929576 w 99"/>
                  <a:gd name="T3" fmla="*/ 6388320 h 19"/>
                  <a:gd name="T4" fmla="*/ 6371747 w 99"/>
                  <a:gd name="T5" fmla="*/ 0 h 19"/>
                  <a:gd name="T6" fmla="*/ 0 60000 65536"/>
                  <a:gd name="T7" fmla="*/ 0 60000 65536"/>
                  <a:gd name="T8" fmla="*/ 0 60000 65536"/>
                </a:gdLst>
                <a:ahLst/>
                <a:cxnLst>
                  <a:cxn ang="T6">
                    <a:pos x="T0" y="T1"/>
                  </a:cxn>
                  <a:cxn ang="T7">
                    <a:pos x="T2" y="T3"/>
                  </a:cxn>
                  <a:cxn ang="T8">
                    <a:pos x="T4" y="T5"/>
                  </a:cxn>
                </a:cxnLst>
                <a:rect l="0" t="0" r="r" b="b"/>
                <a:pathLst>
                  <a:path w="99" h="19">
                    <a:moveTo>
                      <a:pt x="15" y="0"/>
                    </a:moveTo>
                    <a:cubicBezTo>
                      <a:pt x="0" y="0"/>
                      <a:pt x="19" y="19"/>
                      <a:pt x="40" y="15"/>
                    </a:cubicBezTo>
                    <a:cubicBezTo>
                      <a:pt x="99" y="1"/>
                      <a:pt x="15" y="0"/>
                      <a:pt x="1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8" name="Freeform 242"/>
              <p:cNvSpPr>
                <a:spLocks/>
              </p:cNvSpPr>
              <p:nvPr/>
            </p:nvSpPr>
            <p:spPr bwMode="auto">
              <a:xfrm>
                <a:off x="2421" y="987"/>
                <a:ext cx="385" cy="236"/>
              </a:xfrm>
              <a:custGeom>
                <a:avLst/>
                <a:gdLst>
                  <a:gd name="T0" fmla="*/ 9074212 w 76"/>
                  <a:gd name="T1" fmla="*/ 14970876 h 47"/>
                  <a:gd name="T2" fmla="*/ 30384767 w 76"/>
                  <a:gd name="T3" fmla="*/ 6844000 h 47"/>
                  <a:gd name="T4" fmla="*/ 20803541 w 76"/>
                  <a:gd name="T5" fmla="*/ 1203349 h 47"/>
                  <a:gd name="T6" fmla="*/ 8213504 w 76"/>
                  <a:gd name="T7" fmla="*/ 12949913 h 47"/>
                  <a:gd name="T8" fmla="*/ 9074212 w 76"/>
                  <a:gd name="T9" fmla="*/ 14970876 h 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49" name="Freeform 243"/>
              <p:cNvSpPr>
                <a:spLocks/>
              </p:cNvSpPr>
              <p:nvPr/>
            </p:nvSpPr>
            <p:spPr bwMode="auto">
              <a:xfrm>
                <a:off x="2407" y="1183"/>
                <a:ext cx="415" cy="186"/>
              </a:xfrm>
              <a:custGeom>
                <a:avLst/>
                <a:gdLst>
                  <a:gd name="T0" fmla="*/ 30951171 w 82"/>
                  <a:gd name="T1" fmla="*/ 2436957 h 37"/>
                  <a:gd name="T2" fmla="*/ 10282966 w 82"/>
                  <a:gd name="T3" fmla="*/ 6892692 h 37"/>
                  <a:gd name="T4" fmla="*/ 7311085 w 82"/>
                  <a:gd name="T5" fmla="*/ 10636259 h 37"/>
                  <a:gd name="T6" fmla="*/ 32734223 w 82"/>
                  <a:gd name="T7" fmla="*/ 9409453 h 37"/>
                  <a:gd name="T8" fmla="*/ 35287658 w 82"/>
                  <a:gd name="T9" fmla="*/ 8199277 h 37"/>
                  <a:gd name="T10" fmla="*/ 35287658 w 82"/>
                  <a:gd name="T11" fmla="*/ 0 h 37"/>
                  <a:gd name="T12" fmla="*/ 30951171 w 82"/>
                  <a:gd name="T13" fmla="*/ 2436957 h 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0" name="Freeform 244"/>
              <p:cNvSpPr>
                <a:spLocks/>
              </p:cNvSpPr>
              <p:nvPr/>
            </p:nvSpPr>
            <p:spPr bwMode="auto">
              <a:xfrm>
                <a:off x="2083" y="1361"/>
                <a:ext cx="699" cy="165"/>
              </a:xfrm>
              <a:custGeom>
                <a:avLst/>
                <a:gdLst>
                  <a:gd name="T0" fmla="*/ 9068801 w 138"/>
                  <a:gd name="T1" fmla="*/ 390625 h 33"/>
                  <a:gd name="T2" fmla="*/ 3514390 w 138"/>
                  <a:gd name="T3" fmla="*/ 5468750 h 33"/>
                  <a:gd name="T4" fmla="*/ 24723356 w 138"/>
                  <a:gd name="T5" fmla="*/ 8593750 h 33"/>
                  <a:gd name="T6" fmla="*/ 50732762 w 138"/>
                  <a:gd name="T7" fmla="*/ 8984375 h 33"/>
                  <a:gd name="T8" fmla="*/ 49366277 w 138"/>
                  <a:gd name="T9" fmla="*/ 3125000 h 33"/>
                  <a:gd name="T10" fmla="*/ 35498872 w 138"/>
                  <a:gd name="T11" fmla="*/ 1171875 h 33"/>
                  <a:gd name="T12" fmla="*/ 9068801 w 138"/>
                  <a:gd name="T13" fmla="*/ 390625 h 3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1" name="Freeform 245"/>
              <p:cNvSpPr>
                <a:spLocks/>
              </p:cNvSpPr>
              <p:nvPr/>
            </p:nvSpPr>
            <p:spPr bwMode="auto">
              <a:xfrm>
                <a:off x="2160" y="1522"/>
                <a:ext cx="565" cy="146"/>
              </a:xfrm>
              <a:custGeom>
                <a:avLst/>
                <a:gdLst>
                  <a:gd name="T0" fmla="*/ 41069603 w 112"/>
                  <a:gd name="T1" fmla="*/ 7865780 h 29"/>
                  <a:gd name="T2" fmla="*/ 43229436 w 112"/>
                  <a:gd name="T3" fmla="*/ 1643285 h 29"/>
                  <a:gd name="T4" fmla="*/ 31017198 w 112"/>
                  <a:gd name="T5" fmla="*/ 4104382 h 29"/>
                  <a:gd name="T6" fmla="*/ 15129747 w 112"/>
                  <a:gd name="T7" fmla="*/ 2457905 h 29"/>
                  <a:gd name="T8" fmla="*/ 823155 w 112"/>
                  <a:gd name="T9" fmla="*/ 1643285 h 29"/>
                  <a:gd name="T10" fmla="*/ 41069603 w 112"/>
                  <a:gd name="T11" fmla="*/ 786578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2" name="Freeform 246"/>
              <p:cNvSpPr>
                <a:spLocks/>
              </p:cNvSpPr>
              <p:nvPr/>
            </p:nvSpPr>
            <p:spPr bwMode="auto">
              <a:xfrm>
                <a:off x="2123" y="1637"/>
                <a:ext cx="581" cy="481"/>
              </a:xfrm>
              <a:custGeom>
                <a:avLst/>
                <a:gdLst>
                  <a:gd name="T0" fmla="*/ 1263867 w 115"/>
                  <a:gd name="T1" fmla="*/ 22862695 h 95"/>
                  <a:gd name="T2" fmla="*/ 11010359 w 115"/>
                  <a:gd name="T3" fmla="*/ 23281939 h 95"/>
                  <a:gd name="T4" fmla="*/ 21253172 w 115"/>
                  <a:gd name="T5" fmla="*/ 33274481 h 95"/>
                  <a:gd name="T6" fmla="*/ 25044935 w 115"/>
                  <a:gd name="T7" fmla="*/ 36255410 h 95"/>
                  <a:gd name="T8" fmla="*/ 34356692 w 115"/>
                  <a:gd name="T9" fmla="*/ 22440199 h 95"/>
                  <a:gd name="T10" fmla="*/ 47127396 w 115"/>
                  <a:gd name="T11" fmla="*/ 22440199 h 95"/>
                  <a:gd name="T12" fmla="*/ 33523523 w 115"/>
                  <a:gd name="T13" fmla="*/ 11692639 h 95"/>
                  <a:gd name="T14" fmla="*/ 15713443 w 115"/>
                  <a:gd name="T15" fmla="*/ 6907656 h 95"/>
                  <a:gd name="T16" fmla="*/ 5121409 w 115"/>
                  <a:gd name="T17" fmla="*/ 17741943 h 95"/>
                  <a:gd name="T18" fmla="*/ 1263867 w 115"/>
                  <a:gd name="T19" fmla="*/ 22862695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sp>
            <p:nvSpPr>
              <p:cNvPr id="1053" name="Freeform 247"/>
              <p:cNvSpPr>
                <a:spLocks/>
              </p:cNvSpPr>
              <p:nvPr/>
            </p:nvSpPr>
            <p:spPr bwMode="auto">
              <a:xfrm>
                <a:off x="2502" y="1447"/>
                <a:ext cx="330" cy="853"/>
              </a:xfrm>
              <a:custGeom>
                <a:avLst/>
                <a:gdLst>
                  <a:gd name="T0" fmla="*/ 22517738 w 65"/>
                  <a:gd name="T1" fmla="*/ 16863785 h 169"/>
                  <a:gd name="T2" fmla="*/ 9744113 w 65"/>
                  <a:gd name="T3" fmla="*/ 20617671 h 169"/>
                  <a:gd name="T4" fmla="*/ 9744113 w 65"/>
                  <a:gd name="T5" fmla="*/ 24866086 h 169"/>
                  <a:gd name="T6" fmla="*/ 22089301 w 65"/>
                  <a:gd name="T7" fmla="*/ 37877369 h 169"/>
                  <a:gd name="T8" fmla="*/ 15036425 w 65"/>
                  <a:gd name="T9" fmla="*/ 49732701 h 169"/>
                  <a:gd name="T10" fmla="*/ 0 w 65"/>
                  <a:gd name="T11" fmla="*/ 62331234 h 169"/>
                  <a:gd name="T12" fmla="*/ 7484715 w 65"/>
                  <a:gd name="T13" fmla="*/ 65259608 h 169"/>
                  <a:gd name="T14" fmla="*/ 20770515 w 65"/>
                  <a:gd name="T15" fmla="*/ 69937616 h 169"/>
                  <a:gd name="T16" fmla="*/ 27826646 w 65"/>
                  <a:gd name="T17" fmla="*/ 68267054 h 169"/>
                  <a:gd name="T18" fmla="*/ 28682996 w 65"/>
                  <a:gd name="T19" fmla="*/ 0 h 169"/>
                  <a:gd name="T20" fmla="*/ 22517738 w 65"/>
                  <a:gd name="T21" fmla="*/ 16863785 h 1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2800"/>
              </a:p>
            </p:txBody>
          </p:sp>
        </p:grpSp>
      </p:grpSp>
      <p:sp>
        <p:nvSpPr>
          <p:cNvPr id="1034" name="Rectangle 248"/>
          <p:cNvSpPr>
            <a:spLocks noGrp="1" noRot="1" noChangeArrowheads="1"/>
          </p:cNvSpPr>
          <p:nvPr>
            <p:ph type="title"/>
          </p:nvPr>
        </p:nvSpPr>
        <p:spPr bwMode="auto">
          <a:xfrm>
            <a:off x="397933" y="228600"/>
            <a:ext cx="1138766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249"/>
          <p:cNvSpPr>
            <a:spLocks noGrp="1" noRot="1" noChangeArrowheads="1"/>
          </p:cNvSpPr>
          <p:nvPr>
            <p:ph type="body" idx="1"/>
          </p:nvPr>
        </p:nvSpPr>
        <p:spPr bwMode="auto">
          <a:xfrm>
            <a:off x="812800" y="1600200"/>
            <a:ext cx="108712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74" name="Rectangle 250"/>
          <p:cNvSpPr>
            <a:spLocks noGrp="1" noChangeArrowheads="1"/>
          </p:cNvSpPr>
          <p:nvPr>
            <p:ph type="dt" sz="half" idx="2"/>
          </p:nvPr>
        </p:nvSpPr>
        <p:spPr bwMode="auto">
          <a:xfrm>
            <a:off x="397934"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275" name="Rectangle 251"/>
          <p:cNvSpPr>
            <a:spLocks noGrp="1" noChangeArrowheads="1"/>
          </p:cNvSpPr>
          <p:nvPr>
            <p:ph type="ftr" sz="quarter" idx="3"/>
          </p:nvPr>
        </p:nvSpPr>
        <p:spPr bwMode="auto">
          <a:xfrm>
            <a:off x="4161367"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276" name="Rectangle 252"/>
          <p:cNvSpPr>
            <a:spLocks noGrp="1" noChangeArrowheads="1"/>
          </p:cNvSpPr>
          <p:nvPr>
            <p:ph type="sldNum" sz="quarter" idx="4"/>
          </p:nvPr>
        </p:nvSpPr>
        <p:spPr bwMode="auto">
          <a:xfrm>
            <a:off x="8733368"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9417A719-7B4C-4B00-9531-8D09416961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8.png"/><Relationship Id="rId7" Type="http://schemas.openxmlformats.org/officeDocument/2006/relationships/image" Target="../media/image13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8071" y="1973408"/>
            <a:ext cx="11102109" cy="1470025"/>
          </a:xfrm>
        </p:spPr>
        <p:txBody>
          <a:bodyPr/>
          <a:lstStyle/>
          <a:p>
            <a:r>
              <a:rPr lang="en-US" altLang="zh-CN" dirty="0" smtClean="0"/>
              <a:t>4.5</a:t>
            </a:r>
            <a:r>
              <a:rPr lang="en-US" altLang="zh-CN" dirty="0" smtClean="0"/>
              <a:t>.1</a:t>
            </a:r>
            <a:r>
              <a:rPr lang="zh-CN" altLang="en-US" dirty="0" smtClean="0"/>
              <a:t>杂质能级占有几率和半导体电中性条件</a:t>
            </a:r>
            <a:endParaRPr lang="zh-CN" altLang="en-US" dirty="0"/>
          </a:p>
        </p:txBody>
      </p:sp>
      <p:sp>
        <p:nvSpPr>
          <p:cNvPr id="3" name="副标题 2"/>
          <p:cNvSpPr>
            <a:spLocks noGrp="1"/>
          </p:cNvSpPr>
          <p:nvPr>
            <p:ph type="subTitle" idx="1"/>
          </p:nvPr>
        </p:nvSpPr>
        <p:spPr/>
        <p:txBody>
          <a:bodyPr/>
          <a:lstStyle/>
          <a:p>
            <a:r>
              <a:rPr lang="zh-CN" altLang="en-US" sz="2400" dirty="0" smtClean="0"/>
              <a:t>大连理工大学微电子学院张贺秋副教授</a:t>
            </a:r>
            <a:endParaRPr lang="zh-CN" altLang="en-US" sz="2400" dirty="0"/>
          </a:p>
        </p:txBody>
      </p:sp>
    </p:spTree>
    <p:extLst>
      <p:ext uri="{BB962C8B-B14F-4D97-AF65-F5344CB8AC3E}">
        <p14:creationId xmlns:p14="http://schemas.microsoft.com/office/powerpoint/2010/main" val="1409618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183375" y="132775"/>
            <a:ext cx="79512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smtClean="0">
                <a:solidFill>
                  <a:schemeClr val="tx2"/>
                </a:solidFill>
              </a:rPr>
              <a:t>4.5.1 </a:t>
            </a:r>
            <a:r>
              <a:rPr lang="zh-CN" altLang="en-US" sz="3600" b="1" dirty="0">
                <a:solidFill>
                  <a:schemeClr val="tx2"/>
                </a:solidFill>
              </a:rPr>
              <a:t>杂质半导体</a:t>
            </a:r>
            <a:r>
              <a:rPr lang="en-US" altLang="zh-CN" sz="3600" b="1" dirty="0">
                <a:solidFill>
                  <a:schemeClr val="tx2"/>
                </a:solidFill>
              </a:rPr>
              <a:t>—</a:t>
            </a:r>
            <a:r>
              <a:rPr lang="zh-CN" altLang="en-US" sz="3600" b="1" dirty="0">
                <a:solidFill>
                  <a:schemeClr val="tx2"/>
                </a:solidFill>
              </a:rPr>
              <a:t>杂质能级占据几率</a:t>
            </a:r>
            <a:r>
              <a:rPr lang="zh-CN" altLang="en-US" sz="3600" dirty="0">
                <a:solidFill>
                  <a:schemeClr val="tx2"/>
                </a:solidFill>
              </a:rPr>
              <a:t> </a:t>
            </a:r>
          </a:p>
        </p:txBody>
      </p:sp>
      <p:cxnSp>
        <p:nvCxnSpPr>
          <p:cNvPr id="9" name="直接连接符 8"/>
          <p:cNvCxnSpPr/>
          <p:nvPr/>
        </p:nvCxnSpPr>
        <p:spPr>
          <a:xfrm>
            <a:off x="4226444" y="1447295"/>
            <a:ext cx="3289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82293" y="1214260"/>
            <a:ext cx="564578"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E</a:t>
            </a:r>
            <a:r>
              <a:rPr lang="en-US" altLang="zh-CN" i="1" baseline="-25000" dirty="0">
                <a:latin typeface="Times New Roman" pitchFamily="18" charset="0"/>
                <a:cs typeface="Times New Roman" pitchFamily="18" charset="0"/>
              </a:rPr>
              <a:t>C</a:t>
            </a:r>
            <a:endParaRPr lang="zh-CN" altLang="en-US" i="1" baseline="-25000" dirty="0">
              <a:latin typeface="Times New Roman" pitchFamily="18" charset="0"/>
              <a:cs typeface="Times New Roman" pitchFamily="18" charset="0"/>
            </a:endParaRPr>
          </a:p>
        </p:txBody>
      </p:sp>
      <p:sp>
        <p:nvSpPr>
          <p:cNvPr id="11" name="TextBox 10"/>
          <p:cNvSpPr txBox="1"/>
          <p:nvPr/>
        </p:nvSpPr>
        <p:spPr>
          <a:xfrm>
            <a:off x="7499663" y="2338210"/>
            <a:ext cx="550151"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E</a:t>
            </a:r>
            <a:r>
              <a:rPr lang="en-US" altLang="zh-CN" i="1" baseline="-25000" dirty="0">
                <a:latin typeface="Times New Roman" pitchFamily="18" charset="0"/>
                <a:cs typeface="Times New Roman" pitchFamily="18" charset="0"/>
              </a:rPr>
              <a:t>V</a:t>
            </a:r>
            <a:endParaRPr lang="zh-CN" altLang="en-US" i="1" baseline="-25000" dirty="0">
              <a:latin typeface="Times New Roman" pitchFamily="18" charset="0"/>
              <a:cs typeface="Times New Roman" pitchFamily="18" charset="0"/>
            </a:endParaRPr>
          </a:p>
        </p:txBody>
      </p:sp>
      <p:cxnSp>
        <p:nvCxnSpPr>
          <p:cNvPr id="13" name="直接连接符 12"/>
          <p:cNvCxnSpPr/>
          <p:nvPr/>
        </p:nvCxnSpPr>
        <p:spPr>
          <a:xfrm>
            <a:off x="4293119" y="2599820"/>
            <a:ext cx="32548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235763" y="1737480"/>
            <a:ext cx="26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63173" y="1966080"/>
            <a:ext cx="26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505491" y="2074635"/>
            <a:ext cx="26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978713" y="2361040"/>
            <a:ext cx="266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80468" y="1494920"/>
            <a:ext cx="426720" cy="400110"/>
          </a:xfrm>
          <a:prstGeom prst="rect">
            <a:avLst/>
          </a:prstGeom>
          <a:noFill/>
        </p:spPr>
        <p:txBody>
          <a:bodyPr wrap="none" rtlCol="0">
            <a:spAutoFit/>
          </a:bodyPr>
          <a:lstStyle/>
          <a:p>
            <a:r>
              <a:rPr lang="en-US" altLang="zh-CN" sz="2000" i="1" dirty="0">
                <a:latin typeface="Times New Roman" pitchFamily="18" charset="0"/>
                <a:cs typeface="Times New Roman" pitchFamily="18" charset="0"/>
              </a:rPr>
              <a:t>E</a:t>
            </a:r>
            <a:r>
              <a:rPr lang="en-US" altLang="zh-CN" sz="2000" i="1" baseline="-25000" dirty="0">
                <a:latin typeface="Times New Roman" pitchFamily="18" charset="0"/>
                <a:cs typeface="Times New Roman" pitchFamily="18" charset="0"/>
              </a:rPr>
              <a:t>d</a:t>
            </a:r>
            <a:endParaRPr lang="zh-CN" altLang="en-US" sz="2000" i="1" baseline="-25000" dirty="0">
              <a:latin typeface="Times New Roman" pitchFamily="18" charset="0"/>
              <a:cs typeface="Times New Roman" pitchFamily="18" charset="0"/>
            </a:endParaRPr>
          </a:p>
        </p:txBody>
      </p:sp>
      <p:sp>
        <p:nvSpPr>
          <p:cNvPr id="27" name="TextBox 26"/>
          <p:cNvSpPr txBox="1"/>
          <p:nvPr/>
        </p:nvSpPr>
        <p:spPr>
          <a:xfrm>
            <a:off x="4616763" y="2138155"/>
            <a:ext cx="426720" cy="400110"/>
          </a:xfrm>
          <a:prstGeom prst="rect">
            <a:avLst/>
          </a:prstGeom>
          <a:noFill/>
        </p:spPr>
        <p:txBody>
          <a:bodyPr wrap="none" rtlCol="0">
            <a:spAutoFit/>
          </a:bodyPr>
          <a:lstStyle/>
          <a:p>
            <a:r>
              <a:rPr lang="en-US" altLang="zh-CN" sz="2000" i="1" dirty="0" err="1">
                <a:latin typeface="Times New Roman" pitchFamily="18" charset="0"/>
                <a:cs typeface="Times New Roman" pitchFamily="18" charset="0"/>
              </a:rPr>
              <a:t>E</a:t>
            </a:r>
            <a:r>
              <a:rPr lang="en-US" altLang="zh-CN" sz="2000" i="1" baseline="-25000" dirty="0" err="1">
                <a:latin typeface="Times New Roman" pitchFamily="18" charset="0"/>
                <a:cs typeface="Times New Roman" pitchFamily="18" charset="0"/>
              </a:rPr>
              <a:t>a</a:t>
            </a:r>
            <a:endParaRPr lang="zh-CN" altLang="en-US" sz="2000" i="1" baseline="-25000" dirty="0">
              <a:latin typeface="Times New Roman" pitchFamily="18" charset="0"/>
              <a:cs typeface="Times New Roman" pitchFamily="18" charset="0"/>
            </a:endParaRPr>
          </a:p>
        </p:txBody>
      </p:sp>
      <p:sp>
        <p:nvSpPr>
          <p:cNvPr id="15" name="TextBox 14"/>
          <p:cNvSpPr txBox="1"/>
          <p:nvPr/>
        </p:nvSpPr>
        <p:spPr>
          <a:xfrm>
            <a:off x="3640646" y="3153457"/>
            <a:ext cx="4512774" cy="523220"/>
          </a:xfrm>
          <a:prstGeom prst="rect">
            <a:avLst/>
          </a:prstGeom>
          <a:noFill/>
        </p:spPr>
        <p:txBody>
          <a:bodyPr wrap="none" rtlCol="0">
            <a:spAutoFit/>
          </a:bodyPr>
          <a:lstStyle/>
          <a:p>
            <a:r>
              <a:rPr lang="zh-CN" altLang="en-US" b="1" dirty="0">
                <a:solidFill>
                  <a:schemeClr val="tx2"/>
                </a:solidFill>
              </a:rPr>
              <a:t>杂质能级与能带能级的区别</a:t>
            </a:r>
          </a:p>
        </p:txBody>
      </p:sp>
      <p:grpSp>
        <p:nvGrpSpPr>
          <p:cNvPr id="14" name="组合 13"/>
          <p:cNvGrpSpPr/>
          <p:nvPr/>
        </p:nvGrpSpPr>
        <p:grpSpPr>
          <a:xfrm>
            <a:off x="7197420" y="6382107"/>
            <a:ext cx="552450" cy="314325"/>
            <a:chOff x="5172075" y="6438900"/>
            <a:chExt cx="552450" cy="314325"/>
          </a:xfrm>
        </p:grpSpPr>
        <p:sp>
          <p:nvSpPr>
            <p:cNvPr id="16" name="棱台 15"/>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7"/>
          <p:cNvSpPr txBox="1"/>
          <p:nvPr/>
        </p:nvSpPr>
        <p:spPr>
          <a:xfrm>
            <a:off x="5143116" y="6385382"/>
            <a:ext cx="1899879" cy="307777"/>
          </a:xfrm>
          <a:prstGeom prst="rect">
            <a:avLst/>
          </a:prstGeom>
          <a:noFill/>
        </p:spPr>
        <p:txBody>
          <a:bodyPr wrap="none" rtlCol="0">
            <a:spAutoFit/>
          </a:bodyPr>
          <a:lstStyle/>
          <a:p>
            <a:r>
              <a:rPr lang="zh-CN" altLang="en-US" sz="1400" dirty="0"/>
              <a:t>大连理工大学  张贺秋</a:t>
            </a:r>
          </a:p>
        </p:txBody>
      </p:sp>
      <p:sp>
        <p:nvSpPr>
          <p:cNvPr id="2" name="文本框 1"/>
          <p:cNvSpPr txBox="1"/>
          <p:nvPr/>
        </p:nvSpPr>
        <p:spPr>
          <a:xfrm>
            <a:off x="2097083" y="3924941"/>
            <a:ext cx="8229601" cy="1384995"/>
          </a:xfrm>
          <a:prstGeom prst="rect">
            <a:avLst/>
          </a:prstGeom>
          <a:noFill/>
        </p:spPr>
        <p:txBody>
          <a:bodyPr wrap="square" rtlCol="0">
            <a:spAutoFit/>
          </a:bodyPr>
          <a:lstStyle/>
          <a:p>
            <a:r>
              <a:rPr lang="zh-CN" altLang="en-US" dirty="0" smtClean="0"/>
              <a:t>能带中的能级可以容纳自旋方向相反的两个电子。</a:t>
            </a:r>
            <a:endParaRPr lang="en-US" altLang="zh-CN" dirty="0" smtClean="0"/>
          </a:p>
          <a:p>
            <a:endParaRPr lang="en-US" altLang="zh-CN" dirty="0" smtClean="0"/>
          </a:p>
          <a:p>
            <a:r>
              <a:rPr lang="zh-CN" altLang="en-US" dirty="0" smtClean="0"/>
              <a:t>杂质能级上只能被一个任意自旋方向的电子占据。</a:t>
            </a:r>
            <a:endParaRPr lang="zh-CN" altLang="en-US" dirty="0"/>
          </a:p>
        </p:txBody>
      </p:sp>
    </p:spTree>
    <p:extLst>
      <p:ext uri="{BB962C8B-B14F-4D97-AF65-F5344CB8AC3E}">
        <p14:creationId xmlns:p14="http://schemas.microsoft.com/office/powerpoint/2010/main" val="394252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6" grpId="0"/>
      <p:bldP spid="27" grpId="0"/>
      <p:bldP spid="1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ChangeArrowheads="1"/>
          </p:cNvSpPr>
          <p:nvPr/>
        </p:nvSpPr>
        <p:spPr bwMode="auto">
          <a:xfrm>
            <a:off x="1811339" y="1103406"/>
            <a:ext cx="53767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533400" algn="l"/>
              </a:tabLst>
            </a:pPr>
            <a:r>
              <a:rPr lang="zh-CN" altLang="en-US" b="1" dirty="0">
                <a:solidFill>
                  <a:srgbClr val="009900"/>
                </a:solidFill>
                <a:latin typeface="华文楷体" pitchFamily="2" charset="-122"/>
                <a:ea typeface="华文楷体" pitchFamily="2" charset="-122"/>
              </a:rPr>
              <a:t>施主能级</a:t>
            </a:r>
            <a:r>
              <a:rPr lang="en-US" altLang="zh-CN" b="1" dirty="0">
                <a:solidFill>
                  <a:srgbClr val="009900"/>
                </a:solidFill>
                <a:latin typeface="华文楷体" pitchFamily="2" charset="-122"/>
                <a:ea typeface="华文楷体" pitchFamily="2" charset="-122"/>
              </a:rPr>
              <a:t>E</a:t>
            </a:r>
            <a:r>
              <a:rPr lang="en-US" altLang="zh-CN" b="1" baseline="-25000" dirty="0">
                <a:solidFill>
                  <a:srgbClr val="009900"/>
                </a:solidFill>
                <a:latin typeface="华文楷体" pitchFamily="2" charset="-122"/>
                <a:ea typeface="华文楷体" pitchFamily="2" charset="-122"/>
              </a:rPr>
              <a:t>d</a:t>
            </a:r>
            <a:r>
              <a:rPr lang="zh-CN" altLang="en-US" b="1" dirty="0">
                <a:solidFill>
                  <a:srgbClr val="009900"/>
                </a:solidFill>
                <a:latin typeface="华文楷体" pitchFamily="2" charset="-122"/>
                <a:ea typeface="华文楷体" pitchFamily="2" charset="-122"/>
              </a:rPr>
              <a:t>被电子占据的几率：</a:t>
            </a:r>
          </a:p>
        </p:txBody>
      </p:sp>
      <p:sp>
        <p:nvSpPr>
          <p:cNvPr id="11" name="Rectangle 4"/>
          <p:cNvSpPr>
            <a:spLocks noChangeArrowheads="1"/>
          </p:cNvSpPr>
          <p:nvPr/>
        </p:nvSpPr>
        <p:spPr bwMode="auto">
          <a:xfrm>
            <a:off x="225270" y="95830"/>
            <a:ext cx="93410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smtClean="0">
                <a:solidFill>
                  <a:schemeClr val="tx2"/>
                </a:solidFill>
              </a:rPr>
              <a:t>4.5.1 </a:t>
            </a:r>
            <a:r>
              <a:rPr lang="zh-CN" altLang="en-US" sz="3600" b="1" dirty="0">
                <a:solidFill>
                  <a:schemeClr val="tx2"/>
                </a:solidFill>
              </a:rPr>
              <a:t>杂质半导体</a:t>
            </a:r>
            <a:r>
              <a:rPr lang="en-US" altLang="zh-CN" sz="3600" b="1" dirty="0" smtClean="0">
                <a:solidFill>
                  <a:schemeClr val="tx2"/>
                </a:solidFill>
              </a:rPr>
              <a:t>—</a:t>
            </a:r>
            <a:r>
              <a:rPr lang="zh-CN" altLang="en-US" sz="3600" b="1" dirty="0" smtClean="0">
                <a:solidFill>
                  <a:schemeClr val="tx2"/>
                </a:solidFill>
              </a:rPr>
              <a:t>施主能级被电子占据</a:t>
            </a:r>
            <a:r>
              <a:rPr lang="zh-CN" altLang="en-US" sz="3600" b="1" dirty="0">
                <a:solidFill>
                  <a:schemeClr val="tx2"/>
                </a:solidFill>
              </a:rPr>
              <a:t>几率</a:t>
            </a:r>
            <a:r>
              <a:rPr lang="zh-CN" altLang="en-US" sz="3600" dirty="0">
                <a:solidFill>
                  <a:schemeClr val="tx2"/>
                </a:solidFill>
              </a:rPr>
              <a:t> </a:t>
            </a:r>
          </a:p>
        </p:txBody>
      </p:sp>
      <mc:AlternateContent xmlns:mc="http://schemas.openxmlformats.org/markup-compatibility/2006">
        <mc:Choice xmlns:a14="http://schemas.microsoft.com/office/drawing/2010/main" Requires="a14">
          <p:sp>
            <p:nvSpPr>
              <p:cNvPr id="2" name="TextBox 1"/>
              <p:cNvSpPr txBox="1"/>
              <p:nvPr/>
            </p:nvSpPr>
            <p:spPr>
              <a:xfrm>
                <a:off x="6869379" y="827303"/>
                <a:ext cx="3158364" cy="10075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𝑑</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f>
                            <m:fPr>
                              <m:ctrlPr>
                                <a:rPr lang="en-US" altLang="zh-CN" sz="2000" i="1">
                                  <a:latin typeface="Cambria Math" panose="02040503050406030204" pitchFamily="18" charset="0"/>
                                </a:rPr>
                              </m:ctrlPr>
                            </m:fPr>
                            <m:num>
                              <m:r>
                                <a:rPr lang="en-US" altLang="zh-CN" sz="2000" i="1">
                                  <a:latin typeface="Cambria Math"/>
                                </a:rPr>
                                <m:t>1</m:t>
                              </m:r>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den>
                          </m:f>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6869379" y="827303"/>
                <a:ext cx="3158364" cy="1007520"/>
              </a:xfrm>
              <a:prstGeom prst="rect">
                <a:avLst/>
              </a:prstGeom>
              <a:blipFill>
                <a:blip r:embed="rId3"/>
                <a:stretch>
                  <a:fillRect/>
                </a:stretch>
              </a:blipFill>
            </p:spPr>
            <p:txBody>
              <a:bodyPr/>
              <a:lstStyle/>
              <a:p>
                <a:r>
                  <a:rPr lang="zh-CN" altLang="en-US">
                    <a:noFill/>
                  </a:rPr>
                  <a:t> </a:t>
                </a:r>
              </a:p>
            </p:txBody>
          </p:sp>
        </mc:Fallback>
      </mc:AlternateContent>
      <p:sp>
        <p:nvSpPr>
          <p:cNvPr id="13" name="Rectangle 6"/>
          <p:cNvSpPr>
            <a:spLocks noChangeArrowheads="1"/>
          </p:cNvSpPr>
          <p:nvPr/>
        </p:nvSpPr>
        <p:spPr bwMode="auto">
          <a:xfrm>
            <a:off x="1715490" y="1984111"/>
            <a:ext cx="57310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533400" algn="l"/>
              </a:tabLst>
            </a:pPr>
            <a:r>
              <a:rPr lang="zh-CN" altLang="en-US" b="1" dirty="0">
                <a:solidFill>
                  <a:srgbClr val="7030A0"/>
                </a:solidFill>
                <a:latin typeface="华文楷体" pitchFamily="2" charset="-122"/>
                <a:ea typeface="华文楷体" pitchFamily="2" charset="-122"/>
              </a:rPr>
              <a:t>施主</a:t>
            </a:r>
            <a:r>
              <a:rPr lang="zh-CN" altLang="en-US" b="1" dirty="0" smtClean="0">
                <a:solidFill>
                  <a:srgbClr val="7030A0"/>
                </a:solidFill>
                <a:latin typeface="华文楷体" pitchFamily="2" charset="-122"/>
                <a:ea typeface="华文楷体" pitchFamily="2" charset="-122"/>
              </a:rPr>
              <a:t>状态密度</a:t>
            </a:r>
            <a:r>
              <a:rPr lang="en-US" altLang="zh-CN" b="1" dirty="0" smtClean="0">
                <a:solidFill>
                  <a:srgbClr val="7030A0"/>
                </a:solidFill>
                <a:latin typeface="华文楷体" pitchFamily="2" charset="-122"/>
                <a:ea typeface="华文楷体" pitchFamily="2" charset="-122"/>
              </a:rPr>
              <a:t>=</a:t>
            </a:r>
            <a:r>
              <a:rPr lang="zh-CN" altLang="en-US" b="1" dirty="0">
                <a:solidFill>
                  <a:srgbClr val="7030A0"/>
                </a:solidFill>
                <a:latin typeface="华文楷体" pitchFamily="2" charset="-122"/>
                <a:ea typeface="华文楷体" pitchFamily="2" charset="-122"/>
              </a:rPr>
              <a:t>掺入杂质</a:t>
            </a:r>
            <a:r>
              <a:rPr lang="zh-CN" altLang="en-US" b="1" dirty="0" smtClean="0">
                <a:solidFill>
                  <a:srgbClr val="7030A0"/>
                </a:solidFill>
                <a:latin typeface="华文楷体" pitchFamily="2" charset="-122"/>
                <a:ea typeface="华文楷体" pitchFamily="2" charset="-122"/>
              </a:rPr>
              <a:t>的密度</a:t>
            </a:r>
            <a:r>
              <a:rPr lang="en-US" altLang="zh-CN" b="1" dirty="0" smtClean="0">
                <a:solidFill>
                  <a:srgbClr val="7030A0"/>
                </a:solidFill>
                <a:latin typeface="华文楷体" pitchFamily="2" charset="-122"/>
                <a:ea typeface="华文楷体" pitchFamily="2" charset="-122"/>
              </a:rPr>
              <a:t>=</a:t>
            </a:r>
            <a:r>
              <a:rPr lang="en-US" altLang="zh-CN" b="1" i="1" dirty="0" err="1" smtClean="0">
                <a:solidFill>
                  <a:srgbClr val="7030A0"/>
                </a:solidFill>
                <a:latin typeface="华文楷体" pitchFamily="2" charset="-122"/>
                <a:ea typeface="华文楷体" pitchFamily="2" charset="-122"/>
              </a:rPr>
              <a:t>N</a:t>
            </a:r>
            <a:r>
              <a:rPr lang="en-US" altLang="zh-CN" b="1" i="1" baseline="-25000" dirty="0" err="1" smtClean="0">
                <a:solidFill>
                  <a:srgbClr val="7030A0"/>
                </a:solidFill>
                <a:latin typeface="华文楷体" pitchFamily="2" charset="-122"/>
                <a:ea typeface="华文楷体" pitchFamily="2" charset="-122"/>
              </a:rPr>
              <a:t>d</a:t>
            </a:r>
            <a:endParaRPr lang="zh-CN" altLang="en-US" b="1" i="1" baseline="-25000" dirty="0">
              <a:solidFill>
                <a:srgbClr val="7030A0"/>
              </a:solidFill>
              <a:latin typeface="华文楷体" pitchFamily="2" charset="-122"/>
              <a:ea typeface="华文楷体" pitchFamily="2" charset="-122"/>
            </a:endParaRPr>
          </a:p>
        </p:txBody>
      </p:sp>
      <p:sp>
        <p:nvSpPr>
          <p:cNvPr id="15" name="Rectangle 6"/>
          <p:cNvSpPr>
            <a:spLocks noChangeArrowheads="1"/>
          </p:cNvSpPr>
          <p:nvPr/>
        </p:nvSpPr>
        <p:spPr bwMode="auto">
          <a:xfrm>
            <a:off x="728780" y="2702319"/>
            <a:ext cx="5019323" cy="523220"/>
          </a:xfrm>
          <a:prstGeom prst="rect">
            <a:avLst/>
          </a:prstGeom>
          <a:solidFill>
            <a:srgbClr val="FFFF00"/>
          </a:solidFill>
          <a:ln>
            <a:noFill/>
          </a:ln>
          <a:effectLst/>
          <a:extLst/>
        </p:spPr>
        <p:txBody>
          <a:bodyPr wrap="none" anchor="ctr">
            <a:spAutoFit/>
          </a:bodyPr>
          <a:lstStyle/>
          <a:p>
            <a:pPr eaLnBrk="0" hangingPunct="0">
              <a:tabLst>
                <a:tab pos="533400" algn="l"/>
              </a:tabLst>
            </a:pPr>
            <a:r>
              <a:rPr lang="en-US" altLang="zh-CN" b="1" i="1" dirty="0" err="1" smtClean="0">
                <a:solidFill>
                  <a:srgbClr val="CC00CC"/>
                </a:solidFill>
                <a:latin typeface="Times New Roman" pitchFamily="18" charset="0"/>
                <a:ea typeface="华文行楷" pitchFamily="2" charset="-122"/>
                <a:cs typeface="Times New Roman" pitchFamily="18" charset="0"/>
              </a:rPr>
              <a:t>n</a:t>
            </a:r>
            <a:r>
              <a:rPr lang="en-US" altLang="zh-CN" b="1" i="1" baseline="-25000" dirty="0" err="1" smtClean="0">
                <a:solidFill>
                  <a:srgbClr val="CC00CC"/>
                </a:solidFill>
                <a:latin typeface="Times New Roman" pitchFamily="18" charset="0"/>
                <a:ea typeface="华文行楷" pitchFamily="2" charset="-122"/>
                <a:cs typeface="Times New Roman" pitchFamily="18" charset="0"/>
              </a:rPr>
              <a:t>d</a:t>
            </a:r>
            <a:r>
              <a:rPr lang="en-US" altLang="zh-CN" b="1" i="1" dirty="0" smtClean="0">
                <a:solidFill>
                  <a:srgbClr val="CC00CC"/>
                </a:solidFill>
                <a:latin typeface="Times New Roman" pitchFamily="18" charset="0"/>
                <a:ea typeface="华文行楷" pitchFamily="2" charset="-122"/>
                <a:cs typeface="Times New Roman" pitchFamily="18" charset="0"/>
              </a:rPr>
              <a:t>=</a:t>
            </a:r>
            <a:r>
              <a:rPr lang="zh-CN" altLang="en-US" b="1" dirty="0" smtClean="0">
                <a:solidFill>
                  <a:srgbClr val="CC00CC"/>
                </a:solidFill>
                <a:latin typeface="Times New Roman" pitchFamily="18" charset="0"/>
                <a:ea typeface="华文行楷" pitchFamily="2" charset="-122"/>
                <a:cs typeface="Times New Roman" pitchFamily="18" charset="0"/>
              </a:rPr>
              <a:t>施主</a:t>
            </a:r>
            <a:r>
              <a:rPr lang="zh-CN" altLang="en-US" b="1" dirty="0">
                <a:solidFill>
                  <a:srgbClr val="CC00CC"/>
                </a:solidFill>
                <a:latin typeface="Times New Roman" pitchFamily="18" charset="0"/>
                <a:ea typeface="华文行楷" pitchFamily="2" charset="-122"/>
                <a:cs typeface="Times New Roman" pitchFamily="18" charset="0"/>
              </a:rPr>
              <a:t>被电子占据的</a:t>
            </a:r>
            <a:r>
              <a:rPr lang="zh-CN" altLang="en-US" b="1" dirty="0" smtClean="0">
                <a:solidFill>
                  <a:srgbClr val="CC00CC"/>
                </a:solidFill>
                <a:latin typeface="Times New Roman" pitchFamily="18" charset="0"/>
                <a:ea typeface="华文行楷" pitchFamily="2" charset="-122"/>
                <a:cs typeface="Times New Roman" pitchFamily="18" charset="0"/>
              </a:rPr>
              <a:t>状态密度</a:t>
            </a:r>
            <a:endParaRPr lang="zh-CN" altLang="en-US" b="1" i="1" baseline="-25000" dirty="0">
              <a:solidFill>
                <a:srgbClr val="CC00CC"/>
              </a:solidFill>
              <a:latin typeface="Times New Roman" pitchFamily="18" charset="0"/>
              <a:ea typeface="华文行楷" pitchFamily="2" charset="-122"/>
              <a:cs typeface="Times New Roman" pitchFamily="18" charset="0"/>
            </a:endParaRPr>
          </a:p>
        </p:txBody>
      </p:sp>
      <mc:AlternateContent xmlns:mc="http://schemas.openxmlformats.org/markup-compatibility/2006">
        <mc:Choice xmlns:a14="http://schemas.microsoft.com/office/drawing/2010/main" Requires="a14">
          <p:sp>
            <p:nvSpPr>
              <p:cNvPr id="16" name="TextBox 15"/>
              <p:cNvSpPr txBox="1"/>
              <p:nvPr/>
            </p:nvSpPr>
            <p:spPr>
              <a:xfrm>
                <a:off x="1144379" y="3406489"/>
                <a:ext cx="4080604" cy="10340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𝑑</m:t>
                          </m:r>
                        </m:sub>
                      </m:sSub>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f>
                            <m:fPr>
                              <m:ctrlPr>
                                <a:rPr lang="en-US" altLang="zh-CN" sz="2000" i="1">
                                  <a:latin typeface="Cambria Math" panose="02040503050406030204" pitchFamily="18" charset="0"/>
                                </a:rPr>
                              </m:ctrlPr>
                            </m:fPr>
                            <m:num>
                              <m:r>
                                <a:rPr lang="en-US" altLang="zh-CN" sz="2000" i="1">
                                  <a:latin typeface="Cambria Math"/>
                                </a:rPr>
                                <m:t>1</m:t>
                              </m:r>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den>
                          </m:f>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p:sp>
            <p:nvSpPr>
              <p:cNvPr id="16" name="TextBox 15"/>
              <p:cNvSpPr txBox="1">
                <a:spLocks noRot="1" noChangeAspect="1" noMove="1" noResize="1" noEditPoints="1" noAdjustHandles="1" noChangeArrowheads="1" noChangeShapeType="1" noTextEdit="1"/>
              </p:cNvSpPr>
              <p:nvPr/>
            </p:nvSpPr>
            <p:spPr>
              <a:xfrm>
                <a:off x="1144379" y="3406489"/>
                <a:ext cx="4080604" cy="1034066"/>
              </a:xfrm>
              <a:prstGeom prst="rect">
                <a:avLst/>
              </a:prstGeom>
              <a:blipFill>
                <a:blip r:embed="rId4"/>
                <a:stretch>
                  <a:fillRect/>
                </a:stretch>
              </a:blipFill>
            </p:spPr>
            <p:txBody>
              <a:bodyPr/>
              <a:lstStyle/>
              <a:p>
                <a:r>
                  <a:rPr lang="zh-CN" altLang="en-US">
                    <a:noFill/>
                  </a:rPr>
                  <a:t> </a:t>
                </a:r>
              </a:p>
            </p:txBody>
          </p:sp>
        </mc:Fallback>
      </mc:AlternateContent>
      <p:sp>
        <p:nvSpPr>
          <p:cNvPr id="17" name="Rectangle 6"/>
          <p:cNvSpPr>
            <a:spLocks noChangeArrowheads="1"/>
          </p:cNvSpPr>
          <p:nvPr/>
        </p:nvSpPr>
        <p:spPr bwMode="auto">
          <a:xfrm>
            <a:off x="490538" y="4603759"/>
            <a:ext cx="3724096" cy="523220"/>
          </a:xfrm>
          <a:prstGeom prst="rect">
            <a:avLst/>
          </a:prstGeom>
          <a:solidFill>
            <a:srgbClr val="FFFF00"/>
          </a:solidFill>
          <a:ln>
            <a:noFill/>
          </a:ln>
          <a:effectLst/>
          <a:extLst/>
        </p:spPr>
        <p:txBody>
          <a:bodyPr wrap="none" anchor="ctr">
            <a:spAutoFit/>
          </a:bodyPr>
          <a:lstStyle/>
          <a:p>
            <a:pPr eaLnBrk="0" hangingPunct="0">
              <a:tabLst>
                <a:tab pos="533400" algn="l"/>
              </a:tabLst>
            </a:pPr>
            <a:r>
              <a:rPr lang="en-US" altLang="zh-CN" b="1" i="1" dirty="0" err="1" smtClean="0">
                <a:solidFill>
                  <a:srgbClr val="00B050"/>
                </a:solidFill>
                <a:latin typeface="Times New Roman" pitchFamily="18" charset="0"/>
                <a:ea typeface="华文行楷" pitchFamily="2" charset="-122"/>
                <a:cs typeface="Times New Roman" pitchFamily="18" charset="0"/>
              </a:rPr>
              <a:t>N</a:t>
            </a:r>
            <a:r>
              <a:rPr lang="en-US" altLang="zh-CN" b="1" i="1" baseline="-25000" dirty="0" err="1" smtClean="0">
                <a:solidFill>
                  <a:srgbClr val="00B050"/>
                </a:solidFill>
                <a:latin typeface="Times New Roman" pitchFamily="18" charset="0"/>
                <a:ea typeface="华文行楷" pitchFamily="2" charset="-122"/>
                <a:cs typeface="Times New Roman" pitchFamily="18" charset="0"/>
              </a:rPr>
              <a:t>d</a:t>
            </a:r>
            <a:r>
              <a:rPr lang="en-US" altLang="zh-CN" b="1" dirty="0" err="1" smtClean="0">
                <a:solidFill>
                  <a:srgbClr val="00B050"/>
                </a:solidFill>
                <a:latin typeface="Times New Roman" pitchFamily="18" charset="0"/>
                <a:ea typeface="华文行楷" pitchFamily="2" charset="-122"/>
                <a:cs typeface="Times New Roman" pitchFamily="18" charset="0"/>
              </a:rPr>
              <a:t>-</a:t>
            </a:r>
            <a:r>
              <a:rPr lang="en-US" altLang="zh-CN" b="1" i="1" dirty="0" err="1" smtClean="0">
                <a:solidFill>
                  <a:srgbClr val="00B050"/>
                </a:solidFill>
                <a:latin typeface="Times New Roman" pitchFamily="18" charset="0"/>
                <a:ea typeface="华文行楷" pitchFamily="2" charset="-122"/>
                <a:cs typeface="Times New Roman" pitchFamily="18" charset="0"/>
              </a:rPr>
              <a:t>n</a:t>
            </a:r>
            <a:r>
              <a:rPr lang="en-US" altLang="zh-CN" b="1" i="1" baseline="-25000" dirty="0" err="1" smtClean="0">
                <a:solidFill>
                  <a:srgbClr val="00B050"/>
                </a:solidFill>
                <a:latin typeface="Times New Roman" pitchFamily="18" charset="0"/>
                <a:ea typeface="华文行楷" pitchFamily="2" charset="-122"/>
                <a:cs typeface="Times New Roman" pitchFamily="18" charset="0"/>
              </a:rPr>
              <a:t>d</a:t>
            </a:r>
            <a:r>
              <a:rPr lang="en-US" altLang="zh-CN" b="1" dirty="0" smtClean="0">
                <a:solidFill>
                  <a:srgbClr val="00B050"/>
                </a:solidFill>
                <a:latin typeface="Times New Roman" pitchFamily="18" charset="0"/>
                <a:ea typeface="华文行楷" pitchFamily="2" charset="-122"/>
                <a:cs typeface="Times New Roman" pitchFamily="18" charset="0"/>
              </a:rPr>
              <a:t>=</a:t>
            </a:r>
            <a:r>
              <a:rPr lang="zh-CN" altLang="en-US" b="1" dirty="0" smtClean="0">
                <a:solidFill>
                  <a:srgbClr val="00B050"/>
                </a:solidFill>
                <a:latin typeface="Times New Roman" pitchFamily="18" charset="0"/>
                <a:ea typeface="华文行楷" pitchFamily="2" charset="-122"/>
                <a:cs typeface="Times New Roman" pitchFamily="18" charset="0"/>
              </a:rPr>
              <a:t>电离</a:t>
            </a:r>
            <a:r>
              <a:rPr lang="zh-CN" altLang="en-US" b="1" dirty="0">
                <a:solidFill>
                  <a:srgbClr val="00B050"/>
                </a:solidFill>
                <a:latin typeface="Times New Roman" pitchFamily="18" charset="0"/>
                <a:ea typeface="华文行楷" pitchFamily="2" charset="-122"/>
                <a:cs typeface="Times New Roman" pitchFamily="18" charset="0"/>
              </a:rPr>
              <a:t>的</a:t>
            </a:r>
            <a:r>
              <a:rPr lang="zh-CN" altLang="en-US" b="1" dirty="0" smtClean="0">
                <a:solidFill>
                  <a:srgbClr val="00B050"/>
                </a:solidFill>
                <a:latin typeface="Times New Roman" pitchFamily="18" charset="0"/>
                <a:ea typeface="华文行楷" pitchFamily="2" charset="-122"/>
                <a:cs typeface="Times New Roman" pitchFamily="18" charset="0"/>
              </a:rPr>
              <a:t>施主密度</a:t>
            </a:r>
            <a:endParaRPr lang="zh-CN" altLang="en-US" b="1" i="1" baseline="-25000" dirty="0">
              <a:solidFill>
                <a:srgbClr val="00B050"/>
              </a:solidFill>
              <a:latin typeface="Times New Roman" pitchFamily="18" charset="0"/>
              <a:ea typeface="华文行楷" pitchFamily="2" charset="-122"/>
              <a:cs typeface="Times New Roman" pitchFamily="18" charset="0"/>
            </a:endParaRPr>
          </a:p>
        </p:txBody>
      </p:sp>
      <mc:AlternateContent xmlns:mc="http://schemas.openxmlformats.org/markup-compatibility/2006">
        <mc:Choice xmlns:a14="http://schemas.microsoft.com/office/drawing/2010/main" Requires="a14">
          <p:sp>
            <p:nvSpPr>
              <p:cNvPr id="18" name="TextBox 17"/>
              <p:cNvSpPr txBox="1"/>
              <p:nvPr/>
            </p:nvSpPr>
            <p:spPr>
              <a:xfrm>
                <a:off x="819089" y="5336949"/>
                <a:ext cx="5441874" cy="10038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𝑛</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d>
                        <m:dPr>
                          <m:ctrlPr>
                            <a:rPr lang="en-US" altLang="zh-CN" sz="2000" i="1">
                              <a:latin typeface="Cambria Math" panose="02040503050406030204" pitchFamily="18" charset="0"/>
                            </a:rPr>
                          </m:ctrlPr>
                        </m:dPr>
                        <m:e>
                          <m:r>
                            <a:rPr lang="en-US" altLang="zh-CN" sz="2000" i="1">
                              <a:latin typeface="Cambria Math"/>
                            </a:rPr>
                            <m:t>1−</m:t>
                          </m:r>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𝑑</m:t>
                              </m:r>
                            </m:sub>
                          </m:sSub>
                        </m:e>
                      </m:d>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p:sp>
            <p:nvSpPr>
              <p:cNvPr id="18" name="TextBox 17"/>
              <p:cNvSpPr txBox="1">
                <a:spLocks noRot="1" noChangeAspect="1" noMove="1" noResize="1" noEditPoints="1" noAdjustHandles="1" noChangeArrowheads="1" noChangeShapeType="1" noTextEdit="1"/>
              </p:cNvSpPr>
              <p:nvPr/>
            </p:nvSpPr>
            <p:spPr>
              <a:xfrm>
                <a:off x="819089" y="5336949"/>
                <a:ext cx="5441874" cy="1003801"/>
              </a:xfrm>
              <a:prstGeom prst="rect">
                <a:avLst/>
              </a:prstGeom>
              <a:blipFill>
                <a:blip r:embed="rId5"/>
                <a:stretch>
                  <a:fillRect/>
                </a:stretch>
              </a:blipFill>
            </p:spPr>
            <p:txBody>
              <a:bodyPr/>
              <a:lstStyle/>
              <a:p>
                <a:r>
                  <a:rPr lang="zh-CN" altLang="en-US">
                    <a:noFill/>
                  </a:rPr>
                  <a:t> </a:t>
                </a:r>
              </a:p>
            </p:txBody>
          </p:sp>
        </mc:Fallback>
      </mc:AlternateContent>
      <p:grpSp>
        <p:nvGrpSpPr>
          <p:cNvPr id="10" name="组合 9"/>
          <p:cNvGrpSpPr/>
          <p:nvPr/>
        </p:nvGrpSpPr>
        <p:grpSpPr>
          <a:xfrm>
            <a:off x="11555561" y="6526382"/>
            <a:ext cx="552450" cy="314325"/>
            <a:chOff x="5172075" y="6438900"/>
            <a:chExt cx="552450" cy="314325"/>
          </a:xfrm>
        </p:grpSpPr>
        <p:sp>
          <p:nvSpPr>
            <p:cNvPr id="12" name="棱台 1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9501257" y="6529657"/>
            <a:ext cx="1899879" cy="307777"/>
          </a:xfrm>
          <a:prstGeom prst="rect">
            <a:avLst/>
          </a:prstGeom>
          <a:noFill/>
        </p:spPr>
        <p:txBody>
          <a:bodyPr wrap="none" rtlCol="0">
            <a:spAutoFit/>
          </a:bodyPr>
          <a:lstStyle/>
          <a:p>
            <a:r>
              <a:rPr lang="zh-CN" altLang="en-US" sz="1400" dirty="0"/>
              <a:t>大连理工大学  张贺秋</a:t>
            </a:r>
          </a:p>
        </p:txBody>
      </p:sp>
      <p:sp>
        <p:nvSpPr>
          <p:cNvPr id="3" name="矩形 2"/>
          <p:cNvSpPr/>
          <p:nvPr/>
        </p:nvSpPr>
        <p:spPr>
          <a:xfrm>
            <a:off x="5658695" y="2702319"/>
            <a:ext cx="3243196" cy="523220"/>
          </a:xfrm>
          <a:prstGeom prst="rect">
            <a:avLst/>
          </a:prstGeom>
        </p:spPr>
        <p:txBody>
          <a:bodyPr wrap="none">
            <a:spAutoFit/>
          </a:bodyPr>
          <a:lstStyle/>
          <a:p>
            <a:r>
              <a:rPr lang="en-US" altLang="zh-CN" b="1" dirty="0">
                <a:solidFill>
                  <a:srgbClr val="CC00CC"/>
                </a:solidFill>
                <a:latin typeface="Times New Roman" pitchFamily="18" charset="0"/>
                <a:ea typeface="华文行楷" pitchFamily="2" charset="-122"/>
                <a:cs typeface="Times New Roman" pitchFamily="18" charset="0"/>
              </a:rPr>
              <a:t>=</a:t>
            </a:r>
            <a:r>
              <a:rPr lang="zh-CN" altLang="en-US" b="1" dirty="0">
                <a:solidFill>
                  <a:srgbClr val="CC00CC"/>
                </a:solidFill>
                <a:latin typeface="Times New Roman" pitchFamily="18" charset="0"/>
                <a:ea typeface="华文行楷" pitchFamily="2" charset="-122"/>
                <a:cs typeface="Times New Roman" pitchFamily="18" charset="0"/>
              </a:rPr>
              <a:t>未电离的</a:t>
            </a:r>
            <a:r>
              <a:rPr lang="zh-CN" altLang="en-US" b="1" dirty="0" smtClean="0">
                <a:solidFill>
                  <a:srgbClr val="CC00CC"/>
                </a:solidFill>
                <a:latin typeface="Times New Roman" pitchFamily="18" charset="0"/>
                <a:ea typeface="华文行楷" pitchFamily="2" charset="-122"/>
                <a:cs typeface="Times New Roman" pitchFamily="18" charset="0"/>
              </a:rPr>
              <a:t>施主密度</a:t>
            </a:r>
            <a:endParaRPr lang="zh-CN" altLang="en-US" dirty="0"/>
          </a:p>
        </p:txBody>
      </p:sp>
      <p:sp>
        <p:nvSpPr>
          <p:cNvPr id="4" name="矩形 3"/>
          <p:cNvSpPr/>
          <p:nvPr/>
        </p:nvSpPr>
        <p:spPr>
          <a:xfrm>
            <a:off x="8702775" y="2702319"/>
            <a:ext cx="2903359" cy="523220"/>
          </a:xfrm>
          <a:prstGeom prst="rect">
            <a:avLst/>
          </a:prstGeom>
        </p:spPr>
        <p:txBody>
          <a:bodyPr wrap="none">
            <a:spAutoFit/>
          </a:bodyPr>
          <a:lstStyle/>
          <a:p>
            <a:r>
              <a:rPr lang="en-US" altLang="zh-CN" b="1" dirty="0">
                <a:solidFill>
                  <a:srgbClr val="CC00CC"/>
                </a:solidFill>
                <a:latin typeface="Times New Roman" pitchFamily="18" charset="0"/>
                <a:ea typeface="华文行楷" pitchFamily="2" charset="-122"/>
                <a:cs typeface="Times New Roman" pitchFamily="18" charset="0"/>
              </a:rPr>
              <a:t>=</a:t>
            </a:r>
            <a:r>
              <a:rPr lang="zh-CN" altLang="en-US" b="1" u="sng" dirty="0">
                <a:solidFill>
                  <a:schemeClr val="tx2"/>
                </a:solidFill>
                <a:latin typeface="Times New Roman" pitchFamily="18" charset="0"/>
                <a:ea typeface="华文行楷" pitchFamily="2" charset="-122"/>
                <a:cs typeface="Times New Roman" pitchFamily="18" charset="0"/>
              </a:rPr>
              <a:t>电中性</a:t>
            </a:r>
            <a:r>
              <a:rPr lang="zh-CN" altLang="en-US" b="1" u="sng" dirty="0" smtClean="0">
                <a:solidFill>
                  <a:schemeClr val="tx2"/>
                </a:solidFill>
                <a:latin typeface="Times New Roman" pitchFamily="18" charset="0"/>
                <a:ea typeface="华文行楷" pitchFamily="2" charset="-122"/>
                <a:cs typeface="Times New Roman" pitchFamily="18" charset="0"/>
              </a:rPr>
              <a:t>施主密度</a:t>
            </a:r>
            <a:endParaRPr lang="zh-CN" altLang="en-US" dirty="0"/>
          </a:p>
        </p:txBody>
      </p:sp>
      <p:grpSp>
        <p:nvGrpSpPr>
          <p:cNvPr id="27" name="组合 26"/>
          <p:cNvGrpSpPr/>
          <p:nvPr/>
        </p:nvGrpSpPr>
        <p:grpSpPr>
          <a:xfrm>
            <a:off x="6778239" y="3795954"/>
            <a:ext cx="2523467" cy="1647170"/>
            <a:chOff x="7050846" y="3860609"/>
            <a:chExt cx="2523467" cy="1647170"/>
          </a:xfrm>
        </p:grpSpPr>
        <p:cxnSp>
          <p:nvCxnSpPr>
            <p:cNvPr id="20" name="直接连接符 19"/>
            <p:cNvCxnSpPr/>
            <p:nvPr/>
          </p:nvCxnSpPr>
          <p:spPr>
            <a:xfrm>
              <a:off x="7364883" y="4093644"/>
              <a:ext cx="157817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9"/>
            <p:cNvSpPr txBox="1"/>
            <p:nvPr/>
          </p:nvSpPr>
          <p:spPr>
            <a:xfrm>
              <a:off x="9009735" y="3860609"/>
              <a:ext cx="564578"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E</a:t>
              </a:r>
              <a:r>
                <a:rPr lang="en-US" altLang="zh-CN" i="1" baseline="-25000" dirty="0">
                  <a:latin typeface="Times New Roman" pitchFamily="18" charset="0"/>
                  <a:cs typeface="Times New Roman" pitchFamily="18" charset="0"/>
                </a:rPr>
                <a:t>C</a:t>
              </a:r>
              <a:endParaRPr lang="zh-CN" altLang="en-US" i="1" baseline="-25000" dirty="0">
                <a:latin typeface="Times New Roman" pitchFamily="18" charset="0"/>
                <a:cs typeface="Times New Roman" pitchFamily="18" charset="0"/>
              </a:endParaRPr>
            </a:p>
          </p:txBody>
        </p:sp>
        <p:sp>
          <p:nvSpPr>
            <p:cNvPr id="22" name="TextBox 10"/>
            <p:cNvSpPr txBox="1"/>
            <p:nvPr/>
          </p:nvSpPr>
          <p:spPr>
            <a:xfrm>
              <a:off x="8927105" y="4984559"/>
              <a:ext cx="550151"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E</a:t>
              </a:r>
              <a:r>
                <a:rPr lang="en-US" altLang="zh-CN" i="1" baseline="-25000" dirty="0">
                  <a:latin typeface="Times New Roman" pitchFamily="18" charset="0"/>
                  <a:cs typeface="Times New Roman" pitchFamily="18" charset="0"/>
                </a:rPr>
                <a:t>V</a:t>
              </a:r>
              <a:endParaRPr lang="zh-CN" altLang="en-US" i="1" baseline="-25000" dirty="0">
                <a:latin typeface="Times New Roman" pitchFamily="18" charset="0"/>
                <a:cs typeface="Times New Roman" pitchFamily="18" charset="0"/>
              </a:endParaRPr>
            </a:p>
          </p:txBody>
        </p:sp>
        <p:cxnSp>
          <p:nvCxnSpPr>
            <p:cNvPr id="23" name="直接连接符 22"/>
            <p:cNvCxnSpPr/>
            <p:nvPr/>
          </p:nvCxnSpPr>
          <p:spPr>
            <a:xfrm>
              <a:off x="7475426" y="5246169"/>
              <a:ext cx="14999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475426" y="4289767"/>
              <a:ext cx="637603" cy="0"/>
            </a:xfrm>
            <a:prstGeom prst="line">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7719153" y="4222138"/>
              <a:ext cx="135258" cy="135258"/>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5" name="文本框 24"/>
                <p:cNvSpPr txBox="1"/>
                <p:nvPr/>
              </p:nvSpPr>
              <p:spPr>
                <a:xfrm>
                  <a:off x="7050846" y="4074323"/>
                  <a:ext cx="49763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𝑑</m:t>
                            </m:r>
                          </m:sub>
                        </m:sSub>
                      </m:oMath>
                    </m:oMathPara>
                  </a14:m>
                  <a:endParaRPr lang="zh-CN" altLang="en-US" dirty="0"/>
                </a:p>
              </p:txBody>
            </p:sp>
          </mc:Choice>
          <mc:Fallback>
            <p:sp>
              <p:nvSpPr>
                <p:cNvPr id="25" name="文本框 24"/>
                <p:cNvSpPr txBox="1">
                  <a:spLocks noRot="1" noChangeAspect="1" noMove="1" noResize="1" noEditPoints="1" noAdjustHandles="1" noChangeArrowheads="1" noChangeShapeType="1" noTextEdit="1"/>
                </p:cNvSpPr>
                <p:nvPr/>
              </p:nvSpPr>
              <p:spPr>
                <a:xfrm>
                  <a:off x="7050846" y="4074323"/>
                  <a:ext cx="497636" cy="430887"/>
                </a:xfrm>
                <a:prstGeom prst="rect">
                  <a:avLst/>
                </a:prstGeom>
                <a:blipFill>
                  <a:blip r:embed="rId6"/>
                  <a:stretch>
                    <a:fillRect/>
                  </a:stretch>
                </a:blipFill>
              </p:spPr>
              <p:txBody>
                <a:bodyPr/>
                <a:lstStyle/>
                <a:p>
                  <a:r>
                    <a:rPr lang="zh-CN" altLang="en-US">
                      <a:noFill/>
                    </a:rPr>
                    <a:t> </a:t>
                  </a:r>
                </a:p>
              </p:txBody>
            </p:sp>
          </mc:Fallback>
        </mc:AlternateContent>
        <p:sp>
          <p:nvSpPr>
            <p:cNvPr id="26" name="文本框 25"/>
            <p:cNvSpPr txBox="1"/>
            <p:nvPr/>
          </p:nvSpPr>
          <p:spPr>
            <a:xfrm>
              <a:off x="8050818" y="4222138"/>
              <a:ext cx="958917" cy="707886"/>
            </a:xfrm>
            <a:prstGeom prst="rect">
              <a:avLst/>
            </a:prstGeom>
            <a:noFill/>
          </p:spPr>
          <p:txBody>
            <a:bodyPr wrap="none" rtlCol="0">
              <a:spAutoFit/>
            </a:bodyPr>
            <a:lstStyle/>
            <a:p>
              <a:r>
                <a:rPr lang="zh-CN" altLang="en-US" sz="2000" b="1" dirty="0" smtClean="0"/>
                <a:t>电中性</a:t>
              </a:r>
              <a:endParaRPr lang="en-US" altLang="zh-CN" sz="2000" b="1" dirty="0" smtClean="0"/>
            </a:p>
            <a:p>
              <a:r>
                <a:rPr lang="zh-CN" altLang="en-US" sz="2000" b="1" dirty="0" smtClean="0"/>
                <a:t>未电离</a:t>
              </a:r>
              <a:endParaRPr lang="zh-CN" altLang="en-US" sz="2000" b="1" dirty="0"/>
            </a:p>
          </p:txBody>
        </p:sp>
      </p:grpSp>
      <p:sp>
        <p:nvSpPr>
          <p:cNvPr id="28" name="矩形 27"/>
          <p:cNvSpPr/>
          <p:nvPr/>
        </p:nvSpPr>
        <p:spPr>
          <a:xfrm>
            <a:off x="4140366" y="4603759"/>
            <a:ext cx="2544286" cy="523220"/>
          </a:xfrm>
          <a:prstGeom prst="rect">
            <a:avLst/>
          </a:prstGeom>
        </p:spPr>
        <p:txBody>
          <a:bodyPr wrap="none">
            <a:spAutoFit/>
          </a:bodyPr>
          <a:lstStyle/>
          <a:p>
            <a:r>
              <a:rPr lang="en-US" altLang="zh-CN" b="1" dirty="0">
                <a:solidFill>
                  <a:srgbClr val="00B050"/>
                </a:solidFill>
                <a:latin typeface="Times New Roman" pitchFamily="18" charset="0"/>
                <a:ea typeface="华文行楷" pitchFamily="2" charset="-122"/>
                <a:cs typeface="Times New Roman" pitchFamily="18" charset="0"/>
              </a:rPr>
              <a:t>=</a:t>
            </a:r>
            <a:r>
              <a:rPr lang="zh-CN" altLang="en-US" b="1" u="sng" dirty="0" smtClean="0">
                <a:solidFill>
                  <a:schemeClr val="tx2"/>
                </a:solidFill>
                <a:latin typeface="Times New Roman" pitchFamily="18" charset="0"/>
                <a:ea typeface="华文行楷" pitchFamily="2" charset="-122"/>
                <a:cs typeface="Times New Roman" pitchFamily="18" charset="0"/>
              </a:rPr>
              <a:t>带</a:t>
            </a:r>
            <a:r>
              <a:rPr lang="zh-CN" altLang="en-US" b="1" u="sng" dirty="0">
                <a:solidFill>
                  <a:schemeClr val="tx2"/>
                </a:solidFill>
                <a:latin typeface="Times New Roman" pitchFamily="18" charset="0"/>
                <a:ea typeface="华文行楷" pitchFamily="2" charset="-122"/>
                <a:cs typeface="Times New Roman" pitchFamily="18" charset="0"/>
              </a:rPr>
              <a:t>正电荷</a:t>
            </a:r>
            <a:r>
              <a:rPr lang="zh-CN" altLang="en-US" b="1" u="sng" dirty="0" smtClean="0">
                <a:solidFill>
                  <a:schemeClr val="tx2"/>
                </a:solidFill>
                <a:latin typeface="Times New Roman" pitchFamily="18" charset="0"/>
                <a:ea typeface="华文行楷" pitchFamily="2" charset="-122"/>
                <a:cs typeface="Times New Roman" pitchFamily="18" charset="0"/>
              </a:rPr>
              <a:t>施主</a:t>
            </a:r>
            <a:endParaRPr lang="zh-CN" altLang="en-US" dirty="0"/>
          </a:p>
        </p:txBody>
      </p:sp>
      <p:sp>
        <p:nvSpPr>
          <p:cNvPr id="29" name="矩形 28"/>
          <p:cNvSpPr/>
          <p:nvPr/>
        </p:nvSpPr>
        <p:spPr>
          <a:xfrm>
            <a:off x="6778239" y="3690610"/>
            <a:ext cx="2523467" cy="1906626"/>
          </a:xfrm>
          <a:prstGeom prst="rect">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2" name="组合 41"/>
          <p:cNvGrpSpPr/>
          <p:nvPr/>
        </p:nvGrpSpPr>
        <p:grpSpPr>
          <a:xfrm>
            <a:off x="9478663" y="3690610"/>
            <a:ext cx="2523467" cy="1906626"/>
            <a:chOff x="9478663" y="3690610"/>
            <a:chExt cx="2523467" cy="1906626"/>
          </a:xfrm>
        </p:grpSpPr>
        <p:grpSp>
          <p:nvGrpSpPr>
            <p:cNvPr id="30" name="组合 29"/>
            <p:cNvGrpSpPr/>
            <p:nvPr/>
          </p:nvGrpSpPr>
          <p:grpSpPr>
            <a:xfrm>
              <a:off x="9478663" y="3795954"/>
              <a:ext cx="2523467" cy="1647170"/>
              <a:chOff x="7050846" y="3860609"/>
              <a:chExt cx="2523467" cy="1647170"/>
            </a:xfrm>
          </p:grpSpPr>
          <p:cxnSp>
            <p:nvCxnSpPr>
              <p:cNvPr id="31" name="直接连接符 30"/>
              <p:cNvCxnSpPr/>
              <p:nvPr/>
            </p:nvCxnSpPr>
            <p:spPr>
              <a:xfrm>
                <a:off x="7364883" y="4093644"/>
                <a:ext cx="157817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9"/>
              <p:cNvSpPr txBox="1"/>
              <p:nvPr/>
            </p:nvSpPr>
            <p:spPr>
              <a:xfrm>
                <a:off x="9009735" y="3860609"/>
                <a:ext cx="564578"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E</a:t>
                </a:r>
                <a:r>
                  <a:rPr lang="en-US" altLang="zh-CN" i="1" baseline="-25000" dirty="0">
                    <a:latin typeface="Times New Roman" pitchFamily="18" charset="0"/>
                    <a:cs typeface="Times New Roman" pitchFamily="18" charset="0"/>
                  </a:rPr>
                  <a:t>C</a:t>
                </a:r>
                <a:endParaRPr lang="zh-CN" altLang="en-US" i="1" baseline="-25000" dirty="0">
                  <a:latin typeface="Times New Roman" pitchFamily="18" charset="0"/>
                  <a:cs typeface="Times New Roman" pitchFamily="18" charset="0"/>
                </a:endParaRPr>
              </a:p>
            </p:txBody>
          </p:sp>
          <p:sp>
            <p:nvSpPr>
              <p:cNvPr id="33" name="TextBox 10"/>
              <p:cNvSpPr txBox="1"/>
              <p:nvPr/>
            </p:nvSpPr>
            <p:spPr>
              <a:xfrm>
                <a:off x="8927105" y="4984559"/>
                <a:ext cx="550151" cy="523220"/>
              </a:xfrm>
              <a:prstGeom prst="rect">
                <a:avLst/>
              </a:prstGeom>
              <a:noFill/>
            </p:spPr>
            <p:txBody>
              <a:bodyPr wrap="none" rtlCol="0">
                <a:spAutoFit/>
              </a:bodyPr>
              <a:lstStyle/>
              <a:p>
                <a:r>
                  <a:rPr lang="en-US" altLang="zh-CN" i="1" dirty="0">
                    <a:latin typeface="Times New Roman" pitchFamily="18" charset="0"/>
                    <a:cs typeface="Times New Roman" pitchFamily="18" charset="0"/>
                  </a:rPr>
                  <a:t>E</a:t>
                </a:r>
                <a:r>
                  <a:rPr lang="en-US" altLang="zh-CN" i="1" baseline="-25000" dirty="0">
                    <a:latin typeface="Times New Roman" pitchFamily="18" charset="0"/>
                    <a:cs typeface="Times New Roman" pitchFamily="18" charset="0"/>
                  </a:rPr>
                  <a:t>V</a:t>
                </a:r>
                <a:endParaRPr lang="zh-CN" altLang="en-US" i="1" baseline="-25000" dirty="0">
                  <a:latin typeface="Times New Roman" pitchFamily="18" charset="0"/>
                  <a:cs typeface="Times New Roman" pitchFamily="18" charset="0"/>
                </a:endParaRPr>
              </a:p>
            </p:txBody>
          </p:sp>
          <p:cxnSp>
            <p:nvCxnSpPr>
              <p:cNvPr id="34" name="直接连接符 33"/>
              <p:cNvCxnSpPr/>
              <p:nvPr/>
            </p:nvCxnSpPr>
            <p:spPr>
              <a:xfrm>
                <a:off x="7475426" y="5246169"/>
                <a:ext cx="14999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475426" y="4289767"/>
                <a:ext cx="637603" cy="0"/>
              </a:xfrm>
              <a:prstGeom prst="line">
                <a:avLst/>
              </a:prstGeom>
              <a:ln w="285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7713123" y="3933922"/>
                <a:ext cx="135258" cy="135258"/>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7" name="文本框 36"/>
                  <p:cNvSpPr txBox="1"/>
                  <p:nvPr/>
                </p:nvSpPr>
                <p:spPr>
                  <a:xfrm>
                    <a:off x="7050846" y="4074323"/>
                    <a:ext cx="49763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a:rPr lang="en-US" altLang="zh-CN" b="0" i="1" smtClean="0">
                                  <a:latin typeface="Cambria Math" panose="02040503050406030204" pitchFamily="18" charset="0"/>
                                </a:rPr>
                                <m:t>𝑑</m:t>
                              </m:r>
                            </m:sub>
                          </m:sSub>
                        </m:oMath>
                      </m:oMathPara>
                    </a14:m>
                    <a:endParaRPr lang="zh-CN" altLang="en-US" dirty="0"/>
                  </a:p>
                </p:txBody>
              </p:sp>
            </mc:Choice>
            <mc:Fallback>
              <p:sp>
                <p:nvSpPr>
                  <p:cNvPr id="37" name="文本框 36"/>
                  <p:cNvSpPr txBox="1">
                    <a:spLocks noRot="1" noChangeAspect="1" noMove="1" noResize="1" noEditPoints="1" noAdjustHandles="1" noChangeArrowheads="1" noChangeShapeType="1" noTextEdit="1"/>
                  </p:cNvSpPr>
                  <p:nvPr/>
                </p:nvSpPr>
                <p:spPr>
                  <a:xfrm>
                    <a:off x="7050846" y="4074323"/>
                    <a:ext cx="497636" cy="430887"/>
                  </a:xfrm>
                  <a:prstGeom prst="rect">
                    <a:avLst/>
                  </a:prstGeom>
                  <a:blipFill>
                    <a:blip r:embed="rId7"/>
                    <a:stretch>
                      <a:fillRect/>
                    </a:stretch>
                  </a:blipFill>
                </p:spPr>
                <p:txBody>
                  <a:bodyPr/>
                  <a:lstStyle/>
                  <a:p>
                    <a:r>
                      <a:rPr lang="zh-CN" altLang="en-US">
                        <a:noFill/>
                      </a:rPr>
                      <a:t> </a:t>
                    </a:r>
                  </a:p>
                </p:txBody>
              </p:sp>
            </mc:Fallback>
          </mc:AlternateContent>
          <p:sp>
            <p:nvSpPr>
              <p:cNvPr id="38" name="文本框 37"/>
              <p:cNvSpPr txBox="1"/>
              <p:nvPr/>
            </p:nvSpPr>
            <p:spPr>
              <a:xfrm>
                <a:off x="8050818" y="4222138"/>
                <a:ext cx="958917" cy="707886"/>
              </a:xfrm>
              <a:prstGeom prst="rect">
                <a:avLst/>
              </a:prstGeom>
              <a:noFill/>
            </p:spPr>
            <p:txBody>
              <a:bodyPr wrap="none" rtlCol="0">
                <a:spAutoFit/>
              </a:bodyPr>
              <a:lstStyle/>
              <a:p>
                <a:r>
                  <a:rPr lang="zh-CN" altLang="en-US" sz="2000" b="1" dirty="0" smtClean="0"/>
                  <a:t>正电荷</a:t>
                </a:r>
                <a:endParaRPr lang="en-US" altLang="zh-CN" sz="2000" b="1" dirty="0" smtClean="0"/>
              </a:p>
              <a:p>
                <a:r>
                  <a:rPr lang="zh-CN" altLang="en-US" sz="2000" b="1" dirty="0" smtClean="0"/>
                  <a:t>已电离</a:t>
                </a:r>
                <a:endParaRPr lang="zh-CN" altLang="en-US" sz="2000" b="1" dirty="0"/>
              </a:p>
            </p:txBody>
          </p:sp>
        </p:grpSp>
        <p:grpSp>
          <p:nvGrpSpPr>
            <p:cNvPr id="39" name="组合 38"/>
            <p:cNvGrpSpPr/>
            <p:nvPr/>
          </p:nvGrpSpPr>
          <p:grpSpPr>
            <a:xfrm>
              <a:off x="9478663" y="3690610"/>
              <a:ext cx="2523467" cy="1906626"/>
              <a:chOff x="9478663" y="3690610"/>
              <a:chExt cx="2523467" cy="1906626"/>
            </a:xfrm>
          </p:grpSpPr>
          <p:sp>
            <p:nvSpPr>
              <p:cNvPr id="40" name="矩形 39"/>
              <p:cNvSpPr/>
              <p:nvPr/>
            </p:nvSpPr>
            <p:spPr>
              <a:xfrm>
                <a:off x="9478663" y="3690610"/>
                <a:ext cx="2523467" cy="1906626"/>
              </a:xfrm>
              <a:prstGeom prst="rect">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椭圆 40"/>
              <p:cNvSpPr/>
              <p:nvPr/>
            </p:nvSpPr>
            <p:spPr>
              <a:xfrm>
                <a:off x="10140940" y="4157483"/>
                <a:ext cx="135258" cy="135258"/>
              </a:xfrm>
              <a:prstGeom prst="ellips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cxnSp>
        <p:nvCxnSpPr>
          <p:cNvPr id="45" name="直接连接符 44"/>
          <p:cNvCxnSpPr/>
          <p:nvPr/>
        </p:nvCxnSpPr>
        <p:spPr>
          <a:xfrm>
            <a:off x="6869379" y="1834823"/>
            <a:ext cx="3158364" cy="0"/>
          </a:xfrm>
          <a:prstGeom prst="line">
            <a:avLst/>
          </a:prstGeom>
          <a:ln w="76200" cmpd="thinThick">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15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4822"/>
                                        </p:tgtEl>
                                        <p:attrNameLst>
                                          <p:attrName>style.visibility</p:attrName>
                                        </p:attrNameLst>
                                      </p:cBhvr>
                                      <p:to>
                                        <p:strVal val="visible"/>
                                      </p:to>
                                    </p:set>
                                  </p:childTnLst>
                                </p:cTn>
                              </p:par>
                            </p:childTnLst>
                          </p:cTn>
                        </p:par>
                        <p:par>
                          <p:cTn id="7" fill="hold">
                            <p:stCondLst>
                              <p:cond delay="2801"/>
                            </p:stCondLst>
                            <p:childTnLst>
                              <p:par>
                                <p:cTn id="8" presetID="22" presetClass="entr" presetSubtype="8"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2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200"/>
                                  </p:iterate>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2000"/>
                                        <p:tgtEl>
                                          <p:spTgt spid="18"/>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childTnLst>
                          </p:cTn>
                        </p:par>
                        <p:par>
                          <p:cTn id="60" fill="hold">
                            <p:stCondLst>
                              <p:cond delay="0"/>
                            </p:stCondLst>
                            <p:childTnLst>
                              <p:par>
                                <p:cTn id="61" presetID="22" presetClass="entr" presetSubtype="4" fill="hold"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down)">
                                      <p:cBhvr>
                                        <p:cTn id="6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2" grpId="0" animBg="1"/>
      <p:bldP spid="13" grpId="0"/>
      <p:bldP spid="15" grpId="0" animBg="1"/>
      <p:bldP spid="16" grpId="0"/>
      <p:bldP spid="17" grpId="0" animBg="1"/>
      <p:bldP spid="18" grpId="0"/>
      <p:bldP spid="3" grpId="0"/>
      <p:bldP spid="4" grpId="0"/>
      <p:bldP spid="28" grpId="0"/>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ChangeArrowheads="1"/>
          </p:cNvSpPr>
          <p:nvPr/>
        </p:nvSpPr>
        <p:spPr bwMode="auto">
          <a:xfrm>
            <a:off x="1294102" y="1012524"/>
            <a:ext cx="46362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533400" algn="l"/>
              </a:tabLst>
            </a:pPr>
            <a:r>
              <a:rPr lang="zh-CN" altLang="en-US" b="1" dirty="0">
                <a:solidFill>
                  <a:srgbClr val="009900"/>
                </a:solidFill>
                <a:latin typeface="华文楷体" pitchFamily="2" charset="-122"/>
                <a:ea typeface="华文楷体" pitchFamily="2" charset="-122"/>
              </a:rPr>
              <a:t>受主能级</a:t>
            </a:r>
            <a:r>
              <a:rPr lang="en-US" altLang="zh-CN" b="1" dirty="0" err="1">
                <a:solidFill>
                  <a:srgbClr val="009900"/>
                </a:solidFill>
                <a:latin typeface="华文楷体" pitchFamily="2" charset="-122"/>
                <a:ea typeface="华文楷体" pitchFamily="2" charset="-122"/>
              </a:rPr>
              <a:t>E</a:t>
            </a:r>
            <a:r>
              <a:rPr lang="en-US" altLang="zh-CN" b="1" baseline="-25000" dirty="0" err="1">
                <a:solidFill>
                  <a:srgbClr val="009900"/>
                </a:solidFill>
                <a:latin typeface="华文楷体" pitchFamily="2" charset="-122"/>
                <a:ea typeface="华文楷体" pitchFamily="2" charset="-122"/>
              </a:rPr>
              <a:t>a</a:t>
            </a:r>
            <a:r>
              <a:rPr lang="zh-CN" altLang="en-US" b="1" dirty="0">
                <a:solidFill>
                  <a:srgbClr val="009900"/>
                </a:solidFill>
                <a:latin typeface="华文楷体" pitchFamily="2" charset="-122"/>
                <a:ea typeface="华文楷体" pitchFamily="2" charset="-122"/>
              </a:rPr>
              <a:t>被空着的几率：</a:t>
            </a:r>
          </a:p>
        </p:txBody>
      </p:sp>
      <p:sp>
        <p:nvSpPr>
          <p:cNvPr id="11" name="Rectangle 4"/>
          <p:cNvSpPr>
            <a:spLocks noChangeArrowheads="1"/>
          </p:cNvSpPr>
          <p:nvPr/>
        </p:nvSpPr>
        <p:spPr bwMode="auto">
          <a:xfrm>
            <a:off x="142075" y="86594"/>
            <a:ext cx="88777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smtClean="0">
                <a:solidFill>
                  <a:schemeClr val="tx2"/>
                </a:solidFill>
              </a:rPr>
              <a:t>4.5.1 </a:t>
            </a:r>
            <a:r>
              <a:rPr lang="zh-CN" altLang="en-US" sz="3600" b="1" dirty="0">
                <a:solidFill>
                  <a:schemeClr val="tx2"/>
                </a:solidFill>
              </a:rPr>
              <a:t>杂质半导体</a:t>
            </a:r>
            <a:r>
              <a:rPr lang="en-US" altLang="zh-CN" sz="3600" b="1" dirty="0" smtClean="0">
                <a:solidFill>
                  <a:schemeClr val="tx2"/>
                </a:solidFill>
              </a:rPr>
              <a:t>—</a:t>
            </a:r>
            <a:r>
              <a:rPr lang="zh-CN" altLang="en-US" sz="3600" b="1" dirty="0" smtClean="0">
                <a:solidFill>
                  <a:schemeClr val="tx2"/>
                </a:solidFill>
              </a:rPr>
              <a:t>受主能级被空着的几率</a:t>
            </a:r>
            <a:r>
              <a:rPr lang="zh-CN" altLang="en-US" sz="3600" dirty="0" smtClean="0">
                <a:solidFill>
                  <a:schemeClr val="tx2"/>
                </a:solidFill>
              </a:rPr>
              <a:t> </a:t>
            </a:r>
            <a:endParaRPr lang="zh-CN" altLang="en-US" sz="3600" dirty="0">
              <a:solidFill>
                <a:schemeClr val="tx2"/>
              </a:solidFill>
            </a:endParaRPr>
          </a:p>
        </p:txBody>
      </p:sp>
      <mc:AlternateContent xmlns:mc="http://schemas.openxmlformats.org/markup-compatibility/2006">
        <mc:Choice xmlns:a14="http://schemas.microsoft.com/office/drawing/2010/main" Requires="a14">
          <p:sp>
            <p:nvSpPr>
              <p:cNvPr id="2" name="TextBox 1"/>
              <p:cNvSpPr txBox="1"/>
              <p:nvPr/>
            </p:nvSpPr>
            <p:spPr>
              <a:xfrm>
                <a:off x="5590777" y="732925"/>
                <a:ext cx="3583545" cy="10075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1−</m:t>
                      </m:r>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𝑎</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f>
                            <m:fPr>
                              <m:ctrlPr>
                                <a:rPr lang="en-US" altLang="zh-CN" sz="2000" i="1">
                                  <a:latin typeface="Cambria Math" panose="02040503050406030204" pitchFamily="18" charset="0"/>
                                </a:rPr>
                              </m:ctrlPr>
                            </m:fPr>
                            <m:num>
                              <m:r>
                                <a:rPr lang="en-US" altLang="zh-CN" sz="2000" i="1">
                                  <a:latin typeface="Cambria Math"/>
                                </a:rPr>
                                <m:t>1</m:t>
                              </m:r>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𝑎</m:t>
                                  </m:r>
                                </m:sub>
                              </m:sSub>
                            </m:den>
                          </m:f>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𝑎</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p:sp>
            <p:nvSpPr>
              <p:cNvPr id="2" name="TextBox 1"/>
              <p:cNvSpPr txBox="1">
                <a:spLocks noRot="1" noChangeAspect="1" noMove="1" noResize="1" noEditPoints="1" noAdjustHandles="1" noChangeArrowheads="1" noChangeShapeType="1" noTextEdit="1"/>
              </p:cNvSpPr>
              <p:nvPr/>
            </p:nvSpPr>
            <p:spPr>
              <a:xfrm>
                <a:off x="5590777" y="732925"/>
                <a:ext cx="3583545" cy="1007520"/>
              </a:xfrm>
              <a:prstGeom prst="rect">
                <a:avLst/>
              </a:prstGeom>
              <a:blipFill>
                <a:blip r:embed="rId3"/>
                <a:stretch>
                  <a:fillRect/>
                </a:stretch>
              </a:blipFill>
            </p:spPr>
            <p:txBody>
              <a:bodyPr/>
              <a:lstStyle/>
              <a:p>
                <a:r>
                  <a:rPr lang="zh-CN" altLang="en-US">
                    <a:noFill/>
                  </a:rPr>
                  <a:t> </a:t>
                </a:r>
              </a:p>
            </p:txBody>
          </p:sp>
        </mc:Fallback>
      </mc:AlternateContent>
      <p:sp>
        <p:nvSpPr>
          <p:cNvPr id="13" name="Rectangle 6"/>
          <p:cNvSpPr>
            <a:spLocks noChangeArrowheads="1"/>
          </p:cNvSpPr>
          <p:nvPr/>
        </p:nvSpPr>
        <p:spPr bwMode="auto">
          <a:xfrm>
            <a:off x="1044721" y="1971359"/>
            <a:ext cx="5708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533400" algn="l"/>
              </a:tabLst>
            </a:pPr>
            <a:r>
              <a:rPr lang="zh-CN" altLang="en-US" b="1" dirty="0">
                <a:solidFill>
                  <a:srgbClr val="7030A0"/>
                </a:solidFill>
                <a:latin typeface="华文楷体" pitchFamily="2" charset="-122"/>
                <a:ea typeface="华文楷体" pitchFamily="2" charset="-122"/>
              </a:rPr>
              <a:t>受主</a:t>
            </a:r>
            <a:r>
              <a:rPr lang="zh-CN" altLang="en-US" b="1" dirty="0" smtClean="0">
                <a:solidFill>
                  <a:srgbClr val="7030A0"/>
                </a:solidFill>
                <a:latin typeface="华文楷体" pitchFamily="2" charset="-122"/>
                <a:ea typeface="华文楷体" pitchFamily="2" charset="-122"/>
              </a:rPr>
              <a:t>状态密度</a:t>
            </a:r>
            <a:r>
              <a:rPr lang="en-US" altLang="zh-CN" b="1" dirty="0" smtClean="0">
                <a:solidFill>
                  <a:srgbClr val="7030A0"/>
                </a:solidFill>
                <a:latin typeface="华文楷体" pitchFamily="2" charset="-122"/>
                <a:ea typeface="华文楷体" pitchFamily="2" charset="-122"/>
              </a:rPr>
              <a:t>=</a:t>
            </a:r>
            <a:r>
              <a:rPr lang="zh-CN" altLang="en-US" b="1" dirty="0">
                <a:solidFill>
                  <a:srgbClr val="7030A0"/>
                </a:solidFill>
                <a:latin typeface="华文楷体" pitchFamily="2" charset="-122"/>
                <a:ea typeface="华文楷体" pitchFamily="2" charset="-122"/>
              </a:rPr>
              <a:t>掺入杂质</a:t>
            </a:r>
            <a:r>
              <a:rPr lang="zh-CN" altLang="en-US" b="1" dirty="0" smtClean="0">
                <a:solidFill>
                  <a:srgbClr val="7030A0"/>
                </a:solidFill>
                <a:latin typeface="华文楷体" pitchFamily="2" charset="-122"/>
                <a:ea typeface="华文楷体" pitchFamily="2" charset="-122"/>
              </a:rPr>
              <a:t>的密度</a:t>
            </a:r>
            <a:r>
              <a:rPr lang="en-US" altLang="zh-CN" b="1" dirty="0" smtClean="0">
                <a:solidFill>
                  <a:srgbClr val="7030A0"/>
                </a:solidFill>
                <a:latin typeface="华文楷体" pitchFamily="2" charset="-122"/>
                <a:ea typeface="华文楷体" pitchFamily="2" charset="-122"/>
              </a:rPr>
              <a:t>=</a:t>
            </a:r>
            <a:r>
              <a:rPr lang="en-US" altLang="zh-CN" b="1" i="1" dirty="0" smtClean="0">
                <a:solidFill>
                  <a:srgbClr val="7030A0"/>
                </a:solidFill>
                <a:latin typeface="华文楷体" pitchFamily="2" charset="-122"/>
                <a:ea typeface="华文楷体" pitchFamily="2" charset="-122"/>
              </a:rPr>
              <a:t>N</a:t>
            </a:r>
            <a:r>
              <a:rPr lang="en-US" altLang="zh-CN" b="1" i="1" baseline="-25000" dirty="0" smtClean="0">
                <a:solidFill>
                  <a:srgbClr val="7030A0"/>
                </a:solidFill>
                <a:latin typeface="华文楷体" pitchFamily="2" charset="-122"/>
                <a:ea typeface="华文楷体" pitchFamily="2" charset="-122"/>
              </a:rPr>
              <a:t>a</a:t>
            </a:r>
            <a:endParaRPr lang="zh-CN" altLang="en-US" b="1" i="1" baseline="-25000" dirty="0">
              <a:solidFill>
                <a:srgbClr val="7030A0"/>
              </a:solidFill>
              <a:latin typeface="华文楷体" pitchFamily="2" charset="-122"/>
              <a:ea typeface="华文楷体" pitchFamily="2" charset="-122"/>
            </a:endParaRPr>
          </a:p>
        </p:txBody>
      </p:sp>
      <p:sp>
        <p:nvSpPr>
          <p:cNvPr id="15" name="Rectangle 6"/>
          <p:cNvSpPr>
            <a:spLocks noChangeArrowheads="1"/>
          </p:cNvSpPr>
          <p:nvPr/>
        </p:nvSpPr>
        <p:spPr bwMode="auto">
          <a:xfrm>
            <a:off x="1044720" y="2646979"/>
            <a:ext cx="9339416" cy="523220"/>
          </a:xfrm>
          <a:prstGeom prst="rect">
            <a:avLst/>
          </a:prstGeom>
          <a:solidFill>
            <a:srgbClr val="FFFF00"/>
          </a:solidFill>
          <a:ln>
            <a:noFill/>
          </a:ln>
          <a:effectLst/>
          <a:extLst/>
        </p:spPr>
        <p:txBody>
          <a:bodyPr wrap="none" anchor="ctr">
            <a:spAutoFit/>
          </a:bodyPr>
          <a:lstStyle/>
          <a:p>
            <a:pPr eaLnBrk="0" hangingPunct="0">
              <a:tabLst>
                <a:tab pos="533400" algn="l"/>
              </a:tabLst>
            </a:pPr>
            <a:r>
              <a:rPr lang="en-US" altLang="zh-CN" b="1" i="1" dirty="0" smtClean="0">
                <a:solidFill>
                  <a:srgbClr val="CC00CC"/>
                </a:solidFill>
                <a:latin typeface="Times New Roman" pitchFamily="18" charset="0"/>
                <a:ea typeface="华文行楷" pitchFamily="2" charset="-122"/>
                <a:cs typeface="Times New Roman" pitchFamily="18" charset="0"/>
              </a:rPr>
              <a:t>p</a:t>
            </a:r>
            <a:r>
              <a:rPr lang="en-US" altLang="zh-CN" b="1" i="1" baseline="-25000" dirty="0" smtClean="0">
                <a:solidFill>
                  <a:srgbClr val="CC00CC"/>
                </a:solidFill>
                <a:latin typeface="Times New Roman" pitchFamily="18" charset="0"/>
                <a:ea typeface="华文行楷" pitchFamily="2" charset="-122"/>
                <a:cs typeface="Times New Roman" pitchFamily="18" charset="0"/>
              </a:rPr>
              <a:t>a</a:t>
            </a:r>
            <a:r>
              <a:rPr lang="en-US" altLang="zh-CN" b="1" dirty="0" smtClean="0">
                <a:solidFill>
                  <a:srgbClr val="CC00CC"/>
                </a:solidFill>
                <a:latin typeface="Times New Roman" pitchFamily="18" charset="0"/>
                <a:ea typeface="华文行楷" pitchFamily="2" charset="-122"/>
                <a:cs typeface="Times New Roman" pitchFamily="18" charset="0"/>
              </a:rPr>
              <a:t>=</a:t>
            </a:r>
            <a:r>
              <a:rPr lang="zh-CN" altLang="en-US" b="1" dirty="0" smtClean="0">
                <a:solidFill>
                  <a:srgbClr val="CC00CC"/>
                </a:solidFill>
                <a:latin typeface="Times New Roman" pitchFamily="18" charset="0"/>
                <a:ea typeface="华文行楷" pitchFamily="2" charset="-122"/>
                <a:cs typeface="Times New Roman" pitchFamily="18" charset="0"/>
              </a:rPr>
              <a:t>受主</a:t>
            </a:r>
            <a:r>
              <a:rPr lang="zh-CN" altLang="en-US" b="1" dirty="0">
                <a:solidFill>
                  <a:srgbClr val="CC00CC"/>
                </a:solidFill>
                <a:latin typeface="Times New Roman" pitchFamily="18" charset="0"/>
                <a:ea typeface="华文行楷" pitchFamily="2" charset="-122"/>
                <a:cs typeface="Times New Roman" pitchFamily="18" charset="0"/>
              </a:rPr>
              <a:t>被空着的</a:t>
            </a:r>
            <a:r>
              <a:rPr lang="zh-CN" altLang="en-US" b="1" dirty="0" smtClean="0">
                <a:solidFill>
                  <a:srgbClr val="CC00CC"/>
                </a:solidFill>
                <a:latin typeface="Times New Roman" pitchFamily="18" charset="0"/>
                <a:ea typeface="华文行楷" pitchFamily="2" charset="-122"/>
                <a:cs typeface="Times New Roman" pitchFamily="18" charset="0"/>
              </a:rPr>
              <a:t>状态密度</a:t>
            </a:r>
            <a:r>
              <a:rPr lang="en-US" altLang="zh-CN" b="1" dirty="0" smtClean="0">
                <a:solidFill>
                  <a:srgbClr val="CC00CC"/>
                </a:solidFill>
                <a:latin typeface="Times New Roman" pitchFamily="18" charset="0"/>
                <a:ea typeface="华文行楷" pitchFamily="2" charset="-122"/>
                <a:cs typeface="Times New Roman" pitchFamily="18" charset="0"/>
              </a:rPr>
              <a:t>=</a:t>
            </a:r>
            <a:r>
              <a:rPr lang="zh-CN" altLang="en-US" b="1" dirty="0">
                <a:solidFill>
                  <a:srgbClr val="CC00CC"/>
                </a:solidFill>
                <a:latin typeface="Times New Roman" pitchFamily="18" charset="0"/>
                <a:ea typeface="华文行楷" pitchFamily="2" charset="-122"/>
                <a:cs typeface="Times New Roman" pitchFamily="18" charset="0"/>
              </a:rPr>
              <a:t>未电离的</a:t>
            </a:r>
            <a:r>
              <a:rPr lang="zh-CN" altLang="en-US" b="1" dirty="0" smtClean="0">
                <a:solidFill>
                  <a:srgbClr val="CC00CC"/>
                </a:solidFill>
                <a:latin typeface="Times New Roman" pitchFamily="18" charset="0"/>
                <a:ea typeface="华文行楷" pitchFamily="2" charset="-122"/>
                <a:cs typeface="Times New Roman" pitchFamily="18" charset="0"/>
              </a:rPr>
              <a:t>受主密度</a:t>
            </a:r>
            <a:r>
              <a:rPr lang="en-US" altLang="zh-CN" b="1" dirty="0" smtClean="0">
                <a:solidFill>
                  <a:srgbClr val="CC00CC"/>
                </a:solidFill>
                <a:latin typeface="Times New Roman" pitchFamily="18" charset="0"/>
                <a:ea typeface="华文行楷" pitchFamily="2" charset="-122"/>
                <a:cs typeface="Times New Roman" pitchFamily="18" charset="0"/>
              </a:rPr>
              <a:t>=</a:t>
            </a:r>
            <a:r>
              <a:rPr lang="zh-CN" altLang="en-US" b="1" u="sng" dirty="0">
                <a:solidFill>
                  <a:schemeClr val="tx2"/>
                </a:solidFill>
                <a:latin typeface="Times New Roman" pitchFamily="18" charset="0"/>
                <a:ea typeface="华文行楷" pitchFamily="2" charset="-122"/>
                <a:cs typeface="Times New Roman" pitchFamily="18" charset="0"/>
              </a:rPr>
              <a:t>电中性</a:t>
            </a:r>
            <a:r>
              <a:rPr lang="zh-CN" altLang="en-US" b="1" u="sng" dirty="0" smtClean="0">
                <a:solidFill>
                  <a:schemeClr val="tx2"/>
                </a:solidFill>
                <a:latin typeface="Times New Roman" pitchFamily="18" charset="0"/>
                <a:ea typeface="华文行楷" pitchFamily="2" charset="-122"/>
                <a:cs typeface="Times New Roman" pitchFamily="18" charset="0"/>
              </a:rPr>
              <a:t>受主</a:t>
            </a:r>
            <a:endParaRPr lang="zh-CN" altLang="en-US" b="1" i="1" baseline="-25000" dirty="0">
              <a:solidFill>
                <a:srgbClr val="CC00CC"/>
              </a:solidFill>
              <a:latin typeface="Times New Roman" pitchFamily="18" charset="0"/>
              <a:ea typeface="华文行楷" pitchFamily="2" charset="-122"/>
              <a:cs typeface="Times New Roman" pitchFamily="18" charset="0"/>
            </a:endParaRPr>
          </a:p>
        </p:txBody>
      </p:sp>
      <mc:AlternateContent xmlns:mc="http://schemas.openxmlformats.org/markup-compatibility/2006">
        <mc:Choice xmlns:a14="http://schemas.microsoft.com/office/drawing/2010/main" Requires="a14">
          <p:sp>
            <p:nvSpPr>
              <p:cNvPr id="16" name="TextBox 15"/>
              <p:cNvSpPr txBox="1"/>
              <p:nvPr/>
            </p:nvSpPr>
            <p:spPr>
              <a:xfrm>
                <a:off x="2949833" y="3201703"/>
                <a:ext cx="4777590" cy="1005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𝑎</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𝑎</m:t>
                          </m:r>
                        </m:sub>
                      </m:sSub>
                      <m:d>
                        <m:dPr>
                          <m:ctrlPr>
                            <a:rPr lang="en-US" altLang="zh-CN" sz="2000" i="1">
                              <a:latin typeface="Cambria Math" panose="02040503050406030204" pitchFamily="18" charset="0"/>
                            </a:rPr>
                          </m:ctrlPr>
                        </m:dPr>
                        <m:e>
                          <m:r>
                            <a:rPr lang="en-US" altLang="zh-CN" sz="2000" i="1">
                              <a:latin typeface="Cambria Math"/>
                            </a:rPr>
                            <m:t>1−</m:t>
                          </m:r>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𝑑</m:t>
                              </m:r>
                            </m:sub>
                          </m:sSub>
                        </m:e>
                      </m:d>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𝑎</m:t>
                              </m:r>
                            </m:sub>
                          </m:sSub>
                        </m:num>
                        <m:den>
                          <m:f>
                            <m:fPr>
                              <m:ctrlPr>
                                <a:rPr lang="en-US" altLang="zh-CN" sz="2000" i="1">
                                  <a:latin typeface="Cambria Math" panose="02040503050406030204" pitchFamily="18" charset="0"/>
                                </a:rPr>
                              </m:ctrlPr>
                            </m:fPr>
                            <m:num>
                              <m:r>
                                <a:rPr lang="en-US" altLang="zh-CN" sz="2000" i="1">
                                  <a:latin typeface="Cambria Math"/>
                                </a:rPr>
                                <m:t>1</m:t>
                              </m:r>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den>
                          </m:f>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𝑎</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p:sp>
            <p:nvSpPr>
              <p:cNvPr id="16" name="TextBox 15"/>
              <p:cNvSpPr txBox="1">
                <a:spLocks noRot="1" noChangeAspect="1" noMove="1" noResize="1" noEditPoints="1" noAdjustHandles="1" noChangeArrowheads="1" noChangeShapeType="1" noTextEdit="1"/>
              </p:cNvSpPr>
              <p:nvPr/>
            </p:nvSpPr>
            <p:spPr>
              <a:xfrm>
                <a:off x="2949833" y="3201703"/>
                <a:ext cx="4777590" cy="1005532"/>
              </a:xfrm>
              <a:prstGeom prst="rect">
                <a:avLst/>
              </a:prstGeom>
              <a:blipFill>
                <a:blip r:embed="rId4"/>
                <a:stretch>
                  <a:fillRect/>
                </a:stretch>
              </a:blipFill>
            </p:spPr>
            <p:txBody>
              <a:bodyPr/>
              <a:lstStyle/>
              <a:p>
                <a:r>
                  <a:rPr lang="zh-CN" altLang="en-US">
                    <a:noFill/>
                  </a:rPr>
                  <a:t> </a:t>
                </a:r>
              </a:p>
            </p:txBody>
          </p:sp>
        </mc:Fallback>
      </mc:AlternateContent>
      <p:sp>
        <p:nvSpPr>
          <p:cNvPr id="17" name="Rectangle 6"/>
          <p:cNvSpPr>
            <a:spLocks noChangeArrowheads="1"/>
          </p:cNvSpPr>
          <p:nvPr/>
        </p:nvSpPr>
        <p:spPr bwMode="auto">
          <a:xfrm>
            <a:off x="1044721" y="4364357"/>
            <a:ext cx="6781023" cy="523220"/>
          </a:xfrm>
          <a:prstGeom prst="rect">
            <a:avLst/>
          </a:prstGeom>
          <a:solidFill>
            <a:srgbClr val="FFFF00"/>
          </a:solidFill>
          <a:ln>
            <a:noFill/>
          </a:ln>
          <a:effectLst/>
          <a:extLst/>
        </p:spPr>
        <p:txBody>
          <a:bodyPr wrap="none" anchor="ctr">
            <a:spAutoFit/>
          </a:bodyPr>
          <a:lstStyle/>
          <a:p>
            <a:pPr eaLnBrk="0" hangingPunct="0">
              <a:tabLst>
                <a:tab pos="533400" algn="l"/>
              </a:tabLst>
            </a:pPr>
            <a:r>
              <a:rPr lang="zh-CN" altLang="en-US" b="1" dirty="0">
                <a:solidFill>
                  <a:srgbClr val="00B050"/>
                </a:solidFill>
                <a:latin typeface="Times New Roman" pitchFamily="18" charset="0"/>
                <a:ea typeface="华文行楷" pitchFamily="2" charset="-122"/>
                <a:cs typeface="Times New Roman" pitchFamily="18" charset="0"/>
              </a:rPr>
              <a:t>电离的</a:t>
            </a:r>
            <a:r>
              <a:rPr lang="zh-CN" altLang="en-US" b="1" dirty="0" smtClean="0">
                <a:solidFill>
                  <a:srgbClr val="00B050"/>
                </a:solidFill>
                <a:latin typeface="Times New Roman" pitchFamily="18" charset="0"/>
                <a:ea typeface="华文行楷" pitchFamily="2" charset="-122"/>
                <a:cs typeface="Times New Roman" pitchFamily="18" charset="0"/>
              </a:rPr>
              <a:t>受主密度</a:t>
            </a:r>
            <a:r>
              <a:rPr lang="en-US" altLang="zh-CN" b="1" dirty="0" smtClean="0">
                <a:solidFill>
                  <a:srgbClr val="00B050"/>
                </a:solidFill>
                <a:latin typeface="Times New Roman" pitchFamily="18" charset="0"/>
                <a:ea typeface="华文行楷" pitchFamily="2" charset="-122"/>
                <a:cs typeface="Times New Roman" pitchFamily="18" charset="0"/>
              </a:rPr>
              <a:t>=</a:t>
            </a:r>
            <a:r>
              <a:rPr lang="zh-CN" altLang="en-US" b="1" u="sng" dirty="0" smtClean="0">
                <a:solidFill>
                  <a:schemeClr val="tx2"/>
                </a:solidFill>
                <a:latin typeface="Times New Roman" pitchFamily="18" charset="0"/>
                <a:ea typeface="华文行楷" pitchFamily="2" charset="-122"/>
                <a:cs typeface="Times New Roman" pitchFamily="18" charset="0"/>
              </a:rPr>
              <a:t>带</a:t>
            </a:r>
            <a:r>
              <a:rPr lang="zh-CN" altLang="en-US" b="1" u="sng" dirty="0">
                <a:solidFill>
                  <a:schemeClr val="tx2"/>
                </a:solidFill>
                <a:latin typeface="Times New Roman" pitchFamily="18" charset="0"/>
                <a:ea typeface="华文行楷" pitchFamily="2" charset="-122"/>
                <a:cs typeface="Times New Roman" pitchFamily="18" charset="0"/>
              </a:rPr>
              <a:t>负电荷</a:t>
            </a:r>
            <a:r>
              <a:rPr lang="zh-CN" altLang="en-US" b="1" u="sng" dirty="0" smtClean="0">
                <a:solidFill>
                  <a:schemeClr val="tx2"/>
                </a:solidFill>
                <a:latin typeface="Times New Roman" pitchFamily="18" charset="0"/>
                <a:ea typeface="华文行楷" pitchFamily="2" charset="-122"/>
                <a:cs typeface="Times New Roman" pitchFamily="18" charset="0"/>
              </a:rPr>
              <a:t>受主密度</a:t>
            </a:r>
            <a:r>
              <a:rPr lang="en-US" altLang="zh-CN" b="1" dirty="0" smtClean="0">
                <a:solidFill>
                  <a:srgbClr val="00B050"/>
                </a:solidFill>
                <a:latin typeface="Times New Roman" pitchFamily="18" charset="0"/>
                <a:ea typeface="华文行楷" pitchFamily="2" charset="-122"/>
                <a:cs typeface="Times New Roman" pitchFamily="18" charset="0"/>
              </a:rPr>
              <a:t>=</a:t>
            </a:r>
            <a:r>
              <a:rPr lang="en-US" altLang="zh-CN" b="1" i="1" dirty="0" smtClean="0">
                <a:solidFill>
                  <a:srgbClr val="00B050"/>
                </a:solidFill>
                <a:latin typeface="Times New Roman" pitchFamily="18" charset="0"/>
                <a:ea typeface="华文行楷" pitchFamily="2" charset="-122"/>
                <a:cs typeface="Times New Roman" pitchFamily="18" charset="0"/>
              </a:rPr>
              <a:t>N</a:t>
            </a:r>
            <a:r>
              <a:rPr lang="en-US" altLang="zh-CN" b="1" i="1" baseline="-25000" dirty="0" smtClean="0">
                <a:solidFill>
                  <a:srgbClr val="00B050"/>
                </a:solidFill>
                <a:latin typeface="Times New Roman" pitchFamily="18" charset="0"/>
                <a:ea typeface="华文行楷" pitchFamily="2" charset="-122"/>
                <a:cs typeface="Times New Roman" pitchFamily="18" charset="0"/>
              </a:rPr>
              <a:t>a</a:t>
            </a:r>
            <a:r>
              <a:rPr lang="en-US" altLang="zh-CN" b="1" dirty="0" smtClean="0">
                <a:solidFill>
                  <a:srgbClr val="00B050"/>
                </a:solidFill>
                <a:latin typeface="Times New Roman" pitchFamily="18" charset="0"/>
                <a:ea typeface="华文行楷" pitchFamily="2" charset="-122"/>
                <a:cs typeface="Times New Roman" pitchFamily="18" charset="0"/>
              </a:rPr>
              <a:t>-</a:t>
            </a:r>
            <a:r>
              <a:rPr lang="en-US" altLang="zh-CN" b="1" i="1" dirty="0" smtClean="0">
                <a:solidFill>
                  <a:srgbClr val="00B050"/>
                </a:solidFill>
                <a:latin typeface="Times New Roman" pitchFamily="18" charset="0"/>
                <a:ea typeface="华文行楷" pitchFamily="2" charset="-122"/>
                <a:cs typeface="Times New Roman" pitchFamily="18" charset="0"/>
              </a:rPr>
              <a:t>p</a:t>
            </a:r>
            <a:r>
              <a:rPr lang="en-US" altLang="zh-CN" b="1" i="1" baseline="-25000" dirty="0" smtClean="0">
                <a:solidFill>
                  <a:srgbClr val="00B050"/>
                </a:solidFill>
                <a:latin typeface="Times New Roman" pitchFamily="18" charset="0"/>
                <a:ea typeface="华文行楷" pitchFamily="2" charset="-122"/>
                <a:cs typeface="Times New Roman" pitchFamily="18" charset="0"/>
              </a:rPr>
              <a:t>a</a:t>
            </a:r>
            <a:endParaRPr lang="zh-CN" altLang="en-US" b="1" i="1" baseline="-25000" dirty="0">
              <a:solidFill>
                <a:srgbClr val="00B050"/>
              </a:solidFill>
              <a:latin typeface="Times New Roman" pitchFamily="18" charset="0"/>
              <a:ea typeface="华文行楷" pitchFamily="2" charset="-122"/>
              <a:cs typeface="Times New Roman" pitchFamily="18" charset="0"/>
            </a:endParaRPr>
          </a:p>
        </p:txBody>
      </p:sp>
      <mc:AlternateContent xmlns:mc="http://schemas.openxmlformats.org/markup-compatibility/2006">
        <mc:Choice xmlns:a14="http://schemas.microsoft.com/office/drawing/2010/main" Requires="a14">
          <p:sp>
            <p:nvSpPr>
              <p:cNvPr id="18" name="TextBox 17"/>
              <p:cNvSpPr txBox="1"/>
              <p:nvPr/>
            </p:nvSpPr>
            <p:spPr>
              <a:xfrm>
                <a:off x="2269199" y="5106704"/>
                <a:ext cx="4672753" cy="10038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𝑎</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𝑝</m:t>
                          </m:r>
                        </m:e>
                        <m:sub>
                          <m:r>
                            <a:rPr lang="en-US" altLang="zh-CN" sz="2000" i="1">
                              <a:latin typeface="Cambria Math"/>
                            </a:rPr>
                            <m:t>𝑎</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𝑎</m:t>
                          </m:r>
                        </m:sub>
                      </m:sSub>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𝑑</m:t>
                          </m:r>
                        </m:sub>
                      </m:sSub>
                      <m:r>
                        <a:rPr lang="en-US" altLang="zh-CN" sz="2000" i="1">
                          <a:latin typeface="Cambria Math"/>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𝑁</m:t>
                              </m:r>
                            </m:e>
                            <m:sub>
                              <m:r>
                                <a:rPr lang="en-US" altLang="zh-CN" sz="2000" i="1">
                                  <a:latin typeface="Cambria Math"/>
                                </a:rPr>
                                <m:t>𝑎</m:t>
                              </m:r>
                            </m:sub>
                          </m:sSub>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𝑎</m:t>
                              </m:r>
                            </m:sub>
                          </m:sSub>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𝑎</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p:sp>
            <p:nvSpPr>
              <p:cNvPr id="18" name="TextBox 17"/>
              <p:cNvSpPr txBox="1">
                <a:spLocks noRot="1" noChangeAspect="1" noMove="1" noResize="1" noEditPoints="1" noAdjustHandles="1" noChangeArrowheads="1" noChangeShapeType="1" noTextEdit="1"/>
              </p:cNvSpPr>
              <p:nvPr/>
            </p:nvSpPr>
            <p:spPr>
              <a:xfrm>
                <a:off x="2269199" y="5106704"/>
                <a:ext cx="4672753" cy="1003801"/>
              </a:xfrm>
              <a:prstGeom prst="rect">
                <a:avLst/>
              </a:prstGeom>
              <a:blipFill>
                <a:blip r:embed="rId5"/>
                <a:stretch>
                  <a:fillRect/>
                </a:stretch>
              </a:blipFill>
            </p:spPr>
            <p:txBody>
              <a:bodyPr/>
              <a:lstStyle/>
              <a:p>
                <a:r>
                  <a:rPr lang="zh-CN" altLang="en-US">
                    <a:noFill/>
                  </a:rPr>
                  <a:t> </a:t>
                </a:r>
              </a:p>
            </p:txBody>
          </p:sp>
        </mc:Fallback>
      </mc:AlternateContent>
      <p:grpSp>
        <p:nvGrpSpPr>
          <p:cNvPr id="10" name="组合 9"/>
          <p:cNvGrpSpPr/>
          <p:nvPr/>
        </p:nvGrpSpPr>
        <p:grpSpPr>
          <a:xfrm>
            <a:off x="11561602" y="6466342"/>
            <a:ext cx="552450" cy="314325"/>
            <a:chOff x="5172075" y="6438900"/>
            <a:chExt cx="552450" cy="314325"/>
          </a:xfrm>
        </p:grpSpPr>
        <p:sp>
          <p:nvSpPr>
            <p:cNvPr id="12" name="棱台 11"/>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9507298" y="6469617"/>
            <a:ext cx="1899879" cy="307777"/>
          </a:xfrm>
          <a:prstGeom prst="rect">
            <a:avLst/>
          </a:prstGeom>
          <a:noFill/>
        </p:spPr>
        <p:txBody>
          <a:bodyPr wrap="none" rtlCol="0">
            <a:spAutoFit/>
          </a:bodyPr>
          <a:lstStyle/>
          <a:p>
            <a:r>
              <a:rPr lang="zh-CN" altLang="en-US" sz="1400" dirty="0"/>
              <a:t>大连理工大学  张贺秋</a:t>
            </a:r>
          </a:p>
        </p:txBody>
      </p:sp>
      <p:cxnSp>
        <p:nvCxnSpPr>
          <p:cNvPr id="20" name="直接连接符 19"/>
          <p:cNvCxnSpPr/>
          <p:nvPr/>
        </p:nvCxnSpPr>
        <p:spPr>
          <a:xfrm>
            <a:off x="5590777" y="1746468"/>
            <a:ext cx="3583545" cy="0"/>
          </a:xfrm>
          <a:prstGeom prst="line">
            <a:avLst/>
          </a:prstGeom>
          <a:ln w="76200" cmpd="thinThick">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26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4822"/>
                                        </p:tgtEl>
                                        <p:attrNameLst>
                                          <p:attrName>style.visibility</p:attrName>
                                        </p:attrNameLst>
                                      </p:cBhvr>
                                      <p:to>
                                        <p:strVal val="visible"/>
                                      </p:to>
                                    </p:set>
                                  </p:childTnLst>
                                </p:cTn>
                              </p:par>
                            </p:childTnLst>
                          </p:cTn>
                        </p:par>
                        <p:par>
                          <p:cTn id="7" fill="hold">
                            <p:stCondLst>
                              <p:cond delay="2401"/>
                            </p:stCondLst>
                            <p:childTnLst>
                              <p:par>
                                <p:cTn id="8" presetID="22" presetClass="entr" presetSubtype="8"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200"/>
                                  </p:iterate>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200"/>
                                  </p:iterate>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2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200"/>
                                  </p:iterate>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2000"/>
                                        <p:tgtEl>
                                          <p:spTgt spid="18"/>
                                        </p:tgtEl>
                                      </p:cBhvr>
                                    </p:animEffec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2" grpId="0" animBg="1"/>
      <p:bldP spid="13" grpId="0"/>
      <p:bldP spid="15" grpId="0" animBg="1"/>
      <p:bldP spid="16" grpId="0"/>
      <p:bldP spid="17"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142075" y="86594"/>
            <a:ext cx="37834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smtClean="0">
                <a:solidFill>
                  <a:schemeClr val="tx2"/>
                </a:solidFill>
              </a:rPr>
              <a:t>4.5.1 </a:t>
            </a:r>
            <a:r>
              <a:rPr lang="zh-CN" altLang="en-US" sz="3600" b="1" dirty="0">
                <a:solidFill>
                  <a:schemeClr val="tx2"/>
                </a:solidFill>
              </a:rPr>
              <a:t>杂质</a:t>
            </a:r>
            <a:r>
              <a:rPr lang="zh-CN" altLang="en-US" sz="3600" b="1" dirty="0" smtClean="0">
                <a:solidFill>
                  <a:schemeClr val="tx2"/>
                </a:solidFill>
              </a:rPr>
              <a:t>半导体</a:t>
            </a:r>
            <a:r>
              <a:rPr lang="zh-CN" altLang="en-US" sz="3600" dirty="0" smtClean="0">
                <a:solidFill>
                  <a:schemeClr val="tx2"/>
                </a:solidFill>
              </a:rPr>
              <a:t> </a:t>
            </a:r>
            <a:endParaRPr lang="zh-CN" altLang="en-US" sz="3600" dirty="0">
              <a:solidFill>
                <a:schemeClr val="tx2"/>
              </a:solidFill>
            </a:endParaRPr>
          </a:p>
        </p:txBody>
      </p:sp>
      <mc:AlternateContent xmlns:mc="http://schemas.openxmlformats.org/markup-compatibility/2006">
        <mc:Choice xmlns:a14="http://schemas.microsoft.com/office/drawing/2010/main" Requires="a14">
          <p:sp>
            <p:nvSpPr>
              <p:cNvPr id="4" name="TextBox 1"/>
              <p:cNvSpPr txBox="1"/>
              <p:nvPr/>
            </p:nvSpPr>
            <p:spPr>
              <a:xfrm>
                <a:off x="4891713" y="552447"/>
                <a:ext cx="3158364" cy="10075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𝑑</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f>
                            <m:fPr>
                              <m:ctrlPr>
                                <a:rPr lang="en-US" altLang="zh-CN" sz="2000" i="1">
                                  <a:latin typeface="Cambria Math" panose="02040503050406030204" pitchFamily="18" charset="0"/>
                                </a:rPr>
                              </m:ctrlPr>
                            </m:fPr>
                            <m:num>
                              <m:r>
                                <a:rPr lang="en-US" altLang="zh-CN" sz="2000" i="1">
                                  <a:latin typeface="Cambria Math"/>
                                </a:rPr>
                                <m:t>1</m:t>
                              </m:r>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𝑑</m:t>
                                  </m:r>
                                </m:sub>
                              </m:sSub>
                            </m:den>
                          </m:f>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𝑑</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p:sp>
            <p:nvSpPr>
              <p:cNvPr id="4" name="TextBox 1"/>
              <p:cNvSpPr txBox="1">
                <a:spLocks noRot="1" noChangeAspect="1" noMove="1" noResize="1" noEditPoints="1" noAdjustHandles="1" noChangeArrowheads="1" noChangeShapeType="1" noTextEdit="1"/>
              </p:cNvSpPr>
              <p:nvPr/>
            </p:nvSpPr>
            <p:spPr>
              <a:xfrm>
                <a:off x="4891713" y="552447"/>
                <a:ext cx="3158364" cy="1007520"/>
              </a:xfrm>
              <a:prstGeom prst="rect">
                <a:avLst/>
              </a:prstGeom>
              <a:blipFill>
                <a:blip r:embed="rId3"/>
                <a:stretch>
                  <a:fillRect/>
                </a:stretch>
              </a:blipFill>
            </p:spPr>
            <p:txBody>
              <a:bodyPr/>
              <a:lstStyle/>
              <a:p>
                <a:r>
                  <a:rPr lang="zh-CN" altLang="en-US">
                    <a:noFill/>
                  </a:rPr>
                  <a:t> </a:t>
                </a:r>
              </a:p>
            </p:txBody>
          </p:sp>
        </mc:Fallback>
      </mc:AlternateContent>
      <p:sp>
        <p:nvSpPr>
          <p:cNvPr id="5" name="文本框 4"/>
          <p:cNvSpPr txBox="1"/>
          <p:nvPr/>
        </p:nvSpPr>
        <p:spPr>
          <a:xfrm>
            <a:off x="398175" y="1036747"/>
            <a:ext cx="4493538" cy="523220"/>
          </a:xfrm>
          <a:prstGeom prst="rect">
            <a:avLst/>
          </a:prstGeom>
          <a:noFill/>
        </p:spPr>
        <p:txBody>
          <a:bodyPr wrap="none" rtlCol="0">
            <a:spAutoFit/>
          </a:bodyPr>
          <a:lstStyle/>
          <a:p>
            <a:r>
              <a:rPr lang="zh-CN" altLang="en-US" b="1" dirty="0" smtClean="0">
                <a:solidFill>
                  <a:srgbClr val="7030A0"/>
                </a:solidFill>
                <a:latin typeface="楷体" panose="02010609060101010101" pitchFamily="49" charset="-122"/>
                <a:ea typeface="楷体" panose="02010609060101010101" pitchFamily="49" charset="-122"/>
              </a:rPr>
              <a:t>施主</a:t>
            </a:r>
            <a:r>
              <a:rPr lang="zh-CN" altLang="en-US" b="1" dirty="0">
                <a:solidFill>
                  <a:srgbClr val="7030A0"/>
                </a:solidFill>
                <a:latin typeface="楷体" panose="02010609060101010101" pitchFamily="49" charset="-122"/>
                <a:ea typeface="楷体" panose="02010609060101010101" pitchFamily="49" charset="-122"/>
              </a:rPr>
              <a:t>能级</a:t>
            </a:r>
            <a:r>
              <a:rPr lang="zh-CN" altLang="en-US" b="1" dirty="0" smtClean="0">
                <a:solidFill>
                  <a:srgbClr val="7030A0"/>
                </a:solidFill>
                <a:latin typeface="楷体" panose="02010609060101010101" pitchFamily="49" charset="-122"/>
                <a:ea typeface="楷体" panose="02010609060101010101" pitchFamily="49" charset="-122"/>
              </a:rPr>
              <a:t>被电子占据几率：</a:t>
            </a:r>
            <a:endParaRPr lang="zh-CN" altLang="en-US" b="1" dirty="0">
              <a:solidFill>
                <a:srgbClr val="7030A0"/>
              </a:solidFill>
              <a:latin typeface="楷体" panose="02010609060101010101" pitchFamily="49" charset="-122"/>
              <a:ea typeface="楷体" panose="02010609060101010101" pitchFamily="49" charset="-122"/>
            </a:endParaRPr>
          </a:p>
        </p:txBody>
      </p:sp>
      <p:sp>
        <p:nvSpPr>
          <p:cNvPr id="6" name="文本框 5"/>
          <p:cNvSpPr txBox="1"/>
          <p:nvPr/>
        </p:nvSpPr>
        <p:spPr>
          <a:xfrm>
            <a:off x="3420689" y="1874460"/>
            <a:ext cx="6647974" cy="523220"/>
          </a:xfrm>
          <a:prstGeom prst="rect">
            <a:avLst/>
          </a:prstGeom>
          <a:noFill/>
        </p:spPr>
        <p:txBody>
          <a:bodyPr wrap="none" rtlCol="0">
            <a:spAutoFit/>
          </a:bodyPr>
          <a:lstStyle/>
          <a:p>
            <a:r>
              <a:rPr lang="zh-CN" altLang="en-US" dirty="0" smtClean="0"/>
              <a:t>施主：电子占据态：施主电中性：未电离</a:t>
            </a:r>
            <a:endParaRPr lang="zh-CN" altLang="en-US" dirty="0"/>
          </a:p>
        </p:txBody>
      </p:sp>
      <p:sp>
        <p:nvSpPr>
          <p:cNvPr id="7" name="Rectangle 6"/>
          <p:cNvSpPr>
            <a:spLocks noChangeArrowheads="1"/>
          </p:cNvSpPr>
          <p:nvPr/>
        </p:nvSpPr>
        <p:spPr bwMode="auto">
          <a:xfrm>
            <a:off x="364789" y="3446684"/>
            <a:ext cx="49471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tabLst>
                <a:tab pos="533400" algn="l"/>
              </a:tabLst>
            </a:pPr>
            <a:r>
              <a:rPr lang="zh-CN" altLang="en-US" b="1" dirty="0" smtClean="0">
                <a:solidFill>
                  <a:srgbClr val="009900"/>
                </a:solidFill>
                <a:latin typeface="华文楷体" pitchFamily="2" charset="-122"/>
                <a:ea typeface="华文楷体" pitchFamily="2" charset="-122"/>
              </a:rPr>
              <a:t>受主能级不被电子占据几率</a:t>
            </a:r>
            <a:r>
              <a:rPr lang="zh-CN" altLang="en-US" b="1" dirty="0">
                <a:solidFill>
                  <a:srgbClr val="009900"/>
                </a:solidFill>
                <a:latin typeface="华文楷体" pitchFamily="2" charset="-122"/>
                <a:ea typeface="华文楷体" pitchFamily="2" charset="-122"/>
              </a:rPr>
              <a:t>：</a:t>
            </a:r>
          </a:p>
        </p:txBody>
      </p:sp>
      <mc:AlternateContent xmlns:mc="http://schemas.openxmlformats.org/markup-compatibility/2006">
        <mc:Choice xmlns:a14="http://schemas.microsoft.com/office/drawing/2010/main" Requires="a14">
          <p:sp>
            <p:nvSpPr>
              <p:cNvPr id="8" name="TextBox 1"/>
              <p:cNvSpPr txBox="1"/>
              <p:nvPr/>
            </p:nvSpPr>
            <p:spPr>
              <a:xfrm>
                <a:off x="4891713" y="3453957"/>
                <a:ext cx="3583545" cy="10075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a:rPr>
                        <m:t>1−</m:t>
                      </m:r>
                      <m:sSub>
                        <m:sSubPr>
                          <m:ctrlPr>
                            <a:rPr lang="en-US" altLang="zh-CN" sz="2000" i="1">
                              <a:latin typeface="Cambria Math" panose="02040503050406030204" pitchFamily="18" charset="0"/>
                            </a:rPr>
                          </m:ctrlPr>
                        </m:sSubPr>
                        <m:e>
                          <m:r>
                            <a:rPr lang="en-US" altLang="zh-CN" sz="2000" i="1">
                              <a:latin typeface="Cambria Math"/>
                            </a:rPr>
                            <m:t>𝑓</m:t>
                          </m:r>
                        </m:e>
                        <m:sub>
                          <m:r>
                            <a:rPr lang="en-US" altLang="zh-CN" sz="2000" i="1">
                              <a:latin typeface="Cambria Math"/>
                            </a:rPr>
                            <m:t>𝑎</m:t>
                          </m:r>
                        </m:sub>
                      </m:sSub>
                      <m:r>
                        <a:rPr lang="en-US" altLang="zh-CN" sz="2000" i="1">
                          <a:latin typeface="Cambria Math"/>
                        </a:rPr>
                        <m:t>=</m:t>
                      </m:r>
                      <m:f>
                        <m:fPr>
                          <m:ctrlPr>
                            <a:rPr lang="en-US" altLang="zh-CN" sz="2000" i="1">
                              <a:latin typeface="Cambria Math" panose="02040503050406030204" pitchFamily="18" charset="0"/>
                            </a:rPr>
                          </m:ctrlPr>
                        </m:fPr>
                        <m:num>
                          <m:r>
                            <a:rPr lang="en-US" altLang="zh-CN" sz="2000" i="1">
                              <a:latin typeface="Cambria Math"/>
                            </a:rPr>
                            <m:t>1</m:t>
                          </m:r>
                        </m:num>
                        <m:den>
                          <m:f>
                            <m:fPr>
                              <m:ctrlPr>
                                <a:rPr lang="en-US" altLang="zh-CN" sz="2000" i="1">
                                  <a:latin typeface="Cambria Math" panose="02040503050406030204" pitchFamily="18" charset="0"/>
                                </a:rPr>
                              </m:ctrlPr>
                            </m:fPr>
                            <m:num>
                              <m:r>
                                <a:rPr lang="en-US" altLang="zh-CN" sz="2000" i="1">
                                  <a:latin typeface="Cambria Math"/>
                                </a:rPr>
                                <m:t>1</m:t>
                              </m:r>
                            </m:num>
                            <m:den>
                              <m:sSub>
                                <m:sSubPr>
                                  <m:ctrlPr>
                                    <a:rPr lang="en-US" altLang="zh-CN" sz="2000" i="1">
                                      <a:latin typeface="Cambria Math" panose="02040503050406030204" pitchFamily="18" charset="0"/>
                                    </a:rPr>
                                  </m:ctrlPr>
                                </m:sSubPr>
                                <m:e>
                                  <m:r>
                                    <a:rPr lang="en-US" altLang="zh-CN" sz="2000" i="1">
                                      <a:latin typeface="Cambria Math"/>
                                    </a:rPr>
                                    <m:t>𝑔</m:t>
                                  </m:r>
                                </m:e>
                                <m:sub>
                                  <m:r>
                                    <a:rPr lang="en-US" altLang="zh-CN" sz="2000" i="1">
                                      <a:latin typeface="Cambria Math"/>
                                    </a:rPr>
                                    <m:t>𝑎</m:t>
                                  </m:r>
                                </m:sub>
                              </m:sSub>
                            </m:den>
                          </m:f>
                          <m:r>
                            <a:rPr lang="en-US" altLang="zh-CN" sz="2000" i="1">
                              <a:latin typeface="Cambria Math"/>
                            </a:rPr>
                            <m:t>𝑒𝑥𝑝</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𝑓</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𝐸</m:t>
                                      </m:r>
                                    </m:e>
                                    <m:sub>
                                      <m:r>
                                        <a:rPr lang="en-US" altLang="zh-CN" sz="2000" i="1">
                                          <a:latin typeface="Cambria Math"/>
                                        </a:rPr>
                                        <m:t>𝑎</m:t>
                                      </m:r>
                                    </m:sub>
                                  </m:sSub>
                                </m:num>
                                <m:den>
                                  <m:sSub>
                                    <m:sSubPr>
                                      <m:ctrlPr>
                                        <a:rPr lang="en-US" altLang="zh-CN" sz="2000" i="1">
                                          <a:latin typeface="Cambria Math" panose="02040503050406030204" pitchFamily="18" charset="0"/>
                                        </a:rPr>
                                      </m:ctrlPr>
                                    </m:sSubPr>
                                    <m:e>
                                      <m:r>
                                        <a:rPr lang="en-US" altLang="zh-CN" sz="2000" i="1">
                                          <a:latin typeface="Cambria Math"/>
                                        </a:rPr>
                                        <m:t>𝐾</m:t>
                                      </m:r>
                                    </m:e>
                                    <m:sub>
                                      <m:r>
                                        <a:rPr lang="en-US" altLang="zh-CN" sz="2000" i="1">
                                          <a:latin typeface="Cambria Math"/>
                                        </a:rPr>
                                        <m:t>0</m:t>
                                      </m:r>
                                    </m:sub>
                                  </m:sSub>
                                  <m:r>
                                    <a:rPr lang="en-US" altLang="zh-CN" sz="2000" i="1">
                                      <a:latin typeface="Cambria Math"/>
                                    </a:rPr>
                                    <m:t>𝑇</m:t>
                                  </m:r>
                                </m:den>
                              </m:f>
                            </m:e>
                          </m:d>
                          <m:r>
                            <a:rPr lang="en-US" altLang="zh-CN" sz="2000" i="1">
                              <a:latin typeface="Cambria Math"/>
                            </a:rPr>
                            <m:t>+1</m:t>
                          </m:r>
                        </m:den>
                      </m:f>
                    </m:oMath>
                  </m:oMathPara>
                </a14:m>
                <a:endParaRPr lang="zh-CN" altLang="en-US" sz="2000" dirty="0"/>
              </a:p>
            </p:txBody>
          </p:sp>
        </mc:Choice>
        <mc:Fallback>
          <p:sp>
            <p:nvSpPr>
              <p:cNvPr id="8" name="TextBox 1"/>
              <p:cNvSpPr txBox="1">
                <a:spLocks noRot="1" noChangeAspect="1" noMove="1" noResize="1" noEditPoints="1" noAdjustHandles="1" noChangeArrowheads="1" noChangeShapeType="1" noTextEdit="1"/>
              </p:cNvSpPr>
              <p:nvPr/>
            </p:nvSpPr>
            <p:spPr>
              <a:xfrm>
                <a:off x="4891713" y="3453957"/>
                <a:ext cx="3583545" cy="1007520"/>
              </a:xfrm>
              <a:prstGeom prst="rect">
                <a:avLst/>
              </a:prstGeom>
              <a:blipFill>
                <a:blip r:embed="rId4"/>
                <a:stretch>
                  <a:fillRect/>
                </a:stretch>
              </a:blipFill>
            </p:spPr>
            <p:txBody>
              <a:bodyPr/>
              <a:lstStyle/>
              <a:p>
                <a:r>
                  <a:rPr lang="zh-CN" altLang="en-US">
                    <a:noFill/>
                  </a:rPr>
                  <a:t> </a:t>
                </a:r>
              </a:p>
            </p:txBody>
          </p:sp>
        </mc:Fallback>
      </mc:AlternateContent>
      <p:sp>
        <p:nvSpPr>
          <p:cNvPr id="10" name="文本框 9"/>
          <p:cNvSpPr txBox="1"/>
          <p:nvPr/>
        </p:nvSpPr>
        <p:spPr>
          <a:xfrm>
            <a:off x="3338946" y="4762448"/>
            <a:ext cx="7007046" cy="523220"/>
          </a:xfrm>
          <a:prstGeom prst="rect">
            <a:avLst/>
          </a:prstGeom>
          <a:noFill/>
        </p:spPr>
        <p:txBody>
          <a:bodyPr wrap="none" rtlCol="0">
            <a:spAutoFit/>
          </a:bodyPr>
          <a:lstStyle/>
          <a:p>
            <a:r>
              <a:rPr lang="zh-CN" altLang="en-US" dirty="0" smtClean="0"/>
              <a:t>受主：电子的空状态：受主电中性：未电离</a:t>
            </a:r>
            <a:endParaRPr lang="zh-CN" altLang="en-US" dirty="0"/>
          </a:p>
        </p:txBody>
      </p:sp>
      <p:sp>
        <p:nvSpPr>
          <p:cNvPr id="11" name="文本框 10"/>
          <p:cNvSpPr txBox="1"/>
          <p:nvPr/>
        </p:nvSpPr>
        <p:spPr>
          <a:xfrm>
            <a:off x="3420689" y="2550080"/>
            <a:ext cx="7007046" cy="523220"/>
          </a:xfrm>
          <a:prstGeom prst="rect">
            <a:avLst/>
          </a:prstGeom>
          <a:noFill/>
        </p:spPr>
        <p:txBody>
          <a:bodyPr wrap="none" rtlCol="0">
            <a:spAutoFit/>
          </a:bodyPr>
          <a:lstStyle/>
          <a:p>
            <a:r>
              <a:rPr lang="zh-CN" altLang="en-US" dirty="0" smtClean="0"/>
              <a:t>施主：电子的空状态：施主带正电荷：电离</a:t>
            </a:r>
            <a:endParaRPr lang="zh-CN" altLang="en-US" dirty="0"/>
          </a:p>
        </p:txBody>
      </p:sp>
      <p:sp>
        <p:nvSpPr>
          <p:cNvPr id="12" name="文本框 11"/>
          <p:cNvSpPr txBox="1"/>
          <p:nvPr/>
        </p:nvSpPr>
        <p:spPr>
          <a:xfrm>
            <a:off x="3338946" y="5463627"/>
            <a:ext cx="7007046" cy="523220"/>
          </a:xfrm>
          <a:prstGeom prst="rect">
            <a:avLst/>
          </a:prstGeom>
          <a:noFill/>
        </p:spPr>
        <p:txBody>
          <a:bodyPr wrap="none" rtlCol="0">
            <a:spAutoFit/>
          </a:bodyPr>
          <a:lstStyle/>
          <a:p>
            <a:r>
              <a:rPr lang="zh-CN" altLang="en-US" dirty="0" smtClean="0"/>
              <a:t>受主：电子的占据态：受主带负电荷：电离</a:t>
            </a:r>
            <a:endParaRPr lang="zh-CN" altLang="en-US" dirty="0"/>
          </a:p>
        </p:txBody>
      </p:sp>
      <p:sp>
        <p:nvSpPr>
          <p:cNvPr id="15" name="任意多边形 14"/>
          <p:cNvSpPr/>
          <p:nvPr/>
        </p:nvSpPr>
        <p:spPr>
          <a:xfrm>
            <a:off x="4959927" y="1559967"/>
            <a:ext cx="2872509" cy="167061"/>
          </a:xfrm>
          <a:custGeom>
            <a:avLst/>
            <a:gdLst>
              <a:gd name="connsiteX0" fmla="*/ 0 w 2872509"/>
              <a:gd name="connsiteY0" fmla="*/ 36946 h 167061"/>
              <a:gd name="connsiteX1" fmla="*/ 46182 w 2872509"/>
              <a:gd name="connsiteY1" fmla="*/ 55418 h 167061"/>
              <a:gd name="connsiteX2" fmla="*/ 92364 w 2872509"/>
              <a:gd name="connsiteY2" fmla="*/ 92364 h 167061"/>
              <a:gd name="connsiteX3" fmla="*/ 110837 w 2872509"/>
              <a:gd name="connsiteY3" fmla="*/ 120073 h 167061"/>
              <a:gd name="connsiteX4" fmla="*/ 193964 w 2872509"/>
              <a:gd name="connsiteY4" fmla="*/ 120073 h 167061"/>
              <a:gd name="connsiteX5" fmla="*/ 240146 w 2872509"/>
              <a:gd name="connsiteY5" fmla="*/ 92364 h 167061"/>
              <a:gd name="connsiteX6" fmla="*/ 267855 w 2872509"/>
              <a:gd name="connsiteY6" fmla="*/ 73891 h 167061"/>
              <a:gd name="connsiteX7" fmla="*/ 295564 w 2872509"/>
              <a:gd name="connsiteY7" fmla="*/ 64655 h 167061"/>
              <a:gd name="connsiteX8" fmla="*/ 323273 w 2872509"/>
              <a:gd name="connsiteY8" fmla="*/ 46182 h 167061"/>
              <a:gd name="connsiteX9" fmla="*/ 424873 w 2872509"/>
              <a:gd name="connsiteY9" fmla="*/ 64655 h 167061"/>
              <a:gd name="connsiteX10" fmla="*/ 489528 w 2872509"/>
              <a:gd name="connsiteY10" fmla="*/ 110836 h 167061"/>
              <a:gd name="connsiteX11" fmla="*/ 535709 w 2872509"/>
              <a:gd name="connsiteY11" fmla="*/ 166255 h 167061"/>
              <a:gd name="connsiteX12" fmla="*/ 572655 w 2872509"/>
              <a:gd name="connsiteY12" fmla="*/ 157018 h 167061"/>
              <a:gd name="connsiteX13" fmla="*/ 655782 w 2872509"/>
              <a:gd name="connsiteY13" fmla="*/ 129309 h 167061"/>
              <a:gd name="connsiteX14" fmla="*/ 683491 w 2872509"/>
              <a:gd name="connsiteY14" fmla="*/ 110836 h 167061"/>
              <a:gd name="connsiteX15" fmla="*/ 766618 w 2872509"/>
              <a:gd name="connsiteY15" fmla="*/ 92364 h 167061"/>
              <a:gd name="connsiteX16" fmla="*/ 822037 w 2872509"/>
              <a:gd name="connsiteY16" fmla="*/ 64655 h 167061"/>
              <a:gd name="connsiteX17" fmla="*/ 877455 w 2872509"/>
              <a:gd name="connsiteY17" fmla="*/ 36946 h 167061"/>
              <a:gd name="connsiteX18" fmla="*/ 914400 w 2872509"/>
              <a:gd name="connsiteY18" fmla="*/ 46182 h 167061"/>
              <a:gd name="connsiteX19" fmla="*/ 988291 w 2872509"/>
              <a:gd name="connsiteY19" fmla="*/ 83127 h 167061"/>
              <a:gd name="connsiteX20" fmla="*/ 1034473 w 2872509"/>
              <a:gd name="connsiteY20" fmla="*/ 129309 h 167061"/>
              <a:gd name="connsiteX21" fmla="*/ 1089891 w 2872509"/>
              <a:gd name="connsiteY21" fmla="*/ 120073 h 167061"/>
              <a:gd name="connsiteX22" fmla="*/ 1117600 w 2872509"/>
              <a:gd name="connsiteY22" fmla="*/ 110836 h 167061"/>
              <a:gd name="connsiteX23" fmla="*/ 1228437 w 2872509"/>
              <a:gd name="connsiteY23" fmla="*/ 92364 h 167061"/>
              <a:gd name="connsiteX24" fmla="*/ 1274618 w 2872509"/>
              <a:gd name="connsiteY24" fmla="*/ 73891 h 167061"/>
              <a:gd name="connsiteX25" fmla="*/ 1302328 w 2872509"/>
              <a:gd name="connsiteY25" fmla="*/ 64655 h 167061"/>
              <a:gd name="connsiteX26" fmla="*/ 1330037 w 2872509"/>
              <a:gd name="connsiteY26" fmla="*/ 46182 h 167061"/>
              <a:gd name="connsiteX27" fmla="*/ 1357746 w 2872509"/>
              <a:gd name="connsiteY27" fmla="*/ 36946 h 167061"/>
              <a:gd name="connsiteX28" fmla="*/ 1403928 w 2872509"/>
              <a:gd name="connsiteY28" fmla="*/ 18473 h 167061"/>
              <a:gd name="connsiteX29" fmla="*/ 1496291 w 2872509"/>
              <a:gd name="connsiteY29" fmla="*/ 27709 h 167061"/>
              <a:gd name="connsiteX30" fmla="*/ 1514764 w 2872509"/>
              <a:gd name="connsiteY30" fmla="*/ 64655 h 167061"/>
              <a:gd name="connsiteX31" fmla="*/ 1542473 w 2872509"/>
              <a:gd name="connsiteY31" fmla="*/ 101600 h 167061"/>
              <a:gd name="connsiteX32" fmla="*/ 1607128 w 2872509"/>
              <a:gd name="connsiteY32" fmla="*/ 138546 h 167061"/>
              <a:gd name="connsiteX33" fmla="*/ 1699491 w 2872509"/>
              <a:gd name="connsiteY33" fmla="*/ 110836 h 167061"/>
              <a:gd name="connsiteX34" fmla="*/ 1819564 w 2872509"/>
              <a:gd name="connsiteY34" fmla="*/ 83127 h 167061"/>
              <a:gd name="connsiteX35" fmla="*/ 1856509 w 2872509"/>
              <a:gd name="connsiteY35" fmla="*/ 73891 h 167061"/>
              <a:gd name="connsiteX36" fmla="*/ 1948873 w 2872509"/>
              <a:gd name="connsiteY36" fmla="*/ 64655 h 167061"/>
              <a:gd name="connsiteX37" fmla="*/ 2032000 w 2872509"/>
              <a:gd name="connsiteY37" fmla="*/ 73891 h 167061"/>
              <a:gd name="connsiteX38" fmla="*/ 2087418 w 2872509"/>
              <a:gd name="connsiteY38" fmla="*/ 147782 h 167061"/>
              <a:gd name="connsiteX39" fmla="*/ 2115128 w 2872509"/>
              <a:gd name="connsiteY39" fmla="*/ 166255 h 167061"/>
              <a:gd name="connsiteX40" fmla="*/ 2207491 w 2872509"/>
              <a:gd name="connsiteY40" fmla="*/ 157018 h 167061"/>
              <a:gd name="connsiteX41" fmla="*/ 2309091 w 2872509"/>
              <a:gd name="connsiteY41" fmla="*/ 110836 h 167061"/>
              <a:gd name="connsiteX42" fmla="*/ 2346037 w 2872509"/>
              <a:gd name="connsiteY42" fmla="*/ 101600 h 167061"/>
              <a:gd name="connsiteX43" fmla="*/ 2382982 w 2872509"/>
              <a:gd name="connsiteY43" fmla="*/ 83127 h 167061"/>
              <a:gd name="connsiteX44" fmla="*/ 2484582 w 2872509"/>
              <a:gd name="connsiteY44" fmla="*/ 55418 h 167061"/>
              <a:gd name="connsiteX45" fmla="*/ 2549237 w 2872509"/>
              <a:gd name="connsiteY45" fmla="*/ 64655 h 167061"/>
              <a:gd name="connsiteX46" fmla="*/ 2567709 w 2872509"/>
              <a:gd name="connsiteY46" fmla="*/ 101600 h 167061"/>
              <a:gd name="connsiteX47" fmla="*/ 2613891 w 2872509"/>
              <a:gd name="connsiteY47" fmla="*/ 92364 h 167061"/>
              <a:gd name="connsiteX48" fmla="*/ 2669309 w 2872509"/>
              <a:gd name="connsiteY48" fmla="*/ 73891 h 167061"/>
              <a:gd name="connsiteX49" fmla="*/ 2706255 w 2872509"/>
              <a:gd name="connsiteY49" fmla="*/ 64655 h 167061"/>
              <a:gd name="connsiteX50" fmla="*/ 2743200 w 2872509"/>
              <a:gd name="connsiteY50" fmla="*/ 46182 h 167061"/>
              <a:gd name="connsiteX51" fmla="*/ 2826328 w 2872509"/>
              <a:gd name="connsiteY51" fmla="*/ 9236 h 167061"/>
              <a:gd name="connsiteX52" fmla="*/ 2872509 w 2872509"/>
              <a:gd name="connsiteY52" fmla="*/ 0 h 16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2509" h="167061">
                <a:moveTo>
                  <a:pt x="0" y="36946"/>
                </a:moveTo>
                <a:cubicBezTo>
                  <a:pt x="15394" y="43103"/>
                  <a:pt x="32690" y="45781"/>
                  <a:pt x="46182" y="55418"/>
                </a:cubicBezTo>
                <a:cubicBezTo>
                  <a:pt x="119300" y="107644"/>
                  <a:pt x="10934" y="65219"/>
                  <a:pt x="92364" y="92364"/>
                </a:cubicBezTo>
                <a:cubicBezTo>
                  <a:pt x="98522" y="101600"/>
                  <a:pt x="101601" y="113915"/>
                  <a:pt x="110837" y="120073"/>
                </a:cubicBezTo>
                <a:cubicBezTo>
                  <a:pt x="137927" y="138133"/>
                  <a:pt x="166357" y="125594"/>
                  <a:pt x="193964" y="120073"/>
                </a:cubicBezTo>
                <a:cubicBezTo>
                  <a:pt x="209358" y="110837"/>
                  <a:pt x="224922" y="101879"/>
                  <a:pt x="240146" y="92364"/>
                </a:cubicBezTo>
                <a:cubicBezTo>
                  <a:pt x="249559" y="86481"/>
                  <a:pt x="257926" y="78855"/>
                  <a:pt x="267855" y="73891"/>
                </a:cubicBezTo>
                <a:cubicBezTo>
                  <a:pt x="276563" y="69537"/>
                  <a:pt x="286328" y="67734"/>
                  <a:pt x="295564" y="64655"/>
                </a:cubicBezTo>
                <a:cubicBezTo>
                  <a:pt x="304800" y="58497"/>
                  <a:pt x="312218" y="47187"/>
                  <a:pt x="323273" y="46182"/>
                </a:cubicBezTo>
                <a:cubicBezTo>
                  <a:pt x="339444" y="44712"/>
                  <a:pt x="400045" y="52241"/>
                  <a:pt x="424873" y="64655"/>
                </a:cubicBezTo>
                <a:cubicBezTo>
                  <a:pt x="438381" y="71409"/>
                  <a:pt x="481158" y="104558"/>
                  <a:pt x="489528" y="110836"/>
                </a:cubicBezTo>
                <a:cubicBezTo>
                  <a:pt x="497471" y="122751"/>
                  <a:pt x="521066" y="162071"/>
                  <a:pt x="535709" y="166255"/>
                </a:cubicBezTo>
                <a:cubicBezTo>
                  <a:pt x="547915" y="169742"/>
                  <a:pt x="560612" y="161032"/>
                  <a:pt x="572655" y="157018"/>
                </a:cubicBezTo>
                <a:cubicBezTo>
                  <a:pt x="677002" y="122236"/>
                  <a:pt x="567243" y="151446"/>
                  <a:pt x="655782" y="129309"/>
                </a:cubicBezTo>
                <a:cubicBezTo>
                  <a:pt x="665018" y="123151"/>
                  <a:pt x="673288" y="115209"/>
                  <a:pt x="683491" y="110836"/>
                </a:cubicBezTo>
                <a:cubicBezTo>
                  <a:pt x="694902" y="105945"/>
                  <a:pt x="758401" y="94007"/>
                  <a:pt x="766618" y="92364"/>
                </a:cubicBezTo>
                <a:cubicBezTo>
                  <a:pt x="846037" y="39419"/>
                  <a:pt x="745551" y="102898"/>
                  <a:pt x="822037" y="64655"/>
                </a:cubicBezTo>
                <a:cubicBezTo>
                  <a:pt x="893656" y="28845"/>
                  <a:pt x="807808" y="60161"/>
                  <a:pt x="877455" y="36946"/>
                </a:cubicBezTo>
                <a:cubicBezTo>
                  <a:pt x="889770" y="40025"/>
                  <a:pt x="902682" y="41300"/>
                  <a:pt x="914400" y="46182"/>
                </a:cubicBezTo>
                <a:cubicBezTo>
                  <a:pt x="939819" y="56773"/>
                  <a:pt x="988291" y="83127"/>
                  <a:pt x="988291" y="83127"/>
                </a:cubicBezTo>
                <a:cubicBezTo>
                  <a:pt x="998143" y="97905"/>
                  <a:pt x="1012306" y="126846"/>
                  <a:pt x="1034473" y="129309"/>
                </a:cubicBezTo>
                <a:cubicBezTo>
                  <a:pt x="1053086" y="131377"/>
                  <a:pt x="1071418" y="123152"/>
                  <a:pt x="1089891" y="120073"/>
                </a:cubicBezTo>
                <a:cubicBezTo>
                  <a:pt x="1099127" y="116994"/>
                  <a:pt x="1108155" y="113197"/>
                  <a:pt x="1117600" y="110836"/>
                </a:cubicBezTo>
                <a:cubicBezTo>
                  <a:pt x="1153611" y="101833"/>
                  <a:pt x="1191949" y="97576"/>
                  <a:pt x="1228437" y="92364"/>
                </a:cubicBezTo>
                <a:cubicBezTo>
                  <a:pt x="1243831" y="86206"/>
                  <a:pt x="1259094" y="79712"/>
                  <a:pt x="1274618" y="73891"/>
                </a:cubicBezTo>
                <a:cubicBezTo>
                  <a:pt x="1283734" y="70472"/>
                  <a:pt x="1293620" y="69009"/>
                  <a:pt x="1302328" y="64655"/>
                </a:cubicBezTo>
                <a:cubicBezTo>
                  <a:pt x="1312257" y="59691"/>
                  <a:pt x="1320108" y="51146"/>
                  <a:pt x="1330037" y="46182"/>
                </a:cubicBezTo>
                <a:cubicBezTo>
                  <a:pt x="1338745" y="41828"/>
                  <a:pt x="1348630" y="40364"/>
                  <a:pt x="1357746" y="36946"/>
                </a:cubicBezTo>
                <a:cubicBezTo>
                  <a:pt x="1373270" y="31124"/>
                  <a:pt x="1388534" y="24631"/>
                  <a:pt x="1403928" y="18473"/>
                </a:cubicBezTo>
                <a:cubicBezTo>
                  <a:pt x="1434716" y="21552"/>
                  <a:pt x="1467730" y="15808"/>
                  <a:pt x="1496291" y="27709"/>
                </a:cubicBezTo>
                <a:cubicBezTo>
                  <a:pt x="1509001" y="33005"/>
                  <a:pt x="1507466" y="52979"/>
                  <a:pt x="1514764" y="64655"/>
                </a:cubicBezTo>
                <a:cubicBezTo>
                  <a:pt x="1522923" y="77709"/>
                  <a:pt x="1531588" y="90715"/>
                  <a:pt x="1542473" y="101600"/>
                </a:cubicBezTo>
                <a:cubicBezTo>
                  <a:pt x="1555529" y="114656"/>
                  <a:pt x="1592638" y="131301"/>
                  <a:pt x="1607128" y="138546"/>
                </a:cubicBezTo>
                <a:cubicBezTo>
                  <a:pt x="1718891" y="116191"/>
                  <a:pt x="1586640" y="145559"/>
                  <a:pt x="1699491" y="110836"/>
                </a:cubicBezTo>
                <a:cubicBezTo>
                  <a:pt x="1758320" y="92735"/>
                  <a:pt x="1767218" y="94760"/>
                  <a:pt x="1819564" y="83127"/>
                </a:cubicBezTo>
                <a:cubicBezTo>
                  <a:pt x="1831956" y="80373"/>
                  <a:pt x="1843943" y="75686"/>
                  <a:pt x="1856509" y="73891"/>
                </a:cubicBezTo>
                <a:cubicBezTo>
                  <a:pt x="1887140" y="69515"/>
                  <a:pt x="1918085" y="67734"/>
                  <a:pt x="1948873" y="64655"/>
                </a:cubicBezTo>
                <a:cubicBezTo>
                  <a:pt x="1976582" y="67734"/>
                  <a:pt x="2008094" y="59547"/>
                  <a:pt x="2032000" y="73891"/>
                </a:cubicBezTo>
                <a:cubicBezTo>
                  <a:pt x="2058400" y="89731"/>
                  <a:pt x="2061801" y="130704"/>
                  <a:pt x="2087418" y="147782"/>
                </a:cubicBezTo>
                <a:lnTo>
                  <a:pt x="2115128" y="166255"/>
                </a:lnTo>
                <a:cubicBezTo>
                  <a:pt x="2145916" y="163176"/>
                  <a:pt x="2177080" y="162720"/>
                  <a:pt x="2207491" y="157018"/>
                </a:cubicBezTo>
                <a:cubicBezTo>
                  <a:pt x="2280117" y="143401"/>
                  <a:pt x="2246050" y="138855"/>
                  <a:pt x="2309091" y="110836"/>
                </a:cubicBezTo>
                <a:cubicBezTo>
                  <a:pt x="2320691" y="105680"/>
                  <a:pt x="2333722" y="104679"/>
                  <a:pt x="2346037" y="101600"/>
                </a:cubicBezTo>
                <a:cubicBezTo>
                  <a:pt x="2358352" y="95442"/>
                  <a:pt x="2370198" y="88241"/>
                  <a:pt x="2382982" y="83127"/>
                </a:cubicBezTo>
                <a:cubicBezTo>
                  <a:pt x="2429851" y="64380"/>
                  <a:pt x="2438206" y="64694"/>
                  <a:pt x="2484582" y="55418"/>
                </a:cubicBezTo>
                <a:cubicBezTo>
                  <a:pt x="2506134" y="58497"/>
                  <a:pt x="2530206" y="54082"/>
                  <a:pt x="2549237" y="64655"/>
                </a:cubicBezTo>
                <a:cubicBezTo>
                  <a:pt x="2561273" y="71342"/>
                  <a:pt x="2555054" y="96176"/>
                  <a:pt x="2567709" y="101600"/>
                </a:cubicBezTo>
                <a:cubicBezTo>
                  <a:pt x="2582138" y="107784"/>
                  <a:pt x="2598745" y="96495"/>
                  <a:pt x="2613891" y="92364"/>
                </a:cubicBezTo>
                <a:cubicBezTo>
                  <a:pt x="2632677" y="87241"/>
                  <a:pt x="2650418" y="78613"/>
                  <a:pt x="2669309" y="73891"/>
                </a:cubicBezTo>
                <a:lnTo>
                  <a:pt x="2706255" y="64655"/>
                </a:lnTo>
                <a:cubicBezTo>
                  <a:pt x="2718570" y="58497"/>
                  <a:pt x="2731246" y="53013"/>
                  <a:pt x="2743200" y="46182"/>
                </a:cubicBezTo>
                <a:cubicBezTo>
                  <a:pt x="2784873" y="22368"/>
                  <a:pt x="2764303" y="21641"/>
                  <a:pt x="2826328" y="9236"/>
                </a:cubicBezTo>
                <a:lnTo>
                  <a:pt x="2872509" y="0"/>
                </a:ln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4891713" y="4461477"/>
            <a:ext cx="3583545" cy="167061"/>
          </a:xfrm>
          <a:custGeom>
            <a:avLst/>
            <a:gdLst>
              <a:gd name="connsiteX0" fmla="*/ 0 w 2872509"/>
              <a:gd name="connsiteY0" fmla="*/ 36946 h 167061"/>
              <a:gd name="connsiteX1" fmla="*/ 46182 w 2872509"/>
              <a:gd name="connsiteY1" fmla="*/ 55418 h 167061"/>
              <a:gd name="connsiteX2" fmla="*/ 92364 w 2872509"/>
              <a:gd name="connsiteY2" fmla="*/ 92364 h 167061"/>
              <a:gd name="connsiteX3" fmla="*/ 110837 w 2872509"/>
              <a:gd name="connsiteY3" fmla="*/ 120073 h 167061"/>
              <a:gd name="connsiteX4" fmla="*/ 193964 w 2872509"/>
              <a:gd name="connsiteY4" fmla="*/ 120073 h 167061"/>
              <a:gd name="connsiteX5" fmla="*/ 240146 w 2872509"/>
              <a:gd name="connsiteY5" fmla="*/ 92364 h 167061"/>
              <a:gd name="connsiteX6" fmla="*/ 267855 w 2872509"/>
              <a:gd name="connsiteY6" fmla="*/ 73891 h 167061"/>
              <a:gd name="connsiteX7" fmla="*/ 295564 w 2872509"/>
              <a:gd name="connsiteY7" fmla="*/ 64655 h 167061"/>
              <a:gd name="connsiteX8" fmla="*/ 323273 w 2872509"/>
              <a:gd name="connsiteY8" fmla="*/ 46182 h 167061"/>
              <a:gd name="connsiteX9" fmla="*/ 424873 w 2872509"/>
              <a:gd name="connsiteY9" fmla="*/ 64655 h 167061"/>
              <a:gd name="connsiteX10" fmla="*/ 489528 w 2872509"/>
              <a:gd name="connsiteY10" fmla="*/ 110836 h 167061"/>
              <a:gd name="connsiteX11" fmla="*/ 535709 w 2872509"/>
              <a:gd name="connsiteY11" fmla="*/ 166255 h 167061"/>
              <a:gd name="connsiteX12" fmla="*/ 572655 w 2872509"/>
              <a:gd name="connsiteY12" fmla="*/ 157018 h 167061"/>
              <a:gd name="connsiteX13" fmla="*/ 655782 w 2872509"/>
              <a:gd name="connsiteY13" fmla="*/ 129309 h 167061"/>
              <a:gd name="connsiteX14" fmla="*/ 683491 w 2872509"/>
              <a:gd name="connsiteY14" fmla="*/ 110836 h 167061"/>
              <a:gd name="connsiteX15" fmla="*/ 766618 w 2872509"/>
              <a:gd name="connsiteY15" fmla="*/ 92364 h 167061"/>
              <a:gd name="connsiteX16" fmla="*/ 822037 w 2872509"/>
              <a:gd name="connsiteY16" fmla="*/ 64655 h 167061"/>
              <a:gd name="connsiteX17" fmla="*/ 877455 w 2872509"/>
              <a:gd name="connsiteY17" fmla="*/ 36946 h 167061"/>
              <a:gd name="connsiteX18" fmla="*/ 914400 w 2872509"/>
              <a:gd name="connsiteY18" fmla="*/ 46182 h 167061"/>
              <a:gd name="connsiteX19" fmla="*/ 988291 w 2872509"/>
              <a:gd name="connsiteY19" fmla="*/ 83127 h 167061"/>
              <a:gd name="connsiteX20" fmla="*/ 1034473 w 2872509"/>
              <a:gd name="connsiteY20" fmla="*/ 129309 h 167061"/>
              <a:gd name="connsiteX21" fmla="*/ 1089891 w 2872509"/>
              <a:gd name="connsiteY21" fmla="*/ 120073 h 167061"/>
              <a:gd name="connsiteX22" fmla="*/ 1117600 w 2872509"/>
              <a:gd name="connsiteY22" fmla="*/ 110836 h 167061"/>
              <a:gd name="connsiteX23" fmla="*/ 1228437 w 2872509"/>
              <a:gd name="connsiteY23" fmla="*/ 92364 h 167061"/>
              <a:gd name="connsiteX24" fmla="*/ 1274618 w 2872509"/>
              <a:gd name="connsiteY24" fmla="*/ 73891 h 167061"/>
              <a:gd name="connsiteX25" fmla="*/ 1302328 w 2872509"/>
              <a:gd name="connsiteY25" fmla="*/ 64655 h 167061"/>
              <a:gd name="connsiteX26" fmla="*/ 1330037 w 2872509"/>
              <a:gd name="connsiteY26" fmla="*/ 46182 h 167061"/>
              <a:gd name="connsiteX27" fmla="*/ 1357746 w 2872509"/>
              <a:gd name="connsiteY27" fmla="*/ 36946 h 167061"/>
              <a:gd name="connsiteX28" fmla="*/ 1403928 w 2872509"/>
              <a:gd name="connsiteY28" fmla="*/ 18473 h 167061"/>
              <a:gd name="connsiteX29" fmla="*/ 1496291 w 2872509"/>
              <a:gd name="connsiteY29" fmla="*/ 27709 h 167061"/>
              <a:gd name="connsiteX30" fmla="*/ 1514764 w 2872509"/>
              <a:gd name="connsiteY30" fmla="*/ 64655 h 167061"/>
              <a:gd name="connsiteX31" fmla="*/ 1542473 w 2872509"/>
              <a:gd name="connsiteY31" fmla="*/ 101600 h 167061"/>
              <a:gd name="connsiteX32" fmla="*/ 1607128 w 2872509"/>
              <a:gd name="connsiteY32" fmla="*/ 138546 h 167061"/>
              <a:gd name="connsiteX33" fmla="*/ 1699491 w 2872509"/>
              <a:gd name="connsiteY33" fmla="*/ 110836 h 167061"/>
              <a:gd name="connsiteX34" fmla="*/ 1819564 w 2872509"/>
              <a:gd name="connsiteY34" fmla="*/ 83127 h 167061"/>
              <a:gd name="connsiteX35" fmla="*/ 1856509 w 2872509"/>
              <a:gd name="connsiteY35" fmla="*/ 73891 h 167061"/>
              <a:gd name="connsiteX36" fmla="*/ 1948873 w 2872509"/>
              <a:gd name="connsiteY36" fmla="*/ 64655 h 167061"/>
              <a:gd name="connsiteX37" fmla="*/ 2032000 w 2872509"/>
              <a:gd name="connsiteY37" fmla="*/ 73891 h 167061"/>
              <a:gd name="connsiteX38" fmla="*/ 2087418 w 2872509"/>
              <a:gd name="connsiteY38" fmla="*/ 147782 h 167061"/>
              <a:gd name="connsiteX39" fmla="*/ 2115128 w 2872509"/>
              <a:gd name="connsiteY39" fmla="*/ 166255 h 167061"/>
              <a:gd name="connsiteX40" fmla="*/ 2207491 w 2872509"/>
              <a:gd name="connsiteY40" fmla="*/ 157018 h 167061"/>
              <a:gd name="connsiteX41" fmla="*/ 2309091 w 2872509"/>
              <a:gd name="connsiteY41" fmla="*/ 110836 h 167061"/>
              <a:gd name="connsiteX42" fmla="*/ 2346037 w 2872509"/>
              <a:gd name="connsiteY42" fmla="*/ 101600 h 167061"/>
              <a:gd name="connsiteX43" fmla="*/ 2382982 w 2872509"/>
              <a:gd name="connsiteY43" fmla="*/ 83127 h 167061"/>
              <a:gd name="connsiteX44" fmla="*/ 2484582 w 2872509"/>
              <a:gd name="connsiteY44" fmla="*/ 55418 h 167061"/>
              <a:gd name="connsiteX45" fmla="*/ 2549237 w 2872509"/>
              <a:gd name="connsiteY45" fmla="*/ 64655 h 167061"/>
              <a:gd name="connsiteX46" fmla="*/ 2567709 w 2872509"/>
              <a:gd name="connsiteY46" fmla="*/ 101600 h 167061"/>
              <a:gd name="connsiteX47" fmla="*/ 2613891 w 2872509"/>
              <a:gd name="connsiteY47" fmla="*/ 92364 h 167061"/>
              <a:gd name="connsiteX48" fmla="*/ 2669309 w 2872509"/>
              <a:gd name="connsiteY48" fmla="*/ 73891 h 167061"/>
              <a:gd name="connsiteX49" fmla="*/ 2706255 w 2872509"/>
              <a:gd name="connsiteY49" fmla="*/ 64655 h 167061"/>
              <a:gd name="connsiteX50" fmla="*/ 2743200 w 2872509"/>
              <a:gd name="connsiteY50" fmla="*/ 46182 h 167061"/>
              <a:gd name="connsiteX51" fmla="*/ 2826328 w 2872509"/>
              <a:gd name="connsiteY51" fmla="*/ 9236 h 167061"/>
              <a:gd name="connsiteX52" fmla="*/ 2872509 w 2872509"/>
              <a:gd name="connsiteY52" fmla="*/ 0 h 16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72509" h="167061">
                <a:moveTo>
                  <a:pt x="0" y="36946"/>
                </a:moveTo>
                <a:cubicBezTo>
                  <a:pt x="15394" y="43103"/>
                  <a:pt x="32690" y="45781"/>
                  <a:pt x="46182" y="55418"/>
                </a:cubicBezTo>
                <a:cubicBezTo>
                  <a:pt x="119300" y="107644"/>
                  <a:pt x="10934" y="65219"/>
                  <a:pt x="92364" y="92364"/>
                </a:cubicBezTo>
                <a:cubicBezTo>
                  <a:pt x="98522" y="101600"/>
                  <a:pt x="101601" y="113915"/>
                  <a:pt x="110837" y="120073"/>
                </a:cubicBezTo>
                <a:cubicBezTo>
                  <a:pt x="137927" y="138133"/>
                  <a:pt x="166357" y="125594"/>
                  <a:pt x="193964" y="120073"/>
                </a:cubicBezTo>
                <a:cubicBezTo>
                  <a:pt x="209358" y="110837"/>
                  <a:pt x="224922" y="101879"/>
                  <a:pt x="240146" y="92364"/>
                </a:cubicBezTo>
                <a:cubicBezTo>
                  <a:pt x="249559" y="86481"/>
                  <a:pt x="257926" y="78855"/>
                  <a:pt x="267855" y="73891"/>
                </a:cubicBezTo>
                <a:cubicBezTo>
                  <a:pt x="276563" y="69537"/>
                  <a:pt x="286328" y="67734"/>
                  <a:pt x="295564" y="64655"/>
                </a:cubicBezTo>
                <a:cubicBezTo>
                  <a:pt x="304800" y="58497"/>
                  <a:pt x="312218" y="47187"/>
                  <a:pt x="323273" y="46182"/>
                </a:cubicBezTo>
                <a:cubicBezTo>
                  <a:pt x="339444" y="44712"/>
                  <a:pt x="400045" y="52241"/>
                  <a:pt x="424873" y="64655"/>
                </a:cubicBezTo>
                <a:cubicBezTo>
                  <a:pt x="438381" y="71409"/>
                  <a:pt x="481158" y="104558"/>
                  <a:pt x="489528" y="110836"/>
                </a:cubicBezTo>
                <a:cubicBezTo>
                  <a:pt x="497471" y="122751"/>
                  <a:pt x="521066" y="162071"/>
                  <a:pt x="535709" y="166255"/>
                </a:cubicBezTo>
                <a:cubicBezTo>
                  <a:pt x="547915" y="169742"/>
                  <a:pt x="560612" y="161032"/>
                  <a:pt x="572655" y="157018"/>
                </a:cubicBezTo>
                <a:cubicBezTo>
                  <a:pt x="677002" y="122236"/>
                  <a:pt x="567243" y="151446"/>
                  <a:pt x="655782" y="129309"/>
                </a:cubicBezTo>
                <a:cubicBezTo>
                  <a:pt x="665018" y="123151"/>
                  <a:pt x="673288" y="115209"/>
                  <a:pt x="683491" y="110836"/>
                </a:cubicBezTo>
                <a:cubicBezTo>
                  <a:pt x="694902" y="105945"/>
                  <a:pt x="758401" y="94007"/>
                  <a:pt x="766618" y="92364"/>
                </a:cubicBezTo>
                <a:cubicBezTo>
                  <a:pt x="846037" y="39419"/>
                  <a:pt x="745551" y="102898"/>
                  <a:pt x="822037" y="64655"/>
                </a:cubicBezTo>
                <a:cubicBezTo>
                  <a:pt x="893656" y="28845"/>
                  <a:pt x="807808" y="60161"/>
                  <a:pt x="877455" y="36946"/>
                </a:cubicBezTo>
                <a:cubicBezTo>
                  <a:pt x="889770" y="40025"/>
                  <a:pt x="902682" y="41300"/>
                  <a:pt x="914400" y="46182"/>
                </a:cubicBezTo>
                <a:cubicBezTo>
                  <a:pt x="939819" y="56773"/>
                  <a:pt x="988291" y="83127"/>
                  <a:pt x="988291" y="83127"/>
                </a:cubicBezTo>
                <a:cubicBezTo>
                  <a:pt x="998143" y="97905"/>
                  <a:pt x="1012306" y="126846"/>
                  <a:pt x="1034473" y="129309"/>
                </a:cubicBezTo>
                <a:cubicBezTo>
                  <a:pt x="1053086" y="131377"/>
                  <a:pt x="1071418" y="123152"/>
                  <a:pt x="1089891" y="120073"/>
                </a:cubicBezTo>
                <a:cubicBezTo>
                  <a:pt x="1099127" y="116994"/>
                  <a:pt x="1108155" y="113197"/>
                  <a:pt x="1117600" y="110836"/>
                </a:cubicBezTo>
                <a:cubicBezTo>
                  <a:pt x="1153611" y="101833"/>
                  <a:pt x="1191949" y="97576"/>
                  <a:pt x="1228437" y="92364"/>
                </a:cubicBezTo>
                <a:cubicBezTo>
                  <a:pt x="1243831" y="86206"/>
                  <a:pt x="1259094" y="79712"/>
                  <a:pt x="1274618" y="73891"/>
                </a:cubicBezTo>
                <a:cubicBezTo>
                  <a:pt x="1283734" y="70472"/>
                  <a:pt x="1293620" y="69009"/>
                  <a:pt x="1302328" y="64655"/>
                </a:cubicBezTo>
                <a:cubicBezTo>
                  <a:pt x="1312257" y="59691"/>
                  <a:pt x="1320108" y="51146"/>
                  <a:pt x="1330037" y="46182"/>
                </a:cubicBezTo>
                <a:cubicBezTo>
                  <a:pt x="1338745" y="41828"/>
                  <a:pt x="1348630" y="40364"/>
                  <a:pt x="1357746" y="36946"/>
                </a:cubicBezTo>
                <a:cubicBezTo>
                  <a:pt x="1373270" y="31124"/>
                  <a:pt x="1388534" y="24631"/>
                  <a:pt x="1403928" y="18473"/>
                </a:cubicBezTo>
                <a:cubicBezTo>
                  <a:pt x="1434716" y="21552"/>
                  <a:pt x="1467730" y="15808"/>
                  <a:pt x="1496291" y="27709"/>
                </a:cubicBezTo>
                <a:cubicBezTo>
                  <a:pt x="1509001" y="33005"/>
                  <a:pt x="1507466" y="52979"/>
                  <a:pt x="1514764" y="64655"/>
                </a:cubicBezTo>
                <a:cubicBezTo>
                  <a:pt x="1522923" y="77709"/>
                  <a:pt x="1531588" y="90715"/>
                  <a:pt x="1542473" y="101600"/>
                </a:cubicBezTo>
                <a:cubicBezTo>
                  <a:pt x="1555529" y="114656"/>
                  <a:pt x="1592638" y="131301"/>
                  <a:pt x="1607128" y="138546"/>
                </a:cubicBezTo>
                <a:cubicBezTo>
                  <a:pt x="1718891" y="116191"/>
                  <a:pt x="1586640" y="145559"/>
                  <a:pt x="1699491" y="110836"/>
                </a:cubicBezTo>
                <a:cubicBezTo>
                  <a:pt x="1758320" y="92735"/>
                  <a:pt x="1767218" y="94760"/>
                  <a:pt x="1819564" y="83127"/>
                </a:cubicBezTo>
                <a:cubicBezTo>
                  <a:pt x="1831956" y="80373"/>
                  <a:pt x="1843943" y="75686"/>
                  <a:pt x="1856509" y="73891"/>
                </a:cubicBezTo>
                <a:cubicBezTo>
                  <a:pt x="1887140" y="69515"/>
                  <a:pt x="1918085" y="67734"/>
                  <a:pt x="1948873" y="64655"/>
                </a:cubicBezTo>
                <a:cubicBezTo>
                  <a:pt x="1976582" y="67734"/>
                  <a:pt x="2008094" y="59547"/>
                  <a:pt x="2032000" y="73891"/>
                </a:cubicBezTo>
                <a:cubicBezTo>
                  <a:pt x="2058400" y="89731"/>
                  <a:pt x="2061801" y="130704"/>
                  <a:pt x="2087418" y="147782"/>
                </a:cubicBezTo>
                <a:lnTo>
                  <a:pt x="2115128" y="166255"/>
                </a:lnTo>
                <a:cubicBezTo>
                  <a:pt x="2145916" y="163176"/>
                  <a:pt x="2177080" y="162720"/>
                  <a:pt x="2207491" y="157018"/>
                </a:cubicBezTo>
                <a:cubicBezTo>
                  <a:pt x="2280117" y="143401"/>
                  <a:pt x="2246050" y="138855"/>
                  <a:pt x="2309091" y="110836"/>
                </a:cubicBezTo>
                <a:cubicBezTo>
                  <a:pt x="2320691" y="105680"/>
                  <a:pt x="2333722" y="104679"/>
                  <a:pt x="2346037" y="101600"/>
                </a:cubicBezTo>
                <a:cubicBezTo>
                  <a:pt x="2358352" y="95442"/>
                  <a:pt x="2370198" y="88241"/>
                  <a:pt x="2382982" y="83127"/>
                </a:cubicBezTo>
                <a:cubicBezTo>
                  <a:pt x="2429851" y="64380"/>
                  <a:pt x="2438206" y="64694"/>
                  <a:pt x="2484582" y="55418"/>
                </a:cubicBezTo>
                <a:cubicBezTo>
                  <a:pt x="2506134" y="58497"/>
                  <a:pt x="2530206" y="54082"/>
                  <a:pt x="2549237" y="64655"/>
                </a:cubicBezTo>
                <a:cubicBezTo>
                  <a:pt x="2561273" y="71342"/>
                  <a:pt x="2555054" y="96176"/>
                  <a:pt x="2567709" y="101600"/>
                </a:cubicBezTo>
                <a:cubicBezTo>
                  <a:pt x="2582138" y="107784"/>
                  <a:pt x="2598745" y="96495"/>
                  <a:pt x="2613891" y="92364"/>
                </a:cubicBezTo>
                <a:cubicBezTo>
                  <a:pt x="2632677" y="87241"/>
                  <a:pt x="2650418" y="78613"/>
                  <a:pt x="2669309" y="73891"/>
                </a:cubicBezTo>
                <a:lnTo>
                  <a:pt x="2706255" y="64655"/>
                </a:lnTo>
                <a:cubicBezTo>
                  <a:pt x="2718570" y="58497"/>
                  <a:pt x="2731246" y="53013"/>
                  <a:pt x="2743200" y="46182"/>
                </a:cubicBezTo>
                <a:cubicBezTo>
                  <a:pt x="2784873" y="22368"/>
                  <a:pt x="2764303" y="21641"/>
                  <a:pt x="2826328" y="9236"/>
                </a:cubicBezTo>
                <a:lnTo>
                  <a:pt x="2872509" y="0"/>
                </a:lnTo>
              </a:path>
            </a:pathLst>
          </a:custGeom>
          <a:noFill/>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 name="直接连接符 17"/>
          <p:cNvCxnSpPr/>
          <p:nvPr/>
        </p:nvCxnSpPr>
        <p:spPr>
          <a:xfrm>
            <a:off x="4572000" y="2397680"/>
            <a:ext cx="1782618"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2640" y="2397680"/>
            <a:ext cx="1782618"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8826372" y="2426233"/>
            <a:ext cx="1084246"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641273" y="3111089"/>
            <a:ext cx="2051367"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043754" y="3073300"/>
            <a:ext cx="2238791"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9591844" y="3111089"/>
            <a:ext cx="632811"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572000" y="5268039"/>
            <a:ext cx="2120640"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043754" y="5268039"/>
            <a:ext cx="1782618"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9177354" y="5285668"/>
            <a:ext cx="982646"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572000" y="5986847"/>
            <a:ext cx="2120640"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941127" y="5996927"/>
            <a:ext cx="2156691" cy="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9491628" y="5986847"/>
            <a:ext cx="668372" cy="10080"/>
          </a:xfrm>
          <a:prstGeom prst="line">
            <a:avLst/>
          </a:prstGeom>
          <a:ln w="28575">
            <a:solidFill>
              <a:schemeClr val="tx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20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left)">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left)">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41601" y="172713"/>
            <a:ext cx="79512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3600" b="1" dirty="0" smtClean="0">
                <a:solidFill>
                  <a:schemeClr val="tx2"/>
                </a:solidFill>
              </a:rPr>
              <a:t>4.5.1 </a:t>
            </a:r>
            <a:r>
              <a:rPr lang="zh-CN" altLang="en-US" sz="3600" b="1" dirty="0">
                <a:solidFill>
                  <a:schemeClr val="tx2"/>
                </a:solidFill>
              </a:rPr>
              <a:t>杂质半导体</a:t>
            </a:r>
            <a:r>
              <a:rPr lang="en-US" altLang="zh-CN" sz="3600" b="1" dirty="0" smtClean="0">
                <a:solidFill>
                  <a:schemeClr val="tx2"/>
                </a:solidFill>
              </a:rPr>
              <a:t>—</a:t>
            </a:r>
            <a:r>
              <a:rPr lang="zh-CN" altLang="en-US" sz="3600" b="1" dirty="0" smtClean="0">
                <a:solidFill>
                  <a:schemeClr val="tx2"/>
                </a:solidFill>
              </a:rPr>
              <a:t>半导体电中性条件</a:t>
            </a:r>
            <a:r>
              <a:rPr lang="zh-CN" altLang="en-US" sz="3600" dirty="0" smtClean="0">
                <a:solidFill>
                  <a:schemeClr val="tx2"/>
                </a:solidFill>
              </a:rPr>
              <a:t> </a:t>
            </a:r>
            <a:endParaRPr lang="zh-CN" altLang="en-US" sz="3600" dirty="0">
              <a:solidFill>
                <a:schemeClr val="tx2"/>
              </a:solidFill>
            </a:endParaRPr>
          </a:p>
        </p:txBody>
      </p:sp>
      <p:sp>
        <p:nvSpPr>
          <p:cNvPr id="3" name="TextBox 2"/>
          <p:cNvSpPr txBox="1"/>
          <p:nvPr/>
        </p:nvSpPr>
        <p:spPr>
          <a:xfrm>
            <a:off x="2233291" y="1128085"/>
            <a:ext cx="7007046" cy="523220"/>
          </a:xfrm>
          <a:prstGeom prst="rect">
            <a:avLst/>
          </a:prstGeom>
          <a:noFill/>
        </p:spPr>
        <p:txBody>
          <a:bodyPr wrap="none" rtlCol="0">
            <a:spAutoFit/>
          </a:bodyPr>
          <a:lstStyle/>
          <a:p>
            <a:r>
              <a:rPr lang="zh-CN" altLang="en-US" b="1" dirty="0">
                <a:solidFill>
                  <a:srgbClr val="7030A0"/>
                </a:solidFill>
                <a:latin typeface="华文楷体" pitchFamily="2" charset="-122"/>
                <a:ea typeface="华文楷体" pitchFamily="2" charset="-122"/>
              </a:rPr>
              <a:t>同时存在施主和受主的半导体中</a:t>
            </a:r>
            <a:r>
              <a:rPr lang="zh-CN" altLang="en-US" b="1" dirty="0">
                <a:solidFill>
                  <a:srgbClr val="FF0000"/>
                </a:solidFill>
                <a:latin typeface="华文楷体" pitchFamily="2" charset="-122"/>
                <a:ea typeface="华文楷体" pitchFamily="2" charset="-122"/>
              </a:rPr>
              <a:t>电中性条件</a:t>
            </a:r>
          </a:p>
        </p:txBody>
      </p:sp>
      <p:sp>
        <p:nvSpPr>
          <p:cNvPr id="51" name="Text Box 6"/>
          <p:cNvSpPr txBox="1">
            <a:spLocks noChangeArrowheads="1"/>
          </p:cNvSpPr>
          <p:nvPr/>
        </p:nvSpPr>
        <p:spPr bwMode="auto">
          <a:xfrm>
            <a:off x="3133381" y="1898409"/>
            <a:ext cx="1427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FF0000"/>
                </a:solidFill>
                <a:latin typeface="Times New Roman" pitchFamily="18" charset="0"/>
                <a:cs typeface="Times New Roman" pitchFamily="18" charset="0"/>
              </a:rPr>
              <a:t>负电荷：</a:t>
            </a:r>
          </a:p>
        </p:txBody>
      </p:sp>
      <p:sp>
        <p:nvSpPr>
          <p:cNvPr id="52" name="Text Box 6"/>
          <p:cNvSpPr txBox="1">
            <a:spLocks noChangeArrowheads="1"/>
          </p:cNvSpPr>
          <p:nvPr/>
        </p:nvSpPr>
        <p:spPr bwMode="auto">
          <a:xfrm>
            <a:off x="4512918" y="1917459"/>
            <a:ext cx="1870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itchFamily="18" charset="0"/>
                <a:cs typeface="Times New Roman" pitchFamily="18" charset="0"/>
              </a:rPr>
              <a:t>导带电子</a:t>
            </a:r>
            <a:r>
              <a:rPr lang="en-US" altLang="zh-CN" b="1" dirty="0">
                <a:latin typeface="Times New Roman" pitchFamily="18" charset="0"/>
                <a:cs typeface="Times New Roman" pitchFamily="18" charset="0"/>
              </a:rPr>
              <a:t>n</a:t>
            </a:r>
            <a:r>
              <a:rPr lang="zh-CN" altLang="en-US" b="1" dirty="0">
                <a:latin typeface="Times New Roman" pitchFamily="18" charset="0"/>
                <a:cs typeface="Times New Roman" pitchFamily="18" charset="0"/>
              </a:rPr>
              <a:t>、</a:t>
            </a:r>
          </a:p>
        </p:txBody>
      </p:sp>
      <mc:AlternateContent xmlns:mc="http://schemas.openxmlformats.org/markup-compatibility/2006" xmlns:a14="http://schemas.microsoft.com/office/drawing/2010/main">
        <mc:Choice Requires="a14">
          <p:sp>
            <p:nvSpPr>
              <p:cNvPr id="53" name="Text Box 6"/>
              <p:cNvSpPr txBox="1">
                <a:spLocks noChangeArrowheads="1"/>
              </p:cNvSpPr>
              <p:nvPr/>
            </p:nvSpPr>
            <p:spPr bwMode="auto">
              <a:xfrm>
                <a:off x="6306784" y="1936509"/>
                <a:ext cx="3842721"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itchFamily="18" charset="0"/>
                    <a:cs typeface="Times New Roman" pitchFamily="18" charset="0"/>
                  </a:rPr>
                  <a:t>电离的受主：</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𝑎</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𝑎</m:t>
                        </m:r>
                      </m:sub>
                    </m:sSub>
                  </m:oMath>
                </a14:m>
                <a:endParaRPr lang="zh-CN" altLang="en-US" b="1" dirty="0">
                  <a:latin typeface="Times New Roman" pitchFamily="18" charset="0"/>
                  <a:cs typeface="Times New Roman" pitchFamily="18" charset="0"/>
                </a:endParaRPr>
              </a:p>
            </p:txBody>
          </p:sp>
        </mc:Choice>
        <mc:Fallback xmlns="">
          <p:sp>
            <p:nvSpPr>
              <p:cNvPr id="53" name="Text Box 6"/>
              <p:cNvSpPr txBox="1">
                <a:spLocks noRot="1" noChangeAspect="1" noMove="1" noResize="1" noEditPoints="1" noAdjustHandles="1" noChangeArrowheads="1" noChangeShapeType="1" noTextEdit="1"/>
              </p:cNvSpPr>
              <p:nvPr/>
            </p:nvSpPr>
            <p:spPr bwMode="auto">
              <a:xfrm>
                <a:off x="6306784" y="1936509"/>
                <a:ext cx="3842721" cy="523220"/>
              </a:xfrm>
              <a:prstGeom prst="rect">
                <a:avLst/>
              </a:prstGeom>
              <a:blipFill>
                <a:blip r:embed="rId3"/>
                <a:stretch>
                  <a:fillRect l="-3333" t="-16471" b="-294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4" name="Text Box 6"/>
          <p:cNvSpPr txBox="1">
            <a:spLocks noChangeArrowheads="1"/>
          </p:cNvSpPr>
          <p:nvPr/>
        </p:nvSpPr>
        <p:spPr bwMode="auto">
          <a:xfrm>
            <a:off x="3133379" y="2797993"/>
            <a:ext cx="1427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rgbClr val="FF0000"/>
                </a:solidFill>
                <a:latin typeface="Times New Roman" pitchFamily="18" charset="0"/>
                <a:cs typeface="Times New Roman" pitchFamily="18" charset="0"/>
              </a:rPr>
              <a:t>正电荷：</a:t>
            </a:r>
          </a:p>
        </p:txBody>
      </p:sp>
      <p:sp>
        <p:nvSpPr>
          <p:cNvPr id="55" name="Text Box 6"/>
          <p:cNvSpPr txBox="1">
            <a:spLocks noChangeArrowheads="1"/>
          </p:cNvSpPr>
          <p:nvPr/>
        </p:nvSpPr>
        <p:spPr bwMode="auto">
          <a:xfrm>
            <a:off x="4512916" y="2817043"/>
            <a:ext cx="1870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itchFamily="18" charset="0"/>
                <a:cs typeface="Times New Roman" pitchFamily="18" charset="0"/>
              </a:rPr>
              <a:t>价带空穴</a:t>
            </a:r>
            <a:r>
              <a:rPr lang="en-US" altLang="zh-CN" b="1" dirty="0">
                <a:latin typeface="Times New Roman" pitchFamily="18" charset="0"/>
                <a:cs typeface="Times New Roman" pitchFamily="18" charset="0"/>
              </a:rPr>
              <a:t>p</a:t>
            </a:r>
            <a:r>
              <a:rPr lang="zh-CN" altLang="en-US" b="1" dirty="0">
                <a:latin typeface="Times New Roman" pitchFamily="18" charset="0"/>
                <a:cs typeface="Times New Roman" pitchFamily="18" charset="0"/>
              </a:rPr>
              <a:t>、</a:t>
            </a:r>
          </a:p>
        </p:txBody>
      </p:sp>
      <mc:AlternateContent xmlns:mc="http://schemas.openxmlformats.org/markup-compatibility/2006" xmlns:a14="http://schemas.microsoft.com/office/drawing/2010/main">
        <mc:Choice Requires="a14">
          <p:sp>
            <p:nvSpPr>
              <p:cNvPr id="56" name="Text Box 6"/>
              <p:cNvSpPr txBox="1">
                <a:spLocks noChangeArrowheads="1"/>
              </p:cNvSpPr>
              <p:nvPr/>
            </p:nvSpPr>
            <p:spPr bwMode="auto">
              <a:xfrm>
                <a:off x="6306782" y="2836093"/>
                <a:ext cx="3709373"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latin typeface="Times New Roman" pitchFamily="18" charset="0"/>
                    <a:cs typeface="Times New Roman" pitchFamily="18" charset="0"/>
                  </a:rPr>
                  <a:t>电离的施主：</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𝑁</m:t>
                        </m:r>
                      </m:e>
                      <m:sub>
                        <m:r>
                          <a:rPr lang="en-US" altLang="zh-CN" i="1">
                            <a:latin typeface="Cambria Math"/>
                          </a:rPr>
                          <m:t>𝑑</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𝑑</m:t>
                        </m:r>
                      </m:sub>
                    </m:sSub>
                  </m:oMath>
                </a14:m>
                <a:endParaRPr lang="zh-CN" altLang="en-US" b="1" dirty="0">
                  <a:latin typeface="Times New Roman" pitchFamily="18" charset="0"/>
                  <a:cs typeface="Times New Roman" pitchFamily="18" charset="0"/>
                </a:endParaRPr>
              </a:p>
            </p:txBody>
          </p:sp>
        </mc:Choice>
        <mc:Fallback xmlns="">
          <p:sp>
            <p:nvSpPr>
              <p:cNvPr id="56" name="Text Box 6"/>
              <p:cNvSpPr txBox="1">
                <a:spLocks noRot="1" noChangeAspect="1" noMove="1" noResize="1" noEditPoints="1" noAdjustHandles="1" noChangeArrowheads="1" noChangeShapeType="1" noTextEdit="1"/>
              </p:cNvSpPr>
              <p:nvPr/>
            </p:nvSpPr>
            <p:spPr bwMode="auto">
              <a:xfrm>
                <a:off x="6306782" y="2836093"/>
                <a:ext cx="3709373" cy="523220"/>
              </a:xfrm>
              <a:prstGeom prst="rect">
                <a:avLst/>
              </a:prstGeom>
              <a:blipFill>
                <a:blip r:embed="rId4"/>
                <a:stretch>
                  <a:fillRect l="-3454" t="-15116" b="-279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365831" y="3493054"/>
                <a:ext cx="5273047" cy="523220"/>
              </a:xfrm>
              <a:prstGeom prst="rect">
                <a:avLst/>
              </a:prstGeom>
              <a:solidFill>
                <a:srgbClr val="FFFF00"/>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𝒏</m:t>
                      </m:r>
                      <m:r>
                        <a:rPr lang="en-US" altLang="zh-CN" b="1" i="1">
                          <a:latin typeface="Cambria Math"/>
                        </a:rPr>
                        <m:t>+</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𝑵</m:t>
                              </m:r>
                            </m:e>
                            <m:sub>
                              <m:r>
                                <a:rPr lang="en-US" altLang="zh-CN" b="1" i="1">
                                  <a:latin typeface="Cambria Math"/>
                                </a:rPr>
                                <m:t>𝒂</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𝒑</m:t>
                              </m:r>
                            </m:e>
                            <m:sub>
                              <m:r>
                                <a:rPr lang="en-US" altLang="zh-CN" b="1" i="1">
                                  <a:latin typeface="Cambria Math"/>
                                </a:rPr>
                                <m:t>𝒂</m:t>
                              </m:r>
                            </m:sub>
                          </m:sSub>
                        </m:e>
                      </m:d>
                      <m:r>
                        <a:rPr lang="en-US" altLang="zh-CN" b="1" i="1">
                          <a:latin typeface="Cambria Math"/>
                        </a:rPr>
                        <m:t>=</m:t>
                      </m:r>
                      <m:r>
                        <a:rPr lang="en-US" altLang="zh-CN" b="1" i="1">
                          <a:latin typeface="Cambria Math"/>
                        </a:rPr>
                        <m:t>𝒑</m:t>
                      </m:r>
                      <m:r>
                        <a:rPr lang="en-US" altLang="zh-CN" b="1" i="1">
                          <a:latin typeface="Cambria Math"/>
                        </a:rPr>
                        <m:t>+</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a:rPr>
                                <m:t>𝑵</m:t>
                              </m:r>
                            </m:e>
                            <m:sub>
                              <m:r>
                                <a:rPr lang="en-US" altLang="zh-CN" b="1" i="1">
                                  <a:latin typeface="Cambria Math"/>
                                </a:rPr>
                                <m:t>𝒅</m:t>
                              </m:r>
                            </m:sub>
                          </m:sSub>
                          <m:r>
                            <a:rPr lang="en-US" altLang="zh-CN" b="1" i="1">
                              <a:latin typeface="Cambria Math"/>
                            </a:rPr>
                            <m:t>−</m:t>
                          </m:r>
                          <m:sSub>
                            <m:sSubPr>
                              <m:ctrlPr>
                                <a:rPr lang="en-US" altLang="zh-CN" b="1" i="1">
                                  <a:latin typeface="Cambria Math" panose="02040503050406030204" pitchFamily="18" charset="0"/>
                                </a:rPr>
                              </m:ctrlPr>
                            </m:sSubPr>
                            <m:e>
                              <m:r>
                                <a:rPr lang="en-US" altLang="zh-CN" b="1" i="1">
                                  <a:latin typeface="Cambria Math"/>
                                </a:rPr>
                                <m:t>𝒏</m:t>
                              </m:r>
                            </m:e>
                            <m:sub>
                              <m:r>
                                <a:rPr lang="en-US" altLang="zh-CN" b="1" i="1">
                                  <a:latin typeface="Cambria Math"/>
                                </a:rPr>
                                <m:t>𝒅</m:t>
                              </m:r>
                            </m:sub>
                          </m:sSub>
                        </m:e>
                      </m:d>
                    </m:oMath>
                  </m:oMathPara>
                </a14:m>
                <a:endParaRPr lang="zh-CN" altLang="en-US" b="1" dirty="0"/>
              </a:p>
            </p:txBody>
          </p:sp>
        </mc:Choice>
        <mc:Fallback xmlns="">
          <p:sp>
            <p:nvSpPr>
              <p:cNvPr id="57" name="TextBox 56"/>
              <p:cNvSpPr txBox="1">
                <a:spLocks noRot="1" noChangeAspect="1" noMove="1" noResize="1" noEditPoints="1" noAdjustHandles="1" noChangeArrowheads="1" noChangeShapeType="1" noTextEdit="1"/>
              </p:cNvSpPr>
              <p:nvPr/>
            </p:nvSpPr>
            <p:spPr>
              <a:xfrm>
                <a:off x="3365831" y="3493054"/>
                <a:ext cx="5273047" cy="523220"/>
              </a:xfrm>
              <a:prstGeom prst="rect">
                <a:avLst/>
              </a:prstGeom>
              <a:blipFill>
                <a:blip r:embed="rId5"/>
                <a:stretch>
                  <a:fillRect/>
                </a:stretch>
              </a:blipFill>
            </p:spPr>
            <p:txBody>
              <a:bodyPr/>
              <a:lstStyle/>
              <a:p>
                <a:r>
                  <a:rPr lang="zh-CN" altLang="en-US">
                    <a:noFill/>
                  </a:rPr>
                  <a:t> </a:t>
                </a:r>
              </a:p>
            </p:txBody>
          </p:sp>
        </mc:Fallback>
      </mc:AlternateContent>
      <p:sp>
        <p:nvSpPr>
          <p:cNvPr id="58" name="Text Box 6"/>
          <p:cNvSpPr txBox="1">
            <a:spLocks noChangeArrowheads="1"/>
          </p:cNvSpPr>
          <p:nvPr/>
        </p:nvSpPr>
        <p:spPr bwMode="auto">
          <a:xfrm rot="5400000">
            <a:off x="3036970" y="2693934"/>
            <a:ext cx="142716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4400" b="1" dirty="0">
                <a:solidFill>
                  <a:srgbClr val="FF0000"/>
                </a:solidFill>
                <a:latin typeface="Times New Roman" pitchFamily="18" charset="0"/>
                <a:cs typeface="Times New Roman" pitchFamily="18" charset="0"/>
              </a:rPr>
              <a:t>=</a:t>
            </a:r>
            <a:endParaRPr lang="zh-CN" altLang="en-US" sz="4400" b="1" dirty="0">
              <a:solidFill>
                <a:srgbClr val="FF0000"/>
              </a:solidFill>
              <a:latin typeface="Times New Roman" pitchFamily="18" charset="0"/>
              <a:cs typeface="Times New Roman" pitchFamily="18" charset="0"/>
            </a:endParaRPr>
          </a:p>
        </p:txBody>
      </p:sp>
      <p:sp>
        <p:nvSpPr>
          <p:cNvPr id="4" name="TextBox 3"/>
          <p:cNvSpPr txBox="1"/>
          <p:nvPr/>
        </p:nvSpPr>
        <p:spPr>
          <a:xfrm>
            <a:off x="2233292" y="4376915"/>
            <a:ext cx="4134465" cy="523220"/>
          </a:xfrm>
          <a:prstGeom prst="rect">
            <a:avLst/>
          </a:prstGeom>
          <a:noFill/>
        </p:spPr>
        <p:txBody>
          <a:bodyPr wrap="none" rtlCol="0">
            <a:spAutoFit/>
          </a:bodyPr>
          <a:lstStyle/>
          <a:p>
            <a:r>
              <a:rPr lang="zh-CN" altLang="en-US" dirty="0">
                <a:solidFill>
                  <a:srgbClr val="7030A0"/>
                </a:solidFill>
                <a:latin typeface="华文新魏" pitchFamily="2" charset="-122"/>
                <a:ea typeface="华文新魏" pitchFamily="2" charset="-122"/>
              </a:rPr>
              <a:t>只含一种施主的半导体：</a:t>
            </a:r>
          </a:p>
        </p:txBody>
      </p:sp>
      <mc:AlternateContent xmlns:mc="http://schemas.openxmlformats.org/markup-compatibility/2006" xmlns:a14="http://schemas.microsoft.com/office/drawing/2010/main">
        <mc:Choice Requires="a14">
          <p:sp>
            <p:nvSpPr>
              <p:cNvPr id="13" name="TextBox 12"/>
              <p:cNvSpPr txBox="1"/>
              <p:nvPr/>
            </p:nvSpPr>
            <p:spPr>
              <a:xfrm>
                <a:off x="6367756" y="4376915"/>
                <a:ext cx="32303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7030A0"/>
                          </a:solidFill>
                          <a:latin typeface="Cambria Math"/>
                        </a:rPr>
                        <m:t>𝒏</m:t>
                      </m:r>
                      <m:r>
                        <a:rPr lang="en-US" altLang="zh-CN" b="1" i="1">
                          <a:solidFill>
                            <a:srgbClr val="7030A0"/>
                          </a:solidFill>
                          <a:latin typeface="Cambria Math"/>
                        </a:rPr>
                        <m:t>=</m:t>
                      </m:r>
                      <m:r>
                        <a:rPr lang="en-US" altLang="zh-CN" b="1" i="1">
                          <a:solidFill>
                            <a:srgbClr val="7030A0"/>
                          </a:solidFill>
                          <a:latin typeface="Cambria Math"/>
                        </a:rPr>
                        <m:t>𝒑</m:t>
                      </m:r>
                      <m:r>
                        <a:rPr lang="en-US" altLang="zh-CN" b="1" i="1">
                          <a:solidFill>
                            <a:srgbClr val="7030A0"/>
                          </a:solidFill>
                          <a:latin typeface="Cambria Math"/>
                        </a:rPr>
                        <m:t>+</m:t>
                      </m:r>
                      <m:d>
                        <m:dPr>
                          <m:ctrlPr>
                            <a:rPr lang="en-US" altLang="zh-CN" b="1" i="1">
                              <a:solidFill>
                                <a:srgbClr val="7030A0"/>
                              </a:solidFill>
                              <a:latin typeface="Cambria Math" panose="02040503050406030204" pitchFamily="18" charset="0"/>
                            </a:rPr>
                          </m:ctrlPr>
                        </m:dPr>
                        <m:e>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a:rPr>
                                <m:t>𝑵</m:t>
                              </m:r>
                            </m:e>
                            <m:sub>
                              <m:r>
                                <a:rPr lang="en-US" altLang="zh-CN" b="1" i="1">
                                  <a:solidFill>
                                    <a:srgbClr val="7030A0"/>
                                  </a:solidFill>
                                  <a:latin typeface="Cambria Math"/>
                                </a:rPr>
                                <m:t>𝒅</m:t>
                              </m:r>
                            </m:sub>
                          </m:sSub>
                          <m:r>
                            <a:rPr lang="en-US" altLang="zh-CN" b="1" i="1">
                              <a:solidFill>
                                <a:srgbClr val="7030A0"/>
                              </a:solidFill>
                              <a:latin typeface="Cambria Math"/>
                            </a:rPr>
                            <m:t>−</m:t>
                          </m:r>
                          <m:sSub>
                            <m:sSubPr>
                              <m:ctrlPr>
                                <a:rPr lang="en-US" altLang="zh-CN" b="1" i="1">
                                  <a:solidFill>
                                    <a:srgbClr val="7030A0"/>
                                  </a:solidFill>
                                  <a:latin typeface="Cambria Math" panose="02040503050406030204" pitchFamily="18" charset="0"/>
                                </a:rPr>
                              </m:ctrlPr>
                            </m:sSubPr>
                            <m:e>
                              <m:r>
                                <a:rPr lang="en-US" altLang="zh-CN" b="1" i="1">
                                  <a:solidFill>
                                    <a:srgbClr val="7030A0"/>
                                  </a:solidFill>
                                  <a:latin typeface="Cambria Math"/>
                                </a:rPr>
                                <m:t>𝒏</m:t>
                              </m:r>
                            </m:e>
                            <m:sub>
                              <m:r>
                                <a:rPr lang="en-US" altLang="zh-CN" b="1" i="1">
                                  <a:solidFill>
                                    <a:srgbClr val="7030A0"/>
                                  </a:solidFill>
                                  <a:latin typeface="Cambria Math"/>
                                </a:rPr>
                                <m:t>𝒅</m:t>
                              </m:r>
                            </m:sub>
                          </m:sSub>
                        </m:e>
                      </m:d>
                    </m:oMath>
                  </m:oMathPara>
                </a14:m>
                <a:endParaRPr lang="zh-CN" altLang="en-US" b="1"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6367756" y="4376915"/>
                <a:ext cx="3230372" cy="523220"/>
              </a:xfrm>
              <a:prstGeom prst="rect">
                <a:avLst/>
              </a:prstGeom>
              <a:blipFill>
                <a:blip r:embed="rId6"/>
                <a:stretch>
                  <a:fillRect/>
                </a:stretch>
              </a:blipFill>
            </p:spPr>
            <p:txBody>
              <a:bodyPr/>
              <a:lstStyle/>
              <a:p>
                <a:r>
                  <a:rPr lang="zh-CN" altLang="en-US">
                    <a:noFill/>
                  </a:rPr>
                  <a:t> </a:t>
                </a:r>
              </a:p>
            </p:txBody>
          </p:sp>
        </mc:Fallback>
      </mc:AlternateContent>
      <p:sp>
        <p:nvSpPr>
          <p:cNvPr id="14" name="TextBox 13"/>
          <p:cNvSpPr txBox="1"/>
          <p:nvPr/>
        </p:nvSpPr>
        <p:spPr>
          <a:xfrm>
            <a:off x="2248520" y="4992915"/>
            <a:ext cx="4134465" cy="523220"/>
          </a:xfrm>
          <a:prstGeom prst="rect">
            <a:avLst/>
          </a:prstGeom>
          <a:noFill/>
        </p:spPr>
        <p:txBody>
          <a:bodyPr wrap="none" rtlCol="0">
            <a:spAutoFit/>
          </a:bodyPr>
          <a:lstStyle/>
          <a:p>
            <a:r>
              <a:rPr lang="zh-CN" altLang="en-US" dirty="0">
                <a:solidFill>
                  <a:srgbClr val="008000"/>
                </a:solidFill>
                <a:latin typeface="华文新魏" pitchFamily="2" charset="-122"/>
                <a:ea typeface="华文新魏" pitchFamily="2" charset="-122"/>
              </a:rPr>
              <a:t>只含一种受主的半导体：</a:t>
            </a:r>
          </a:p>
        </p:txBody>
      </p:sp>
      <p:grpSp>
        <p:nvGrpSpPr>
          <p:cNvPr id="16" name="组合 15"/>
          <p:cNvGrpSpPr/>
          <p:nvPr/>
        </p:nvGrpSpPr>
        <p:grpSpPr>
          <a:xfrm>
            <a:off x="9988075" y="6459794"/>
            <a:ext cx="552450" cy="314325"/>
            <a:chOff x="5172075" y="6438900"/>
            <a:chExt cx="552450" cy="314325"/>
          </a:xfrm>
        </p:grpSpPr>
        <p:sp>
          <p:nvSpPr>
            <p:cNvPr id="17" name="棱台 16"/>
            <p:cNvSpPr/>
            <p:nvPr/>
          </p:nvSpPr>
          <p:spPr>
            <a:xfrm>
              <a:off x="5172075" y="6438900"/>
              <a:ext cx="552450" cy="314325"/>
            </a:xfrm>
            <a:prstGeom prst="bevel">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5314950" y="6519862"/>
              <a:ext cx="276225" cy="157163"/>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7933771" y="6463069"/>
            <a:ext cx="1899879" cy="307777"/>
          </a:xfrm>
          <a:prstGeom prst="rect">
            <a:avLst/>
          </a:prstGeom>
          <a:noFill/>
        </p:spPr>
        <p:txBody>
          <a:bodyPr wrap="none" rtlCol="0">
            <a:spAutoFit/>
          </a:bodyPr>
          <a:lstStyle/>
          <a:p>
            <a:r>
              <a:rPr lang="zh-CN" altLang="en-US" sz="1400" dirty="0"/>
              <a:t>大连理工大学  张贺秋</a:t>
            </a:r>
          </a:p>
        </p:txBody>
      </p:sp>
      <mc:AlternateContent xmlns:mc="http://schemas.openxmlformats.org/markup-compatibility/2006" xmlns:a14="http://schemas.microsoft.com/office/drawing/2010/main">
        <mc:Choice Requires="a14">
          <p:sp>
            <p:nvSpPr>
              <p:cNvPr id="20" name="TextBox 19"/>
              <p:cNvSpPr txBox="1"/>
              <p:nvPr/>
            </p:nvSpPr>
            <p:spPr>
              <a:xfrm>
                <a:off x="6362477" y="4929870"/>
                <a:ext cx="32111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rgbClr val="008000"/>
                          </a:solidFill>
                          <a:latin typeface="Cambria Math"/>
                        </a:rPr>
                        <m:t>𝒏</m:t>
                      </m:r>
                      <m:r>
                        <a:rPr lang="en-US" altLang="zh-CN" b="1" i="1">
                          <a:solidFill>
                            <a:srgbClr val="008000"/>
                          </a:solidFill>
                          <a:latin typeface="Cambria Math"/>
                        </a:rPr>
                        <m:t>+</m:t>
                      </m:r>
                      <m:d>
                        <m:dPr>
                          <m:ctrlPr>
                            <a:rPr lang="en-US" altLang="zh-CN" b="1" i="1">
                              <a:solidFill>
                                <a:srgbClr val="008000"/>
                              </a:solidFill>
                              <a:latin typeface="Cambria Math" panose="02040503050406030204" pitchFamily="18" charset="0"/>
                            </a:rPr>
                          </m:ctrlPr>
                        </m:dPr>
                        <m:e>
                          <m:sSub>
                            <m:sSubPr>
                              <m:ctrlPr>
                                <a:rPr lang="en-US" altLang="zh-CN" b="1" i="1">
                                  <a:solidFill>
                                    <a:srgbClr val="008000"/>
                                  </a:solidFill>
                                  <a:latin typeface="Cambria Math" panose="02040503050406030204" pitchFamily="18" charset="0"/>
                                </a:rPr>
                              </m:ctrlPr>
                            </m:sSubPr>
                            <m:e>
                              <m:r>
                                <a:rPr lang="en-US" altLang="zh-CN" b="1" i="1">
                                  <a:solidFill>
                                    <a:srgbClr val="008000"/>
                                  </a:solidFill>
                                  <a:latin typeface="Cambria Math"/>
                                </a:rPr>
                                <m:t>𝑵</m:t>
                              </m:r>
                            </m:e>
                            <m:sub>
                              <m:r>
                                <a:rPr lang="en-US" altLang="zh-CN" b="1" i="1">
                                  <a:solidFill>
                                    <a:srgbClr val="008000"/>
                                  </a:solidFill>
                                  <a:latin typeface="Cambria Math"/>
                                </a:rPr>
                                <m:t>𝒂</m:t>
                              </m:r>
                            </m:sub>
                          </m:sSub>
                          <m:r>
                            <a:rPr lang="en-US" altLang="zh-CN" b="1" i="1">
                              <a:solidFill>
                                <a:srgbClr val="008000"/>
                              </a:solidFill>
                              <a:latin typeface="Cambria Math"/>
                            </a:rPr>
                            <m:t>−</m:t>
                          </m:r>
                          <m:sSub>
                            <m:sSubPr>
                              <m:ctrlPr>
                                <a:rPr lang="en-US" altLang="zh-CN" b="1" i="1">
                                  <a:solidFill>
                                    <a:srgbClr val="008000"/>
                                  </a:solidFill>
                                  <a:latin typeface="Cambria Math" panose="02040503050406030204" pitchFamily="18" charset="0"/>
                                </a:rPr>
                              </m:ctrlPr>
                            </m:sSubPr>
                            <m:e>
                              <m:r>
                                <a:rPr lang="en-US" altLang="zh-CN" b="1" i="1">
                                  <a:solidFill>
                                    <a:srgbClr val="008000"/>
                                  </a:solidFill>
                                  <a:latin typeface="Cambria Math"/>
                                </a:rPr>
                                <m:t>𝒑</m:t>
                              </m:r>
                            </m:e>
                            <m:sub>
                              <m:r>
                                <a:rPr lang="en-US" altLang="zh-CN" b="1" i="1">
                                  <a:solidFill>
                                    <a:srgbClr val="008000"/>
                                  </a:solidFill>
                                  <a:latin typeface="Cambria Math"/>
                                </a:rPr>
                                <m:t>𝒂</m:t>
                              </m:r>
                            </m:sub>
                          </m:sSub>
                        </m:e>
                      </m:d>
                      <m:r>
                        <a:rPr lang="en-US" altLang="zh-CN" b="1" i="1">
                          <a:solidFill>
                            <a:srgbClr val="008000"/>
                          </a:solidFill>
                          <a:latin typeface="Cambria Math"/>
                        </a:rPr>
                        <m:t>=</m:t>
                      </m:r>
                      <m:r>
                        <a:rPr lang="en-US" altLang="zh-CN" b="1" i="1">
                          <a:solidFill>
                            <a:srgbClr val="008000"/>
                          </a:solidFill>
                          <a:latin typeface="Cambria Math"/>
                        </a:rPr>
                        <m:t>𝒑</m:t>
                      </m:r>
                    </m:oMath>
                  </m:oMathPara>
                </a14:m>
                <a:endParaRPr lang="zh-CN" altLang="en-US" b="1" dirty="0">
                  <a:solidFill>
                    <a:srgbClr val="008000"/>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362477" y="4929870"/>
                <a:ext cx="3211135" cy="523220"/>
              </a:xfrm>
              <a:prstGeom prst="rect">
                <a:avLst/>
              </a:prstGeom>
              <a:blipFill>
                <a:blip r:embed="rId7"/>
                <a:stretch>
                  <a:fillRect/>
                </a:stretch>
              </a:blipFill>
            </p:spPr>
            <p:txBody>
              <a:bodyPr/>
              <a:lstStyle/>
              <a:p>
                <a:r>
                  <a:rPr lang="zh-CN" altLang="en-US">
                    <a:noFill/>
                  </a:rPr>
                  <a:t> </a:t>
                </a:r>
              </a:p>
            </p:txBody>
          </p:sp>
        </mc:Fallback>
      </mc:AlternateContent>
      <p:sp>
        <p:nvSpPr>
          <p:cNvPr id="21" name="TextBox 20"/>
          <p:cNvSpPr txBox="1"/>
          <p:nvPr/>
        </p:nvSpPr>
        <p:spPr>
          <a:xfrm>
            <a:off x="3989495" y="5634765"/>
            <a:ext cx="2339102" cy="523220"/>
          </a:xfrm>
          <a:prstGeom prst="rect">
            <a:avLst/>
          </a:prstGeom>
          <a:noFill/>
        </p:spPr>
        <p:txBody>
          <a:bodyPr wrap="none" rtlCol="0">
            <a:spAutoFit/>
          </a:bodyPr>
          <a:lstStyle/>
          <a:p>
            <a:r>
              <a:rPr lang="zh-CN" altLang="en-US" dirty="0">
                <a:solidFill>
                  <a:schemeClr val="tx2"/>
                </a:solidFill>
                <a:latin typeface="华文新魏" pitchFamily="2" charset="-122"/>
                <a:ea typeface="华文新魏" pitchFamily="2" charset="-122"/>
              </a:rPr>
              <a:t>本征半导体：</a:t>
            </a:r>
          </a:p>
        </p:txBody>
      </p:sp>
      <mc:AlternateContent xmlns:mc="http://schemas.openxmlformats.org/markup-compatibility/2006">
        <mc:Choice xmlns:a14="http://schemas.microsoft.com/office/drawing/2010/main" Requires="a14">
          <p:sp>
            <p:nvSpPr>
              <p:cNvPr id="22" name="TextBox 21"/>
              <p:cNvSpPr txBox="1"/>
              <p:nvPr/>
            </p:nvSpPr>
            <p:spPr>
              <a:xfrm>
                <a:off x="6401548" y="5634765"/>
                <a:ext cx="120654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tx2"/>
                          </a:solidFill>
                          <a:latin typeface="Cambria Math"/>
                        </a:rPr>
                        <m:t>𝒏</m:t>
                      </m:r>
                      <m:r>
                        <a:rPr lang="en-US" altLang="zh-CN" b="1" i="1">
                          <a:solidFill>
                            <a:schemeClr val="tx2"/>
                          </a:solidFill>
                          <a:latin typeface="Cambria Math"/>
                        </a:rPr>
                        <m:t>=</m:t>
                      </m:r>
                      <m:r>
                        <a:rPr lang="en-US" altLang="zh-CN" b="1" i="1">
                          <a:solidFill>
                            <a:schemeClr val="tx2"/>
                          </a:solidFill>
                          <a:latin typeface="Cambria Math"/>
                        </a:rPr>
                        <m:t>𝒑</m:t>
                      </m:r>
                    </m:oMath>
                  </m:oMathPara>
                </a14:m>
                <a:endParaRPr lang="zh-CN" altLang="en-US" b="1" dirty="0">
                  <a:solidFill>
                    <a:schemeClr val="tx2"/>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6401548" y="5634765"/>
                <a:ext cx="1206548" cy="52322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225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200"/>
                                  </p:iterate>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200"/>
                                  </p:iterate>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200"/>
                                  </p:iterate>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200"/>
                                  </p:iterate>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200"/>
                                  </p:iterate>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200"/>
                                  </p:iterate>
                                  <p:childTnLst>
                                    <p:set>
                                      <p:cBhvr>
                                        <p:cTn id="30" dur="1" fill="hold">
                                          <p:stCondLst>
                                            <p:cond delay="0"/>
                                          </p:stCondLst>
                                        </p:cTn>
                                        <p:tgtEl>
                                          <p:spTgt spid="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200"/>
                                  </p:iterate>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000"/>
                                        <p:tgtEl>
                                          <p:spTgt spid="5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iterate type="lt">
                                    <p:tmAbs val="200"/>
                                  </p:iterate>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20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iterate type="lt">
                                    <p:tmAbs val="200"/>
                                  </p:iterate>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2000"/>
                                        <p:tgtEl>
                                          <p:spTgt spid="20"/>
                                        </p:tgtEl>
                                      </p:cBhvr>
                                    </p:animEffect>
                                  </p:childTnLst>
                                </p:cTn>
                              </p:par>
                            </p:childTnLst>
                          </p:cTn>
                        </p:par>
                        <p:par>
                          <p:cTn id="58" fill="hold">
                            <p:stCondLst>
                              <p:cond delay="2000"/>
                            </p:stCondLst>
                            <p:childTnLst>
                              <p:par>
                                <p:cTn id="59" presetID="22" presetClass="entr" presetSubtype="4" fill="hold"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down)">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iterate type="lt">
                                    <p:tmAbs val="200"/>
                                  </p:iterate>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1" grpId="0"/>
      <p:bldP spid="52" grpId="0"/>
      <p:bldP spid="53" grpId="0"/>
      <p:bldP spid="54" grpId="0"/>
      <p:bldP spid="55" grpId="0"/>
      <p:bldP spid="56" grpId="0"/>
      <p:bldP spid="57" grpId="0" animBg="1"/>
      <p:bldP spid="58" grpId="0"/>
      <p:bldP spid="4" grpId="0"/>
      <p:bldP spid="13" grpId="0"/>
      <p:bldP spid="14" grpId="0"/>
      <p:bldP spid="20" grpId="0"/>
      <p:bldP spid="21" grpId="0"/>
      <p:bldP spid="22"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8575">
          <a:solidFill>
            <a:schemeClr val="tx2"/>
          </a:solidFill>
          <a:prstDash val="soli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16177</TotalTime>
  <Pages>0</Pages>
  <Words>1699</Words>
  <Characters>0</Characters>
  <Application>Microsoft Office PowerPoint</Application>
  <DocSecurity>0</DocSecurity>
  <PresentationFormat>宽屏</PresentationFormat>
  <Lines>0</Lines>
  <Paragraphs>83</Paragraphs>
  <Slides>6</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华文行楷</vt:lpstr>
      <vt:lpstr>华文楷体</vt:lpstr>
      <vt:lpstr>华文新魏</vt:lpstr>
      <vt:lpstr>楷体</vt:lpstr>
      <vt:lpstr>宋体</vt:lpstr>
      <vt:lpstr>Arial</vt:lpstr>
      <vt:lpstr>Cambria Math</vt:lpstr>
      <vt:lpstr>Times New Roman</vt:lpstr>
      <vt:lpstr>Wingdings</vt:lpstr>
      <vt:lpstr>Wingdings 2</vt:lpstr>
      <vt:lpstr>吉祥如意</vt:lpstr>
      <vt:lpstr>4.5.1杂质能级占有几率和半导体电中性条件</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User</cp:lastModifiedBy>
  <cp:revision>909</cp:revision>
  <dcterms:created xsi:type="dcterms:W3CDTF">2013-04-19T13:13:42Z</dcterms:created>
  <dcterms:modified xsi:type="dcterms:W3CDTF">2020-04-01T15:13:11Z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2052-8.1.0.3526</vt:lpwstr>
  </property>
</Properties>
</file>