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3"/>
  </p:notesMasterIdLst>
  <p:sldIdLst>
    <p:sldId id="409" r:id="rId2"/>
    <p:sldId id="374" r:id="rId3"/>
    <p:sldId id="410" r:id="rId4"/>
    <p:sldId id="395" r:id="rId5"/>
    <p:sldId id="396" r:id="rId6"/>
    <p:sldId id="403" r:id="rId7"/>
    <p:sldId id="397" r:id="rId8"/>
    <p:sldId id="378" r:id="rId9"/>
    <p:sldId id="404" r:id="rId10"/>
    <p:sldId id="406" r:id="rId11"/>
    <p:sldId id="407" r:id="rId12"/>
  </p:sldIdLst>
  <p:sldSz cx="12192000" cy="6858000"/>
  <p:notesSz cx="6858000" cy="9144000"/>
  <p:defaultTextStyle>
    <a:defPPr>
      <a:defRPr lang="zh-CN"/>
    </a:defPPr>
    <a:lvl1pPr algn="l" rtl="0" fontAlgn="base">
      <a:spcBef>
        <a:spcPct val="0"/>
      </a:spcBef>
      <a:spcAft>
        <a:spcPct val="0"/>
      </a:spcAft>
      <a:defRPr sz="2800"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kern="1200">
        <a:solidFill>
          <a:schemeClr val="tx1"/>
        </a:solidFill>
        <a:latin typeface="Arial" pitchFamily="34" charset="0"/>
        <a:ea typeface="宋体" pitchFamily="2" charset="-122"/>
        <a:cs typeface="+mn-cs"/>
      </a:defRPr>
    </a:lvl5pPr>
    <a:lvl6pPr marL="2286000" algn="l" defTabSz="914400" rtl="0" eaLnBrk="1" latinLnBrk="0" hangingPunct="1">
      <a:defRPr sz="2800" kern="1200">
        <a:solidFill>
          <a:schemeClr val="tx1"/>
        </a:solidFill>
        <a:latin typeface="Arial" pitchFamily="34" charset="0"/>
        <a:ea typeface="宋体" pitchFamily="2" charset="-122"/>
        <a:cs typeface="+mn-cs"/>
      </a:defRPr>
    </a:lvl6pPr>
    <a:lvl7pPr marL="2743200" algn="l" defTabSz="914400" rtl="0" eaLnBrk="1" latinLnBrk="0" hangingPunct="1">
      <a:defRPr sz="2800" kern="1200">
        <a:solidFill>
          <a:schemeClr val="tx1"/>
        </a:solidFill>
        <a:latin typeface="Arial" pitchFamily="34" charset="0"/>
        <a:ea typeface="宋体" pitchFamily="2" charset="-122"/>
        <a:cs typeface="+mn-cs"/>
      </a:defRPr>
    </a:lvl7pPr>
    <a:lvl8pPr marL="3200400" algn="l" defTabSz="914400" rtl="0" eaLnBrk="1" latinLnBrk="0" hangingPunct="1">
      <a:defRPr sz="2800" kern="1200">
        <a:solidFill>
          <a:schemeClr val="tx1"/>
        </a:solidFill>
        <a:latin typeface="Arial" pitchFamily="34" charset="0"/>
        <a:ea typeface="宋体" pitchFamily="2" charset="-122"/>
        <a:cs typeface="+mn-cs"/>
      </a:defRPr>
    </a:lvl8pPr>
    <a:lvl9pPr marL="3657600" algn="l" defTabSz="914400" rtl="0" eaLnBrk="1" latinLnBrk="0" hangingPunct="1">
      <a:defRPr sz="28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6600"/>
    <a:srgbClr val="0033CC"/>
    <a:srgbClr val="009900"/>
    <a:srgbClr val="008000"/>
    <a:srgbClr val="CC00CC"/>
    <a:srgbClr val="00CC99"/>
    <a:srgbClr val="005C2A"/>
    <a:srgbClr val="660066"/>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4" autoAdjust="0"/>
    <p:restoredTop sz="68345" autoAdjust="0"/>
  </p:normalViewPr>
  <p:slideViewPr>
    <p:cSldViewPr snapToGrid="0" snapToObjects="1">
      <p:cViewPr varScale="1">
        <p:scale>
          <a:sx n="83" d="100"/>
          <a:sy n="83" d="100"/>
        </p:scale>
        <p:origin x="1882" y="72"/>
      </p:cViewPr>
      <p:guideLst>
        <p:guide orient="horz" pos="2160"/>
        <p:guide pos="3837"/>
      </p:guideLst>
    </p:cSldViewPr>
  </p:slideViewPr>
  <p:outlineViewPr>
    <p:cViewPr>
      <p:scale>
        <a:sx n="33" d="100"/>
        <a:sy n="33" d="100"/>
      </p:scale>
      <p:origin x="0" y="0"/>
    </p:cViewPr>
  </p:outlin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0213"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idx="1"/>
          </p:nvPr>
        </p:nvSpPr>
        <p:spPr bwMode="auto">
          <a:xfrm>
            <a:off x="3883025" y="0"/>
            <a:ext cx="2973388"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1988" name="Rectangle 4"/>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8685213"/>
            <a:ext cx="297021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127" name="Rectangle 7"/>
          <p:cNvSpPr>
            <a:spLocks noGrp="1" noChangeArrowheads="1"/>
          </p:cNvSpPr>
          <p:nvPr>
            <p:ph type="sldNum" sz="quarter" idx="5"/>
          </p:nvPr>
        </p:nvSpPr>
        <p:spPr bwMode="auto">
          <a:xfrm>
            <a:off x="3883025" y="8685213"/>
            <a:ext cx="29733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4FCE24F-8F98-4E7F-8345-3CDEA4547284}" type="slidenum">
              <a:rPr lang="en-US"/>
              <a:pPr>
                <a:defRPr/>
              </a:pPr>
              <a:t>‹#›</a:t>
            </a:fld>
            <a:endParaRPr lang="en-US"/>
          </a:p>
        </p:txBody>
      </p:sp>
    </p:spTree>
    <p:extLst>
      <p:ext uri="{BB962C8B-B14F-4D97-AF65-F5344CB8AC3E}">
        <p14:creationId xmlns:p14="http://schemas.microsoft.com/office/powerpoint/2010/main" val="18566001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下面分析，在热平衡时，只含一种施主杂质的半导体载流子浓度随温度变化情况。在下面的分析中，以温度变化为变量。</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a:t>
            </a:fld>
            <a:endParaRPr lang="en-US"/>
          </a:p>
        </p:txBody>
      </p:sp>
    </p:spTree>
    <p:extLst>
      <p:ext uri="{BB962C8B-B14F-4D97-AF65-F5344CB8AC3E}">
        <p14:creationId xmlns:p14="http://schemas.microsoft.com/office/powerpoint/2010/main" val="1509822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根据前面的分析知道，只含一种施主杂质的半导体是</a:t>
            </a:r>
            <a:r>
              <a:rPr lang="en-US" altLang="zh-CN" dirty="0" smtClean="0"/>
              <a:t>n</a:t>
            </a:r>
            <a:r>
              <a:rPr lang="zh-CN" altLang="en-US" dirty="0" smtClean="0"/>
              <a:t>型半导体█。这是█只含一种施主杂质的半导体的能带图。这样的半导体导带的电子█包括有热激发，就是由热振动从价带激发到导带的电子，价带电子由于热振动跃迁到导带的过程也称为本征激发。导带中除了本征激发的电子还包括施主电离向导带提供的电子，显然密度，这样的半导体为</a:t>
            </a:r>
            <a:r>
              <a:rPr lang="en-US" altLang="zh-CN" dirty="0" smtClean="0"/>
              <a:t>n</a:t>
            </a:r>
            <a:r>
              <a:rPr lang="zh-CN" altLang="en-US" dirty="0" smtClean="0"/>
              <a:t>型半导体。电子被激发到导带需要的能量称为激活能。显然，本征激发的激活能为禁带宽度</a:t>
            </a:r>
            <a:r>
              <a:rPr lang="en-US" altLang="zh-CN" dirty="0" smtClean="0"/>
              <a:t>EG</a:t>
            </a:r>
            <a:r>
              <a:rPr lang="zh-CN" altLang="en-US" dirty="0" smtClean="0"/>
              <a:t>，施主杂质电离的激活能问杂质电离能。对于浅施主能级杂质，二者相差比较大。例如硅在</a:t>
            </a:r>
            <a:r>
              <a:rPr lang="en-US" altLang="zh-CN" dirty="0" smtClean="0"/>
              <a:t>300K</a:t>
            </a:r>
            <a:r>
              <a:rPr lang="zh-CN" altLang="en-US" dirty="0" smtClean="0"/>
              <a:t>的禁带宽度导带的电子密度高于价带的空穴为</a:t>
            </a:r>
            <a:r>
              <a:rPr lang="en-US" altLang="zh-CN" dirty="0" smtClean="0"/>
              <a:t>1.12eV</a:t>
            </a:r>
            <a:r>
              <a:rPr lang="zh-CN" altLang="en-US" dirty="0" smtClean="0"/>
              <a:t>，硅中施主元素磷的电离能为</a:t>
            </a:r>
            <a:r>
              <a:rPr lang="en-US" altLang="zh-CN" dirty="0" smtClean="0"/>
              <a:t>0.044eV</a:t>
            </a:r>
            <a:r>
              <a:rPr lang="zh-CN" altLang="en-US" dirty="0" smtClean="0"/>
              <a:t>，禁带宽度是施主电离能的</a:t>
            </a:r>
            <a:r>
              <a:rPr lang="en-US" altLang="zh-CN" dirty="0" smtClean="0"/>
              <a:t>25</a:t>
            </a:r>
            <a:r>
              <a:rPr lang="zh-CN" altLang="en-US" dirty="0" smtClean="0"/>
              <a:t>倍多一点。因此在不同温度条件下，杂质电离和本征激发的程度不同。在低温下以杂质电离为主，只有温度足够高，本征激发才是载流子的主要来源。下面就来分析只含一种施主杂质的半导体随温度变化载流子和费米能级的变化情况。</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2</a:t>
            </a:fld>
            <a:endParaRPr lang="en-US"/>
          </a:p>
        </p:txBody>
      </p:sp>
    </p:spTree>
    <p:extLst>
      <p:ext uri="{BB962C8B-B14F-4D97-AF65-F5344CB8AC3E}">
        <p14:creationId xmlns:p14="http://schemas.microsoft.com/office/powerpoint/2010/main" val="3027276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3</a:t>
            </a:fld>
            <a:endParaRPr lang="en-US"/>
          </a:p>
        </p:txBody>
      </p:sp>
    </p:spTree>
    <p:extLst>
      <p:ext uri="{BB962C8B-B14F-4D97-AF65-F5344CB8AC3E}">
        <p14:creationId xmlns:p14="http://schemas.microsoft.com/office/powerpoint/2010/main" val="1908486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6</a:t>
            </a:fld>
            <a:endParaRPr lang="en-US"/>
          </a:p>
        </p:txBody>
      </p:sp>
    </p:spTree>
    <p:extLst>
      <p:ext uri="{BB962C8B-B14F-4D97-AF65-F5344CB8AC3E}">
        <p14:creationId xmlns:p14="http://schemas.microsoft.com/office/powerpoint/2010/main" val="4000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72FBB4F6-0A4D-45AD-9DC7-3F84F69CE2E0}" type="slidenum">
              <a:rPr lang="en-US"/>
              <a:pPr>
                <a:defRPr/>
              </a:pPr>
              <a:t>‹#›</a:t>
            </a:fld>
            <a:endParaRPr lang="en-US"/>
          </a:p>
        </p:txBody>
      </p:sp>
    </p:spTree>
    <p:extLst>
      <p:ext uri="{BB962C8B-B14F-4D97-AF65-F5344CB8AC3E}">
        <p14:creationId xmlns:p14="http://schemas.microsoft.com/office/powerpoint/2010/main" val="3517815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2E6115D5-BD80-4096-BD64-64918E1FAD7F}" type="slidenum">
              <a:rPr lang="en-US"/>
              <a:pPr>
                <a:defRPr/>
              </a:pPr>
              <a:t>‹#›</a:t>
            </a:fld>
            <a:endParaRPr lang="en-US"/>
          </a:p>
        </p:txBody>
      </p:sp>
    </p:spTree>
    <p:extLst>
      <p:ext uri="{BB962C8B-B14F-4D97-AF65-F5344CB8AC3E}">
        <p14:creationId xmlns:p14="http://schemas.microsoft.com/office/powerpoint/2010/main" val="3990478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8685" y="228601"/>
            <a:ext cx="2846916"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7934" y="228601"/>
            <a:ext cx="8337551"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6935BC1D-AA0C-49F4-BACF-F57B31DE5EBE}" type="slidenum">
              <a:rPr lang="en-US"/>
              <a:pPr>
                <a:defRPr/>
              </a:pPr>
              <a:t>‹#›</a:t>
            </a:fld>
            <a:endParaRPr lang="en-US"/>
          </a:p>
        </p:txBody>
      </p:sp>
    </p:spTree>
    <p:extLst>
      <p:ext uri="{BB962C8B-B14F-4D97-AF65-F5344CB8AC3E}">
        <p14:creationId xmlns:p14="http://schemas.microsoft.com/office/powerpoint/2010/main" val="2063731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C0382274-9B3A-4B53-B637-9668ECBE3135}" type="slidenum">
              <a:rPr lang="en-US"/>
              <a:pPr>
                <a:defRPr/>
              </a:pPr>
              <a:t>‹#›</a:t>
            </a:fld>
            <a:endParaRPr lang="en-US"/>
          </a:p>
        </p:txBody>
      </p:sp>
    </p:spTree>
    <p:extLst>
      <p:ext uri="{BB962C8B-B14F-4D97-AF65-F5344CB8AC3E}">
        <p14:creationId xmlns:p14="http://schemas.microsoft.com/office/powerpoint/2010/main" val="415961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79393210-C61C-4071-A050-FFB4466F02F4}" type="slidenum">
              <a:rPr lang="en-US"/>
              <a:pPr>
                <a:defRPr/>
              </a:pPr>
              <a:t>‹#›</a:t>
            </a:fld>
            <a:endParaRPr lang="en-US"/>
          </a:p>
        </p:txBody>
      </p:sp>
    </p:spTree>
    <p:extLst>
      <p:ext uri="{BB962C8B-B14F-4D97-AF65-F5344CB8AC3E}">
        <p14:creationId xmlns:p14="http://schemas.microsoft.com/office/powerpoint/2010/main" val="2070861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8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500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EEE8160A-E303-4498-8F09-24306CF83BA1}" type="slidenum">
              <a:rPr lang="en-US"/>
              <a:pPr>
                <a:defRPr/>
              </a:pPr>
              <a:t>‹#›</a:t>
            </a:fld>
            <a:endParaRPr lang="en-US"/>
          </a:p>
        </p:txBody>
      </p:sp>
    </p:spTree>
    <p:extLst>
      <p:ext uri="{BB962C8B-B14F-4D97-AF65-F5344CB8AC3E}">
        <p14:creationId xmlns:p14="http://schemas.microsoft.com/office/powerpoint/2010/main" val="1171675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0"/>
          <p:cNvSpPr>
            <a:spLocks noGrp="1" noChangeArrowheads="1"/>
          </p:cNvSpPr>
          <p:nvPr>
            <p:ph type="dt" sz="half" idx="10"/>
          </p:nvPr>
        </p:nvSpPr>
        <p:spPr>
          <a:ln/>
        </p:spPr>
        <p:txBody>
          <a:bodyPr/>
          <a:lstStyle>
            <a:lvl1pPr>
              <a:defRPr/>
            </a:lvl1pPr>
          </a:lstStyle>
          <a:p>
            <a:pPr>
              <a:defRPr/>
            </a:pPr>
            <a:endParaRPr lang="en-US"/>
          </a:p>
        </p:txBody>
      </p:sp>
      <p:sp>
        <p:nvSpPr>
          <p:cNvPr id="8" name="Rectangle 251"/>
          <p:cNvSpPr>
            <a:spLocks noGrp="1" noChangeArrowheads="1"/>
          </p:cNvSpPr>
          <p:nvPr>
            <p:ph type="ftr" sz="quarter" idx="11"/>
          </p:nvPr>
        </p:nvSpPr>
        <p:spPr>
          <a:ln/>
        </p:spPr>
        <p:txBody>
          <a:bodyPr/>
          <a:lstStyle>
            <a:lvl1pPr>
              <a:defRPr/>
            </a:lvl1pPr>
          </a:lstStyle>
          <a:p>
            <a:pPr>
              <a:defRPr/>
            </a:pPr>
            <a:endParaRPr lang="en-US"/>
          </a:p>
        </p:txBody>
      </p:sp>
      <p:sp>
        <p:nvSpPr>
          <p:cNvPr id="9" name="Rectangle 252"/>
          <p:cNvSpPr>
            <a:spLocks noGrp="1" noChangeArrowheads="1"/>
          </p:cNvSpPr>
          <p:nvPr>
            <p:ph type="sldNum" sz="quarter" idx="12"/>
          </p:nvPr>
        </p:nvSpPr>
        <p:spPr>
          <a:ln/>
        </p:spPr>
        <p:txBody>
          <a:bodyPr/>
          <a:lstStyle>
            <a:lvl1pPr>
              <a:defRPr/>
            </a:lvl1pPr>
          </a:lstStyle>
          <a:p>
            <a:pPr>
              <a:defRPr/>
            </a:pPr>
            <a:fld id="{275EEB67-EEE7-4CB4-9BAD-DF167AE4C86C}" type="slidenum">
              <a:rPr lang="en-US"/>
              <a:pPr>
                <a:defRPr/>
              </a:pPr>
              <a:t>‹#›</a:t>
            </a:fld>
            <a:endParaRPr lang="en-US"/>
          </a:p>
        </p:txBody>
      </p:sp>
    </p:spTree>
    <p:extLst>
      <p:ext uri="{BB962C8B-B14F-4D97-AF65-F5344CB8AC3E}">
        <p14:creationId xmlns:p14="http://schemas.microsoft.com/office/powerpoint/2010/main" val="2474017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0"/>
          <p:cNvSpPr>
            <a:spLocks noGrp="1" noChangeArrowheads="1"/>
          </p:cNvSpPr>
          <p:nvPr>
            <p:ph type="dt" sz="half" idx="10"/>
          </p:nvPr>
        </p:nvSpPr>
        <p:spPr>
          <a:ln/>
        </p:spPr>
        <p:txBody>
          <a:bodyPr/>
          <a:lstStyle>
            <a:lvl1pPr>
              <a:defRPr/>
            </a:lvl1pPr>
          </a:lstStyle>
          <a:p>
            <a:pPr>
              <a:defRPr/>
            </a:pPr>
            <a:endParaRPr lang="en-US"/>
          </a:p>
        </p:txBody>
      </p:sp>
      <p:sp>
        <p:nvSpPr>
          <p:cNvPr id="4" name="Rectangle 251"/>
          <p:cNvSpPr>
            <a:spLocks noGrp="1" noChangeArrowheads="1"/>
          </p:cNvSpPr>
          <p:nvPr>
            <p:ph type="ftr" sz="quarter" idx="11"/>
          </p:nvPr>
        </p:nvSpPr>
        <p:spPr>
          <a:ln/>
        </p:spPr>
        <p:txBody>
          <a:bodyPr/>
          <a:lstStyle>
            <a:lvl1pPr>
              <a:defRPr/>
            </a:lvl1pPr>
          </a:lstStyle>
          <a:p>
            <a:pPr>
              <a:defRPr/>
            </a:pPr>
            <a:endParaRPr lang="en-US"/>
          </a:p>
        </p:txBody>
      </p:sp>
      <p:sp>
        <p:nvSpPr>
          <p:cNvPr id="5" name="Rectangle 252"/>
          <p:cNvSpPr>
            <a:spLocks noGrp="1" noChangeArrowheads="1"/>
          </p:cNvSpPr>
          <p:nvPr>
            <p:ph type="sldNum" sz="quarter" idx="12"/>
          </p:nvPr>
        </p:nvSpPr>
        <p:spPr>
          <a:ln/>
        </p:spPr>
        <p:txBody>
          <a:bodyPr/>
          <a:lstStyle>
            <a:lvl1pPr>
              <a:defRPr/>
            </a:lvl1pPr>
          </a:lstStyle>
          <a:p>
            <a:pPr>
              <a:defRPr/>
            </a:pPr>
            <a:fld id="{F01AE1C8-82C1-453F-99D3-389F910A6CA2}" type="slidenum">
              <a:rPr lang="en-US"/>
              <a:pPr>
                <a:defRPr/>
              </a:pPr>
              <a:t>‹#›</a:t>
            </a:fld>
            <a:endParaRPr lang="en-US"/>
          </a:p>
        </p:txBody>
      </p:sp>
    </p:spTree>
    <p:extLst>
      <p:ext uri="{BB962C8B-B14F-4D97-AF65-F5344CB8AC3E}">
        <p14:creationId xmlns:p14="http://schemas.microsoft.com/office/powerpoint/2010/main" val="1757359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0"/>
          <p:cNvSpPr>
            <a:spLocks noGrp="1" noChangeArrowheads="1"/>
          </p:cNvSpPr>
          <p:nvPr>
            <p:ph type="dt" sz="half" idx="10"/>
          </p:nvPr>
        </p:nvSpPr>
        <p:spPr>
          <a:ln/>
        </p:spPr>
        <p:txBody>
          <a:bodyPr/>
          <a:lstStyle>
            <a:lvl1pPr>
              <a:defRPr/>
            </a:lvl1pPr>
          </a:lstStyle>
          <a:p>
            <a:pPr>
              <a:defRPr/>
            </a:pPr>
            <a:endParaRPr lang="en-US"/>
          </a:p>
        </p:txBody>
      </p:sp>
      <p:sp>
        <p:nvSpPr>
          <p:cNvPr id="3" name="Rectangle 251"/>
          <p:cNvSpPr>
            <a:spLocks noGrp="1" noChangeArrowheads="1"/>
          </p:cNvSpPr>
          <p:nvPr>
            <p:ph type="ftr" sz="quarter" idx="11"/>
          </p:nvPr>
        </p:nvSpPr>
        <p:spPr>
          <a:ln/>
        </p:spPr>
        <p:txBody>
          <a:bodyPr/>
          <a:lstStyle>
            <a:lvl1pPr>
              <a:defRPr/>
            </a:lvl1pPr>
          </a:lstStyle>
          <a:p>
            <a:pPr>
              <a:defRPr/>
            </a:pPr>
            <a:endParaRPr lang="en-US"/>
          </a:p>
        </p:txBody>
      </p:sp>
      <p:sp>
        <p:nvSpPr>
          <p:cNvPr id="4" name="Rectangle 252"/>
          <p:cNvSpPr>
            <a:spLocks noGrp="1" noChangeArrowheads="1"/>
          </p:cNvSpPr>
          <p:nvPr>
            <p:ph type="sldNum" sz="quarter" idx="12"/>
          </p:nvPr>
        </p:nvSpPr>
        <p:spPr>
          <a:ln/>
        </p:spPr>
        <p:txBody>
          <a:bodyPr/>
          <a:lstStyle>
            <a:lvl1pPr>
              <a:defRPr/>
            </a:lvl1pPr>
          </a:lstStyle>
          <a:p>
            <a:pPr>
              <a:defRPr/>
            </a:pPr>
            <a:fld id="{473F37EF-28D9-4E8E-8473-66B4F41C8146}" type="slidenum">
              <a:rPr lang="en-US"/>
              <a:pPr>
                <a:defRPr/>
              </a:pPr>
              <a:t>‹#›</a:t>
            </a:fld>
            <a:endParaRPr lang="en-US"/>
          </a:p>
        </p:txBody>
      </p:sp>
    </p:spTree>
    <p:extLst>
      <p:ext uri="{BB962C8B-B14F-4D97-AF65-F5344CB8AC3E}">
        <p14:creationId xmlns:p14="http://schemas.microsoft.com/office/powerpoint/2010/main" val="1661147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709FB5F4-10A0-4A80-87F5-49C9AA11DAF1}" type="slidenum">
              <a:rPr lang="en-US"/>
              <a:pPr>
                <a:defRPr/>
              </a:pPr>
              <a:t>‹#›</a:t>
            </a:fld>
            <a:endParaRPr lang="en-US"/>
          </a:p>
        </p:txBody>
      </p:sp>
    </p:spTree>
    <p:extLst>
      <p:ext uri="{BB962C8B-B14F-4D97-AF65-F5344CB8AC3E}">
        <p14:creationId xmlns:p14="http://schemas.microsoft.com/office/powerpoint/2010/main" val="4138960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B52E4ED7-E00A-4751-9AF7-31037DA42E28}" type="slidenum">
              <a:rPr lang="en-US"/>
              <a:pPr>
                <a:defRPr/>
              </a:pPr>
              <a:t>‹#›</a:t>
            </a:fld>
            <a:endParaRPr lang="en-US"/>
          </a:p>
        </p:txBody>
      </p:sp>
    </p:spTree>
    <p:extLst>
      <p:ext uri="{BB962C8B-B14F-4D97-AF65-F5344CB8AC3E}">
        <p14:creationId xmlns:p14="http://schemas.microsoft.com/office/powerpoint/2010/main" val="511583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755651" y="0"/>
            <a:ext cx="10521949" cy="6821488"/>
            <a:chOff x="0" y="0"/>
            <a:chExt cx="4971" cy="4297"/>
          </a:xfrm>
        </p:grpSpPr>
        <p:sp>
          <p:nvSpPr>
            <p:cNvPr id="1132" name="Rectangle 3"/>
            <p:cNvSpPr>
              <a:spLocks noChangeArrowheads="1"/>
            </p:cNvSpPr>
            <p:nvPr/>
          </p:nvSpPr>
          <p:spPr bwMode="auto">
            <a:xfrm>
              <a:off x="35"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33" name="Freeform 4"/>
            <p:cNvSpPr>
              <a:spLocks noEditPoints="1"/>
            </p:cNvSpPr>
            <p:nvPr/>
          </p:nvSpPr>
          <p:spPr bwMode="auto">
            <a:xfrm>
              <a:off x="3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4" name="Freeform 5"/>
            <p:cNvSpPr>
              <a:spLocks noEditPoints="1"/>
            </p:cNvSpPr>
            <p:nvPr/>
          </p:nvSpPr>
          <p:spPr bwMode="auto">
            <a:xfrm>
              <a:off x="3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5" name="Freeform 6"/>
            <p:cNvSpPr>
              <a:spLocks noEditPoints="1"/>
            </p:cNvSpPr>
            <p:nvPr/>
          </p:nvSpPr>
          <p:spPr bwMode="auto">
            <a:xfrm>
              <a:off x="3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6" name="Freeform 7"/>
            <p:cNvSpPr>
              <a:spLocks noEditPoints="1"/>
            </p:cNvSpPr>
            <p:nvPr/>
          </p:nvSpPr>
          <p:spPr bwMode="auto">
            <a:xfrm>
              <a:off x="3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7" name="Freeform 8"/>
            <p:cNvSpPr>
              <a:spLocks noEditPoints="1"/>
            </p:cNvSpPr>
            <p:nvPr/>
          </p:nvSpPr>
          <p:spPr bwMode="auto">
            <a:xfrm>
              <a:off x="3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8" name="Freeform 9"/>
            <p:cNvSpPr>
              <a:spLocks noEditPoints="1"/>
            </p:cNvSpPr>
            <p:nvPr/>
          </p:nvSpPr>
          <p:spPr bwMode="auto">
            <a:xfrm>
              <a:off x="3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9" name="Freeform 10"/>
            <p:cNvSpPr>
              <a:spLocks noEditPoints="1"/>
            </p:cNvSpPr>
            <p:nvPr/>
          </p:nvSpPr>
          <p:spPr bwMode="auto">
            <a:xfrm>
              <a:off x="3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0" name="Freeform 11"/>
            <p:cNvSpPr>
              <a:spLocks noEditPoints="1"/>
            </p:cNvSpPr>
            <p:nvPr/>
          </p:nvSpPr>
          <p:spPr bwMode="auto">
            <a:xfrm>
              <a:off x="3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1" name="Freeform 12"/>
            <p:cNvSpPr>
              <a:spLocks noEditPoints="1"/>
            </p:cNvSpPr>
            <p:nvPr/>
          </p:nvSpPr>
          <p:spPr bwMode="auto">
            <a:xfrm>
              <a:off x="3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2" name="Freeform 13"/>
            <p:cNvSpPr>
              <a:spLocks noEditPoints="1"/>
            </p:cNvSpPr>
            <p:nvPr/>
          </p:nvSpPr>
          <p:spPr bwMode="auto">
            <a:xfrm>
              <a:off x="3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3" name="Rectangle 14"/>
            <p:cNvSpPr>
              <a:spLocks noChangeArrowheads="1"/>
            </p:cNvSpPr>
            <p:nvPr/>
          </p:nvSpPr>
          <p:spPr bwMode="auto">
            <a:xfrm>
              <a:off x="35"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44" name="Rectangle 15"/>
            <p:cNvSpPr>
              <a:spLocks noChangeArrowheads="1"/>
            </p:cNvSpPr>
            <p:nvPr/>
          </p:nvSpPr>
          <p:spPr bwMode="auto">
            <a:xfrm>
              <a:off x="48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45" name="Freeform 16"/>
            <p:cNvSpPr>
              <a:spLocks noEditPoints="1"/>
            </p:cNvSpPr>
            <p:nvPr/>
          </p:nvSpPr>
          <p:spPr bwMode="auto">
            <a:xfrm>
              <a:off x="48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6" name="Freeform 17"/>
            <p:cNvSpPr>
              <a:spLocks noEditPoints="1"/>
            </p:cNvSpPr>
            <p:nvPr/>
          </p:nvSpPr>
          <p:spPr bwMode="auto">
            <a:xfrm>
              <a:off x="48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7" name="Freeform 18"/>
            <p:cNvSpPr>
              <a:spLocks noEditPoints="1"/>
            </p:cNvSpPr>
            <p:nvPr/>
          </p:nvSpPr>
          <p:spPr bwMode="auto">
            <a:xfrm>
              <a:off x="48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8" name="Freeform 19"/>
            <p:cNvSpPr>
              <a:spLocks noEditPoints="1"/>
            </p:cNvSpPr>
            <p:nvPr/>
          </p:nvSpPr>
          <p:spPr bwMode="auto">
            <a:xfrm>
              <a:off x="48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9" name="Freeform 20"/>
            <p:cNvSpPr>
              <a:spLocks noEditPoints="1"/>
            </p:cNvSpPr>
            <p:nvPr/>
          </p:nvSpPr>
          <p:spPr bwMode="auto">
            <a:xfrm>
              <a:off x="48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0" name="Freeform 21"/>
            <p:cNvSpPr>
              <a:spLocks noEditPoints="1"/>
            </p:cNvSpPr>
            <p:nvPr/>
          </p:nvSpPr>
          <p:spPr bwMode="auto">
            <a:xfrm>
              <a:off x="48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1" name="Freeform 22"/>
            <p:cNvSpPr>
              <a:spLocks noEditPoints="1"/>
            </p:cNvSpPr>
            <p:nvPr/>
          </p:nvSpPr>
          <p:spPr bwMode="auto">
            <a:xfrm>
              <a:off x="48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2" name="Freeform 23"/>
            <p:cNvSpPr>
              <a:spLocks noEditPoints="1"/>
            </p:cNvSpPr>
            <p:nvPr/>
          </p:nvSpPr>
          <p:spPr bwMode="auto">
            <a:xfrm>
              <a:off x="48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3" name="Freeform 24"/>
            <p:cNvSpPr>
              <a:spLocks noEditPoints="1"/>
            </p:cNvSpPr>
            <p:nvPr/>
          </p:nvSpPr>
          <p:spPr bwMode="auto">
            <a:xfrm>
              <a:off x="48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4" name="Freeform 25"/>
            <p:cNvSpPr>
              <a:spLocks noEditPoints="1"/>
            </p:cNvSpPr>
            <p:nvPr/>
          </p:nvSpPr>
          <p:spPr bwMode="auto">
            <a:xfrm>
              <a:off x="48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5" name="Rectangle 26"/>
            <p:cNvSpPr>
              <a:spLocks noChangeArrowheads="1"/>
            </p:cNvSpPr>
            <p:nvPr/>
          </p:nvSpPr>
          <p:spPr bwMode="auto">
            <a:xfrm>
              <a:off x="48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56" name="Rectangle 27"/>
            <p:cNvSpPr>
              <a:spLocks noChangeArrowheads="1"/>
            </p:cNvSpPr>
            <p:nvPr/>
          </p:nvSpPr>
          <p:spPr bwMode="auto">
            <a:xfrm>
              <a:off x="93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57" name="Freeform 28"/>
            <p:cNvSpPr>
              <a:spLocks noEditPoints="1"/>
            </p:cNvSpPr>
            <p:nvPr/>
          </p:nvSpPr>
          <p:spPr bwMode="auto">
            <a:xfrm>
              <a:off x="93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8" name="Freeform 29"/>
            <p:cNvSpPr>
              <a:spLocks noEditPoints="1"/>
            </p:cNvSpPr>
            <p:nvPr/>
          </p:nvSpPr>
          <p:spPr bwMode="auto">
            <a:xfrm>
              <a:off x="93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9" name="Freeform 30"/>
            <p:cNvSpPr>
              <a:spLocks noEditPoints="1"/>
            </p:cNvSpPr>
            <p:nvPr/>
          </p:nvSpPr>
          <p:spPr bwMode="auto">
            <a:xfrm>
              <a:off x="93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0" name="Freeform 31"/>
            <p:cNvSpPr>
              <a:spLocks noEditPoints="1"/>
            </p:cNvSpPr>
            <p:nvPr/>
          </p:nvSpPr>
          <p:spPr bwMode="auto">
            <a:xfrm>
              <a:off x="93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1" name="Freeform 32"/>
            <p:cNvSpPr>
              <a:spLocks noEditPoints="1"/>
            </p:cNvSpPr>
            <p:nvPr/>
          </p:nvSpPr>
          <p:spPr bwMode="auto">
            <a:xfrm>
              <a:off x="93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2" name="Freeform 33"/>
            <p:cNvSpPr>
              <a:spLocks noEditPoints="1"/>
            </p:cNvSpPr>
            <p:nvPr/>
          </p:nvSpPr>
          <p:spPr bwMode="auto">
            <a:xfrm>
              <a:off x="93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3" name="Freeform 34"/>
            <p:cNvSpPr>
              <a:spLocks noEditPoints="1"/>
            </p:cNvSpPr>
            <p:nvPr/>
          </p:nvSpPr>
          <p:spPr bwMode="auto">
            <a:xfrm>
              <a:off x="93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4" name="Freeform 35"/>
            <p:cNvSpPr>
              <a:spLocks noEditPoints="1"/>
            </p:cNvSpPr>
            <p:nvPr/>
          </p:nvSpPr>
          <p:spPr bwMode="auto">
            <a:xfrm>
              <a:off x="93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5" name="Freeform 36"/>
            <p:cNvSpPr>
              <a:spLocks noEditPoints="1"/>
            </p:cNvSpPr>
            <p:nvPr/>
          </p:nvSpPr>
          <p:spPr bwMode="auto">
            <a:xfrm>
              <a:off x="93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6" name="Freeform 37"/>
            <p:cNvSpPr>
              <a:spLocks noEditPoints="1"/>
            </p:cNvSpPr>
            <p:nvPr/>
          </p:nvSpPr>
          <p:spPr bwMode="auto">
            <a:xfrm>
              <a:off x="93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7" name="Rectangle 38"/>
            <p:cNvSpPr>
              <a:spLocks noChangeArrowheads="1"/>
            </p:cNvSpPr>
            <p:nvPr/>
          </p:nvSpPr>
          <p:spPr bwMode="auto">
            <a:xfrm>
              <a:off x="93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68" name="Rectangle 39"/>
            <p:cNvSpPr>
              <a:spLocks noChangeArrowheads="1"/>
            </p:cNvSpPr>
            <p:nvPr/>
          </p:nvSpPr>
          <p:spPr bwMode="auto">
            <a:xfrm>
              <a:off x="1375"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69" name="Freeform 40"/>
            <p:cNvSpPr>
              <a:spLocks noEditPoints="1"/>
            </p:cNvSpPr>
            <p:nvPr/>
          </p:nvSpPr>
          <p:spPr bwMode="auto">
            <a:xfrm>
              <a:off x="137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0" name="Freeform 41"/>
            <p:cNvSpPr>
              <a:spLocks noEditPoints="1"/>
            </p:cNvSpPr>
            <p:nvPr/>
          </p:nvSpPr>
          <p:spPr bwMode="auto">
            <a:xfrm>
              <a:off x="137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1" name="Freeform 42"/>
            <p:cNvSpPr>
              <a:spLocks noEditPoints="1"/>
            </p:cNvSpPr>
            <p:nvPr/>
          </p:nvSpPr>
          <p:spPr bwMode="auto">
            <a:xfrm>
              <a:off x="137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2" name="Freeform 43"/>
            <p:cNvSpPr>
              <a:spLocks noEditPoints="1"/>
            </p:cNvSpPr>
            <p:nvPr/>
          </p:nvSpPr>
          <p:spPr bwMode="auto">
            <a:xfrm>
              <a:off x="137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3" name="Freeform 44"/>
            <p:cNvSpPr>
              <a:spLocks noEditPoints="1"/>
            </p:cNvSpPr>
            <p:nvPr/>
          </p:nvSpPr>
          <p:spPr bwMode="auto">
            <a:xfrm>
              <a:off x="137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4" name="Freeform 45"/>
            <p:cNvSpPr>
              <a:spLocks noEditPoints="1"/>
            </p:cNvSpPr>
            <p:nvPr/>
          </p:nvSpPr>
          <p:spPr bwMode="auto">
            <a:xfrm>
              <a:off x="137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5" name="Freeform 46"/>
            <p:cNvSpPr>
              <a:spLocks noEditPoints="1"/>
            </p:cNvSpPr>
            <p:nvPr/>
          </p:nvSpPr>
          <p:spPr bwMode="auto">
            <a:xfrm>
              <a:off x="137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6" name="Freeform 47"/>
            <p:cNvSpPr>
              <a:spLocks noEditPoints="1"/>
            </p:cNvSpPr>
            <p:nvPr/>
          </p:nvSpPr>
          <p:spPr bwMode="auto">
            <a:xfrm>
              <a:off x="137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7" name="Freeform 48"/>
            <p:cNvSpPr>
              <a:spLocks noEditPoints="1"/>
            </p:cNvSpPr>
            <p:nvPr/>
          </p:nvSpPr>
          <p:spPr bwMode="auto">
            <a:xfrm>
              <a:off x="137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8" name="Freeform 49"/>
            <p:cNvSpPr>
              <a:spLocks noEditPoints="1"/>
            </p:cNvSpPr>
            <p:nvPr/>
          </p:nvSpPr>
          <p:spPr bwMode="auto">
            <a:xfrm>
              <a:off x="137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9" name="Rectangle 50"/>
            <p:cNvSpPr>
              <a:spLocks noChangeArrowheads="1"/>
            </p:cNvSpPr>
            <p:nvPr/>
          </p:nvSpPr>
          <p:spPr bwMode="auto">
            <a:xfrm>
              <a:off x="1375"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80" name="Rectangle 51"/>
            <p:cNvSpPr>
              <a:spLocks noChangeArrowheads="1"/>
            </p:cNvSpPr>
            <p:nvPr/>
          </p:nvSpPr>
          <p:spPr bwMode="auto">
            <a:xfrm>
              <a:off x="182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81" name="Freeform 52"/>
            <p:cNvSpPr>
              <a:spLocks noEditPoints="1"/>
            </p:cNvSpPr>
            <p:nvPr/>
          </p:nvSpPr>
          <p:spPr bwMode="auto">
            <a:xfrm>
              <a:off x="182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2" name="Freeform 53"/>
            <p:cNvSpPr>
              <a:spLocks noEditPoints="1"/>
            </p:cNvSpPr>
            <p:nvPr/>
          </p:nvSpPr>
          <p:spPr bwMode="auto">
            <a:xfrm>
              <a:off x="182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3" name="Freeform 54"/>
            <p:cNvSpPr>
              <a:spLocks noEditPoints="1"/>
            </p:cNvSpPr>
            <p:nvPr/>
          </p:nvSpPr>
          <p:spPr bwMode="auto">
            <a:xfrm>
              <a:off x="182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4" name="Freeform 55"/>
            <p:cNvSpPr>
              <a:spLocks noEditPoints="1"/>
            </p:cNvSpPr>
            <p:nvPr/>
          </p:nvSpPr>
          <p:spPr bwMode="auto">
            <a:xfrm>
              <a:off x="182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5" name="Freeform 56"/>
            <p:cNvSpPr>
              <a:spLocks noEditPoints="1"/>
            </p:cNvSpPr>
            <p:nvPr/>
          </p:nvSpPr>
          <p:spPr bwMode="auto">
            <a:xfrm>
              <a:off x="182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6" name="Freeform 57"/>
            <p:cNvSpPr>
              <a:spLocks noEditPoints="1"/>
            </p:cNvSpPr>
            <p:nvPr/>
          </p:nvSpPr>
          <p:spPr bwMode="auto">
            <a:xfrm>
              <a:off x="182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7" name="Freeform 58"/>
            <p:cNvSpPr>
              <a:spLocks noEditPoints="1"/>
            </p:cNvSpPr>
            <p:nvPr/>
          </p:nvSpPr>
          <p:spPr bwMode="auto">
            <a:xfrm>
              <a:off x="182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8" name="Freeform 59"/>
            <p:cNvSpPr>
              <a:spLocks noEditPoints="1"/>
            </p:cNvSpPr>
            <p:nvPr/>
          </p:nvSpPr>
          <p:spPr bwMode="auto">
            <a:xfrm>
              <a:off x="182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9" name="Freeform 60"/>
            <p:cNvSpPr>
              <a:spLocks noEditPoints="1"/>
            </p:cNvSpPr>
            <p:nvPr/>
          </p:nvSpPr>
          <p:spPr bwMode="auto">
            <a:xfrm>
              <a:off x="182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0" name="Freeform 61"/>
            <p:cNvSpPr>
              <a:spLocks noEditPoints="1"/>
            </p:cNvSpPr>
            <p:nvPr/>
          </p:nvSpPr>
          <p:spPr bwMode="auto">
            <a:xfrm>
              <a:off x="182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1" name="Rectangle 62"/>
            <p:cNvSpPr>
              <a:spLocks noChangeArrowheads="1"/>
            </p:cNvSpPr>
            <p:nvPr/>
          </p:nvSpPr>
          <p:spPr bwMode="auto">
            <a:xfrm>
              <a:off x="182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92" name="Rectangle 63"/>
            <p:cNvSpPr>
              <a:spLocks noChangeArrowheads="1"/>
            </p:cNvSpPr>
            <p:nvPr/>
          </p:nvSpPr>
          <p:spPr bwMode="auto">
            <a:xfrm>
              <a:off x="227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93" name="Freeform 64"/>
            <p:cNvSpPr>
              <a:spLocks noEditPoints="1"/>
            </p:cNvSpPr>
            <p:nvPr/>
          </p:nvSpPr>
          <p:spPr bwMode="auto">
            <a:xfrm>
              <a:off x="227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4" name="Freeform 65"/>
            <p:cNvSpPr>
              <a:spLocks noEditPoints="1"/>
            </p:cNvSpPr>
            <p:nvPr/>
          </p:nvSpPr>
          <p:spPr bwMode="auto">
            <a:xfrm>
              <a:off x="227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5" name="Freeform 66"/>
            <p:cNvSpPr>
              <a:spLocks noEditPoints="1"/>
            </p:cNvSpPr>
            <p:nvPr/>
          </p:nvSpPr>
          <p:spPr bwMode="auto">
            <a:xfrm>
              <a:off x="227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6" name="Freeform 67"/>
            <p:cNvSpPr>
              <a:spLocks noEditPoints="1"/>
            </p:cNvSpPr>
            <p:nvPr/>
          </p:nvSpPr>
          <p:spPr bwMode="auto">
            <a:xfrm>
              <a:off x="227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7" name="Freeform 68"/>
            <p:cNvSpPr>
              <a:spLocks noEditPoints="1"/>
            </p:cNvSpPr>
            <p:nvPr/>
          </p:nvSpPr>
          <p:spPr bwMode="auto">
            <a:xfrm>
              <a:off x="227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8" name="Freeform 69"/>
            <p:cNvSpPr>
              <a:spLocks noEditPoints="1"/>
            </p:cNvSpPr>
            <p:nvPr/>
          </p:nvSpPr>
          <p:spPr bwMode="auto">
            <a:xfrm>
              <a:off x="227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9" name="Freeform 70"/>
            <p:cNvSpPr>
              <a:spLocks noEditPoints="1"/>
            </p:cNvSpPr>
            <p:nvPr/>
          </p:nvSpPr>
          <p:spPr bwMode="auto">
            <a:xfrm>
              <a:off x="227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0" name="Freeform 71"/>
            <p:cNvSpPr>
              <a:spLocks noEditPoints="1"/>
            </p:cNvSpPr>
            <p:nvPr/>
          </p:nvSpPr>
          <p:spPr bwMode="auto">
            <a:xfrm>
              <a:off x="227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1" name="Freeform 72"/>
            <p:cNvSpPr>
              <a:spLocks noEditPoints="1"/>
            </p:cNvSpPr>
            <p:nvPr/>
          </p:nvSpPr>
          <p:spPr bwMode="auto">
            <a:xfrm>
              <a:off x="227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2" name="Freeform 73"/>
            <p:cNvSpPr>
              <a:spLocks noEditPoints="1"/>
            </p:cNvSpPr>
            <p:nvPr/>
          </p:nvSpPr>
          <p:spPr bwMode="auto">
            <a:xfrm>
              <a:off x="227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3" name="Rectangle 74"/>
            <p:cNvSpPr>
              <a:spLocks noChangeArrowheads="1"/>
            </p:cNvSpPr>
            <p:nvPr/>
          </p:nvSpPr>
          <p:spPr bwMode="auto">
            <a:xfrm>
              <a:off x="227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04" name="Rectangle 75"/>
            <p:cNvSpPr>
              <a:spLocks noChangeArrowheads="1"/>
            </p:cNvSpPr>
            <p:nvPr/>
          </p:nvSpPr>
          <p:spPr bwMode="auto">
            <a:xfrm>
              <a:off x="2716"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05" name="Freeform 76"/>
            <p:cNvSpPr>
              <a:spLocks noEditPoints="1"/>
            </p:cNvSpPr>
            <p:nvPr/>
          </p:nvSpPr>
          <p:spPr bwMode="auto">
            <a:xfrm>
              <a:off x="271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6" name="Freeform 77"/>
            <p:cNvSpPr>
              <a:spLocks noEditPoints="1"/>
            </p:cNvSpPr>
            <p:nvPr/>
          </p:nvSpPr>
          <p:spPr bwMode="auto">
            <a:xfrm>
              <a:off x="271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7" name="Freeform 78"/>
            <p:cNvSpPr>
              <a:spLocks noEditPoints="1"/>
            </p:cNvSpPr>
            <p:nvPr/>
          </p:nvSpPr>
          <p:spPr bwMode="auto">
            <a:xfrm>
              <a:off x="271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8" name="Freeform 79"/>
            <p:cNvSpPr>
              <a:spLocks noEditPoints="1"/>
            </p:cNvSpPr>
            <p:nvPr/>
          </p:nvSpPr>
          <p:spPr bwMode="auto">
            <a:xfrm>
              <a:off x="271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9" name="Freeform 80"/>
            <p:cNvSpPr>
              <a:spLocks noEditPoints="1"/>
            </p:cNvSpPr>
            <p:nvPr/>
          </p:nvSpPr>
          <p:spPr bwMode="auto">
            <a:xfrm>
              <a:off x="271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0" name="Freeform 81"/>
            <p:cNvSpPr>
              <a:spLocks noEditPoints="1"/>
            </p:cNvSpPr>
            <p:nvPr/>
          </p:nvSpPr>
          <p:spPr bwMode="auto">
            <a:xfrm>
              <a:off x="271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1" name="Freeform 82"/>
            <p:cNvSpPr>
              <a:spLocks noEditPoints="1"/>
            </p:cNvSpPr>
            <p:nvPr/>
          </p:nvSpPr>
          <p:spPr bwMode="auto">
            <a:xfrm>
              <a:off x="271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2" name="Freeform 83"/>
            <p:cNvSpPr>
              <a:spLocks noEditPoints="1"/>
            </p:cNvSpPr>
            <p:nvPr/>
          </p:nvSpPr>
          <p:spPr bwMode="auto">
            <a:xfrm>
              <a:off x="271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3" name="Freeform 84"/>
            <p:cNvSpPr>
              <a:spLocks noEditPoints="1"/>
            </p:cNvSpPr>
            <p:nvPr/>
          </p:nvSpPr>
          <p:spPr bwMode="auto">
            <a:xfrm>
              <a:off x="271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4" name="Freeform 85"/>
            <p:cNvSpPr>
              <a:spLocks noEditPoints="1"/>
            </p:cNvSpPr>
            <p:nvPr/>
          </p:nvSpPr>
          <p:spPr bwMode="auto">
            <a:xfrm>
              <a:off x="271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5" name="Rectangle 86"/>
            <p:cNvSpPr>
              <a:spLocks noChangeArrowheads="1"/>
            </p:cNvSpPr>
            <p:nvPr/>
          </p:nvSpPr>
          <p:spPr bwMode="auto">
            <a:xfrm>
              <a:off x="2716"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16" name="Rectangle 87"/>
            <p:cNvSpPr>
              <a:spLocks noChangeArrowheads="1"/>
            </p:cNvSpPr>
            <p:nvPr/>
          </p:nvSpPr>
          <p:spPr bwMode="auto">
            <a:xfrm>
              <a:off x="316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17" name="Freeform 88"/>
            <p:cNvSpPr>
              <a:spLocks noEditPoints="1"/>
            </p:cNvSpPr>
            <p:nvPr/>
          </p:nvSpPr>
          <p:spPr bwMode="auto">
            <a:xfrm>
              <a:off x="316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8" name="Freeform 89"/>
            <p:cNvSpPr>
              <a:spLocks noEditPoints="1"/>
            </p:cNvSpPr>
            <p:nvPr/>
          </p:nvSpPr>
          <p:spPr bwMode="auto">
            <a:xfrm>
              <a:off x="316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9" name="Freeform 90"/>
            <p:cNvSpPr>
              <a:spLocks noEditPoints="1"/>
            </p:cNvSpPr>
            <p:nvPr/>
          </p:nvSpPr>
          <p:spPr bwMode="auto">
            <a:xfrm>
              <a:off x="316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0" name="Freeform 91"/>
            <p:cNvSpPr>
              <a:spLocks noEditPoints="1"/>
            </p:cNvSpPr>
            <p:nvPr/>
          </p:nvSpPr>
          <p:spPr bwMode="auto">
            <a:xfrm>
              <a:off x="316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1" name="Freeform 92"/>
            <p:cNvSpPr>
              <a:spLocks noEditPoints="1"/>
            </p:cNvSpPr>
            <p:nvPr/>
          </p:nvSpPr>
          <p:spPr bwMode="auto">
            <a:xfrm>
              <a:off x="316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2" name="Freeform 93"/>
            <p:cNvSpPr>
              <a:spLocks noEditPoints="1"/>
            </p:cNvSpPr>
            <p:nvPr/>
          </p:nvSpPr>
          <p:spPr bwMode="auto">
            <a:xfrm>
              <a:off x="316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3" name="Freeform 94"/>
            <p:cNvSpPr>
              <a:spLocks noEditPoints="1"/>
            </p:cNvSpPr>
            <p:nvPr/>
          </p:nvSpPr>
          <p:spPr bwMode="auto">
            <a:xfrm>
              <a:off x="316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4" name="Freeform 95"/>
            <p:cNvSpPr>
              <a:spLocks noEditPoints="1"/>
            </p:cNvSpPr>
            <p:nvPr/>
          </p:nvSpPr>
          <p:spPr bwMode="auto">
            <a:xfrm>
              <a:off x="316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5" name="Freeform 96"/>
            <p:cNvSpPr>
              <a:spLocks noEditPoints="1"/>
            </p:cNvSpPr>
            <p:nvPr/>
          </p:nvSpPr>
          <p:spPr bwMode="auto">
            <a:xfrm>
              <a:off x="316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6" name="Freeform 97"/>
            <p:cNvSpPr>
              <a:spLocks noEditPoints="1"/>
            </p:cNvSpPr>
            <p:nvPr/>
          </p:nvSpPr>
          <p:spPr bwMode="auto">
            <a:xfrm>
              <a:off x="316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7" name="Rectangle 98"/>
            <p:cNvSpPr>
              <a:spLocks noChangeArrowheads="1"/>
            </p:cNvSpPr>
            <p:nvPr/>
          </p:nvSpPr>
          <p:spPr bwMode="auto">
            <a:xfrm>
              <a:off x="316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28" name="Rectangle 99"/>
            <p:cNvSpPr>
              <a:spLocks noChangeArrowheads="1"/>
            </p:cNvSpPr>
            <p:nvPr/>
          </p:nvSpPr>
          <p:spPr bwMode="auto">
            <a:xfrm>
              <a:off x="361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29" name="Freeform 100"/>
            <p:cNvSpPr>
              <a:spLocks noEditPoints="1"/>
            </p:cNvSpPr>
            <p:nvPr/>
          </p:nvSpPr>
          <p:spPr bwMode="auto">
            <a:xfrm>
              <a:off x="361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0" name="Freeform 101"/>
            <p:cNvSpPr>
              <a:spLocks noEditPoints="1"/>
            </p:cNvSpPr>
            <p:nvPr/>
          </p:nvSpPr>
          <p:spPr bwMode="auto">
            <a:xfrm>
              <a:off x="361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1" name="Freeform 102"/>
            <p:cNvSpPr>
              <a:spLocks noEditPoints="1"/>
            </p:cNvSpPr>
            <p:nvPr/>
          </p:nvSpPr>
          <p:spPr bwMode="auto">
            <a:xfrm>
              <a:off x="361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2" name="Freeform 103"/>
            <p:cNvSpPr>
              <a:spLocks noEditPoints="1"/>
            </p:cNvSpPr>
            <p:nvPr/>
          </p:nvSpPr>
          <p:spPr bwMode="auto">
            <a:xfrm>
              <a:off x="361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3" name="Freeform 104"/>
            <p:cNvSpPr>
              <a:spLocks noEditPoints="1"/>
            </p:cNvSpPr>
            <p:nvPr/>
          </p:nvSpPr>
          <p:spPr bwMode="auto">
            <a:xfrm>
              <a:off x="361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4" name="Freeform 105"/>
            <p:cNvSpPr>
              <a:spLocks noEditPoints="1"/>
            </p:cNvSpPr>
            <p:nvPr/>
          </p:nvSpPr>
          <p:spPr bwMode="auto">
            <a:xfrm>
              <a:off x="361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5" name="Freeform 106"/>
            <p:cNvSpPr>
              <a:spLocks noEditPoints="1"/>
            </p:cNvSpPr>
            <p:nvPr/>
          </p:nvSpPr>
          <p:spPr bwMode="auto">
            <a:xfrm>
              <a:off x="361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6" name="Freeform 107"/>
            <p:cNvSpPr>
              <a:spLocks noEditPoints="1"/>
            </p:cNvSpPr>
            <p:nvPr/>
          </p:nvSpPr>
          <p:spPr bwMode="auto">
            <a:xfrm>
              <a:off x="361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7" name="Freeform 108"/>
            <p:cNvSpPr>
              <a:spLocks noEditPoints="1"/>
            </p:cNvSpPr>
            <p:nvPr/>
          </p:nvSpPr>
          <p:spPr bwMode="auto">
            <a:xfrm>
              <a:off x="361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8" name="Freeform 109"/>
            <p:cNvSpPr>
              <a:spLocks noEditPoints="1"/>
            </p:cNvSpPr>
            <p:nvPr/>
          </p:nvSpPr>
          <p:spPr bwMode="auto">
            <a:xfrm>
              <a:off x="361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9" name="Rectangle 110"/>
            <p:cNvSpPr>
              <a:spLocks noChangeArrowheads="1"/>
            </p:cNvSpPr>
            <p:nvPr/>
          </p:nvSpPr>
          <p:spPr bwMode="auto">
            <a:xfrm>
              <a:off x="361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40" name="Rectangle 111"/>
            <p:cNvSpPr>
              <a:spLocks noChangeArrowheads="1"/>
            </p:cNvSpPr>
            <p:nvPr/>
          </p:nvSpPr>
          <p:spPr bwMode="auto">
            <a:xfrm>
              <a:off x="4056"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41" name="Freeform 112"/>
            <p:cNvSpPr>
              <a:spLocks noEditPoints="1"/>
            </p:cNvSpPr>
            <p:nvPr/>
          </p:nvSpPr>
          <p:spPr bwMode="auto">
            <a:xfrm>
              <a:off x="405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2" name="Freeform 113"/>
            <p:cNvSpPr>
              <a:spLocks noEditPoints="1"/>
            </p:cNvSpPr>
            <p:nvPr/>
          </p:nvSpPr>
          <p:spPr bwMode="auto">
            <a:xfrm>
              <a:off x="405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3" name="Freeform 114"/>
            <p:cNvSpPr>
              <a:spLocks noEditPoints="1"/>
            </p:cNvSpPr>
            <p:nvPr/>
          </p:nvSpPr>
          <p:spPr bwMode="auto">
            <a:xfrm>
              <a:off x="405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4" name="Freeform 115"/>
            <p:cNvSpPr>
              <a:spLocks noEditPoints="1"/>
            </p:cNvSpPr>
            <p:nvPr/>
          </p:nvSpPr>
          <p:spPr bwMode="auto">
            <a:xfrm>
              <a:off x="405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5" name="Freeform 116"/>
            <p:cNvSpPr>
              <a:spLocks noEditPoints="1"/>
            </p:cNvSpPr>
            <p:nvPr/>
          </p:nvSpPr>
          <p:spPr bwMode="auto">
            <a:xfrm>
              <a:off x="405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6" name="Freeform 117"/>
            <p:cNvSpPr>
              <a:spLocks noEditPoints="1"/>
            </p:cNvSpPr>
            <p:nvPr/>
          </p:nvSpPr>
          <p:spPr bwMode="auto">
            <a:xfrm>
              <a:off x="405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7" name="Freeform 118"/>
            <p:cNvSpPr>
              <a:spLocks noEditPoints="1"/>
            </p:cNvSpPr>
            <p:nvPr/>
          </p:nvSpPr>
          <p:spPr bwMode="auto">
            <a:xfrm>
              <a:off x="405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8" name="Freeform 119"/>
            <p:cNvSpPr>
              <a:spLocks noEditPoints="1"/>
            </p:cNvSpPr>
            <p:nvPr/>
          </p:nvSpPr>
          <p:spPr bwMode="auto">
            <a:xfrm>
              <a:off x="405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9" name="Freeform 120"/>
            <p:cNvSpPr>
              <a:spLocks noEditPoints="1"/>
            </p:cNvSpPr>
            <p:nvPr/>
          </p:nvSpPr>
          <p:spPr bwMode="auto">
            <a:xfrm>
              <a:off x="405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0" name="Freeform 121"/>
            <p:cNvSpPr>
              <a:spLocks noEditPoints="1"/>
            </p:cNvSpPr>
            <p:nvPr/>
          </p:nvSpPr>
          <p:spPr bwMode="auto">
            <a:xfrm>
              <a:off x="405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1" name="Rectangle 122"/>
            <p:cNvSpPr>
              <a:spLocks noChangeArrowheads="1"/>
            </p:cNvSpPr>
            <p:nvPr/>
          </p:nvSpPr>
          <p:spPr bwMode="auto">
            <a:xfrm>
              <a:off x="4056"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52" name="Rectangle 123"/>
            <p:cNvSpPr>
              <a:spLocks noChangeArrowheads="1"/>
            </p:cNvSpPr>
            <p:nvPr/>
          </p:nvSpPr>
          <p:spPr bwMode="auto">
            <a:xfrm>
              <a:off x="450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53" name="Freeform 124"/>
            <p:cNvSpPr>
              <a:spLocks noEditPoints="1"/>
            </p:cNvSpPr>
            <p:nvPr/>
          </p:nvSpPr>
          <p:spPr bwMode="auto">
            <a:xfrm>
              <a:off x="450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4" name="Freeform 125"/>
            <p:cNvSpPr>
              <a:spLocks noEditPoints="1"/>
            </p:cNvSpPr>
            <p:nvPr/>
          </p:nvSpPr>
          <p:spPr bwMode="auto">
            <a:xfrm>
              <a:off x="450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5" name="Freeform 126"/>
            <p:cNvSpPr>
              <a:spLocks noEditPoints="1"/>
            </p:cNvSpPr>
            <p:nvPr/>
          </p:nvSpPr>
          <p:spPr bwMode="auto">
            <a:xfrm>
              <a:off x="450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6" name="Freeform 127"/>
            <p:cNvSpPr>
              <a:spLocks noEditPoints="1"/>
            </p:cNvSpPr>
            <p:nvPr/>
          </p:nvSpPr>
          <p:spPr bwMode="auto">
            <a:xfrm>
              <a:off x="450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7" name="Freeform 128"/>
            <p:cNvSpPr>
              <a:spLocks noEditPoints="1"/>
            </p:cNvSpPr>
            <p:nvPr/>
          </p:nvSpPr>
          <p:spPr bwMode="auto">
            <a:xfrm>
              <a:off x="450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8" name="Freeform 129"/>
            <p:cNvSpPr>
              <a:spLocks noEditPoints="1"/>
            </p:cNvSpPr>
            <p:nvPr/>
          </p:nvSpPr>
          <p:spPr bwMode="auto">
            <a:xfrm>
              <a:off x="450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9" name="Freeform 130"/>
            <p:cNvSpPr>
              <a:spLocks noEditPoints="1"/>
            </p:cNvSpPr>
            <p:nvPr/>
          </p:nvSpPr>
          <p:spPr bwMode="auto">
            <a:xfrm>
              <a:off x="450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0" name="Freeform 131"/>
            <p:cNvSpPr>
              <a:spLocks noEditPoints="1"/>
            </p:cNvSpPr>
            <p:nvPr/>
          </p:nvSpPr>
          <p:spPr bwMode="auto">
            <a:xfrm>
              <a:off x="450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1" name="Freeform 132"/>
            <p:cNvSpPr>
              <a:spLocks noEditPoints="1"/>
            </p:cNvSpPr>
            <p:nvPr/>
          </p:nvSpPr>
          <p:spPr bwMode="auto">
            <a:xfrm>
              <a:off x="450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2" name="Freeform 133"/>
            <p:cNvSpPr>
              <a:spLocks noEditPoints="1"/>
            </p:cNvSpPr>
            <p:nvPr/>
          </p:nvSpPr>
          <p:spPr bwMode="auto">
            <a:xfrm>
              <a:off x="450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3" name="Rectangle 134"/>
            <p:cNvSpPr>
              <a:spLocks noChangeArrowheads="1"/>
            </p:cNvSpPr>
            <p:nvPr/>
          </p:nvSpPr>
          <p:spPr bwMode="auto">
            <a:xfrm>
              <a:off x="450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64" name="Rectangle 135"/>
            <p:cNvSpPr>
              <a:spLocks noChangeArrowheads="1"/>
            </p:cNvSpPr>
            <p:nvPr/>
          </p:nvSpPr>
          <p:spPr bwMode="auto">
            <a:xfrm>
              <a:off x="495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65" name="Freeform 136"/>
            <p:cNvSpPr>
              <a:spLocks noEditPoints="1"/>
            </p:cNvSpPr>
            <p:nvPr/>
          </p:nvSpPr>
          <p:spPr bwMode="auto">
            <a:xfrm>
              <a:off x="495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6" name="Freeform 137"/>
            <p:cNvSpPr>
              <a:spLocks noEditPoints="1"/>
            </p:cNvSpPr>
            <p:nvPr/>
          </p:nvSpPr>
          <p:spPr bwMode="auto">
            <a:xfrm>
              <a:off x="495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7" name="Freeform 138"/>
            <p:cNvSpPr>
              <a:spLocks noEditPoints="1"/>
            </p:cNvSpPr>
            <p:nvPr/>
          </p:nvSpPr>
          <p:spPr bwMode="auto">
            <a:xfrm>
              <a:off x="495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8" name="Freeform 139"/>
            <p:cNvSpPr>
              <a:spLocks noEditPoints="1"/>
            </p:cNvSpPr>
            <p:nvPr/>
          </p:nvSpPr>
          <p:spPr bwMode="auto">
            <a:xfrm>
              <a:off x="495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9" name="Freeform 140"/>
            <p:cNvSpPr>
              <a:spLocks noEditPoints="1"/>
            </p:cNvSpPr>
            <p:nvPr/>
          </p:nvSpPr>
          <p:spPr bwMode="auto">
            <a:xfrm>
              <a:off x="495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0" name="Freeform 141"/>
            <p:cNvSpPr>
              <a:spLocks noEditPoints="1"/>
            </p:cNvSpPr>
            <p:nvPr/>
          </p:nvSpPr>
          <p:spPr bwMode="auto">
            <a:xfrm>
              <a:off x="495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1" name="Freeform 142"/>
            <p:cNvSpPr>
              <a:spLocks noEditPoints="1"/>
            </p:cNvSpPr>
            <p:nvPr/>
          </p:nvSpPr>
          <p:spPr bwMode="auto">
            <a:xfrm>
              <a:off x="495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2" name="Freeform 143"/>
            <p:cNvSpPr>
              <a:spLocks noEditPoints="1"/>
            </p:cNvSpPr>
            <p:nvPr/>
          </p:nvSpPr>
          <p:spPr bwMode="auto">
            <a:xfrm>
              <a:off x="495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3" name="Freeform 144"/>
            <p:cNvSpPr>
              <a:spLocks noEditPoints="1"/>
            </p:cNvSpPr>
            <p:nvPr/>
          </p:nvSpPr>
          <p:spPr bwMode="auto">
            <a:xfrm>
              <a:off x="495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 name="Freeform 145"/>
            <p:cNvSpPr>
              <a:spLocks noEditPoints="1"/>
            </p:cNvSpPr>
            <p:nvPr/>
          </p:nvSpPr>
          <p:spPr bwMode="auto">
            <a:xfrm>
              <a:off x="495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3" name="Rectangle 146"/>
            <p:cNvSpPr>
              <a:spLocks noChangeArrowheads="1"/>
            </p:cNvSpPr>
            <p:nvPr/>
          </p:nvSpPr>
          <p:spPr bwMode="auto">
            <a:xfrm>
              <a:off x="495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4" name="Freeform 147"/>
            <p:cNvSpPr>
              <a:spLocks/>
            </p:cNvSpPr>
            <p:nvPr/>
          </p:nvSpPr>
          <p:spPr bwMode="auto">
            <a:xfrm>
              <a:off x="0" y="3281"/>
              <a:ext cx="20" cy="10"/>
            </a:xfrm>
            <a:custGeom>
              <a:avLst/>
              <a:gdLst>
                <a:gd name="T0" fmla="*/ 0 w 4"/>
                <a:gd name="T1" fmla="*/ 390625 h 2"/>
                <a:gd name="T2" fmla="*/ 0 w 4"/>
                <a:gd name="T3" fmla="*/ 39062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7" name="Group 148"/>
          <p:cNvGrpSpPr>
            <a:grpSpLocks/>
          </p:cNvGrpSpPr>
          <p:nvPr/>
        </p:nvGrpSpPr>
        <p:grpSpPr bwMode="auto">
          <a:xfrm>
            <a:off x="1422400" y="3444876"/>
            <a:ext cx="711200" cy="492125"/>
            <a:chOff x="0" y="0"/>
            <a:chExt cx="1062" cy="981"/>
          </a:xfrm>
        </p:grpSpPr>
        <p:sp>
          <p:nvSpPr>
            <p:cNvPr id="1119" name="Freeform 149"/>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0" name="Freeform 150"/>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1" name="Freeform 151"/>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2" name="Freeform 152"/>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3" name="Freeform 153"/>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4" name="Freeform 154"/>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5" name="Freeform 155"/>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6" name="Freeform 156"/>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7" name="Freeform 157"/>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8" name="Freeform 158"/>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9" name="Freeform 159"/>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0" name="Freeform 160"/>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1" name="Freeform 161"/>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8" name="Group 162"/>
          <p:cNvGrpSpPr>
            <a:grpSpLocks/>
          </p:cNvGrpSpPr>
          <p:nvPr/>
        </p:nvGrpSpPr>
        <p:grpSpPr bwMode="auto">
          <a:xfrm>
            <a:off x="1422400" y="4552951"/>
            <a:ext cx="711200" cy="492125"/>
            <a:chOff x="0" y="0"/>
            <a:chExt cx="1062" cy="981"/>
          </a:xfrm>
        </p:grpSpPr>
        <p:sp>
          <p:nvSpPr>
            <p:cNvPr id="1106" name="Freeform 163"/>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7" name="Freeform 164"/>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8" name="Freeform 165"/>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9" name="Freeform 166"/>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0" name="Freeform 167"/>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1" name="Freeform 168"/>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2" name="Freeform 169"/>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3" name="Freeform 170"/>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4" name="Freeform 171"/>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5" name="Freeform 172"/>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6" name="Freeform 173"/>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7" name="Freeform 174"/>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8" name="Freeform 175"/>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9" name="Group 176"/>
          <p:cNvGrpSpPr>
            <a:grpSpLocks/>
          </p:cNvGrpSpPr>
          <p:nvPr/>
        </p:nvGrpSpPr>
        <p:grpSpPr bwMode="auto">
          <a:xfrm>
            <a:off x="1422400" y="5562601"/>
            <a:ext cx="711200" cy="492125"/>
            <a:chOff x="0" y="0"/>
            <a:chExt cx="1062" cy="981"/>
          </a:xfrm>
        </p:grpSpPr>
        <p:sp>
          <p:nvSpPr>
            <p:cNvPr id="1093" name="Freeform 177"/>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4" name="Freeform 178"/>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5" name="Freeform 179"/>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6" name="Freeform 180"/>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7" name="Freeform 181"/>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8" name="Freeform 182"/>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9" name="Freeform 183"/>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0" name="Freeform 184"/>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1" name="Freeform 185"/>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2" name="Freeform 186"/>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3" name="Freeform 187"/>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4" name="Freeform 188"/>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5" name="Freeform 189"/>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0" name="Group 190"/>
          <p:cNvGrpSpPr>
            <a:grpSpLocks/>
          </p:cNvGrpSpPr>
          <p:nvPr/>
        </p:nvGrpSpPr>
        <p:grpSpPr bwMode="auto">
          <a:xfrm>
            <a:off x="508000" y="3962401"/>
            <a:ext cx="711200" cy="492125"/>
            <a:chOff x="0" y="0"/>
            <a:chExt cx="1062" cy="981"/>
          </a:xfrm>
        </p:grpSpPr>
        <p:sp>
          <p:nvSpPr>
            <p:cNvPr id="1080" name="Freeform 191"/>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1" name="Freeform 192"/>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2" name="Freeform 193"/>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3" name="Freeform 194"/>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4" name="Freeform 195"/>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5" name="Freeform 196"/>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6" name="Freeform 197"/>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7" name="Freeform 198"/>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8" name="Freeform 199"/>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9" name="Freeform 200"/>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0" name="Freeform 201"/>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1" name="Freeform 202"/>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2" name="Freeform 203"/>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1" name="Group 204"/>
          <p:cNvGrpSpPr>
            <a:grpSpLocks/>
          </p:cNvGrpSpPr>
          <p:nvPr/>
        </p:nvGrpSpPr>
        <p:grpSpPr bwMode="auto">
          <a:xfrm>
            <a:off x="508000" y="5070476"/>
            <a:ext cx="711200" cy="492125"/>
            <a:chOff x="0" y="0"/>
            <a:chExt cx="1062" cy="981"/>
          </a:xfrm>
        </p:grpSpPr>
        <p:sp>
          <p:nvSpPr>
            <p:cNvPr id="1067" name="Freeform 205"/>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8" name="Freeform 206"/>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9" name="Freeform 207"/>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0" name="Freeform 208"/>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1" name="Freeform 209"/>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2" name="Freeform 210"/>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3" name="Freeform 211"/>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4" name="Freeform 212"/>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5" name="Freeform 213"/>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6" name="Freeform 214"/>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7" name="Freeform 215"/>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8" name="Freeform 216"/>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9" name="Freeform 217"/>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2" name="Group 218"/>
          <p:cNvGrpSpPr>
            <a:grpSpLocks/>
          </p:cNvGrpSpPr>
          <p:nvPr/>
        </p:nvGrpSpPr>
        <p:grpSpPr bwMode="auto">
          <a:xfrm>
            <a:off x="508000" y="6121401"/>
            <a:ext cx="711200" cy="492125"/>
            <a:chOff x="0" y="0"/>
            <a:chExt cx="1062" cy="981"/>
          </a:xfrm>
        </p:grpSpPr>
        <p:sp>
          <p:nvSpPr>
            <p:cNvPr id="1054" name="Freeform 219"/>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5" name="Freeform 220"/>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6" name="Freeform 221"/>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7" name="Freeform 222"/>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8" name="Freeform 223"/>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9" name="Freeform 224"/>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0" name="Freeform 225"/>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1" name="Freeform 226"/>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2" name="Freeform 227"/>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3" name="Freeform 228"/>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4" name="Freeform 229"/>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5" name="Freeform 230"/>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6" name="Freeform 231"/>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3" name="Group 232"/>
          <p:cNvGrpSpPr>
            <a:grpSpLocks/>
          </p:cNvGrpSpPr>
          <p:nvPr/>
        </p:nvGrpSpPr>
        <p:grpSpPr bwMode="auto">
          <a:xfrm>
            <a:off x="9245600" y="1"/>
            <a:ext cx="3090333" cy="2055813"/>
            <a:chOff x="0" y="0"/>
            <a:chExt cx="1748" cy="1556"/>
          </a:xfrm>
        </p:grpSpPr>
        <p:sp>
          <p:nvSpPr>
            <p:cNvPr id="1039" name="Freeform 233"/>
            <p:cNvSpPr>
              <a:spLocks/>
            </p:cNvSpPr>
            <p:nvPr userDrawn="1"/>
          </p:nvSpPr>
          <p:spPr bwMode="auto">
            <a:xfrm>
              <a:off x="81" y="0"/>
              <a:ext cx="1585" cy="1443"/>
            </a:xfrm>
            <a:custGeom>
              <a:avLst/>
              <a:gdLst>
                <a:gd name="T0" fmla="*/ 116030 w 546"/>
                <a:gd name="T1" fmla="*/ 21024 h 497"/>
                <a:gd name="T2" fmla="*/ 55678 w 546"/>
                <a:gd name="T3" fmla="*/ 358151 h 497"/>
                <a:gd name="T4" fmla="*/ 126768 w 546"/>
                <a:gd name="T5" fmla="*/ 1984639 h 497"/>
                <a:gd name="T6" fmla="*/ 272907 w 546"/>
                <a:gd name="T7" fmla="*/ 2308179 h 497"/>
                <a:gd name="T8" fmla="*/ 797203 w 546"/>
                <a:gd name="T9" fmla="*/ 2433394 h 497"/>
                <a:gd name="T10" fmla="*/ 1028717 w 546"/>
                <a:gd name="T11" fmla="*/ 2499180 h 497"/>
                <a:gd name="T12" fmla="*/ 2623073 w 546"/>
                <a:gd name="T13" fmla="*/ 2398495 h 497"/>
                <a:gd name="T14" fmla="*/ 2687608 w 546"/>
                <a:gd name="T15" fmla="*/ 843449 h 497"/>
                <a:gd name="T16" fmla="*/ 1860506 w 546"/>
                <a:gd name="T17" fmla="*/ 80227 h 497"/>
                <a:gd name="T18" fmla="*/ 1256104 w 546"/>
                <a:gd name="T19" fmla="*/ 146097 h 497"/>
                <a:gd name="T20" fmla="*/ 998829 w 546"/>
                <a:gd name="T21" fmla="*/ 55705 h 497"/>
                <a:gd name="T22" fmla="*/ 760707 w 546"/>
                <a:gd name="T23" fmla="*/ 10081 h 497"/>
                <a:gd name="T24" fmla="*/ 116030 w 546"/>
                <a:gd name="T25" fmla="*/ 21024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nvGrpSpPr>
            <p:cNvPr id="1040" name="Group 234"/>
            <p:cNvGrpSpPr>
              <a:grpSpLocks/>
            </p:cNvGrpSpPr>
            <p:nvPr userDrawn="1"/>
          </p:nvGrpSpPr>
          <p:grpSpPr bwMode="auto">
            <a:xfrm>
              <a:off x="0" y="5"/>
              <a:ext cx="1748" cy="1551"/>
              <a:chOff x="0" y="0"/>
              <a:chExt cx="2958" cy="2699"/>
            </a:xfrm>
          </p:grpSpPr>
          <p:sp>
            <p:nvSpPr>
              <p:cNvPr id="1041" name="Freeform 235"/>
              <p:cNvSpPr>
                <a:spLocks/>
              </p:cNvSpPr>
              <p:nvPr/>
            </p:nvSpPr>
            <p:spPr bwMode="auto">
              <a:xfrm>
                <a:off x="142" y="0"/>
                <a:ext cx="490" cy="186"/>
              </a:xfrm>
              <a:custGeom>
                <a:avLst/>
                <a:gdLst>
                  <a:gd name="T0" fmla="*/ 30144148 w 97"/>
                  <a:gd name="T1" fmla="*/ 10215371 h 37"/>
                  <a:gd name="T2" fmla="*/ 38617900 w 97"/>
                  <a:gd name="T3" fmla="*/ 8199277 h 37"/>
                  <a:gd name="T4" fmla="*/ 39032723 w 97"/>
                  <a:gd name="T5" fmla="*/ 6892692 h 37"/>
                  <a:gd name="T6" fmla="*/ 37354625 w 97"/>
                  <a:gd name="T7" fmla="*/ 0 h 37"/>
                  <a:gd name="T8" fmla="*/ 10569249 w 97"/>
                  <a:gd name="T9" fmla="*/ 0 h 37"/>
                  <a:gd name="T10" fmla="*/ 4286000 w 97"/>
                  <a:gd name="T11" fmla="*/ 9005220 h 37"/>
                  <a:gd name="T12" fmla="*/ 30144148 w 97"/>
                  <a:gd name="T13" fmla="*/ 10215371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2" name="Freeform 236"/>
              <p:cNvSpPr>
                <a:spLocks noEditPoints="1"/>
              </p:cNvSpPr>
              <p:nvPr/>
            </p:nvSpPr>
            <p:spPr bwMode="auto">
              <a:xfrm>
                <a:off x="0" y="0"/>
                <a:ext cx="2958" cy="2699"/>
              </a:xfrm>
              <a:custGeom>
                <a:avLst/>
                <a:gdLst>
                  <a:gd name="T0" fmla="*/ 215330715 w 585"/>
                  <a:gd name="T1" fmla="*/ 415762 h 534"/>
                  <a:gd name="T2" fmla="*/ 67100931 w 585"/>
                  <a:gd name="T3" fmla="*/ 0 h 534"/>
                  <a:gd name="T4" fmla="*/ 96167685 w 585"/>
                  <a:gd name="T5" fmla="*/ 8935434 h 534"/>
                  <a:gd name="T6" fmla="*/ 74372468 w 585"/>
                  <a:gd name="T7" fmla="*/ 16604122 h 534"/>
                  <a:gd name="T8" fmla="*/ 88479630 w 585"/>
                  <a:gd name="T9" fmla="*/ 30243422 h 534"/>
                  <a:gd name="T10" fmla="*/ 31605027 w 585"/>
                  <a:gd name="T11" fmla="*/ 25523159 h 534"/>
                  <a:gd name="T12" fmla="*/ 11063016 w 585"/>
                  <a:gd name="T13" fmla="*/ 26789804 h 534"/>
                  <a:gd name="T14" fmla="*/ 85019094 w 585"/>
                  <a:gd name="T15" fmla="*/ 207375775 h 534"/>
                  <a:gd name="T16" fmla="*/ 61521662 w 585"/>
                  <a:gd name="T17" fmla="*/ 145273114 h 534"/>
                  <a:gd name="T18" fmla="*/ 44872885 w 585"/>
                  <a:gd name="T19" fmla="*/ 160096320 h 534"/>
                  <a:gd name="T20" fmla="*/ 40142836 w 585"/>
                  <a:gd name="T21" fmla="*/ 185286613 h 534"/>
                  <a:gd name="T22" fmla="*/ 52980607 w 585"/>
                  <a:gd name="T23" fmla="*/ 112833146 h 534"/>
                  <a:gd name="T24" fmla="*/ 65415022 w 585"/>
                  <a:gd name="T25" fmla="*/ 97076025 h 534"/>
                  <a:gd name="T26" fmla="*/ 89332733 w 585"/>
                  <a:gd name="T27" fmla="*/ 100945304 h 534"/>
                  <a:gd name="T28" fmla="*/ 80372035 w 585"/>
                  <a:gd name="T29" fmla="*/ 130354113 h 534"/>
                  <a:gd name="T30" fmla="*/ 82060426 w 585"/>
                  <a:gd name="T31" fmla="*/ 168180614 h 534"/>
                  <a:gd name="T32" fmla="*/ 220060764 w 585"/>
                  <a:gd name="T33" fmla="*/ 205690785 h 534"/>
                  <a:gd name="T34" fmla="*/ 194038252 w 585"/>
                  <a:gd name="T35" fmla="*/ 181833101 h 534"/>
                  <a:gd name="T36" fmla="*/ 181603194 w 585"/>
                  <a:gd name="T37" fmla="*/ 146958746 h 534"/>
                  <a:gd name="T38" fmla="*/ 169185065 w 585"/>
                  <a:gd name="T39" fmla="*/ 115016642 h 534"/>
                  <a:gd name="T40" fmla="*/ 196560081 w 585"/>
                  <a:gd name="T41" fmla="*/ 109029724 h 534"/>
                  <a:gd name="T42" fmla="*/ 173915114 w 585"/>
                  <a:gd name="T43" fmla="*/ 94958391 h 534"/>
                  <a:gd name="T44" fmla="*/ 187602635 w 585"/>
                  <a:gd name="T45" fmla="*/ 96225168 h 534"/>
                  <a:gd name="T46" fmla="*/ 187186219 w 585"/>
                  <a:gd name="T47" fmla="*/ 88975335 h 534"/>
                  <a:gd name="T48" fmla="*/ 160644672 w 585"/>
                  <a:gd name="T49" fmla="*/ 89826349 h 534"/>
                  <a:gd name="T50" fmla="*/ 152539661 w 585"/>
                  <a:gd name="T51" fmla="*/ 146107858 h 534"/>
                  <a:gd name="T52" fmla="*/ 148312239 w 585"/>
                  <a:gd name="T53" fmla="*/ 97910794 h 534"/>
                  <a:gd name="T54" fmla="*/ 141456986 w 585"/>
                  <a:gd name="T55" fmla="*/ 77522872 h 534"/>
                  <a:gd name="T56" fmla="*/ 148312239 w 585"/>
                  <a:gd name="T57" fmla="*/ 57884240 h 534"/>
                  <a:gd name="T58" fmla="*/ 144851581 w 585"/>
                  <a:gd name="T59" fmla="*/ 42127918 h 534"/>
                  <a:gd name="T60" fmla="*/ 141456986 w 585"/>
                  <a:gd name="T61" fmla="*/ 26374173 h 534"/>
                  <a:gd name="T62" fmla="*/ 157686126 w 585"/>
                  <a:gd name="T63" fmla="*/ 43895803 h 534"/>
                  <a:gd name="T64" fmla="*/ 177290071 w 585"/>
                  <a:gd name="T65" fmla="*/ 20054394 h 534"/>
                  <a:gd name="T66" fmla="*/ 174768217 w 585"/>
                  <a:gd name="T67" fmla="*/ 40445506 h 534"/>
                  <a:gd name="T68" fmla="*/ 171373621 w 585"/>
                  <a:gd name="T69" fmla="*/ 55364511 h 534"/>
                  <a:gd name="T70" fmla="*/ 171373621 w 585"/>
                  <a:gd name="T71" fmla="*/ 77103895 h 534"/>
                  <a:gd name="T72" fmla="*/ 238395318 w 585"/>
                  <a:gd name="T73" fmla="*/ 77103895 h 534"/>
                  <a:gd name="T74" fmla="*/ 236706295 w 585"/>
                  <a:gd name="T75" fmla="*/ 32357866 h 534"/>
                  <a:gd name="T76" fmla="*/ 106394547 w 585"/>
                  <a:gd name="T77" fmla="*/ 29408683 h 534"/>
                  <a:gd name="T78" fmla="*/ 125248172 w 585"/>
                  <a:gd name="T79" fmla="*/ 39610767 h 534"/>
                  <a:gd name="T80" fmla="*/ 73103744 w 585"/>
                  <a:gd name="T81" fmla="*/ 83090934 h 534"/>
                  <a:gd name="T82" fmla="*/ 29499583 w 585"/>
                  <a:gd name="T83" fmla="*/ 41712155 h 534"/>
                  <a:gd name="T84" fmla="*/ 81627724 w 585"/>
                  <a:gd name="T85" fmla="*/ 45162428 h 534"/>
                  <a:gd name="T86" fmla="*/ 93976545 w 585"/>
                  <a:gd name="T87" fmla="*/ 44746817 h 534"/>
                  <a:gd name="T88" fmla="*/ 129042229 w 585"/>
                  <a:gd name="T89" fmla="*/ 51564466 h 534"/>
                  <a:gd name="T90" fmla="*/ 117975967 w 585"/>
                  <a:gd name="T91" fmla="*/ 109029724 h 534"/>
                  <a:gd name="T92" fmla="*/ 111124728 w 585"/>
                  <a:gd name="T93" fmla="*/ 58316277 h 534"/>
                  <a:gd name="T94" fmla="*/ 73103744 w 585"/>
                  <a:gd name="T95" fmla="*/ 83090934 h 534"/>
                  <a:gd name="T96" fmla="*/ 95331663 w 585"/>
                  <a:gd name="T97" fmla="*/ 95809405 h 534"/>
                  <a:gd name="T98" fmla="*/ 105541571 w 585"/>
                  <a:gd name="T99" fmla="*/ 67317568 h 534"/>
                  <a:gd name="T100" fmla="*/ 139269092 w 585"/>
                  <a:gd name="T101" fmla="*/ 124367711 h 534"/>
                  <a:gd name="T102" fmla="*/ 91854688 w 585"/>
                  <a:gd name="T103" fmla="*/ 136670547 h 534"/>
                  <a:gd name="T104" fmla="*/ 132000770 w 585"/>
                  <a:gd name="T105" fmla="*/ 117965163 h 534"/>
                  <a:gd name="T106" fmla="*/ 135894130 w 585"/>
                  <a:gd name="T107" fmla="*/ 56614249 h 534"/>
                  <a:gd name="T108" fmla="*/ 133772279 w 585"/>
                  <a:gd name="T109" fmla="*/ 90743221 h 534"/>
                  <a:gd name="T110" fmla="*/ 127770127 w 585"/>
                  <a:gd name="T111" fmla="*/ 61350787 h 534"/>
                  <a:gd name="T112" fmla="*/ 216682586 w 585"/>
                  <a:gd name="T113" fmla="*/ 76253007 h 534"/>
                  <a:gd name="T114" fmla="*/ 196979717 w 585"/>
                  <a:gd name="T115" fmla="*/ 69003200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3" name="Freeform 237"/>
              <p:cNvSpPr>
                <a:spLocks/>
              </p:cNvSpPr>
              <p:nvPr/>
            </p:nvSpPr>
            <p:spPr bwMode="auto">
              <a:xfrm>
                <a:off x="703" y="1269"/>
                <a:ext cx="237" cy="282"/>
              </a:xfrm>
              <a:custGeom>
                <a:avLst/>
                <a:gdLst>
                  <a:gd name="T0" fmla="*/ 16751508 w 47"/>
                  <a:gd name="T1" fmla="*/ 6246592 h 56"/>
                  <a:gd name="T2" fmla="*/ 11277100 w 47"/>
                  <a:gd name="T3" fmla="*/ 23156193 h 56"/>
                  <a:gd name="T4" fmla="*/ 16751508 w 47"/>
                  <a:gd name="T5" fmla="*/ 6246592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4" name="Freeform 238"/>
              <p:cNvSpPr>
                <a:spLocks/>
              </p:cNvSpPr>
              <p:nvPr/>
            </p:nvSpPr>
            <p:spPr bwMode="auto">
              <a:xfrm>
                <a:off x="484" y="1384"/>
                <a:ext cx="209" cy="381"/>
              </a:xfrm>
              <a:custGeom>
                <a:avLst/>
                <a:gdLst>
                  <a:gd name="T0" fmla="*/ 8667184 w 41"/>
                  <a:gd name="T1" fmla="*/ 11962816 h 75"/>
                  <a:gd name="T2" fmla="*/ 5455787 w 41"/>
                  <a:gd name="T3" fmla="*/ 30644582 h 75"/>
                  <a:gd name="T4" fmla="*/ 18245950 w 41"/>
                  <a:gd name="T5" fmla="*/ 19987753 h 75"/>
                  <a:gd name="T6" fmla="*/ 16896829 w 41"/>
                  <a:gd name="T7" fmla="*/ 10656829 h 75"/>
                  <a:gd name="T8" fmla="*/ 8667184 w 41"/>
                  <a:gd name="T9" fmla="*/ 11962816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5" name="Freeform 239"/>
              <p:cNvSpPr>
                <a:spLocks/>
              </p:cNvSpPr>
              <p:nvPr/>
            </p:nvSpPr>
            <p:spPr bwMode="auto">
              <a:xfrm>
                <a:off x="355" y="627"/>
                <a:ext cx="683" cy="318"/>
              </a:xfrm>
              <a:custGeom>
                <a:avLst/>
                <a:gdLst>
                  <a:gd name="T0" fmla="*/ 48111744 w 135"/>
                  <a:gd name="T1" fmla="*/ 1670979 h 63"/>
                  <a:gd name="T2" fmla="*/ 10261761 w 135"/>
                  <a:gd name="T3" fmla="*/ 1670979 h 63"/>
                  <a:gd name="T4" fmla="*/ 854934 w 135"/>
                  <a:gd name="T5" fmla="*/ 10518274 h 63"/>
                  <a:gd name="T6" fmla="*/ 25791072 w 135"/>
                  <a:gd name="T7" fmla="*/ 24460010 h 63"/>
                  <a:gd name="T8" fmla="*/ 41237142 w 135"/>
                  <a:gd name="T9" fmla="*/ 22792367 h 63"/>
                  <a:gd name="T10" fmla="*/ 48529781 w 135"/>
                  <a:gd name="T11" fmla="*/ 22376201 h 63"/>
                  <a:gd name="T12" fmla="*/ 48111744 w 135"/>
                  <a:gd name="T13" fmla="*/ 1670979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6" name="Freeform 240"/>
              <p:cNvSpPr>
                <a:spLocks/>
              </p:cNvSpPr>
              <p:nvPr/>
            </p:nvSpPr>
            <p:spPr bwMode="auto">
              <a:xfrm>
                <a:off x="1128" y="1526"/>
                <a:ext cx="490" cy="516"/>
              </a:xfrm>
              <a:custGeom>
                <a:avLst/>
                <a:gdLst>
                  <a:gd name="T0" fmla="*/ 28364463 w 97"/>
                  <a:gd name="T1" fmla="*/ 2110268 h 102"/>
                  <a:gd name="T2" fmla="*/ 13177151 w 97"/>
                  <a:gd name="T3" fmla="*/ 2110268 h 102"/>
                  <a:gd name="T4" fmla="*/ 5118222 w 97"/>
                  <a:gd name="T5" fmla="*/ 24421794 h 102"/>
                  <a:gd name="T6" fmla="*/ 33499704 w 97"/>
                  <a:gd name="T7" fmla="*/ 26615184 h 102"/>
                  <a:gd name="T8" fmla="*/ 28364463 w 97"/>
                  <a:gd name="T9" fmla="*/ 2110268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7" name="Freeform 241"/>
              <p:cNvSpPr>
                <a:spLocks/>
              </p:cNvSpPr>
              <p:nvPr/>
            </p:nvSpPr>
            <p:spPr bwMode="auto">
              <a:xfrm>
                <a:off x="2255" y="1005"/>
                <a:ext cx="500" cy="96"/>
              </a:xfrm>
              <a:custGeom>
                <a:avLst/>
                <a:gdLst>
                  <a:gd name="T0" fmla="*/ 6371747 w 99"/>
                  <a:gd name="T1" fmla="*/ 0 h 19"/>
                  <a:gd name="T2" fmla="*/ 16929576 w 99"/>
                  <a:gd name="T3" fmla="*/ 6388320 h 19"/>
                  <a:gd name="T4" fmla="*/ 6371747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8" name="Freeform 242"/>
              <p:cNvSpPr>
                <a:spLocks/>
              </p:cNvSpPr>
              <p:nvPr/>
            </p:nvSpPr>
            <p:spPr bwMode="auto">
              <a:xfrm>
                <a:off x="2421" y="987"/>
                <a:ext cx="385" cy="236"/>
              </a:xfrm>
              <a:custGeom>
                <a:avLst/>
                <a:gdLst>
                  <a:gd name="T0" fmla="*/ 9074212 w 76"/>
                  <a:gd name="T1" fmla="*/ 14970876 h 47"/>
                  <a:gd name="T2" fmla="*/ 30384767 w 76"/>
                  <a:gd name="T3" fmla="*/ 6844000 h 47"/>
                  <a:gd name="T4" fmla="*/ 20803541 w 76"/>
                  <a:gd name="T5" fmla="*/ 1203349 h 47"/>
                  <a:gd name="T6" fmla="*/ 8213504 w 76"/>
                  <a:gd name="T7" fmla="*/ 12949913 h 47"/>
                  <a:gd name="T8" fmla="*/ 9074212 w 76"/>
                  <a:gd name="T9" fmla="*/ 14970876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9" name="Freeform 243"/>
              <p:cNvSpPr>
                <a:spLocks/>
              </p:cNvSpPr>
              <p:nvPr/>
            </p:nvSpPr>
            <p:spPr bwMode="auto">
              <a:xfrm>
                <a:off x="2407" y="1183"/>
                <a:ext cx="415" cy="186"/>
              </a:xfrm>
              <a:custGeom>
                <a:avLst/>
                <a:gdLst>
                  <a:gd name="T0" fmla="*/ 30951171 w 82"/>
                  <a:gd name="T1" fmla="*/ 2436957 h 37"/>
                  <a:gd name="T2" fmla="*/ 10282966 w 82"/>
                  <a:gd name="T3" fmla="*/ 6892692 h 37"/>
                  <a:gd name="T4" fmla="*/ 7311085 w 82"/>
                  <a:gd name="T5" fmla="*/ 10636259 h 37"/>
                  <a:gd name="T6" fmla="*/ 32734223 w 82"/>
                  <a:gd name="T7" fmla="*/ 9409453 h 37"/>
                  <a:gd name="T8" fmla="*/ 35287658 w 82"/>
                  <a:gd name="T9" fmla="*/ 8199277 h 37"/>
                  <a:gd name="T10" fmla="*/ 35287658 w 82"/>
                  <a:gd name="T11" fmla="*/ 0 h 37"/>
                  <a:gd name="T12" fmla="*/ 30951171 w 82"/>
                  <a:gd name="T13" fmla="*/ 2436957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0" name="Freeform 244"/>
              <p:cNvSpPr>
                <a:spLocks/>
              </p:cNvSpPr>
              <p:nvPr/>
            </p:nvSpPr>
            <p:spPr bwMode="auto">
              <a:xfrm>
                <a:off x="2083" y="1361"/>
                <a:ext cx="699" cy="165"/>
              </a:xfrm>
              <a:custGeom>
                <a:avLst/>
                <a:gdLst>
                  <a:gd name="T0" fmla="*/ 9068801 w 138"/>
                  <a:gd name="T1" fmla="*/ 390625 h 33"/>
                  <a:gd name="T2" fmla="*/ 3514390 w 138"/>
                  <a:gd name="T3" fmla="*/ 5468750 h 33"/>
                  <a:gd name="T4" fmla="*/ 24723356 w 138"/>
                  <a:gd name="T5" fmla="*/ 8593750 h 33"/>
                  <a:gd name="T6" fmla="*/ 50732762 w 138"/>
                  <a:gd name="T7" fmla="*/ 8984375 h 33"/>
                  <a:gd name="T8" fmla="*/ 49366277 w 138"/>
                  <a:gd name="T9" fmla="*/ 3125000 h 33"/>
                  <a:gd name="T10" fmla="*/ 35498872 w 138"/>
                  <a:gd name="T11" fmla="*/ 1171875 h 33"/>
                  <a:gd name="T12" fmla="*/ 9068801 w 138"/>
                  <a:gd name="T13" fmla="*/ 39062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1" name="Freeform 245"/>
              <p:cNvSpPr>
                <a:spLocks/>
              </p:cNvSpPr>
              <p:nvPr/>
            </p:nvSpPr>
            <p:spPr bwMode="auto">
              <a:xfrm>
                <a:off x="2160" y="1522"/>
                <a:ext cx="565" cy="146"/>
              </a:xfrm>
              <a:custGeom>
                <a:avLst/>
                <a:gdLst>
                  <a:gd name="T0" fmla="*/ 41069603 w 112"/>
                  <a:gd name="T1" fmla="*/ 7865780 h 29"/>
                  <a:gd name="T2" fmla="*/ 43229436 w 112"/>
                  <a:gd name="T3" fmla="*/ 1643285 h 29"/>
                  <a:gd name="T4" fmla="*/ 31017198 w 112"/>
                  <a:gd name="T5" fmla="*/ 4104382 h 29"/>
                  <a:gd name="T6" fmla="*/ 15129747 w 112"/>
                  <a:gd name="T7" fmla="*/ 2457905 h 29"/>
                  <a:gd name="T8" fmla="*/ 823155 w 112"/>
                  <a:gd name="T9" fmla="*/ 1643285 h 29"/>
                  <a:gd name="T10" fmla="*/ 41069603 w 112"/>
                  <a:gd name="T11" fmla="*/ 786578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2" name="Freeform 246"/>
              <p:cNvSpPr>
                <a:spLocks/>
              </p:cNvSpPr>
              <p:nvPr/>
            </p:nvSpPr>
            <p:spPr bwMode="auto">
              <a:xfrm>
                <a:off x="2123" y="1637"/>
                <a:ext cx="581" cy="481"/>
              </a:xfrm>
              <a:custGeom>
                <a:avLst/>
                <a:gdLst>
                  <a:gd name="T0" fmla="*/ 1263867 w 115"/>
                  <a:gd name="T1" fmla="*/ 22862695 h 95"/>
                  <a:gd name="T2" fmla="*/ 11010359 w 115"/>
                  <a:gd name="T3" fmla="*/ 23281939 h 95"/>
                  <a:gd name="T4" fmla="*/ 21253172 w 115"/>
                  <a:gd name="T5" fmla="*/ 33274481 h 95"/>
                  <a:gd name="T6" fmla="*/ 25044935 w 115"/>
                  <a:gd name="T7" fmla="*/ 36255410 h 95"/>
                  <a:gd name="T8" fmla="*/ 34356692 w 115"/>
                  <a:gd name="T9" fmla="*/ 22440199 h 95"/>
                  <a:gd name="T10" fmla="*/ 47127396 w 115"/>
                  <a:gd name="T11" fmla="*/ 22440199 h 95"/>
                  <a:gd name="T12" fmla="*/ 33523523 w 115"/>
                  <a:gd name="T13" fmla="*/ 11692639 h 95"/>
                  <a:gd name="T14" fmla="*/ 15713443 w 115"/>
                  <a:gd name="T15" fmla="*/ 6907656 h 95"/>
                  <a:gd name="T16" fmla="*/ 5121409 w 115"/>
                  <a:gd name="T17" fmla="*/ 17741943 h 95"/>
                  <a:gd name="T18" fmla="*/ 1263867 w 115"/>
                  <a:gd name="T19" fmla="*/ 22862695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3" name="Freeform 247"/>
              <p:cNvSpPr>
                <a:spLocks/>
              </p:cNvSpPr>
              <p:nvPr/>
            </p:nvSpPr>
            <p:spPr bwMode="auto">
              <a:xfrm>
                <a:off x="2502" y="1447"/>
                <a:ext cx="330" cy="853"/>
              </a:xfrm>
              <a:custGeom>
                <a:avLst/>
                <a:gdLst>
                  <a:gd name="T0" fmla="*/ 22517738 w 65"/>
                  <a:gd name="T1" fmla="*/ 16863785 h 169"/>
                  <a:gd name="T2" fmla="*/ 9744113 w 65"/>
                  <a:gd name="T3" fmla="*/ 20617671 h 169"/>
                  <a:gd name="T4" fmla="*/ 9744113 w 65"/>
                  <a:gd name="T5" fmla="*/ 24866086 h 169"/>
                  <a:gd name="T6" fmla="*/ 22089301 w 65"/>
                  <a:gd name="T7" fmla="*/ 37877369 h 169"/>
                  <a:gd name="T8" fmla="*/ 15036425 w 65"/>
                  <a:gd name="T9" fmla="*/ 49732701 h 169"/>
                  <a:gd name="T10" fmla="*/ 0 w 65"/>
                  <a:gd name="T11" fmla="*/ 62331234 h 169"/>
                  <a:gd name="T12" fmla="*/ 7484715 w 65"/>
                  <a:gd name="T13" fmla="*/ 65259608 h 169"/>
                  <a:gd name="T14" fmla="*/ 20770515 w 65"/>
                  <a:gd name="T15" fmla="*/ 69937616 h 169"/>
                  <a:gd name="T16" fmla="*/ 27826646 w 65"/>
                  <a:gd name="T17" fmla="*/ 68267054 h 169"/>
                  <a:gd name="T18" fmla="*/ 28682996 w 65"/>
                  <a:gd name="T19" fmla="*/ 0 h 169"/>
                  <a:gd name="T20" fmla="*/ 22517738 w 65"/>
                  <a:gd name="T21" fmla="*/ 16863785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sp>
        <p:nvSpPr>
          <p:cNvPr id="1034" name="Rectangle 248"/>
          <p:cNvSpPr>
            <a:spLocks noGrp="1" noRot="1" noChangeArrowheads="1"/>
          </p:cNvSpPr>
          <p:nvPr>
            <p:ph type="title"/>
          </p:nvPr>
        </p:nvSpPr>
        <p:spPr bwMode="auto">
          <a:xfrm>
            <a:off x="397933" y="228600"/>
            <a:ext cx="113876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5" name="Rectangle 249"/>
          <p:cNvSpPr>
            <a:spLocks noGrp="1" noRot="1" noChangeArrowheads="1"/>
          </p:cNvSpPr>
          <p:nvPr>
            <p:ph type="body" idx="1"/>
          </p:nvPr>
        </p:nvSpPr>
        <p:spPr bwMode="auto">
          <a:xfrm>
            <a:off x="812800" y="1600200"/>
            <a:ext cx="108712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274" name="Rectangle 250"/>
          <p:cNvSpPr>
            <a:spLocks noGrp="1" noChangeArrowheads="1"/>
          </p:cNvSpPr>
          <p:nvPr>
            <p:ph type="dt" sz="half" idx="2"/>
          </p:nvPr>
        </p:nvSpPr>
        <p:spPr bwMode="auto">
          <a:xfrm>
            <a:off x="397934"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275" name="Rectangle 251"/>
          <p:cNvSpPr>
            <a:spLocks noGrp="1" noChangeArrowheads="1"/>
          </p:cNvSpPr>
          <p:nvPr>
            <p:ph type="ftr" sz="quarter" idx="3"/>
          </p:nvPr>
        </p:nvSpPr>
        <p:spPr bwMode="auto">
          <a:xfrm>
            <a:off x="4161367"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276" name="Rectangle 252"/>
          <p:cNvSpPr>
            <a:spLocks noGrp="1" noChangeArrowheads="1"/>
          </p:cNvSpPr>
          <p:nvPr>
            <p:ph type="sldNum" sz="quarter" idx="4"/>
          </p:nvPr>
        </p:nvSpPr>
        <p:spPr bwMode="auto">
          <a:xfrm>
            <a:off x="8733368"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9417A719-7B4C-4B00-9531-8D094169611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2.png"/><Relationship Id="rId13" Type="http://schemas.openxmlformats.org/officeDocument/2006/relationships/image" Target="../media/image197.png"/><Relationship Id="rId3" Type="http://schemas.openxmlformats.org/officeDocument/2006/relationships/image" Target="../media/image187.png"/><Relationship Id="rId7" Type="http://schemas.openxmlformats.org/officeDocument/2006/relationships/image" Target="../media/image191.png"/><Relationship Id="rId12" Type="http://schemas.openxmlformats.org/officeDocument/2006/relationships/image" Target="../media/image196.png"/><Relationship Id="rId2" Type="http://schemas.openxmlformats.org/officeDocument/2006/relationships/image" Target="../media/image186.png"/><Relationship Id="rId1" Type="http://schemas.openxmlformats.org/officeDocument/2006/relationships/slideLayout" Target="../slideLayouts/slideLayout7.xml"/><Relationship Id="rId6" Type="http://schemas.openxmlformats.org/officeDocument/2006/relationships/image" Target="../media/image190.png"/><Relationship Id="rId11" Type="http://schemas.openxmlformats.org/officeDocument/2006/relationships/image" Target="../media/image195.png"/><Relationship Id="rId5" Type="http://schemas.openxmlformats.org/officeDocument/2006/relationships/image" Target="../media/image189.png"/><Relationship Id="rId10" Type="http://schemas.openxmlformats.org/officeDocument/2006/relationships/image" Target="../media/image194.png"/><Relationship Id="rId4" Type="http://schemas.openxmlformats.org/officeDocument/2006/relationships/image" Target="../media/image188.png"/><Relationship Id="rId9" Type="http://schemas.openxmlformats.org/officeDocument/2006/relationships/image" Target="../media/image193.png"/></Relationships>
</file>

<file path=ppt/slides/_rels/slide11.xml.rels><?xml version="1.0" encoding="UTF-8" standalone="yes"?>
<Relationships xmlns="http://schemas.openxmlformats.org/package/2006/relationships"><Relationship Id="rId3" Type="http://schemas.openxmlformats.org/officeDocument/2006/relationships/image" Target="../media/image199.png"/><Relationship Id="rId2" Type="http://schemas.openxmlformats.org/officeDocument/2006/relationships/image" Target="../media/image198.png"/><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12"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11" Type="http://schemas.openxmlformats.org/officeDocument/2006/relationships/image" Target="../media/image1350.png"/><Relationship Id="rId10" Type="http://schemas.openxmlformats.org/officeDocument/2006/relationships/image" Target="../media/image1340.png"/><Relationship Id="rId9" Type="http://schemas.openxmlformats.org/officeDocument/2006/relationships/image" Target="../media/image1330.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45.png"/><Relationship Id="rId5" Type="http://schemas.openxmlformats.org/officeDocument/2006/relationships/image" Target="../media/image144.png"/><Relationship Id="rId4" Type="http://schemas.openxmlformats.org/officeDocument/2006/relationships/image" Target="../media/image143.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png"/><Relationship Id="rId16"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7.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pn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 Id="rId14" Type="http://schemas.openxmlformats.org/officeDocument/2006/relationships/image" Target="../media/image4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4.5.2</a:t>
            </a:r>
            <a:r>
              <a:rPr lang="zh-CN" altLang="en-US" dirty="0" smtClean="0"/>
              <a:t>只含一种施主杂质的半导体</a:t>
            </a:r>
            <a:endParaRPr lang="zh-CN" altLang="en-US" dirty="0"/>
          </a:p>
        </p:txBody>
      </p:sp>
      <p:sp>
        <p:nvSpPr>
          <p:cNvPr id="3" name="副标题 2"/>
          <p:cNvSpPr>
            <a:spLocks noGrp="1"/>
          </p:cNvSpPr>
          <p:nvPr>
            <p:ph type="subTitle" idx="1"/>
          </p:nvPr>
        </p:nvSpPr>
        <p:spPr/>
        <p:txBody>
          <a:bodyPr/>
          <a:lstStyle/>
          <a:p>
            <a:r>
              <a:rPr lang="zh-CN" altLang="en-US" sz="2400" dirty="0" smtClean="0"/>
              <a:t>大连理工大学微电子学院张贺秋副教授</a:t>
            </a:r>
            <a:endParaRPr lang="zh-CN" altLang="en-US" sz="2400" dirty="0"/>
          </a:p>
        </p:txBody>
      </p:sp>
    </p:spTree>
    <p:extLst>
      <p:ext uri="{BB962C8B-B14F-4D97-AF65-F5344CB8AC3E}">
        <p14:creationId xmlns:p14="http://schemas.microsoft.com/office/powerpoint/2010/main" val="14096187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164377" y="60039"/>
            <a:ext cx="68467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zh-CN" sz="3600" b="1" dirty="0">
                <a:solidFill>
                  <a:schemeClr val="tx2"/>
                </a:solidFill>
              </a:rPr>
              <a:t>4.5</a:t>
            </a:r>
            <a:r>
              <a:rPr lang="zh-CN" altLang="en-US" sz="3600" b="1" dirty="0">
                <a:solidFill>
                  <a:schemeClr val="tx2"/>
                </a:solidFill>
              </a:rPr>
              <a:t>杂质半导体</a:t>
            </a:r>
            <a:r>
              <a:rPr lang="en-US" altLang="zh-CN" sz="3600" b="1" dirty="0">
                <a:solidFill>
                  <a:schemeClr val="tx2"/>
                </a:solidFill>
              </a:rPr>
              <a:t>—</a:t>
            </a:r>
            <a:r>
              <a:rPr lang="zh-CN" altLang="en-US" sz="3600" b="1" dirty="0">
                <a:solidFill>
                  <a:schemeClr val="tx2"/>
                </a:solidFill>
              </a:rPr>
              <a:t>饱和电离区范围</a:t>
            </a:r>
          </a:p>
        </p:txBody>
      </p:sp>
      <p:sp>
        <p:nvSpPr>
          <p:cNvPr id="3" name="矩形 2"/>
          <p:cNvSpPr/>
          <p:nvPr/>
        </p:nvSpPr>
        <p:spPr>
          <a:xfrm>
            <a:off x="1971675" y="1173639"/>
            <a:ext cx="3962400" cy="523220"/>
          </a:xfrm>
          <a:prstGeom prst="rect">
            <a:avLst/>
          </a:prstGeom>
        </p:spPr>
        <p:txBody>
          <a:bodyPr wrap="square">
            <a:spAutoFit/>
          </a:bodyPr>
          <a:lstStyle/>
          <a:p>
            <a:r>
              <a:rPr lang="en-US" altLang="zh-CN" dirty="0"/>
              <a:t>1</a:t>
            </a:r>
            <a:r>
              <a:rPr lang="zh-CN" altLang="zh-CN" dirty="0"/>
              <a:t>．杂质基本上全部电离</a:t>
            </a:r>
            <a:endParaRPr lang="zh-CN" altLang="en-US" dirty="0"/>
          </a:p>
        </p:txBody>
      </p:sp>
      <mc:AlternateContent xmlns:mc="http://schemas.openxmlformats.org/markup-compatibility/2006" xmlns:a14="http://schemas.microsoft.com/office/drawing/2010/main">
        <mc:Choice Requires="a14">
          <p:sp>
            <p:nvSpPr>
              <p:cNvPr id="5" name="TextBox 4"/>
              <p:cNvSpPr txBox="1"/>
              <p:nvPr/>
            </p:nvSpPr>
            <p:spPr>
              <a:xfrm>
                <a:off x="6092825" y="1173639"/>
                <a:ext cx="1626984" cy="523220"/>
              </a:xfrm>
              <a:prstGeom prst="rect">
                <a:avLst/>
              </a:prstGeom>
              <a:solidFill>
                <a:schemeClr val="accent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𝑑</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𝑑</m:t>
                          </m:r>
                        </m:sub>
                      </m:sSub>
                    </m:oMath>
                  </m:oMathPara>
                </a14:m>
                <a:endParaRPr lang="zh-CN" alt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6092825" y="1173639"/>
                <a:ext cx="1626984" cy="52322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163876" y="1805043"/>
                <a:ext cx="4080604" cy="10340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𝑛</m:t>
                          </m:r>
                        </m:e>
                        <m:sub>
                          <m:r>
                            <a:rPr lang="en-US" altLang="zh-CN" sz="2000" i="1">
                              <a:latin typeface="Cambria Math"/>
                            </a:rPr>
                            <m:t>𝑑</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𝑑</m:t>
                          </m:r>
                        </m:sub>
                      </m:sSub>
                      <m:sSub>
                        <m:sSubPr>
                          <m:ctrlPr>
                            <a:rPr lang="en-US" altLang="zh-CN" sz="2000" i="1">
                              <a:latin typeface="Cambria Math" panose="02040503050406030204" pitchFamily="18" charset="0"/>
                            </a:rPr>
                          </m:ctrlPr>
                        </m:sSubPr>
                        <m:e>
                          <m:r>
                            <a:rPr lang="en-US" altLang="zh-CN" sz="2000" i="1">
                              <a:latin typeface="Cambria Math"/>
                            </a:rPr>
                            <m:t>𝑓</m:t>
                          </m:r>
                        </m:e>
                        <m:sub>
                          <m:r>
                            <a:rPr lang="en-US" altLang="zh-CN" sz="2000" i="1">
                              <a:latin typeface="Cambria Math"/>
                            </a:rPr>
                            <m:t>𝑑</m:t>
                          </m:r>
                        </m:sub>
                      </m:sSub>
                      <m:r>
                        <a:rPr lang="en-US" altLang="zh-CN" sz="2000" i="1">
                          <a:latin typeface="Cambria Math"/>
                        </a:rPr>
                        <m:t>=</m:t>
                      </m:r>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𝑑</m:t>
                              </m:r>
                            </m:sub>
                          </m:sSub>
                        </m:num>
                        <m:den>
                          <m:f>
                            <m:fPr>
                              <m:ctrlPr>
                                <a:rPr lang="en-US" altLang="zh-CN" sz="2000" i="1">
                                  <a:latin typeface="Cambria Math" panose="02040503050406030204" pitchFamily="18" charset="0"/>
                                </a:rPr>
                              </m:ctrlPr>
                            </m:fPr>
                            <m:num>
                              <m:r>
                                <a:rPr lang="en-US" altLang="zh-CN" sz="2000" i="1">
                                  <a:latin typeface="Cambria Math"/>
                                </a:rPr>
                                <m:t>1</m:t>
                              </m:r>
                            </m:num>
                            <m:den>
                              <m:sSub>
                                <m:sSubPr>
                                  <m:ctrlPr>
                                    <a:rPr lang="en-US" altLang="zh-CN" sz="2000" i="1">
                                      <a:latin typeface="Cambria Math" panose="02040503050406030204" pitchFamily="18" charset="0"/>
                                    </a:rPr>
                                  </m:ctrlPr>
                                </m:sSubPr>
                                <m:e>
                                  <m:r>
                                    <a:rPr lang="en-US" altLang="zh-CN" sz="2000" i="1">
                                      <a:latin typeface="Cambria Math"/>
                                    </a:rPr>
                                    <m:t>𝑔</m:t>
                                  </m:r>
                                </m:e>
                                <m:sub>
                                  <m:r>
                                    <a:rPr lang="en-US" altLang="zh-CN" sz="2000" i="1">
                                      <a:latin typeface="Cambria Math"/>
                                    </a:rPr>
                                    <m:t>𝑑</m:t>
                                  </m:r>
                                </m:sub>
                              </m:sSub>
                            </m:den>
                          </m:f>
                          <m:r>
                            <a:rPr lang="en-US" altLang="zh-CN" sz="2000" i="1">
                              <a:latin typeface="Cambria Math"/>
                            </a:rPr>
                            <m:t>𝑒𝑥𝑝</m:t>
                          </m:r>
                          <m:d>
                            <m:dPr>
                              <m:ctrlPr>
                                <a:rPr lang="en-US" altLang="zh-CN" sz="2000" i="1">
                                  <a:latin typeface="Cambria Math" panose="02040503050406030204" pitchFamily="18" charset="0"/>
                                </a:rPr>
                              </m:ctrlPr>
                            </m:dPr>
                            <m:e>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𝑑</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num>
                                <m:den>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den>
                              </m:f>
                            </m:e>
                          </m:d>
                          <m:r>
                            <a:rPr lang="en-US" altLang="zh-CN" sz="2000" i="1">
                              <a:latin typeface="Cambria Math"/>
                            </a:rPr>
                            <m:t>+1</m:t>
                          </m:r>
                        </m:den>
                      </m:f>
                    </m:oMath>
                  </m:oMathPara>
                </a14:m>
                <a:endParaRPr lang="zh-CN" altLang="en-US"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2163876" y="1805043"/>
                <a:ext cx="4080604" cy="103406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940619" y="1930142"/>
                <a:ext cx="3292055" cy="7838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𝑛</m:t>
                          </m:r>
                        </m:e>
                        <m:sub>
                          <m:r>
                            <a:rPr lang="en-US" altLang="zh-CN" sz="2000" i="1">
                              <a:latin typeface="Cambria Math"/>
                            </a:rPr>
                            <m:t>𝑑</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𝑑</m:t>
                          </m:r>
                        </m:sub>
                      </m:sSub>
                      <m:sSub>
                        <m:sSubPr>
                          <m:ctrlPr>
                            <a:rPr lang="en-US" altLang="zh-CN" sz="2000" i="1">
                              <a:latin typeface="Cambria Math" panose="02040503050406030204" pitchFamily="18" charset="0"/>
                            </a:rPr>
                          </m:ctrlPr>
                        </m:sSubPr>
                        <m:e>
                          <m:r>
                            <a:rPr lang="en-US" altLang="zh-CN" sz="2000" i="1">
                              <a:latin typeface="Cambria Math"/>
                            </a:rPr>
                            <m:t>𝑔</m:t>
                          </m:r>
                        </m:e>
                        <m:sub>
                          <m:r>
                            <a:rPr lang="en-US" altLang="zh-CN" sz="2000" i="1">
                              <a:latin typeface="Cambria Math"/>
                            </a:rPr>
                            <m:t>𝑑</m:t>
                          </m:r>
                        </m:sub>
                      </m:sSub>
                      <m:r>
                        <a:rPr lang="en-US" altLang="zh-CN" sz="2000" i="1">
                          <a:latin typeface="Cambria Math"/>
                        </a:rPr>
                        <m:t>𝑒𝑥𝑝</m:t>
                      </m:r>
                      <m:d>
                        <m:dPr>
                          <m:ctrlPr>
                            <a:rPr lang="en-US" altLang="zh-CN" sz="2000" i="1">
                              <a:latin typeface="Cambria Math" panose="02040503050406030204" pitchFamily="18" charset="0"/>
                            </a:rPr>
                          </m:ctrlPr>
                        </m:dPr>
                        <m:e>
                          <m:r>
                            <a:rPr lang="en-US" altLang="zh-CN" sz="2000" i="1">
                              <a:latin typeface="Cambria Math"/>
                            </a:rPr>
                            <m:t>−</m:t>
                          </m:r>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𝑑</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num>
                            <m:den>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den>
                          </m:f>
                        </m:e>
                      </m:d>
                    </m:oMath>
                  </m:oMathPara>
                </a14:m>
                <a:endParaRPr lang="zh-CN" alt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6940619" y="1930142"/>
                <a:ext cx="3292055" cy="78386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303605" y="4826072"/>
                <a:ext cx="2749279" cy="7838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𝑛</m:t>
                              </m:r>
                            </m:e>
                            <m:sub>
                              <m:r>
                                <a:rPr lang="en-US" altLang="zh-CN" sz="2000" i="1">
                                  <a:latin typeface="Cambria Math"/>
                                </a:rPr>
                                <m:t>𝑑</m:t>
                              </m:r>
                            </m:sub>
                          </m:sSub>
                        </m:num>
                        <m:den>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𝑑</m:t>
                              </m:r>
                            </m:sub>
                          </m:sSub>
                        </m:den>
                      </m:f>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𝑔</m:t>
                          </m:r>
                        </m:e>
                        <m:sub>
                          <m:r>
                            <a:rPr lang="en-US" altLang="zh-CN" sz="2000" i="1">
                              <a:latin typeface="Cambria Math"/>
                            </a:rPr>
                            <m:t>𝑑</m:t>
                          </m:r>
                        </m:sub>
                      </m:sSub>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𝑑</m:t>
                              </m:r>
                            </m:sub>
                          </m:sSub>
                        </m:num>
                        <m:den>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𝐶</m:t>
                              </m:r>
                            </m:sub>
                          </m:sSub>
                        </m:den>
                      </m:f>
                      <m:r>
                        <a:rPr lang="en-US" altLang="zh-CN" sz="2000" i="1">
                          <a:latin typeface="Cambria Math"/>
                        </a:rPr>
                        <m:t>𝑒𝑥𝑝</m:t>
                      </m:r>
                      <m:d>
                        <m:dPr>
                          <m:ctrlPr>
                            <a:rPr lang="en-US" altLang="zh-CN" sz="2000" i="1">
                              <a:latin typeface="Cambria Math" panose="02040503050406030204" pitchFamily="18" charset="0"/>
                            </a:rPr>
                          </m:ctrlPr>
                        </m:dPr>
                        <m:e>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𝐼</m:t>
                                  </m:r>
                                </m:sub>
                              </m:sSub>
                            </m:num>
                            <m:den>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den>
                          </m:f>
                        </m:e>
                      </m:d>
                    </m:oMath>
                  </m:oMathPara>
                </a14:m>
                <a:endParaRPr lang="zh-CN" altLang="en-US" sz="2000" dirty="0"/>
              </a:p>
            </p:txBody>
          </p:sp>
        </mc:Choice>
        <mc:Fallback xmlns="">
          <p:sp>
            <p:nvSpPr>
              <p:cNvPr id="8" name="TextBox 7"/>
              <p:cNvSpPr txBox="1">
                <a:spLocks noRot="1" noChangeAspect="1" noMove="1" noResize="1" noEditPoints="1" noAdjustHandles="1" noChangeArrowheads="1" noChangeShapeType="1" noTextEdit="1"/>
              </p:cNvSpPr>
              <p:nvPr/>
            </p:nvSpPr>
            <p:spPr>
              <a:xfrm>
                <a:off x="5303605" y="4826072"/>
                <a:ext cx="2749279" cy="78386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651989" y="3073357"/>
                <a:ext cx="4601773" cy="7860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𝑛</m:t>
                          </m:r>
                        </m:e>
                        <m:sub>
                          <m:r>
                            <a:rPr lang="en-US" altLang="zh-CN" sz="2000" i="1">
                              <a:latin typeface="Cambria Math"/>
                            </a:rPr>
                            <m:t>𝑑</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𝑑</m:t>
                          </m:r>
                        </m:sub>
                      </m:sSub>
                      <m:sSub>
                        <m:sSubPr>
                          <m:ctrlPr>
                            <a:rPr lang="en-US" altLang="zh-CN" sz="2000" i="1">
                              <a:latin typeface="Cambria Math" panose="02040503050406030204" pitchFamily="18" charset="0"/>
                            </a:rPr>
                          </m:ctrlPr>
                        </m:sSubPr>
                        <m:e>
                          <m:r>
                            <a:rPr lang="en-US" altLang="zh-CN" sz="2000" i="1">
                              <a:latin typeface="Cambria Math"/>
                            </a:rPr>
                            <m:t>𝑔</m:t>
                          </m:r>
                        </m:e>
                        <m:sub>
                          <m:r>
                            <a:rPr lang="en-US" altLang="zh-CN" sz="2000" i="1">
                              <a:latin typeface="Cambria Math"/>
                            </a:rPr>
                            <m:t>𝑑</m:t>
                          </m:r>
                        </m:sub>
                      </m:sSub>
                      <m:r>
                        <a:rPr lang="en-US" altLang="zh-CN" sz="2000" i="1">
                          <a:latin typeface="Cambria Math"/>
                        </a:rPr>
                        <m:t>𝑒𝑥𝑝</m:t>
                      </m:r>
                      <m:d>
                        <m:dPr>
                          <m:ctrlPr>
                            <a:rPr lang="en-US" altLang="zh-CN" sz="2000" i="1">
                              <a:latin typeface="Cambria Math" panose="02040503050406030204" pitchFamily="18" charset="0"/>
                            </a:rPr>
                          </m:ctrlPr>
                        </m:dPr>
                        <m:e>
                          <m:r>
                            <a:rPr lang="en-US" altLang="zh-CN" sz="2000" i="1">
                              <a:latin typeface="Cambria Math"/>
                            </a:rPr>
                            <m:t>−</m:t>
                          </m:r>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𝑑</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𝐶</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𝐶</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num>
                            <m:den>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den>
                          </m:f>
                        </m:e>
                      </m:d>
                    </m:oMath>
                  </m:oMathPara>
                </a14:m>
                <a:endParaRPr lang="zh-CN" alt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1651989" y="3073357"/>
                <a:ext cx="4601773" cy="786049"/>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934076" y="3075537"/>
                <a:ext cx="4648901" cy="7838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𝑑</m:t>
                          </m:r>
                        </m:sub>
                      </m:sSub>
                      <m:sSub>
                        <m:sSubPr>
                          <m:ctrlPr>
                            <a:rPr lang="en-US" altLang="zh-CN" sz="2000" i="1">
                              <a:latin typeface="Cambria Math" panose="02040503050406030204" pitchFamily="18" charset="0"/>
                            </a:rPr>
                          </m:ctrlPr>
                        </m:sSubPr>
                        <m:e>
                          <m:r>
                            <a:rPr lang="en-US" altLang="zh-CN" sz="2000" i="1">
                              <a:latin typeface="Cambria Math"/>
                            </a:rPr>
                            <m:t>𝑔</m:t>
                          </m:r>
                        </m:e>
                        <m:sub>
                          <m:r>
                            <a:rPr lang="en-US" altLang="zh-CN" sz="2000" i="1">
                              <a:latin typeface="Cambria Math"/>
                            </a:rPr>
                            <m:t>𝑑</m:t>
                          </m:r>
                        </m:sub>
                      </m:sSub>
                      <m:r>
                        <a:rPr lang="en-US" altLang="zh-CN" sz="2000" i="1">
                          <a:latin typeface="Cambria Math"/>
                        </a:rPr>
                        <m:t>𝑒𝑥𝑝</m:t>
                      </m:r>
                      <m:d>
                        <m:dPr>
                          <m:ctrlPr>
                            <a:rPr lang="en-US" altLang="zh-CN" sz="2000" i="1">
                              <a:latin typeface="Cambria Math" panose="02040503050406030204" pitchFamily="18" charset="0"/>
                            </a:rPr>
                          </m:ctrlPr>
                        </m:dPr>
                        <m:e>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𝐶</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𝑑</m:t>
                                  </m:r>
                                </m:sub>
                              </m:sSub>
                            </m:num>
                            <m:den>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den>
                          </m:f>
                        </m:e>
                      </m:d>
                      <m:r>
                        <a:rPr lang="en-US" altLang="zh-CN" sz="2000" i="1">
                          <a:latin typeface="Cambria Math"/>
                        </a:rPr>
                        <m:t>𝑒𝑥𝑝</m:t>
                      </m:r>
                      <m:d>
                        <m:dPr>
                          <m:ctrlPr>
                            <a:rPr lang="en-US" altLang="zh-CN" sz="2000" i="1">
                              <a:latin typeface="Cambria Math" panose="02040503050406030204" pitchFamily="18" charset="0"/>
                            </a:rPr>
                          </m:ctrlPr>
                        </m:dPr>
                        <m:e>
                          <m:r>
                            <a:rPr lang="en-US" altLang="zh-CN" sz="2000" i="1">
                              <a:latin typeface="Cambria Math"/>
                            </a:rPr>
                            <m:t>−</m:t>
                          </m:r>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𝐶</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num>
                            <m:den>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den>
                          </m:f>
                        </m:e>
                      </m:d>
                    </m:oMath>
                  </m:oMathPara>
                </a14:m>
                <a:endParaRPr lang="zh-CN" altLang="en-US" sz="2000" dirty="0"/>
              </a:p>
            </p:txBody>
          </p:sp>
        </mc:Choice>
        <mc:Fallback xmlns="">
          <p:sp>
            <p:nvSpPr>
              <p:cNvPr id="10" name="TextBox 9"/>
              <p:cNvSpPr txBox="1">
                <a:spLocks noRot="1" noChangeAspect="1" noMove="1" noResize="1" noEditPoints="1" noAdjustHandles="1" noChangeArrowheads="1" noChangeShapeType="1" noTextEdit="1"/>
              </p:cNvSpPr>
              <p:nvPr/>
            </p:nvSpPr>
            <p:spPr>
              <a:xfrm>
                <a:off x="5934076" y="3075537"/>
                <a:ext cx="4648901" cy="783869"/>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3705225" y="3925544"/>
                <a:ext cx="2929392" cy="7838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𝑛</m:t>
                      </m:r>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𝐶</m:t>
                          </m:r>
                        </m:sub>
                      </m:sSub>
                      <m:r>
                        <a:rPr lang="en-US" altLang="zh-CN" sz="2000" i="1">
                          <a:latin typeface="Cambria Math"/>
                        </a:rPr>
                        <m:t>𝑒𝑥𝑝</m:t>
                      </m:r>
                      <m:d>
                        <m:dPr>
                          <m:ctrlPr>
                            <a:rPr lang="en-US" altLang="zh-CN" sz="2000" i="1">
                              <a:latin typeface="Cambria Math" panose="02040503050406030204" pitchFamily="18" charset="0"/>
                            </a:rPr>
                          </m:ctrlPr>
                        </m:dPr>
                        <m:e>
                          <m:r>
                            <a:rPr lang="en-US" altLang="zh-CN" sz="2000" i="1">
                              <a:latin typeface="Cambria Math"/>
                            </a:rPr>
                            <m:t>−</m:t>
                          </m:r>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𝐶</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num>
                            <m:den>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den>
                          </m:f>
                        </m:e>
                      </m:d>
                    </m:oMath>
                  </m:oMathPara>
                </a14:m>
                <a:endParaRPr lang="zh-CN" altLang="en-US" sz="2000" dirty="0"/>
              </a:p>
            </p:txBody>
          </p:sp>
        </mc:Choice>
        <mc:Fallback xmlns="">
          <p:sp>
            <p:nvSpPr>
              <p:cNvPr id="11" name="TextBox 10"/>
              <p:cNvSpPr txBox="1">
                <a:spLocks noRot="1" noChangeAspect="1" noMove="1" noResize="1" noEditPoints="1" noAdjustHandles="1" noChangeArrowheads="1" noChangeShapeType="1" noTextEdit="1"/>
              </p:cNvSpPr>
              <p:nvPr/>
            </p:nvSpPr>
            <p:spPr>
              <a:xfrm>
                <a:off x="3705225" y="3925544"/>
                <a:ext cx="2929392" cy="783869"/>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7011123" y="4117422"/>
                <a:ext cx="104176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𝑛</m:t>
                      </m:r>
                      <m:r>
                        <a:rPr lang="en-US" altLang="zh-CN" sz="2000" i="1">
                          <a:latin typeface="Cambria Math"/>
                          <a:ea typeface="Cambria Math"/>
                        </a:rPr>
                        <m:t>≈</m:t>
                      </m:r>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𝑑</m:t>
                          </m:r>
                        </m:sub>
                      </m:sSub>
                    </m:oMath>
                  </m:oMathPara>
                </a14:m>
                <a:endParaRPr lang="zh-CN" altLang="en-US" sz="2000" dirty="0"/>
              </a:p>
            </p:txBody>
          </p:sp>
        </mc:Choice>
        <mc:Fallback xmlns="">
          <p:sp>
            <p:nvSpPr>
              <p:cNvPr id="12" name="TextBox 11"/>
              <p:cNvSpPr txBox="1">
                <a:spLocks noRot="1" noChangeAspect="1" noMove="1" noResize="1" noEditPoints="1" noAdjustHandles="1" noChangeArrowheads="1" noChangeShapeType="1" noTextEdit="1"/>
              </p:cNvSpPr>
              <p:nvPr/>
            </p:nvSpPr>
            <p:spPr>
              <a:xfrm>
                <a:off x="7011123" y="4117422"/>
                <a:ext cx="1041760" cy="400110"/>
              </a:xfrm>
              <a:prstGeom prst="rect">
                <a:avLst/>
              </a:prstGeom>
              <a:blipFill>
                <a:blip r:embed="rId9"/>
                <a:stretch>
                  <a:fillRect b="-4545"/>
                </a:stretch>
              </a:blipFill>
            </p:spPr>
            <p:txBody>
              <a:bodyPr/>
              <a:lstStyle/>
              <a:p>
                <a:r>
                  <a:rPr lang="zh-CN" altLang="en-US">
                    <a:noFill/>
                  </a:rPr>
                  <a:t> </a:t>
                </a:r>
              </a:p>
            </p:txBody>
          </p:sp>
        </mc:Fallback>
      </mc:AlternateContent>
      <p:sp>
        <p:nvSpPr>
          <p:cNvPr id="13" name="矩形 12"/>
          <p:cNvSpPr/>
          <p:nvPr/>
        </p:nvSpPr>
        <p:spPr>
          <a:xfrm>
            <a:off x="8586646" y="3073357"/>
            <a:ext cx="1871805" cy="786049"/>
          </a:xfrm>
          <a:prstGeom prst="rect">
            <a:avLst/>
          </a:prstGeom>
          <a:solidFill>
            <a:schemeClr val="bg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 name="TextBox 13"/>
              <p:cNvSpPr txBox="1"/>
              <p:nvPr/>
            </p:nvSpPr>
            <p:spPr>
              <a:xfrm>
                <a:off x="8593927" y="3151860"/>
                <a:ext cx="554126" cy="6717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sz="2000" i="1">
                              <a:latin typeface="Cambria Math" panose="02040503050406030204" pitchFamily="18" charset="0"/>
                            </a:rPr>
                          </m:ctrlPr>
                        </m:fPr>
                        <m:num>
                          <m:r>
                            <a:rPr lang="en-US" altLang="zh-CN" sz="2000" i="1">
                              <a:latin typeface="Cambria Math"/>
                            </a:rPr>
                            <m:t>𝑛</m:t>
                          </m:r>
                        </m:num>
                        <m:den>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𝐶</m:t>
                              </m:r>
                            </m:sub>
                          </m:sSub>
                        </m:den>
                      </m:f>
                    </m:oMath>
                  </m:oMathPara>
                </a14:m>
                <a:endParaRPr lang="zh-CN" altLang="en-US" sz="2000" dirty="0"/>
              </a:p>
            </p:txBody>
          </p:sp>
        </mc:Choice>
        <mc:Fallback xmlns="">
          <p:sp>
            <p:nvSpPr>
              <p:cNvPr id="14" name="TextBox 13"/>
              <p:cNvSpPr txBox="1">
                <a:spLocks noRot="1" noChangeAspect="1" noMove="1" noResize="1" noEditPoints="1" noAdjustHandles="1" noChangeArrowheads="1" noChangeShapeType="1" noTextEdit="1"/>
              </p:cNvSpPr>
              <p:nvPr/>
            </p:nvSpPr>
            <p:spPr>
              <a:xfrm>
                <a:off x="8593927" y="3151860"/>
                <a:ext cx="554126" cy="671787"/>
              </a:xfrm>
              <a:prstGeom prst="rect">
                <a:avLst/>
              </a:prstGeom>
              <a:blipFill>
                <a:blip r:embed="rId10"/>
                <a:stretch>
                  <a:fillRect/>
                </a:stretch>
              </a:blipFill>
            </p:spPr>
            <p:txBody>
              <a:bodyPr/>
              <a:lstStyle/>
              <a:p>
                <a:r>
                  <a:rPr lang="zh-CN" altLang="en-US">
                    <a:noFill/>
                  </a:rPr>
                  <a:t> </a:t>
                </a:r>
              </a:p>
            </p:txBody>
          </p:sp>
        </mc:Fallback>
      </mc:AlternateContent>
      <p:sp>
        <p:nvSpPr>
          <p:cNvPr id="15" name="矩形 14"/>
          <p:cNvSpPr/>
          <p:nvPr/>
        </p:nvSpPr>
        <p:spPr>
          <a:xfrm>
            <a:off x="8796196" y="3092407"/>
            <a:ext cx="290654" cy="334257"/>
          </a:xfrm>
          <a:prstGeom prst="rect">
            <a:avLst/>
          </a:prstGeom>
          <a:solidFill>
            <a:schemeClr val="bg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6" name="TextBox 15"/>
              <p:cNvSpPr txBox="1"/>
              <p:nvPr/>
            </p:nvSpPr>
            <p:spPr>
              <a:xfrm>
                <a:off x="8599284" y="3061137"/>
                <a:ext cx="558294"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𝑑</m:t>
                          </m:r>
                        </m:sub>
                      </m:sSub>
                    </m:oMath>
                  </m:oMathPara>
                </a14:m>
                <a:endParaRPr lang="zh-CN" altLang="en-US" sz="2000" dirty="0"/>
              </a:p>
            </p:txBody>
          </p:sp>
        </mc:Choice>
        <mc:Fallback xmlns="">
          <p:sp>
            <p:nvSpPr>
              <p:cNvPr id="16" name="TextBox 15"/>
              <p:cNvSpPr txBox="1">
                <a:spLocks noRot="1" noChangeAspect="1" noMove="1" noResize="1" noEditPoints="1" noAdjustHandles="1" noChangeArrowheads="1" noChangeShapeType="1" noTextEdit="1"/>
              </p:cNvSpPr>
              <p:nvPr/>
            </p:nvSpPr>
            <p:spPr>
              <a:xfrm>
                <a:off x="8599284" y="3061137"/>
                <a:ext cx="558294" cy="400110"/>
              </a:xfrm>
              <a:prstGeom prst="rect">
                <a:avLst/>
              </a:prstGeom>
              <a:blipFill>
                <a:blip r:embed="rId11"/>
                <a:stretch>
                  <a:fillRect b="-45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927906" y="4856753"/>
                <a:ext cx="1769139" cy="7225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𝑑</m:t>
                                  </m:r>
                                </m:sub>
                              </m:sSub>
                              <m:r>
                                <a:rPr lang="en-US" altLang="zh-CN" sz="2000" i="1">
                                  <a:latin typeface="Cambria Math"/>
                                </a:rPr>
                                <m:t>−</m:t>
                              </m:r>
                              <m:r>
                                <a:rPr lang="en-US" altLang="zh-CN" sz="2000" i="1">
                                  <a:latin typeface="Cambria Math"/>
                                </a:rPr>
                                <m:t>𝑛</m:t>
                              </m:r>
                            </m:e>
                            <m:sub>
                              <m:r>
                                <a:rPr lang="en-US" altLang="zh-CN" sz="2000" i="1">
                                  <a:latin typeface="Cambria Math"/>
                                </a:rPr>
                                <m:t>𝑑</m:t>
                              </m:r>
                            </m:sub>
                          </m:sSub>
                        </m:num>
                        <m:den>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𝑑</m:t>
                              </m:r>
                            </m:sub>
                          </m:sSub>
                        </m:den>
                      </m:f>
                      <m:r>
                        <a:rPr lang="en-US" altLang="zh-CN" sz="2000" i="1">
                          <a:latin typeface="Cambria Math"/>
                        </a:rPr>
                        <m:t>=</m:t>
                      </m:r>
                      <m:f>
                        <m:fPr>
                          <m:ctrlPr>
                            <a:rPr lang="en-US" altLang="zh-CN" sz="2000" i="1">
                              <a:latin typeface="Cambria Math" panose="02040503050406030204" pitchFamily="18" charset="0"/>
                            </a:rPr>
                          </m:ctrlPr>
                        </m:fPr>
                        <m:num>
                          <m:r>
                            <a:rPr lang="en-US" altLang="zh-CN" sz="2000" i="1">
                              <a:latin typeface="Cambria Math"/>
                            </a:rPr>
                            <m:t>9</m:t>
                          </m:r>
                        </m:num>
                        <m:den>
                          <m:r>
                            <a:rPr lang="en-US" altLang="zh-CN" sz="2000" i="1">
                              <a:latin typeface="Cambria Math"/>
                            </a:rPr>
                            <m:t>10</m:t>
                          </m:r>
                        </m:den>
                      </m:f>
                    </m:oMath>
                  </m:oMathPara>
                </a14:m>
                <a:endParaRPr lang="zh-CN" altLang="en-US" sz="2000" dirty="0"/>
              </a:p>
            </p:txBody>
          </p:sp>
        </mc:Choice>
        <mc:Fallback xmlns="">
          <p:sp>
            <p:nvSpPr>
              <p:cNvPr id="17" name="TextBox 16"/>
              <p:cNvSpPr txBox="1">
                <a:spLocks noRot="1" noChangeAspect="1" noMove="1" noResize="1" noEditPoints="1" noAdjustHandles="1" noChangeArrowheads="1" noChangeShapeType="1" noTextEdit="1"/>
              </p:cNvSpPr>
              <p:nvPr/>
            </p:nvSpPr>
            <p:spPr>
              <a:xfrm>
                <a:off x="2927906" y="4856753"/>
                <a:ext cx="1769139" cy="722505"/>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7816957" y="4876184"/>
                <a:ext cx="804130" cy="6971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m:t>
                      </m:r>
                      <m:f>
                        <m:fPr>
                          <m:ctrlPr>
                            <a:rPr lang="en-US" altLang="zh-CN" sz="2000" i="1">
                              <a:latin typeface="Cambria Math" panose="02040503050406030204" pitchFamily="18" charset="0"/>
                            </a:rPr>
                          </m:ctrlPr>
                        </m:fPr>
                        <m:num>
                          <m:r>
                            <a:rPr lang="en-US" altLang="zh-CN" sz="2000" i="1">
                              <a:latin typeface="Cambria Math"/>
                            </a:rPr>
                            <m:t>1</m:t>
                          </m:r>
                        </m:num>
                        <m:den>
                          <m:r>
                            <a:rPr lang="en-US" altLang="zh-CN" sz="2000" i="1">
                              <a:latin typeface="Cambria Math"/>
                            </a:rPr>
                            <m:t>10</m:t>
                          </m:r>
                        </m:den>
                      </m:f>
                    </m:oMath>
                  </m:oMathPara>
                </a14:m>
                <a:endParaRPr lang="zh-CN" altLang="en-US" sz="2000" dirty="0"/>
              </a:p>
            </p:txBody>
          </p:sp>
        </mc:Choice>
        <mc:Fallback xmlns="">
          <p:sp>
            <p:nvSpPr>
              <p:cNvPr id="18" name="TextBox 17"/>
              <p:cNvSpPr txBox="1">
                <a:spLocks noRot="1" noChangeAspect="1" noMove="1" noResize="1" noEditPoints="1" noAdjustHandles="1" noChangeArrowheads="1" noChangeShapeType="1" noTextEdit="1"/>
              </p:cNvSpPr>
              <p:nvPr/>
            </p:nvSpPr>
            <p:spPr>
              <a:xfrm>
                <a:off x="7816957" y="4876184"/>
                <a:ext cx="804130" cy="697114"/>
              </a:xfrm>
              <a:prstGeom prst="rect">
                <a:avLst/>
              </a:prstGeom>
              <a:blipFill>
                <a:blip r:embed="rId13"/>
                <a:stretch>
                  <a:fillRect/>
                </a:stretch>
              </a:blipFill>
            </p:spPr>
            <p:txBody>
              <a:bodyPr/>
              <a:lstStyle/>
              <a:p>
                <a:r>
                  <a:rPr lang="zh-CN" altLang="en-US">
                    <a:noFill/>
                  </a:rPr>
                  <a:t> </a:t>
                </a:r>
              </a:p>
            </p:txBody>
          </p:sp>
        </mc:Fallback>
      </mc:AlternateContent>
      <p:grpSp>
        <p:nvGrpSpPr>
          <p:cNvPr id="19" name="组合 18"/>
          <p:cNvGrpSpPr/>
          <p:nvPr/>
        </p:nvGrpSpPr>
        <p:grpSpPr>
          <a:xfrm>
            <a:off x="10016798" y="6459793"/>
            <a:ext cx="552450" cy="314325"/>
            <a:chOff x="5172075" y="6438900"/>
            <a:chExt cx="552450" cy="314325"/>
          </a:xfrm>
        </p:grpSpPr>
        <p:sp>
          <p:nvSpPr>
            <p:cNvPr id="20" name="棱台 19"/>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右箭头 20"/>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TextBox 21"/>
          <p:cNvSpPr txBox="1"/>
          <p:nvPr/>
        </p:nvSpPr>
        <p:spPr>
          <a:xfrm>
            <a:off x="7962494" y="6463068"/>
            <a:ext cx="1899879" cy="307777"/>
          </a:xfrm>
          <a:prstGeom prst="rect">
            <a:avLst/>
          </a:prstGeom>
          <a:noFill/>
        </p:spPr>
        <p:txBody>
          <a:bodyPr wrap="none" rtlCol="0">
            <a:spAutoFit/>
          </a:bodyPr>
          <a:lstStyle/>
          <a:p>
            <a:r>
              <a:rPr lang="zh-CN" altLang="en-US" sz="1400" dirty="0"/>
              <a:t>大连理工大学  张贺秋</a:t>
            </a:r>
          </a:p>
        </p:txBody>
      </p:sp>
      <p:sp>
        <p:nvSpPr>
          <p:cNvPr id="23" name="矩形 22"/>
          <p:cNvSpPr/>
          <p:nvPr/>
        </p:nvSpPr>
        <p:spPr>
          <a:xfrm>
            <a:off x="2163876" y="1805043"/>
            <a:ext cx="4080604" cy="1034066"/>
          </a:xfrm>
          <a:prstGeom prst="rect">
            <a:avLst/>
          </a:prstGeom>
          <a:noFill/>
          <a:ln w="28575">
            <a:solidFill>
              <a:srgbClr val="CC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948420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2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20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10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left)">
                                      <p:cBhvr>
                                        <p:cTn id="43" dur="10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wipe(left)">
                                      <p:cBhvr>
                                        <p:cTn id="54" dur="2000"/>
                                        <p:tgtEl>
                                          <p:spTgt spid="8"/>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ipe(left)">
                                      <p:cBhvr>
                                        <p:cTn id="59" dur="2000"/>
                                        <p:tgtEl>
                                          <p:spTgt spid="1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wipe(left)">
                                      <p:cBhvr>
                                        <p:cTn id="64" dur="2000"/>
                                        <p:tgtEl>
                                          <p:spTgt spid="18"/>
                                        </p:tgtEl>
                                      </p:cBhvr>
                                    </p:animEffect>
                                  </p:childTnLst>
                                </p:cTn>
                              </p:par>
                            </p:childTnLst>
                          </p:cTn>
                        </p:par>
                      </p:childTnLst>
                    </p:cTn>
                  </p:par>
                  <p:par>
                    <p:cTn id="65" fill="hold">
                      <p:stCondLst>
                        <p:cond delay="indefinite"/>
                      </p:stCondLst>
                      <p:childTnLst>
                        <p:par>
                          <p:cTn id="66" fill="hold">
                            <p:stCondLst>
                              <p:cond delay="0"/>
                            </p:stCondLst>
                            <p:childTnLst>
                              <p:par>
                                <p:cTn id="67" presetID="21" presetClass="entr" presetSubtype="1" fill="hold" grpId="0" nodeType="click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wheel(1)">
                                      <p:cBhvr>
                                        <p:cTn id="69" dur="2000"/>
                                        <p:tgtEl>
                                          <p:spTgt spid="23"/>
                                        </p:tgtEl>
                                      </p:cBhvr>
                                    </p:animEffect>
                                  </p:childTnLst>
                                </p:cTn>
                              </p:par>
                            </p:childTnLst>
                          </p:cTn>
                        </p:par>
                        <p:par>
                          <p:cTn id="70" fill="hold">
                            <p:stCondLst>
                              <p:cond delay="2000"/>
                            </p:stCondLst>
                            <p:childTnLst>
                              <p:par>
                                <p:cTn id="71" presetID="22" presetClass="entr" presetSubtype="4" fill="hold" nodeType="after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wipe(down)">
                                      <p:cBhvr>
                                        <p:cTn id="7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P spid="9" grpId="0"/>
      <p:bldP spid="10" grpId="0"/>
      <p:bldP spid="11" grpId="0"/>
      <p:bldP spid="12" grpId="0"/>
      <p:bldP spid="13" grpId="0" animBg="1"/>
      <p:bldP spid="14" grpId="0"/>
      <p:bldP spid="15" grpId="0" animBg="1"/>
      <p:bldP spid="16" grpId="0"/>
      <p:bldP spid="17" grpId="0"/>
      <p:bldP spid="18" grpId="0"/>
      <p:bldP spid="2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41354" y="934105"/>
            <a:ext cx="4334841" cy="523220"/>
          </a:xfrm>
          <a:prstGeom prst="rect">
            <a:avLst/>
          </a:prstGeom>
        </p:spPr>
        <p:txBody>
          <a:bodyPr wrap="none">
            <a:spAutoFit/>
          </a:bodyPr>
          <a:lstStyle/>
          <a:p>
            <a:pPr lvl="0"/>
            <a:r>
              <a:rPr lang="en-US" altLang="zh-CN" dirty="0"/>
              <a:t>2</a:t>
            </a:r>
            <a:r>
              <a:rPr lang="zh-CN" altLang="en-US" dirty="0"/>
              <a:t>、</a:t>
            </a:r>
            <a:r>
              <a:rPr lang="zh-CN" altLang="zh-CN" dirty="0"/>
              <a:t>本征激发可忽略的条件</a:t>
            </a:r>
          </a:p>
        </p:txBody>
      </p:sp>
      <p:sp>
        <p:nvSpPr>
          <p:cNvPr id="3" name="Rectangle 4"/>
          <p:cNvSpPr>
            <a:spLocks noChangeArrowheads="1"/>
          </p:cNvSpPr>
          <p:nvPr/>
        </p:nvSpPr>
        <p:spPr bwMode="auto">
          <a:xfrm>
            <a:off x="281908" y="60039"/>
            <a:ext cx="68467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zh-CN" sz="3600" b="1" dirty="0">
                <a:solidFill>
                  <a:schemeClr val="tx2"/>
                </a:solidFill>
              </a:rPr>
              <a:t>4.5</a:t>
            </a:r>
            <a:r>
              <a:rPr lang="zh-CN" altLang="en-US" sz="3600" b="1" dirty="0">
                <a:solidFill>
                  <a:schemeClr val="tx2"/>
                </a:solidFill>
              </a:rPr>
              <a:t>杂质半导体</a:t>
            </a:r>
            <a:r>
              <a:rPr lang="en-US" altLang="zh-CN" sz="3600" b="1" dirty="0">
                <a:solidFill>
                  <a:schemeClr val="tx2"/>
                </a:solidFill>
              </a:rPr>
              <a:t>—</a:t>
            </a:r>
            <a:r>
              <a:rPr lang="zh-CN" altLang="en-US" sz="3600" b="1" dirty="0">
                <a:solidFill>
                  <a:schemeClr val="tx2"/>
                </a:solidFill>
              </a:rPr>
              <a:t>饱和电离区范围</a:t>
            </a:r>
          </a:p>
        </p:txBody>
      </p:sp>
      <mc:AlternateContent xmlns:mc="http://schemas.openxmlformats.org/markup-compatibility/2006" xmlns:a14="http://schemas.microsoft.com/office/drawing/2010/main">
        <mc:Choice Requires="a14">
          <p:sp>
            <p:nvSpPr>
              <p:cNvPr id="4" name="TextBox 3"/>
              <p:cNvSpPr txBox="1"/>
              <p:nvPr/>
            </p:nvSpPr>
            <p:spPr>
              <a:xfrm>
                <a:off x="6397626" y="934105"/>
                <a:ext cx="1550681" cy="523220"/>
              </a:xfrm>
              <a:prstGeom prst="rect">
                <a:avLst/>
              </a:prstGeom>
              <a:solidFill>
                <a:schemeClr val="accent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𝑑</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𝑖</m:t>
                          </m:r>
                        </m:sub>
                      </m:sSub>
                    </m:oMath>
                  </m:oMathPara>
                </a14:m>
                <a:endParaRPr lang="zh-CN" alt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6397626" y="934105"/>
                <a:ext cx="1550681" cy="52322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056997" y="2196495"/>
                <a:ext cx="2071657" cy="523220"/>
              </a:xfrm>
              <a:prstGeom prst="rect">
                <a:avLst/>
              </a:prstGeom>
              <a:solidFill>
                <a:schemeClr val="accent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𝑖</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𝑑</m:t>
                          </m:r>
                        </m:sub>
                      </m:sSub>
                      <m:r>
                        <a:rPr lang="en-US" altLang="zh-CN" i="1">
                          <a:latin typeface="Cambria Math"/>
                        </a:rPr>
                        <m:t>/10</m:t>
                      </m:r>
                    </m:oMath>
                  </m:oMathPara>
                </a14:m>
                <a:endParaRPr lang="zh-CN" alt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056997" y="2196495"/>
                <a:ext cx="2071657" cy="52322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098163" y="4462354"/>
                <a:ext cx="3726405" cy="7838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𝑛</m:t>
                          </m:r>
                        </m:e>
                        <m:sub>
                          <m:r>
                            <a:rPr lang="en-US" altLang="zh-CN" sz="2000" i="1">
                              <a:latin typeface="Cambria Math"/>
                            </a:rPr>
                            <m:t>𝑖</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𝑝</m:t>
                          </m:r>
                        </m:e>
                        <m:sub>
                          <m:r>
                            <a:rPr lang="en-US" altLang="zh-CN" sz="2000" i="1">
                              <a:latin typeface="Cambria Math"/>
                            </a:rPr>
                            <m:t>𝑖</m:t>
                          </m:r>
                        </m:sub>
                      </m:sSub>
                      <m:r>
                        <a:rPr lang="en-US" altLang="zh-CN" sz="2000" i="1">
                          <a:latin typeface="Cambria Math"/>
                        </a:rPr>
                        <m:t>=</m:t>
                      </m:r>
                      <m:rad>
                        <m:radPr>
                          <m:degHide m:val="on"/>
                          <m:ctrlPr>
                            <a:rPr lang="en-US" altLang="zh-CN" sz="2000" i="1">
                              <a:latin typeface="Cambria Math" panose="02040503050406030204" pitchFamily="18" charset="0"/>
                            </a:rPr>
                          </m:ctrlPr>
                        </m:radPr>
                        <m:deg/>
                        <m:e>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𝐶</m:t>
                              </m:r>
                            </m:sub>
                          </m:sSub>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𝑉</m:t>
                              </m:r>
                            </m:sub>
                          </m:sSub>
                        </m:e>
                      </m:rad>
                      <m:r>
                        <a:rPr lang="en-US" altLang="zh-CN" sz="2000" i="1">
                          <a:latin typeface="Cambria Math"/>
                        </a:rPr>
                        <m:t>𝑒𝑥𝑝</m:t>
                      </m:r>
                      <m:d>
                        <m:dPr>
                          <m:ctrlPr>
                            <a:rPr lang="en-US" altLang="zh-CN" sz="2000" i="1">
                              <a:latin typeface="Cambria Math" panose="02040503050406030204" pitchFamily="18" charset="0"/>
                            </a:rPr>
                          </m:ctrlPr>
                        </m:dPr>
                        <m:e>
                          <m:r>
                            <a:rPr lang="en-US" altLang="zh-CN" sz="2000" i="1">
                              <a:latin typeface="Cambria Math"/>
                            </a:rPr>
                            <m:t>−</m:t>
                          </m:r>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𝑔</m:t>
                                  </m:r>
                                </m:sub>
                              </m:sSub>
                            </m:num>
                            <m:den>
                              <m:sSub>
                                <m:sSubPr>
                                  <m:ctrlPr>
                                    <a:rPr lang="en-US" altLang="zh-CN" sz="2000" i="1">
                                      <a:latin typeface="Cambria Math" panose="02040503050406030204" pitchFamily="18" charset="0"/>
                                    </a:rPr>
                                  </m:ctrlPr>
                                </m:sSubPr>
                                <m:e>
                                  <m:r>
                                    <a:rPr lang="en-US" altLang="zh-CN" sz="2000" i="1">
                                      <a:latin typeface="Cambria Math"/>
                                    </a:rPr>
                                    <m:t>2</m:t>
                                  </m:r>
                                  <m:r>
                                    <a:rPr lang="en-US" altLang="zh-CN" sz="2000" i="1">
                                      <a:latin typeface="Cambria Math"/>
                                    </a:rPr>
                                    <m:t>𝐾</m:t>
                                  </m:r>
                                </m:e>
                                <m:sub>
                                  <m:r>
                                    <a:rPr lang="en-US" altLang="zh-CN" sz="2000" i="1">
                                      <a:latin typeface="Cambria Math"/>
                                    </a:rPr>
                                    <m:t>0</m:t>
                                  </m:r>
                                </m:sub>
                              </m:sSub>
                              <m:r>
                                <a:rPr lang="en-US" altLang="zh-CN" sz="2000" i="1">
                                  <a:latin typeface="Cambria Math"/>
                                </a:rPr>
                                <m:t>𝑇</m:t>
                              </m:r>
                            </m:den>
                          </m:f>
                        </m:e>
                      </m:d>
                    </m:oMath>
                  </m:oMathPara>
                </a14:m>
                <a:endParaRPr lang="zh-CN" altLang="en-US"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4098163" y="4462354"/>
                <a:ext cx="3726405" cy="78386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11"/>
              <p:cNvSpPr txBox="1"/>
              <p:nvPr/>
            </p:nvSpPr>
            <p:spPr>
              <a:xfrm>
                <a:off x="4895997" y="3146307"/>
                <a:ext cx="181645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1" i="1">
                          <a:latin typeface="Cambria Math"/>
                        </a:rPr>
                        <m:t>𝒏</m:t>
                      </m:r>
                      <m:r>
                        <a:rPr lang="en-US" altLang="zh-CN" sz="2400" b="1" i="1">
                          <a:latin typeface="Cambria Math"/>
                        </a:rPr>
                        <m:t>=</m:t>
                      </m:r>
                      <m:sSub>
                        <m:sSubPr>
                          <m:ctrlPr>
                            <a:rPr lang="en-US" altLang="zh-CN" sz="2400" b="1" i="1">
                              <a:latin typeface="Cambria Math" panose="02040503050406030204" pitchFamily="18" charset="0"/>
                            </a:rPr>
                          </m:ctrlPr>
                        </m:sSubPr>
                        <m:e>
                          <m:r>
                            <a:rPr lang="en-US" altLang="zh-CN" sz="2400" b="1" i="1">
                              <a:latin typeface="Cambria Math"/>
                            </a:rPr>
                            <m:t>𝑵</m:t>
                          </m:r>
                        </m:e>
                        <m:sub>
                          <m:r>
                            <a:rPr lang="en-US" altLang="zh-CN" sz="2400" b="1" i="1">
                              <a:latin typeface="Cambria Math"/>
                            </a:rPr>
                            <m:t>𝒅</m:t>
                          </m:r>
                        </m:sub>
                      </m:sSub>
                      <m:r>
                        <a:rPr lang="en-US" altLang="zh-CN" sz="2400" b="1" i="1">
                          <a:latin typeface="Cambria Math"/>
                        </a:rPr>
                        <m:t>+</m:t>
                      </m:r>
                      <m:r>
                        <a:rPr lang="en-US" altLang="zh-CN" sz="2400" b="1" i="1">
                          <a:latin typeface="Cambria Math"/>
                        </a:rPr>
                        <m:t>𝒑</m:t>
                      </m:r>
                    </m:oMath>
                  </m:oMathPara>
                </a14:m>
                <a:endParaRPr lang="zh-CN" altLang="en-US" sz="2400" b="1" dirty="0"/>
              </a:p>
            </p:txBody>
          </p:sp>
        </mc:Choice>
        <mc:Fallback xmlns="">
          <p:sp>
            <p:nvSpPr>
              <p:cNvPr id="7" name="TextBox 11"/>
              <p:cNvSpPr txBox="1">
                <a:spLocks noRot="1" noChangeAspect="1" noMove="1" noResize="1" noEditPoints="1" noAdjustHandles="1" noChangeArrowheads="1" noChangeShapeType="1" noTextEdit="1"/>
              </p:cNvSpPr>
              <p:nvPr/>
            </p:nvSpPr>
            <p:spPr>
              <a:xfrm>
                <a:off x="4895997" y="3146307"/>
                <a:ext cx="1816458" cy="461665"/>
              </a:xfrm>
              <a:prstGeom prst="rect">
                <a:avLst/>
              </a:prstGeom>
              <a:blipFill>
                <a:blip r:embed="rId5"/>
                <a:stretch>
                  <a:fillRect b="-131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40"/>
              <p:cNvSpPr txBox="1"/>
              <p:nvPr/>
            </p:nvSpPr>
            <p:spPr>
              <a:xfrm>
                <a:off x="4895997" y="3607972"/>
                <a:ext cx="1501629" cy="4700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1" i="1">
                          <a:latin typeface="Cambria Math"/>
                        </a:rPr>
                        <m:t>𝒏𝒑</m:t>
                      </m:r>
                      <m:r>
                        <a:rPr lang="en-US" altLang="zh-CN" sz="2400" b="1" i="1">
                          <a:latin typeface="Cambria Math"/>
                        </a:rPr>
                        <m:t>=</m:t>
                      </m:r>
                      <m:sSup>
                        <m:sSupPr>
                          <m:ctrlPr>
                            <a:rPr lang="en-US" altLang="zh-CN" sz="2400" b="1" i="1">
                              <a:latin typeface="Cambria Math" panose="02040503050406030204" pitchFamily="18" charset="0"/>
                            </a:rPr>
                          </m:ctrlPr>
                        </m:sSupPr>
                        <m:e>
                          <m:sSub>
                            <m:sSubPr>
                              <m:ctrlPr>
                                <a:rPr lang="en-US" altLang="zh-CN" sz="2400" b="1" i="1">
                                  <a:latin typeface="Cambria Math" panose="02040503050406030204" pitchFamily="18" charset="0"/>
                                </a:rPr>
                              </m:ctrlPr>
                            </m:sSubPr>
                            <m:e>
                              <m:r>
                                <a:rPr lang="en-US" altLang="zh-CN" sz="2400" b="1" i="1">
                                  <a:latin typeface="Cambria Math"/>
                                </a:rPr>
                                <m:t>𝒏</m:t>
                              </m:r>
                            </m:e>
                            <m:sub>
                              <m:r>
                                <a:rPr lang="en-US" altLang="zh-CN" sz="2400" b="1" i="1">
                                  <a:latin typeface="Cambria Math"/>
                                </a:rPr>
                                <m:t>𝒊</m:t>
                              </m:r>
                            </m:sub>
                          </m:sSub>
                        </m:e>
                        <m:sup>
                          <m:r>
                            <a:rPr lang="en-US" altLang="zh-CN" sz="2400" b="1" i="1">
                              <a:latin typeface="Cambria Math"/>
                            </a:rPr>
                            <m:t>𝟐</m:t>
                          </m:r>
                        </m:sup>
                      </m:sSup>
                    </m:oMath>
                  </m:oMathPara>
                </a14:m>
                <a:endParaRPr lang="zh-CN" altLang="en-US" sz="2400" b="1" dirty="0"/>
              </a:p>
            </p:txBody>
          </p:sp>
        </mc:Choice>
        <mc:Fallback xmlns="">
          <p:sp>
            <p:nvSpPr>
              <p:cNvPr id="8" name="TextBox 40"/>
              <p:cNvSpPr txBox="1">
                <a:spLocks noRot="1" noChangeAspect="1" noMove="1" noResize="1" noEditPoints="1" noAdjustHandles="1" noChangeArrowheads="1" noChangeShapeType="1" noTextEdit="1"/>
              </p:cNvSpPr>
              <p:nvPr/>
            </p:nvSpPr>
            <p:spPr>
              <a:xfrm>
                <a:off x="4895997" y="3607972"/>
                <a:ext cx="1501629" cy="470000"/>
              </a:xfrm>
              <a:prstGeom prst="rect">
                <a:avLst/>
              </a:prstGeom>
              <a:blipFill>
                <a:blip r:embed="rId6"/>
                <a:stretch>
                  <a:fillRect b="-129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12686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4"/>
          <p:cNvSpPr>
            <a:spLocks noChangeArrowheads="1"/>
          </p:cNvSpPr>
          <p:nvPr/>
        </p:nvSpPr>
        <p:spPr bwMode="auto">
          <a:xfrm>
            <a:off x="138545" y="60039"/>
            <a:ext cx="962611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eaLnBrk="0" hangingPunct="0"/>
            <a:r>
              <a:rPr lang="en-US" altLang="zh-CN" sz="3600" b="1" dirty="0">
                <a:solidFill>
                  <a:schemeClr val="tx2"/>
                </a:solidFill>
              </a:rPr>
              <a:t>4.5</a:t>
            </a:r>
            <a:r>
              <a:rPr lang="zh-CN" altLang="en-US" sz="3600" b="1" dirty="0">
                <a:solidFill>
                  <a:schemeClr val="tx2"/>
                </a:solidFill>
              </a:rPr>
              <a:t>杂质半导体</a:t>
            </a:r>
            <a:r>
              <a:rPr lang="en-US" altLang="zh-CN" sz="3600" b="1" dirty="0">
                <a:solidFill>
                  <a:schemeClr val="tx2"/>
                </a:solidFill>
              </a:rPr>
              <a:t>—</a:t>
            </a:r>
            <a:r>
              <a:rPr lang="zh-CN" altLang="en-US" sz="3600" b="1" dirty="0">
                <a:solidFill>
                  <a:schemeClr val="tx2"/>
                </a:solidFill>
              </a:rPr>
              <a:t>只含一</a:t>
            </a:r>
            <a:r>
              <a:rPr lang="zh-CN" altLang="en-US" sz="3600" b="1" dirty="0" smtClean="0">
                <a:solidFill>
                  <a:schemeClr val="tx2"/>
                </a:solidFill>
              </a:rPr>
              <a:t>种</a:t>
            </a:r>
            <a:r>
              <a:rPr lang="zh-CN" altLang="en-US" sz="3600" b="1" dirty="0" smtClean="0">
                <a:solidFill>
                  <a:srgbClr val="0000FF"/>
                </a:solidFill>
              </a:rPr>
              <a:t>施主</a:t>
            </a:r>
            <a:r>
              <a:rPr lang="zh-CN" altLang="en-US" sz="3600" b="1" dirty="0" smtClean="0">
                <a:solidFill>
                  <a:schemeClr val="tx2"/>
                </a:solidFill>
              </a:rPr>
              <a:t>杂质</a:t>
            </a:r>
            <a:r>
              <a:rPr lang="zh-CN" altLang="en-US" sz="3600" b="1" dirty="0">
                <a:solidFill>
                  <a:schemeClr val="tx2"/>
                </a:solidFill>
              </a:rPr>
              <a:t>的半导体</a:t>
            </a:r>
          </a:p>
        </p:txBody>
      </p:sp>
      <p:sp>
        <p:nvSpPr>
          <p:cNvPr id="36878" name="Rectangle 14"/>
          <p:cNvSpPr>
            <a:spLocks noChangeArrowheads="1"/>
          </p:cNvSpPr>
          <p:nvPr/>
        </p:nvSpPr>
        <p:spPr bwMode="auto">
          <a:xfrm>
            <a:off x="2748120" y="1851643"/>
            <a:ext cx="19161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eaLnBrk="0" hangingPunct="0">
              <a:tabLst>
                <a:tab pos="762000" algn="l"/>
              </a:tabLst>
            </a:pPr>
            <a:r>
              <a:rPr lang="en-US" altLang="zh-CN" b="1" dirty="0">
                <a:latin typeface="Times New Roman" pitchFamily="18" charset="0"/>
                <a:ea typeface="华文楷体" pitchFamily="2" charset="-122"/>
                <a:cs typeface="Times New Roman" pitchFamily="18" charset="0"/>
              </a:rPr>
              <a:t>n</a:t>
            </a:r>
            <a:r>
              <a:rPr lang="zh-CN" altLang="en-US" b="1" dirty="0">
                <a:latin typeface="Times New Roman" pitchFamily="18" charset="0"/>
                <a:ea typeface="华文楷体" pitchFamily="2" charset="-122"/>
                <a:cs typeface="Times New Roman" pitchFamily="18" charset="0"/>
              </a:rPr>
              <a:t>型半导体</a:t>
            </a:r>
          </a:p>
        </p:txBody>
      </p:sp>
      <p:grpSp>
        <p:nvGrpSpPr>
          <p:cNvPr id="39" name="组合 38"/>
          <p:cNvGrpSpPr/>
          <p:nvPr/>
        </p:nvGrpSpPr>
        <p:grpSpPr>
          <a:xfrm>
            <a:off x="3657977" y="6495952"/>
            <a:ext cx="552450" cy="314325"/>
            <a:chOff x="5172075" y="6438900"/>
            <a:chExt cx="552450" cy="314325"/>
          </a:xfrm>
        </p:grpSpPr>
        <p:sp>
          <p:nvSpPr>
            <p:cNvPr id="41" name="棱台 40"/>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右箭头 42"/>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5" name="TextBox 44"/>
          <p:cNvSpPr txBox="1"/>
          <p:nvPr/>
        </p:nvSpPr>
        <p:spPr>
          <a:xfrm>
            <a:off x="1603673" y="6499227"/>
            <a:ext cx="1899879" cy="307777"/>
          </a:xfrm>
          <a:prstGeom prst="rect">
            <a:avLst/>
          </a:prstGeom>
          <a:noFill/>
        </p:spPr>
        <p:txBody>
          <a:bodyPr wrap="none" rtlCol="0">
            <a:spAutoFit/>
          </a:bodyPr>
          <a:lstStyle/>
          <a:p>
            <a:r>
              <a:rPr lang="zh-CN" altLang="en-US" sz="1400" dirty="0"/>
              <a:t>大连理工大学  张贺秋</a:t>
            </a:r>
          </a:p>
        </p:txBody>
      </p:sp>
      <p:grpSp>
        <p:nvGrpSpPr>
          <p:cNvPr id="5" name="组合 4"/>
          <p:cNvGrpSpPr/>
          <p:nvPr/>
        </p:nvGrpSpPr>
        <p:grpSpPr>
          <a:xfrm>
            <a:off x="4517457" y="2419878"/>
            <a:ext cx="744759" cy="1909410"/>
            <a:chOff x="2571912" y="1652260"/>
            <a:chExt cx="744759" cy="1909410"/>
          </a:xfrm>
        </p:grpSpPr>
        <mc:AlternateContent xmlns:mc="http://schemas.openxmlformats.org/markup-compatibility/2006" xmlns:a14="http://schemas.microsoft.com/office/drawing/2010/main">
          <mc:Choice Requires="a14">
            <p:sp>
              <p:nvSpPr>
                <p:cNvPr id="2" name="TextBox 1"/>
                <p:cNvSpPr txBox="1"/>
                <p:nvPr/>
              </p:nvSpPr>
              <p:spPr>
                <a:xfrm>
                  <a:off x="2642447" y="1652260"/>
                  <a:ext cx="67422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𝐶</m:t>
                            </m:r>
                          </m:sub>
                        </m:sSub>
                      </m:oMath>
                    </m:oMathPara>
                  </a14:m>
                  <a:endParaRPr lang="zh-CN" alt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2642447" y="1652260"/>
                  <a:ext cx="674224" cy="523220"/>
                </a:xfrm>
                <a:prstGeom prst="rect">
                  <a:avLst/>
                </a:prstGeom>
                <a:blipFill rotWithShape="1">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2571912" y="2066571"/>
                  <a:ext cx="6806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𝑑</m:t>
                            </m:r>
                          </m:sub>
                        </m:sSub>
                      </m:oMath>
                    </m:oMathPara>
                  </a14:m>
                  <a:endParaRPr lang="zh-CN" altLang="en-US" i="1" dirty="0"/>
                </a:p>
              </p:txBody>
            </p:sp>
          </mc:Choice>
          <mc:Fallback xmlns="">
            <p:sp>
              <p:nvSpPr>
                <p:cNvPr id="46" name="TextBox 45"/>
                <p:cNvSpPr txBox="1">
                  <a:spLocks noRot="1" noChangeAspect="1" noMove="1" noResize="1" noEditPoints="1" noAdjustHandles="1" noChangeArrowheads="1" noChangeShapeType="1" noTextEdit="1"/>
                </p:cNvSpPr>
                <p:nvPr/>
              </p:nvSpPr>
              <p:spPr>
                <a:xfrm>
                  <a:off x="2571912" y="2066571"/>
                  <a:ext cx="680636" cy="523220"/>
                </a:xfrm>
                <a:prstGeom prst="rect">
                  <a:avLst/>
                </a:prstGeom>
                <a:blipFill rotWithShape="1">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2598970" y="3038450"/>
                  <a:ext cx="68352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𝑉</m:t>
                            </m:r>
                          </m:sub>
                        </m:sSub>
                      </m:oMath>
                    </m:oMathPara>
                  </a14:m>
                  <a:endParaRPr lang="zh-CN" altLang="en-US" dirty="0"/>
                </a:p>
              </p:txBody>
            </p:sp>
          </mc:Choice>
          <mc:Fallback xmlns="">
            <p:sp>
              <p:nvSpPr>
                <p:cNvPr id="49" name="TextBox 48"/>
                <p:cNvSpPr txBox="1">
                  <a:spLocks noRot="1" noChangeAspect="1" noMove="1" noResize="1" noEditPoints="1" noAdjustHandles="1" noChangeArrowheads="1" noChangeShapeType="1" noTextEdit="1"/>
                </p:cNvSpPr>
                <p:nvPr/>
              </p:nvSpPr>
              <p:spPr>
                <a:xfrm>
                  <a:off x="2598970" y="3038450"/>
                  <a:ext cx="683520" cy="523220"/>
                </a:xfrm>
                <a:prstGeom prst="rect">
                  <a:avLst/>
                </a:prstGeom>
                <a:blipFill rotWithShape="1">
                  <a:blip r:embed="rId11"/>
                  <a:stretch>
                    <a:fillRect/>
                  </a:stretch>
                </a:blipFill>
              </p:spPr>
              <p:txBody>
                <a:bodyPr/>
                <a:lstStyle/>
                <a:p>
                  <a:r>
                    <a:rPr lang="zh-CN" altLang="en-US">
                      <a:noFill/>
                    </a:rPr>
                    <a:t> </a:t>
                  </a:r>
                </a:p>
              </p:txBody>
            </p:sp>
          </mc:Fallback>
        </mc:AlternateContent>
      </p:grpSp>
      <p:grpSp>
        <p:nvGrpSpPr>
          <p:cNvPr id="9" name="组合 8"/>
          <p:cNvGrpSpPr/>
          <p:nvPr/>
        </p:nvGrpSpPr>
        <p:grpSpPr>
          <a:xfrm>
            <a:off x="2728976" y="2680996"/>
            <a:ext cx="1924050" cy="1386683"/>
            <a:chOff x="783432" y="1913377"/>
            <a:chExt cx="1924050" cy="1386683"/>
          </a:xfrm>
        </p:grpSpPr>
        <p:cxnSp>
          <p:nvCxnSpPr>
            <p:cNvPr id="53" name="直接连接符 52"/>
            <p:cNvCxnSpPr/>
            <p:nvPr/>
          </p:nvCxnSpPr>
          <p:spPr>
            <a:xfrm>
              <a:off x="2201947" y="2337001"/>
              <a:ext cx="2082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510625" y="2337001"/>
              <a:ext cx="2082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908462" y="2333272"/>
              <a:ext cx="2082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783432" y="2037997"/>
              <a:ext cx="19240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83432" y="3171472"/>
              <a:ext cx="19240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970758" y="2280091"/>
              <a:ext cx="106362" cy="106362"/>
            </a:xfrm>
            <a:prstGeom prst="ellipse">
              <a:avLst/>
            </a:prstGeom>
            <a:solidFill>
              <a:schemeClr val="bg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椭圆 17"/>
            <p:cNvSpPr/>
            <p:nvPr/>
          </p:nvSpPr>
          <p:spPr>
            <a:xfrm>
              <a:off x="1560072" y="2280091"/>
              <a:ext cx="106362" cy="106362"/>
            </a:xfrm>
            <a:prstGeom prst="ellipse">
              <a:avLst/>
            </a:prstGeom>
            <a:solidFill>
              <a:schemeClr val="bg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椭圆 18"/>
            <p:cNvSpPr/>
            <p:nvPr/>
          </p:nvSpPr>
          <p:spPr>
            <a:xfrm>
              <a:off x="2252894" y="2280091"/>
              <a:ext cx="106362" cy="106362"/>
            </a:xfrm>
            <a:prstGeom prst="ellipse">
              <a:avLst/>
            </a:prstGeom>
            <a:solidFill>
              <a:schemeClr val="bg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椭圆 19"/>
            <p:cNvSpPr/>
            <p:nvPr/>
          </p:nvSpPr>
          <p:spPr>
            <a:xfrm>
              <a:off x="1213234" y="2280091"/>
              <a:ext cx="106362" cy="106362"/>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椭圆 20"/>
            <p:cNvSpPr/>
            <p:nvPr/>
          </p:nvSpPr>
          <p:spPr>
            <a:xfrm>
              <a:off x="1830971" y="2280091"/>
              <a:ext cx="106362" cy="106362"/>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椭圆 21"/>
            <p:cNvSpPr/>
            <p:nvPr/>
          </p:nvSpPr>
          <p:spPr>
            <a:xfrm>
              <a:off x="1390852" y="3184173"/>
              <a:ext cx="106362" cy="106362"/>
            </a:xfrm>
            <a:prstGeom prst="ellipse">
              <a:avLst/>
            </a:prstGeom>
            <a:solidFill>
              <a:schemeClr val="bg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椭圆 22"/>
            <p:cNvSpPr/>
            <p:nvPr/>
          </p:nvSpPr>
          <p:spPr>
            <a:xfrm>
              <a:off x="2000573" y="3193698"/>
              <a:ext cx="106362" cy="106362"/>
            </a:xfrm>
            <a:prstGeom prst="ellipse">
              <a:avLst/>
            </a:prstGeom>
            <a:solidFill>
              <a:schemeClr val="bg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 name="直接箭头连接符 5"/>
            <p:cNvCxnSpPr>
              <a:stCxn id="4" idx="0"/>
              <a:endCxn id="27" idx="4"/>
            </p:cNvCxnSpPr>
            <p:nvPr/>
          </p:nvCxnSpPr>
          <p:spPr>
            <a:xfrm flipV="1">
              <a:off x="1023939" y="2021328"/>
              <a:ext cx="3969" cy="2587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974727" y="1914966"/>
              <a:ext cx="106362" cy="106362"/>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9" name="直接箭头连接符 28"/>
            <p:cNvCxnSpPr>
              <a:endCxn id="30" idx="4"/>
            </p:cNvCxnSpPr>
            <p:nvPr/>
          </p:nvCxnSpPr>
          <p:spPr>
            <a:xfrm flipV="1">
              <a:off x="1615253" y="2021328"/>
              <a:ext cx="3969" cy="2587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1566041" y="1914966"/>
              <a:ext cx="106362" cy="106362"/>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1" name="直接箭头连接符 30"/>
            <p:cNvCxnSpPr>
              <a:endCxn id="32" idx="4"/>
            </p:cNvCxnSpPr>
            <p:nvPr/>
          </p:nvCxnSpPr>
          <p:spPr>
            <a:xfrm flipV="1">
              <a:off x="2306075" y="2029265"/>
              <a:ext cx="3969" cy="2587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2256863" y="1922903"/>
              <a:ext cx="106362" cy="106362"/>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3" name="直接箭头连接符 32"/>
            <p:cNvCxnSpPr/>
            <p:nvPr/>
          </p:nvCxnSpPr>
          <p:spPr>
            <a:xfrm flipV="1">
              <a:off x="1444033" y="2037997"/>
              <a:ext cx="0" cy="11144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1394821" y="1922903"/>
              <a:ext cx="106362" cy="106362"/>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6" name="直接箭头连接符 35"/>
            <p:cNvCxnSpPr/>
            <p:nvPr/>
          </p:nvCxnSpPr>
          <p:spPr>
            <a:xfrm flipV="1">
              <a:off x="2053754" y="2037996"/>
              <a:ext cx="0" cy="11144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椭圆 36"/>
            <p:cNvSpPr/>
            <p:nvPr/>
          </p:nvSpPr>
          <p:spPr>
            <a:xfrm>
              <a:off x="2004542" y="1913377"/>
              <a:ext cx="106362" cy="106362"/>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0" name="直接连接符 49"/>
            <p:cNvCxnSpPr/>
            <p:nvPr/>
          </p:nvCxnSpPr>
          <p:spPr>
            <a:xfrm>
              <a:off x="1164522" y="2331910"/>
              <a:ext cx="2082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781232" y="2337001"/>
              <a:ext cx="2082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文本框 10"/>
          <p:cNvSpPr txBox="1"/>
          <p:nvPr/>
        </p:nvSpPr>
        <p:spPr>
          <a:xfrm>
            <a:off x="736004" y="2444382"/>
            <a:ext cx="1261884" cy="523220"/>
          </a:xfrm>
          <a:prstGeom prst="rect">
            <a:avLst/>
          </a:prstGeom>
          <a:noFill/>
        </p:spPr>
        <p:txBody>
          <a:bodyPr wrap="none" rtlCol="0">
            <a:spAutoFit/>
          </a:bodyPr>
          <a:lstStyle/>
          <a:p>
            <a:r>
              <a:rPr lang="zh-CN" altLang="en-US" b="1" dirty="0">
                <a:solidFill>
                  <a:srgbClr val="FF0000"/>
                </a:solidFill>
              </a:rPr>
              <a:t>热平衡</a:t>
            </a:r>
          </a:p>
        </p:txBody>
      </p:sp>
      <p:sp>
        <p:nvSpPr>
          <p:cNvPr id="12" name="文本框 11"/>
          <p:cNvSpPr txBox="1"/>
          <p:nvPr/>
        </p:nvSpPr>
        <p:spPr>
          <a:xfrm>
            <a:off x="716903" y="3154072"/>
            <a:ext cx="1261884" cy="523220"/>
          </a:xfrm>
          <a:prstGeom prst="rect">
            <a:avLst/>
          </a:prstGeom>
          <a:noFill/>
        </p:spPr>
        <p:txBody>
          <a:bodyPr wrap="none" rtlCol="0">
            <a:spAutoFit/>
          </a:bodyPr>
          <a:lstStyle/>
          <a:p>
            <a:r>
              <a:rPr lang="zh-CN" altLang="en-US" b="1" dirty="0" smtClean="0">
                <a:solidFill>
                  <a:srgbClr val="FF0000"/>
                </a:solidFill>
              </a:rPr>
              <a:t>非简并</a:t>
            </a:r>
            <a:endParaRPr lang="zh-CN" altLang="en-US" b="1" dirty="0">
              <a:solidFill>
                <a:srgbClr val="FF0000"/>
              </a:solidFill>
            </a:endParaRPr>
          </a:p>
        </p:txBody>
      </p:sp>
      <p:sp>
        <p:nvSpPr>
          <p:cNvPr id="13" name="文本框 12"/>
          <p:cNvSpPr txBox="1"/>
          <p:nvPr/>
        </p:nvSpPr>
        <p:spPr>
          <a:xfrm>
            <a:off x="5781964" y="1066813"/>
            <a:ext cx="5533887" cy="523220"/>
          </a:xfrm>
          <a:prstGeom prst="rect">
            <a:avLst/>
          </a:prstGeom>
          <a:noFill/>
        </p:spPr>
        <p:txBody>
          <a:bodyPr wrap="none" rtlCol="0">
            <a:spAutoFit/>
          </a:bodyPr>
          <a:lstStyle/>
          <a:p>
            <a:r>
              <a:rPr lang="zh-CN" altLang="en-US" b="1" dirty="0" smtClean="0">
                <a:solidFill>
                  <a:srgbClr val="0033CC"/>
                </a:solidFill>
              </a:rPr>
              <a:t>载流子的来源：热激发</a:t>
            </a:r>
            <a:r>
              <a:rPr lang="en-US" altLang="zh-CN" b="1" dirty="0" smtClean="0">
                <a:solidFill>
                  <a:srgbClr val="0033CC"/>
                </a:solidFill>
              </a:rPr>
              <a:t>+</a:t>
            </a:r>
            <a:r>
              <a:rPr lang="zh-CN" altLang="en-US" b="1" dirty="0" smtClean="0">
                <a:solidFill>
                  <a:srgbClr val="0033CC"/>
                </a:solidFill>
              </a:rPr>
              <a:t>杂质电离</a:t>
            </a:r>
            <a:endParaRPr lang="zh-CN" altLang="en-US" b="1" dirty="0">
              <a:solidFill>
                <a:srgbClr val="0033CC"/>
              </a:solidFill>
            </a:endParaRPr>
          </a:p>
        </p:txBody>
      </p:sp>
      <p:sp>
        <p:nvSpPr>
          <p:cNvPr id="14" name="文本框 13"/>
          <p:cNvSpPr txBox="1"/>
          <p:nvPr/>
        </p:nvSpPr>
        <p:spPr>
          <a:xfrm>
            <a:off x="5781964" y="1882624"/>
            <a:ext cx="4134465" cy="523220"/>
          </a:xfrm>
          <a:prstGeom prst="rect">
            <a:avLst/>
          </a:prstGeom>
          <a:noFill/>
        </p:spPr>
        <p:txBody>
          <a:bodyPr wrap="none" rtlCol="0">
            <a:spAutoFit/>
          </a:bodyPr>
          <a:lstStyle/>
          <a:p>
            <a:r>
              <a:rPr lang="zh-CN" altLang="en-US" b="1" dirty="0" smtClean="0">
                <a:solidFill>
                  <a:srgbClr val="FF6600"/>
                </a:solidFill>
                <a:latin typeface="华文琥珀" panose="02010800040101010101" pitchFamily="2" charset="-122"/>
                <a:ea typeface="华文琥珀" panose="02010800040101010101" pitchFamily="2" charset="-122"/>
              </a:rPr>
              <a:t>载流子的多少：热激活能</a:t>
            </a:r>
            <a:endParaRPr lang="zh-CN" altLang="en-US" b="1" dirty="0">
              <a:solidFill>
                <a:srgbClr val="FF6600"/>
              </a:solidFill>
              <a:latin typeface="华文琥珀" panose="02010800040101010101" pitchFamily="2" charset="-122"/>
              <a:ea typeface="华文琥珀" panose="02010800040101010101" pitchFamily="2" charset="-122"/>
            </a:endParaRPr>
          </a:p>
        </p:txBody>
      </p:sp>
      <mc:AlternateContent xmlns:mc="http://schemas.openxmlformats.org/markup-compatibility/2006" xmlns:a14="http://schemas.microsoft.com/office/drawing/2010/main">
        <mc:Choice Requires="a14">
          <p:sp>
            <p:nvSpPr>
              <p:cNvPr id="16" name="文本框 15"/>
              <p:cNvSpPr txBox="1"/>
              <p:nvPr/>
            </p:nvSpPr>
            <p:spPr>
              <a:xfrm>
                <a:off x="5892800" y="2788947"/>
                <a:ext cx="4693336" cy="1008033"/>
              </a:xfrm>
              <a:prstGeom prst="rect">
                <a:avLst/>
              </a:prstGeom>
              <a:noFill/>
            </p:spPr>
            <p:txBody>
              <a:bodyPr wrap="none" rtlCol="0">
                <a:spAutoFit/>
              </a:bodyPr>
              <a:lstStyle/>
              <a:p>
                <a:r>
                  <a:rPr lang="zh-CN" altLang="en-US" dirty="0" smtClean="0"/>
                  <a:t>例如：</a:t>
                </a:r>
                <a:r>
                  <a:rPr lang="en-US" altLang="zh-CN" dirty="0" smtClean="0"/>
                  <a:t>300K</a:t>
                </a:r>
                <a:r>
                  <a:rPr lang="zh-CN" altLang="en-US" dirty="0" smtClean="0"/>
                  <a:t>，</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𝑆𝑖</m:t>
                        </m:r>
                      </m:sub>
                    </m:sSub>
                    <m:r>
                      <a:rPr lang="en-US" altLang="zh-CN" b="0" i="1" smtClean="0">
                        <a:latin typeface="Cambria Math" panose="02040503050406030204" pitchFamily="18" charset="0"/>
                      </a:rPr>
                      <m:t>=1.12</m:t>
                    </m:r>
                    <m:r>
                      <a:rPr lang="en-US" altLang="zh-CN" b="0" i="1" smtClean="0">
                        <a:latin typeface="Cambria Math" panose="02040503050406030204" pitchFamily="18" charset="0"/>
                      </a:rPr>
                      <m:t>𝑒𝑉</m:t>
                    </m:r>
                  </m:oMath>
                </a14:m>
                <a:endParaRPr lang="en-US" altLang="zh-CN" b="0" dirty="0" smtClean="0"/>
              </a:p>
              <a:p>
                <a:r>
                  <a:rPr lang="en-US" altLang="zh-CN" dirty="0" smtClean="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𝐼</m:t>
                        </m:r>
                        <m:r>
                          <a:rPr lang="en-US" altLang="zh-CN" b="0" i="1" smtClean="0">
                            <a:latin typeface="Cambria Math" panose="02040503050406030204" pitchFamily="18" charset="0"/>
                          </a:rPr>
                          <m:t>,</m:t>
                        </m:r>
                        <m:r>
                          <a:rPr lang="en-US" altLang="zh-CN" b="0" i="1" smtClean="0">
                            <a:latin typeface="Cambria Math" panose="02040503050406030204" pitchFamily="18" charset="0"/>
                          </a:rPr>
                          <m:t>𝑃</m:t>
                        </m:r>
                      </m:sub>
                    </m:sSub>
                    <m:r>
                      <a:rPr lang="en-US" altLang="zh-CN" b="0" i="1" smtClean="0">
                        <a:latin typeface="Cambria Math" panose="02040503050406030204" pitchFamily="18" charset="0"/>
                      </a:rPr>
                      <m:t>=0.044</m:t>
                    </m:r>
                    <m:r>
                      <a:rPr lang="en-US" altLang="zh-CN" b="0" i="1" smtClean="0">
                        <a:latin typeface="Cambria Math" panose="02040503050406030204" pitchFamily="18" charset="0"/>
                      </a:rPr>
                      <m:t>𝑒𝑉</m:t>
                    </m:r>
                  </m:oMath>
                </a14:m>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5892800" y="2788947"/>
                <a:ext cx="4693336" cy="1008033"/>
              </a:xfrm>
              <a:prstGeom prst="rect">
                <a:avLst/>
              </a:prstGeom>
              <a:blipFill>
                <a:blip r:embed="rId12"/>
                <a:stretch>
                  <a:fillRect l="-2727" t="-8485"/>
                </a:stretch>
              </a:blipFill>
            </p:spPr>
            <p:txBody>
              <a:bodyPr/>
              <a:lstStyle/>
              <a:p>
                <a:r>
                  <a:rPr lang="zh-CN" altLang="en-US">
                    <a:noFill/>
                  </a:rPr>
                  <a:t> </a:t>
                </a:r>
              </a:p>
            </p:txBody>
          </p:sp>
        </mc:Fallback>
      </mc:AlternateContent>
      <p:sp>
        <p:nvSpPr>
          <p:cNvPr id="17" name="矩形 16"/>
          <p:cNvSpPr/>
          <p:nvPr/>
        </p:nvSpPr>
        <p:spPr>
          <a:xfrm>
            <a:off x="5689600" y="4155896"/>
            <a:ext cx="6096000" cy="1815882"/>
          </a:xfrm>
          <a:prstGeom prst="rect">
            <a:avLst/>
          </a:prstGeom>
        </p:spPr>
        <p:txBody>
          <a:bodyPr>
            <a:spAutoFit/>
          </a:bodyPr>
          <a:lstStyle/>
          <a:p>
            <a:r>
              <a:rPr lang="zh-CN" altLang="en-US" b="1" dirty="0">
                <a:solidFill>
                  <a:srgbClr val="7030A0"/>
                </a:solidFill>
                <a:latin typeface="华文楷体" panose="02010600040101010101" pitchFamily="2" charset="-122"/>
                <a:ea typeface="华文楷体" panose="02010600040101010101" pitchFamily="2" charset="-122"/>
              </a:rPr>
              <a:t>在不同温度条件下，杂质电离和本征激发的程度不同。在低温下以杂质电离为主，只有温度足够高，本征激发才是载流子的主要来源。</a:t>
            </a:r>
          </a:p>
        </p:txBody>
      </p:sp>
    </p:spTree>
    <p:extLst>
      <p:ext uri="{BB962C8B-B14F-4D97-AF65-F5344CB8AC3E}">
        <p14:creationId xmlns:p14="http://schemas.microsoft.com/office/powerpoint/2010/main" val="4082428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4"/>
          <p:cNvSpPr>
            <a:spLocks noChangeArrowheads="1"/>
          </p:cNvSpPr>
          <p:nvPr/>
        </p:nvSpPr>
        <p:spPr bwMode="auto">
          <a:xfrm>
            <a:off x="246808" y="57836"/>
            <a:ext cx="952536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zh-CN" sz="3600" b="1" dirty="0">
                <a:solidFill>
                  <a:schemeClr val="tx2"/>
                </a:solidFill>
              </a:rPr>
              <a:t>4.5</a:t>
            </a:r>
            <a:r>
              <a:rPr lang="zh-CN" altLang="en-US" sz="3600" b="1" dirty="0">
                <a:solidFill>
                  <a:schemeClr val="tx2"/>
                </a:solidFill>
              </a:rPr>
              <a:t>杂质半导体</a:t>
            </a:r>
            <a:r>
              <a:rPr lang="en-US" altLang="zh-CN" sz="3600" b="1" dirty="0">
                <a:solidFill>
                  <a:schemeClr val="tx2"/>
                </a:solidFill>
              </a:rPr>
              <a:t>—</a:t>
            </a:r>
            <a:r>
              <a:rPr lang="zh-CN" altLang="en-US" sz="3600" b="1" dirty="0">
                <a:solidFill>
                  <a:schemeClr val="tx2"/>
                </a:solidFill>
              </a:rPr>
              <a:t>只含一</a:t>
            </a:r>
            <a:r>
              <a:rPr lang="zh-CN" altLang="en-US" sz="3600" b="1" dirty="0" smtClean="0">
                <a:solidFill>
                  <a:schemeClr val="tx2"/>
                </a:solidFill>
              </a:rPr>
              <a:t>种</a:t>
            </a:r>
            <a:r>
              <a:rPr lang="zh-CN" altLang="en-US" sz="3600" b="1" dirty="0" smtClean="0">
                <a:solidFill>
                  <a:srgbClr val="0000FF"/>
                </a:solidFill>
              </a:rPr>
              <a:t>施主</a:t>
            </a:r>
            <a:r>
              <a:rPr lang="zh-CN" altLang="en-US" sz="3600" b="1" dirty="0" smtClean="0">
                <a:solidFill>
                  <a:schemeClr val="tx2"/>
                </a:solidFill>
              </a:rPr>
              <a:t>杂质</a:t>
            </a:r>
            <a:r>
              <a:rPr lang="zh-CN" altLang="en-US" sz="3600" b="1" dirty="0">
                <a:solidFill>
                  <a:schemeClr val="tx2"/>
                </a:solidFill>
              </a:rPr>
              <a:t>的半导体</a:t>
            </a:r>
          </a:p>
        </p:txBody>
      </p:sp>
      <mc:AlternateContent xmlns:mc="http://schemas.openxmlformats.org/markup-compatibility/2006" xmlns:a14="http://schemas.microsoft.com/office/drawing/2010/main">
        <mc:Choice Requires="a14">
          <p:sp>
            <p:nvSpPr>
              <p:cNvPr id="11" name="TextBox 10"/>
              <p:cNvSpPr txBox="1"/>
              <p:nvPr/>
            </p:nvSpPr>
            <p:spPr>
              <a:xfrm>
                <a:off x="969077" y="3790789"/>
                <a:ext cx="3398238" cy="9221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i="1">
                          <a:latin typeface="Cambria Math"/>
                        </a:rPr>
                        <m:t>𝑛</m:t>
                      </m:r>
                      <m:r>
                        <a:rPr lang="en-US" altLang="zh-CN" sz="2400" i="1">
                          <a:latin typeface="Cambria Math"/>
                        </a:rPr>
                        <m:t>=</m:t>
                      </m:r>
                      <m:sSub>
                        <m:sSubPr>
                          <m:ctrlPr>
                            <a:rPr lang="en-US" altLang="zh-CN" sz="2400" i="1">
                              <a:latin typeface="Cambria Math" panose="02040503050406030204" pitchFamily="18" charset="0"/>
                            </a:rPr>
                          </m:ctrlPr>
                        </m:sSubPr>
                        <m:e>
                          <m:r>
                            <a:rPr lang="en-US" altLang="zh-CN" sz="2400" i="1">
                              <a:latin typeface="Cambria Math"/>
                            </a:rPr>
                            <m:t>𝑁</m:t>
                          </m:r>
                        </m:e>
                        <m:sub>
                          <m:r>
                            <a:rPr lang="en-US" altLang="zh-CN" sz="2400" i="1">
                              <a:latin typeface="Cambria Math"/>
                            </a:rPr>
                            <m:t>𝐶</m:t>
                          </m:r>
                        </m:sub>
                      </m:sSub>
                      <m:r>
                        <a:rPr lang="en-US" altLang="zh-CN" sz="2400" i="1">
                          <a:latin typeface="Cambria Math"/>
                        </a:rPr>
                        <m:t>𝑒𝑥𝑝</m:t>
                      </m:r>
                      <m:d>
                        <m:dPr>
                          <m:ctrlPr>
                            <a:rPr lang="en-US" altLang="zh-CN" sz="2400" i="1">
                              <a:latin typeface="Cambria Math" panose="02040503050406030204" pitchFamily="18" charset="0"/>
                            </a:rPr>
                          </m:ctrlPr>
                        </m:dPr>
                        <m:e>
                          <m:r>
                            <a:rPr lang="en-US" altLang="zh-CN" sz="2400" i="1">
                              <a:latin typeface="Cambria Math"/>
                            </a:rPr>
                            <m:t>−</m:t>
                          </m:r>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a:rPr>
                                    <m:t>𝐸</m:t>
                                  </m:r>
                                </m:e>
                                <m:sub>
                                  <m:r>
                                    <a:rPr lang="en-US" altLang="zh-CN" sz="2400" i="1">
                                      <a:latin typeface="Cambria Math"/>
                                    </a:rPr>
                                    <m:t>𝐶</m:t>
                                  </m:r>
                                </m:sub>
                              </m:sSub>
                              <m:r>
                                <a:rPr lang="en-US" altLang="zh-CN" sz="2400" i="1">
                                  <a:latin typeface="Cambria Math"/>
                                </a:rPr>
                                <m:t>−</m:t>
                              </m:r>
                              <m:sSub>
                                <m:sSubPr>
                                  <m:ctrlPr>
                                    <a:rPr lang="en-US" altLang="zh-CN" sz="2400" i="1">
                                      <a:latin typeface="Cambria Math" panose="02040503050406030204" pitchFamily="18" charset="0"/>
                                    </a:rPr>
                                  </m:ctrlPr>
                                </m:sSubPr>
                                <m:e>
                                  <m:r>
                                    <a:rPr lang="en-US" altLang="zh-CN" sz="2400" i="1">
                                      <a:latin typeface="Cambria Math"/>
                                    </a:rPr>
                                    <m:t>𝐸</m:t>
                                  </m:r>
                                </m:e>
                                <m:sub>
                                  <m:r>
                                    <a:rPr lang="en-US" altLang="zh-CN" sz="2400" i="1">
                                      <a:latin typeface="Cambria Math"/>
                                    </a:rPr>
                                    <m:t>𝑓</m:t>
                                  </m:r>
                                </m:sub>
                              </m:sSub>
                            </m:num>
                            <m:den>
                              <m:sSub>
                                <m:sSubPr>
                                  <m:ctrlPr>
                                    <a:rPr lang="en-US" altLang="zh-CN" sz="2400" i="1">
                                      <a:latin typeface="Cambria Math" panose="02040503050406030204" pitchFamily="18" charset="0"/>
                                    </a:rPr>
                                  </m:ctrlPr>
                                </m:sSubPr>
                                <m:e>
                                  <m:r>
                                    <a:rPr lang="en-US" altLang="zh-CN" sz="2400" i="1">
                                      <a:latin typeface="Cambria Math"/>
                                    </a:rPr>
                                    <m:t>𝐾</m:t>
                                  </m:r>
                                </m:e>
                                <m:sub>
                                  <m:r>
                                    <a:rPr lang="en-US" altLang="zh-CN" sz="2400" i="1">
                                      <a:latin typeface="Cambria Math"/>
                                    </a:rPr>
                                    <m:t>0</m:t>
                                  </m:r>
                                </m:sub>
                              </m:sSub>
                              <m:r>
                                <a:rPr lang="en-US" altLang="zh-CN" sz="2400" i="1">
                                  <a:latin typeface="Cambria Math"/>
                                </a:rPr>
                                <m:t>𝑇</m:t>
                              </m:r>
                            </m:den>
                          </m:f>
                        </m:e>
                      </m:d>
                    </m:oMath>
                  </m:oMathPara>
                </a14:m>
                <a:endParaRPr lang="zh-CN" altLang="en-US"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969077" y="3790789"/>
                <a:ext cx="3398238" cy="92217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246808" y="2340177"/>
                <a:ext cx="4481355" cy="11860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a:rPr>
                            <m:t>𝑁</m:t>
                          </m:r>
                        </m:e>
                        <m:sub>
                          <m:r>
                            <a:rPr lang="en-US" altLang="zh-CN" sz="2400" i="1">
                              <a:latin typeface="Cambria Math"/>
                            </a:rPr>
                            <m:t>𝑑</m:t>
                          </m:r>
                        </m:sub>
                      </m:sSub>
                      <m:r>
                        <a:rPr lang="en-US" altLang="zh-CN" sz="2400" i="1">
                          <a:latin typeface="Cambria Math"/>
                        </a:rPr>
                        <m:t>−</m:t>
                      </m:r>
                      <m:sSub>
                        <m:sSubPr>
                          <m:ctrlPr>
                            <a:rPr lang="en-US" altLang="zh-CN" sz="2400" i="1">
                              <a:latin typeface="Cambria Math" panose="02040503050406030204" pitchFamily="18" charset="0"/>
                            </a:rPr>
                          </m:ctrlPr>
                        </m:sSubPr>
                        <m:e>
                          <m:r>
                            <a:rPr lang="en-US" altLang="zh-CN" sz="2400" i="1">
                              <a:latin typeface="Cambria Math"/>
                            </a:rPr>
                            <m:t>𝑛</m:t>
                          </m:r>
                        </m:e>
                        <m:sub>
                          <m:r>
                            <a:rPr lang="en-US" altLang="zh-CN" sz="2400" i="1">
                              <a:latin typeface="Cambria Math"/>
                            </a:rPr>
                            <m:t>𝑑</m:t>
                          </m:r>
                        </m:sub>
                      </m:sSub>
                      <m:r>
                        <a:rPr lang="en-US" altLang="zh-CN" sz="2400" i="1">
                          <a:latin typeface="Cambria Math"/>
                        </a:rPr>
                        <m:t>=</m:t>
                      </m:r>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a:rPr>
                                <m:t>𝑁</m:t>
                              </m:r>
                            </m:e>
                            <m:sub>
                              <m:r>
                                <a:rPr lang="en-US" altLang="zh-CN" sz="2400" i="1">
                                  <a:latin typeface="Cambria Math"/>
                                </a:rPr>
                                <m:t>𝑑</m:t>
                              </m:r>
                            </m:sub>
                          </m:sSub>
                        </m:num>
                        <m:den>
                          <m:sSub>
                            <m:sSubPr>
                              <m:ctrlPr>
                                <a:rPr lang="en-US" altLang="zh-CN" sz="2400" i="1">
                                  <a:latin typeface="Cambria Math" panose="02040503050406030204" pitchFamily="18" charset="0"/>
                                </a:rPr>
                              </m:ctrlPr>
                            </m:sSubPr>
                            <m:e>
                              <m:r>
                                <a:rPr lang="en-US" altLang="zh-CN" sz="2400" i="1">
                                  <a:latin typeface="Cambria Math"/>
                                </a:rPr>
                                <m:t>𝑔</m:t>
                              </m:r>
                            </m:e>
                            <m:sub>
                              <m:r>
                                <a:rPr lang="en-US" altLang="zh-CN" sz="2400" i="1">
                                  <a:latin typeface="Cambria Math"/>
                                </a:rPr>
                                <m:t>𝑑</m:t>
                              </m:r>
                            </m:sub>
                          </m:sSub>
                          <m:r>
                            <a:rPr lang="en-US" altLang="zh-CN" sz="2400" i="1">
                              <a:latin typeface="Cambria Math"/>
                            </a:rPr>
                            <m:t>𝑒𝑥𝑝</m:t>
                          </m:r>
                          <m:d>
                            <m:dPr>
                              <m:ctrlPr>
                                <a:rPr lang="en-US" altLang="zh-CN" sz="2400" i="1">
                                  <a:latin typeface="Cambria Math" panose="02040503050406030204" pitchFamily="18" charset="0"/>
                                </a:rPr>
                              </m:ctrlPr>
                            </m:dPr>
                            <m:e>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a:rPr>
                                        <m:t>𝐸</m:t>
                                      </m:r>
                                    </m:e>
                                    <m:sub>
                                      <m:r>
                                        <a:rPr lang="en-US" altLang="zh-CN" sz="2400" i="1">
                                          <a:latin typeface="Cambria Math"/>
                                        </a:rPr>
                                        <m:t>𝑓</m:t>
                                      </m:r>
                                    </m:sub>
                                  </m:sSub>
                                  <m:r>
                                    <a:rPr lang="en-US" altLang="zh-CN" sz="2400" i="1">
                                      <a:latin typeface="Cambria Math"/>
                                    </a:rPr>
                                    <m:t>−</m:t>
                                  </m:r>
                                  <m:sSub>
                                    <m:sSubPr>
                                      <m:ctrlPr>
                                        <a:rPr lang="en-US" altLang="zh-CN" sz="2400" i="1">
                                          <a:latin typeface="Cambria Math" panose="02040503050406030204" pitchFamily="18" charset="0"/>
                                        </a:rPr>
                                      </m:ctrlPr>
                                    </m:sSubPr>
                                    <m:e>
                                      <m:r>
                                        <a:rPr lang="en-US" altLang="zh-CN" sz="2400" i="1">
                                          <a:latin typeface="Cambria Math"/>
                                        </a:rPr>
                                        <m:t>𝐸</m:t>
                                      </m:r>
                                    </m:e>
                                    <m:sub>
                                      <m:r>
                                        <a:rPr lang="en-US" altLang="zh-CN" sz="2400" i="1">
                                          <a:latin typeface="Cambria Math"/>
                                        </a:rPr>
                                        <m:t>𝑑</m:t>
                                      </m:r>
                                    </m:sub>
                                  </m:sSub>
                                </m:num>
                                <m:den>
                                  <m:sSub>
                                    <m:sSubPr>
                                      <m:ctrlPr>
                                        <a:rPr lang="en-US" altLang="zh-CN" sz="2400" i="1">
                                          <a:latin typeface="Cambria Math" panose="02040503050406030204" pitchFamily="18" charset="0"/>
                                        </a:rPr>
                                      </m:ctrlPr>
                                    </m:sSubPr>
                                    <m:e>
                                      <m:r>
                                        <a:rPr lang="en-US" altLang="zh-CN" sz="2400" i="1">
                                          <a:latin typeface="Cambria Math"/>
                                        </a:rPr>
                                        <m:t>𝐾</m:t>
                                      </m:r>
                                    </m:e>
                                    <m:sub>
                                      <m:r>
                                        <a:rPr lang="en-US" altLang="zh-CN" sz="2400" i="1">
                                          <a:latin typeface="Cambria Math"/>
                                        </a:rPr>
                                        <m:t>0</m:t>
                                      </m:r>
                                    </m:sub>
                                  </m:sSub>
                                  <m:r>
                                    <a:rPr lang="en-US" altLang="zh-CN" sz="2400" i="1">
                                      <a:latin typeface="Cambria Math"/>
                                    </a:rPr>
                                    <m:t>𝑇</m:t>
                                  </m:r>
                                </m:den>
                              </m:f>
                            </m:e>
                          </m:d>
                          <m:r>
                            <a:rPr lang="en-US" altLang="zh-CN" sz="2400" i="1">
                              <a:latin typeface="Cambria Math"/>
                            </a:rPr>
                            <m:t>+1</m:t>
                          </m:r>
                        </m:den>
                      </m:f>
                    </m:oMath>
                  </m:oMathPara>
                </a14:m>
                <a:endParaRPr lang="zh-CN" altLang="en-US" sz="2400" dirty="0"/>
              </a:p>
            </p:txBody>
          </p:sp>
        </mc:Choice>
        <mc:Fallback xmlns="">
          <p:sp>
            <p:nvSpPr>
              <p:cNvPr id="47" name="TextBox 46"/>
              <p:cNvSpPr txBox="1">
                <a:spLocks noRot="1" noChangeAspect="1" noMove="1" noResize="1" noEditPoints="1" noAdjustHandles="1" noChangeArrowheads="1" noChangeShapeType="1" noTextEdit="1"/>
              </p:cNvSpPr>
              <p:nvPr/>
            </p:nvSpPr>
            <p:spPr>
              <a:xfrm>
                <a:off x="246808" y="2340177"/>
                <a:ext cx="4481355" cy="118609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5373185" y="2340177"/>
                <a:ext cx="6695230" cy="11860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a:rPr>
                            <m:t>𝑁</m:t>
                          </m:r>
                        </m:e>
                        <m:sub>
                          <m:r>
                            <a:rPr lang="en-US" altLang="zh-CN" sz="2400" i="1">
                              <a:latin typeface="Cambria Math"/>
                            </a:rPr>
                            <m:t>𝑑</m:t>
                          </m:r>
                        </m:sub>
                      </m:sSub>
                      <m:r>
                        <a:rPr lang="en-US" altLang="zh-CN" sz="2400" i="1">
                          <a:latin typeface="Cambria Math"/>
                        </a:rPr>
                        <m:t>−</m:t>
                      </m:r>
                      <m:sSub>
                        <m:sSubPr>
                          <m:ctrlPr>
                            <a:rPr lang="en-US" altLang="zh-CN" sz="2400" i="1">
                              <a:latin typeface="Cambria Math" panose="02040503050406030204" pitchFamily="18" charset="0"/>
                            </a:rPr>
                          </m:ctrlPr>
                        </m:sSubPr>
                        <m:e>
                          <m:r>
                            <a:rPr lang="en-US" altLang="zh-CN" sz="2400" i="1">
                              <a:latin typeface="Cambria Math"/>
                            </a:rPr>
                            <m:t>𝑛</m:t>
                          </m:r>
                        </m:e>
                        <m:sub>
                          <m:r>
                            <a:rPr lang="en-US" altLang="zh-CN" sz="2400" i="1">
                              <a:latin typeface="Cambria Math"/>
                            </a:rPr>
                            <m:t>𝑑</m:t>
                          </m:r>
                        </m:sub>
                      </m:sSub>
                      <m:r>
                        <a:rPr lang="en-US" altLang="zh-CN" sz="2400" i="1">
                          <a:latin typeface="Cambria Math"/>
                        </a:rPr>
                        <m:t>=</m:t>
                      </m:r>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a:rPr>
                                <m:t>𝑁</m:t>
                              </m:r>
                            </m:e>
                            <m:sub>
                              <m:r>
                                <a:rPr lang="en-US" altLang="zh-CN" sz="2400" i="1">
                                  <a:latin typeface="Cambria Math"/>
                                </a:rPr>
                                <m:t>𝑑</m:t>
                              </m:r>
                            </m:sub>
                          </m:sSub>
                        </m:num>
                        <m:den>
                          <m:sSub>
                            <m:sSubPr>
                              <m:ctrlPr>
                                <a:rPr lang="en-US" altLang="zh-CN" sz="2400" i="1">
                                  <a:latin typeface="Cambria Math" panose="02040503050406030204" pitchFamily="18" charset="0"/>
                                </a:rPr>
                              </m:ctrlPr>
                            </m:sSubPr>
                            <m:e>
                              <m:r>
                                <a:rPr lang="en-US" altLang="zh-CN" sz="2400" i="1">
                                  <a:latin typeface="Cambria Math"/>
                                </a:rPr>
                                <m:t>𝑔</m:t>
                              </m:r>
                            </m:e>
                            <m:sub>
                              <m:r>
                                <a:rPr lang="en-US" altLang="zh-CN" sz="2400" i="1">
                                  <a:latin typeface="Cambria Math"/>
                                </a:rPr>
                                <m:t>𝑑</m:t>
                              </m:r>
                            </m:sub>
                          </m:sSub>
                          <m:r>
                            <a:rPr lang="en-US" altLang="zh-CN" sz="2400" i="1">
                              <a:latin typeface="Cambria Math"/>
                            </a:rPr>
                            <m:t>𝑒𝑥𝑝</m:t>
                          </m:r>
                          <m:d>
                            <m:dPr>
                              <m:ctrlPr>
                                <a:rPr lang="en-US" altLang="zh-CN" sz="2400" i="1">
                                  <a:latin typeface="Cambria Math" panose="02040503050406030204" pitchFamily="18" charset="0"/>
                                </a:rPr>
                              </m:ctrlPr>
                            </m:dPr>
                            <m:e>
                              <m:r>
                                <a:rPr lang="en-US" altLang="zh-CN" sz="2400" i="1">
                                  <a:latin typeface="Cambria Math"/>
                                </a:rPr>
                                <m:t>−</m:t>
                              </m:r>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a:rPr>
                                        <m:t>𝐸</m:t>
                                      </m:r>
                                    </m:e>
                                    <m:sub>
                                      <m:r>
                                        <a:rPr lang="en-US" altLang="zh-CN" sz="2400" i="1">
                                          <a:latin typeface="Cambria Math"/>
                                        </a:rPr>
                                        <m:t>𝐶</m:t>
                                      </m:r>
                                    </m:sub>
                                  </m:sSub>
                                  <m:r>
                                    <a:rPr lang="en-US" altLang="zh-CN" sz="2400" i="1">
                                      <a:latin typeface="Cambria Math"/>
                                    </a:rPr>
                                    <m:t>−</m:t>
                                  </m:r>
                                  <m:sSub>
                                    <m:sSubPr>
                                      <m:ctrlPr>
                                        <a:rPr lang="en-US" altLang="zh-CN" sz="2400" i="1">
                                          <a:latin typeface="Cambria Math" panose="02040503050406030204" pitchFamily="18" charset="0"/>
                                        </a:rPr>
                                      </m:ctrlPr>
                                    </m:sSubPr>
                                    <m:e>
                                      <m:r>
                                        <a:rPr lang="en-US" altLang="zh-CN" sz="2400" i="1">
                                          <a:latin typeface="Cambria Math"/>
                                        </a:rPr>
                                        <m:t>𝐸</m:t>
                                      </m:r>
                                    </m:e>
                                    <m:sub>
                                      <m:r>
                                        <a:rPr lang="en-US" altLang="zh-CN" sz="2400" i="1">
                                          <a:latin typeface="Cambria Math"/>
                                        </a:rPr>
                                        <m:t>𝑓</m:t>
                                      </m:r>
                                    </m:sub>
                                  </m:sSub>
                                </m:num>
                                <m:den>
                                  <m:sSub>
                                    <m:sSubPr>
                                      <m:ctrlPr>
                                        <a:rPr lang="en-US" altLang="zh-CN" sz="2400" i="1">
                                          <a:latin typeface="Cambria Math" panose="02040503050406030204" pitchFamily="18" charset="0"/>
                                        </a:rPr>
                                      </m:ctrlPr>
                                    </m:sSubPr>
                                    <m:e>
                                      <m:r>
                                        <a:rPr lang="en-US" altLang="zh-CN" sz="2400" i="1">
                                          <a:latin typeface="Cambria Math"/>
                                        </a:rPr>
                                        <m:t>𝐾</m:t>
                                      </m:r>
                                    </m:e>
                                    <m:sub>
                                      <m:r>
                                        <a:rPr lang="en-US" altLang="zh-CN" sz="2400" i="1">
                                          <a:latin typeface="Cambria Math"/>
                                        </a:rPr>
                                        <m:t>0</m:t>
                                      </m:r>
                                    </m:sub>
                                  </m:sSub>
                                  <m:r>
                                    <a:rPr lang="en-US" altLang="zh-CN" sz="2400" i="1">
                                      <a:latin typeface="Cambria Math"/>
                                    </a:rPr>
                                    <m:t>𝑇</m:t>
                                  </m:r>
                                </m:den>
                              </m:f>
                            </m:e>
                          </m:d>
                          <m:r>
                            <a:rPr lang="en-US" altLang="zh-CN" sz="2400" i="1">
                              <a:latin typeface="Cambria Math"/>
                            </a:rPr>
                            <m:t>𝑒𝑥𝑝</m:t>
                          </m:r>
                          <m:d>
                            <m:dPr>
                              <m:ctrlPr>
                                <a:rPr lang="en-US" altLang="zh-CN" sz="2400" i="1">
                                  <a:latin typeface="Cambria Math" panose="02040503050406030204" pitchFamily="18" charset="0"/>
                                </a:rPr>
                              </m:ctrlPr>
                            </m:dPr>
                            <m:e>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a:rPr>
                                        <m:t>𝐸</m:t>
                                      </m:r>
                                    </m:e>
                                    <m:sub>
                                      <m:r>
                                        <a:rPr lang="en-US" altLang="zh-CN" sz="2400" i="1">
                                          <a:latin typeface="Cambria Math"/>
                                        </a:rPr>
                                        <m:t>𝐶</m:t>
                                      </m:r>
                                    </m:sub>
                                  </m:sSub>
                                  <m:r>
                                    <a:rPr lang="en-US" altLang="zh-CN" sz="2400" i="1">
                                      <a:latin typeface="Cambria Math"/>
                                    </a:rPr>
                                    <m:t>−</m:t>
                                  </m:r>
                                  <m:sSub>
                                    <m:sSubPr>
                                      <m:ctrlPr>
                                        <a:rPr lang="en-US" altLang="zh-CN" sz="2400" i="1">
                                          <a:latin typeface="Cambria Math" panose="02040503050406030204" pitchFamily="18" charset="0"/>
                                        </a:rPr>
                                      </m:ctrlPr>
                                    </m:sSubPr>
                                    <m:e>
                                      <m:r>
                                        <a:rPr lang="en-US" altLang="zh-CN" sz="2400" i="1">
                                          <a:latin typeface="Cambria Math"/>
                                        </a:rPr>
                                        <m:t>𝐸</m:t>
                                      </m:r>
                                    </m:e>
                                    <m:sub>
                                      <m:r>
                                        <a:rPr lang="en-US" altLang="zh-CN" sz="2400" i="1">
                                          <a:latin typeface="Cambria Math"/>
                                        </a:rPr>
                                        <m:t>𝑑</m:t>
                                      </m:r>
                                    </m:sub>
                                  </m:sSub>
                                </m:num>
                                <m:den>
                                  <m:sSub>
                                    <m:sSubPr>
                                      <m:ctrlPr>
                                        <a:rPr lang="en-US" altLang="zh-CN" sz="2400" i="1">
                                          <a:latin typeface="Cambria Math" panose="02040503050406030204" pitchFamily="18" charset="0"/>
                                        </a:rPr>
                                      </m:ctrlPr>
                                    </m:sSubPr>
                                    <m:e>
                                      <m:r>
                                        <a:rPr lang="en-US" altLang="zh-CN" sz="2400" i="1">
                                          <a:latin typeface="Cambria Math"/>
                                        </a:rPr>
                                        <m:t>𝐾</m:t>
                                      </m:r>
                                    </m:e>
                                    <m:sub>
                                      <m:r>
                                        <a:rPr lang="en-US" altLang="zh-CN" sz="2400" i="1">
                                          <a:latin typeface="Cambria Math"/>
                                        </a:rPr>
                                        <m:t>0</m:t>
                                      </m:r>
                                    </m:sub>
                                  </m:sSub>
                                  <m:r>
                                    <a:rPr lang="en-US" altLang="zh-CN" sz="2400" i="1">
                                      <a:latin typeface="Cambria Math"/>
                                    </a:rPr>
                                    <m:t>𝑇</m:t>
                                  </m:r>
                                </m:den>
                              </m:f>
                            </m:e>
                          </m:d>
                          <m:r>
                            <a:rPr lang="en-US" altLang="zh-CN" sz="2400" i="1">
                              <a:latin typeface="Cambria Math"/>
                            </a:rPr>
                            <m:t>+1</m:t>
                          </m:r>
                        </m:den>
                      </m:f>
                    </m:oMath>
                  </m:oMathPara>
                </a14:m>
                <a:endParaRPr lang="zh-CN" altLang="en-US" sz="2400" dirty="0"/>
              </a:p>
            </p:txBody>
          </p:sp>
        </mc:Choice>
        <mc:Fallback xmlns="">
          <p:sp>
            <p:nvSpPr>
              <p:cNvPr id="48" name="TextBox 47"/>
              <p:cNvSpPr txBox="1">
                <a:spLocks noRot="1" noChangeAspect="1" noMove="1" noResize="1" noEditPoints="1" noAdjustHandles="1" noChangeArrowheads="1" noChangeShapeType="1" noTextEdit="1"/>
              </p:cNvSpPr>
              <p:nvPr/>
            </p:nvSpPr>
            <p:spPr>
              <a:xfrm>
                <a:off x="5373185" y="2340177"/>
                <a:ext cx="6695230" cy="118609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3417175" y="4875320"/>
                <a:ext cx="4588436" cy="1324402"/>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𝑛</m:t>
                      </m:r>
                      <m:r>
                        <a:rPr lang="en-US" altLang="zh-CN" i="1">
                          <a:latin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𝑑</m:t>
                              </m:r>
                            </m:sub>
                          </m:sSub>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𝐶</m:t>
                              </m:r>
                            </m:sub>
                          </m:sSub>
                        </m:num>
                        <m:den>
                          <m:sSub>
                            <m:sSubPr>
                              <m:ctrlPr>
                                <a:rPr lang="en-US" altLang="zh-CN" i="1">
                                  <a:latin typeface="Cambria Math" panose="02040503050406030204" pitchFamily="18" charset="0"/>
                                </a:rPr>
                              </m:ctrlPr>
                            </m:sSubPr>
                            <m:e>
                              <m:r>
                                <a:rPr lang="en-US" altLang="zh-CN" i="1">
                                  <a:latin typeface="Cambria Math"/>
                                </a:rPr>
                                <m:t>𝑔</m:t>
                              </m:r>
                            </m:e>
                            <m:sub>
                              <m:r>
                                <a:rPr lang="en-US" altLang="zh-CN" i="1">
                                  <a:latin typeface="Cambria Math"/>
                                </a:rPr>
                                <m:t>𝑑</m:t>
                              </m:r>
                            </m:sub>
                          </m:sSub>
                          <m:r>
                            <a:rPr lang="en-US" altLang="zh-CN" i="1">
                              <a:latin typeface="Cambria Math"/>
                            </a:rPr>
                            <m:t>𝑛𝑒𝑥𝑝</m:t>
                          </m:r>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𝑐</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𝑑</m:t>
                                      </m:r>
                                    </m:sub>
                                  </m:sSub>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e>
                          </m:d>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𝐶</m:t>
                              </m:r>
                            </m:sub>
                          </m:sSub>
                        </m:den>
                      </m:f>
                    </m:oMath>
                  </m:oMathPara>
                </a14:m>
                <a:endParaRPr lang="zh-CN" alt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3417175" y="4875320"/>
                <a:ext cx="4588436" cy="132440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TextBox 73"/>
              <p:cNvSpPr txBox="1"/>
              <p:nvPr/>
            </p:nvSpPr>
            <p:spPr>
              <a:xfrm>
                <a:off x="5373185" y="941965"/>
                <a:ext cx="314438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𝑛</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𝑝</m:t>
                          </m:r>
                          <m:r>
                            <a:rPr lang="en-US" altLang="zh-CN" i="1">
                              <a:latin typeface="Cambria Math"/>
                            </a:rPr>
                            <m:t>+(</m:t>
                          </m:r>
                          <m:r>
                            <a:rPr lang="en-US" altLang="zh-CN" i="1">
                              <a:latin typeface="Cambria Math"/>
                            </a:rPr>
                            <m:t>𝑁</m:t>
                          </m:r>
                        </m:e>
                        <m:sub>
                          <m:r>
                            <a:rPr lang="en-US" altLang="zh-CN" i="1">
                              <a:latin typeface="Cambria Math"/>
                            </a:rPr>
                            <m:t>𝑑</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𝑑</m:t>
                          </m:r>
                        </m:sub>
                      </m:sSub>
                      <m:r>
                        <a:rPr lang="en-US" altLang="zh-CN" i="1">
                          <a:latin typeface="Cambria Math"/>
                        </a:rPr>
                        <m:t>)</m:t>
                      </m:r>
                    </m:oMath>
                  </m:oMathPara>
                </a14:m>
                <a:endParaRPr lang="zh-CN" altLang="en-US" dirty="0"/>
              </a:p>
            </p:txBody>
          </p:sp>
        </mc:Choice>
        <mc:Fallback xmlns="">
          <p:sp>
            <p:nvSpPr>
              <p:cNvPr id="74" name="TextBox 73"/>
              <p:cNvSpPr txBox="1">
                <a:spLocks noRot="1" noChangeAspect="1" noMove="1" noResize="1" noEditPoints="1" noAdjustHandles="1" noChangeArrowheads="1" noChangeShapeType="1" noTextEdit="1"/>
              </p:cNvSpPr>
              <p:nvPr/>
            </p:nvSpPr>
            <p:spPr>
              <a:xfrm>
                <a:off x="5373185" y="941965"/>
                <a:ext cx="3144387" cy="523220"/>
              </a:xfrm>
              <a:prstGeom prst="rect">
                <a:avLst/>
              </a:prstGeom>
              <a:blipFill>
                <a:blip r:embed="rId7"/>
                <a:stretch>
                  <a:fillRect/>
                </a:stretch>
              </a:blipFill>
            </p:spPr>
            <p:txBody>
              <a:bodyPr/>
              <a:lstStyle/>
              <a:p>
                <a:r>
                  <a:rPr lang="zh-CN" altLang="en-US">
                    <a:noFill/>
                  </a:rPr>
                  <a:t> </a:t>
                </a:r>
              </a:p>
            </p:txBody>
          </p:sp>
        </mc:Fallback>
      </mc:AlternateContent>
      <p:grpSp>
        <p:nvGrpSpPr>
          <p:cNvPr id="39" name="组合 38"/>
          <p:cNvGrpSpPr/>
          <p:nvPr/>
        </p:nvGrpSpPr>
        <p:grpSpPr>
          <a:xfrm>
            <a:off x="3657977" y="6495952"/>
            <a:ext cx="552450" cy="314325"/>
            <a:chOff x="5172075" y="6438900"/>
            <a:chExt cx="552450" cy="314325"/>
          </a:xfrm>
        </p:grpSpPr>
        <p:sp>
          <p:nvSpPr>
            <p:cNvPr id="41" name="棱台 40"/>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右箭头 42"/>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5" name="TextBox 44"/>
          <p:cNvSpPr txBox="1"/>
          <p:nvPr/>
        </p:nvSpPr>
        <p:spPr>
          <a:xfrm>
            <a:off x="1603673" y="6499227"/>
            <a:ext cx="1899879" cy="307777"/>
          </a:xfrm>
          <a:prstGeom prst="rect">
            <a:avLst/>
          </a:prstGeom>
          <a:noFill/>
        </p:spPr>
        <p:txBody>
          <a:bodyPr wrap="none" rtlCol="0">
            <a:spAutoFit/>
          </a:bodyPr>
          <a:lstStyle/>
          <a:p>
            <a:r>
              <a:rPr lang="zh-CN" altLang="en-US" sz="1400" dirty="0"/>
              <a:t>大连理工大学  张贺秋</a:t>
            </a:r>
          </a:p>
        </p:txBody>
      </p:sp>
      <mc:AlternateContent xmlns:mc="http://schemas.openxmlformats.org/markup-compatibility/2006" xmlns:a14="http://schemas.microsoft.com/office/drawing/2010/main">
        <mc:Choice Requires="a14">
          <p:sp>
            <p:nvSpPr>
              <p:cNvPr id="54" name="TextBox 53"/>
              <p:cNvSpPr txBox="1"/>
              <p:nvPr/>
            </p:nvSpPr>
            <p:spPr>
              <a:xfrm>
                <a:off x="7698206" y="1662305"/>
                <a:ext cx="2214260" cy="523220"/>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𝑛</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𝑑</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𝑑</m:t>
                          </m:r>
                        </m:sub>
                      </m:sSub>
                    </m:oMath>
                  </m:oMathPara>
                </a14:m>
                <a:endParaRPr lang="zh-CN" altLang="en-US" dirty="0"/>
              </a:p>
            </p:txBody>
          </p:sp>
        </mc:Choice>
        <mc:Fallback xmlns="">
          <p:sp>
            <p:nvSpPr>
              <p:cNvPr id="54" name="TextBox 53"/>
              <p:cNvSpPr txBox="1">
                <a:spLocks noRot="1" noChangeAspect="1" noMove="1" noResize="1" noEditPoints="1" noAdjustHandles="1" noChangeArrowheads="1" noChangeShapeType="1" noTextEdit="1"/>
              </p:cNvSpPr>
              <p:nvPr/>
            </p:nvSpPr>
            <p:spPr>
              <a:xfrm>
                <a:off x="7698206" y="1662305"/>
                <a:ext cx="2214260" cy="523220"/>
              </a:xfrm>
              <a:prstGeom prst="rect">
                <a:avLst/>
              </a:prstGeom>
              <a:blipFill>
                <a:blip r:embed="rId8"/>
                <a:stretch>
                  <a:fillRect/>
                </a:stretch>
              </a:blipFill>
            </p:spPr>
            <p:txBody>
              <a:bodyPr/>
              <a:lstStyle/>
              <a:p>
                <a:r>
                  <a:rPr lang="zh-CN" altLang="en-US">
                    <a:noFill/>
                  </a:rPr>
                  <a:t> </a:t>
                </a:r>
              </a:p>
            </p:txBody>
          </p:sp>
        </mc:Fallback>
      </mc:AlternateContent>
      <p:sp>
        <p:nvSpPr>
          <p:cNvPr id="7" name="文本框 6"/>
          <p:cNvSpPr txBox="1"/>
          <p:nvPr/>
        </p:nvSpPr>
        <p:spPr>
          <a:xfrm>
            <a:off x="2486523" y="1662631"/>
            <a:ext cx="5211683" cy="523220"/>
          </a:xfrm>
          <a:prstGeom prst="rect">
            <a:avLst/>
          </a:prstGeom>
          <a:noFill/>
        </p:spPr>
        <p:txBody>
          <a:bodyPr wrap="none" rtlCol="0">
            <a:spAutoFit/>
          </a:bodyPr>
          <a:lstStyle/>
          <a:p>
            <a:r>
              <a:rPr lang="zh-CN" altLang="en-US" dirty="0" smtClean="0">
                <a:solidFill>
                  <a:srgbClr val="0000FF"/>
                </a:solidFill>
                <a:latin typeface="华文新魏" panose="02010800040101010101" pitchFamily="2" charset="-122"/>
                <a:ea typeface="华文新魏" panose="02010800040101010101" pitchFamily="2" charset="-122"/>
              </a:rPr>
              <a:t>较低温度，本征激发可以忽略：</a:t>
            </a:r>
            <a:endParaRPr lang="zh-CN" altLang="en-US" dirty="0">
              <a:solidFill>
                <a:srgbClr val="0000FF"/>
              </a:solidFill>
              <a:latin typeface="华文新魏" panose="02010800040101010101" pitchFamily="2" charset="-122"/>
              <a:ea typeface="华文新魏" panose="02010800040101010101" pitchFamily="2" charset="-122"/>
            </a:endParaRPr>
          </a:p>
        </p:txBody>
      </p:sp>
      <p:sp>
        <p:nvSpPr>
          <p:cNvPr id="12" name="文本框 11"/>
          <p:cNvSpPr txBox="1"/>
          <p:nvPr/>
        </p:nvSpPr>
        <p:spPr>
          <a:xfrm>
            <a:off x="969077" y="1000243"/>
            <a:ext cx="4538422" cy="523220"/>
          </a:xfrm>
          <a:prstGeom prst="rect">
            <a:avLst/>
          </a:prstGeom>
          <a:noFill/>
        </p:spPr>
        <p:txBody>
          <a:bodyPr wrap="none" rtlCol="0">
            <a:spAutoFit/>
          </a:bodyPr>
          <a:lstStyle/>
          <a:p>
            <a:r>
              <a:rPr lang="zh-CN" altLang="en-US" b="1" dirty="0" smtClean="0">
                <a:solidFill>
                  <a:srgbClr val="009900"/>
                </a:solidFill>
                <a:latin typeface="方正粗黑宋简体" panose="02000000000000000000" pitchFamily="2" charset="-122"/>
                <a:ea typeface="方正粗黑宋简体" panose="02000000000000000000" pitchFamily="2" charset="-122"/>
              </a:rPr>
              <a:t>电中性条件（与温度无关）</a:t>
            </a:r>
            <a:endParaRPr lang="zh-CN" altLang="en-US" b="1" dirty="0">
              <a:solidFill>
                <a:srgbClr val="009900"/>
              </a:solidFill>
              <a:latin typeface="方正粗黑宋简体" panose="02000000000000000000" pitchFamily="2" charset="-122"/>
              <a:ea typeface="方正粗黑宋简体" panose="02000000000000000000" pitchFamily="2" charset="-122"/>
            </a:endParaRPr>
          </a:p>
        </p:txBody>
      </p:sp>
      <p:cxnSp>
        <p:nvCxnSpPr>
          <p:cNvPr id="16" name="直接箭头连接符 15"/>
          <p:cNvCxnSpPr/>
          <p:nvPr/>
        </p:nvCxnSpPr>
        <p:spPr>
          <a:xfrm flipV="1">
            <a:off x="9014791" y="1311564"/>
            <a:ext cx="221572" cy="443345"/>
          </a:xfrm>
          <a:prstGeom prst="straightConnector1">
            <a:avLst/>
          </a:prstGeom>
          <a:ln w="28575">
            <a:solidFill>
              <a:schemeClr val="tx2"/>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8645236" y="840509"/>
            <a:ext cx="2339102" cy="523220"/>
          </a:xfrm>
          <a:prstGeom prst="rect">
            <a:avLst/>
          </a:prstGeom>
          <a:noFill/>
        </p:spPr>
        <p:txBody>
          <a:bodyPr wrap="none" rtlCol="0">
            <a:spAutoFit/>
          </a:bodyPr>
          <a:lstStyle/>
          <a:p>
            <a:r>
              <a:rPr lang="zh-CN" altLang="en-US" dirty="0" smtClean="0"/>
              <a:t>电离杂质密度</a:t>
            </a:r>
            <a:endParaRPr lang="zh-CN" altLang="en-US" dirty="0"/>
          </a:p>
        </p:txBody>
      </p:sp>
      <p:sp>
        <p:nvSpPr>
          <p:cNvPr id="24" name="右箭头 23"/>
          <p:cNvSpPr/>
          <p:nvPr/>
        </p:nvSpPr>
        <p:spPr>
          <a:xfrm>
            <a:off x="4922982" y="2660073"/>
            <a:ext cx="502084" cy="249382"/>
          </a:xfrm>
          <a:prstGeom prst="rightArrow">
            <a:avLst/>
          </a:prstGeom>
          <a:solidFill>
            <a:schemeClr val="tx2"/>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5" name="TextBox 47"/>
              <p:cNvSpPr txBox="1"/>
              <p:nvPr/>
            </p:nvSpPr>
            <p:spPr>
              <a:xfrm>
                <a:off x="5267512" y="3699742"/>
                <a:ext cx="5160195" cy="117557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a:rPr>
                            <m:t>𝑁</m:t>
                          </m:r>
                        </m:e>
                        <m:sub>
                          <m:r>
                            <a:rPr lang="en-US" altLang="zh-CN" sz="2400" i="1">
                              <a:latin typeface="Cambria Math"/>
                            </a:rPr>
                            <m:t>𝑑</m:t>
                          </m:r>
                        </m:sub>
                      </m:sSub>
                      <m:r>
                        <a:rPr lang="en-US" altLang="zh-CN" sz="2400" i="1">
                          <a:latin typeface="Cambria Math"/>
                        </a:rPr>
                        <m:t>−</m:t>
                      </m:r>
                      <m:sSub>
                        <m:sSubPr>
                          <m:ctrlPr>
                            <a:rPr lang="en-US" altLang="zh-CN" sz="2400" i="1">
                              <a:latin typeface="Cambria Math" panose="02040503050406030204" pitchFamily="18" charset="0"/>
                            </a:rPr>
                          </m:ctrlPr>
                        </m:sSubPr>
                        <m:e>
                          <m:r>
                            <a:rPr lang="en-US" altLang="zh-CN" sz="2400" i="1">
                              <a:latin typeface="Cambria Math"/>
                            </a:rPr>
                            <m:t>𝑛</m:t>
                          </m:r>
                        </m:e>
                        <m:sub>
                          <m:r>
                            <a:rPr lang="en-US" altLang="zh-CN" sz="2400" i="1">
                              <a:latin typeface="Cambria Math"/>
                            </a:rPr>
                            <m:t>𝑑</m:t>
                          </m:r>
                        </m:sub>
                      </m:sSub>
                      <m:r>
                        <a:rPr lang="en-US" altLang="zh-CN" sz="2400" i="1">
                          <a:latin typeface="Cambria Math"/>
                        </a:rPr>
                        <m:t>=</m:t>
                      </m:r>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a:rPr>
                                <m:t>𝑁</m:t>
                              </m:r>
                            </m:e>
                            <m:sub>
                              <m:r>
                                <a:rPr lang="en-US" altLang="zh-CN" sz="2400" i="1">
                                  <a:latin typeface="Cambria Math"/>
                                </a:rPr>
                                <m:t>𝑑</m:t>
                              </m:r>
                            </m:sub>
                          </m:sSub>
                        </m:num>
                        <m:den>
                          <m:sSub>
                            <m:sSubPr>
                              <m:ctrlPr>
                                <a:rPr lang="en-US" altLang="zh-CN" sz="2400" i="1">
                                  <a:latin typeface="Cambria Math" panose="02040503050406030204" pitchFamily="18" charset="0"/>
                                </a:rPr>
                              </m:ctrlPr>
                            </m:sSubPr>
                            <m:e>
                              <m:r>
                                <a:rPr lang="en-US" altLang="zh-CN" sz="2400" i="1">
                                  <a:latin typeface="Cambria Math"/>
                                </a:rPr>
                                <m:t>𝑔</m:t>
                              </m:r>
                            </m:e>
                            <m:sub>
                              <m:r>
                                <a:rPr lang="en-US" altLang="zh-CN" sz="2400" i="1">
                                  <a:latin typeface="Cambria Math"/>
                                </a:rPr>
                                <m:t>𝑑</m:t>
                              </m:r>
                            </m:sub>
                          </m:sSub>
                          <m:f>
                            <m:fPr>
                              <m:ctrlPr>
                                <a:rPr lang="en-US" altLang="zh-CN" sz="2400" i="1">
                                  <a:latin typeface="Cambria Math" panose="02040503050406030204" pitchFamily="18" charset="0"/>
                                </a:rPr>
                              </m:ctrlPr>
                            </m:fPr>
                            <m:num>
                              <m:r>
                                <a:rPr lang="en-US" altLang="zh-CN" sz="2400" i="1">
                                  <a:latin typeface="Cambria Math"/>
                                </a:rPr>
                                <m:t>𝑛</m:t>
                              </m:r>
                            </m:num>
                            <m:den>
                              <m:sSub>
                                <m:sSubPr>
                                  <m:ctrlPr>
                                    <a:rPr lang="en-US" altLang="zh-CN" sz="2400" i="1">
                                      <a:latin typeface="Cambria Math" panose="02040503050406030204" pitchFamily="18" charset="0"/>
                                    </a:rPr>
                                  </m:ctrlPr>
                                </m:sSubPr>
                                <m:e>
                                  <m:r>
                                    <a:rPr lang="en-US" altLang="zh-CN" sz="2400" i="1">
                                      <a:latin typeface="Cambria Math"/>
                                    </a:rPr>
                                    <m:t>𝑁</m:t>
                                  </m:r>
                                </m:e>
                                <m:sub>
                                  <m:r>
                                    <a:rPr lang="en-US" altLang="zh-CN" sz="2400" i="1">
                                      <a:latin typeface="Cambria Math"/>
                                    </a:rPr>
                                    <m:t>𝐶</m:t>
                                  </m:r>
                                </m:sub>
                              </m:sSub>
                            </m:den>
                          </m:f>
                          <m:r>
                            <m:rPr>
                              <m:nor/>
                            </m:rPr>
                            <a:rPr lang="zh-CN" altLang="en-US" sz="2400" dirty="0"/>
                            <m:t> </m:t>
                          </m:r>
                          <m:r>
                            <a:rPr lang="en-US" altLang="zh-CN" sz="2400" i="1">
                              <a:latin typeface="Cambria Math"/>
                            </a:rPr>
                            <m:t>𝑒𝑥𝑝</m:t>
                          </m:r>
                          <m:d>
                            <m:dPr>
                              <m:ctrlPr>
                                <a:rPr lang="en-US" altLang="zh-CN" sz="2400" i="1">
                                  <a:latin typeface="Cambria Math" panose="02040503050406030204" pitchFamily="18" charset="0"/>
                                </a:rPr>
                              </m:ctrlPr>
                            </m:dPr>
                            <m:e>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a:rPr>
                                        <m:t>𝐸</m:t>
                                      </m:r>
                                    </m:e>
                                    <m:sub>
                                      <m:r>
                                        <a:rPr lang="en-US" altLang="zh-CN" sz="2400" i="1">
                                          <a:latin typeface="Cambria Math"/>
                                        </a:rPr>
                                        <m:t>𝐶</m:t>
                                      </m:r>
                                    </m:sub>
                                  </m:sSub>
                                  <m:r>
                                    <a:rPr lang="en-US" altLang="zh-CN" sz="2400" i="1">
                                      <a:latin typeface="Cambria Math"/>
                                    </a:rPr>
                                    <m:t>−</m:t>
                                  </m:r>
                                  <m:sSub>
                                    <m:sSubPr>
                                      <m:ctrlPr>
                                        <a:rPr lang="en-US" altLang="zh-CN" sz="2400" i="1">
                                          <a:latin typeface="Cambria Math" panose="02040503050406030204" pitchFamily="18" charset="0"/>
                                        </a:rPr>
                                      </m:ctrlPr>
                                    </m:sSubPr>
                                    <m:e>
                                      <m:r>
                                        <a:rPr lang="en-US" altLang="zh-CN" sz="2400" i="1">
                                          <a:latin typeface="Cambria Math"/>
                                        </a:rPr>
                                        <m:t>𝐸</m:t>
                                      </m:r>
                                    </m:e>
                                    <m:sub>
                                      <m:r>
                                        <a:rPr lang="en-US" altLang="zh-CN" sz="2400" i="1">
                                          <a:latin typeface="Cambria Math"/>
                                        </a:rPr>
                                        <m:t>𝑑</m:t>
                                      </m:r>
                                    </m:sub>
                                  </m:sSub>
                                </m:num>
                                <m:den>
                                  <m:sSub>
                                    <m:sSubPr>
                                      <m:ctrlPr>
                                        <a:rPr lang="en-US" altLang="zh-CN" sz="2400" i="1">
                                          <a:latin typeface="Cambria Math" panose="02040503050406030204" pitchFamily="18" charset="0"/>
                                        </a:rPr>
                                      </m:ctrlPr>
                                    </m:sSubPr>
                                    <m:e>
                                      <m:r>
                                        <a:rPr lang="en-US" altLang="zh-CN" sz="2400" i="1">
                                          <a:latin typeface="Cambria Math"/>
                                        </a:rPr>
                                        <m:t>𝐾</m:t>
                                      </m:r>
                                    </m:e>
                                    <m:sub>
                                      <m:r>
                                        <a:rPr lang="en-US" altLang="zh-CN" sz="2400" i="1">
                                          <a:latin typeface="Cambria Math"/>
                                        </a:rPr>
                                        <m:t>0</m:t>
                                      </m:r>
                                    </m:sub>
                                  </m:sSub>
                                  <m:r>
                                    <a:rPr lang="en-US" altLang="zh-CN" sz="2400" i="1">
                                      <a:latin typeface="Cambria Math"/>
                                    </a:rPr>
                                    <m:t>𝑇</m:t>
                                  </m:r>
                                </m:den>
                              </m:f>
                            </m:e>
                          </m:d>
                          <m:r>
                            <a:rPr lang="en-US" altLang="zh-CN" sz="2400" i="1">
                              <a:latin typeface="Cambria Math"/>
                            </a:rPr>
                            <m:t>+1</m:t>
                          </m:r>
                        </m:den>
                      </m:f>
                    </m:oMath>
                  </m:oMathPara>
                </a14:m>
                <a:endParaRPr lang="zh-CN" altLang="en-US" sz="2400" dirty="0"/>
              </a:p>
            </p:txBody>
          </p:sp>
        </mc:Choice>
        <mc:Fallback xmlns="">
          <p:sp>
            <p:nvSpPr>
              <p:cNvPr id="55" name="TextBox 47"/>
              <p:cNvSpPr txBox="1">
                <a:spLocks noRot="1" noChangeAspect="1" noMove="1" noResize="1" noEditPoints="1" noAdjustHandles="1" noChangeArrowheads="1" noChangeShapeType="1" noTextEdit="1"/>
              </p:cNvSpPr>
              <p:nvPr/>
            </p:nvSpPr>
            <p:spPr>
              <a:xfrm>
                <a:off x="5267512" y="3699742"/>
                <a:ext cx="5160195" cy="1175578"/>
              </a:xfrm>
              <a:prstGeom prst="rect">
                <a:avLst/>
              </a:prstGeom>
              <a:blipFill>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311527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86592" y="57836"/>
            <a:ext cx="92432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zh-CN" sz="3600" b="1" dirty="0">
                <a:solidFill>
                  <a:schemeClr val="tx2"/>
                </a:solidFill>
              </a:rPr>
              <a:t>4.5</a:t>
            </a:r>
            <a:r>
              <a:rPr lang="zh-CN" altLang="en-US" sz="3600" b="1" dirty="0">
                <a:solidFill>
                  <a:schemeClr val="tx2"/>
                </a:solidFill>
              </a:rPr>
              <a:t>杂质半导体</a:t>
            </a:r>
            <a:r>
              <a:rPr lang="en-US" altLang="zh-CN" sz="3600" b="1" dirty="0">
                <a:solidFill>
                  <a:schemeClr val="tx2"/>
                </a:solidFill>
              </a:rPr>
              <a:t>—</a:t>
            </a:r>
            <a:r>
              <a:rPr lang="zh-CN" altLang="en-US" sz="3600" b="1" dirty="0">
                <a:solidFill>
                  <a:schemeClr val="tx2"/>
                </a:solidFill>
              </a:rPr>
              <a:t>只含一</a:t>
            </a:r>
            <a:r>
              <a:rPr lang="zh-CN" altLang="en-US" sz="3600" b="1" dirty="0" smtClean="0">
                <a:solidFill>
                  <a:schemeClr val="tx2"/>
                </a:solidFill>
              </a:rPr>
              <a:t>种</a:t>
            </a:r>
            <a:r>
              <a:rPr lang="zh-CN" altLang="en-US" sz="3600" b="1" dirty="0" smtClean="0">
                <a:solidFill>
                  <a:srgbClr val="0000FF"/>
                </a:solidFill>
              </a:rPr>
              <a:t>施主</a:t>
            </a:r>
            <a:r>
              <a:rPr lang="zh-CN" altLang="en-US" sz="3600" b="1" dirty="0" smtClean="0">
                <a:solidFill>
                  <a:schemeClr val="tx2"/>
                </a:solidFill>
              </a:rPr>
              <a:t>杂质</a:t>
            </a:r>
            <a:r>
              <a:rPr lang="zh-CN" altLang="en-US" sz="3600" b="1" dirty="0">
                <a:solidFill>
                  <a:schemeClr val="tx2"/>
                </a:solidFill>
              </a:rPr>
              <a:t>的半导体</a:t>
            </a:r>
          </a:p>
        </p:txBody>
      </p:sp>
      <mc:AlternateContent xmlns:mc="http://schemas.openxmlformats.org/markup-compatibility/2006" xmlns:a14="http://schemas.microsoft.com/office/drawing/2010/main">
        <mc:Choice Requires="a14">
          <p:sp>
            <p:nvSpPr>
              <p:cNvPr id="3" name="TextBox 2"/>
              <p:cNvSpPr txBox="1"/>
              <p:nvPr/>
            </p:nvSpPr>
            <p:spPr>
              <a:xfrm>
                <a:off x="6359826" y="878151"/>
                <a:ext cx="3956468" cy="1148456"/>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i="1">
                          <a:latin typeface="Cambria Math"/>
                        </a:rPr>
                        <m:t>𝑛</m:t>
                      </m:r>
                      <m:r>
                        <a:rPr lang="en-US" altLang="zh-CN" sz="2400" i="1">
                          <a:latin typeface="Cambria Math"/>
                        </a:rPr>
                        <m:t>=</m:t>
                      </m:r>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a:rPr>
                                <m:t>𝑁</m:t>
                              </m:r>
                            </m:e>
                            <m:sub>
                              <m:r>
                                <a:rPr lang="en-US" altLang="zh-CN" sz="2400" i="1">
                                  <a:latin typeface="Cambria Math"/>
                                </a:rPr>
                                <m:t>𝑑</m:t>
                              </m:r>
                            </m:sub>
                          </m:sSub>
                          <m:sSub>
                            <m:sSubPr>
                              <m:ctrlPr>
                                <a:rPr lang="en-US" altLang="zh-CN" sz="2400" i="1">
                                  <a:latin typeface="Cambria Math" panose="02040503050406030204" pitchFamily="18" charset="0"/>
                                </a:rPr>
                              </m:ctrlPr>
                            </m:sSubPr>
                            <m:e>
                              <m:r>
                                <a:rPr lang="en-US" altLang="zh-CN" sz="2400" i="1">
                                  <a:latin typeface="Cambria Math"/>
                                </a:rPr>
                                <m:t>𝑁</m:t>
                              </m:r>
                            </m:e>
                            <m:sub>
                              <m:r>
                                <a:rPr lang="en-US" altLang="zh-CN" sz="2400" i="1">
                                  <a:latin typeface="Cambria Math"/>
                                </a:rPr>
                                <m:t>𝐶</m:t>
                              </m:r>
                            </m:sub>
                          </m:sSub>
                        </m:num>
                        <m:den>
                          <m:sSub>
                            <m:sSubPr>
                              <m:ctrlPr>
                                <a:rPr lang="en-US" altLang="zh-CN" sz="2400" i="1">
                                  <a:latin typeface="Cambria Math" panose="02040503050406030204" pitchFamily="18" charset="0"/>
                                </a:rPr>
                              </m:ctrlPr>
                            </m:sSubPr>
                            <m:e>
                              <m:r>
                                <a:rPr lang="en-US" altLang="zh-CN" sz="2400" i="1">
                                  <a:latin typeface="Cambria Math"/>
                                </a:rPr>
                                <m:t>𝑔</m:t>
                              </m:r>
                            </m:e>
                            <m:sub>
                              <m:r>
                                <a:rPr lang="en-US" altLang="zh-CN" sz="2400" i="1">
                                  <a:latin typeface="Cambria Math"/>
                                </a:rPr>
                                <m:t>𝑑</m:t>
                              </m:r>
                            </m:sub>
                          </m:sSub>
                          <m:r>
                            <a:rPr lang="en-US" altLang="zh-CN" sz="2400" i="1">
                              <a:latin typeface="Cambria Math"/>
                            </a:rPr>
                            <m:t>𝑛𝑒𝑥𝑝</m:t>
                          </m:r>
                          <m:d>
                            <m:dPr>
                              <m:ctrlPr>
                                <a:rPr lang="en-US" altLang="zh-CN" sz="2400" i="1">
                                  <a:latin typeface="Cambria Math" panose="02040503050406030204" pitchFamily="18" charset="0"/>
                                </a:rPr>
                              </m:ctrlPr>
                            </m:dPr>
                            <m:e>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a:rPr>
                                        <m:t>𝐸</m:t>
                                      </m:r>
                                    </m:e>
                                    <m:sub>
                                      <m:r>
                                        <a:rPr lang="en-US" altLang="zh-CN" sz="2400" i="1">
                                          <a:latin typeface="Cambria Math"/>
                                        </a:rPr>
                                        <m:t>𝑐</m:t>
                                      </m:r>
                                    </m:sub>
                                  </m:sSub>
                                  <m:r>
                                    <a:rPr lang="en-US" altLang="zh-CN" sz="2400" i="1">
                                      <a:latin typeface="Cambria Math"/>
                                    </a:rPr>
                                    <m:t>−</m:t>
                                  </m:r>
                                  <m:sSub>
                                    <m:sSubPr>
                                      <m:ctrlPr>
                                        <a:rPr lang="en-US" altLang="zh-CN" sz="2400" i="1">
                                          <a:latin typeface="Cambria Math" panose="02040503050406030204" pitchFamily="18" charset="0"/>
                                        </a:rPr>
                                      </m:ctrlPr>
                                    </m:sSubPr>
                                    <m:e>
                                      <m:r>
                                        <a:rPr lang="en-US" altLang="zh-CN" sz="2400" i="1">
                                          <a:latin typeface="Cambria Math"/>
                                        </a:rPr>
                                        <m:t>𝐸</m:t>
                                      </m:r>
                                    </m:e>
                                    <m:sub>
                                      <m:r>
                                        <a:rPr lang="en-US" altLang="zh-CN" sz="2400" i="1">
                                          <a:latin typeface="Cambria Math"/>
                                        </a:rPr>
                                        <m:t>𝑑</m:t>
                                      </m:r>
                                    </m:sub>
                                  </m:sSub>
                                </m:num>
                                <m:den>
                                  <m:sSub>
                                    <m:sSubPr>
                                      <m:ctrlPr>
                                        <a:rPr lang="en-US" altLang="zh-CN" sz="2400" i="1">
                                          <a:latin typeface="Cambria Math" panose="02040503050406030204" pitchFamily="18" charset="0"/>
                                        </a:rPr>
                                      </m:ctrlPr>
                                    </m:sSubPr>
                                    <m:e>
                                      <m:r>
                                        <a:rPr lang="en-US" altLang="zh-CN" sz="2400" i="1">
                                          <a:latin typeface="Cambria Math"/>
                                        </a:rPr>
                                        <m:t>𝐾</m:t>
                                      </m:r>
                                    </m:e>
                                    <m:sub>
                                      <m:r>
                                        <a:rPr lang="en-US" altLang="zh-CN" sz="2400" i="1">
                                          <a:latin typeface="Cambria Math"/>
                                        </a:rPr>
                                        <m:t>0</m:t>
                                      </m:r>
                                    </m:sub>
                                  </m:sSub>
                                  <m:r>
                                    <a:rPr lang="en-US" altLang="zh-CN" sz="2400" i="1">
                                      <a:latin typeface="Cambria Math"/>
                                    </a:rPr>
                                    <m:t>𝑇</m:t>
                                  </m:r>
                                </m:den>
                              </m:f>
                            </m:e>
                          </m:d>
                          <m:r>
                            <a:rPr lang="en-US" altLang="zh-CN" sz="2400" i="1">
                              <a:latin typeface="Cambria Math"/>
                            </a:rPr>
                            <m:t>+</m:t>
                          </m:r>
                          <m:sSub>
                            <m:sSubPr>
                              <m:ctrlPr>
                                <a:rPr lang="en-US" altLang="zh-CN" sz="2400" i="1">
                                  <a:latin typeface="Cambria Math" panose="02040503050406030204" pitchFamily="18" charset="0"/>
                                </a:rPr>
                              </m:ctrlPr>
                            </m:sSubPr>
                            <m:e>
                              <m:r>
                                <a:rPr lang="en-US" altLang="zh-CN" sz="2400" i="1">
                                  <a:latin typeface="Cambria Math"/>
                                </a:rPr>
                                <m:t>𝑁</m:t>
                              </m:r>
                            </m:e>
                            <m:sub>
                              <m:r>
                                <a:rPr lang="en-US" altLang="zh-CN" sz="2400" i="1">
                                  <a:latin typeface="Cambria Math"/>
                                </a:rPr>
                                <m:t>𝐶</m:t>
                              </m:r>
                            </m:sub>
                          </m:sSub>
                        </m:den>
                      </m:f>
                    </m:oMath>
                  </m:oMathPara>
                </a14:m>
                <a:endParaRPr lang="zh-CN" altLang="en-US"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6359826" y="878151"/>
                <a:ext cx="3956468" cy="1148456"/>
              </a:xfrm>
              <a:prstGeom prst="rect">
                <a:avLst/>
              </a:prstGeom>
              <a:blipFill>
                <a:blip r:embed="rId2"/>
                <a:stretch>
                  <a:fillRect/>
                </a:stretch>
              </a:blipFill>
            </p:spPr>
            <p:txBody>
              <a:bodyPr/>
              <a:lstStyle/>
              <a:p>
                <a:r>
                  <a:rPr lang="zh-CN" altLang="en-US">
                    <a:noFill/>
                  </a:rPr>
                  <a:t> </a:t>
                </a:r>
              </a:p>
            </p:txBody>
          </p:sp>
        </mc:Fallback>
      </mc:AlternateContent>
      <p:sp>
        <p:nvSpPr>
          <p:cNvPr id="4" name="TextBox 3"/>
          <p:cNvSpPr txBox="1"/>
          <p:nvPr/>
        </p:nvSpPr>
        <p:spPr>
          <a:xfrm>
            <a:off x="2228851" y="2363328"/>
            <a:ext cx="1620957" cy="523220"/>
          </a:xfrm>
          <a:prstGeom prst="rect">
            <a:avLst/>
          </a:prstGeom>
          <a:noFill/>
        </p:spPr>
        <p:txBody>
          <a:bodyPr wrap="none" rtlCol="0">
            <a:spAutoFit/>
          </a:bodyPr>
          <a:lstStyle/>
          <a:p>
            <a:r>
              <a:rPr lang="zh-CN" altLang="en-US" b="1" dirty="0">
                <a:solidFill>
                  <a:srgbClr val="00B050"/>
                </a:solidFill>
                <a:latin typeface="华文楷体" pitchFamily="2" charset="-122"/>
                <a:ea typeface="华文楷体" pitchFamily="2" charset="-122"/>
              </a:rPr>
              <a:t>解方程：</a:t>
            </a:r>
          </a:p>
        </p:txBody>
      </p:sp>
      <mc:AlternateContent xmlns:mc="http://schemas.openxmlformats.org/markup-compatibility/2006" xmlns:a14="http://schemas.microsoft.com/office/drawing/2010/main">
        <mc:Choice Requires="a14">
          <p:sp>
            <p:nvSpPr>
              <p:cNvPr id="5" name="TextBox 4"/>
              <p:cNvSpPr txBox="1"/>
              <p:nvPr/>
            </p:nvSpPr>
            <p:spPr>
              <a:xfrm>
                <a:off x="3597017" y="2089664"/>
                <a:ext cx="6502678" cy="1070549"/>
              </a:xfrm>
              <a:prstGeom prst="rect">
                <a:avLst/>
              </a:prstGeom>
              <a:solidFill>
                <a:srgbClr val="00CC99"/>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𝑛</m:t>
                      </m:r>
                      <m:r>
                        <a:rPr lang="en-US" altLang="zh-CN" sz="2000" i="1">
                          <a:latin typeface="Cambria Math"/>
                        </a:rPr>
                        <m:t>=</m:t>
                      </m:r>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𝐶</m:t>
                              </m:r>
                            </m:sub>
                          </m:sSub>
                        </m:num>
                        <m:den>
                          <m:r>
                            <a:rPr lang="en-US" altLang="zh-CN" sz="2000" i="1">
                              <a:latin typeface="Cambria Math"/>
                            </a:rPr>
                            <m:t>2</m:t>
                          </m:r>
                          <m:sSub>
                            <m:sSubPr>
                              <m:ctrlPr>
                                <a:rPr lang="en-US" altLang="zh-CN" sz="2000" i="1">
                                  <a:latin typeface="Cambria Math" panose="02040503050406030204" pitchFamily="18" charset="0"/>
                                </a:rPr>
                              </m:ctrlPr>
                            </m:sSubPr>
                            <m:e>
                              <m:r>
                                <a:rPr lang="en-US" altLang="zh-CN" sz="2000" i="1">
                                  <a:latin typeface="Cambria Math"/>
                                </a:rPr>
                                <m:t>𝑔</m:t>
                              </m:r>
                            </m:e>
                            <m:sub>
                              <m:r>
                                <a:rPr lang="en-US" altLang="zh-CN" sz="2000" i="1">
                                  <a:latin typeface="Cambria Math"/>
                                </a:rPr>
                                <m:t>𝑑</m:t>
                              </m:r>
                            </m:sub>
                          </m:sSub>
                        </m:den>
                      </m:f>
                      <m:r>
                        <a:rPr lang="en-US" altLang="zh-CN" sz="2000" i="1">
                          <a:latin typeface="Cambria Math"/>
                        </a:rPr>
                        <m:t>𝑒𝑥𝑝</m:t>
                      </m:r>
                      <m:d>
                        <m:dPr>
                          <m:ctrlPr>
                            <a:rPr lang="en-US" altLang="zh-CN" sz="2000" i="1">
                              <a:latin typeface="Cambria Math" panose="02040503050406030204" pitchFamily="18" charset="0"/>
                            </a:rPr>
                          </m:ctrlPr>
                        </m:dPr>
                        <m:e>
                          <m:r>
                            <a:rPr lang="en-US" altLang="zh-CN" sz="2000" i="1">
                              <a:latin typeface="Cambria Math"/>
                            </a:rPr>
                            <m:t>−</m:t>
                          </m:r>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𝐶</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𝑑</m:t>
                                  </m:r>
                                </m:sub>
                              </m:sSub>
                            </m:num>
                            <m:den>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den>
                          </m:f>
                        </m:e>
                      </m:d>
                      <m:d>
                        <m:dPr>
                          <m:begChr m:val="["/>
                          <m:endChr m:val="]"/>
                          <m:ctrlPr>
                            <a:rPr lang="en-US" altLang="zh-CN" sz="2000" i="1">
                              <a:latin typeface="Cambria Math" panose="02040503050406030204" pitchFamily="18" charset="0"/>
                            </a:rPr>
                          </m:ctrlPr>
                        </m:dPr>
                        <m:e>
                          <m:rad>
                            <m:radPr>
                              <m:degHide m:val="on"/>
                              <m:ctrlPr>
                                <a:rPr lang="en-US" altLang="zh-CN" sz="2000" i="1">
                                  <a:latin typeface="Cambria Math" panose="02040503050406030204" pitchFamily="18" charset="0"/>
                                </a:rPr>
                              </m:ctrlPr>
                            </m:radPr>
                            <m:deg/>
                            <m:e>
                              <m:r>
                                <a:rPr lang="en-US" altLang="zh-CN" sz="2000" i="1">
                                  <a:latin typeface="Cambria Math"/>
                                </a:rPr>
                                <m:t>1+</m:t>
                              </m:r>
                              <m:f>
                                <m:fPr>
                                  <m:ctrlPr>
                                    <a:rPr lang="en-US" altLang="zh-CN" sz="2000" i="1">
                                      <a:latin typeface="Cambria Math" panose="02040503050406030204" pitchFamily="18" charset="0"/>
                                    </a:rPr>
                                  </m:ctrlPr>
                                </m:fPr>
                                <m:num>
                                  <m:r>
                                    <a:rPr lang="en-US" altLang="zh-CN" sz="2000" i="1">
                                      <a:latin typeface="Cambria Math"/>
                                    </a:rPr>
                                    <m:t>4</m:t>
                                  </m:r>
                                  <m:sSub>
                                    <m:sSubPr>
                                      <m:ctrlPr>
                                        <a:rPr lang="en-US" altLang="zh-CN" sz="2000" i="1">
                                          <a:latin typeface="Cambria Math" panose="02040503050406030204" pitchFamily="18" charset="0"/>
                                        </a:rPr>
                                      </m:ctrlPr>
                                    </m:sSubPr>
                                    <m:e>
                                      <m:r>
                                        <a:rPr lang="en-US" altLang="zh-CN" sz="2000" i="1">
                                          <a:latin typeface="Cambria Math"/>
                                        </a:rPr>
                                        <m:t>𝑔</m:t>
                                      </m:r>
                                    </m:e>
                                    <m:sub>
                                      <m:r>
                                        <a:rPr lang="en-US" altLang="zh-CN" sz="2000" i="1">
                                          <a:latin typeface="Cambria Math"/>
                                        </a:rPr>
                                        <m:t>𝑑</m:t>
                                      </m:r>
                                    </m:sub>
                                  </m:sSub>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𝑑</m:t>
                                      </m:r>
                                    </m:sub>
                                  </m:sSub>
                                </m:num>
                                <m:den>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𝐶</m:t>
                                      </m:r>
                                    </m:sub>
                                  </m:sSub>
                                </m:den>
                              </m:f>
                              <m:r>
                                <a:rPr lang="en-US" altLang="zh-CN" sz="2000" i="1">
                                  <a:latin typeface="Cambria Math"/>
                                </a:rPr>
                                <m:t>𝑒𝑥𝑝</m:t>
                              </m:r>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𝐶</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𝑑</m:t>
                                      </m:r>
                                    </m:sub>
                                  </m:sSub>
                                </m:num>
                                <m:den>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den>
                              </m:f>
                            </m:e>
                          </m:rad>
                          <m:r>
                            <a:rPr lang="en-US" altLang="zh-CN" sz="2000" i="1">
                              <a:latin typeface="Cambria Math"/>
                            </a:rPr>
                            <m:t>−1</m:t>
                          </m:r>
                        </m:e>
                      </m:d>
                    </m:oMath>
                  </m:oMathPara>
                </a14:m>
                <a:endParaRPr lang="zh-CN" altLang="en-US"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3597017" y="2089664"/>
                <a:ext cx="6502678" cy="107054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7450188" y="3298676"/>
                <a:ext cx="2866106" cy="7838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𝑛</m:t>
                      </m:r>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𝐶</m:t>
                          </m:r>
                        </m:sub>
                      </m:sSub>
                      <m:r>
                        <a:rPr lang="en-US" altLang="zh-CN" sz="2000" i="1">
                          <a:latin typeface="Cambria Math"/>
                        </a:rPr>
                        <m:t>𝑒𝑥𝑝</m:t>
                      </m:r>
                      <m:d>
                        <m:dPr>
                          <m:ctrlPr>
                            <a:rPr lang="en-US" altLang="zh-CN" sz="2000" i="1">
                              <a:latin typeface="Cambria Math" panose="02040503050406030204" pitchFamily="18" charset="0"/>
                            </a:rPr>
                          </m:ctrlPr>
                        </m:dPr>
                        <m:e>
                          <m:r>
                            <a:rPr lang="en-US" altLang="zh-CN" sz="2000" i="1">
                              <a:latin typeface="Cambria Math"/>
                            </a:rPr>
                            <m:t>−</m:t>
                          </m:r>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𝐶</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num>
                            <m:den>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den>
                          </m:f>
                        </m:e>
                      </m:d>
                    </m:oMath>
                  </m:oMathPara>
                </a14:m>
                <a:endParaRPr lang="zh-CN" altLang="en-US"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7450188" y="3298676"/>
                <a:ext cx="2866106" cy="78386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067784" y="4267016"/>
                <a:ext cx="6390724" cy="1091453"/>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𝐶</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r>
                        <m:rPr>
                          <m:sty m:val="p"/>
                        </m:rPr>
                        <a:rPr lang="en-US" altLang="zh-CN" sz="2000" i="1">
                          <a:latin typeface="Cambria Math"/>
                        </a:rPr>
                        <m:t>ln</m:t>
                      </m:r>
                      <m:d>
                        <m:dPr>
                          <m:begChr m:val="["/>
                          <m:endChr m:val="]"/>
                          <m:ctrlPr>
                            <a:rPr lang="en-US" altLang="zh-CN" sz="2000" i="1">
                              <a:latin typeface="Cambria Math" panose="02040503050406030204" pitchFamily="18" charset="0"/>
                            </a:rPr>
                          </m:ctrlPr>
                        </m:dPr>
                        <m:e>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𝐶</m:t>
                                  </m:r>
                                </m:sub>
                              </m:sSub>
                            </m:num>
                            <m:den>
                              <m:r>
                                <a:rPr lang="en-US" altLang="zh-CN" sz="2000" i="1">
                                  <a:latin typeface="Cambria Math"/>
                                </a:rPr>
                                <m:t>2</m:t>
                              </m:r>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𝑑</m:t>
                                  </m:r>
                                </m:sub>
                              </m:sSub>
                            </m:den>
                          </m:f>
                          <m:r>
                            <a:rPr lang="en-US" altLang="zh-CN" sz="2000" i="1">
                              <a:latin typeface="Cambria Math"/>
                            </a:rPr>
                            <m:t>+</m:t>
                          </m:r>
                          <m:rad>
                            <m:radPr>
                              <m:degHide m:val="on"/>
                              <m:ctrlPr>
                                <a:rPr lang="en-US" altLang="zh-CN" sz="2000" i="1">
                                  <a:latin typeface="Cambria Math" panose="02040503050406030204" pitchFamily="18" charset="0"/>
                                </a:rPr>
                              </m:ctrlPr>
                            </m:radPr>
                            <m:deg/>
                            <m:e>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𝐶</m:t>
                                              </m:r>
                                            </m:sub>
                                          </m:sSub>
                                        </m:num>
                                        <m:den>
                                          <m:r>
                                            <a:rPr lang="en-US" altLang="zh-CN" sz="2000" i="1">
                                              <a:latin typeface="Cambria Math"/>
                                            </a:rPr>
                                            <m:t>2</m:t>
                                          </m:r>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𝑑</m:t>
                                              </m:r>
                                            </m:sub>
                                          </m:sSub>
                                        </m:den>
                                      </m:f>
                                    </m:e>
                                  </m:d>
                                </m:e>
                                <m:sup>
                                  <m:r>
                                    <a:rPr lang="en-US" altLang="zh-CN" sz="2000" i="1">
                                      <a:latin typeface="Cambria Math"/>
                                    </a:rPr>
                                    <m:t>2</m:t>
                                  </m:r>
                                </m:sup>
                              </m:sSup>
                              <m:r>
                                <a:rPr lang="en-US" altLang="zh-CN" sz="2000" i="1">
                                  <a:latin typeface="Cambria Math"/>
                                </a:rPr>
                                <m:t>+</m:t>
                              </m:r>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𝑔</m:t>
                                      </m:r>
                                    </m:e>
                                    <m:sub>
                                      <m:r>
                                        <a:rPr lang="en-US" altLang="zh-CN" sz="2000" i="1">
                                          <a:latin typeface="Cambria Math"/>
                                        </a:rPr>
                                        <m:t>𝑑</m:t>
                                      </m:r>
                                    </m:sub>
                                  </m:sSub>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𝐶</m:t>
                                      </m:r>
                                    </m:sub>
                                  </m:sSub>
                                </m:num>
                                <m:den>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𝑑</m:t>
                                      </m:r>
                                    </m:sub>
                                  </m:sSub>
                                </m:den>
                              </m:f>
                              <m:r>
                                <a:rPr lang="en-US" altLang="zh-CN" sz="2000" i="1">
                                  <a:latin typeface="Cambria Math"/>
                                </a:rPr>
                                <m:t>𝑒𝑥𝑝</m:t>
                              </m:r>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𝐶</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𝑑</m:t>
                                      </m:r>
                                    </m:sub>
                                  </m:sSub>
                                </m:num>
                                <m:den>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den>
                              </m:f>
                            </m:e>
                          </m:rad>
                        </m:e>
                      </m:d>
                    </m:oMath>
                  </m:oMathPara>
                </a14:m>
                <a:endParaRPr lang="zh-CN" alt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3067784" y="4267016"/>
                <a:ext cx="6390724" cy="1091453"/>
              </a:xfrm>
              <a:prstGeom prst="rect">
                <a:avLst/>
              </a:prstGeom>
              <a:blipFill>
                <a:blip r:embed="rId5"/>
                <a:stretch>
                  <a:fillRect/>
                </a:stretch>
              </a:blipFill>
            </p:spPr>
            <p:txBody>
              <a:bodyPr/>
              <a:lstStyle/>
              <a:p>
                <a:r>
                  <a:rPr lang="zh-CN" altLang="en-US">
                    <a:noFill/>
                  </a:rPr>
                  <a:t> </a:t>
                </a:r>
              </a:p>
            </p:txBody>
          </p:sp>
        </mc:Fallback>
      </mc:AlternateContent>
      <p:sp>
        <p:nvSpPr>
          <p:cNvPr id="10" name="TextBox 9"/>
          <p:cNvSpPr txBox="1"/>
          <p:nvPr/>
        </p:nvSpPr>
        <p:spPr>
          <a:xfrm>
            <a:off x="2939159" y="5460744"/>
            <a:ext cx="6647974" cy="523220"/>
          </a:xfrm>
          <a:prstGeom prst="rect">
            <a:avLst/>
          </a:prstGeom>
          <a:noFill/>
        </p:spPr>
        <p:txBody>
          <a:bodyPr wrap="none" rtlCol="0">
            <a:spAutoFit/>
          </a:bodyPr>
          <a:lstStyle/>
          <a:p>
            <a:r>
              <a:rPr lang="zh-CN" altLang="en-US" b="1" dirty="0">
                <a:solidFill>
                  <a:srgbClr val="C00000"/>
                </a:solidFill>
              </a:rPr>
              <a:t>载流子浓度和费米能级如何随温度变化？</a:t>
            </a:r>
          </a:p>
        </p:txBody>
      </p:sp>
      <mc:AlternateContent xmlns:mc="http://schemas.openxmlformats.org/markup-compatibility/2006" xmlns:a14="http://schemas.microsoft.com/office/drawing/2010/main">
        <mc:Choice Requires="a14">
          <p:sp>
            <p:nvSpPr>
              <p:cNvPr id="11" name="TextBox 10"/>
              <p:cNvSpPr txBox="1"/>
              <p:nvPr/>
            </p:nvSpPr>
            <p:spPr>
              <a:xfrm>
                <a:off x="2228851" y="3125263"/>
                <a:ext cx="4883965" cy="1130694"/>
              </a:xfrm>
              <a:prstGeom prst="rect">
                <a:avLst/>
              </a:prstGeom>
              <a:solidFill>
                <a:schemeClr val="tx2">
                  <a:lumMod val="20000"/>
                  <a:lumOff val="80000"/>
                </a:schemeClr>
              </a:solidFill>
              <a:ln>
                <a:solidFill>
                  <a:schemeClr val="tx2">
                    <a:lumMod val="20000"/>
                    <a:lumOff val="80000"/>
                  </a:schemeClr>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𝑛</m:t>
                      </m:r>
                      <m:r>
                        <a:rPr lang="en-US" altLang="zh-CN" sz="2000" i="1">
                          <a:latin typeface="Cambria Math"/>
                        </a:rPr>
                        <m:t>=2</m:t>
                      </m:r>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𝑑</m:t>
                          </m:r>
                        </m:sub>
                      </m:sSub>
                      <m:sSup>
                        <m:sSupPr>
                          <m:ctrlPr>
                            <a:rPr lang="en-US" altLang="zh-CN" sz="2000" i="1">
                              <a:latin typeface="Cambria Math" panose="02040503050406030204" pitchFamily="18" charset="0"/>
                            </a:rPr>
                          </m:ctrlPr>
                        </m:sSupPr>
                        <m:e>
                          <m:d>
                            <m:dPr>
                              <m:begChr m:val="["/>
                              <m:endChr m:val="]"/>
                              <m:ctrlPr>
                                <a:rPr lang="en-US" altLang="zh-CN" sz="2000" i="1">
                                  <a:latin typeface="Cambria Math" panose="02040503050406030204" pitchFamily="18" charset="0"/>
                                </a:rPr>
                              </m:ctrlPr>
                            </m:dPr>
                            <m:e>
                              <m:rad>
                                <m:radPr>
                                  <m:degHide m:val="on"/>
                                  <m:ctrlPr>
                                    <a:rPr lang="en-US" altLang="zh-CN" sz="2000" i="1">
                                      <a:latin typeface="Cambria Math" panose="02040503050406030204" pitchFamily="18" charset="0"/>
                                    </a:rPr>
                                  </m:ctrlPr>
                                </m:radPr>
                                <m:deg/>
                                <m:e>
                                  <m:r>
                                    <a:rPr lang="en-US" altLang="zh-CN" sz="2000" i="1">
                                      <a:latin typeface="Cambria Math"/>
                                    </a:rPr>
                                    <m:t>1+</m:t>
                                  </m:r>
                                  <m:f>
                                    <m:fPr>
                                      <m:ctrlPr>
                                        <a:rPr lang="en-US" altLang="zh-CN" sz="2000" i="1">
                                          <a:latin typeface="Cambria Math" panose="02040503050406030204" pitchFamily="18" charset="0"/>
                                        </a:rPr>
                                      </m:ctrlPr>
                                    </m:fPr>
                                    <m:num>
                                      <m:r>
                                        <a:rPr lang="en-US" altLang="zh-CN" sz="2000" i="1">
                                          <a:latin typeface="Cambria Math"/>
                                        </a:rPr>
                                        <m:t>4</m:t>
                                      </m:r>
                                      <m:sSub>
                                        <m:sSubPr>
                                          <m:ctrlPr>
                                            <a:rPr lang="en-US" altLang="zh-CN" sz="2000" i="1">
                                              <a:latin typeface="Cambria Math" panose="02040503050406030204" pitchFamily="18" charset="0"/>
                                            </a:rPr>
                                          </m:ctrlPr>
                                        </m:sSubPr>
                                        <m:e>
                                          <m:r>
                                            <a:rPr lang="en-US" altLang="zh-CN" sz="2000" i="1">
                                              <a:latin typeface="Cambria Math"/>
                                            </a:rPr>
                                            <m:t>𝑔</m:t>
                                          </m:r>
                                        </m:e>
                                        <m:sub>
                                          <m:r>
                                            <a:rPr lang="en-US" altLang="zh-CN" sz="2000" i="1">
                                              <a:latin typeface="Cambria Math"/>
                                            </a:rPr>
                                            <m:t>𝑑</m:t>
                                          </m:r>
                                        </m:sub>
                                      </m:sSub>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𝑑</m:t>
                                          </m:r>
                                        </m:sub>
                                      </m:sSub>
                                    </m:num>
                                    <m:den>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𝐶</m:t>
                                          </m:r>
                                        </m:sub>
                                      </m:sSub>
                                    </m:den>
                                  </m:f>
                                  <m:r>
                                    <a:rPr lang="en-US" altLang="zh-CN" sz="2000" i="1">
                                      <a:latin typeface="Cambria Math"/>
                                    </a:rPr>
                                    <m:t>𝑒𝑥𝑝</m:t>
                                  </m:r>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𝐶</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𝑑</m:t>
                                          </m:r>
                                        </m:sub>
                                      </m:sSub>
                                    </m:num>
                                    <m:den>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den>
                                  </m:f>
                                </m:e>
                              </m:rad>
                              <m:r>
                                <a:rPr lang="en-US" altLang="zh-CN" sz="2000" i="1">
                                  <a:latin typeface="Cambria Math"/>
                                </a:rPr>
                                <m:t>+1</m:t>
                              </m:r>
                            </m:e>
                          </m:d>
                        </m:e>
                        <m:sup>
                          <m:r>
                            <a:rPr lang="en-US" altLang="zh-CN" sz="2000" i="1">
                              <a:latin typeface="Cambria Math"/>
                            </a:rPr>
                            <m:t>−1</m:t>
                          </m:r>
                        </m:sup>
                      </m:sSup>
                    </m:oMath>
                  </m:oMathPara>
                </a14:m>
                <a:endParaRPr lang="zh-CN" altLang="en-US" sz="2000" dirty="0"/>
              </a:p>
            </p:txBody>
          </p:sp>
        </mc:Choice>
        <mc:Fallback xmlns="">
          <p:sp>
            <p:nvSpPr>
              <p:cNvPr id="11" name="TextBox 10"/>
              <p:cNvSpPr txBox="1">
                <a:spLocks noRot="1" noChangeAspect="1" noMove="1" noResize="1" noEditPoints="1" noAdjustHandles="1" noChangeArrowheads="1" noChangeShapeType="1" noTextEdit="1"/>
              </p:cNvSpPr>
              <p:nvPr/>
            </p:nvSpPr>
            <p:spPr>
              <a:xfrm>
                <a:off x="2228851" y="3125263"/>
                <a:ext cx="4883965" cy="1130694"/>
              </a:xfrm>
              <a:prstGeom prst="rect">
                <a:avLst/>
              </a:prstGeom>
              <a:blipFill>
                <a:blip r:embed="rId6"/>
                <a:stretch>
                  <a:fillRect/>
                </a:stretch>
              </a:blipFill>
              <a:ln>
                <a:solidFill>
                  <a:schemeClr val="tx2">
                    <a:lumMod val="20000"/>
                    <a:lumOff val="80000"/>
                  </a:schemeClr>
                </a:solidFill>
              </a:ln>
            </p:spPr>
            <p:txBody>
              <a:bodyPr/>
              <a:lstStyle/>
              <a:p>
                <a:r>
                  <a:rPr lang="zh-CN" altLang="en-US">
                    <a:noFill/>
                  </a:rPr>
                  <a:t> </a:t>
                </a:r>
              </a:p>
            </p:txBody>
          </p:sp>
        </mc:Fallback>
      </mc:AlternateContent>
      <p:grpSp>
        <p:nvGrpSpPr>
          <p:cNvPr id="12" name="组合 11"/>
          <p:cNvGrpSpPr/>
          <p:nvPr/>
        </p:nvGrpSpPr>
        <p:grpSpPr>
          <a:xfrm>
            <a:off x="10044108" y="6481407"/>
            <a:ext cx="552450" cy="314325"/>
            <a:chOff x="5172075" y="6438900"/>
            <a:chExt cx="552450" cy="314325"/>
          </a:xfrm>
        </p:grpSpPr>
        <p:sp>
          <p:nvSpPr>
            <p:cNvPr id="13" name="棱台 12"/>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TextBox 14"/>
          <p:cNvSpPr txBox="1"/>
          <p:nvPr/>
        </p:nvSpPr>
        <p:spPr>
          <a:xfrm>
            <a:off x="7933302" y="6496347"/>
            <a:ext cx="1899879" cy="307777"/>
          </a:xfrm>
          <a:prstGeom prst="rect">
            <a:avLst/>
          </a:prstGeom>
          <a:noFill/>
        </p:spPr>
        <p:txBody>
          <a:bodyPr wrap="none" rtlCol="0">
            <a:spAutoFit/>
          </a:bodyPr>
          <a:lstStyle/>
          <a:p>
            <a:r>
              <a:rPr lang="zh-CN" altLang="en-US" sz="1400" dirty="0"/>
              <a:t>大连理工大学  张贺秋</a:t>
            </a:r>
          </a:p>
        </p:txBody>
      </p:sp>
      <p:sp>
        <p:nvSpPr>
          <p:cNvPr id="7" name="文本框 6"/>
          <p:cNvSpPr txBox="1"/>
          <p:nvPr/>
        </p:nvSpPr>
        <p:spPr>
          <a:xfrm>
            <a:off x="572655" y="1173018"/>
            <a:ext cx="5787171" cy="523220"/>
          </a:xfrm>
          <a:prstGeom prst="rect">
            <a:avLst/>
          </a:prstGeom>
          <a:noFill/>
        </p:spPr>
        <p:txBody>
          <a:bodyPr wrap="square" rtlCol="0">
            <a:spAutoFit/>
          </a:bodyPr>
          <a:lstStyle/>
          <a:p>
            <a:r>
              <a:rPr lang="zh-CN" altLang="en-US" b="1" dirty="0" smtClean="0">
                <a:solidFill>
                  <a:srgbClr val="0000FF"/>
                </a:solidFill>
              </a:rPr>
              <a:t>热平衡、非简并、本征激发可忽略</a:t>
            </a:r>
            <a:endParaRPr lang="zh-CN" altLang="en-US" b="1" dirty="0">
              <a:solidFill>
                <a:srgbClr val="0000FF"/>
              </a:solidFill>
            </a:endParaRPr>
          </a:p>
        </p:txBody>
      </p:sp>
    </p:spTree>
    <p:extLst>
      <p:ext uri="{BB962C8B-B14F-4D97-AF65-F5344CB8AC3E}">
        <p14:creationId xmlns:p14="http://schemas.microsoft.com/office/powerpoint/2010/main" val="869140874"/>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141434" y="55427"/>
            <a:ext cx="952536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zh-CN" sz="3600" b="1" dirty="0">
                <a:solidFill>
                  <a:schemeClr val="tx2"/>
                </a:solidFill>
              </a:rPr>
              <a:t>4.5</a:t>
            </a:r>
            <a:r>
              <a:rPr lang="zh-CN" altLang="en-US" sz="3600" b="1" dirty="0">
                <a:solidFill>
                  <a:schemeClr val="tx2"/>
                </a:solidFill>
              </a:rPr>
              <a:t>杂质半导体</a:t>
            </a:r>
            <a:r>
              <a:rPr lang="en-US" altLang="zh-CN" sz="3600" b="1" dirty="0">
                <a:solidFill>
                  <a:schemeClr val="tx2"/>
                </a:solidFill>
              </a:rPr>
              <a:t>—</a:t>
            </a:r>
            <a:r>
              <a:rPr lang="zh-CN" altLang="en-US" sz="3600" b="1" dirty="0">
                <a:solidFill>
                  <a:schemeClr val="tx2"/>
                </a:solidFill>
              </a:rPr>
              <a:t>只含一</a:t>
            </a:r>
            <a:r>
              <a:rPr lang="zh-CN" altLang="en-US" sz="3600" b="1" dirty="0" smtClean="0">
                <a:solidFill>
                  <a:schemeClr val="tx2"/>
                </a:solidFill>
              </a:rPr>
              <a:t>种</a:t>
            </a:r>
            <a:r>
              <a:rPr lang="zh-CN" altLang="en-US" sz="3600" b="1" dirty="0" smtClean="0">
                <a:solidFill>
                  <a:srgbClr val="0000FF"/>
                </a:solidFill>
              </a:rPr>
              <a:t>施主</a:t>
            </a:r>
            <a:r>
              <a:rPr lang="zh-CN" altLang="en-US" sz="3600" b="1" dirty="0" smtClean="0">
                <a:solidFill>
                  <a:schemeClr val="tx2"/>
                </a:solidFill>
              </a:rPr>
              <a:t>杂质</a:t>
            </a:r>
            <a:r>
              <a:rPr lang="zh-CN" altLang="en-US" sz="3600" b="1" dirty="0">
                <a:solidFill>
                  <a:schemeClr val="tx2"/>
                </a:solidFill>
              </a:rPr>
              <a:t>的半导体</a:t>
            </a:r>
          </a:p>
        </p:txBody>
      </p:sp>
      <mc:AlternateContent xmlns:mc="http://schemas.openxmlformats.org/markup-compatibility/2006" xmlns:a14="http://schemas.microsoft.com/office/drawing/2010/main">
        <mc:Choice Requires="a14">
          <p:sp>
            <p:nvSpPr>
              <p:cNvPr id="4" name="TextBox 3"/>
              <p:cNvSpPr txBox="1"/>
              <p:nvPr/>
            </p:nvSpPr>
            <p:spPr>
              <a:xfrm>
                <a:off x="1749571" y="693981"/>
                <a:ext cx="6390724" cy="109145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𝐶</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r>
                        <m:rPr>
                          <m:sty m:val="p"/>
                        </m:rPr>
                        <a:rPr lang="en-US" altLang="zh-CN" sz="2000" i="1">
                          <a:latin typeface="Cambria Math"/>
                        </a:rPr>
                        <m:t>ln</m:t>
                      </m:r>
                      <m:d>
                        <m:dPr>
                          <m:begChr m:val="["/>
                          <m:endChr m:val="]"/>
                          <m:ctrlPr>
                            <a:rPr lang="en-US" altLang="zh-CN" sz="2000" i="1">
                              <a:latin typeface="Cambria Math" panose="02040503050406030204" pitchFamily="18" charset="0"/>
                            </a:rPr>
                          </m:ctrlPr>
                        </m:dPr>
                        <m:e>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𝐶</m:t>
                                  </m:r>
                                </m:sub>
                              </m:sSub>
                            </m:num>
                            <m:den>
                              <m:r>
                                <a:rPr lang="en-US" altLang="zh-CN" sz="2000" i="1">
                                  <a:latin typeface="Cambria Math"/>
                                </a:rPr>
                                <m:t>2</m:t>
                              </m:r>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𝑑</m:t>
                                  </m:r>
                                </m:sub>
                              </m:sSub>
                            </m:den>
                          </m:f>
                          <m:r>
                            <a:rPr lang="en-US" altLang="zh-CN" sz="2000" i="1">
                              <a:latin typeface="Cambria Math"/>
                            </a:rPr>
                            <m:t>+</m:t>
                          </m:r>
                          <m:rad>
                            <m:radPr>
                              <m:degHide m:val="on"/>
                              <m:ctrlPr>
                                <a:rPr lang="en-US" altLang="zh-CN" sz="2000" i="1">
                                  <a:latin typeface="Cambria Math" panose="02040503050406030204" pitchFamily="18" charset="0"/>
                                </a:rPr>
                              </m:ctrlPr>
                            </m:radPr>
                            <m:deg/>
                            <m:e>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𝐶</m:t>
                                              </m:r>
                                            </m:sub>
                                          </m:sSub>
                                        </m:num>
                                        <m:den>
                                          <m:r>
                                            <a:rPr lang="en-US" altLang="zh-CN" sz="2000" i="1">
                                              <a:latin typeface="Cambria Math"/>
                                            </a:rPr>
                                            <m:t>2</m:t>
                                          </m:r>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𝑑</m:t>
                                              </m:r>
                                            </m:sub>
                                          </m:sSub>
                                        </m:den>
                                      </m:f>
                                    </m:e>
                                  </m:d>
                                </m:e>
                                <m:sup>
                                  <m:r>
                                    <a:rPr lang="en-US" altLang="zh-CN" sz="2000" i="1">
                                      <a:latin typeface="Cambria Math"/>
                                    </a:rPr>
                                    <m:t>2</m:t>
                                  </m:r>
                                </m:sup>
                              </m:sSup>
                              <m:r>
                                <a:rPr lang="en-US" altLang="zh-CN" sz="2000" i="1">
                                  <a:latin typeface="Cambria Math"/>
                                </a:rPr>
                                <m:t>+</m:t>
                              </m:r>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𝑔</m:t>
                                      </m:r>
                                    </m:e>
                                    <m:sub>
                                      <m:r>
                                        <a:rPr lang="en-US" altLang="zh-CN" sz="2000" i="1">
                                          <a:latin typeface="Cambria Math"/>
                                        </a:rPr>
                                        <m:t>𝑑</m:t>
                                      </m:r>
                                    </m:sub>
                                  </m:sSub>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𝐶</m:t>
                                      </m:r>
                                    </m:sub>
                                  </m:sSub>
                                </m:num>
                                <m:den>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𝑑</m:t>
                                      </m:r>
                                    </m:sub>
                                  </m:sSub>
                                </m:den>
                              </m:f>
                              <m:r>
                                <a:rPr lang="en-US" altLang="zh-CN" sz="2000" i="1">
                                  <a:latin typeface="Cambria Math"/>
                                </a:rPr>
                                <m:t>𝑒𝑥𝑝</m:t>
                              </m:r>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𝐶</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𝑑</m:t>
                                      </m:r>
                                    </m:sub>
                                  </m:sSub>
                                </m:num>
                                <m:den>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den>
                              </m:f>
                            </m:e>
                          </m:rad>
                        </m:e>
                      </m:d>
                    </m:oMath>
                  </m:oMathPara>
                </a14:m>
                <a:endParaRPr lang="zh-CN" altLang="en-US" sz="2000" dirty="0"/>
              </a:p>
            </p:txBody>
          </p:sp>
        </mc:Choice>
        <mc:Fallback xmlns="">
          <p:sp>
            <p:nvSpPr>
              <p:cNvPr id="4" name="TextBox 3"/>
              <p:cNvSpPr txBox="1">
                <a:spLocks noRot="1" noChangeAspect="1" noMove="1" noResize="1" noEditPoints="1" noAdjustHandles="1" noChangeArrowheads="1" noChangeShapeType="1" noTextEdit="1"/>
              </p:cNvSpPr>
              <p:nvPr/>
            </p:nvSpPr>
            <p:spPr>
              <a:xfrm>
                <a:off x="1749571" y="693981"/>
                <a:ext cx="6390724" cy="1091453"/>
              </a:xfrm>
              <a:prstGeom prst="rect">
                <a:avLst/>
              </a:prstGeom>
              <a:blipFill>
                <a:blip r:embed="rId2"/>
                <a:stretch>
                  <a:fillRect/>
                </a:stretch>
              </a:blipFill>
            </p:spPr>
            <p:txBody>
              <a:bodyPr/>
              <a:lstStyle/>
              <a:p>
                <a:r>
                  <a:rPr lang="zh-CN" altLang="en-US">
                    <a:noFill/>
                  </a:rPr>
                  <a:t> </a:t>
                </a:r>
              </a:p>
            </p:txBody>
          </p:sp>
        </mc:Fallback>
      </mc:AlternateContent>
      <p:sp>
        <p:nvSpPr>
          <p:cNvPr id="5" name="TextBox 4"/>
          <p:cNvSpPr txBox="1"/>
          <p:nvPr/>
        </p:nvSpPr>
        <p:spPr>
          <a:xfrm>
            <a:off x="1158031" y="1885295"/>
            <a:ext cx="4302781" cy="523220"/>
          </a:xfrm>
          <a:prstGeom prst="rect">
            <a:avLst/>
          </a:prstGeom>
          <a:noFill/>
        </p:spPr>
        <p:txBody>
          <a:bodyPr wrap="none" rtlCol="0">
            <a:spAutoFit/>
          </a:bodyPr>
          <a:lstStyle/>
          <a:p>
            <a:r>
              <a:rPr lang="en-US" altLang="zh-CN" b="1" dirty="0">
                <a:solidFill>
                  <a:srgbClr val="C00000"/>
                </a:solidFill>
                <a:latin typeface="华文楷体" pitchFamily="2" charset="-122"/>
                <a:ea typeface="华文楷体" pitchFamily="2" charset="-122"/>
              </a:rPr>
              <a:t>1</a:t>
            </a:r>
            <a:r>
              <a:rPr lang="zh-CN" altLang="en-US" b="1" dirty="0">
                <a:solidFill>
                  <a:srgbClr val="C00000"/>
                </a:solidFill>
                <a:latin typeface="华文楷体" pitchFamily="2" charset="-122"/>
                <a:ea typeface="华文楷体" pitchFamily="2" charset="-122"/>
              </a:rPr>
              <a:t>、很低温度，弱电离区：</a:t>
            </a:r>
          </a:p>
        </p:txBody>
      </p:sp>
      <mc:AlternateContent xmlns:mc="http://schemas.openxmlformats.org/markup-compatibility/2006" xmlns:a14="http://schemas.microsoft.com/office/drawing/2010/main">
        <mc:Choice Requires="a14">
          <p:sp>
            <p:nvSpPr>
              <p:cNvPr id="6" name="TextBox 5"/>
              <p:cNvSpPr txBox="1"/>
              <p:nvPr/>
            </p:nvSpPr>
            <p:spPr>
              <a:xfrm>
                <a:off x="5272307" y="1754971"/>
                <a:ext cx="2687339" cy="7838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𝑒𝑥𝑝</m:t>
                      </m:r>
                      <m:d>
                        <m:dPr>
                          <m:ctrlPr>
                            <a:rPr lang="en-US" altLang="zh-CN" sz="2000" i="1">
                              <a:latin typeface="Cambria Math" panose="02040503050406030204" pitchFamily="18" charset="0"/>
                            </a:rPr>
                          </m:ctrlPr>
                        </m:dPr>
                        <m:e>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𝐶</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𝑑</m:t>
                                  </m:r>
                                </m:sub>
                              </m:sSub>
                            </m:num>
                            <m:den>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den>
                          </m:f>
                        </m:e>
                      </m:d>
                      <m:r>
                        <a:rPr lang="en-US" altLang="zh-CN" sz="2000">
                          <a:latin typeface="Cambria Math"/>
                        </a:rPr>
                        <m:t>≫</m:t>
                      </m:r>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𝐶</m:t>
                              </m:r>
                            </m:sub>
                          </m:sSub>
                        </m:num>
                        <m:den>
                          <m:r>
                            <a:rPr lang="en-US" altLang="zh-CN" sz="2000" i="1">
                              <a:latin typeface="Cambria Math"/>
                            </a:rPr>
                            <m:t>2</m:t>
                          </m:r>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𝑑</m:t>
                              </m:r>
                            </m:sub>
                          </m:sSub>
                        </m:den>
                      </m:f>
                    </m:oMath>
                  </m:oMathPara>
                </a14:m>
                <a:endParaRPr lang="zh-CN" altLang="en-US"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5272307" y="1754971"/>
                <a:ext cx="2687339" cy="78386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704817" y="2637799"/>
                <a:ext cx="4221797" cy="783869"/>
              </a:xfrm>
              <a:prstGeom prst="rect">
                <a:avLst/>
              </a:prstGeom>
              <a:solidFill>
                <a:schemeClr val="accent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𝐶</m:t>
                          </m:r>
                        </m:sub>
                      </m:sSub>
                      <m:r>
                        <a:rPr lang="en-US" altLang="zh-CN" sz="2000" i="1">
                          <a:latin typeface="Cambria Math"/>
                        </a:rPr>
                        <m:t>−</m:t>
                      </m:r>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num>
                        <m:den>
                          <m:r>
                            <a:rPr lang="en-US" altLang="zh-CN" sz="2000" i="1">
                              <a:latin typeface="Cambria Math"/>
                            </a:rPr>
                            <m:t>2</m:t>
                          </m:r>
                        </m:den>
                      </m:f>
                      <m:r>
                        <m:rPr>
                          <m:sty m:val="p"/>
                        </m:rPr>
                        <a:rPr lang="en-US" altLang="zh-CN" sz="2000" i="1">
                          <a:latin typeface="Cambria Math"/>
                        </a:rPr>
                        <m:t>ln</m:t>
                      </m:r>
                      <m:d>
                        <m:dPr>
                          <m:ctrlPr>
                            <a:rPr lang="en-US" altLang="zh-CN" sz="2000" i="1">
                              <a:latin typeface="Cambria Math" panose="02040503050406030204" pitchFamily="18" charset="0"/>
                            </a:rPr>
                          </m:ctrlPr>
                        </m:dPr>
                        <m:e>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𝑔</m:t>
                                  </m:r>
                                </m:e>
                                <m:sub>
                                  <m:r>
                                    <a:rPr lang="en-US" altLang="zh-CN" sz="2000" i="1">
                                      <a:latin typeface="Cambria Math"/>
                                    </a:rPr>
                                    <m:t>𝑑</m:t>
                                  </m:r>
                                </m:sub>
                              </m:sSub>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𝐶</m:t>
                                  </m:r>
                                </m:sub>
                              </m:sSub>
                            </m:num>
                            <m:den>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𝑑</m:t>
                                  </m:r>
                                </m:sub>
                              </m:sSub>
                            </m:den>
                          </m:f>
                        </m:e>
                      </m:d>
                      <m:r>
                        <a:rPr lang="en-US" altLang="zh-CN" sz="2000" i="1">
                          <a:latin typeface="Cambria Math"/>
                        </a:rPr>
                        <m:t>−</m:t>
                      </m:r>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𝐶</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𝑑</m:t>
                              </m:r>
                            </m:sub>
                          </m:sSub>
                        </m:num>
                        <m:den>
                          <m:r>
                            <a:rPr lang="en-US" altLang="zh-CN" sz="2000" i="1">
                              <a:latin typeface="Cambria Math"/>
                            </a:rPr>
                            <m:t>2</m:t>
                          </m:r>
                        </m:den>
                      </m:f>
                    </m:oMath>
                  </m:oMathPara>
                </a14:m>
                <a:endParaRPr lang="zh-CN" altLang="en-US" sz="2000" dirty="0"/>
              </a:p>
            </p:txBody>
          </p:sp>
        </mc:Choice>
        <mc:Fallback xmlns="">
          <p:sp>
            <p:nvSpPr>
              <p:cNvPr id="12" name="TextBox 11"/>
              <p:cNvSpPr txBox="1">
                <a:spLocks noRot="1" noChangeAspect="1" noMove="1" noResize="1" noEditPoints="1" noAdjustHandles="1" noChangeArrowheads="1" noChangeShapeType="1" noTextEdit="1"/>
              </p:cNvSpPr>
              <p:nvPr/>
            </p:nvSpPr>
            <p:spPr>
              <a:xfrm>
                <a:off x="1704817" y="2637799"/>
                <a:ext cx="4221797" cy="78386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5926614" y="2632776"/>
                <a:ext cx="3306161" cy="783869"/>
              </a:xfrm>
              <a:prstGeom prst="rect">
                <a:avLst/>
              </a:prstGeom>
              <a:solidFill>
                <a:schemeClr val="accent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m:t>
                      </m:r>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𝐶</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𝑑</m:t>
                              </m:r>
                            </m:sub>
                          </m:sSub>
                        </m:num>
                        <m:den>
                          <m:r>
                            <a:rPr lang="en-US" altLang="zh-CN" sz="2000" i="1">
                              <a:latin typeface="Cambria Math"/>
                            </a:rPr>
                            <m:t>2</m:t>
                          </m:r>
                        </m:den>
                      </m:f>
                      <m:r>
                        <a:rPr lang="en-US" altLang="zh-CN" sz="2000" i="1">
                          <a:latin typeface="Cambria Math"/>
                        </a:rPr>
                        <m:t>+</m:t>
                      </m:r>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num>
                        <m:den>
                          <m:r>
                            <a:rPr lang="en-US" altLang="zh-CN" sz="2000" i="1">
                              <a:latin typeface="Cambria Math"/>
                            </a:rPr>
                            <m:t>2</m:t>
                          </m:r>
                        </m:den>
                      </m:f>
                      <m:r>
                        <m:rPr>
                          <m:sty m:val="p"/>
                        </m:rPr>
                        <a:rPr lang="en-US" altLang="zh-CN" sz="2000" i="1">
                          <a:latin typeface="Cambria Math"/>
                        </a:rPr>
                        <m:t>ln</m:t>
                      </m:r>
                      <m:d>
                        <m:dPr>
                          <m:ctrlPr>
                            <a:rPr lang="en-US" altLang="zh-CN" sz="2000" i="1">
                              <a:latin typeface="Cambria Math" panose="02040503050406030204" pitchFamily="18" charset="0"/>
                            </a:rPr>
                          </m:ctrlPr>
                        </m:dPr>
                        <m:e>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𝑑</m:t>
                                  </m:r>
                                </m:sub>
                              </m:sSub>
                            </m:num>
                            <m:den>
                              <m:sSub>
                                <m:sSubPr>
                                  <m:ctrlPr>
                                    <a:rPr lang="en-US" altLang="zh-CN" sz="2000" i="1">
                                      <a:latin typeface="Cambria Math" panose="02040503050406030204" pitchFamily="18" charset="0"/>
                                    </a:rPr>
                                  </m:ctrlPr>
                                </m:sSubPr>
                                <m:e>
                                  <m:r>
                                    <a:rPr lang="en-US" altLang="zh-CN" sz="2000" i="1">
                                      <a:latin typeface="Cambria Math"/>
                                    </a:rPr>
                                    <m:t>𝑔</m:t>
                                  </m:r>
                                </m:e>
                                <m:sub>
                                  <m:r>
                                    <a:rPr lang="en-US" altLang="zh-CN" sz="2000" i="1">
                                      <a:latin typeface="Cambria Math"/>
                                    </a:rPr>
                                    <m:t>𝑑</m:t>
                                  </m:r>
                                </m:sub>
                              </m:sSub>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𝐶</m:t>
                                  </m:r>
                                </m:sub>
                              </m:sSub>
                            </m:den>
                          </m:f>
                        </m:e>
                      </m:d>
                    </m:oMath>
                  </m:oMathPara>
                </a14:m>
                <a:endParaRPr lang="zh-CN" altLang="en-US" sz="2000" dirty="0"/>
              </a:p>
            </p:txBody>
          </p:sp>
        </mc:Choice>
        <mc:Fallback xmlns="">
          <p:sp>
            <p:nvSpPr>
              <p:cNvPr id="13" name="TextBox 12"/>
              <p:cNvSpPr txBox="1">
                <a:spLocks noRot="1" noChangeAspect="1" noMove="1" noResize="1" noEditPoints="1" noAdjustHandles="1" noChangeArrowheads="1" noChangeShapeType="1" noTextEdit="1"/>
              </p:cNvSpPr>
              <p:nvPr/>
            </p:nvSpPr>
            <p:spPr>
              <a:xfrm>
                <a:off x="5926614" y="2632776"/>
                <a:ext cx="3306161" cy="78386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2956995" y="3580149"/>
                <a:ext cx="158992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1" i="1">
                          <a:latin typeface="Cambria Math"/>
                        </a:rPr>
                        <m:t>𝑻</m:t>
                      </m:r>
                      <m:r>
                        <a:rPr lang="en-US" altLang="zh-CN" sz="2400" b="1" i="1">
                          <a:latin typeface="Cambria Math"/>
                        </a:rPr>
                        <m:t>=</m:t>
                      </m:r>
                      <m:r>
                        <a:rPr lang="en-US" altLang="zh-CN" sz="2400" b="1" i="1">
                          <a:latin typeface="Cambria Math"/>
                        </a:rPr>
                        <m:t>𝟎</m:t>
                      </m:r>
                      <m:r>
                        <a:rPr lang="en-US" altLang="zh-CN" sz="2400" b="1" i="1">
                          <a:latin typeface="Cambria Math"/>
                        </a:rPr>
                        <m:t>𝑲</m:t>
                      </m:r>
                      <m:r>
                        <a:rPr lang="zh-CN" altLang="en-US" sz="2400" b="1" i="1">
                          <a:latin typeface="Cambria Math"/>
                        </a:rPr>
                        <m:t>，</m:t>
                      </m:r>
                    </m:oMath>
                  </m:oMathPara>
                </a14:m>
                <a:endParaRPr lang="zh-CN" altLang="en-US" sz="2400" b="1" dirty="0"/>
              </a:p>
            </p:txBody>
          </p:sp>
        </mc:Choice>
        <mc:Fallback xmlns="">
          <p:sp>
            <p:nvSpPr>
              <p:cNvPr id="14" name="TextBox 13"/>
              <p:cNvSpPr txBox="1">
                <a:spLocks noRot="1" noChangeAspect="1" noMove="1" noResize="1" noEditPoints="1" noAdjustHandles="1" noChangeArrowheads="1" noChangeShapeType="1" noTextEdit="1"/>
              </p:cNvSpPr>
              <p:nvPr/>
            </p:nvSpPr>
            <p:spPr>
              <a:xfrm>
                <a:off x="2956995" y="3580149"/>
                <a:ext cx="1589922" cy="46166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290433" y="3504849"/>
                <a:ext cx="1776319" cy="6665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a:latin typeface="Cambria Math" panose="02040503050406030204" pitchFamily="18" charset="0"/>
                            </a:rPr>
                          </m:ctrlPr>
                        </m:sSubPr>
                        <m:e>
                          <m:r>
                            <a:rPr lang="en-US" altLang="zh-CN" sz="2000" b="1" i="1">
                              <a:latin typeface="Cambria Math"/>
                            </a:rPr>
                            <m:t>𝑬</m:t>
                          </m:r>
                        </m:e>
                        <m:sub>
                          <m:r>
                            <a:rPr lang="en-US" altLang="zh-CN" sz="2000" b="1" i="1">
                              <a:latin typeface="Cambria Math"/>
                            </a:rPr>
                            <m:t>𝒇</m:t>
                          </m:r>
                        </m:sub>
                      </m:sSub>
                      <m:r>
                        <a:rPr lang="en-US" altLang="zh-CN" sz="2000" b="1" i="1">
                          <a:latin typeface="Cambria Math"/>
                        </a:rPr>
                        <m:t>=</m:t>
                      </m:r>
                      <m:f>
                        <m:fPr>
                          <m:ctrlPr>
                            <a:rPr lang="en-US" altLang="zh-CN" sz="2000" b="1" i="1">
                              <a:latin typeface="Cambria Math" panose="02040503050406030204" pitchFamily="18" charset="0"/>
                            </a:rPr>
                          </m:ctrlPr>
                        </m:fPr>
                        <m:num>
                          <m:sSub>
                            <m:sSubPr>
                              <m:ctrlPr>
                                <a:rPr lang="en-US" altLang="zh-CN" sz="2000" b="1" i="1">
                                  <a:latin typeface="Cambria Math" panose="02040503050406030204" pitchFamily="18" charset="0"/>
                                </a:rPr>
                              </m:ctrlPr>
                            </m:sSubPr>
                            <m:e>
                              <m:r>
                                <a:rPr lang="en-US" altLang="zh-CN" sz="2000" b="1" i="1">
                                  <a:latin typeface="Cambria Math"/>
                                </a:rPr>
                                <m:t>𝑬</m:t>
                              </m:r>
                            </m:e>
                            <m:sub>
                              <m:r>
                                <a:rPr lang="en-US" altLang="zh-CN" sz="2000" b="1" i="1">
                                  <a:latin typeface="Cambria Math"/>
                                </a:rPr>
                                <m:t>𝑪</m:t>
                              </m:r>
                            </m:sub>
                          </m:sSub>
                          <m:r>
                            <a:rPr lang="en-US" altLang="zh-CN" sz="2000" b="1" i="1">
                              <a:latin typeface="Cambria Math"/>
                            </a:rPr>
                            <m:t>+</m:t>
                          </m:r>
                          <m:sSub>
                            <m:sSubPr>
                              <m:ctrlPr>
                                <a:rPr lang="en-US" altLang="zh-CN" sz="2000" b="1" i="1">
                                  <a:latin typeface="Cambria Math" panose="02040503050406030204" pitchFamily="18" charset="0"/>
                                </a:rPr>
                              </m:ctrlPr>
                            </m:sSubPr>
                            <m:e>
                              <m:r>
                                <a:rPr lang="en-US" altLang="zh-CN" sz="2000" b="1" i="1">
                                  <a:latin typeface="Cambria Math"/>
                                </a:rPr>
                                <m:t>𝑬</m:t>
                              </m:r>
                            </m:e>
                            <m:sub>
                              <m:r>
                                <a:rPr lang="en-US" altLang="zh-CN" sz="2000" b="1" i="1">
                                  <a:latin typeface="Cambria Math"/>
                                </a:rPr>
                                <m:t>𝒅</m:t>
                              </m:r>
                            </m:sub>
                          </m:sSub>
                        </m:num>
                        <m:den>
                          <m:r>
                            <a:rPr lang="en-US" altLang="zh-CN" sz="2000" b="1" i="1">
                              <a:latin typeface="Cambria Math"/>
                            </a:rPr>
                            <m:t>𝟐</m:t>
                          </m:r>
                        </m:den>
                      </m:f>
                    </m:oMath>
                  </m:oMathPara>
                </a14:m>
                <a:endParaRPr lang="zh-CN" altLang="en-US" sz="2000" b="1" dirty="0"/>
              </a:p>
            </p:txBody>
          </p:sp>
        </mc:Choice>
        <mc:Fallback xmlns="">
          <p:sp>
            <p:nvSpPr>
              <p:cNvPr id="15" name="TextBox 14"/>
              <p:cNvSpPr txBox="1">
                <a:spLocks noRot="1" noChangeAspect="1" noMove="1" noResize="1" noEditPoints="1" noAdjustHandles="1" noChangeArrowheads="1" noChangeShapeType="1" noTextEdit="1"/>
              </p:cNvSpPr>
              <p:nvPr/>
            </p:nvSpPr>
            <p:spPr>
              <a:xfrm>
                <a:off x="6290433" y="3504849"/>
                <a:ext cx="1776319" cy="666529"/>
              </a:xfrm>
              <a:prstGeom prst="rect">
                <a:avLst/>
              </a:prstGeom>
              <a:blipFill>
                <a:blip r:embed="rId7"/>
                <a:stretch>
                  <a:fillRect/>
                </a:stretch>
              </a:blipFill>
            </p:spPr>
            <p:txBody>
              <a:bodyPr/>
              <a:lstStyle/>
              <a:p>
                <a:r>
                  <a:rPr lang="zh-CN" altLang="en-US">
                    <a:noFill/>
                  </a:rPr>
                  <a:t> </a:t>
                </a:r>
              </a:p>
            </p:txBody>
          </p:sp>
        </mc:Fallback>
      </mc:AlternateContent>
      <p:sp>
        <p:nvSpPr>
          <p:cNvPr id="18" name="TextBox 17"/>
          <p:cNvSpPr txBox="1"/>
          <p:nvPr/>
        </p:nvSpPr>
        <p:spPr>
          <a:xfrm>
            <a:off x="1749571" y="4124884"/>
            <a:ext cx="2688557" cy="461665"/>
          </a:xfrm>
          <a:prstGeom prst="rect">
            <a:avLst/>
          </a:prstGeom>
          <a:noFill/>
        </p:spPr>
        <p:txBody>
          <a:bodyPr wrap="none" rtlCol="0">
            <a:spAutoFit/>
          </a:bodyPr>
          <a:lstStyle/>
          <a:p>
            <a:r>
              <a:rPr lang="en-US" altLang="zh-CN" sz="2400" b="1" i="1" dirty="0">
                <a:solidFill>
                  <a:srgbClr val="FF0000"/>
                </a:solidFill>
                <a:latin typeface="Times New Roman" pitchFamily="18" charset="0"/>
                <a:ea typeface="华文楷体" pitchFamily="2" charset="-122"/>
                <a:cs typeface="Times New Roman" pitchFamily="18" charset="0"/>
              </a:rPr>
              <a:t>T</a:t>
            </a:r>
            <a:r>
              <a:rPr lang="en-US" altLang="zh-CN" sz="2400" b="1" dirty="0">
                <a:solidFill>
                  <a:srgbClr val="FF0000"/>
                </a:solidFill>
                <a:latin typeface="Times New Roman" pitchFamily="18" charset="0"/>
                <a:ea typeface="华文楷体" pitchFamily="2" charset="-122"/>
                <a:cs typeface="Times New Roman" pitchFamily="18" charset="0"/>
              </a:rPr>
              <a:t> </a:t>
            </a:r>
            <a:r>
              <a:rPr lang="zh-CN" altLang="en-US" sz="2400" b="1" dirty="0">
                <a:solidFill>
                  <a:srgbClr val="FF0000"/>
                </a:solidFill>
                <a:latin typeface="Times New Roman" pitchFamily="18" charset="0"/>
                <a:ea typeface="华文楷体" pitchFamily="2" charset="-122"/>
                <a:cs typeface="Times New Roman" pitchFamily="18" charset="0"/>
              </a:rPr>
              <a:t>从</a:t>
            </a:r>
            <a:r>
              <a:rPr lang="en-US" altLang="zh-CN" sz="2400" b="1" dirty="0">
                <a:solidFill>
                  <a:srgbClr val="FF0000"/>
                </a:solidFill>
                <a:latin typeface="Times New Roman" pitchFamily="18" charset="0"/>
                <a:ea typeface="华文楷体" pitchFamily="2" charset="-122"/>
                <a:cs typeface="Times New Roman" pitchFamily="18" charset="0"/>
              </a:rPr>
              <a:t>0K</a:t>
            </a:r>
            <a:r>
              <a:rPr lang="zh-CN" altLang="en-US" sz="2400" b="1" dirty="0">
                <a:solidFill>
                  <a:srgbClr val="FF0000"/>
                </a:solidFill>
                <a:latin typeface="Times New Roman" pitchFamily="18" charset="0"/>
                <a:ea typeface="华文楷体" pitchFamily="2" charset="-122"/>
                <a:cs typeface="Times New Roman" pitchFamily="18" charset="0"/>
              </a:rPr>
              <a:t>开始增加，</a:t>
            </a:r>
          </a:p>
        </p:txBody>
      </p:sp>
      <mc:AlternateContent xmlns:mc="http://schemas.openxmlformats.org/markup-compatibility/2006" xmlns:a14="http://schemas.microsoft.com/office/drawing/2010/main">
        <mc:Choice Requires="a14">
          <p:sp>
            <p:nvSpPr>
              <p:cNvPr id="19" name="TextBox 18"/>
              <p:cNvSpPr txBox="1"/>
              <p:nvPr/>
            </p:nvSpPr>
            <p:spPr>
              <a:xfrm>
                <a:off x="4362660" y="4143409"/>
                <a:ext cx="181575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a:solidFill>
                                <a:srgbClr val="FF0000"/>
                              </a:solidFill>
                              <a:latin typeface="Cambria Math" panose="02040503050406030204" pitchFamily="18" charset="0"/>
                            </a:rPr>
                          </m:ctrlPr>
                        </m:sSubPr>
                        <m:e>
                          <m:r>
                            <a:rPr lang="en-US" altLang="zh-CN" sz="2400" b="1" i="1">
                              <a:solidFill>
                                <a:srgbClr val="FF0000"/>
                              </a:solidFill>
                              <a:latin typeface="Cambria Math"/>
                            </a:rPr>
                            <m:t>𝒈</m:t>
                          </m:r>
                        </m:e>
                        <m:sub>
                          <m:r>
                            <a:rPr lang="en-US" altLang="zh-CN" sz="2400" b="1" i="1">
                              <a:solidFill>
                                <a:srgbClr val="FF0000"/>
                              </a:solidFill>
                              <a:latin typeface="Cambria Math"/>
                            </a:rPr>
                            <m:t>𝒅</m:t>
                          </m:r>
                        </m:sub>
                      </m:sSub>
                      <m:sSub>
                        <m:sSubPr>
                          <m:ctrlPr>
                            <a:rPr lang="en-US" altLang="zh-CN" sz="2400" b="1" i="1">
                              <a:solidFill>
                                <a:srgbClr val="FF0000"/>
                              </a:solidFill>
                              <a:latin typeface="Cambria Math" panose="02040503050406030204" pitchFamily="18" charset="0"/>
                            </a:rPr>
                          </m:ctrlPr>
                        </m:sSubPr>
                        <m:e>
                          <m:r>
                            <a:rPr lang="en-US" altLang="zh-CN" sz="2400" b="1" i="1">
                              <a:solidFill>
                                <a:srgbClr val="FF0000"/>
                              </a:solidFill>
                              <a:latin typeface="Cambria Math"/>
                            </a:rPr>
                            <m:t>𝑵</m:t>
                          </m:r>
                        </m:e>
                        <m:sub>
                          <m:r>
                            <a:rPr lang="en-US" altLang="zh-CN" sz="2400" b="1" i="1">
                              <a:solidFill>
                                <a:srgbClr val="FF0000"/>
                              </a:solidFill>
                              <a:latin typeface="Cambria Math"/>
                            </a:rPr>
                            <m:t>𝑪</m:t>
                          </m:r>
                        </m:sub>
                      </m:sSub>
                      <m:r>
                        <a:rPr lang="en-US" altLang="zh-CN" sz="2400" b="1" i="1">
                          <a:solidFill>
                            <a:srgbClr val="FF0000"/>
                          </a:solidFill>
                          <a:latin typeface="Cambria Math"/>
                        </a:rPr>
                        <m:t>&lt;</m:t>
                      </m:r>
                      <m:sSub>
                        <m:sSubPr>
                          <m:ctrlPr>
                            <a:rPr lang="en-US" altLang="zh-CN" sz="2400" b="1" i="1">
                              <a:solidFill>
                                <a:srgbClr val="FF0000"/>
                              </a:solidFill>
                              <a:latin typeface="Cambria Math" panose="02040503050406030204" pitchFamily="18" charset="0"/>
                            </a:rPr>
                          </m:ctrlPr>
                        </m:sSubPr>
                        <m:e>
                          <m:r>
                            <a:rPr lang="en-US" altLang="zh-CN" sz="2400" b="1" i="1">
                              <a:solidFill>
                                <a:srgbClr val="FF0000"/>
                              </a:solidFill>
                              <a:latin typeface="Cambria Math"/>
                            </a:rPr>
                            <m:t>𝑵</m:t>
                          </m:r>
                        </m:e>
                        <m:sub>
                          <m:r>
                            <a:rPr lang="en-US" altLang="zh-CN" sz="2400" b="1" i="1">
                              <a:solidFill>
                                <a:srgbClr val="FF0000"/>
                              </a:solidFill>
                              <a:latin typeface="Cambria Math"/>
                            </a:rPr>
                            <m:t>𝒅</m:t>
                          </m:r>
                        </m:sub>
                      </m:sSub>
                    </m:oMath>
                  </m:oMathPara>
                </a14:m>
                <a:endParaRPr lang="zh-CN" altLang="en-US" sz="2400" b="1" dirty="0">
                  <a:solidFill>
                    <a:srgbClr val="FF0000"/>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4362660" y="4143409"/>
                <a:ext cx="1815753" cy="461665"/>
              </a:xfrm>
              <a:prstGeom prst="rect">
                <a:avLst/>
              </a:prstGeom>
              <a:blipFill>
                <a:blip r:embed="rId8"/>
                <a:stretch>
                  <a:fillRect b="-14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4340146" y="4658514"/>
                <a:ext cx="181415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a:latin typeface="Cambria Math" panose="02040503050406030204" pitchFamily="18" charset="0"/>
                            </a:rPr>
                          </m:ctrlPr>
                        </m:sSubPr>
                        <m:e>
                          <m:r>
                            <a:rPr lang="en-US" altLang="zh-CN" sz="2400" b="1" i="1">
                              <a:latin typeface="Cambria Math"/>
                            </a:rPr>
                            <m:t>𝒈</m:t>
                          </m:r>
                        </m:e>
                        <m:sub>
                          <m:r>
                            <a:rPr lang="en-US" altLang="zh-CN" sz="2400" b="1" i="1">
                              <a:latin typeface="Cambria Math"/>
                            </a:rPr>
                            <m:t>𝒅</m:t>
                          </m:r>
                        </m:sub>
                      </m:sSub>
                      <m:sSub>
                        <m:sSubPr>
                          <m:ctrlPr>
                            <a:rPr lang="en-US" altLang="zh-CN" sz="2400" b="1" i="1">
                              <a:latin typeface="Cambria Math" panose="02040503050406030204" pitchFamily="18" charset="0"/>
                            </a:rPr>
                          </m:ctrlPr>
                        </m:sSubPr>
                        <m:e>
                          <m:r>
                            <a:rPr lang="en-US" altLang="zh-CN" sz="2400" b="1" i="1">
                              <a:latin typeface="Cambria Math"/>
                            </a:rPr>
                            <m:t>𝑵</m:t>
                          </m:r>
                        </m:e>
                        <m:sub>
                          <m:r>
                            <a:rPr lang="en-US" altLang="zh-CN" sz="2400" b="1" i="1">
                              <a:latin typeface="Cambria Math"/>
                            </a:rPr>
                            <m:t>𝑪</m:t>
                          </m:r>
                        </m:sub>
                      </m:sSub>
                      <m:r>
                        <a:rPr lang="en-US" altLang="zh-CN" sz="2400" b="1" i="1">
                          <a:latin typeface="Cambria Math"/>
                        </a:rPr>
                        <m:t>=</m:t>
                      </m:r>
                      <m:sSub>
                        <m:sSubPr>
                          <m:ctrlPr>
                            <a:rPr lang="en-US" altLang="zh-CN" sz="2400" b="1" i="1">
                              <a:latin typeface="Cambria Math" panose="02040503050406030204" pitchFamily="18" charset="0"/>
                            </a:rPr>
                          </m:ctrlPr>
                        </m:sSubPr>
                        <m:e>
                          <m:r>
                            <a:rPr lang="en-US" altLang="zh-CN" sz="2400" b="1" i="1">
                              <a:latin typeface="Cambria Math"/>
                            </a:rPr>
                            <m:t>𝑵</m:t>
                          </m:r>
                        </m:e>
                        <m:sub>
                          <m:r>
                            <a:rPr lang="en-US" altLang="zh-CN" sz="2400" b="1" i="1">
                              <a:latin typeface="Cambria Math"/>
                            </a:rPr>
                            <m:t>𝒅</m:t>
                          </m:r>
                        </m:sub>
                      </m:sSub>
                    </m:oMath>
                  </m:oMathPara>
                </a14:m>
                <a:endParaRPr lang="zh-CN" altLang="en-US" sz="2400" b="1" dirty="0"/>
              </a:p>
            </p:txBody>
          </p:sp>
        </mc:Choice>
        <mc:Fallback xmlns="">
          <p:sp>
            <p:nvSpPr>
              <p:cNvPr id="22" name="TextBox 21"/>
              <p:cNvSpPr txBox="1">
                <a:spLocks noRot="1" noChangeAspect="1" noMove="1" noResize="1" noEditPoints="1" noAdjustHandles="1" noChangeArrowheads="1" noChangeShapeType="1" noTextEdit="1"/>
              </p:cNvSpPr>
              <p:nvPr/>
            </p:nvSpPr>
            <p:spPr>
              <a:xfrm>
                <a:off x="4340146" y="4658514"/>
                <a:ext cx="1814151" cy="461665"/>
              </a:xfrm>
              <a:prstGeom prst="rect">
                <a:avLst/>
              </a:prstGeom>
              <a:blipFill>
                <a:blip r:embed="rId9"/>
                <a:stretch>
                  <a:fillRect b="-13158"/>
                </a:stretch>
              </a:blipFill>
            </p:spPr>
            <p:txBody>
              <a:bodyPr/>
              <a:lstStyle/>
              <a:p>
                <a:r>
                  <a:rPr lang="zh-CN" altLang="en-US">
                    <a:noFill/>
                  </a:rPr>
                  <a:t> </a:t>
                </a:r>
              </a:p>
            </p:txBody>
          </p:sp>
        </mc:Fallback>
      </mc:AlternateContent>
      <p:sp>
        <p:nvSpPr>
          <p:cNvPr id="26" name="TextBox 25"/>
          <p:cNvSpPr txBox="1"/>
          <p:nvPr/>
        </p:nvSpPr>
        <p:spPr>
          <a:xfrm>
            <a:off x="2140333" y="5179995"/>
            <a:ext cx="2339102" cy="461665"/>
          </a:xfrm>
          <a:prstGeom prst="rect">
            <a:avLst/>
          </a:prstGeom>
          <a:noFill/>
        </p:spPr>
        <p:txBody>
          <a:bodyPr wrap="none" rtlCol="0">
            <a:spAutoFit/>
          </a:bodyPr>
          <a:lstStyle/>
          <a:p>
            <a:r>
              <a:rPr lang="zh-CN" altLang="en-US" sz="2400" b="1" dirty="0">
                <a:solidFill>
                  <a:srgbClr val="C00000"/>
                </a:solidFill>
                <a:latin typeface="Times New Roman" pitchFamily="18" charset="0"/>
                <a:ea typeface="华文楷体" pitchFamily="2" charset="-122"/>
                <a:cs typeface="Times New Roman" pitchFamily="18" charset="0"/>
              </a:rPr>
              <a:t>温度继续增加，</a:t>
            </a:r>
          </a:p>
        </p:txBody>
      </p:sp>
      <mc:AlternateContent xmlns:mc="http://schemas.openxmlformats.org/markup-compatibility/2006" xmlns:a14="http://schemas.microsoft.com/office/drawing/2010/main">
        <mc:Choice Requires="a14">
          <p:sp>
            <p:nvSpPr>
              <p:cNvPr id="27" name="TextBox 26"/>
              <p:cNvSpPr txBox="1"/>
              <p:nvPr/>
            </p:nvSpPr>
            <p:spPr>
              <a:xfrm>
                <a:off x="1445701" y="5816202"/>
                <a:ext cx="2866106" cy="7838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𝑛</m:t>
                      </m:r>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𝐶</m:t>
                          </m:r>
                        </m:sub>
                      </m:sSub>
                      <m:r>
                        <a:rPr lang="en-US" altLang="zh-CN" sz="2000" i="1">
                          <a:latin typeface="Cambria Math"/>
                        </a:rPr>
                        <m:t>𝑒𝑥𝑝</m:t>
                      </m:r>
                      <m:d>
                        <m:dPr>
                          <m:ctrlPr>
                            <a:rPr lang="en-US" altLang="zh-CN" sz="2000" i="1">
                              <a:latin typeface="Cambria Math" panose="02040503050406030204" pitchFamily="18" charset="0"/>
                            </a:rPr>
                          </m:ctrlPr>
                        </m:dPr>
                        <m:e>
                          <m:r>
                            <a:rPr lang="en-US" altLang="zh-CN" sz="2000" i="1">
                              <a:latin typeface="Cambria Math"/>
                            </a:rPr>
                            <m:t>−</m:t>
                          </m:r>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𝐶</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num>
                            <m:den>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den>
                          </m:f>
                        </m:e>
                      </m:d>
                    </m:oMath>
                  </m:oMathPara>
                </a14:m>
                <a:endParaRPr lang="zh-CN" altLang="en-US" sz="2000" dirty="0"/>
              </a:p>
            </p:txBody>
          </p:sp>
        </mc:Choice>
        <mc:Fallback xmlns="">
          <p:sp>
            <p:nvSpPr>
              <p:cNvPr id="27" name="TextBox 26"/>
              <p:cNvSpPr txBox="1">
                <a:spLocks noRot="1" noChangeAspect="1" noMove="1" noResize="1" noEditPoints="1" noAdjustHandles="1" noChangeArrowheads="1" noChangeShapeType="1" noTextEdit="1"/>
              </p:cNvSpPr>
              <p:nvPr/>
            </p:nvSpPr>
            <p:spPr>
              <a:xfrm>
                <a:off x="1445701" y="5816202"/>
                <a:ext cx="2866106" cy="783869"/>
              </a:xfrm>
              <a:prstGeom prst="rect">
                <a:avLst/>
              </a:prstGeom>
              <a:blipFill>
                <a:blip r:embed="rId10"/>
                <a:stretch>
                  <a:fillRect/>
                </a:stretch>
              </a:blipFill>
            </p:spPr>
            <p:txBody>
              <a:bodyPr/>
              <a:lstStyle/>
              <a:p>
                <a:r>
                  <a:rPr lang="zh-CN" altLang="en-US">
                    <a:noFill/>
                  </a:rPr>
                  <a:t> </a:t>
                </a:r>
              </a:p>
            </p:txBody>
          </p:sp>
        </mc:Fallback>
      </mc:AlternateContent>
      <p:sp>
        <p:nvSpPr>
          <p:cNvPr id="28" name="左弧形箭头 27"/>
          <p:cNvSpPr/>
          <p:nvPr/>
        </p:nvSpPr>
        <p:spPr>
          <a:xfrm>
            <a:off x="1065955" y="2924175"/>
            <a:ext cx="638861" cy="3283960"/>
          </a:xfrm>
          <a:prstGeom prst="curvedRightArrow">
            <a:avLst/>
          </a:prstGeom>
          <a:solidFill>
            <a:schemeClr val="tx2"/>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9" name="TextBox 28"/>
              <p:cNvSpPr txBox="1"/>
              <p:nvPr/>
            </p:nvSpPr>
            <p:spPr>
              <a:xfrm>
                <a:off x="4615618" y="5800703"/>
                <a:ext cx="3723583" cy="8570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a:rPr>
                        <m:t>𝒏</m:t>
                      </m:r>
                      <m:r>
                        <a:rPr lang="en-US" altLang="zh-CN" sz="2000" b="1" i="1">
                          <a:latin typeface="Cambria Math"/>
                        </a:rPr>
                        <m:t>=</m:t>
                      </m:r>
                      <m:sSup>
                        <m:sSupPr>
                          <m:ctrlPr>
                            <a:rPr lang="en-US" altLang="zh-CN" sz="2000" b="1" i="1">
                              <a:latin typeface="Cambria Math" panose="02040503050406030204" pitchFamily="18" charset="0"/>
                            </a:rPr>
                          </m:ctrlPr>
                        </m:sSupPr>
                        <m:e>
                          <m:d>
                            <m:dPr>
                              <m:ctrlPr>
                                <a:rPr lang="en-US" altLang="zh-CN" sz="2000" b="1" i="1">
                                  <a:latin typeface="Cambria Math" panose="02040503050406030204" pitchFamily="18" charset="0"/>
                                </a:rPr>
                              </m:ctrlPr>
                            </m:dPr>
                            <m:e>
                              <m:f>
                                <m:fPr>
                                  <m:ctrlPr>
                                    <a:rPr lang="en-US" altLang="zh-CN" sz="2000" b="1" i="1">
                                      <a:latin typeface="Cambria Math" panose="02040503050406030204" pitchFamily="18" charset="0"/>
                                    </a:rPr>
                                  </m:ctrlPr>
                                </m:fPr>
                                <m:num>
                                  <m:sSub>
                                    <m:sSubPr>
                                      <m:ctrlPr>
                                        <a:rPr lang="en-US" altLang="zh-CN" sz="2000" b="1" i="1">
                                          <a:latin typeface="Cambria Math" panose="02040503050406030204" pitchFamily="18" charset="0"/>
                                        </a:rPr>
                                      </m:ctrlPr>
                                    </m:sSubPr>
                                    <m:e>
                                      <m:r>
                                        <a:rPr lang="en-US" altLang="zh-CN" sz="2000" b="1" i="1">
                                          <a:latin typeface="Cambria Math"/>
                                        </a:rPr>
                                        <m:t>𝑵</m:t>
                                      </m:r>
                                    </m:e>
                                    <m:sub>
                                      <m:r>
                                        <a:rPr lang="en-US" altLang="zh-CN" sz="2000" b="1" i="1">
                                          <a:latin typeface="Cambria Math"/>
                                        </a:rPr>
                                        <m:t>𝑪</m:t>
                                      </m:r>
                                    </m:sub>
                                  </m:sSub>
                                  <m:sSub>
                                    <m:sSubPr>
                                      <m:ctrlPr>
                                        <a:rPr lang="en-US" altLang="zh-CN" sz="2000" b="1" i="1">
                                          <a:latin typeface="Cambria Math" panose="02040503050406030204" pitchFamily="18" charset="0"/>
                                        </a:rPr>
                                      </m:ctrlPr>
                                    </m:sSubPr>
                                    <m:e>
                                      <m:r>
                                        <a:rPr lang="en-US" altLang="zh-CN" sz="2000" b="1" i="1">
                                          <a:latin typeface="Cambria Math"/>
                                        </a:rPr>
                                        <m:t>𝑵</m:t>
                                      </m:r>
                                    </m:e>
                                    <m:sub>
                                      <m:r>
                                        <a:rPr lang="en-US" altLang="zh-CN" sz="2000" b="1" i="1">
                                          <a:latin typeface="Cambria Math"/>
                                        </a:rPr>
                                        <m:t>𝒅</m:t>
                                      </m:r>
                                    </m:sub>
                                  </m:sSub>
                                </m:num>
                                <m:den>
                                  <m:sSub>
                                    <m:sSubPr>
                                      <m:ctrlPr>
                                        <a:rPr lang="en-US" altLang="zh-CN" sz="2000" b="1" i="1">
                                          <a:latin typeface="Cambria Math" panose="02040503050406030204" pitchFamily="18" charset="0"/>
                                        </a:rPr>
                                      </m:ctrlPr>
                                    </m:sSubPr>
                                    <m:e>
                                      <m:r>
                                        <a:rPr lang="en-US" altLang="zh-CN" sz="2000" b="1" i="1">
                                          <a:latin typeface="Cambria Math"/>
                                        </a:rPr>
                                        <m:t>𝒈</m:t>
                                      </m:r>
                                    </m:e>
                                    <m:sub>
                                      <m:r>
                                        <a:rPr lang="en-US" altLang="zh-CN" sz="2000" b="1" i="1">
                                          <a:latin typeface="Cambria Math"/>
                                        </a:rPr>
                                        <m:t>𝒅</m:t>
                                      </m:r>
                                    </m:sub>
                                  </m:sSub>
                                </m:den>
                              </m:f>
                            </m:e>
                          </m:d>
                        </m:e>
                        <m:sup>
                          <m:r>
                            <a:rPr lang="en-US" altLang="zh-CN" sz="2000" b="1" i="1">
                              <a:latin typeface="Cambria Math"/>
                            </a:rPr>
                            <m:t>𝟏</m:t>
                          </m:r>
                          <m:r>
                            <a:rPr lang="en-US" altLang="zh-CN" sz="2000" b="1" i="1">
                              <a:latin typeface="Cambria Math"/>
                            </a:rPr>
                            <m:t>/</m:t>
                          </m:r>
                          <m:r>
                            <a:rPr lang="en-US" altLang="zh-CN" sz="2000" b="1" i="1">
                              <a:latin typeface="Cambria Math"/>
                            </a:rPr>
                            <m:t>𝟐</m:t>
                          </m:r>
                        </m:sup>
                      </m:sSup>
                      <m:r>
                        <a:rPr lang="en-US" altLang="zh-CN" sz="2000" b="1" i="1">
                          <a:latin typeface="Cambria Math"/>
                        </a:rPr>
                        <m:t>𝒆𝒙𝒑</m:t>
                      </m:r>
                      <m:d>
                        <m:dPr>
                          <m:ctrlPr>
                            <a:rPr lang="en-US" altLang="zh-CN" sz="2000" b="1" i="1">
                              <a:latin typeface="Cambria Math" panose="02040503050406030204" pitchFamily="18" charset="0"/>
                            </a:rPr>
                          </m:ctrlPr>
                        </m:dPr>
                        <m:e>
                          <m:r>
                            <a:rPr lang="en-US" altLang="zh-CN" sz="2000" b="1" i="1">
                              <a:latin typeface="Cambria Math"/>
                            </a:rPr>
                            <m:t>−</m:t>
                          </m:r>
                          <m:f>
                            <m:fPr>
                              <m:ctrlPr>
                                <a:rPr lang="en-US" altLang="zh-CN" sz="2000" b="1" i="1">
                                  <a:latin typeface="Cambria Math" panose="02040503050406030204" pitchFamily="18" charset="0"/>
                                </a:rPr>
                              </m:ctrlPr>
                            </m:fPr>
                            <m:num>
                              <m:sSub>
                                <m:sSubPr>
                                  <m:ctrlPr>
                                    <a:rPr lang="en-US" altLang="zh-CN" sz="2000" b="1" i="1">
                                      <a:latin typeface="Cambria Math" panose="02040503050406030204" pitchFamily="18" charset="0"/>
                                    </a:rPr>
                                  </m:ctrlPr>
                                </m:sSubPr>
                                <m:e>
                                  <m:r>
                                    <a:rPr lang="en-US" altLang="zh-CN" sz="2000" b="1" i="1">
                                      <a:latin typeface="Cambria Math"/>
                                    </a:rPr>
                                    <m:t>𝑬</m:t>
                                  </m:r>
                                </m:e>
                                <m:sub>
                                  <m:r>
                                    <a:rPr lang="en-US" altLang="zh-CN" sz="2000" b="1" i="1">
                                      <a:latin typeface="Cambria Math"/>
                                    </a:rPr>
                                    <m:t>𝑰</m:t>
                                  </m:r>
                                </m:sub>
                              </m:sSub>
                            </m:num>
                            <m:den>
                              <m:r>
                                <a:rPr lang="en-US" altLang="zh-CN" sz="2000" b="1" i="1">
                                  <a:latin typeface="Cambria Math"/>
                                </a:rPr>
                                <m:t>𝟐</m:t>
                              </m:r>
                              <m:sSub>
                                <m:sSubPr>
                                  <m:ctrlPr>
                                    <a:rPr lang="en-US" altLang="zh-CN" sz="2000" b="1" i="1">
                                      <a:latin typeface="Cambria Math" panose="02040503050406030204" pitchFamily="18" charset="0"/>
                                    </a:rPr>
                                  </m:ctrlPr>
                                </m:sSubPr>
                                <m:e>
                                  <m:r>
                                    <a:rPr lang="en-US" altLang="zh-CN" sz="2000" b="1" i="1">
                                      <a:latin typeface="Cambria Math"/>
                                    </a:rPr>
                                    <m:t>𝑲</m:t>
                                  </m:r>
                                </m:e>
                                <m:sub>
                                  <m:r>
                                    <a:rPr lang="en-US" altLang="zh-CN" sz="2000" b="1" i="1">
                                      <a:latin typeface="Cambria Math"/>
                                    </a:rPr>
                                    <m:t>𝟎</m:t>
                                  </m:r>
                                </m:sub>
                              </m:sSub>
                              <m:r>
                                <a:rPr lang="en-US" altLang="zh-CN" sz="2000" b="1" i="1">
                                  <a:latin typeface="Cambria Math"/>
                                </a:rPr>
                                <m:t>𝑻</m:t>
                              </m:r>
                            </m:den>
                          </m:f>
                        </m:e>
                      </m:d>
                    </m:oMath>
                  </m:oMathPara>
                </a14:m>
                <a:endParaRPr lang="zh-CN" altLang="en-US" sz="2000" b="1" dirty="0"/>
              </a:p>
            </p:txBody>
          </p:sp>
        </mc:Choice>
        <mc:Fallback xmlns="">
          <p:sp>
            <p:nvSpPr>
              <p:cNvPr id="29" name="TextBox 28"/>
              <p:cNvSpPr txBox="1">
                <a:spLocks noRot="1" noChangeAspect="1" noMove="1" noResize="1" noEditPoints="1" noAdjustHandles="1" noChangeArrowheads="1" noChangeShapeType="1" noTextEdit="1"/>
              </p:cNvSpPr>
              <p:nvPr/>
            </p:nvSpPr>
            <p:spPr>
              <a:xfrm>
                <a:off x="4615618" y="5800703"/>
                <a:ext cx="3723583" cy="857094"/>
              </a:xfrm>
              <a:prstGeom prst="rect">
                <a:avLst/>
              </a:prstGeom>
              <a:blipFill>
                <a:blip r:embed="rId11"/>
                <a:stretch>
                  <a:fillRect/>
                </a:stretch>
              </a:blipFill>
            </p:spPr>
            <p:txBody>
              <a:bodyPr/>
              <a:lstStyle/>
              <a:p>
                <a:r>
                  <a:rPr lang="zh-CN" altLang="en-US">
                    <a:noFill/>
                  </a:rPr>
                  <a:t> </a:t>
                </a:r>
              </a:p>
            </p:txBody>
          </p:sp>
        </mc:Fallback>
      </mc:AlternateContent>
      <p:sp>
        <p:nvSpPr>
          <p:cNvPr id="30" name="TextBox 29"/>
          <p:cNvSpPr txBox="1"/>
          <p:nvPr/>
        </p:nvSpPr>
        <p:spPr>
          <a:xfrm>
            <a:off x="8309285" y="6009995"/>
            <a:ext cx="1846980" cy="523220"/>
          </a:xfrm>
          <a:prstGeom prst="rect">
            <a:avLst/>
          </a:prstGeom>
          <a:noFill/>
        </p:spPr>
        <p:txBody>
          <a:bodyPr wrap="none" rtlCol="0">
            <a:spAutoFit/>
          </a:bodyPr>
          <a:lstStyle/>
          <a:p>
            <a:r>
              <a:rPr lang="zh-CN" altLang="en-US" b="1" dirty="0">
                <a:solidFill>
                  <a:srgbClr val="C00000"/>
                </a:solidFill>
              </a:rPr>
              <a:t>利用</a:t>
            </a:r>
            <a:r>
              <a:rPr lang="zh-CN" altLang="en-US" b="1" dirty="0" smtClean="0">
                <a:solidFill>
                  <a:srgbClr val="C00000"/>
                </a:solidFill>
              </a:rPr>
              <a:t>？</a:t>
            </a:r>
            <a:r>
              <a:rPr lang="en-US" altLang="zh-CN" b="1" dirty="0">
                <a:solidFill>
                  <a:srgbClr val="C00000"/>
                </a:solidFill>
              </a:rPr>
              <a:t>p</a:t>
            </a:r>
            <a:r>
              <a:rPr lang="zh-CN" altLang="en-US" b="1" dirty="0" smtClean="0">
                <a:solidFill>
                  <a:srgbClr val="C00000"/>
                </a:solidFill>
              </a:rPr>
              <a:t>？</a:t>
            </a:r>
            <a:endParaRPr lang="zh-CN" altLang="en-US" b="1" dirty="0">
              <a:solidFill>
                <a:srgbClr val="C00000"/>
              </a:solidFill>
            </a:endParaRPr>
          </a:p>
        </p:txBody>
      </p:sp>
      <p:grpSp>
        <p:nvGrpSpPr>
          <p:cNvPr id="24" name="组合 23"/>
          <p:cNvGrpSpPr/>
          <p:nvPr/>
        </p:nvGrpSpPr>
        <p:grpSpPr>
          <a:xfrm>
            <a:off x="11525974" y="6481407"/>
            <a:ext cx="552450" cy="314325"/>
            <a:chOff x="5172075" y="6438900"/>
            <a:chExt cx="552450" cy="314325"/>
          </a:xfrm>
        </p:grpSpPr>
        <p:sp>
          <p:nvSpPr>
            <p:cNvPr id="31" name="棱台 30"/>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右箭头 31"/>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32"/>
          <p:cNvSpPr txBox="1"/>
          <p:nvPr/>
        </p:nvSpPr>
        <p:spPr>
          <a:xfrm>
            <a:off x="9544801" y="6510914"/>
            <a:ext cx="1899879" cy="307777"/>
          </a:xfrm>
          <a:prstGeom prst="rect">
            <a:avLst/>
          </a:prstGeom>
          <a:noFill/>
        </p:spPr>
        <p:txBody>
          <a:bodyPr wrap="none" rtlCol="0">
            <a:spAutoFit/>
          </a:bodyPr>
          <a:lstStyle/>
          <a:p>
            <a:r>
              <a:rPr lang="zh-CN" altLang="en-US" sz="1400" dirty="0"/>
              <a:t>大连理工大学  张贺秋</a:t>
            </a:r>
          </a:p>
        </p:txBody>
      </p:sp>
      <p:sp>
        <p:nvSpPr>
          <p:cNvPr id="3" name="TextBox 2"/>
          <p:cNvSpPr txBox="1"/>
          <p:nvPr/>
        </p:nvSpPr>
        <p:spPr>
          <a:xfrm>
            <a:off x="2554653" y="4658514"/>
            <a:ext cx="1919115" cy="461665"/>
          </a:xfrm>
          <a:prstGeom prst="rect">
            <a:avLst/>
          </a:prstGeom>
          <a:noFill/>
        </p:spPr>
        <p:txBody>
          <a:bodyPr wrap="none" rtlCol="0">
            <a:spAutoFit/>
          </a:bodyPr>
          <a:lstStyle/>
          <a:p>
            <a:r>
              <a:rPr lang="en-US" altLang="zh-CN" sz="2400" b="1" i="1" dirty="0">
                <a:latin typeface="Times New Roman" pitchFamily="18" charset="0"/>
                <a:ea typeface="+mn-ea"/>
                <a:cs typeface="Times New Roman" pitchFamily="18" charset="0"/>
              </a:rPr>
              <a:t>T</a:t>
            </a:r>
            <a:r>
              <a:rPr lang="zh-CN" altLang="en-US" sz="2400" b="1" dirty="0">
                <a:latin typeface="Times New Roman" pitchFamily="18" charset="0"/>
                <a:ea typeface="+mn-ea"/>
                <a:cs typeface="Times New Roman" pitchFamily="18" charset="0"/>
              </a:rPr>
              <a:t>继续增加，</a:t>
            </a:r>
          </a:p>
        </p:txBody>
      </p:sp>
      <mc:AlternateContent xmlns:mc="http://schemas.openxmlformats.org/markup-compatibility/2006" xmlns:a14="http://schemas.microsoft.com/office/drawing/2010/main">
        <mc:Choice Requires="a14">
          <p:sp>
            <p:nvSpPr>
              <p:cNvPr id="34" name="TextBox 33"/>
              <p:cNvSpPr txBox="1"/>
              <p:nvPr/>
            </p:nvSpPr>
            <p:spPr>
              <a:xfrm>
                <a:off x="6290436" y="4586859"/>
                <a:ext cx="1776319" cy="6665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a:latin typeface="Cambria Math" panose="02040503050406030204" pitchFamily="18" charset="0"/>
                            </a:rPr>
                          </m:ctrlPr>
                        </m:sSubPr>
                        <m:e>
                          <m:r>
                            <a:rPr lang="en-US" altLang="zh-CN" sz="2000" b="1" i="1">
                              <a:latin typeface="Cambria Math"/>
                            </a:rPr>
                            <m:t>𝑬</m:t>
                          </m:r>
                        </m:e>
                        <m:sub>
                          <m:r>
                            <a:rPr lang="en-US" altLang="zh-CN" sz="2000" b="1" i="1">
                              <a:latin typeface="Cambria Math"/>
                            </a:rPr>
                            <m:t>𝒇</m:t>
                          </m:r>
                        </m:sub>
                      </m:sSub>
                      <m:r>
                        <a:rPr lang="en-US" altLang="zh-CN" sz="2000" b="1" i="1">
                          <a:latin typeface="Cambria Math"/>
                        </a:rPr>
                        <m:t>=</m:t>
                      </m:r>
                      <m:f>
                        <m:fPr>
                          <m:ctrlPr>
                            <a:rPr lang="en-US" altLang="zh-CN" sz="2000" b="1" i="1">
                              <a:latin typeface="Cambria Math" panose="02040503050406030204" pitchFamily="18" charset="0"/>
                            </a:rPr>
                          </m:ctrlPr>
                        </m:fPr>
                        <m:num>
                          <m:sSub>
                            <m:sSubPr>
                              <m:ctrlPr>
                                <a:rPr lang="en-US" altLang="zh-CN" sz="2000" b="1" i="1">
                                  <a:latin typeface="Cambria Math" panose="02040503050406030204" pitchFamily="18" charset="0"/>
                                </a:rPr>
                              </m:ctrlPr>
                            </m:sSubPr>
                            <m:e>
                              <m:r>
                                <a:rPr lang="en-US" altLang="zh-CN" sz="2000" b="1" i="1">
                                  <a:latin typeface="Cambria Math"/>
                                </a:rPr>
                                <m:t>𝑬</m:t>
                              </m:r>
                            </m:e>
                            <m:sub>
                              <m:r>
                                <a:rPr lang="en-US" altLang="zh-CN" sz="2000" b="1" i="1">
                                  <a:latin typeface="Cambria Math"/>
                                </a:rPr>
                                <m:t>𝑪</m:t>
                              </m:r>
                            </m:sub>
                          </m:sSub>
                          <m:r>
                            <a:rPr lang="en-US" altLang="zh-CN" sz="2000" b="1" i="1">
                              <a:latin typeface="Cambria Math"/>
                            </a:rPr>
                            <m:t>+</m:t>
                          </m:r>
                          <m:sSub>
                            <m:sSubPr>
                              <m:ctrlPr>
                                <a:rPr lang="en-US" altLang="zh-CN" sz="2000" b="1" i="1">
                                  <a:latin typeface="Cambria Math" panose="02040503050406030204" pitchFamily="18" charset="0"/>
                                </a:rPr>
                              </m:ctrlPr>
                            </m:sSubPr>
                            <m:e>
                              <m:r>
                                <a:rPr lang="en-US" altLang="zh-CN" sz="2000" b="1" i="1">
                                  <a:latin typeface="Cambria Math"/>
                                </a:rPr>
                                <m:t>𝑬</m:t>
                              </m:r>
                            </m:e>
                            <m:sub>
                              <m:r>
                                <a:rPr lang="en-US" altLang="zh-CN" sz="2000" b="1" i="1">
                                  <a:latin typeface="Cambria Math"/>
                                </a:rPr>
                                <m:t>𝒅</m:t>
                              </m:r>
                            </m:sub>
                          </m:sSub>
                        </m:num>
                        <m:den>
                          <m:r>
                            <a:rPr lang="en-US" altLang="zh-CN" sz="2000" b="1" i="1">
                              <a:latin typeface="Cambria Math"/>
                            </a:rPr>
                            <m:t>𝟐</m:t>
                          </m:r>
                        </m:den>
                      </m:f>
                    </m:oMath>
                  </m:oMathPara>
                </a14:m>
                <a:endParaRPr lang="zh-CN" altLang="en-US" sz="2000" b="1" dirty="0"/>
              </a:p>
            </p:txBody>
          </p:sp>
        </mc:Choice>
        <mc:Fallback xmlns="">
          <p:sp>
            <p:nvSpPr>
              <p:cNvPr id="34" name="TextBox 33"/>
              <p:cNvSpPr txBox="1">
                <a:spLocks noRot="1" noChangeAspect="1" noMove="1" noResize="1" noEditPoints="1" noAdjustHandles="1" noChangeArrowheads="1" noChangeShapeType="1" noTextEdit="1"/>
              </p:cNvSpPr>
              <p:nvPr/>
            </p:nvSpPr>
            <p:spPr>
              <a:xfrm>
                <a:off x="6290436" y="4586859"/>
                <a:ext cx="1776319" cy="666529"/>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4361606" y="5248409"/>
                <a:ext cx="181575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a:latin typeface="Cambria Math" panose="02040503050406030204" pitchFamily="18" charset="0"/>
                            </a:rPr>
                          </m:ctrlPr>
                        </m:sSubPr>
                        <m:e>
                          <m:r>
                            <a:rPr lang="en-US" altLang="zh-CN" sz="2400" b="1" i="1">
                              <a:latin typeface="Cambria Math"/>
                            </a:rPr>
                            <m:t>𝒈</m:t>
                          </m:r>
                        </m:e>
                        <m:sub>
                          <m:r>
                            <a:rPr lang="en-US" altLang="zh-CN" sz="2400" b="1" i="1">
                              <a:latin typeface="Cambria Math"/>
                            </a:rPr>
                            <m:t>𝒅</m:t>
                          </m:r>
                        </m:sub>
                      </m:sSub>
                      <m:sSub>
                        <m:sSubPr>
                          <m:ctrlPr>
                            <a:rPr lang="en-US" altLang="zh-CN" sz="2400" b="1" i="1">
                              <a:latin typeface="Cambria Math" panose="02040503050406030204" pitchFamily="18" charset="0"/>
                            </a:rPr>
                          </m:ctrlPr>
                        </m:sSubPr>
                        <m:e>
                          <m:r>
                            <a:rPr lang="en-US" altLang="zh-CN" sz="2400" b="1" i="1">
                              <a:latin typeface="Cambria Math"/>
                            </a:rPr>
                            <m:t>𝑵</m:t>
                          </m:r>
                        </m:e>
                        <m:sub>
                          <m:r>
                            <a:rPr lang="en-US" altLang="zh-CN" sz="2400" b="1" i="1">
                              <a:latin typeface="Cambria Math"/>
                            </a:rPr>
                            <m:t>𝑪</m:t>
                          </m:r>
                        </m:sub>
                      </m:sSub>
                      <m:r>
                        <a:rPr lang="en-US" altLang="zh-CN" sz="2400" b="1" i="1">
                          <a:latin typeface="Cambria Math"/>
                        </a:rPr>
                        <m:t>&gt;</m:t>
                      </m:r>
                      <m:sSub>
                        <m:sSubPr>
                          <m:ctrlPr>
                            <a:rPr lang="en-US" altLang="zh-CN" sz="2400" b="1" i="1">
                              <a:latin typeface="Cambria Math" panose="02040503050406030204" pitchFamily="18" charset="0"/>
                            </a:rPr>
                          </m:ctrlPr>
                        </m:sSubPr>
                        <m:e>
                          <m:r>
                            <a:rPr lang="en-US" altLang="zh-CN" sz="2400" b="1" i="1">
                              <a:latin typeface="Cambria Math"/>
                            </a:rPr>
                            <m:t>𝑵</m:t>
                          </m:r>
                        </m:e>
                        <m:sub>
                          <m:r>
                            <a:rPr lang="en-US" altLang="zh-CN" sz="2400" b="1" i="1">
                              <a:latin typeface="Cambria Math"/>
                            </a:rPr>
                            <m:t>𝒅</m:t>
                          </m:r>
                        </m:sub>
                      </m:sSub>
                    </m:oMath>
                  </m:oMathPara>
                </a14:m>
                <a:endParaRPr lang="zh-CN" altLang="en-US" sz="2400" b="1" dirty="0"/>
              </a:p>
            </p:txBody>
          </p:sp>
        </mc:Choice>
        <mc:Fallback xmlns="">
          <p:sp>
            <p:nvSpPr>
              <p:cNvPr id="35" name="TextBox 34"/>
              <p:cNvSpPr txBox="1">
                <a:spLocks noRot="1" noChangeAspect="1" noMove="1" noResize="1" noEditPoints="1" noAdjustHandles="1" noChangeArrowheads="1" noChangeShapeType="1" noTextEdit="1"/>
              </p:cNvSpPr>
              <p:nvPr/>
            </p:nvSpPr>
            <p:spPr>
              <a:xfrm>
                <a:off x="4361606" y="5248409"/>
                <a:ext cx="1815753" cy="461665"/>
              </a:xfrm>
              <a:prstGeom prst="rect">
                <a:avLst/>
              </a:prstGeom>
              <a:blipFill>
                <a:blip r:embed="rId13"/>
                <a:stretch>
                  <a:fillRect b="-13158"/>
                </a:stretch>
              </a:blipFill>
            </p:spPr>
            <p:txBody>
              <a:bodyPr/>
              <a:lstStyle/>
              <a:p>
                <a:r>
                  <a:rPr lang="zh-CN" altLang="en-US">
                    <a:noFill/>
                  </a:rPr>
                  <a:t> </a:t>
                </a:r>
              </a:p>
            </p:txBody>
          </p:sp>
        </mc:Fallback>
      </mc:AlternateContent>
      <p:sp>
        <p:nvSpPr>
          <p:cNvPr id="36" name="TextBox 35"/>
          <p:cNvSpPr txBox="1"/>
          <p:nvPr/>
        </p:nvSpPr>
        <p:spPr>
          <a:xfrm>
            <a:off x="6352331" y="4204963"/>
            <a:ext cx="990977" cy="400110"/>
          </a:xfrm>
          <a:prstGeom prst="rect">
            <a:avLst/>
          </a:prstGeom>
          <a:noFill/>
        </p:spPr>
        <p:txBody>
          <a:bodyPr wrap="none" rtlCol="0">
            <a:spAutoFit/>
          </a:bodyPr>
          <a:lstStyle/>
          <a:p>
            <a:r>
              <a:rPr lang="en-US" altLang="zh-CN" sz="2000" b="1" i="1" dirty="0" err="1">
                <a:solidFill>
                  <a:srgbClr val="FF0000"/>
                </a:solidFill>
                <a:latin typeface="Times New Roman" pitchFamily="18" charset="0"/>
                <a:ea typeface="华文楷体" pitchFamily="2" charset="-122"/>
                <a:cs typeface="Times New Roman" pitchFamily="18" charset="0"/>
              </a:rPr>
              <a:t>E</a:t>
            </a:r>
            <a:r>
              <a:rPr lang="en-US" altLang="zh-CN" sz="2000" b="1" i="1" baseline="-25000" dirty="0" err="1">
                <a:solidFill>
                  <a:srgbClr val="FF0000"/>
                </a:solidFill>
                <a:latin typeface="Times New Roman" pitchFamily="18" charset="0"/>
                <a:ea typeface="华文楷体" pitchFamily="2" charset="-122"/>
                <a:cs typeface="Times New Roman" pitchFamily="18" charset="0"/>
              </a:rPr>
              <a:t>f</a:t>
            </a:r>
            <a:r>
              <a:rPr lang="en-US" altLang="zh-CN" sz="2000" b="1" dirty="0">
                <a:solidFill>
                  <a:srgbClr val="FF0000"/>
                </a:solidFill>
                <a:latin typeface="Times New Roman" pitchFamily="18" charset="0"/>
                <a:ea typeface="华文楷体" pitchFamily="2" charset="-122"/>
                <a:cs typeface="Times New Roman" pitchFamily="18" charset="0"/>
              </a:rPr>
              <a:t> </a:t>
            </a:r>
            <a:r>
              <a:rPr lang="zh-CN" altLang="en-US" sz="2000" b="1" dirty="0">
                <a:solidFill>
                  <a:srgbClr val="FF0000"/>
                </a:solidFill>
                <a:latin typeface="Times New Roman" pitchFamily="18" charset="0"/>
                <a:ea typeface="华文楷体" pitchFamily="2" charset="-122"/>
                <a:cs typeface="Times New Roman" pitchFamily="18" charset="0"/>
              </a:rPr>
              <a:t>增加</a:t>
            </a:r>
          </a:p>
        </p:txBody>
      </p:sp>
      <p:grpSp>
        <p:nvGrpSpPr>
          <p:cNvPr id="47" name="组合 46"/>
          <p:cNvGrpSpPr/>
          <p:nvPr/>
        </p:nvGrpSpPr>
        <p:grpSpPr>
          <a:xfrm>
            <a:off x="8696408" y="1267158"/>
            <a:ext cx="1696785" cy="1102105"/>
            <a:chOff x="7962247" y="3268975"/>
            <a:chExt cx="1696785" cy="1102105"/>
          </a:xfrm>
        </p:grpSpPr>
        <p:cxnSp>
          <p:nvCxnSpPr>
            <p:cNvPr id="16" name="直接连接符 15"/>
            <p:cNvCxnSpPr/>
            <p:nvPr/>
          </p:nvCxnSpPr>
          <p:spPr>
            <a:xfrm>
              <a:off x="7962247" y="3707157"/>
              <a:ext cx="117067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8239434" y="4031007"/>
              <a:ext cx="20893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8923994" y="4028813"/>
              <a:ext cx="20893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9132926" y="3268975"/>
              <a:ext cx="526106" cy="461665"/>
            </a:xfrm>
            <a:prstGeom prst="rect">
              <a:avLst/>
            </a:prstGeom>
            <a:noFill/>
          </p:spPr>
          <p:txBody>
            <a:bodyPr wrap="none" rtlCol="0">
              <a:spAutoFit/>
            </a:bodyPr>
            <a:lstStyle/>
            <a:p>
              <a:r>
                <a:rPr lang="en-US" altLang="zh-CN" sz="2400" b="1" i="1" dirty="0">
                  <a:latin typeface="Times New Roman" pitchFamily="18" charset="0"/>
                  <a:cs typeface="Times New Roman" pitchFamily="18" charset="0"/>
                </a:rPr>
                <a:t>E</a:t>
              </a:r>
              <a:r>
                <a:rPr lang="en-US" altLang="zh-CN" sz="2400" b="1" i="1" baseline="-25000" dirty="0">
                  <a:latin typeface="Times New Roman" pitchFamily="18" charset="0"/>
                  <a:cs typeface="Times New Roman" pitchFamily="18" charset="0"/>
                </a:rPr>
                <a:t>C</a:t>
              </a:r>
              <a:endParaRPr lang="zh-CN" altLang="en-US" sz="2400" b="1" i="1" baseline="-25000" dirty="0">
                <a:latin typeface="Times New Roman" pitchFamily="18" charset="0"/>
                <a:cs typeface="Times New Roman" pitchFamily="18" charset="0"/>
              </a:endParaRPr>
            </a:p>
          </p:txBody>
        </p:sp>
        <p:sp>
          <p:nvSpPr>
            <p:cNvPr id="42" name="TextBox 41"/>
            <p:cNvSpPr txBox="1"/>
            <p:nvPr/>
          </p:nvSpPr>
          <p:spPr>
            <a:xfrm>
              <a:off x="9099590" y="3909415"/>
              <a:ext cx="492443" cy="461665"/>
            </a:xfrm>
            <a:prstGeom prst="rect">
              <a:avLst/>
            </a:prstGeom>
            <a:noFill/>
          </p:spPr>
          <p:txBody>
            <a:bodyPr wrap="none" rtlCol="0">
              <a:spAutoFit/>
            </a:bodyPr>
            <a:lstStyle/>
            <a:p>
              <a:r>
                <a:rPr lang="en-US" altLang="zh-CN" sz="2400" b="1" i="1" dirty="0">
                  <a:latin typeface="Times New Roman" pitchFamily="18" charset="0"/>
                  <a:cs typeface="Times New Roman" pitchFamily="18" charset="0"/>
                </a:rPr>
                <a:t>E</a:t>
              </a:r>
              <a:r>
                <a:rPr lang="en-US" altLang="zh-CN" sz="2400" b="1" i="1" baseline="-25000" dirty="0">
                  <a:latin typeface="Times New Roman" pitchFamily="18" charset="0"/>
                  <a:cs typeface="Times New Roman" pitchFamily="18" charset="0"/>
                </a:rPr>
                <a:t>d</a:t>
              </a:r>
              <a:endParaRPr lang="zh-CN" altLang="en-US" sz="2400" b="1" i="1" baseline="-25000" dirty="0">
                <a:latin typeface="Times New Roman" pitchFamily="18" charset="0"/>
                <a:cs typeface="Times New Roman" pitchFamily="18" charset="0"/>
              </a:endParaRPr>
            </a:p>
          </p:txBody>
        </p:sp>
        <p:cxnSp>
          <p:nvCxnSpPr>
            <p:cNvPr id="44" name="直接连接符 43"/>
            <p:cNvCxnSpPr/>
            <p:nvPr/>
          </p:nvCxnSpPr>
          <p:spPr>
            <a:xfrm flipV="1">
              <a:off x="7964846" y="3867150"/>
              <a:ext cx="1168080" cy="980"/>
            </a:xfrm>
            <a:prstGeom prst="line">
              <a:avLst/>
            </a:prstGeom>
            <a:ln w="28575">
              <a:solidFill>
                <a:srgbClr val="009900"/>
              </a:solidFill>
            </a:ln>
          </p:spPr>
          <p:style>
            <a:lnRef idx="1">
              <a:schemeClr val="accent1"/>
            </a:lnRef>
            <a:fillRef idx="0">
              <a:schemeClr val="accent1"/>
            </a:fillRef>
            <a:effectRef idx="0">
              <a:schemeClr val="accent1"/>
            </a:effectRef>
            <a:fontRef idx="minor">
              <a:schemeClr val="tx1"/>
            </a:fontRef>
          </p:style>
        </p:cxnSp>
      </p:grpSp>
      <p:sp>
        <p:nvSpPr>
          <p:cNvPr id="46" name="任意多边形 45"/>
          <p:cNvSpPr/>
          <p:nvPr/>
        </p:nvSpPr>
        <p:spPr>
          <a:xfrm>
            <a:off x="8811360" y="1750998"/>
            <a:ext cx="533400" cy="114334"/>
          </a:xfrm>
          <a:custGeom>
            <a:avLst/>
            <a:gdLst>
              <a:gd name="connsiteX0" fmla="*/ 0 w 533400"/>
              <a:gd name="connsiteY0" fmla="*/ 114334 h 114334"/>
              <a:gd name="connsiteX1" fmla="*/ 257175 w 533400"/>
              <a:gd name="connsiteY1" fmla="*/ 34 h 114334"/>
              <a:gd name="connsiteX2" fmla="*/ 533400 w 533400"/>
              <a:gd name="connsiteY2" fmla="*/ 104809 h 114334"/>
            </a:gdLst>
            <a:ahLst/>
            <a:cxnLst>
              <a:cxn ang="0">
                <a:pos x="connsiteX0" y="connsiteY0"/>
              </a:cxn>
              <a:cxn ang="0">
                <a:pos x="connsiteX1" y="connsiteY1"/>
              </a:cxn>
              <a:cxn ang="0">
                <a:pos x="connsiteX2" y="connsiteY2"/>
              </a:cxn>
            </a:cxnLst>
            <a:rect l="l" t="t" r="r" b="b"/>
            <a:pathLst>
              <a:path w="533400" h="114334">
                <a:moveTo>
                  <a:pt x="0" y="114334"/>
                </a:moveTo>
                <a:cubicBezTo>
                  <a:pt x="84137" y="57977"/>
                  <a:pt x="168275" y="1621"/>
                  <a:pt x="257175" y="34"/>
                </a:cubicBezTo>
                <a:cubicBezTo>
                  <a:pt x="346075" y="-1553"/>
                  <a:pt x="439737" y="51628"/>
                  <a:pt x="533400" y="104809"/>
                </a:cubicBezTo>
              </a:path>
            </a:pathLst>
          </a:cu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5" name="TextBox 54"/>
              <p:cNvSpPr txBox="1"/>
              <p:nvPr/>
            </p:nvSpPr>
            <p:spPr>
              <a:xfrm>
                <a:off x="6290435" y="5129682"/>
                <a:ext cx="1776320" cy="6665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a:latin typeface="Cambria Math" panose="02040503050406030204" pitchFamily="18" charset="0"/>
                            </a:rPr>
                          </m:ctrlPr>
                        </m:sSubPr>
                        <m:e>
                          <m:r>
                            <a:rPr lang="en-US" altLang="zh-CN" sz="2000" b="1" i="1">
                              <a:latin typeface="Cambria Math"/>
                            </a:rPr>
                            <m:t>𝑬</m:t>
                          </m:r>
                        </m:e>
                        <m:sub>
                          <m:r>
                            <a:rPr lang="en-US" altLang="zh-CN" sz="2000" b="1" i="1">
                              <a:latin typeface="Cambria Math"/>
                            </a:rPr>
                            <m:t>𝒇</m:t>
                          </m:r>
                        </m:sub>
                      </m:sSub>
                      <m:r>
                        <a:rPr lang="en-US" altLang="zh-CN" sz="2000" b="1" i="1">
                          <a:latin typeface="Cambria Math"/>
                        </a:rPr>
                        <m:t>&lt;</m:t>
                      </m:r>
                      <m:f>
                        <m:fPr>
                          <m:ctrlPr>
                            <a:rPr lang="en-US" altLang="zh-CN" sz="2000" b="1" i="1">
                              <a:latin typeface="Cambria Math" panose="02040503050406030204" pitchFamily="18" charset="0"/>
                            </a:rPr>
                          </m:ctrlPr>
                        </m:fPr>
                        <m:num>
                          <m:sSub>
                            <m:sSubPr>
                              <m:ctrlPr>
                                <a:rPr lang="en-US" altLang="zh-CN" sz="2000" b="1" i="1">
                                  <a:latin typeface="Cambria Math" panose="02040503050406030204" pitchFamily="18" charset="0"/>
                                </a:rPr>
                              </m:ctrlPr>
                            </m:sSubPr>
                            <m:e>
                              <m:r>
                                <a:rPr lang="en-US" altLang="zh-CN" sz="2000" b="1" i="1">
                                  <a:latin typeface="Cambria Math"/>
                                </a:rPr>
                                <m:t>𝑬</m:t>
                              </m:r>
                            </m:e>
                            <m:sub>
                              <m:r>
                                <a:rPr lang="en-US" altLang="zh-CN" sz="2000" b="1" i="1">
                                  <a:latin typeface="Cambria Math"/>
                                </a:rPr>
                                <m:t>𝑪</m:t>
                              </m:r>
                            </m:sub>
                          </m:sSub>
                          <m:r>
                            <a:rPr lang="en-US" altLang="zh-CN" sz="2000" b="1" i="1">
                              <a:latin typeface="Cambria Math"/>
                            </a:rPr>
                            <m:t>+</m:t>
                          </m:r>
                          <m:sSub>
                            <m:sSubPr>
                              <m:ctrlPr>
                                <a:rPr lang="en-US" altLang="zh-CN" sz="2000" b="1" i="1">
                                  <a:latin typeface="Cambria Math" panose="02040503050406030204" pitchFamily="18" charset="0"/>
                                </a:rPr>
                              </m:ctrlPr>
                            </m:sSubPr>
                            <m:e>
                              <m:r>
                                <a:rPr lang="en-US" altLang="zh-CN" sz="2000" b="1" i="1">
                                  <a:latin typeface="Cambria Math"/>
                                </a:rPr>
                                <m:t>𝑬</m:t>
                              </m:r>
                            </m:e>
                            <m:sub>
                              <m:r>
                                <a:rPr lang="en-US" altLang="zh-CN" sz="2000" b="1" i="1">
                                  <a:latin typeface="Cambria Math"/>
                                </a:rPr>
                                <m:t>𝒅</m:t>
                              </m:r>
                            </m:sub>
                          </m:sSub>
                        </m:num>
                        <m:den>
                          <m:r>
                            <a:rPr lang="en-US" altLang="zh-CN" sz="2000" b="1" i="1">
                              <a:latin typeface="Cambria Math"/>
                            </a:rPr>
                            <m:t>𝟐</m:t>
                          </m:r>
                        </m:den>
                      </m:f>
                    </m:oMath>
                  </m:oMathPara>
                </a14:m>
                <a:endParaRPr lang="zh-CN" altLang="en-US" sz="2000" b="1" dirty="0"/>
              </a:p>
            </p:txBody>
          </p:sp>
        </mc:Choice>
        <mc:Fallback xmlns="">
          <p:sp>
            <p:nvSpPr>
              <p:cNvPr id="55" name="TextBox 54"/>
              <p:cNvSpPr txBox="1">
                <a:spLocks noRot="1" noChangeAspect="1" noMove="1" noResize="1" noEditPoints="1" noAdjustHandles="1" noChangeArrowheads="1" noChangeShapeType="1" noTextEdit="1"/>
              </p:cNvSpPr>
              <p:nvPr/>
            </p:nvSpPr>
            <p:spPr>
              <a:xfrm>
                <a:off x="6290435" y="5129682"/>
                <a:ext cx="1776320" cy="666529"/>
              </a:xfrm>
              <a:prstGeom prst="rect">
                <a:avLst/>
              </a:prstGeom>
              <a:blipFill>
                <a:blip r:embed="rId14"/>
                <a:stretch>
                  <a:fillRect/>
                </a:stretch>
              </a:blipFill>
            </p:spPr>
            <p:txBody>
              <a:bodyPr/>
              <a:lstStyle/>
              <a:p>
                <a:r>
                  <a:rPr lang="zh-CN" altLang="en-US">
                    <a:noFill/>
                  </a:rPr>
                  <a:t> </a:t>
                </a:r>
              </a:p>
            </p:txBody>
          </p:sp>
        </mc:Fallback>
      </mc:AlternateContent>
      <p:sp>
        <p:nvSpPr>
          <p:cNvPr id="56" name="任意多边形 55"/>
          <p:cNvSpPr/>
          <p:nvPr/>
        </p:nvSpPr>
        <p:spPr>
          <a:xfrm>
            <a:off x="9332264" y="1856119"/>
            <a:ext cx="209550" cy="123825"/>
          </a:xfrm>
          <a:custGeom>
            <a:avLst/>
            <a:gdLst>
              <a:gd name="connsiteX0" fmla="*/ 0 w 209550"/>
              <a:gd name="connsiteY0" fmla="*/ 0 h 123825"/>
              <a:gd name="connsiteX1" fmla="*/ 209550 w 209550"/>
              <a:gd name="connsiteY1" fmla="*/ 123825 h 123825"/>
              <a:gd name="connsiteX2" fmla="*/ 209550 w 209550"/>
              <a:gd name="connsiteY2" fmla="*/ 123825 h 123825"/>
            </a:gdLst>
            <a:ahLst/>
            <a:cxnLst>
              <a:cxn ang="0">
                <a:pos x="connsiteX0" y="connsiteY0"/>
              </a:cxn>
              <a:cxn ang="0">
                <a:pos x="connsiteX1" y="connsiteY1"/>
              </a:cxn>
              <a:cxn ang="0">
                <a:pos x="connsiteX2" y="connsiteY2"/>
              </a:cxn>
            </a:cxnLst>
            <a:rect l="l" t="t" r="r" b="b"/>
            <a:pathLst>
              <a:path w="209550" h="123825">
                <a:moveTo>
                  <a:pt x="0" y="0"/>
                </a:moveTo>
                <a:lnTo>
                  <a:pt x="209550" y="123825"/>
                </a:lnTo>
                <a:lnTo>
                  <a:pt x="209550" y="123825"/>
                </a:lnTo>
              </a:path>
            </a:pathLst>
          </a:cu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 name="直接箭头连接符 16"/>
          <p:cNvCxnSpPr/>
          <p:nvPr/>
        </p:nvCxnSpPr>
        <p:spPr>
          <a:xfrm>
            <a:off x="9971036" y="1856119"/>
            <a:ext cx="707427" cy="0"/>
          </a:xfrm>
          <a:prstGeom prst="straightConnector1">
            <a:avLst/>
          </a:prstGeom>
          <a:ln w="28575">
            <a:solidFill>
              <a:schemeClr val="tx2"/>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矩形 22"/>
              <p:cNvSpPr/>
              <p:nvPr/>
            </p:nvSpPr>
            <p:spPr>
              <a:xfrm>
                <a:off x="10678463" y="1504309"/>
                <a:ext cx="1156727" cy="666529"/>
              </a:xfrm>
              <a:prstGeom prst="rect">
                <a:avLst/>
              </a:prstGeom>
              <a:ln>
                <a:solidFill>
                  <a:schemeClr val="tx2"/>
                </a:solidFill>
              </a:ln>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sz="2000" b="1" i="1">
                              <a:latin typeface="Cambria Math" panose="02040503050406030204" pitchFamily="18" charset="0"/>
                            </a:rPr>
                          </m:ctrlPr>
                        </m:fPr>
                        <m:num>
                          <m:sSub>
                            <m:sSubPr>
                              <m:ctrlPr>
                                <a:rPr lang="en-US" altLang="zh-CN" sz="2000" b="1" i="1">
                                  <a:latin typeface="Cambria Math" panose="02040503050406030204" pitchFamily="18" charset="0"/>
                                </a:rPr>
                              </m:ctrlPr>
                            </m:sSubPr>
                            <m:e>
                              <m:r>
                                <a:rPr lang="en-US" altLang="zh-CN" sz="2000" b="1" i="1">
                                  <a:latin typeface="Cambria Math"/>
                                </a:rPr>
                                <m:t>𝑬</m:t>
                              </m:r>
                            </m:e>
                            <m:sub>
                              <m:r>
                                <a:rPr lang="en-US" altLang="zh-CN" sz="2000" b="1" i="1">
                                  <a:latin typeface="Cambria Math"/>
                                </a:rPr>
                                <m:t>𝑪</m:t>
                              </m:r>
                            </m:sub>
                          </m:sSub>
                          <m:r>
                            <a:rPr lang="en-US" altLang="zh-CN" sz="2000" b="1" i="1">
                              <a:latin typeface="Cambria Math"/>
                            </a:rPr>
                            <m:t>+</m:t>
                          </m:r>
                          <m:sSub>
                            <m:sSubPr>
                              <m:ctrlPr>
                                <a:rPr lang="en-US" altLang="zh-CN" sz="2000" b="1" i="1">
                                  <a:latin typeface="Cambria Math" panose="02040503050406030204" pitchFamily="18" charset="0"/>
                                </a:rPr>
                              </m:ctrlPr>
                            </m:sSubPr>
                            <m:e>
                              <m:r>
                                <a:rPr lang="en-US" altLang="zh-CN" sz="2000" b="1" i="1">
                                  <a:latin typeface="Cambria Math"/>
                                </a:rPr>
                                <m:t>𝑬</m:t>
                              </m:r>
                            </m:e>
                            <m:sub>
                              <m:r>
                                <a:rPr lang="en-US" altLang="zh-CN" sz="2000" b="1" i="1">
                                  <a:latin typeface="Cambria Math"/>
                                </a:rPr>
                                <m:t>𝒅</m:t>
                              </m:r>
                            </m:sub>
                          </m:sSub>
                        </m:num>
                        <m:den>
                          <m:r>
                            <a:rPr lang="en-US" altLang="zh-CN" sz="2000" b="1" i="1">
                              <a:latin typeface="Cambria Math"/>
                            </a:rPr>
                            <m:t>𝟐</m:t>
                          </m:r>
                        </m:den>
                      </m:f>
                    </m:oMath>
                  </m:oMathPara>
                </a14:m>
                <a:endParaRPr lang="zh-CN" altLang="en-US" sz="2000" dirty="0"/>
              </a:p>
            </p:txBody>
          </p:sp>
        </mc:Choice>
        <mc:Fallback xmlns="">
          <p:sp>
            <p:nvSpPr>
              <p:cNvPr id="23" name="矩形 22"/>
              <p:cNvSpPr>
                <a:spLocks noRot="1" noChangeAspect="1" noMove="1" noResize="1" noEditPoints="1" noAdjustHandles="1" noChangeArrowheads="1" noChangeShapeType="1" noTextEdit="1"/>
              </p:cNvSpPr>
              <p:nvPr/>
            </p:nvSpPr>
            <p:spPr>
              <a:xfrm>
                <a:off x="10678463" y="1504309"/>
                <a:ext cx="1156727" cy="666529"/>
              </a:xfrm>
              <a:prstGeom prst="rect">
                <a:avLst/>
              </a:prstGeom>
              <a:blipFill>
                <a:blip r:embed="rId15"/>
                <a:stretch>
                  <a:fillRect/>
                </a:stretch>
              </a:blipFill>
              <a:ln>
                <a:solidFill>
                  <a:schemeClr val="tx2"/>
                </a:solidFill>
              </a:ln>
            </p:spPr>
            <p:txBody>
              <a:bodyPr/>
              <a:lstStyle/>
              <a:p>
                <a:r>
                  <a:rPr lang="zh-CN" altLang="en-US">
                    <a:noFill/>
                  </a:rPr>
                  <a:t> </a:t>
                </a:r>
              </a:p>
            </p:txBody>
          </p:sp>
        </mc:Fallback>
      </mc:AlternateContent>
      <p:cxnSp>
        <p:nvCxnSpPr>
          <p:cNvPr id="37" name="直接箭头连接符 36"/>
          <p:cNvCxnSpPr/>
          <p:nvPr/>
        </p:nvCxnSpPr>
        <p:spPr>
          <a:xfrm>
            <a:off x="8811360" y="1476601"/>
            <a:ext cx="0" cy="361023"/>
          </a:xfrm>
          <a:prstGeom prst="straightConnector1">
            <a:avLst/>
          </a:prstGeom>
          <a:ln w="28575">
            <a:solidFill>
              <a:schemeClr val="tx2"/>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8640990" y="1104199"/>
            <a:ext cx="805029" cy="400110"/>
          </a:xfrm>
          <a:prstGeom prst="rect">
            <a:avLst/>
          </a:prstGeom>
          <a:noFill/>
          <a:ln>
            <a:solidFill>
              <a:schemeClr val="tx2"/>
            </a:solidFill>
          </a:ln>
        </p:spPr>
        <p:txBody>
          <a:bodyPr wrap="none" rtlCol="0">
            <a:spAutoFit/>
          </a:bodyPr>
          <a:lstStyle/>
          <a:p>
            <a:r>
              <a:rPr lang="en-US" altLang="zh-CN" sz="2000" dirty="0" smtClean="0"/>
              <a:t>T=0K</a:t>
            </a:r>
            <a:endParaRPr lang="zh-CN" altLang="en-US" sz="2000" dirty="0"/>
          </a:p>
        </p:txBody>
      </p:sp>
      <mc:AlternateContent xmlns:mc="http://schemas.openxmlformats.org/markup-compatibility/2006" xmlns:a14="http://schemas.microsoft.com/office/drawing/2010/main">
        <mc:Choice Requires="a14">
          <p:sp>
            <p:nvSpPr>
              <p:cNvPr id="48" name="TextBox 19"/>
              <p:cNvSpPr txBox="1"/>
              <p:nvPr/>
            </p:nvSpPr>
            <p:spPr>
              <a:xfrm>
                <a:off x="9216762" y="3614446"/>
                <a:ext cx="1336135" cy="97122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𝑝</m:t>
                      </m:r>
                      <m:r>
                        <a:rPr lang="en-US" altLang="zh-CN" i="1">
                          <a:latin typeface="Cambria Math"/>
                        </a:rPr>
                        <m:t>=</m:t>
                      </m:r>
                      <m:f>
                        <m:fPr>
                          <m:ctrlPr>
                            <a:rPr lang="en-US" altLang="zh-CN" i="1">
                              <a:latin typeface="Cambria Math" panose="02040503050406030204" pitchFamily="18" charset="0"/>
                            </a:rPr>
                          </m:ctrlPr>
                        </m:fPr>
                        <m:num>
                          <m:sSubSup>
                            <m:sSubSupPr>
                              <m:ctrlPr>
                                <a:rPr lang="en-US" altLang="zh-CN" i="1">
                                  <a:latin typeface="Cambria Math" panose="02040503050406030204" pitchFamily="18" charset="0"/>
                                </a:rPr>
                              </m:ctrlPr>
                            </m:sSubSupPr>
                            <m:e>
                              <m:r>
                                <a:rPr lang="en-US" altLang="zh-CN" i="1">
                                  <a:latin typeface="Cambria Math"/>
                                </a:rPr>
                                <m:t>𝑛</m:t>
                              </m:r>
                            </m:e>
                            <m:sub>
                              <m:r>
                                <a:rPr lang="en-US" altLang="zh-CN" i="1">
                                  <a:latin typeface="Cambria Math"/>
                                </a:rPr>
                                <m:t>𝑖</m:t>
                              </m:r>
                            </m:sub>
                            <m:sup>
                              <m:r>
                                <a:rPr lang="en-US" altLang="zh-CN" i="1">
                                  <a:latin typeface="Cambria Math"/>
                                </a:rPr>
                                <m:t>2</m:t>
                              </m:r>
                            </m:sup>
                          </m:sSubSup>
                        </m:num>
                        <m:den>
                          <m:r>
                            <a:rPr lang="en-US" altLang="zh-CN" i="1">
                              <a:latin typeface="Cambria Math"/>
                            </a:rPr>
                            <m:t>𝑛</m:t>
                          </m:r>
                        </m:den>
                      </m:f>
                    </m:oMath>
                  </m:oMathPara>
                </a14:m>
                <a:endParaRPr lang="zh-CN" altLang="en-US" dirty="0"/>
              </a:p>
            </p:txBody>
          </p:sp>
        </mc:Choice>
        <mc:Fallback xmlns="">
          <p:sp>
            <p:nvSpPr>
              <p:cNvPr id="48" name="TextBox 19"/>
              <p:cNvSpPr txBox="1">
                <a:spLocks noRot="1" noChangeAspect="1" noMove="1" noResize="1" noEditPoints="1" noAdjustHandles="1" noChangeArrowheads="1" noChangeShapeType="1" noTextEdit="1"/>
              </p:cNvSpPr>
              <p:nvPr/>
            </p:nvSpPr>
            <p:spPr>
              <a:xfrm>
                <a:off x="9216762" y="3614446"/>
                <a:ext cx="1336135" cy="971228"/>
              </a:xfrm>
              <a:prstGeom prst="rect">
                <a:avLst/>
              </a:prstGeom>
              <a:blipFill>
                <a:blip r:embed="rId16"/>
                <a:stretch>
                  <a:fillRect/>
                </a:stretch>
              </a:blipFill>
            </p:spPr>
            <p:txBody>
              <a:bodyPr/>
              <a:lstStyle/>
              <a:p>
                <a:r>
                  <a:rPr lang="zh-CN" altLang="en-US">
                    <a:noFill/>
                  </a:rPr>
                  <a:t> </a:t>
                </a:r>
              </a:p>
            </p:txBody>
          </p:sp>
        </mc:Fallback>
      </mc:AlternateContent>
      <p:cxnSp>
        <p:nvCxnSpPr>
          <p:cNvPr id="45" name="直接箭头连接符 44"/>
          <p:cNvCxnSpPr>
            <a:endCxn id="48" idx="2"/>
          </p:cNvCxnSpPr>
          <p:nvPr/>
        </p:nvCxnSpPr>
        <p:spPr>
          <a:xfrm flipV="1">
            <a:off x="9544801" y="4585674"/>
            <a:ext cx="340029" cy="1510326"/>
          </a:xfrm>
          <a:prstGeom prst="straightConnector1">
            <a:avLst/>
          </a:prstGeom>
          <a:ln w="28575">
            <a:solidFill>
              <a:schemeClr val="tx2"/>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8978647"/>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213570" y="57836"/>
            <a:ext cx="834074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zh-CN" sz="3600" b="1" dirty="0">
                <a:solidFill>
                  <a:schemeClr val="tx2"/>
                </a:solidFill>
              </a:rPr>
              <a:t>4.5</a:t>
            </a:r>
            <a:r>
              <a:rPr lang="zh-CN" altLang="en-US" sz="3600" b="1" dirty="0">
                <a:solidFill>
                  <a:schemeClr val="tx2"/>
                </a:solidFill>
              </a:rPr>
              <a:t>杂质半导体</a:t>
            </a:r>
            <a:r>
              <a:rPr lang="en-US" altLang="zh-CN" sz="3600" b="1" dirty="0">
                <a:solidFill>
                  <a:schemeClr val="tx2"/>
                </a:solidFill>
              </a:rPr>
              <a:t>—</a:t>
            </a:r>
            <a:r>
              <a:rPr lang="zh-CN" altLang="en-US" sz="3600" b="1" dirty="0">
                <a:solidFill>
                  <a:schemeClr val="tx2"/>
                </a:solidFill>
              </a:rPr>
              <a:t>只含一种杂质的半导体</a:t>
            </a:r>
          </a:p>
        </p:txBody>
      </p:sp>
      <mc:AlternateContent xmlns:mc="http://schemas.openxmlformats.org/markup-compatibility/2006" xmlns:a14="http://schemas.microsoft.com/office/drawing/2010/main">
        <mc:Choice Requires="a14">
          <p:sp>
            <p:nvSpPr>
              <p:cNvPr id="3" name="TextBox 2"/>
              <p:cNvSpPr txBox="1"/>
              <p:nvPr/>
            </p:nvSpPr>
            <p:spPr>
              <a:xfrm>
                <a:off x="3054092" y="704167"/>
                <a:ext cx="6390724" cy="109145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𝐶</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r>
                        <m:rPr>
                          <m:sty m:val="p"/>
                        </m:rPr>
                        <a:rPr lang="en-US" altLang="zh-CN" sz="2000" i="1">
                          <a:latin typeface="Cambria Math"/>
                        </a:rPr>
                        <m:t>ln</m:t>
                      </m:r>
                      <m:d>
                        <m:dPr>
                          <m:begChr m:val="["/>
                          <m:endChr m:val="]"/>
                          <m:ctrlPr>
                            <a:rPr lang="en-US" altLang="zh-CN" sz="2000" i="1">
                              <a:latin typeface="Cambria Math" panose="02040503050406030204" pitchFamily="18" charset="0"/>
                            </a:rPr>
                          </m:ctrlPr>
                        </m:dPr>
                        <m:e>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𝐶</m:t>
                                  </m:r>
                                </m:sub>
                              </m:sSub>
                            </m:num>
                            <m:den>
                              <m:r>
                                <a:rPr lang="en-US" altLang="zh-CN" sz="2000" i="1">
                                  <a:latin typeface="Cambria Math"/>
                                </a:rPr>
                                <m:t>2</m:t>
                              </m:r>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𝑑</m:t>
                                  </m:r>
                                </m:sub>
                              </m:sSub>
                            </m:den>
                          </m:f>
                          <m:r>
                            <a:rPr lang="en-US" altLang="zh-CN" sz="2000" i="1">
                              <a:latin typeface="Cambria Math"/>
                            </a:rPr>
                            <m:t>+</m:t>
                          </m:r>
                          <m:rad>
                            <m:radPr>
                              <m:degHide m:val="on"/>
                              <m:ctrlPr>
                                <a:rPr lang="en-US" altLang="zh-CN" sz="2000" i="1">
                                  <a:latin typeface="Cambria Math" panose="02040503050406030204" pitchFamily="18" charset="0"/>
                                </a:rPr>
                              </m:ctrlPr>
                            </m:radPr>
                            <m:deg/>
                            <m:e>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𝐶</m:t>
                                              </m:r>
                                            </m:sub>
                                          </m:sSub>
                                        </m:num>
                                        <m:den>
                                          <m:r>
                                            <a:rPr lang="en-US" altLang="zh-CN" sz="2000" i="1">
                                              <a:latin typeface="Cambria Math"/>
                                            </a:rPr>
                                            <m:t>2</m:t>
                                          </m:r>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𝑑</m:t>
                                              </m:r>
                                            </m:sub>
                                          </m:sSub>
                                        </m:den>
                                      </m:f>
                                    </m:e>
                                  </m:d>
                                </m:e>
                                <m:sup>
                                  <m:r>
                                    <a:rPr lang="en-US" altLang="zh-CN" sz="2000" i="1">
                                      <a:latin typeface="Cambria Math"/>
                                    </a:rPr>
                                    <m:t>2</m:t>
                                  </m:r>
                                </m:sup>
                              </m:sSup>
                              <m:r>
                                <a:rPr lang="en-US" altLang="zh-CN" sz="2000" i="1">
                                  <a:latin typeface="Cambria Math"/>
                                </a:rPr>
                                <m:t>+</m:t>
                              </m:r>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𝑔</m:t>
                                      </m:r>
                                    </m:e>
                                    <m:sub>
                                      <m:r>
                                        <a:rPr lang="en-US" altLang="zh-CN" sz="2000" i="1">
                                          <a:latin typeface="Cambria Math"/>
                                        </a:rPr>
                                        <m:t>𝑑</m:t>
                                      </m:r>
                                    </m:sub>
                                  </m:sSub>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𝐶</m:t>
                                      </m:r>
                                    </m:sub>
                                  </m:sSub>
                                </m:num>
                                <m:den>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𝑑</m:t>
                                      </m:r>
                                    </m:sub>
                                  </m:sSub>
                                </m:den>
                              </m:f>
                              <m:r>
                                <a:rPr lang="en-US" altLang="zh-CN" sz="2000" i="1">
                                  <a:latin typeface="Cambria Math"/>
                                </a:rPr>
                                <m:t>𝑒𝑥𝑝</m:t>
                              </m:r>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𝐶</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𝑑</m:t>
                                      </m:r>
                                    </m:sub>
                                  </m:sSub>
                                </m:num>
                                <m:den>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den>
                              </m:f>
                            </m:e>
                          </m:rad>
                        </m:e>
                      </m:d>
                    </m:oMath>
                  </m:oMathPara>
                </a14:m>
                <a:endParaRPr lang="zh-CN" altLang="en-US" sz="2000" dirty="0"/>
              </a:p>
            </p:txBody>
          </p:sp>
        </mc:Choice>
        <mc:Fallback xmlns="">
          <p:sp>
            <p:nvSpPr>
              <p:cNvPr id="3" name="TextBox 2"/>
              <p:cNvSpPr txBox="1">
                <a:spLocks noRot="1" noChangeAspect="1" noMove="1" noResize="1" noEditPoints="1" noAdjustHandles="1" noChangeArrowheads="1" noChangeShapeType="1" noTextEdit="1"/>
              </p:cNvSpPr>
              <p:nvPr/>
            </p:nvSpPr>
            <p:spPr>
              <a:xfrm>
                <a:off x="3054092" y="704167"/>
                <a:ext cx="6390724" cy="1091453"/>
              </a:xfrm>
              <a:prstGeom prst="rect">
                <a:avLst/>
              </a:prstGeom>
              <a:blipFill>
                <a:blip r:embed="rId3"/>
                <a:stretch>
                  <a:fillRect/>
                </a:stretch>
              </a:blipFill>
            </p:spPr>
            <p:txBody>
              <a:bodyPr/>
              <a:lstStyle/>
              <a:p>
                <a:r>
                  <a:rPr lang="zh-CN" altLang="en-US">
                    <a:noFill/>
                  </a:rPr>
                  <a:t> </a:t>
                </a:r>
              </a:p>
            </p:txBody>
          </p:sp>
        </mc:Fallback>
      </mc:AlternateContent>
      <p:sp>
        <p:nvSpPr>
          <p:cNvPr id="4" name="TextBox 3"/>
          <p:cNvSpPr txBox="1"/>
          <p:nvPr/>
        </p:nvSpPr>
        <p:spPr>
          <a:xfrm>
            <a:off x="1739900" y="2682509"/>
            <a:ext cx="2866490" cy="523220"/>
          </a:xfrm>
          <a:prstGeom prst="rect">
            <a:avLst/>
          </a:prstGeom>
          <a:noFill/>
        </p:spPr>
        <p:txBody>
          <a:bodyPr wrap="none" rtlCol="0">
            <a:spAutoFit/>
          </a:bodyPr>
          <a:lstStyle/>
          <a:p>
            <a:r>
              <a:rPr lang="en-US" altLang="zh-CN" b="1" dirty="0">
                <a:solidFill>
                  <a:srgbClr val="C00000"/>
                </a:solidFill>
                <a:latin typeface="华文楷体" pitchFamily="2" charset="-122"/>
                <a:ea typeface="华文楷体" pitchFamily="2" charset="-122"/>
              </a:rPr>
              <a:t>2</a:t>
            </a:r>
            <a:r>
              <a:rPr lang="zh-CN" altLang="en-US" b="1" dirty="0">
                <a:solidFill>
                  <a:srgbClr val="C00000"/>
                </a:solidFill>
                <a:latin typeface="华文楷体" pitchFamily="2" charset="-122"/>
                <a:ea typeface="华文楷体" pitchFamily="2" charset="-122"/>
              </a:rPr>
              <a:t>、饱和电离区：</a:t>
            </a:r>
          </a:p>
        </p:txBody>
      </p:sp>
      <mc:AlternateContent xmlns:mc="http://schemas.openxmlformats.org/markup-compatibility/2006" xmlns:a14="http://schemas.microsoft.com/office/drawing/2010/main">
        <mc:Choice Requires="a14">
          <p:sp>
            <p:nvSpPr>
              <p:cNvPr id="5" name="TextBox 4"/>
              <p:cNvSpPr txBox="1"/>
              <p:nvPr/>
            </p:nvSpPr>
            <p:spPr>
              <a:xfrm>
                <a:off x="4396850" y="2552185"/>
                <a:ext cx="2687338" cy="7838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𝑒𝑥𝑝</m:t>
                      </m:r>
                      <m:d>
                        <m:dPr>
                          <m:ctrlPr>
                            <a:rPr lang="en-US" altLang="zh-CN" sz="2000" i="1">
                              <a:latin typeface="Cambria Math" panose="02040503050406030204" pitchFamily="18" charset="0"/>
                            </a:rPr>
                          </m:ctrlPr>
                        </m:dPr>
                        <m:e>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𝐶</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𝑑</m:t>
                                  </m:r>
                                </m:sub>
                              </m:sSub>
                            </m:num>
                            <m:den>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den>
                          </m:f>
                        </m:e>
                      </m:d>
                      <m:r>
                        <a:rPr lang="en-US" altLang="zh-CN" sz="2000" i="1">
                          <a:latin typeface="Cambria Math"/>
                        </a:rPr>
                        <m:t>≪</m:t>
                      </m:r>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𝐶</m:t>
                              </m:r>
                            </m:sub>
                          </m:sSub>
                        </m:num>
                        <m:den>
                          <m:r>
                            <a:rPr lang="en-US" altLang="zh-CN" sz="2000" i="1">
                              <a:latin typeface="Cambria Math"/>
                            </a:rPr>
                            <m:t>2</m:t>
                          </m:r>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𝑑</m:t>
                              </m:r>
                            </m:sub>
                          </m:sSub>
                        </m:den>
                      </m:f>
                    </m:oMath>
                  </m:oMathPara>
                </a14:m>
                <a:endParaRPr lang="zh-CN" altLang="en-US"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4396850" y="2552185"/>
                <a:ext cx="2687338" cy="78386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529098" y="3409003"/>
                <a:ext cx="2422843" cy="7205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𝐶</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r>
                        <m:rPr>
                          <m:sty m:val="p"/>
                        </m:rPr>
                        <a:rPr lang="en-US" altLang="zh-CN" sz="2000" i="1">
                          <a:latin typeface="Cambria Math"/>
                        </a:rPr>
                        <m:t>ln</m:t>
                      </m:r>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𝐶</m:t>
                              </m:r>
                            </m:sub>
                          </m:sSub>
                        </m:num>
                        <m:den>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𝑑</m:t>
                              </m:r>
                            </m:sub>
                          </m:sSub>
                        </m:den>
                      </m:f>
                    </m:oMath>
                  </m:oMathPara>
                </a14:m>
                <a:endParaRPr lang="zh-CN" altLang="en-US"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4529098" y="3409003"/>
                <a:ext cx="2422843" cy="720518"/>
              </a:xfrm>
              <a:prstGeom prst="rect">
                <a:avLst/>
              </a:prstGeom>
              <a:blipFill>
                <a:blip r:embed="rId5"/>
                <a:stretch>
                  <a:fillRect/>
                </a:stretch>
              </a:blipFill>
            </p:spPr>
            <p:txBody>
              <a:bodyPr/>
              <a:lstStyle/>
              <a:p>
                <a:r>
                  <a:rPr lang="zh-CN" altLang="en-US">
                    <a:noFill/>
                  </a:rPr>
                  <a:t> </a:t>
                </a:r>
              </a:p>
            </p:txBody>
          </p:sp>
        </mc:Fallback>
      </mc:AlternateContent>
      <p:grpSp>
        <p:nvGrpSpPr>
          <p:cNvPr id="7" name="组合 6"/>
          <p:cNvGrpSpPr/>
          <p:nvPr/>
        </p:nvGrpSpPr>
        <p:grpSpPr>
          <a:xfrm>
            <a:off x="7931944" y="3128823"/>
            <a:ext cx="1696785" cy="1102105"/>
            <a:chOff x="7962247" y="3268975"/>
            <a:chExt cx="1696785" cy="1102105"/>
          </a:xfrm>
        </p:grpSpPr>
        <p:cxnSp>
          <p:nvCxnSpPr>
            <p:cNvPr id="8" name="直接连接符 7"/>
            <p:cNvCxnSpPr/>
            <p:nvPr/>
          </p:nvCxnSpPr>
          <p:spPr>
            <a:xfrm>
              <a:off x="7962247" y="3707157"/>
              <a:ext cx="117067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8239434" y="4031007"/>
              <a:ext cx="20893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923994" y="4028813"/>
              <a:ext cx="20893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132926" y="3268975"/>
              <a:ext cx="526106" cy="461665"/>
            </a:xfrm>
            <a:prstGeom prst="rect">
              <a:avLst/>
            </a:prstGeom>
            <a:noFill/>
          </p:spPr>
          <p:txBody>
            <a:bodyPr wrap="none" rtlCol="0">
              <a:spAutoFit/>
            </a:bodyPr>
            <a:lstStyle/>
            <a:p>
              <a:r>
                <a:rPr lang="en-US" altLang="zh-CN" sz="2400" b="1" i="1" dirty="0">
                  <a:latin typeface="Times New Roman" pitchFamily="18" charset="0"/>
                  <a:cs typeface="Times New Roman" pitchFamily="18" charset="0"/>
                </a:rPr>
                <a:t>E</a:t>
              </a:r>
              <a:r>
                <a:rPr lang="en-US" altLang="zh-CN" sz="2400" b="1" i="1" baseline="-25000" dirty="0">
                  <a:latin typeface="Times New Roman" pitchFamily="18" charset="0"/>
                  <a:cs typeface="Times New Roman" pitchFamily="18" charset="0"/>
                </a:rPr>
                <a:t>C</a:t>
              </a:r>
              <a:endParaRPr lang="zh-CN" altLang="en-US" sz="2400" b="1" i="1" baseline="-25000" dirty="0">
                <a:latin typeface="Times New Roman" pitchFamily="18" charset="0"/>
                <a:cs typeface="Times New Roman" pitchFamily="18" charset="0"/>
              </a:endParaRPr>
            </a:p>
          </p:txBody>
        </p:sp>
        <p:sp>
          <p:nvSpPr>
            <p:cNvPr id="12" name="TextBox 11"/>
            <p:cNvSpPr txBox="1"/>
            <p:nvPr/>
          </p:nvSpPr>
          <p:spPr>
            <a:xfrm>
              <a:off x="9099590" y="3909415"/>
              <a:ext cx="492443" cy="461665"/>
            </a:xfrm>
            <a:prstGeom prst="rect">
              <a:avLst/>
            </a:prstGeom>
            <a:noFill/>
          </p:spPr>
          <p:txBody>
            <a:bodyPr wrap="none" rtlCol="0">
              <a:spAutoFit/>
            </a:bodyPr>
            <a:lstStyle/>
            <a:p>
              <a:r>
                <a:rPr lang="en-US" altLang="zh-CN" sz="2400" b="1" i="1" dirty="0">
                  <a:latin typeface="Times New Roman" pitchFamily="18" charset="0"/>
                  <a:cs typeface="Times New Roman" pitchFamily="18" charset="0"/>
                </a:rPr>
                <a:t>E</a:t>
              </a:r>
              <a:r>
                <a:rPr lang="en-US" altLang="zh-CN" sz="2400" b="1" i="1" baseline="-25000" dirty="0">
                  <a:latin typeface="Times New Roman" pitchFamily="18" charset="0"/>
                  <a:cs typeface="Times New Roman" pitchFamily="18" charset="0"/>
                </a:rPr>
                <a:t>d</a:t>
              </a:r>
              <a:endParaRPr lang="zh-CN" altLang="en-US" sz="2400" b="1" i="1" baseline="-25000" dirty="0">
                <a:latin typeface="Times New Roman" pitchFamily="18" charset="0"/>
                <a:cs typeface="Times New Roman" pitchFamily="18" charset="0"/>
              </a:endParaRPr>
            </a:p>
          </p:txBody>
        </p:sp>
        <p:cxnSp>
          <p:nvCxnSpPr>
            <p:cNvPr id="13" name="直接连接符 12"/>
            <p:cNvCxnSpPr/>
            <p:nvPr/>
          </p:nvCxnSpPr>
          <p:spPr>
            <a:xfrm flipV="1">
              <a:off x="7964846" y="3867150"/>
              <a:ext cx="1168080" cy="980"/>
            </a:xfrm>
            <a:prstGeom prst="line">
              <a:avLst/>
            </a:prstGeom>
            <a:ln w="28575">
              <a:solidFill>
                <a:srgbClr val="009900"/>
              </a:solidFill>
            </a:ln>
          </p:spPr>
          <p:style>
            <a:lnRef idx="1">
              <a:schemeClr val="accent1"/>
            </a:lnRef>
            <a:fillRef idx="0">
              <a:schemeClr val="accent1"/>
            </a:fillRef>
            <a:effectRef idx="0">
              <a:schemeClr val="accent1"/>
            </a:effectRef>
            <a:fontRef idx="minor">
              <a:schemeClr val="tx1"/>
            </a:fontRef>
          </p:style>
        </p:cxnSp>
      </p:grpSp>
      <p:sp>
        <p:nvSpPr>
          <p:cNvPr id="14" name="任意多边形 13"/>
          <p:cNvSpPr/>
          <p:nvPr/>
        </p:nvSpPr>
        <p:spPr>
          <a:xfrm>
            <a:off x="8046896" y="3612663"/>
            <a:ext cx="533400" cy="114334"/>
          </a:xfrm>
          <a:custGeom>
            <a:avLst/>
            <a:gdLst>
              <a:gd name="connsiteX0" fmla="*/ 0 w 533400"/>
              <a:gd name="connsiteY0" fmla="*/ 114334 h 114334"/>
              <a:gd name="connsiteX1" fmla="*/ 257175 w 533400"/>
              <a:gd name="connsiteY1" fmla="*/ 34 h 114334"/>
              <a:gd name="connsiteX2" fmla="*/ 533400 w 533400"/>
              <a:gd name="connsiteY2" fmla="*/ 104809 h 114334"/>
            </a:gdLst>
            <a:ahLst/>
            <a:cxnLst>
              <a:cxn ang="0">
                <a:pos x="connsiteX0" y="connsiteY0"/>
              </a:cxn>
              <a:cxn ang="0">
                <a:pos x="connsiteX1" y="connsiteY1"/>
              </a:cxn>
              <a:cxn ang="0">
                <a:pos x="connsiteX2" y="connsiteY2"/>
              </a:cxn>
            </a:cxnLst>
            <a:rect l="l" t="t" r="r" b="b"/>
            <a:pathLst>
              <a:path w="533400" h="114334">
                <a:moveTo>
                  <a:pt x="0" y="114334"/>
                </a:moveTo>
                <a:cubicBezTo>
                  <a:pt x="84137" y="57977"/>
                  <a:pt x="168275" y="1621"/>
                  <a:pt x="257175" y="34"/>
                </a:cubicBezTo>
                <a:cubicBezTo>
                  <a:pt x="346075" y="-1553"/>
                  <a:pt x="439737" y="51628"/>
                  <a:pt x="533400" y="104809"/>
                </a:cubicBezTo>
              </a:path>
            </a:pathLst>
          </a:cu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任意多边形 14"/>
          <p:cNvSpPr/>
          <p:nvPr/>
        </p:nvSpPr>
        <p:spPr>
          <a:xfrm>
            <a:off x="8567800" y="3717784"/>
            <a:ext cx="209550" cy="123825"/>
          </a:xfrm>
          <a:custGeom>
            <a:avLst/>
            <a:gdLst>
              <a:gd name="connsiteX0" fmla="*/ 0 w 209550"/>
              <a:gd name="connsiteY0" fmla="*/ 0 h 123825"/>
              <a:gd name="connsiteX1" fmla="*/ 209550 w 209550"/>
              <a:gd name="connsiteY1" fmla="*/ 123825 h 123825"/>
              <a:gd name="connsiteX2" fmla="*/ 209550 w 209550"/>
              <a:gd name="connsiteY2" fmla="*/ 123825 h 123825"/>
            </a:gdLst>
            <a:ahLst/>
            <a:cxnLst>
              <a:cxn ang="0">
                <a:pos x="connsiteX0" y="connsiteY0"/>
              </a:cxn>
              <a:cxn ang="0">
                <a:pos x="connsiteX1" y="connsiteY1"/>
              </a:cxn>
              <a:cxn ang="0">
                <a:pos x="connsiteX2" y="connsiteY2"/>
              </a:cxn>
            </a:cxnLst>
            <a:rect l="l" t="t" r="r" b="b"/>
            <a:pathLst>
              <a:path w="209550" h="123825">
                <a:moveTo>
                  <a:pt x="0" y="0"/>
                </a:moveTo>
                <a:lnTo>
                  <a:pt x="209550" y="123825"/>
                </a:lnTo>
                <a:lnTo>
                  <a:pt x="209550" y="123825"/>
                </a:lnTo>
              </a:path>
            </a:pathLst>
          </a:cu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任意多边形 15"/>
          <p:cNvSpPr/>
          <p:nvPr/>
        </p:nvSpPr>
        <p:spPr>
          <a:xfrm>
            <a:off x="8777350" y="3841609"/>
            <a:ext cx="209550" cy="123825"/>
          </a:xfrm>
          <a:custGeom>
            <a:avLst/>
            <a:gdLst>
              <a:gd name="connsiteX0" fmla="*/ 0 w 209550"/>
              <a:gd name="connsiteY0" fmla="*/ 0 h 123825"/>
              <a:gd name="connsiteX1" fmla="*/ 209550 w 209550"/>
              <a:gd name="connsiteY1" fmla="*/ 123825 h 123825"/>
              <a:gd name="connsiteX2" fmla="*/ 209550 w 209550"/>
              <a:gd name="connsiteY2" fmla="*/ 123825 h 123825"/>
            </a:gdLst>
            <a:ahLst/>
            <a:cxnLst>
              <a:cxn ang="0">
                <a:pos x="connsiteX0" y="connsiteY0"/>
              </a:cxn>
              <a:cxn ang="0">
                <a:pos x="connsiteX1" y="connsiteY1"/>
              </a:cxn>
              <a:cxn ang="0">
                <a:pos x="connsiteX2" y="connsiteY2"/>
              </a:cxn>
            </a:cxnLst>
            <a:rect l="l" t="t" r="r" b="b"/>
            <a:pathLst>
              <a:path w="209550" h="123825">
                <a:moveTo>
                  <a:pt x="0" y="0"/>
                </a:moveTo>
                <a:lnTo>
                  <a:pt x="209550" y="123825"/>
                </a:lnTo>
                <a:lnTo>
                  <a:pt x="209550" y="123825"/>
                </a:lnTo>
              </a:path>
            </a:pathLst>
          </a:cu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7" name="TextBox 16"/>
              <p:cNvSpPr txBox="1"/>
              <p:nvPr/>
            </p:nvSpPr>
            <p:spPr>
              <a:xfrm>
                <a:off x="4529097" y="4129522"/>
                <a:ext cx="2866106" cy="7838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𝑛</m:t>
                      </m:r>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𝐶</m:t>
                          </m:r>
                        </m:sub>
                      </m:sSub>
                      <m:r>
                        <a:rPr lang="en-US" altLang="zh-CN" sz="2000" i="1">
                          <a:latin typeface="Cambria Math"/>
                        </a:rPr>
                        <m:t>𝑒𝑥𝑝</m:t>
                      </m:r>
                      <m:d>
                        <m:dPr>
                          <m:ctrlPr>
                            <a:rPr lang="en-US" altLang="zh-CN" sz="2000" i="1">
                              <a:latin typeface="Cambria Math" panose="02040503050406030204" pitchFamily="18" charset="0"/>
                            </a:rPr>
                          </m:ctrlPr>
                        </m:dPr>
                        <m:e>
                          <m:r>
                            <a:rPr lang="en-US" altLang="zh-CN" sz="2000" i="1">
                              <a:latin typeface="Cambria Math"/>
                            </a:rPr>
                            <m:t>−</m:t>
                          </m:r>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𝐶</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num>
                            <m:den>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den>
                          </m:f>
                        </m:e>
                      </m:d>
                    </m:oMath>
                  </m:oMathPara>
                </a14:m>
                <a:endParaRPr lang="zh-CN" altLang="en-US" sz="2000" dirty="0"/>
              </a:p>
            </p:txBody>
          </p:sp>
        </mc:Choice>
        <mc:Fallback xmlns="">
          <p:sp>
            <p:nvSpPr>
              <p:cNvPr id="17" name="TextBox 16"/>
              <p:cNvSpPr txBox="1">
                <a:spLocks noRot="1" noChangeAspect="1" noMove="1" noResize="1" noEditPoints="1" noAdjustHandles="1" noChangeArrowheads="1" noChangeShapeType="1" noTextEdit="1"/>
              </p:cNvSpPr>
              <p:nvPr/>
            </p:nvSpPr>
            <p:spPr>
              <a:xfrm>
                <a:off x="4529097" y="4129522"/>
                <a:ext cx="2866106" cy="783869"/>
              </a:xfrm>
              <a:prstGeom prst="rect">
                <a:avLst/>
              </a:prstGeom>
              <a:blipFill>
                <a:blip r:embed="rId6"/>
                <a:stretch>
                  <a:fillRect/>
                </a:stretch>
              </a:blipFill>
            </p:spPr>
            <p:txBody>
              <a:bodyPr/>
              <a:lstStyle/>
              <a:p>
                <a:r>
                  <a:rPr lang="zh-CN" altLang="en-US">
                    <a:noFill/>
                  </a:rPr>
                  <a:t> </a:t>
                </a:r>
              </a:p>
            </p:txBody>
          </p:sp>
        </mc:Fallback>
      </mc:AlternateContent>
      <p:sp>
        <p:nvSpPr>
          <p:cNvPr id="18" name="右弧形箭头 17"/>
          <p:cNvSpPr/>
          <p:nvPr/>
        </p:nvSpPr>
        <p:spPr>
          <a:xfrm>
            <a:off x="7267575" y="3779695"/>
            <a:ext cx="419100" cy="741760"/>
          </a:xfrm>
          <a:prstGeom prst="curvedLeftArrow">
            <a:avLst/>
          </a:prstGeom>
          <a:solidFill>
            <a:schemeClr val="tx2"/>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9" name="TextBox 18"/>
              <p:cNvSpPr txBox="1"/>
              <p:nvPr/>
            </p:nvSpPr>
            <p:spPr>
              <a:xfrm>
                <a:off x="4396850" y="5153097"/>
                <a:ext cx="138877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𝑛</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𝑑</m:t>
                          </m:r>
                        </m:sub>
                      </m:sSub>
                    </m:oMath>
                  </m:oMathPara>
                </a14:m>
                <a:endParaRPr lang="zh-CN" alt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4396850" y="5153097"/>
                <a:ext cx="1388778" cy="52322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6444657" y="4899253"/>
                <a:ext cx="2227918" cy="10440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𝑝</m:t>
                      </m:r>
                      <m:r>
                        <a:rPr lang="en-US" altLang="zh-CN" i="1">
                          <a:latin typeface="Cambria Math"/>
                        </a:rPr>
                        <m:t>=</m:t>
                      </m:r>
                      <m:f>
                        <m:fPr>
                          <m:ctrlPr>
                            <a:rPr lang="en-US" altLang="zh-CN" i="1">
                              <a:latin typeface="Cambria Math" panose="02040503050406030204" pitchFamily="18" charset="0"/>
                            </a:rPr>
                          </m:ctrlPr>
                        </m:fPr>
                        <m:num>
                          <m:sSubSup>
                            <m:sSubSupPr>
                              <m:ctrlPr>
                                <a:rPr lang="en-US" altLang="zh-CN" i="1">
                                  <a:latin typeface="Cambria Math" panose="02040503050406030204" pitchFamily="18" charset="0"/>
                                </a:rPr>
                              </m:ctrlPr>
                            </m:sSubSupPr>
                            <m:e>
                              <m:r>
                                <a:rPr lang="en-US" altLang="zh-CN" i="1">
                                  <a:latin typeface="Cambria Math"/>
                                </a:rPr>
                                <m:t>𝑛</m:t>
                              </m:r>
                            </m:e>
                            <m:sub>
                              <m:r>
                                <a:rPr lang="en-US" altLang="zh-CN" i="1">
                                  <a:latin typeface="Cambria Math"/>
                                </a:rPr>
                                <m:t>𝑖</m:t>
                              </m:r>
                            </m:sub>
                            <m:sup>
                              <m:r>
                                <a:rPr lang="en-US" altLang="zh-CN" i="1">
                                  <a:latin typeface="Cambria Math"/>
                                </a:rPr>
                                <m:t>2</m:t>
                              </m:r>
                            </m:sup>
                          </m:sSubSup>
                        </m:num>
                        <m:den>
                          <m:r>
                            <a:rPr lang="en-US" altLang="zh-CN" i="1">
                              <a:latin typeface="Cambria Math"/>
                            </a:rPr>
                            <m:t>𝑛</m:t>
                          </m:r>
                        </m:den>
                      </m:f>
                      <m:r>
                        <a:rPr lang="en-US" altLang="zh-CN" i="1">
                          <a:latin typeface="Cambria Math"/>
                        </a:rPr>
                        <m:t>=</m:t>
                      </m:r>
                      <m:f>
                        <m:fPr>
                          <m:ctrlPr>
                            <a:rPr lang="en-US" altLang="zh-CN" i="1">
                              <a:latin typeface="Cambria Math" panose="02040503050406030204" pitchFamily="18" charset="0"/>
                            </a:rPr>
                          </m:ctrlPr>
                        </m:fPr>
                        <m:num>
                          <m:sSubSup>
                            <m:sSubSupPr>
                              <m:ctrlPr>
                                <a:rPr lang="en-US" altLang="zh-CN" i="1">
                                  <a:latin typeface="Cambria Math" panose="02040503050406030204" pitchFamily="18" charset="0"/>
                                </a:rPr>
                              </m:ctrlPr>
                            </m:sSubSupPr>
                            <m:e>
                              <m:r>
                                <a:rPr lang="en-US" altLang="zh-CN" i="1">
                                  <a:latin typeface="Cambria Math"/>
                                </a:rPr>
                                <m:t>𝑛</m:t>
                              </m:r>
                            </m:e>
                            <m:sub>
                              <m:r>
                                <a:rPr lang="en-US" altLang="zh-CN" i="1">
                                  <a:latin typeface="Cambria Math"/>
                                </a:rPr>
                                <m:t>𝑖</m:t>
                              </m:r>
                            </m:sub>
                            <m:sup>
                              <m:r>
                                <a:rPr lang="en-US" altLang="zh-CN" i="1">
                                  <a:latin typeface="Cambria Math"/>
                                </a:rPr>
                                <m:t>2</m:t>
                              </m:r>
                            </m:sup>
                          </m:sSubSup>
                        </m:num>
                        <m:den>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𝑑</m:t>
                              </m:r>
                            </m:sub>
                          </m:sSub>
                        </m:den>
                      </m:f>
                    </m:oMath>
                  </m:oMathPara>
                </a14:m>
                <a:endParaRPr lang="zh-CN" alt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6444657" y="4899253"/>
                <a:ext cx="2227918" cy="1044068"/>
              </a:xfrm>
              <a:prstGeom prst="rect">
                <a:avLst/>
              </a:prstGeom>
              <a:blipFill>
                <a:blip r:embed="rId8"/>
                <a:stretch>
                  <a:fillRect/>
                </a:stretch>
              </a:blipFill>
            </p:spPr>
            <p:txBody>
              <a:bodyPr/>
              <a:lstStyle/>
              <a:p>
                <a:r>
                  <a:rPr lang="zh-CN" altLang="en-US">
                    <a:noFill/>
                  </a:rPr>
                  <a:t> </a:t>
                </a:r>
              </a:p>
            </p:txBody>
          </p:sp>
        </mc:Fallback>
      </mc:AlternateContent>
      <p:sp>
        <p:nvSpPr>
          <p:cNvPr id="21" name="文本框 20"/>
          <p:cNvSpPr txBox="1"/>
          <p:nvPr/>
        </p:nvSpPr>
        <p:spPr>
          <a:xfrm>
            <a:off x="1556024" y="6035760"/>
            <a:ext cx="2659702" cy="461665"/>
          </a:xfrm>
          <a:prstGeom prst="rect">
            <a:avLst/>
          </a:prstGeom>
          <a:noFill/>
        </p:spPr>
        <p:txBody>
          <a:bodyPr wrap="none" rtlCol="0">
            <a:spAutoFit/>
          </a:bodyPr>
          <a:lstStyle/>
          <a:p>
            <a:r>
              <a:rPr lang="zh-CN" altLang="en-US" sz="2400" b="1" dirty="0" smtClean="0">
                <a:solidFill>
                  <a:srgbClr val="0000FF"/>
                </a:solidFill>
                <a:latin typeface="华文新魏" panose="02010800040101010101" pitchFamily="2" charset="-122"/>
                <a:ea typeface="华文新魏" panose="02010800040101010101" pitchFamily="2" charset="-122"/>
              </a:rPr>
              <a:t>施主几乎全部电离</a:t>
            </a:r>
            <a:endParaRPr lang="zh-CN" altLang="en-US" sz="2400" b="1" dirty="0">
              <a:solidFill>
                <a:srgbClr val="0000FF"/>
              </a:solidFill>
              <a:latin typeface="华文新魏" panose="02010800040101010101" pitchFamily="2" charset="-122"/>
              <a:ea typeface="华文新魏" panose="02010800040101010101" pitchFamily="2" charset="-122"/>
            </a:endParaRPr>
          </a:p>
        </p:txBody>
      </p:sp>
      <mc:AlternateContent xmlns:mc="http://schemas.openxmlformats.org/markup-compatibility/2006" xmlns:a14="http://schemas.microsoft.com/office/drawing/2010/main">
        <mc:Choice Requires="a14">
          <p:sp>
            <p:nvSpPr>
              <p:cNvPr id="22" name="TextBox 53"/>
              <p:cNvSpPr txBox="1"/>
              <p:nvPr/>
            </p:nvSpPr>
            <p:spPr>
              <a:xfrm>
                <a:off x="1556024" y="5168077"/>
                <a:ext cx="2214260" cy="523220"/>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𝑛</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𝑑</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𝑑</m:t>
                          </m:r>
                        </m:sub>
                      </m:sSub>
                    </m:oMath>
                  </m:oMathPara>
                </a14:m>
                <a:endParaRPr lang="zh-CN" altLang="en-US" dirty="0"/>
              </a:p>
            </p:txBody>
          </p:sp>
        </mc:Choice>
        <mc:Fallback xmlns="">
          <p:sp>
            <p:nvSpPr>
              <p:cNvPr id="22" name="TextBox 53"/>
              <p:cNvSpPr txBox="1">
                <a:spLocks noRot="1" noChangeAspect="1" noMove="1" noResize="1" noEditPoints="1" noAdjustHandles="1" noChangeArrowheads="1" noChangeShapeType="1" noTextEdit="1"/>
              </p:cNvSpPr>
              <p:nvPr/>
            </p:nvSpPr>
            <p:spPr>
              <a:xfrm>
                <a:off x="1556024" y="5168077"/>
                <a:ext cx="2214260" cy="523220"/>
              </a:xfrm>
              <a:prstGeom prst="rect">
                <a:avLst/>
              </a:prstGeom>
              <a:blipFill>
                <a:blip r:embed="rId9"/>
                <a:stretch>
                  <a:fillRect/>
                </a:stretch>
              </a:blipFill>
            </p:spPr>
            <p:txBody>
              <a:bodyPr/>
              <a:lstStyle/>
              <a:p>
                <a:r>
                  <a:rPr lang="zh-CN" altLang="en-US">
                    <a:noFill/>
                  </a:rPr>
                  <a:t> </a:t>
                </a:r>
              </a:p>
            </p:txBody>
          </p:sp>
        </mc:Fallback>
      </mc:AlternateContent>
      <p:sp>
        <p:nvSpPr>
          <p:cNvPr id="23" name="文本框 22"/>
          <p:cNvSpPr txBox="1"/>
          <p:nvPr/>
        </p:nvSpPr>
        <p:spPr>
          <a:xfrm>
            <a:off x="3028032" y="1948327"/>
            <a:ext cx="5570756" cy="523220"/>
          </a:xfrm>
          <a:prstGeom prst="rect">
            <a:avLst/>
          </a:prstGeom>
          <a:noFill/>
        </p:spPr>
        <p:txBody>
          <a:bodyPr wrap="none" rtlCol="0">
            <a:spAutoFit/>
          </a:bodyPr>
          <a:lstStyle/>
          <a:p>
            <a:r>
              <a:rPr lang="zh-CN" altLang="en-US" b="1" dirty="0" smtClean="0">
                <a:solidFill>
                  <a:srgbClr val="0000FF"/>
                </a:solidFill>
              </a:rPr>
              <a:t>热平衡、非简并、本征激发可忽略</a:t>
            </a:r>
            <a:endParaRPr lang="zh-CN" altLang="en-US" b="1" dirty="0">
              <a:solidFill>
                <a:srgbClr val="0000FF"/>
              </a:solidFill>
            </a:endParaRPr>
          </a:p>
        </p:txBody>
      </p:sp>
      <mc:AlternateContent xmlns:mc="http://schemas.openxmlformats.org/markup-compatibility/2006" xmlns:a14="http://schemas.microsoft.com/office/drawing/2010/main">
        <mc:Choice Requires="a14">
          <p:sp>
            <p:nvSpPr>
              <p:cNvPr id="24" name="文本框 23"/>
              <p:cNvSpPr txBox="1"/>
              <p:nvPr/>
            </p:nvSpPr>
            <p:spPr>
              <a:xfrm>
                <a:off x="4529097" y="5862347"/>
                <a:ext cx="1191224" cy="7562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sz="2400" i="1" smtClean="0">
                              <a:latin typeface="Cambria Math" panose="02040503050406030204" pitchFamily="18" charset="0"/>
                            </a:rPr>
                          </m:ctrlPr>
                        </m:fPr>
                        <m:num>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𝑛</m:t>
                              </m:r>
                            </m:e>
                            <m:sub>
                              <m:r>
                                <a:rPr lang="en-US" altLang="zh-CN" sz="2400" b="0" i="1" smtClean="0">
                                  <a:latin typeface="Cambria Math" panose="02040503050406030204" pitchFamily="18" charset="0"/>
                                </a:rPr>
                                <m:t>𝑑</m:t>
                              </m:r>
                            </m:sub>
                          </m:sSub>
                        </m:num>
                        <m:den>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𝑁</m:t>
                              </m:r>
                            </m:e>
                            <m:sub>
                              <m:r>
                                <a:rPr lang="en-US" altLang="zh-CN" sz="2400" b="0" i="1" smtClean="0">
                                  <a:latin typeface="Cambria Math" panose="02040503050406030204" pitchFamily="18" charset="0"/>
                                </a:rPr>
                                <m:t>𝑑</m:t>
                              </m:r>
                            </m:sub>
                          </m:sSub>
                        </m:den>
                      </m:f>
                      <m:r>
                        <a:rPr lang="en-US" altLang="zh-CN" sz="2400" b="0" i="1" smtClean="0">
                          <a:latin typeface="Cambria Math" panose="02040503050406030204" pitchFamily="18" charset="0"/>
                        </a:rPr>
                        <m:t>&lt;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10</m:t>
                          </m:r>
                        </m:den>
                      </m:f>
                    </m:oMath>
                  </m:oMathPara>
                </a14:m>
                <a:endParaRPr lang="zh-CN" altLang="en-US" sz="2400" dirty="0"/>
              </a:p>
            </p:txBody>
          </p:sp>
        </mc:Choice>
        <mc:Fallback xmlns="">
          <p:sp>
            <p:nvSpPr>
              <p:cNvPr id="24" name="文本框 23"/>
              <p:cNvSpPr txBox="1">
                <a:spLocks noRot="1" noChangeAspect="1" noMove="1" noResize="1" noEditPoints="1" noAdjustHandles="1" noChangeArrowheads="1" noChangeShapeType="1" noTextEdit="1"/>
              </p:cNvSpPr>
              <p:nvPr/>
            </p:nvSpPr>
            <p:spPr>
              <a:xfrm>
                <a:off x="4529097" y="5862347"/>
                <a:ext cx="1191224" cy="756297"/>
              </a:xfrm>
              <a:prstGeom prst="rect">
                <a:avLst/>
              </a:prstGeom>
              <a:blipFill>
                <a:blip r:embed="rId10"/>
                <a:stretch>
                  <a:fillRect/>
                </a:stretch>
              </a:blipFill>
            </p:spPr>
            <p:txBody>
              <a:bodyPr/>
              <a:lstStyle/>
              <a:p>
                <a:r>
                  <a:rPr lang="zh-CN" altLang="en-US">
                    <a:noFill/>
                  </a:rPr>
                  <a:t> </a:t>
                </a:r>
              </a:p>
            </p:txBody>
          </p:sp>
        </mc:Fallback>
      </mc:AlternateContent>
      <p:grpSp>
        <p:nvGrpSpPr>
          <p:cNvPr id="25" name="组合 24"/>
          <p:cNvGrpSpPr/>
          <p:nvPr/>
        </p:nvGrpSpPr>
        <p:grpSpPr>
          <a:xfrm>
            <a:off x="11525974" y="6481407"/>
            <a:ext cx="552450" cy="314325"/>
            <a:chOff x="5172075" y="6438900"/>
            <a:chExt cx="552450" cy="314325"/>
          </a:xfrm>
        </p:grpSpPr>
        <p:sp>
          <p:nvSpPr>
            <p:cNvPr id="26" name="棱台 25"/>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右箭头 26"/>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TextBox 32"/>
          <p:cNvSpPr txBox="1"/>
          <p:nvPr/>
        </p:nvSpPr>
        <p:spPr>
          <a:xfrm>
            <a:off x="9544801" y="6510914"/>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385379875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172182" y="41567"/>
            <a:ext cx="92432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zh-CN" sz="3600" b="1" dirty="0">
                <a:solidFill>
                  <a:schemeClr val="tx2"/>
                </a:solidFill>
              </a:rPr>
              <a:t>4.5</a:t>
            </a:r>
            <a:r>
              <a:rPr lang="zh-CN" altLang="en-US" sz="3600" b="1" dirty="0">
                <a:solidFill>
                  <a:schemeClr val="tx2"/>
                </a:solidFill>
              </a:rPr>
              <a:t>杂质半导体</a:t>
            </a:r>
            <a:r>
              <a:rPr lang="en-US" altLang="zh-CN" sz="3600" b="1" dirty="0">
                <a:solidFill>
                  <a:schemeClr val="tx2"/>
                </a:solidFill>
              </a:rPr>
              <a:t>—</a:t>
            </a:r>
            <a:r>
              <a:rPr lang="zh-CN" altLang="en-US" sz="3600" b="1" dirty="0">
                <a:solidFill>
                  <a:schemeClr val="tx2"/>
                </a:solidFill>
              </a:rPr>
              <a:t>只含一</a:t>
            </a:r>
            <a:r>
              <a:rPr lang="zh-CN" altLang="en-US" sz="3600" b="1" dirty="0" smtClean="0">
                <a:solidFill>
                  <a:schemeClr val="tx2"/>
                </a:solidFill>
              </a:rPr>
              <a:t>种</a:t>
            </a:r>
            <a:r>
              <a:rPr lang="zh-CN" altLang="en-US" sz="3600" b="1" dirty="0" smtClean="0">
                <a:solidFill>
                  <a:srgbClr val="0000FF"/>
                </a:solidFill>
              </a:rPr>
              <a:t>施主</a:t>
            </a:r>
            <a:r>
              <a:rPr lang="zh-CN" altLang="en-US" sz="3600" b="1" dirty="0" smtClean="0">
                <a:solidFill>
                  <a:schemeClr val="tx2"/>
                </a:solidFill>
              </a:rPr>
              <a:t>杂质</a:t>
            </a:r>
            <a:r>
              <a:rPr lang="zh-CN" altLang="en-US" sz="3600" b="1" dirty="0">
                <a:solidFill>
                  <a:schemeClr val="tx2"/>
                </a:solidFill>
              </a:rPr>
              <a:t>的半导体</a:t>
            </a:r>
          </a:p>
        </p:txBody>
      </p:sp>
      <p:sp>
        <p:nvSpPr>
          <p:cNvPr id="5" name="TextBox 4"/>
          <p:cNvSpPr txBox="1"/>
          <p:nvPr/>
        </p:nvSpPr>
        <p:spPr>
          <a:xfrm>
            <a:off x="8287337" y="839414"/>
            <a:ext cx="2507418" cy="523220"/>
          </a:xfrm>
          <a:prstGeom prst="rect">
            <a:avLst/>
          </a:prstGeom>
          <a:noFill/>
        </p:spPr>
        <p:txBody>
          <a:bodyPr wrap="none" rtlCol="0">
            <a:spAutoFit/>
          </a:bodyPr>
          <a:lstStyle/>
          <a:p>
            <a:r>
              <a:rPr lang="en-US" altLang="zh-CN" b="1" dirty="0">
                <a:solidFill>
                  <a:srgbClr val="FF0000"/>
                </a:solidFill>
                <a:latin typeface="华文楷体" pitchFamily="2" charset="-122"/>
                <a:ea typeface="华文楷体" pitchFamily="2" charset="-122"/>
              </a:rPr>
              <a:t>3</a:t>
            </a:r>
            <a:r>
              <a:rPr lang="zh-CN" altLang="en-US" b="1" dirty="0">
                <a:solidFill>
                  <a:srgbClr val="FF0000"/>
                </a:solidFill>
                <a:latin typeface="华文楷体" pitchFamily="2" charset="-122"/>
                <a:ea typeface="华文楷体" pitchFamily="2" charset="-122"/>
              </a:rPr>
              <a:t>、本征</a:t>
            </a:r>
            <a:r>
              <a:rPr lang="zh-CN" altLang="en-US" b="1" dirty="0" smtClean="0">
                <a:solidFill>
                  <a:srgbClr val="FF0000"/>
                </a:solidFill>
                <a:latin typeface="华文楷体" pitchFamily="2" charset="-122"/>
                <a:ea typeface="华文楷体" pitchFamily="2" charset="-122"/>
              </a:rPr>
              <a:t>激发区</a:t>
            </a:r>
            <a:endParaRPr lang="zh-CN" altLang="en-US" b="1" dirty="0">
              <a:solidFill>
                <a:srgbClr val="FF0000"/>
              </a:solidFill>
              <a:latin typeface="华文楷体" pitchFamily="2" charset="-122"/>
              <a:ea typeface="华文楷体" pitchFamily="2" charset="-122"/>
            </a:endParaRPr>
          </a:p>
        </p:txBody>
      </p:sp>
      <mc:AlternateContent xmlns:mc="http://schemas.openxmlformats.org/markup-compatibility/2006" xmlns:a14="http://schemas.microsoft.com/office/drawing/2010/main">
        <mc:Choice Requires="a14">
          <p:sp>
            <p:nvSpPr>
              <p:cNvPr id="12" name="TextBox 11"/>
              <p:cNvSpPr txBox="1"/>
              <p:nvPr/>
            </p:nvSpPr>
            <p:spPr>
              <a:xfrm>
                <a:off x="1861755" y="2221463"/>
                <a:ext cx="181645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1" i="1">
                          <a:latin typeface="Cambria Math"/>
                        </a:rPr>
                        <m:t>𝒏</m:t>
                      </m:r>
                      <m:r>
                        <a:rPr lang="en-US" altLang="zh-CN" sz="2400" b="1" i="1">
                          <a:latin typeface="Cambria Math"/>
                        </a:rPr>
                        <m:t>=</m:t>
                      </m:r>
                      <m:sSub>
                        <m:sSubPr>
                          <m:ctrlPr>
                            <a:rPr lang="en-US" altLang="zh-CN" sz="2400" b="1" i="1">
                              <a:latin typeface="Cambria Math" panose="02040503050406030204" pitchFamily="18" charset="0"/>
                            </a:rPr>
                          </m:ctrlPr>
                        </m:sSubPr>
                        <m:e>
                          <m:r>
                            <a:rPr lang="en-US" altLang="zh-CN" sz="2400" b="1" i="1">
                              <a:latin typeface="Cambria Math"/>
                            </a:rPr>
                            <m:t>𝑵</m:t>
                          </m:r>
                        </m:e>
                        <m:sub>
                          <m:r>
                            <a:rPr lang="en-US" altLang="zh-CN" sz="2400" b="1" i="1">
                              <a:latin typeface="Cambria Math"/>
                            </a:rPr>
                            <m:t>𝒅</m:t>
                          </m:r>
                        </m:sub>
                      </m:sSub>
                      <m:r>
                        <a:rPr lang="en-US" altLang="zh-CN" sz="2400" b="1" i="1">
                          <a:latin typeface="Cambria Math"/>
                        </a:rPr>
                        <m:t>+</m:t>
                      </m:r>
                      <m:r>
                        <a:rPr lang="en-US" altLang="zh-CN" sz="2400" b="1" i="1">
                          <a:latin typeface="Cambria Math"/>
                        </a:rPr>
                        <m:t>𝒑</m:t>
                      </m:r>
                    </m:oMath>
                  </m:oMathPara>
                </a14:m>
                <a:endParaRPr lang="zh-CN" altLang="en-US" sz="2400" b="1" dirty="0"/>
              </a:p>
            </p:txBody>
          </p:sp>
        </mc:Choice>
        <mc:Fallback xmlns="">
          <p:sp>
            <p:nvSpPr>
              <p:cNvPr id="12" name="TextBox 11"/>
              <p:cNvSpPr txBox="1">
                <a:spLocks noRot="1" noChangeAspect="1" noMove="1" noResize="1" noEditPoints="1" noAdjustHandles="1" noChangeArrowheads="1" noChangeShapeType="1" noTextEdit="1"/>
              </p:cNvSpPr>
              <p:nvPr/>
            </p:nvSpPr>
            <p:spPr>
              <a:xfrm>
                <a:off x="1861755" y="2221463"/>
                <a:ext cx="1816458" cy="461665"/>
              </a:xfrm>
              <a:prstGeom prst="rect">
                <a:avLst/>
              </a:prstGeom>
              <a:blipFill>
                <a:blip r:embed="rId2"/>
                <a:stretch>
                  <a:fillRect b="-131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4024886" y="1639852"/>
                <a:ext cx="2512418" cy="7838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𝑛</m:t>
                      </m:r>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𝑛</m:t>
                          </m:r>
                        </m:e>
                        <m:sub>
                          <m:r>
                            <a:rPr lang="en-US" altLang="zh-CN" sz="2000" i="1">
                              <a:latin typeface="Cambria Math"/>
                            </a:rPr>
                            <m:t>𝑖</m:t>
                          </m:r>
                        </m:sub>
                      </m:sSub>
                      <m:r>
                        <a:rPr lang="en-US" altLang="zh-CN" sz="2000" i="1">
                          <a:latin typeface="Cambria Math"/>
                        </a:rPr>
                        <m:t>𝑒𝑥𝑝</m:t>
                      </m:r>
                      <m:d>
                        <m:dPr>
                          <m:ctrlPr>
                            <a:rPr lang="en-US" altLang="zh-CN" sz="2000" i="1">
                              <a:latin typeface="Cambria Math" panose="02040503050406030204" pitchFamily="18" charset="0"/>
                            </a:rPr>
                          </m:ctrlPr>
                        </m:dPr>
                        <m:e>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𝑖</m:t>
                                  </m:r>
                                </m:sub>
                              </m:sSub>
                            </m:num>
                            <m:den>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den>
                          </m:f>
                        </m:e>
                      </m:d>
                    </m:oMath>
                  </m:oMathPara>
                </a14:m>
                <a:endParaRPr lang="zh-CN" altLang="en-US" sz="2000" dirty="0"/>
              </a:p>
            </p:txBody>
          </p:sp>
        </mc:Choice>
        <mc:Fallback xmlns="">
          <p:sp>
            <p:nvSpPr>
              <p:cNvPr id="37" name="TextBox 36"/>
              <p:cNvSpPr txBox="1">
                <a:spLocks noRot="1" noChangeAspect="1" noMove="1" noResize="1" noEditPoints="1" noAdjustHandles="1" noChangeArrowheads="1" noChangeShapeType="1" noTextEdit="1"/>
              </p:cNvSpPr>
              <p:nvPr/>
            </p:nvSpPr>
            <p:spPr>
              <a:xfrm>
                <a:off x="4024886" y="1639852"/>
                <a:ext cx="2512418" cy="78386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3986093" y="2452296"/>
                <a:ext cx="2590004" cy="7838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𝑝</m:t>
                      </m:r>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𝑛</m:t>
                          </m:r>
                        </m:e>
                        <m:sub>
                          <m:r>
                            <a:rPr lang="en-US" altLang="zh-CN" sz="2000" i="1">
                              <a:latin typeface="Cambria Math"/>
                            </a:rPr>
                            <m:t>𝑖</m:t>
                          </m:r>
                        </m:sub>
                      </m:sSub>
                      <m:r>
                        <a:rPr lang="en-US" altLang="zh-CN" sz="2000" i="1">
                          <a:latin typeface="Cambria Math"/>
                        </a:rPr>
                        <m:t>𝑒𝑥𝑝</m:t>
                      </m:r>
                      <m:d>
                        <m:dPr>
                          <m:ctrlPr>
                            <a:rPr lang="en-US" altLang="zh-CN" sz="2000" i="1">
                              <a:latin typeface="Cambria Math" panose="02040503050406030204" pitchFamily="18" charset="0"/>
                            </a:rPr>
                          </m:ctrlPr>
                        </m:dPr>
                        <m:e>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𝑖</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num>
                            <m:den>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den>
                          </m:f>
                        </m:e>
                      </m:d>
                    </m:oMath>
                  </m:oMathPara>
                </a14:m>
                <a:endParaRPr lang="zh-CN" altLang="en-US" sz="2000" dirty="0"/>
              </a:p>
            </p:txBody>
          </p:sp>
        </mc:Choice>
        <mc:Fallback xmlns="">
          <p:sp>
            <p:nvSpPr>
              <p:cNvPr id="38" name="TextBox 37"/>
              <p:cNvSpPr txBox="1">
                <a:spLocks noRot="1" noChangeAspect="1" noMove="1" noResize="1" noEditPoints="1" noAdjustHandles="1" noChangeArrowheads="1" noChangeShapeType="1" noTextEdit="1"/>
              </p:cNvSpPr>
              <p:nvPr/>
            </p:nvSpPr>
            <p:spPr>
              <a:xfrm>
                <a:off x="3986093" y="2452296"/>
                <a:ext cx="2590004" cy="78386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1322801" y="3231563"/>
                <a:ext cx="2663293" cy="7838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𝑑</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2</m:t>
                          </m:r>
                          <m:r>
                            <a:rPr lang="en-US" altLang="zh-CN" sz="2000" i="1">
                              <a:latin typeface="Cambria Math"/>
                            </a:rPr>
                            <m:t>𝑛</m:t>
                          </m:r>
                        </m:e>
                        <m:sub>
                          <m:r>
                            <a:rPr lang="en-US" altLang="zh-CN" sz="2000" i="1">
                              <a:latin typeface="Cambria Math"/>
                            </a:rPr>
                            <m:t>𝑖</m:t>
                          </m:r>
                        </m:sub>
                      </m:sSub>
                      <m:r>
                        <a:rPr lang="en-US" altLang="zh-CN" sz="2000" i="1">
                          <a:latin typeface="Cambria Math"/>
                        </a:rPr>
                        <m:t>𝑠h</m:t>
                      </m:r>
                      <m:d>
                        <m:dPr>
                          <m:ctrlPr>
                            <a:rPr lang="en-US" altLang="zh-CN" sz="2000" i="1">
                              <a:latin typeface="Cambria Math" panose="02040503050406030204" pitchFamily="18" charset="0"/>
                            </a:rPr>
                          </m:ctrlPr>
                        </m:dPr>
                        <m:e>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𝑖</m:t>
                                  </m:r>
                                </m:sub>
                              </m:sSub>
                            </m:num>
                            <m:den>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den>
                          </m:f>
                        </m:e>
                      </m:d>
                    </m:oMath>
                  </m:oMathPara>
                </a14:m>
                <a:endParaRPr lang="zh-CN" altLang="en-US" sz="2000" dirty="0"/>
              </a:p>
            </p:txBody>
          </p:sp>
        </mc:Choice>
        <mc:Fallback xmlns="">
          <p:sp>
            <p:nvSpPr>
              <p:cNvPr id="39" name="TextBox 38"/>
              <p:cNvSpPr txBox="1">
                <a:spLocks noRot="1" noChangeAspect="1" noMove="1" noResize="1" noEditPoints="1" noAdjustHandles="1" noChangeArrowheads="1" noChangeShapeType="1" noTextEdit="1"/>
              </p:cNvSpPr>
              <p:nvPr/>
            </p:nvSpPr>
            <p:spPr>
              <a:xfrm>
                <a:off x="1322801" y="3231563"/>
                <a:ext cx="2663293" cy="78386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4262318" y="3236165"/>
                <a:ext cx="3174266" cy="7838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𝑖</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𝑇𝑎𝑟𝑐𝑠h</m:t>
                      </m:r>
                      <m:d>
                        <m:dPr>
                          <m:ctrlPr>
                            <a:rPr lang="en-US" altLang="zh-CN" sz="2000" i="1">
                              <a:latin typeface="Cambria Math" panose="02040503050406030204" pitchFamily="18" charset="0"/>
                            </a:rPr>
                          </m:ctrlPr>
                        </m:dPr>
                        <m:e>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𝑑</m:t>
                                  </m:r>
                                </m:sub>
                              </m:sSub>
                            </m:num>
                            <m:den>
                              <m:sSub>
                                <m:sSubPr>
                                  <m:ctrlPr>
                                    <a:rPr lang="en-US" altLang="zh-CN" sz="2000" i="1">
                                      <a:latin typeface="Cambria Math" panose="02040503050406030204" pitchFamily="18" charset="0"/>
                                    </a:rPr>
                                  </m:ctrlPr>
                                </m:sSubPr>
                                <m:e>
                                  <m:r>
                                    <a:rPr lang="en-US" altLang="zh-CN" sz="2000" i="1">
                                      <a:latin typeface="Cambria Math"/>
                                    </a:rPr>
                                    <m:t>2</m:t>
                                  </m:r>
                                  <m:r>
                                    <a:rPr lang="en-US" altLang="zh-CN" sz="2000" i="1">
                                      <a:latin typeface="Cambria Math"/>
                                    </a:rPr>
                                    <m:t>𝑛</m:t>
                                  </m:r>
                                </m:e>
                                <m:sub>
                                  <m:r>
                                    <a:rPr lang="en-US" altLang="zh-CN" sz="2000" i="1">
                                      <a:latin typeface="Cambria Math"/>
                                    </a:rPr>
                                    <m:t>𝑖</m:t>
                                  </m:r>
                                </m:sub>
                              </m:sSub>
                            </m:den>
                          </m:f>
                        </m:e>
                      </m:d>
                    </m:oMath>
                  </m:oMathPara>
                </a14:m>
                <a:endParaRPr lang="zh-CN" altLang="en-US" sz="2000" dirty="0"/>
              </a:p>
            </p:txBody>
          </p:sp>
        </mc:Choice>
        <mc:Fallback xmlns="">
          <p:sp>
            <p:nvSpPr>
              <p:cNvPr id="40" name="TextBox 39"/>
              <p:cNvSpPr txBox="1">
                <a:spLocks noRot="1" noChangeAspect="1" noMove="1" noResize="1" noEditPoints="1" noAdjustHandles="1" noChangeArrowheads="1" noChangeShapeType="1" noTextEdit="1"/>
              </p:cNvSpPr>
              <p:nvPr/>
            </p:nvSpPr>
            <p:spPr>
              <a:xfrm>
                <a:off x="4262318" y="3236165"/>
                <a:ext cx="3174266" cy="783869"/>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689359" y="4238226"/>
                <a:ext cx="1501629" cy="4700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1" i="1">
                          <a:latin typeface="Cambria Math"/>
                        </a:rPr>
                        <m:t>𝒏𝒑</m:t>
                      </m:r>
                      <m:r>
                        <a:rPr lang="en-US" altLang="zh-CN" sz="2400" b="1" i="1">
                          <a:latin typeface="Cambria Math"/>
                        </a:rPr>
                        <m:t>=</m:t>
                      </m:r>
                      <m:sSup>
                        <m:sSupPr>
                          <m:ctrlPr>
                            <a:rPr lang="en-US" altLang="zh-CN" sz="2400" b="1" i="1">
                              <a:latin typeface="Cambria Math" panose="02040503050406030204" pitchFamily="18" charset="0"/>
                            </a:rPr>
                          </m:ctrlPr>
                        </m:sSupPr>
                        <m:e>
                          <m:sSub>
                            <m:sSubPr>
                              <m:ctrlPr>
                                <a:rPr lang="en-US" altLang="zh-CN" sz="2400" b="1" i="1">
                                  <a:latin typeface="Cambria Math" panose="02040503050406030204" pitchFamily="18" charset="0"/>
                                </a:rPr>
                              </m:ctrlPr>
                            </m:sSubPr>
                            <m:e>
                              <m:r>
                                <a:rPr lang="en-US" altLang="zh-CN" sz="2400" b="1" i="1">
                                  <a:latin typeface="Cambria Math"/>
                                </a:rPr>
                                <m:t>𝒏</m:t>
                              </m:r>
                            </m:e>
                            <m:sub>
                              <m:r>
                                <a:rPr lang="en-US" altLang="zh-CN" sz="2400" b="1" i="1">
                                  <a:latin typeface="Cambria Math"/>
                                </a:rPr>
                                <m:t>𝒊</m:t>
                              </m:r>
                            </m:sub>
                          </m:sSub>
                        </m:e>
                        <m:sup>
                          <m:r>
                            <a:rPr lang="en-US" altLang="zh-CN" sz="2400" b="1" i="1">
                              <a:latin typeface="Cambria Math"/>
                            </a:rPr>
                            <m:t>𝟐</m:t>
                          </m:r>
                        </m:sup>
                      </m:sSup>
                    </m:oMath>
                  </m:oMathPara>
                </a14:m>
                <a:endParaRPr lang="zh-CN" altLang="en-US" sz="2400" b="1" dirty="0"/>
              </a:p>
            </p:txBody>
          </p:sp>
        </mc:Choice>
        <mc:Fallback xmlns="">
          <p:sp>
            <p:nvSpPr>
              <p:cNvPr id="41" name="TextBox 40"/>
              <p:cNvSpPr txBox="1">
                <a:spLocks noRot="1" noChangeAspect="1" noMove="1" noResize="1" noEditPoints="1" noAdjustHandles="1" noChangeArrowheads="1" noChangeShapeType="1" noTextEdit="1"/>
              </p:cNvSpPr>
              <p:nvPr/>
            </p:nvSpPr>
            <p:spPr>
              <a:xfrm>
                <a:off x="689359" y="4238226"/>
                <a:ext cx="1501629" cy="470000"/>
              </a:xfrm>
              <a:prstGeom prst="rect">
                <a:avLst/>
              </a:prstGeom>
              <a:blipFill>
                <a:blip r:embed="rId7"/>
                <a:stretch>
                  <a:fillRect b="-129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2288641" y="4010984"/>
                <a:ext cx="3394904" cy="9244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𝑛</m:t>
                      </m:r>
                      <m:r>
                        <a:rPr lang="en-US" altLang="zh-CN" sz="2000" i="1">
                          <a:latin typeface="Cambria Math"/>
                        </a:rPr>
                        <m:t>=</m:t>
                      </m:r>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𝑑</m:t>
                              </m:r>
                            </m:sub>
                          </m:sSub>
                        </m:num>
                        <m:den>
                          <m:r>
                            <a:rPr lang="en-US" altLang="zh-CN" sz="2000" i="1">
                              <a:latin typeface="Cambria Math"/>
                            </a:rPr>
                            <m:t>2</m:t>
                          </m:r>
                        </m:den>
                      </m:f>
                      <m:d>
                        <m:dPr>
                          <m:begChr m:val="["/>
                          <m:endChr m:val="]"/>
                          <m:ctrlPr>
                            <a:rPr lang="en-US" altLang="zh-CN" sz="2000" i="1">
                              <a:latin typeface="Cambria Math" panose="02040503050406030204" pitchFamily="18" charset="0"/>
                            </a:rPr>
                          </m:ctrlPr>
                        </m:dPr>
                        <m:e>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r>
                                    <a:rPr lang="en-US" altLang="zh-CN" sz="2000" i="1">
                                      <a:latin typeface="Cambria Math"/>
                                    </a:rPr>
                                    <m:t>1+</m:t>
                                  </m:r>
                                  <m:f>
                                    <m:fPr>
                                      <m:ctrlPr>
                                        <a:rPr lang="en-US" altLang="zh-CN" sz="2000" i="1">
                                          <a:latin typeface="Cambria Math" panose="02040503050406030204" pitchFamily="18" charset="0"/>
                                        </a:rPr>
                                      </m:ctrlPr>
                                    </m:fPr>
                                    <m:num>
                                      <m:r>
                                        <a:rPr lang="en-US" altLang="zh-CN" sz="2000" i="1">
                                          <a:latin typeface="Cambria Math"/>
                                        </a:rPr>
                                        <m:t>4</m:t>
                                      </m:r>
                                      <m:sSup>
                                        <m:sSupPr>
                                          <m:ctrlPr>
                                            <a:rPr lang="en-US" altLang="zh-CN" sz="2000" i="1">
                                              <a:latin typeface="Cambria Math" panose="02040503050406030204" pitchFamily="18" charset="0"/>
                                            </a:rPr>
                                          </m:ctrlPr>
                                        </m:sSupPr>
                                        <m:e>
                                          <m:sSub>
                                            <m:sSubPr>
                                              <m:ctrlPr>
                                                <a:rPr lang="en-US" altLang="zh-CN" sz="2000" i="1">
                                                  <a:latin typeface="Cambria Math" panose="02040503050406030204" pitchFamily="18" charset="0"/>
                                                </a:rPr>
                                              </m:ctrlPr>
                                            </m:sSubPr>
                                            <m:e>
                                              <m:r>
                                                <a:rPr lang="en-US" altLang="zh-CN" sz="2000" i="1">
                                                  <a:latin typeface="Cambria Math"/>
                                                </a:rPr>
                                                <m:t>𝑛</m:t>
                                              </m:r>
                                            </m:e>
                                            <m:sub>
                                              <m:r>
                                                <a:rPr lang="en-US" altLang="zh-CN" sz="2000" i="1">
                                                  <a:latin typeface="Cambria Math"/>
                                                </a:rPr>
                                                <m:t>𝑖</m:t>
                                              </m:r>
                                            </m:sub>
                                          </m:sSub>
                                        </m:e>
                                        <m:sup>
                                          <m:r>
                                            <a:rPr lang="en-US" altLang="zh-CN" sz="2000" i="1">
                                              <a:latin typeface="Cambria Math"/>
                                            </a:rPr>
                                            <m:t>2</m:t>
                                          </m:r>
                                        </m:sup>
                                      </m:sSup>
                                    </m:num>
                                    <m:den>
                                      <m:sSup>
                                        <m:sSupPr>
                                          <m:ctrlPr>
                                            <a:rPr lang="en-US" altLang="zh-CN" sz="2000" i="1">
                                              <a:latin typeface="Cambria Math" panose="02040503050406030204" pitchFamily="18" charset="0"/>
                                            </a:rPr>
                                          </m:ctrlPr>
                                        </m:sSupPr>
                                        <m:e>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𝑑</m:t>
                                              </m:r>
                                            </m:sub>
                                          </m:sSub>
                                        </m:e>
                                        <m:sup>
                                          <m:r>
                                            <a:rPr lang="en-US" altLang="zh-CN" sz="2000" i="1">
                                              <a:latin typeface="Cambria Math"/>
                                            </a:rPr>
                                            <m:t>2</m:t>
                                          </m:r>
                                        </m:sup>
                                      </m:sSup>
                                    </m:den>
                                  </m:f>
                                </m:e>
                              </m:d>
                            </m:e>
                            <m:sup>
                              <m:r>
                                <a:rPr lang="en-US" altLang="zh-CN" sz="2000" i="1">
                                  <a:latin typeface="Cambria Math"/>
                                </a:rPr>
                                <m:t>1/2</m:t>
                              </m:r>
                            </m:sup>
                          </m:sSup>
                          <m:r>
                            <a:rPr lang="en-US" altLang="zh-CN" sz="2000" i="1">
                              <a:latin typeface="Cambria Math"/>
                            </a:rPr>
                            <m:t>+1</m:t>
                          </m:r>
                        </m:e>
                      </m:d>
                    </m:oMath>
                  </m:oMathPara>
                </a14:m>
                <a:endParaRPr lang="zh-CN" altLang="en-US" sz="2000" dirty="0"/>
              </a:p>
            </p:txBody>
          </p:sp>
        </mc:Choice>
        <mc:Fallback xmlns="">
          <p:sp>
            <p:nvSpPr>
              <p:cNvPr id="16" name="TextBox 15"/>
              <p:cNvSpPr txBox="1">
                <a:spLocks noRot="1" noChangeAspect="1" noMove="1" noResize="1" noEditPoints="1" noAdjustHandles="1" noChangeArrowheads="1" noChangeShapeType="1" noTextEdit="1"/>
              </p:cNvSpPr>
              <p:nvPr/>
            </p:nvSpPr>
            <p:spPr>
              <a:xfrm>
                <a:off x="2288641" y="4010984"/>
                <a:ext cx="3394904" cy="924484"/>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5849451" y="3992452"/>
                <a:ext cx="3285836" cy="9165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𝑝</m:t>
                      </m:r>
                      <m:r>
                        <a:rPr lang="en-US" altLang="zh-CN" sz="2000" i="1">
                          <a:latin typeface="Cambria Math"/>
                        </a:rPr>
                        <m:t>=</m:t>
                      </m:r>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𝑑</m:t>
                              </m:r>
                            </m:sub>
                          </m:sSub>
                        </m:num>
                        <m:den>
                          <m:r>
                            <a:rPr lang="en-US" altLang="zh-CN" sz="2000" i="1">
                              <a:latin typeface="Cambria Math"/>
                            </a:rPr>
                            <m:t>2</m:t>
                          </m:r>
                        </m:den>
                      </m:f>
                      <m:d>
                        <m:dPr>
                          <m:begChr m:val="["/>
                          <m:endChr m:val="]"/>
                          <m:ctrlPr>
                            <a:rPr lang="en-US" altLang="zh-CN" sz="2000" i="1">
                              <a:latin typeface="Cambria Math" panose="02040503050406030204" pitchFamily="18" charset="0"/>
                            </a:rPr>
                          </m:ctrlPr>
                        </m:dPr>
                        <m:e>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r>
                                    <a:rPr lang="en-US" altLang="zh-CN" sz="2000" i="1">
                                      <a:latin typeface="Cambria Math"/>
                                    </a:rPr>
                                    <m:t>1+</m:t>
                                  </m:r>
                                  <m:f>
                                    <m:fPr>
                                      <m:ctrlPr>
                                        <a:rPr lang="en-US" altLang="zh-CN" sz="2000" i="1">
                                          <a:latin typeface="Cambria Math" panose="02040503050406030204" pitchFamily="18" charset="0"/>
                                        </a:rPr>
                                      </m:ctrlPr>
                                    </m:fPr>
                                    <m:num>
                                      <m:r>
                                        <a:rPr lang="en-US" altLang="zh-CN" sz="2000" i="1">
                                          <a:latin typeface="Cambria Math"/>
                                        </a:rPr>
                                        <m:t>4</m:t>
                                      </m:r>
                                      <m:sSup>
                                        <m:sSupPr>
                                          <m:ctrlPr>
                                            <a:rPr lang="en-US" altLang="zh-CN" sz="2000" i="1">
                                              <a:latin typeface="Cambria Math" panose="02040503050406030204" pitchFamily="18" charset="0"/>
                                            </a:rPr>
                                          </m:ctrlPr>
                                        </m:sSupPr>
                                        <m:e>
                                          <m:sSub>
                                            <m:sSubPr>
                                              <m:ctrlPr>
                                                <a:rPr lang="en-US" altLang="zh-CN" sz="2000" i="1">
                                                  <a:latin typeface="Cambria Math" panose="02040503050406030204" pitchFamily="18" charset="0"/>
                                                </a:rPr>
                                              </m:ctrlPr>
                                            </m:sSubPr>
                                            <m:e>
                                              <m:r>
                                                <a:rPr lang="en-US" altLang="zh-CN" sz="2000" i="1">
                                                  <a:latin typeface="Cambria Math"/>
                                                </a:rPr>
                                                <m:t>𝑛</m:t>
                                              </m:r>
                                            </m:e>
                                            <m:sub>
                                              <m:r>
                                                <a:rPr lang="en-US" altLang="zh-CN" sz="2000" i="1">
                                                  <a:latin typeface="Cambria Math"/>
                                                </a:rPr>
                                                <m:t>𝑖</m:t>
                                              </m:r>
                                            </m:sub>
                                          </m:sSub>
                                        </m:e>
                                        <m:sup>
                                          <m:r>
                                            <a:rPr lang="en-US" altLang="zh-CN" sz="2000" i="1">
                                              <a:latin typeface="Cambria Math"/>
                                            </a:rPr>
                                            <m:t>2</m:t>
                                          </m:r>
                                        </m:sup>
                                      </m:sSup>
                                    </m:num>
                                    <m:den>
                                      <m:sSup>
                                        <m:sSupPr>
                                          <m:ctrlPr>
                                            <a:rPr lang="en-US" altLang="zh-CN" sz="2000" i="1">
                                              <a:latin typeface="Cambria Math" panose="02040503050406030204" pitchFamily="18" charset="0"/>
                                            </a:rPr>
                                          </m:ctrlPr>
                                        </m:sSupPr>
                                        <m:e>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𝑑</m:t>
                                              </m:r>
                                            </m:sub>
                                          </m:sSub>
                                        </m:e>
                                        <m:sup>
                                          <m:r>
                                            <a:rPr lang="en-US" altLang="zh-CN" sz="2000" i="1">
                                              <a:latin typeface="Cambria Math"/>
                                            </a:rPr>
                                            <m:t>2</m:t>
                                          </m:r>
                                        </m:sup>
                                      </m:sSup>
                                    </m:den>
                                  </m:f>
                                </m:e>
                              </m:d>
                            </m:e>
                            <m:sup>
                              <m:r>
                                <a:rPr lang="en-US" altLang="zh-CN" sz="2000" i="1">
                                  <a:latin typeface="Cambria Math"/>
                                </a:rPr>
                                <m:t>1/2</m:t>
                              </m:r>
                            </m:sup>
                          </m:sSup>
                          <m:r>
                            <a:rPr lang="en-US" altLang="zh-CN" sz="2000" i="1">
                              <a:latin typeface="Cambria Math"/>
                            </a:rPr>
                            <m:t>−1</m:t>
                          </m:r>
                        </m:e>
                      </m:d>
                    </m:oMath>
                  </m:oMathPara>
                </a14:m>
                <a:endParaRPr lang="zh-CN" altLang="en-US" sz="2000" dirty="0"/>
              </a:p>
            </p:txBody>
          </p:sp>
        </mc:Choice>
        <mc:Fallback xmlns="">
          <p:sp>
            <p:nvSpPr>
              <p:cNvPr id="42" name="TextBox 41"/>
              <p:cNvSpPr txBox="1">
                <a:spLocks noRot="1" noChangeAspect="1" noMove="1" noResize="1" noEditPoints="1" noAdjustHandles="1" noChangeArrowheads="1" noChangeShapeType="1" noTextEdit="1"/>
              </p:cNvSpPr>
              <p:nvPr/>
            </p:nvSpPr>
            <p:spPr>
              <a:xfrm>
                <a:off x="5849451" y="3992452"/>
                <a:ext cx="3285836" cy="916598"/>
              </a:xfrm>
              <a:prstGeom prst="rect">
                <a:avLst/>
              </a:prstGeom>
              <a:blipFill>
                <a:blip r:embed="rId9"/>
                <a:stretch>
                  <a:fillRect/>
                </a:stretch>
              </a:blipFill>
            </p:spPr>
            <p:txBody>
              <a:bodyPr/>
              <a:lstStyle/>
              <a:p>
                <a:r>
                  <a:rPr lang="zh-CN" altLang="en-US">
                    <a:noFill/>
                  </a:rPr>
                  <a:t> </a:t>
                </a:r>
              </a:p>
            </p:txBody>
          </p:sp>
        </mc:Fallback>
      </mc:AlternateContent>
      <p:sp>
        <p:nvSpPr>
          <p:cNvPr id="23" name="任意多边形 22"/>
          <p:cNvSpPr/>
          <p:nvPr/>
        </p:nvSpPr>
        <p:spPr>
          <a:xfrm>
            <a:off x="535808" y="2562190"/>
            <a:ext cx="1447800" cy="1828800"/>
          </a:xfrm>
          <a:custGeom>
            <a:avLst/>
            <a:gdLst>
              <a:gd name="connsiteX0" fmla="*/ 1447800 w 1447800"/>
              <a:gd name="connsiteY0" fmla="*/ 0 h 1828800"/>
              <a:gd name="connsiteX1" fmla="*/ 1371600 w 1447800"/>
              <a:gd name="connsiteY1" fmla="*/ 57150 h 1828800"/>
              <a:gd name="connsiteX2" fmla="*/ 1343025 w 1447800"/>
              <a:gd name="connsiteY2" fmla="*/ 66675 h 1828800"/>
              <a:gd name="connsiteX3" fmla="*/ 1314450 w 1447800"/>
              <a:gd name="connsiteY3" fmla="*/ 85725 h 1828800"/>
              <a:gd name="connsiteX4" fmla="*/ 1276350 w 1447800"/>
              <a:gd name="connsiteY4" fmla="*/ 104775 h 1828800"/>
              <a:gd name="connsiteX5" fmla="*/ 1190625 w 1447800"/>
              <a:gd name="connsiteY5" fmla="*/ 161925 h 1828800"/>
              <a:gd name="connsiteX6" fmla="*/ 1114425 w 1447800"/>
              <a:gd name="connsiteY6" fmla="*/ 190500 h 1828800"/>
              <a:gd name="connsiteX7" fmla="*/ 1085850 w 1447800"/>
              <a:gd name="connsiteY7" fmla="*/ 209550 h 1828800"/>
              <a:gd name="connsiteX8" fmla="*/ 981075 w 1447800"/>
              <a:gd name="connsiteY8" fmla="*/ 257175 h 1828800"/>
              <a:gd name="connsiteX9" fmla="*/ 904875 w 1447800"/>
              <a:gd name="connsiteY9" fmla="*/ 314325 h 1828800"/>
              <a:gd name="connsiteX10" fmla="*/ 800100 w 1447800"/>
              <a:gd name="connsiteY10" fmla="*/ 361950 h 1828800"/>
              <a:gd name="connsiteX11" fmla="*/ 714375 w 1447800"/>
              <a:gd name="connsiteY11" fmla="*/ 419100 h 1828800"/>
              <a:gd name="connsiteX12" fmla="*/ 628650 w 1447800"/>
              <a:gd name="connsiteY12" fmla="*/ 476250 h 1828800"/>
              <a:gd name="connsiteX13" fmla="*/ 504825 w 1447800"/>
              <a:gd name="connsiteY13" fmla="*/ 533400 h 1828800"/>
              <a:gd name="connsiteX14" fmla="*/ 438150 w 1447800"/>
              <a:gd name="connsiteY14" fmla="*/ 571500 h 1828800"/>
              <a:gd name="connsiteX15" fmla="*/ 352425 w 1447800"/>
              <a:gd name="connsiteY15" fmla="*/ 628650 h 1828800"/>
              <a:gd name="connsiteX16" fmla="*/ 314325 w 1447800"/>
              <a:gd name="connsiteY16" fmla="*/ 647700 h 1828800"/>
              <a:gd name="connsiteX17" fmla="*/ 247650 w 1447800"/>
              <a:gd name="connsiteY17" fmla="*/ 695325 h 1828800"/>
              <a:gd name="connsiteX18" fmla="*/ 219075 w 1447800"/>
              <a:gd name="connsiteY18" fmla="*/ 714375 h 1828800"/>
              <a:gd name="connsiteX19" fmla="*/ 190500 w 1447800"/>
              <a:gd name="connsiteY19" fmla="*/ 742950 h 1828800"/>
              <a:gd name="connsiteX20" fmla="*/ 133350 w 1447800"/>
              <a:gd name="connsiteY20" fmla="*/ 781050 h 1828800"/>
              <a:gd name="connsiteX21" fmla="*/ 104775 w 1447800"/>
              <a:gd name="connsiteY21" fmla="*/ 809625 h 1828800"/>
              <a:gd name="connsiteX22" fmla="*/ 76200 w 1447800"/>
              <a:gd name="connsiteY22" fmla="*/ 828675 h 1828800"/>
              <a:gd name="connsiteX23" fmla="*/ 38100 w 1447800"/>
              <a:gd name="connsiteY23" fmla="*/ 857250 h 1828800"/>
              <a:gd name="connsiteX24" fmla="*/ 9525 w 1447800"/>
              <a:gd name="connsiteY24" fmla="*/ 885825 h 1828800"/>
              <a:gd name="connsiteX25" fmla="*/ 0 w 1447800"/>
              <a:gd name="connsiteY25" fmla="*/ 914400 h 1828800"/>
              <a:gd name="connsiteX26" fmla="*/ 9525 w 1447800"/>
              <a:gd name="connsiteY26" fmla="*/ 962025 h 1828800"/>
              <a:gd name="connsiteX27" fmla="*/ 28575 w 1447800"/>
              <a:gd name="connsiteY27" fmla="*/ 1019175 h 1828800"/>
              <a:gd name="connsiteX28" fmla="*/ 38100 w 1447800"/>
              <a:gd name="connsiteY28" fmla="*/ 1047750 h 1828800"/>
              <a:gd name="connsiteX29" fmla="*/ 76200 w 1447800"/>
              <a:gd name="connsiteY29" fmla="*/ 1133475 h 1828800"/>
              <a:gd name="connsiteX30" fmla="*/ 95250 w 1447800"/>
              <a:gd name="connsiteY30" fmla="*/ 1190625 h 1828800"/>
              <a:gd name="connsiteX31" fmla="*/ 114300 w 1447800"/>
              <a:gd name="connsiteY31" fmla="*/ 1228725 h 1828800"/>
              <a:gd name="connsiteX32" fmla="*/ 133350 w 1447800"/>
              <a:gd name="connsiteY32" fmla="*/ 1257300 h 1828800"/>
              <a:gd name="connsiteX33" fmla="*/ 152400 w 1447800"/>
              <a:gd name="connsiteY33" fmla="*/ 1323975 h 1828800"/>
              <a:gd name="connsiteX34" fmla="*/ 190500 w 1447800"/>
              <a:gd name="connsiteY34" fmla="*/ 1390650 h 1828800"/>
              <a:gd name="connsiteX35" fmla="*/ 200025 w 1447800"/>
              <a:gd name="connsiteY35" fmla="*/ 1419225 h 1828800"/>
              <a:gd name="connsiteX36" fmla="*/ 238125 w 1447800"/>
              <a:gd name="connsiteY36" fmla="*/ 1476375 h 1828800"/>
              <a:gd name="connsiteX37" fmla="*/ 257175 w 1447800"/>
              <a:gd name="connsiteY37" fmla="*/ 1533525 h 1828800"/>
              <a:gd name="connsiteX38" fmla="*/ 276225 w 1447800"/>
              <a:gd name="connsiteY38" fmla="*/ 1571625 h 1828800"/>
              <a:gd name="connsiteX39" fmla="*/ 295275 w 1447800"/>
              <a:gd name="connsiteY39" fmla="*/ 1628775 h 1828800"/>
              <a:gd name="connsiteX40" fmla="*/ 333375 w 1447800"/>
              <a:gd name="connsiteY40" fmla="*/ 1724025 h 1828800"/>
              <a:gd name="connsiteX41" fmla="*/ 352425 w 1447800"/>
              <a:gd name="connsiteY41" fmla="*/ 1781175 h 1828800"/>
              <a:gd name="connsiteX42" fmla="*/ 361950 w 1447800"/>
              <a:gd name="connsiteY42" fmla="*/ 1809750 h 1828800"/>
              <a:gd name="connsiteX43" fmla="*/ 381000 w 1447800"/>
              <a:gd name="connsiteY43" fmla="*/ 1828800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447800" h="1828800">
                <a:moveTo>
                  <a:pt x="1447800" y="0"/>
                </a:moveTo>
                <a:cubicBezTo>
                  <a:pt x="1436118" y="9346"/>
                  <a:pt x="1391818" y="47041"/>
                  <a:pt x="1371600" y="57150"/>
                </a:cubicBezTo>
                <a:cubicBezTo>
                  <a:pt x="1362620" y="61640"/>
                  <a:pt x="1352005" y="62185"/>
                  <a:pt x="1343025" y="66675"/>
                </a:cubicBezTo>
                <a:cubicBezTo>
                  <a:pt x="1332786" y="71795"/>
                  <a:pt x="1324389" y="80045"/>
                  <a:pt x="1314450" y="85725"/>
                </a:cubicBezTo>
                <a:cubicBezTo>
                  <a:pt x="1302122" y="92770"/>
                  <a:pt x="1288762" y="97879"/>
                  <a:pt x="1276350" y="104775"/>
                </a:cubicBezTo>
                <a:cubicBezTo>
                  <a:pt x="1143237" y="178726"/>
                  <a:pt x="1305168" y="90336"/>
                  <a:pt x="1190625" y="161925"/>
                </a:cubicBezTo>
                <a:cubicBezTo>
                  <a:pt x="1157419" y="182679"/>
                  <a:pt x="1150993" y="181358"/>
                  <a:pt x="1114425" y="190500"/>
                </a:cubicBezTo>
                <a:cubicBezTo>
                  <a:pt x="1104900" y="196850"/>
                  <a:pt x="1096089" y="204430"/>
                  <a:pt x="1085850" y="209550"/>
                </a:cubicBezTo>
                <a:cubicBezTo>
                  <a:pt x="1023439" y="240755"/>
                  <a:pt x="1085757" y="178664"/>
                  <a:pt x="981075" y="257175"/>
                </a:cubicBezTo>
                <a:cubicBezTo>
                  <a:pt x="955675" y="276225"/>
                  <a:pt x="933273" y="300126"/>
                  <a:pt x="904875" y="314325"/>
                </a:cubicBezTo>
                <a:cubicBezTo>
                  <a:pt x="819695" y="356915"/>
                  <a:pt x="855616" y="343445"/>
                  <a:pt x="800100" y="361950"/>
                </a:cubicBezTo>
                <a:cubicBezTo>
                  <a:pt x="705181" y="433140"/>
                  <a:pt x="824603" y="345615"/>
                  <a:pt x="714375" y="419100"/>
                </a:cubicBezTo>
                <a:cubicBezTo>
                  <a:pt x="666516" y="451006"/>
                  <a:pt x="683997" y="448576"/>
                  <a:pt x="628650" y="476250"/>
                </a:cubicBezTo>
                <a:cubicBezTo>
                  <a:pt x="580147" y="500501"/>
                  <a:pt x="553983" y="496532"/>
                  <a:pt x="504825" y="533400"/>
                </a:cubicBezTo>
                <a:cubicBezTo>
                  <a:pt x="412697" y="602496"/>
                  <a:pt x="510876" y="535137"/>
                  <a:pt x="438150" y="571500"/>
                </a:cubicBezTo>
                <a:cubicBezTo>
                  <a:pt x="364199" y="608476"/>
                  <a:pt x="416238" y="588767"/>
                  <a:pt x="352425" y="628650"/>
                </a:cubicBezTo>
                <a:cubicBezTo>
                  <a:pt x="340384" y="636175"/>
                  <a:pt x="326653" y="640655"/>
                  <a:pt x="314325" y="647700"/>
                </a:cubicBezTo>
                <a:cubicBezTo>
                  <a:pt x="291877" y="660527"/>
                  <a:pt x="268093" y="680723"/>
                  <a:pt x="247650" y="695325"/>
                </a:cubicBezTo>
                <a:cubicBezTo>
                  <a:pt x="238335" y="701979"/>
                  <a:pt x="227869" y="707046"/>
                  <a:pt x="219075" y="714375"/>
                </a:cubicBezTo>
                <a:cubicBezTo>
                  <a:pt x="208727" y="722999"/>
                  <a:pt x="201133" y="734680"/>
                  <a:pt x="190500" y="742950"/>
                </a:cubicBezTo>
                <a:cubicBezTo>
                  <a:pt x="172428" y="757006"/>
                  <a:pt x="149539" y="764861"/>
                  <a:pt x="133350" y="781050"/>
                </a:cubicBezTo>
                <a:cubicBezTo>
                  <a:pt x="123825" y="790575"/>
                  <a:pt x="115123" y="801001"/>
                  <a:pt x="104775" y="809625"/>
                </a:cubicBezTo>
                <a:cubicBezTo>
                  <a:pt x="95981" y="816954"/>
                  <a:pt x="85515" y="822021"/>
                  <a:pt x="76200" y="828675"/>
                </a:cubicBezTo>
                <a:cubicBezTo>
                  <a:pt x="63282" y="837902"/>
                  <a:pt x="50153" y="846919"/>
                  <a:pt x="38100" y="857250"/>
                </a:cubicBezTo>
                <a:cubicBezTo>
                  <a:pt x="27873" y="866016"/>
                  <a:pt x="19050" y="876300"/>
                  <a:pt x="9525" y="885825"/>
                </a:cubicBezTo>
                <a:cubicBezTo>
                  <a:pt x="6350" y="895350"/>
                  <a:pt x="0" y="904360"/>
                  <a:pt x="0" y="914400"/>
                </a:cubicBezTo>
                <a:cubicBezTo>
                  <a:pt x="0" y="930589"/>
                  <a:pt x="5265" y="946406"/>
                  <a:pt x="9525" y="962025"/>
                </a:cubicBezTo>
                <a:cubicBezTo>
                  <a:pt x="14809" y="981398"/>
                  <a:pt x="22225" y="1000125"/>
                  <a:pt x="28575" y="1019175"/>
                </a:cubicBezTo>
                <a:cubicBezTo>
                  <a:pt x="31750" y="1028700"/>
                  <a:pt x="33610" y="1038770"/>
                  <a:pt x="38100" y="1047750"/>
                </a:cubicBezTo>
                <a:cubicBezTo>
                  <a:pt x="58063" y="1087677"/>
                  <a:pt x="59984" y="1088882"/>
                  <a:pt x="76200" y="1133475"/>
                </a:cubicBezTo>
                <a:cubicBezTo>
                  <a:pt x="83062" y="1152346"/>
                  <a:pt x="86270" y="1172664"/>
                  <a:pt x="95250" y="1190625"/>
                </a:cubicBezTo>
                <a:cubicBezTo>
                  <a:pt x="101600" y="1203325"/>
                  <a:pt x="107255" y="1216397"/>
                  <a:pt x="114300" y="1228725"/>
                </a:cubicBezTo>
                <a:cubicBezTo>
                  <a:pt x="119980" y="1238664"/>
                  <a:pt x="128230" y="1247061"/>
                  <a:pt x="133350" y="1257300"/>
                </a:cubicBezTo>
                <a:cubicBezTo>
                  <a:pt x="144864" y="1280327"/>
                  <a:pt x="143245" y="1299560"/>
                  <a:pt x="152400" y="1323975"/>
                </a:cubicBezTo>
                <a:cubicBezTo>
                  <a:pt x="177448" y="1390771"/>
                  <a:pt x="162865" y="1335380"/>
                  <a:pt x="190500" y="1390650"/>
                </a:cubicBezTo>
                <a:cubicBezTo>
                  <a:pt x="194990" y="1399630"/>
                  <a:pt x="195149" y="1410448"/>
                  <a:pt x="200025" y="1419225"/>
                </a:cubicBezTo>
                <a:cubicBezTo>
                  <a:pt x="211144" y="1439239"/>
                  <a:pt x="230885" y="1454655"/>
                  <a:pt x="238125" y="1476375"/>
                </a:cubicBezTo>
                <a:cubicBezTo>
                  <a:pt x="244475" y="1495425"/>
                  <a:pt x="248195" y="1515564"/>
                  <a:pt x="257175" y="1533525"/>
                </a:cubicBezTo>
                <a:cubicBezTo>
                  <a:pt x="263525" y="1546225"/>
                  <a:pt x="270952" y="1558442"/>
                  <a:pt x="276225" y="1571625"/>
                </a:cubicBezTo>
                <a:cubicBezTo>
                  <a:pt x="283683" y="1590269"/>
                  <a:pt x="286295" y="1610814"/>
                  <a:pt x="295275" y="1628775"/>
                </a:cubicBezTo>
                <a:cubicBezTo>
                  <a:pt x="323305" y="1684836"/>
                  <a:pt x="309835" y="1653405"/>
                  <a:pt x="333375" y="1724025"/>
                </a:cubicBezTo>
                <a:lnTo>
                  <a:pt x="352425" y="1781175"/>
                </a:lnTo>
                <a:cubicBezTo>
                  <a:pt x="355600" y="1790700"/>
                  <a:pt x="354850" y="1802650"/>
                  <a:pt x="361950" y="1809750"/>
                </a:cubicBezTo>
                <a:lnTo>
                  <a:pt x="381000" y="1828800"/>
                </a:lnTo>
              </a:path>
            </a:pathLst>
          </a:cu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3" name="TextBox 42"/>
              <p:cNvSpPr txBox="1"/>
              <p:nvPr/>
            </p:nvSpPr>
            <p:spPr>
              <a:xfrm>
                <a:off x="2868234" y="5133577"/>
                <a:ext cx="140064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a:latin typeface="Cambria Math" panose="02040503050406030204" pitchFamily="18" charset="0"/>
                            </a:rPr>
                          </m:ctrlPr>
                        </m:sSubPr>
                        <m:e>
                          <m:r>
                            <a:rPr lang="en-US" altLang="zh-CN" sz="2400" b="1" i="1">
                              <a:latin typeface="Cambria Math"/>
                            </a:rPr>
                            <m:t>𝒏</m:t>
                          </m:r>
                        </m:e>
                        <m:sub>
                          <m:r>
                            <a:rPr lang="en-US" altLang="zh-CN" sz="2400" b="1" i="1">
                              <a:latin typeface="Cambria Math"/>
                            </a:rPr>
                            <m:t>𝒊</m:t>
                          </m:r>
                        </m:sub>
                      </m:sSub>
                      <m:r>
                        <a:rPr lang="en-US" altLang="zh-CN" sz="2400" b="1" i="1">
                          <a:latin typeface="Cambria Math"/>
                        </a:rPr>
                        <m:t>≫</m:t>
                      </m:r>
                      <m:sSub>
                        <m:sSubPr>
                          <m:ctrlPr>
                            <a:rPr lang="en-US" altLang="zh-CN" sz="2400" b="1" i="1">
                              <a:latin typeface="Cambria Math" panose="02040503050406030204" pitchFamily="18" charset="0"/>
                            </a:rPr>
                          </m:ctrlPr>
                        </m:sSubPr>
                        <m:e>
                          <m:r>
                            <a:rPr lang="en-US" altLang="zh-CN" sz="2400" b="1" i="1">
                              <a:latin typeface="Cambria Math"/>
                            </a:rPr>
                            <m:t>𝑵</m:t>
                          </m:r>
                        </m:e>
                        <m:sub>
                          <m:r>
                            <a:rPr lang="en-US" altLang="zh-CN" sz="2400" b="1" i="1">
                              <a:latin typeface="Cambria Math"/>
                            </a:rPr>
                            <m:t>𝒅</m:t>
                          </m:r>
                        </m:sub>
                      </m:sSub>
                    </m:oMath>
                  </m:oMathPara>
                </a14:m>
                <a:endParaRPr lang="zh-CN" altLang="en-US" sz="2400" b="1" dirty="0"/>
              </a:p>
            </p:txBody>
          </p:sp>
        </mc:Choice>
        <mc:Fallback xmlns="">
          <p:sp>
            <p:nvSpPr>
              <p:cNvPr id="43" name="TextBox 42"/>
              <p:cNvSpPr txBox="1">
                <a:spLocks noRot="1" noChangeAspect="1" noMove="1" noResize="1" noEditPoints="1" noAdjustHandles="1" noChangeArrowheads="1" noChangeShapeType="1" noTextEdit="1"/>
              </p:cNvSpPr>
              <p:nvPr/>
            </p:nvSpPr>
            <p:spPr>
              <a:xfrm>
                <a:off x="2868234" y="5133577"/>
                <a:ext cx="1400640" cy="461665"/>
              </a:xfrm>
              <a:prstGeom prst="rect">
                <a:avLst/>
              </a:prstGeom>
              <a:blipFill>
                <a:blip r:embed="rId10"/>
                <a:stretch>
                  <a:fillRect b="-65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4483930" y="5133577"/>
                <a:ext cx="175118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1" i="1">
                          <a:latin typeface="Cambria Math"/>
                        </a:rPr>
                        <m:t>𝒏</m:t>
                      </m:r>
                      <m:r>
                        <a:rPr lang="en-US" altLang="zh-CN" sz="2400" b="1" i="1">
                          <a:latin typeface="Cambria Math"/>
                        </a:rPr>
                        <m:t>=</m:t>
                      </m:r>
                      <m:r>
                        <a:rPr lang="en-US" altLang="zh-CN" sz="2400" b="1" i="1">
                          <a:latin typeface="Cambria Math"/>
                        </a:rPr>
                        <m:t>𝒑</m:t>
                      </m:r>
                      <m:r>
                        <a:rPr lang="en-US" altLang="zh-CN" sz="2400" b="1" i="1">
                          <a:latin typeface="Cambria Math"/>
                          <a:ea typeface="Cambria Math"/>
                        </a:rPr>
                        <m:t>≈</m:t>
                      </m:r>
                      <m:sSub>
                        <m:sSubPr>
                          <m:ctrlPr>
                            <a:rPr lang="en-US" altLang="zh-CN" sz="2400" b="1" i="1">
                              <a:latin typeface="Cambria Math" panose="02040503050406030204" pitchFamily="18" charset="0"/>
                              <a:ea typeface="Cambria Math"/>
                            </a:rPr>
                          </m:ctrlPr>
                        </m:sSubPr>
                        <m:e>
                          <m:r>
                            <a:rPr lang="en-US" altLang="zh-CN" sz="2400" b="1" i="1">
                              <a:latin typeface="Cambria Math"/>
                              <a:ea typeface="Cambria Math"/>
                            </a:rPr>
                            <m:t>𝒏</m:t>
                          </m:r>
                        </m:e>
                        <m:sub>
                          <m:r>
                            <a:rPr lang="en-US" altLang="zh-CN" sz="2400" b="1" i="1">
                              <a:latin typeface="Cambria Math"/>
                              <a:ea typeface="Cambria Math"/>
                            </a:rPr>
                            <m:t>𝒊</m:t>
                          </m:r>
                        </m:sub>
                      </m:sSub>
                    </m:oMath>
                  </m:oMathPara>
                </a14:m>
                <a:endParaRPr lang="zh-CN" altLang="en-US" sz="2400" b="1" dirty="0"/>
              </a:p>
            </p:txBody>
          </p:sp>
        </mc:Choice>
        <mc:Fallback xmlns="">
          <p:sp>
            <p:nvSpPr>
              <p:cNvPr id="44" name="TextBox 43"/>
              <p:cNvSpPr txBox="1">
                <a:spLocks noRot="1" noChangeAspect="1" noMove="1" noResize="1" noEditPoints="1" noAdjustHandles="1" noChangeArrowheads="1" noChangeShapeType="1" noTextEdit="1"/>
              </p:cNvSpPr>
              <p:nvPr/>
            </p:nvSpPr>
            <p:spPr>
              <a:xfrm>
                <a:off x="4483930" y="5133577"/>
                <a:ext cx="1751184" cy="461665"/>
              </a:xfrm>
              <a:prstGeom prst="rect">
                <a:avLst/>
              </a:prstGeom>
              <a:blipFill>
                <a:blip r:embed="rId11"/>
                <a:stretch>
                  <a:fillRect b="-13158"/>
                </a:stretch>
              </a:blipFill>
            </p:spPr>
            <p:txBody>
              <a:bodyPr/>
              <a:lstStyle/>
              <a:p>
                <a:r>
                  <a:rPr lang="zh-CN" altLang="en-US">
                    <a:noFill/>
                  </a:rPr>
                  <a:t> </a:t>
                </a:r>
              </a:p>
            </p:txBody>
          </p:sp>
        </mc:Fallback>
      </mc:AlternateContent>
      <p:grpSp>
        <p:nvGrpSpPr>
          <p:cNvPr id="17" name="组合 16"/>
          <p:cNvGrpSpPr/>
          <p:nvPr/>
        </p:nvGrpSpPr>
        <p:grpSpPr>
          <a:xfrm>
            <a:off x="3674686" y="6463068"/>
            <a:ext cx="552450" cy="314325"/>
            <a:chOff x="5172075" y="6438900"/>
            <a:chExt cx="552450" cy="314325"/>
          </a:xfrm>
        </p:grpSpPr>
        <p:sp>
          <p:nvSpPr>
            <p:cNvPr id="18" name="棱台 17"/>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右箭头 18"/>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TextBox 19"/>
          <p:cNvSpPr txBox="1"/>
          <p:nvPr/>
        </p:nvSpPr>
        <p:spPr>
          <a:xfrm>
            <a:off x="1620382" y="6466343"/>
            <a:ext cx="1899879" cy="307777"/>
          </a:xfrm>
          <a:prstGeom prst="rect">
            <a:avLst/>
          </a:prstGeom>
          <a:noFill/>
        </p:spPr>
        <p:txBody>
          <a:bodyPr wrap="none" rtlCol="0">
            <a:spAutoFit/>
          </a:bodyPr>
          <a:lstStyle/>
          <a:p>
            <a:r>
              <a:rPr lang="zh-CN" altLang="en-US" sz="1400" dirty="0"/>
              <a:t>大连理工大学  张贺秋</a:t>
            </a:r>
          </a:p>
        </p:txBody>
      </p:sp>
      <mc:AlternateContent xmlns:mc="http://schemas.openxmlformats.org/markup-compatibility/2006" xmlns:a14="http://schemas.microsoft.com/office/drawing/2010/main">
        <mc:Choice Requires="a14">
          <p:sp>
            <p:nvSpPr>
              <p:cNvPr id="21" name="TextBox 20"/>
              <p:cNvSpPr txBox="1"/>
              <p:nvPr/>
            </p:nvSpPr>
            <p:spPr>
              <a:xfrm>
                <a:off x="7984511" y="1473597"/>
                <a:ext cx="3144387" cy="523220"/>
              </a:xfrm>
              <a:prstGeom prst="rect">
                <a:avLst/>
              </a:prstGeom>
              <a:solidFill>
                <a:schemeClr val="accent2"/>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𝑛</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𝑝</m:t>
                          </m:r>
                          <m:r>
                            <a:rPr lang="en-US" altLang="zh-CN" i="1">
                              <a:latin typeface="Cambria Math"/>
                            </a:rPr>
                            <m:t>+(</m:t>
                          </m:r>
                          <m:r>
                            <a:rPr lang="en-US" altLang="zh-CN" i="1">
                              <a:latin typeface="Cambria Math"/>
                            </a:rPr>
                            <m:t>𝑁</m:t>
                          </m:r>
                        </m:e>
                        <m:sub>
                          <m:r>
                            <a:rPr lang="en-US" altLang="zh-CN" i="1">
                              <a:latin typeface="Cambria Math"/>
                            </a:rPr>
                            <m:t>𝑑</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𝑑</m:t>
                          </m:r>
                        </m:sub>
                      </m:sSub>
                      <m:r>
                        <a:rPr lang="en-US" altLang="zh-CN" i="1">
                          <a:latin typeface="Cambria Math"/>
                        </a:rPr>
                        <m:t>)</m:t>
                      </m:r>
                    </m:oMath>
                  </m:oMathPara>
                </a14:m>
                <a:endParaRPr lang="zh-CN" alt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7984511" y="1473597"/>
                <a:ext cx="3144387" cy="523220"/>
              </a:xfrm>
              <a:prstGeom prst="rect">
                <a:avLst/>
              </a:prstGeom>
              <a:blipFill>
                <a:blip r:embed="rId12"/>
                <a:stretch>
                  <a:fillRect/>
                </a:stretch>
              </a:blipFill>
            </p:spPr>
            <p:txBody>
              <a:bodyPr/>
              <a:lstStyle/>
              <a:p>
                <a:r>
                  <a:rPr lang="zh-CN" altLang="en-US">
                    <a:noFill/>
                  </a:rPr>
                  <a:t> </a:t>
                </a:r>
              </a:p>
            </p:txBody>
          </p:sp>
        </mc:Fallback>
      </mc:AlternateContent>
      <p:sp>
        <p:nvSpPr>
          <p:cNvPr id="22" name="文本框 21"/>
          <p:cNvSpPr txBox="1"/>
          <p:nvPr/>
        </p:nvSpPr>
        <p:spPr>
          <a:xfrm>
            <a:off x="540920" y="839414"/>
            <a:ext cx="5958682" cy="523220"/>
          </a:xfrm>
          <a:prstGeom prst="rect">
            <a:avLst/>
          </a:prstGeom>
          <a:noFill/>
        </p:spPr>
        <p:txBody>
          <a:bodyPr wrap="none" rtlCol="0">
            <a:spAutoFit/>
          </a:bodyPr>
          <a:lstStyle/>
          <a:p>
            <a:r>
              <a:rPr lang="zh-CN" altLang="en-US" b="1" dirty="0" smtClean="0">
                <a:solidFill>
                  <a:srgbClr val="0000FF"/>
                </a:solidFill>
              </a:rPr>
              <a:t>热平衡、非简并、本征激发</a:t>
            </a:r>
            <a:r>
              <a:rPr lang="zh-CN" altLang="en-US" b="1" dirty="0" smtClean="0">
                <a:solidFill>
                  <a:srgbClr val="FF0000"/>
                </a:solidFill>
              </a:rPr>
              <a:t>不可忽略</a:t>
            </a:r>
            <a:endParaRPr lang="zh-CN" altLang="en-US" b="1" dirty="0">
              <a:solidFill>
                <a:srgbClr val="FF0000"/>
              </a:solidFill>
            </a:endParaRPr>
          </a:p>
        </p:txBody>
      </p:sp>
      <p:sp>
        <p:nvSpPr>
          <p:cNvPr id="3" name="文本框 2"/>
          <p:cNvSpPr txBox="1"/>
          <p:nvPr/>
        </p:nvSpPr>
        <p:spPr>
          <a:xfrm>
            <a:off x="748950" y="2235282"/>
            <a:ext cx="1112805" cy="461665"/>
          </a:xfrm>
          <a:prstGeom prst="rect">
            <a:avLst/>
          </a:prstGeom>
          <a:noFill/>
        </p:spPr>
        <p:txBody>
          <a:bodyPr wrap="none" rtlCol="0">
            <a:spAutoFit/>
          </a:bodyPr>
          <a:lstStyle/>
          <a:p>
            <a:r>
              <a:rPr lang="zh-CN" altLang="en-US" sz="2400" b="1" dirty="0" smtClean="0"/>
              <a:t>电中性</a:t>
            </a:r>
            <a:endParaRPr lang="zh-CN" altLang="en-US" sz="2400" b="1" dirty="0"/>
          </a:p>
        </p:txBody>
      </p:sp>
      <mc:AlternateContent xmlns:mc="http://schemas.openxmlformats.org/markup-compatibility/2006" xmlns:a14="http://schemas.microsoft.com/office/drawing/2010/main">
        <mc:Choice Requires="a14">
          <p:sp>
            <p:nvSpPr>
              <p:cNvPr id="4" name="文本框 3"/>
              <p:cNvSpPr txBox="1"/>
              <p:nvPr/>
            </p:nvSpPr>
            <p:spPr>
              <a:xfrm>
                <a:off x="8210056" y="2283596"/>
                <a:ext cx="2410724" cy="7086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𝑠h</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𝑒</m:t>
                              </m:r>
                            </m:e>
                            <m:sup>
                              <m:r>
                                <a:rPr lang="en-US" altLang="zh-CN" sz="2400" b="0" i="1" smtClean="0">
                                  <a:latin typeface="Cambria Math" panose="02040503050406030204" pitchFamily="18" charset="0"/>
                                </a:rPr>
                                <m:t>𝑥</m:t>
                              </m:r>
                            </m:sup>
                          </m:sSup>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𝑒</m:t>
                              </m:r>
                            </m:e>
                            <m: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sup>
                          </m:sSup>
                        </m:num>
                        <m:den>
                          <m:r>
                            <a:rPr lang="en-US" altLang="zh-CN" sz="2400" b="0" i="1" smtClean="0">
                              <a:latin typeface="Cambria Math" panose="02040503050406030204" pitchFamily="18" charset="0"/>
                            </a:rPr>
                            <m:t>2</m:t>
                          </m:r>
                        </m:den>
                      </m:f>
                    </m:oMath>
                  </m:oMathPara>
                </a14:m>
                <a:endParaRPr lang="zh-CN" altLang="en-US" sz="2400" dirty="0"/>
              </a:p>
            </p:txBody>
          </p:sp>
        </mc:Choice>
        <mc:Fallback xmlns="">
          <p:sp>
            <p:nvSpPr>
              <p:cNvPr id="4" name="文本框 3"/>
              <p:cNvSpPr txBox="1">
                <a:spLocks noRot="1" noChangeAspect="1" noMove="1" noResize="1" noEditPoints="1" noAdjustHandles="1" noChangeArrowheads="1" noChangeShapeType="1" noTextEdit="1"/>
              </p:cNvSpPr>
              <p:nvPr/>
            </p:nvSpPr>
            <p:spPr>
              <a:xfrm>
                <a:off x="8210056" y="2283596"/>
                <a:ext cx="2410724" cy="708656"/>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1097417" y="5003365"/>
                <a:ext cx="1191224" cy="7562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sz="2400" i="1" smtClean="0">
                              <a:latin typeface="Cambria Math" panose="02040503050406030204" pitchFamily="18" charset="0"/>
                            </a:rPr>
                          </m:ctrlPr>
                        </m:fPr>
                        <m:num>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𝑛</m:t>
                              </m:r>
                            </m:e>
                            <m:sub>
                              <m:r>
                                <a:rPr lang="en-US" altLang="zh-CN" sz="2400" b="0" i="1" smtClean="0">
                                  <a:latin typeface="Cambria Math" panose="02040503050406030204" pitchFamily="18" charset="0"/>
                                </a:rPr>
                                <m:t>𝑖</m:t>
                              </m:r>
                            </m:sub>
                          </m:sSub>
                        </m:num>
                        <m:den>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𝑁</m:t>
                              </m:r>
                            </m:e>
                            <m:sub>
                              <m:r>
                                <a:rPr lang="en-US" altLang="zh-CN" sz="2400" b="0" i="1" smtClean="0">
                                  <a:latin typeface="Cambria Math" panose="02040503050406030204" pitchFamily="18" charset="0"/>
                                </a:rPr>
                                <m:t>𝑑</m:t>
                              </m:r>
                            </m:sub>
                          </m:sSub>
                        </m:den>
                      </m:f>
                      <m:r>
                        <a:rPr lang="en-US" altLang="zh-CN" sz="2400" b="0" i="1" smtClean="0">
                          <a:latin typeface="Cambria Math" panose="02040503050406030204" pitchFamily="18" charset="0"/>
                        </a:rPr>
                        <m:t>&gt;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10</m:t>
                          </m:r>
                        </m:den>
                      </m:f>
                    </m:oMath>
                  </m:oMathPara>
                </a14:m>
                <a:endParaRPr lang="zh-CN" altLang="en-US" sz="2400" dirty="0"/>
              </a:p>
            </p:txBody>
          </p:sp>
        </mc:Choice>
        <mc:Fallback xmlns="">
          <p:sp>
            <p:nvSpPr>
              <p:cNvPr id="24" name="文本框 23"/>
              <p:cNvSpPr txBox="1">
                <a:spLocks noRot="1" noChangeAspect="1" noMove="1" noResize="1" noEditPoints="1" noAdjustHandles="1" noChangeArrowheads="1" noChangeShapeType="1" noTextEdit="1"/>
              </p:cNvSpPr>
              <p:nvPr/>
            </p:nvSpPr>
            <p:spPr>
              <a:xfrm>
                <a:off x="1097417" y="5003365"/>
                <a:ext cx="1191224" cy="756297"/>
              </a:xfrm>
              <a:prstGeom prst="rect">
                <a:avLst/>
              </a:prstGeom>
              <a:blipFill>
                <a:blip r:embed="rId1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788992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95828" y="57836"/>
            <a:ext cx="952536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zh-CN" sz="3600" b="1" dirty="0">
                <a:solidFill>
                  <a:schemeClr val="tx2"/>
                </a:solidFill>
              </a:rPr>
              <a:t>4.5</a:t>
            </a:r>
            <a:r>
              <a:rPr lang="zh-CN" altLang="en-US" sz="3600" b="1" dirty="0">
                <a:solidFill>
                  <a:schemeClr val="tx2"/>
                </a:solidFill>
              </a:rPr>
              <a:t>杂质半导体</a:t>
            </a:r>
            <a:r>
              <a:rPr lang="en-US" altLang="zh-CN" sz="3600" b="1" dirty="0">
                <a:solidFill>
                  <a:schemeClr val="tx2"/>
                </a:solidFill>
              </a:rPr>
              <a:t>—</a:t>
            </a:r>
            <a:r>
              <a:rPr lang="zh-CN" altLang="en-US" sz="3600" b="1" dirty="0">
                <a:solidFill>
                  <a:schemeClr val="tx2"/>
                </a:solidFill>
              </a:rPr>
              <a:t>只含一</a:t>
            </a:r>
            <a:r>
              <a:rPr lang="zh-CN" altLang="en-US" sz="3600" b="1" dirty="0" smtClean="0">
                <a:solidFill>
                  <a:schemeClr val="tx2"/>
                </a:solidFill>
              </a:rPr>
              <a:t>种</a:t>
            </a:r>
            <a:r>
              <a:rPr lang="zh-CN" altLang="en-US" sz="3600" b="1" dirty="0">
                <a:solidFill>
                  <a:srgbClr val="0000FF"/>
                </a:solidFill>
              </a:rPr>
              <a:t>施主</a:t>
            </a:r>
            <a:r>
              <a:rPr lang="zh-CN" altLang="en-US" sz="3600" b="1" dirty="0" smtClean="0">
                <a:solidFill>
                  <a:schemeClr val="tx2"/>
                </a:solidFill>
              </a:rPr>
              <a:t>杂质</a:t>
            </a:r>
            <a:r>
              <a:rPr lang="zh-CN" altLang="en-US" sz="3600" b="1" dirty="0">
                <a:solidFill>
                  <a:schemeClr val="tx2"/>
                </a:solidFill>
              </a:rPr>
              <a:t>的半导体</a:t>
            </a:r>
          </a:p>
        </p:txBody>
      </p:sp>
      <p:cxnSp>
        <p:nvCxnSpPr>
          <p:cNvPr id="3" name="直接箭头连接符 2"/>
          <p:cNvCxnSpPr/>
          <p:nvPr/>
        </p:nvCxnSpPr>
        <p:spPr>
          <a:xfrm>
            <a:off x="1384589" y="3124363"/>
            <a:ext cx="3743325"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1384588" y="943139"/>
            <a:ext cx="0" cy="218122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1575089" y="1162214"/>
            <a:ext cx="3095625" cy="1838325"/>
            <a:chOff x="2600325" y="1000125"/>
            <a:chExt cx="3095625" cy="1838325"/>
          </a:xfrm>
        </p:grpSpPr>
        <p:cxnSp>
          <p:nvCxnSpPr>
            <p:cNvPr id="8" name="直接连接符 7"/>
            <p:cNvCxnSpPr/>
            <p:nvPr/>
          </p:nvCxnSpPr>
          <p:spPr>
            <a:xfrm>
              <a:off x="2600325" y="1000125"/>
              <a:ext cx="466725" cy="12477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067050" y="2247900"/>
              <a:ext cx="1319222" cy="2095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386272" y="2457450"/>
              <a:ext cx="1309678"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nvCxnSpPr>
        <p:spPr>
          <a:xfrm>
            <a:off x="3361035" y="1657513"/>
            <a:ext cx="0" cy="146685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041813" y="1457488"/>
            <a:ext cx="0" cy="146685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041813" y="2006247"/>
            <a:ext cx="1338828" cy="369332"/>
          </a:xfrm>
          <a:prstGeom prst="rect">
            <a:avLst/>
          </a:prstGeom>
          <a:noFill/>
        </p:spPr>
        <p:txBody>
          <a:bodyPr wrap="none" rtlCol="0">
            <a:spAutoFit/>
          </a:bodyPr>
          <a:lstStyle/>
          <a:p>
            <a:r>
              <a:rPr lang="zh-CN" altLang="en-US" sz="1800" b="1" dirty="0"/>
              <a:t>饱和电离区</a:t>
            </a:r>
          </a:p>
        </p:txBody>
      </p:sp>
      <p:sp>
        <p:nvSpPr>
          <p:cNvPr id="20" name="TextBox 19"/>
          <p:cNvSpPr txBox="1"/>
          <p:nvPr/>
        </p:nvSpPr>
        <p:spPr>
          <a:xfrm>
            <a:off x="3427700" y="2250206"/>
            <a:ext cx="1346844" cy="369332"/>
          </a:xfrm>
          <a:prstGeom prst="rect">
            <a:avLst/>
          </a:prstGeom>
          <a:noFill/>
        </p:spPr>
        <p:txBody>
          <a:bodyPr wrap="none" rtlCol="0">
            <a:spAutoFit/>
          </a:bodyPr>
          <a:lstStyle/>
          <a:p>
            <a:r>
              <a:rPr lang="zh-CN" altLang="en-US" sz="1800" b="1" dirty="0"/>
              <a:t>杂质电离区</a:t>
            </a:r>
          </a:p>
        </p:txBody>
      </p:sp>
      <p:sp>
        <p:nvSpPr>
          <p:cNvPr id="16" name="TextBox 15"/>
          <p:cNvSpPr txBox="1"/>
          <p:nvPr/>
        </p:nvSpPr>
        <p:spPr>
          <a:xfrm>
            <a:off x="5061238" y="3010063"/>
            <a:ext cx="704039" cy="523220"/>
          </a:xfrm>
          <a:prstGeom prst="rect">
            <a:avLst/>
          </a:prstGeom>
          <a:noFill/>
        </p:spPr>
        <p:txBody>
          <a:bodyPr wrap="none" rtlCol="0">
            <a:spAutoFit/>
          </a:bodyPr>
          <a:lstStyle/>
          <a:p>
            <a:r>
              <a:rPr lang="en-US" altLang="zh-CN" dirty="0">
                <a:latin typeface="Times New Roman" pitchFamily="18" charset="0"/>
                <a:cs typeface="Times New Roman" pitchFamily="18" charset="0"/>
              </a:rPr>
              <a:t>1/T</a:t>
            </a:r>
            <a:endParaRPr lang="zh-CN" altLang="en-US" dirty="0">
              <a:latin typeface="Times New Roman" pitchFamily="18" charset="0"/>
              <a:cs typeface="Times New Roman" pitchFamily="18" charset="0"/>
            </a:endParaRPr>
          </a:p>
        </p:txBody>
      </p:sp>
      <p:sp>
        <p:nvSpPr>
          <p:cNvPr id="22" name="TextBox 21"/>
          <p:cNvSpPr txBox="1"/>
          <p:nvPr/>
        </p:nvSpPr>
        <p:spPr>
          <a:xfrm>
            <a:off x="517814" y="681528"/>
            <a:ext cx="883575" cy="523220"/>
          </a:xfrm>
          <a:prstGeom prst="rect">
            <a:avLst/>
          </a:prstGeom>
          <a:noFill/>
        </p:spPr>
        <p:txBody>
          <a:bodyPr wrap="none" rtlCol="0">
            <a:spAutoFit/>
          </a:bodyPr>
          <a:lstStyle/>
          <a:p>
            <a:r>
              <a:rPr lang="en-US" altLang="zh-CN" dirty="0" err="1">
                <a:latin typeface="Times New Roman" pitchFamily="18" charset="0"/>
                <a:cs typeface="Times New Roman" pitchFamily="18" charset="0"/>
              </a:rPr>
              <a:t>ln</a:t>
            </a:r>
            <a:r>
              <a:rPr lang="en-US" altLang="zh-CN" dirty="0">
                <a:latin typeface="Times New Roman" pitchFamily="18" charset="0"/>
                <a:cs typeface="Times New Roman" pitchFamily="18" charset="0"/>
              </a:rPr>
              <a:t>(n)</a:t>
            </a:r>
            <a:endParaRPr lang="zh-CN" altLang="en-US" dirty="0">
              <a:latin typeface="Times New Roman" pitchFamily="18" charset="0"/>
              <a:cs typeface="Times New Roman" pitchFamily="18" charset="0"/>
            </a:endParaRPr>
          </a:p>
        </p:txBody>
      </p:sp>
      <p:cxnSp>
        <p:nvCxnSpPr>
          <p:cNvPr id="19" name="直接箭头连接符 18"/>
          <p:cNvCxnSpPr/>
          <p:nvPr/>
        </p:nvCxnSpPr>
        <p:spPr>
          <a:xfrm flipV="1">
            <a:off x="1808451" y="1162214"/>
            <a:ext cx="233363" cy="2952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014191" y="966950"/>
            <a:ext cx="1346844" cy="369332"/>
          </a:xfrm>
          <a:prstGeom prst="rect">
            <a:avLst/>
          </a:prstGeom>
          <a:noFill/>
        </p:spPr>
        <p:txBody>
          <a:bodyPr wrap="none" rtlCol="0">
            <a:spAutoFit/>
          </a:bodyPr>
          <a:lstStyle/>
          <a:p>
            <a:r>
              <a:rPr lang="zh-CN" altLang="en-US" sz="1800" b="1" dirty="0"/>
              <a:t>本征激发区</a:t>
            </a:r>
          </a:p>
        </p:txBody>
      </p:sp>
      <p:sp>
        <p:nvSpPr>
          <p:cNvPr id="28" name="Text Box 6"/>
          <p:cNvSpPr txBox="1">
            <a:spLocks noChangeArrowheads="1"/>
          </p:cNvSpPr>
          <p:nvPr/>
        </p:nvSpPr>
        <p:spPr bwMode="auto">
          <a:xfrm>
            <a:off x="931338" y="3333228"/>
            <a:ext cx="48339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b="1" dirty="0">
                <a:latin typeface="Times New Roman" pitchFamily="18" charset="0"/>
                <a:cs typeface="Times New Roman" pitchFamily="18" charset="0"/>
              </a:rPr>
              <a:t>n</a:t>
            </a:r>
            <a:r>
              <a:rPr lang="zh-CN" altLang="en-US" sz="2000" b="1" dirty="0">
                <a:latin typeface="Times New Roman" pitchFamily="18" charset="0"/>
                <a:cs typeface="Times New Roman" pitchFamily="18" charset="0"/>
              </a:rPr>
              <a:t>型半导体的电子密度随温度变化示意图</a:t>
            </a:r>
          </a:p>
        </p:txBody>
      </p:sp>
      <p:cxnSp>
        <p:nvCxnSpPr>
          <p:cNvPr id="26" name="直接连接符 25"/>
          <p:cNvCxnSpPr/>
          <p:nvPr/>
        </p:nvCxnSpPr>
        <p:spPr>
          <a:xfrm>
            <a:off x="4489117" y="4579323"/>
            <a:ext cx="25050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489116" y="5922348"/>
            <a:ext cx="25050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4489117" y="4817448"/>
            <a:ext cx="2505075"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489117" y="5674698"/>
            <a:ext cx="2505075"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V="1">
            <a:off x="4489115" y="4285954"/>
            <a:ext cx="0" cy="196024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108796" y="4104979"/>
            <a:ext cx="341760" cy="400110"/>
          </a:xfrm>
          <a:prstGeom prst="rect">
            <a:avLst/>
          </a:prstGeom>
          <a:noFill/>
        </p:spPr>
        <p:txBody>
          <a:bodyPr wrap="none" rtlCol="0">
            <a:spAutoFit/>
          </a:bodyPr>
          <a:lstStyle/>
          <a:p>
            <a:r>
              <a:rPr lang="en-US" altLang="zh-CN" sz="2000" dirty="0">
                <a:latin typeface="Times New Roman" pitchFamily="18" charset="0"/>
                <a:cs typeface="Times New Roman" pitchFamily="18" charset="0"/>
              </a:rPr>
              <a:t>E</a:t>
            </a:r>
            <a:endParaRPr lang="zh-CN" altLang="en-US" sz="2000" dirty="0">
              <a:latin typeface="Times New Roman" pitchFamily="18" charset="0"/>
              <a:cs typeface="Times New Roman" pitchFamily="18" charset="0"/>
            </a:endParaRPr>
          </a:p>
        </p:txBody>
      </p:sp>
      <p:sp>
        <p:nvSpPr>
          <p:cNvPr id="38" name="TextBox 37"/>
          <p:cNvSpPr txBox="1"/>
          <p:nvPr/>
        </p:nvSpPr>
        <p:spPr>
          <a:xfrm>
            <a:off x="6908558" y="4345100"/>
            <a:ext cx="455574" cy="400110"/>
          </a:xfrm>
          <a:prstGeom prst="rect">
            <a:avLst/>
          </a:prstGeom>
          <a:noFill/>
        </p:spPr>
        <p:txBody>
          <a:bodyPr wrap="none" rtlCol="0">
            <a:spAutoFit/>
          </a:bodyPr>
          <a:lstStyle/>
          <a:p>
            <a:r>
              <a:rPr lang="en-US" altLang="zh-CN" sz="2000" dirty="0">
                <a:latin typeface="Times New Roman" pitchFamily="18" charset="0"/>
                <a:cs typeface="Times New Roman" pitchFamily="18" charset="0"/>
              </a:rPr>
              <a:t>E</a:t>
            </a:r>
            <a:r>
              <a:rPr lang="en-US" altLang="zh-CN" sz="2000" baseline="-25000" dirty="0">
                <a:latin typeface="Times New Roman" pitchFamily="18" charset="0"/>
                <a:cs typeface="Times New Roman" pitchFamily="18" charset="0"/>
              </a:rPr>
              <a:t>C</a:t>
            </a:r>
            <a:endParaRPr lang="zh-CN" altLang="en-US" sz="2000" baseline="-25000" dirty="0">
              <a:latin typeface="Times New Roman" pitchFamily="18" charset="0"/>
              <a:cs typeface="Times New Roman" pitchFamily="18" charset="0"/>
            </a:endParaRPr>
          </a:p>
        </p:txBody>
      </p:sp>
      <p:sp>
        <p:nvSpPr>
          <p:cNvPr id="39" name="TextBox 38"/>
          <p:cNvSpPr txBox="1"/>
          <p:nvPr/>
        </p:nvSpPr>
        <p:spPr>
          <a:xfrm>
            <a:off x="6917991" y="5731818"/>
            <a:ext cx="465192" cy="400110"/>
          </a:xfrm>
          <a:prstGeom prst="rect">
            <a:avLst/>
          </a:prstGeom>
          <a:noFill/>
        </p:spPr>
        <p:txBody>
          <a:bodyPr wrap="none" rtlCol="0">
            <a:spAutoFit/>
          </a:bodyPr>
          <a:lstStyle/>
          <a:p>
            <a:r>
              <a:rPr lang="en-US" altLang="zh-CN" sz="2000" dirty="0">
                <a:latin typeface="Times New Roman" pitchFamily="18" charset="0"/>
                <a:cs typeface="Times New Roman" pitchFamily="18" charset="0"/>
              </a:rPr>
              <a:t>E</a:t>
            </a:r>
            <a:r>
              <a:rPr lang="en-US" altLang="zh-CN" sz="2000" baseline="-25000" dirty="0">
                <a:latin typeface="Times New Roman" pitchFamily="18" charset="0"/>
                <a:cs typeface="Times New Roman" pitchFamily="18" charset="0"/>
              </a:rPr>
              <a:t>V</a:t>
            </a:r>
            <a:endParaRPr lang="zh-CN" altLang="en-US" sz="2000" baseline="-25000" dirty="0">
              <a:latin typeface="Times New Roman" pitchFamily="18" charset="0"/>
              <a:cs typeface="Times New Roman" pitchFamily="18" charset="0"/>
            </a:endParaRPr>
          </a:p>
        </p:txBody>
      </p:sp>
      <p:sp>
        <p:nvSpPr>
          <p:cNvPr id="40" name="TextBox 39"/>
          <p:cNvSpPr txBox="1"/>
          <p:nvPr/>
        </p:nvSpPr>
        <p:spPr>
          <a:xfrm>
            <a:off x="6917991" y="4630880"/>
            <a:ext cx="426720" cy="400110"/>
          </a:xfrm>
          <a:prstGeom prst="rect">
            <a:avLst/>
          </a:prstGeom>
          <a:noFill/>
        </p:spPr>
        <p:txBody>
          <a:bodyPr wrap="none" rtlCol="0">
            <a:spAutoFit/>
          </a:bodyPr>
          <a:lstStyle/>
          <a:p>
            <a:r>
              <a:rPr lang="en-US" altLang="zh-CN" sz="2000" dirty="0">
                <a:latin typeface="Times New Roman" pitchFamily="18" charset="0"/>
                <a:cs typeface="Times New Roman" pitchFamily="18" charset="0"/>
              </a:rPr>
              <a:t>E</a:t>
            </a:r>
            <a:r>
              <a:rPr lang="en-US" altLang="zh-CN" sz="2000" baseline="-25000" dirty="0">
                <a:latin typeface="Times New Roman" pitchFamily="18" charset="0"/>
                <a:cs typeface="Times New Roman" pitchFamily="18" charset="0"/>
              </a:rPr>
              <a:t>d</a:t>
            </a:r>
            <a:endParaRPr lang="zh-CN" altLang="en-US" sz="2000" baseline="-25000" dirty="0">
              <a:latin typeface="Times New Roman" pitchFamily="18" charset="0"/>
              <a:cs typeface="Times New Roman" pitchFamily="18" charset="0"/>
            </a:endParaRPr>
          </a:p>
        </p:txBody>
      </p:sp>
      <p:sp>
        <p:nvSpPr>
          <p:cNvPr id="41" name="TextBox 40"/>
          <p:cNvSpPr txBox="1"/>
          <p:nvPr/>
        </p:nvSpPr>
        <p:spPr>
          <a:xfrm>
            <a:off x="6927516" y="5474643"/>
            <a:ext cx="417102" cy="400110"/>
          </a:xfrm>
          <a:prstGeom prst="rect">
            <a:avLst/>
          </a:prstGeom>
          <a:noFill/>
        </p:spPr>
        <p:txBody>
          <a:bodyPr wrap="none" rtlCol="0">
            <a:spAutoFit/>
          </a:bodyPr>
          <a:lstStyle/>
          <a:p>
            <a:r>
              <a:rPr lang="en-US" altLang="zh-CN" sz="2000" dirty="0" err="1">
                <a:latin typeface="Times New Roman" pitchFamily="18" charset="0"/>
                <a:cs typeface="Times New Roman" pitchFamily="18" charset="0"/>
              </a:rPr>
              <a:t>E</a:t>
            </a:r>
            <a:r>
              <a:rPr lang="en-US" altLang="zh-CN" sz="2000" baseline="-25000" dirty="0" err="1">
                <a:latin typeface="Times New Roman" pitchFamily="18" charset="0"/>
                <a:cs typeface="Times New Roman" pitchFamily="18" charset="0"/>
              </a:rPr>
              <a:t>a</a:t>
            </a:r>
            <a:endParaRPr lang="zh-CN" altLang="en-US" sz="2000" baseline="-25000" dirty="0">
              <a:latin typeface="Times New Roman" pitchFamily="18" charset="0"/>
              <a:cs typeface="Times New Roman" pitchFamily="18" charset="0"/>
            </a:endParaRPr>
          </a:p>
        </p:txBody>
      </p:sp>
      <p:cxnSp>
        <p:nvCxnSpPr>
          <p:cNvPr id="44" name="直接连接符 43"/>
          <p:cNvCxnSpPr/>
          <p:nvPr/>
        </p:nvCxnSpPr>
        <p:spPr>
          <a:xfrm>
            <a:off x="4489117" y="5256551"/>
            <a:ext cx="2505075"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956463" y="5030990"/>
            <a:ext cx="389850" cy="400110"/>
          </a:xfrm>
          <a:prstGeom prst="rect">
            <a:avLst/>
          </a:prstGeom>
          <a:noFill/>
        </p:spPr>
        <p:txBody>
          <a:bodyPr wrap="none" rtlCol="0">
            <a:spAutoFit/>
          </a:bodyPr>
          <a:lstStyle/>
          <a:p>
            <a:r>
              <a:rPr lang="en-US" altLang="zh-CN" sz="2000" dirty="0" err="1">
                <a:latin typeface="Times New Roman" pitchFamily="18" charset="0"/>
                <a:cs typeface="Times New Roman" pitchFamily="18" charset="0"/>
              </a:rPr>
              <a:t>E</a:t>
            </a:r>
            <a:r>
              <a:rPr lang="en-US" altLang="zh-CN" sz="2000" baseline="-25000" dirty="0" err="1">
                <a:latin typeface="Times New Roman" pitchFamily="18" charset="0"/>
                <a:cs typeface="Times New Roman" pitchFamily="18" charset="0"/>
              </a:rPr>
              <a:t>i</a:t>
            </a:r>
            <a:endParaRPr lang="zh-CN" altLang="en-US" sz="2000" baseline="-25000" dirty="0">
              <a:latin typeface="Times New Roman" pitchFamily="18" charset="0"/>
              <a:cs typeface="Times New Roman" pitchFamily="18" charset="0"/>
            </a:endParaRPr>
          </a:p>
        </p:txBody>
      </p:sp>
      <p:sp>
        <p:nvSpPr>
          <p:cNvPr id="42" name="任意多边形 41"/>
          <p:cNvSpPr/>
          <p:nvPr/>
        </p:nvSpPr>
        <p:spPr>
          <a:xfrm>
            <a:off x="4486729" y="4606644"/>
            <a:ext cx="2305050" cy="610854"/>
          </a:xfrm>
          <a:custGeom>
            <a:avLst/>
            <a:gdLst>
              <a:gd name="connsiteX0" fmla="*/ 0 w 2114550"/>
              <a:gd name="connsiteY0" fmla="*/ 96504 h 610854"/>
              <a:gd name="connsiteX1" fmla="*/ 295275 w 2114550"/>
              <a:gd name="connsiteY1" fmla="*/ 10779 h 610854"/>
              <a:gd name="connsiteX2" fmla="*/ 400050 w 2114550"/>
              <a:gd name="connsiteY2" fmla="*/ 1254 h 610854"/>
              <a:gd name="connsiteX3" fmla="*/ 495300 w 2114550"/>
              <a:gd name="connsiteY3" fmla="*/ 10779 h 610854"/>
              <a:gd name="connsiteX4" fmla="*/ 666750 w 2114550"/>
              <a:gd name="connsiteY4" fmla="*/ 67929 h 610854"/>
              <a:gd name="connsiteX5" fmla="*/ 1076325 w 2114550"/>
              <a:gd name="connsiteY5" fmla="*/ 344154 h 610854"/>
              <a:gd name="connsiteX6" fmla="*/ 1343025 w 2114550"/>
              <a:gd name="connsiteY6" fmla="*/ 506079 h 610854"/>
              <a:gd name="connsiteX7" fmla="*/ 2114550 w 2114550"/>
              <a:gd name="connsiteY7" fmla="*/ 610854 h 61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4550" h="610854">
                <a:moveTo>
                  <a:pt x="0" y="96504"/>
                </a:moveTo>
                <a:cubicBezTo>
                  <a:pt x="114300" y="61579"/>
                  <a:pt x="228600" y="26654"/>
                  <a:pt x="295275" y="10779"/>
                </a:cubicBezTo>
                <a:cubicBezTo>
                  <a:pt x="361950" y="-5096"/>
                  <a:pt x="366713" y="1254"/>
                  <a:pt x="400050" y="1254"/>
                </a:cubicBezTo>
                <a:cubicBezTo>
                  <a:pt x="433387" y="1254"/>
                  <a:pt x="450850" y="-334"/>
                  <a:pt x="495300" y="10779"/>
                </a:cubicBezTo>
                <a:cubicBezTo>
                  <a:pt x="539750" y="21892"/>
                  <a:pt x="569913" y="12367"/>
                  <a:pt x="666750" y="67929"/>
                </a:cubicBezTo>
                <a:cubicBezTo>
                  <a:pt x="763587" y="123491"/>
                  <a:pt x="963613" y="271129"/>
                  <a:pt x="1076325" y="344154"/>
                </a:cubicBezTo>
                <a:cubicBezTo>
                  <a:pt x="1189037" y="417179"/>
                  <a:pt x="1169988" y="461629"/>
                  <a:pt x="1343025" y="506079"/>
                </a:cubicBezTo>
                <a:cubicBezTo>
                  <a:pt x="1516062" y="550529"/>
                  <a:pt x="1815306" y="580691"/>
                  <a:pt x="2114550" y="610854"/>
                </a:cubicBezTo>
              </a:path>
            </a:pathLst>
          </a:cu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8" name="任意多边形 47"/>
          <p:cNvSpPr/>
          <p:nvPr/>
        </p:nvSpPr>
        <p:spPr>
          <a:xfrm flipV="1">
            <a:off x="4474368" y="5331798"/>
            <a:ext cx="2305050" cy="542955"/>
          </a:xfrm>
          <a:custGeom>
            <a:avLst/>
            <a:gdLst>
              <a:gd name="connsiteX0" fmla="*/ 0 w 2114550"/>
              <a:gd name="connsiteY0" fmla="*/ 96504 h 610854"/>
              <a:gd name="connsiteX1" fmla="*/ 295275 w 2114550"/>
              <a:gd name="connsiteY1" fmla="*/ 10779 h 610854"/>
              <a:gd name="connsiteX2" fmla="*/ 400050 w 2114550"/>
              <a:gd name="connsiteY2" fmla="*/ 1254 h 610854"/>
              <a:gd name="connsiteX3" fmla="*/ 495300 w 2114550"/>
              <a:gd name="connsiteY3" fmla="*/ 10779 h 610854"/>
              <a:gd name="connsiteX4" fmla="*/ 666750 w 2114550"/>
              <a:gd name="connsiteY4" fmla="*/ 67929 h 610854"/>
              <a:gd name="connsiteX5" fmla="*/ 1076325 w 2114550"/>
              <a:gd name="connsiteY5" fmla="*/ 344154 h 610854"/>
              <a:gd name="connsiteX6" fmla="*/ 1343025 w 2114550"/>
              <a:gd name="connsiteY6" fmla="*/ 506079 h 610854"/>
              <a:gd name="connsiteX7" fmla="*/ 2114550 w 2114550"/>
              <a:gd name="connsiteY7" fmla="*/ 610854 h 61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4550" h="610854">
                <a:moveTo>
                  <a:pt x="0" y="96504"/>
                </a:moveTo>
                <a:cubicBezTo>
                  <a:pt x="114300" y="61579"/>
                  <a:pt x="228600" y="26654"/>
                  <a:pt x="295275" y="10779"/>
                </a:cubicBezTo>
                <a:cubicBezTo>
                  <a:pt x="361950" y="-5096"/>
                  <a:pt x="366713" y="1254"/>
                  <a:pt x="400050" y="1254"/>
                </a:cubicBezTo>
                <a:cubicBezTo>
                  <a:pt x="433387" y="1254"/>
                  <a:pt x="450850" y="-334"/>
                  <a:pt x="495300" y="10779"/>
                </a:cubicBezTo>
                <a:cubicBezTo>
                  <a:pt x="539750" y="21892"/>
                  <a:pt x="569913" y="12367"/>
                  <a:pt x="666750" y="67929"/>
                </a:cubicBezTo>
                <a:cubicBezTo>
                  <a:pt x="763587" y="123491"/>
                  <a:pt x="963613" y="271129"/>
                  <a:pt x="1076325" y="344154"/>
                </a:cubicBezTo>
                <a:cubicBezTo>
                  <a:pt x="1189037" y="417179"/>
                  <a:pt x="1169988" y="461629"/>
                  <a:pt x="1343025" y="506079"/>
                </a:cubicBezTo>
                <a:cubicBezTo>
                  <a:pt x="1516062" y="550529"/>
                  <a:pt x="1815306" y="580691"/>
                  <a:pt x="2114550" y="610854"/>
                </a:cubicBezTo>
              </a:path>
            </a:pathLst>
          </a:cu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9" name="TextBox 48"/>
          <p:cNvSpPr txBox="1"/>
          <p:nvPr/>
        </p:nvSpPr>
        <p:spPr>
          <a:xfrm>
            <a:off x="6189975" y="4826973"/>
            <a:ext cx="946093" cy="369332"/>
          </a:xfrm>
          <a:prstGeom prst="rect">
            <a:avLst/>
          </a:prstGeom>
          <a:noFill/>
        </p:spPr>
        <p:txBody>
          <a:bodyPr wrap="none" rtlCol="0">
            <a:spAutoFit/>
          </a:bodyPr>
          <a:lstStyle/>
          <a:p>
            <a:r>
              <a:rPr lang="en-US" altLang="zh-CN" sz="1800" dirty="0" err="1">
                <a:latin typeface="Times New Roman" pitchFamily="18" charset="0"/>
                <a:cs typeface="Times New Roman" pitchFamily="18" charset="0"/>
              </a:rPr>
              <a:t>E</a:t>
            </a:r>
            <a:r>
              <a:rPr lang="en-US" altLang="zh-CN" sz="1800" i="1" baseline="-25000" dirty="0" err="1">
                <a:latin typeface="Times New Roman" pitchFamily="18" charset="0"/>
                <a:cs typeface="Times New Roman" pitchFamily="18" charset="0"/>
              </a:rPr>
              <a:t>f</a:t>
            </a:r>
            <a:r>
              <a:rPr lang="en-US" altLang="zh-CN" sz="1800" i="1" baseline="-25000" dirty="0">
                <a:latin typeface="Times New Roman" pitchFamily="18" charset="0"/>
                <a:cs typeface="Times New Roman" pitchFamily="18" charset="0"/>
              </a:rPr>
              <a:t>  </a:t>
            </a:r>
            <a:r>
              <a:rPr lang="en-US" altLang="zh-CN" sz="1800" dirty="0">
                <a:latin typeface="Times New Roman" pitchFamily="18" charset="0"/>
                <a:cs typeface="Times New Roman" pitchFamily="18" charset="0"/>
              </a:rPr>
              <a:t>(n</a:t>
            </a:r>
            <a:r>
              <a:rPr lang="zh-CN" altLang="en-US" sz="1800" dirty="0">
                <a:latin typeface="Times New Roman" pitchFamily="18" charset="0"/>
                <a:cs typeface="Times New Roman" pitchFamily="18" charset="0"/>
              </a:rPr>
              <a:t>型</a:t>
            </a:r>
            <a:r>
              <a:rPr lang="en-US" altLang="zh-CN" sz="1800" dirty="0">
                <a:latin typeface="Times New Roman" pitchFamily="18" charset="0"/>
                <a:cs typeface="Times New Roman" pitchFamily="18" charset="0"/>
              </a:rPr>
              <a:t>)</a:t>
            </a:r>
            <a:endParaRPr lang="zh-CN" altLang="en-US" sz="1800" i="1" dirty="0">
              <a:latin typeface="Times New Roman" pitchFamily="18" charset="0"/>
              <a:cs typeface="Times New Roman" pitchFamily="18" charset="0"/>
            </a:endParaRPr>
          </a:p>
        </p:txBody>
      </p:sp>
      <p:sp>
        <p:nvSpPr>
          <p:cNvPr id="50" name="TextBox 49"/>
          <p:cNvSpPr txBox="1"/>
          <p:nvPr/>
        </p:nvSpPr>
        <p:spPr>
          <a:xfrm>
            <a:off x="6133346" y="5322243"/>
            <a:ext cx="946093" cy="369332"/>
          </a:xfrm>
          <a:prstGeom prst="rect">
            <a:avLst/>
          </a:prstGeom>
          <a:noFill/>
        </p:spPr>
        <p:txBody>
          <a:bodyPr wrap="none" rtlCol="0">
            <a:spAutoFit/>
          </a:bodyPr>
          <a:lstStyle/>
          <a:p>
            <a:r>
              <a:rPr lang="en-US" altLang="zh-CN" sz="1800" dirty="0" err="1">
                <a:latin typeface="Times New Roman" pitchFamily="18" charset="0"/>
                <a:cs typeface="Times New Roman" pitchFamily="18" charset="0"/>
              </a:rPr>
              <a:t>E</a:t>
            </a:r>
            <a:r>
              <a:rPr lang="en-US" altLang="zh-CN" sz="1800" i="1" baseline="-25000" dirty="0" err="1">
                <a:latin typeface="Times New Roman" pitchFamily="18" charset="0"/>
                <a:cs typeface="Times New Roman" pitchFamily="18" charset="0"/>
              </a:rPr>
              <a:t>f</a:t>
            </a:r>
            <a:r>
              <a:rPr lang="en-US" altLang="zh-CN" sz="1800" i="1" baseline="-25000" dirty="0">
                <a:latin typeface="Times New Roman" pitchFamily="18" charset="0"/>
                <a:cs typeface="Times New Roman" pitchFamily="18" charset="0"/>
              </a:rPr>
              <a:t>  </a:t>
            </a:r>
            <a:r>
              <a:rPr lang="en-US" altLang="zh-CN" sz="1800" dirty="0">
                <a:latin typeface="Times New Roman" pitchFamily="18" charset="0"/>
                <a:cs typeface="Times New Roman" pitchFamily="18" charset="0"/>
              </a:rPr>
              <a:t>(p</a:t>
            </a:r>
            <a:r>
              <a:rPr lang="zh-CN" altLang="en-US" sz="1800" dirty="0">
                <a:latin typeface="Times New Roman" pitchFamily="18" charset="0"/>
                <a:cs typeface="Times New Roman" pitchFamily="18" charset="0"/>
              </a:rPr>
              <a:t>型</a:t>
            </a:r>
            <a:r>
              <a:rPr lang="en-US" altLang="zh-CN" sz="1800" dirty="0">
                <a:latin typeface="Times New Roman" pitchFamily="18" charset="0"/>
                <a:cs typeface="Times New Roman" pitchFamily="18" charset="0"/>
              </a:rPr>
              <a:t>)</a:t>
            </a:r>
            <a:endParaRPr lang="zh-CN" altLang="en-US" sz="1800" i="1" dirty="0">
              <a:latin typeface="Times New Roman" pitchFamily="18" charset="0"/>
              <a:cs typeface="Times New Roman" pitchFamily="18" charset="0"/>
            </a:endParaRPr>
          </a:p>
        </p:txBody>
      </p:sp>
      <p:grpSp>
        <p:nvGrpSpPr>
          <p:cNvPr id="35" name="组合 34"/>
          <p:cNvGrpSpPr/>
          <p:nvPr/>
        </p:nvGrpSpPr>
        <p:grpSpPr>
          <a:xfrm>
            <a:off x="10016798" y="6459793"/>
            <a:ext cx="552450" cy="314325"/>
            <a:chOff x="5172075" y="6438900"/>
            <a:chExt cx="552450" cy="314325"/>
          </a:xfrm>
        </p:grpSpPr>
        <p:sp>
          <p:nvSpPr>
            <p:cNvPr id="36" name="棱台 35"/>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右箭头 36"/>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TextBox 42"/>
          <p:cNvSpPr txBox="1"/>
          <p:nvPr/>
        </p:nvSpPr>
        <p:spPr>
          <a:xfrm>
            <a:off x="7962494" y="6463068"/>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3444121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20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6"/>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2"/>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3"/>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4"/>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9"/>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9"/>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1"/>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4"/>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4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left)">
                                      <p:cBhvr>
                                        <p:cTn id="52" dur="2000"/>
                                        <p:tgtEl>
                                          <p:spTgt spid="42"/>
                                        </p:tgtEl>
                                      </p:cBhvr>
                                    </p:animEffect>
                                  </p:childTnLst>
                                </p:cTn>
                              </p:par>
                            </p:childTnLst>
                          </p:cTn>
                        </p:par>
                        <p:par>
                          <p:cTn id="53" fill="hold">
                            <p:stCondLst>
                              <p:cond delay="2000"/>
                            </p:stCondLst>
                            <p:childTnLst>
                              <p:par>
                                <p:cTn id="54" presetID="1" presetClass="entr" presetSubtype="0" fill="hold" grpId="0" nodeType="afterEffect">
                                  <p:stCondLst>
                                    <p:cond delay="0"/>
                                  </p:stCondLst>
                                  <p:childTnLst>
                                    <p:set>
                                      <p:cBhvr>
                                        <p:cTn id="55" dur="1" fill="hold">
                                          <p:stCondLst>
                                            <p:cond delay="0"/>
                                          </p:stCondLst>
                                        </p:cTn>
                                        <p:tgtEl>
                                          <p:spTgt spid="4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48"/>
                                        </p:tgtEl>
                                        <p:attrNameLst>
                                          <p:attrName>style.visibility</p:attrName>
                                        </p:attrNameLst>
                                      </p:cBhvr>
                                      <p:to>
                                        <p:strVal val="visible"/>
                                      </p:to>
                                    </p:set>
                                    <p:animEffect transition="in" filter="wipe(left)">
                                      <p:cBhvr>
                                        <p:cTn id="60" dur="2000"/>
                                        <p:tgtEl>
                                          <p:spTgt spid="48"/>
                                        </p:tgtEl>
                                      </p:cBhvr>
                                    </p:animEffect>
                                  </p:childTnLst>
                                </p:cTn>
                              </p:par>
                            </p:childTnLst>
                          </p:cTn>
                        </p:par>
                        <p:par>
                          <p:cTn id="61" fill="hold">
                            <p:stCondLst>
                              <p:cond delay="2000"/>
                            </p:stCondLst>
                            <p:childTnLst>
                              <p:par>
                                <p:cTn id="62" presetID="1" presetClass="entr" presetSubtype="0" fill="hold" grpId="0" nodeType="afterEffect">
                                  <p:stCondLst>
                                    <p:cond delay="0"/>
                                  </p:stCondLst>
                                  <p:childTnLst>
                                    <p:set>
                                      <p:cBhvr>
                                        <p:cTn id="63" dur="1" fill="hold">
                                          <p:stCondLst>
                                            <p:cond delay="0"/>
                                          </p:stCondLst>
                                        </p:cTn>
                                        <p:tgtEl>
                                          <p:spTgt spid="50"/>
                                        </p:tgtEl>
                                        <p:attrNameLst>
                                          <p:attrName>style.visibility</p:attrName>
                                        </p:attrNameLst>
                                      </p:cBhvr>
                                      <p:to>
                                        <p:strVal val="visible"/>
                                      </p:to>
                                    </p:set>
                                  </p:childTnLst>
                                </p:cTn>
                              </p:par>
                            </p:childTnLst>
                          </p:cTn>
                        </p:par>
                        <p:par>
                          <p:cTn id="64" fill="hold">
                            <p:stCondLst>
                              <p:cond delay="2000"/>
                            </p:stCondLst>
                            <p:childTnLst>
                              <p:par>
                                <p:cTn id="65" presetID="22" presetClass="entr" presetSubtype="4" fill="hold" nodeType="after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wipe(down)">
                                      <p:cBhvr>
                                        <p:cTn id="6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0" grpId="0"/>
      <p:bldP spid="25" grpId="0"/>
      <p:bldP spid="30" grpId="0"/>
      <p:bldP spid="38" grpId="0"/>
      <p:bldP spid="39" grpId="0"/>
      <p:bldP spid="40" grpId="0"/>
      <p:bldP spid="41" grpId="0"/>
      <p:bldP spid="45" grpId="0"/>
      <p:bldP spid="42" grpId="0" animBg="1"/>
      <p:bldP spid="48" grpId="0" animBg="1"/>
      <p:bldP spid="49" grpId="0"/>
      <p:bldP spid="5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5989" y="300039"/>
            <a:ext cx="7970837" cy="303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3194" y="3429001"/>
            <a:ext cx="6799263"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组合 4"/>
          <p:cNvGrpSpPr/>
          <p:nvPr/>
        </p:nvGrpSpPr>
        <p:grpSpPr>
          <a:xfrm>
            <a:off x="10016798" y="6459793"/>
            <a:ext cx="552450" cy="314325"/>
            <a:chOff x="5172075" y="6438900"/>
            <a:chExt cx="552450" cy="314325"/>
          </a:xfrm>
        </p:grpSpPr>
        <p:sp>
          <p:nvSpPr>
            <p:cNvPr id="6" name="棱台 5"/>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TextBox 7"/>
          <p:cNvSpPr txBox="1"/>
          <p:nvPr/>
        </p:nvSpPr>
        <p:spPr>
          <a:xfrm>
            <a:off x="7962494" y="6463068"/>
            <a:ext cx="1899879" cy="307777"/>
          </a:xfrm>
          <a:prstGeom prst="rect">
            <a:avLst/>
          </a:prstGeom>
          <a:noFill/>
        </p:spPr>
        <p:txBody>
          <a:bodyPr wrap="none" rtlCol="0">
            <a:spAutoFit/>
          </a:bodyPr>
          <a:lstStyle/>
          <a:p>
            <a:r>
              <a:rPr lang="zh-CN" altLang="en-US" sz="1400" dirty="0"/>
              <a:t>大连理工大学  张贺秋</a:t>
            </a:r>
          </a:p>
        </p:txBody>
      </p:sp>
      <p:sp>
        <p:nvSpPr>
          <p:cNvPr id="2" name="文本框 1"/>
          <p:cNvSpPr txBox="1"/>
          <p:nvPr/>
        </p:nvSpPr>
        <p:spPr>
          <a:xfrm>
            <a:off x="304801" y="3338514"/>
            <a:ext cx="1701107" cy="523220"/>
          </a:xfrm>
          <a:prstGeom prst="rect">
            <a:avLst/>
          </a:prstGeom>
          <a:noFill/>
        </p:spPr>
        <p:txBody>
          <a:bodyPr wrap="none" rtlCol="0">
            <a:spAutoFit/>
          </a:bodyPr>
          <a:lstStyle/>
          <a:p>
            <a:r>
              <a:rPr lang="zh-CN" altLang="en-US" b="1" dirty="0" smtClean="0"/>
              <a:t>单位：</a:t>
            </a:r>
            <a:r>
              <a:rPr lang="en-US" altLang="zh-CN" b="1" dirty="0" smtClean="0"/>
              <a:t>eV</a:t>
            </a:r>
            <a:endParaRPr lang="zh-CN" altLang="en-US" b="1" dirty="0"/>
          </a:p>
        </p:txBody>
      </p:sp>
    </p:spTree>
    <p:extLst>
      <p:ext uri="{BB962C8B-B14F-4D97-AF65-F5344CB8AC3E}">
        <p14:creationId xmlns:p14="http://schemas.microsoft.com/office/powerpoint/2010/main" val="3126116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28575">
          <a:solidFill>
            <a:schemeClr val="tx2"/>
          </a:solidFill>
          <a:prstDash val="soli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CDESIGNN</Template>
  <TotalTime>17158</TotalTime>
  <Pages>0</Pages>
  <Words>759</Words>
  <Characters>0</Characters>
  <Application>Microsoft Office PowerPoint</Application>
  <DocSecurity>0</DocSecurity>
  <PresentationFormat>宽屏</PresentationFormat>
  <Lines>0</Lines>
  <Paragraphs>142</Paragraphs>
  <Slides>11</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方正粗黑宋简体</vt:lpstr>
      <vt:lpstr>华文琥珀</vt:lpstr>
      <vt:lpstr>华文楷体</vt:lpstr>
      <vt:lpstr>华文新魏</vt:lpstr>
      <vt:lpstr>宋体</vt:lpstr>
      <vt:lpstr>Arial</vt:lpstr>
      <vt:lpstr>Cambria Math</vt:lpstr>
      <vt:lpstr>Times New Roman</vt:lpstr>
      <vt:lpstr>Wingdings</vt:lpstr>
      <vt:lpstr>Wingdings 2</vt:lpstr>
      <vt:lpstr>吉祥如意</vt:lpstr>
      <vt:lpstr>4.5.2只含一种施主杂质的半导体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User</cp:lastModifiedBy>
  <cp:revision>929</cp:revision>
  <dcterms:created xsi:type="dcterms:W3CDTF">2013-04-19T13:13:42Z</dcterms:created>
  <dcterms:modified xsi:type="dcterms:W3CDTF">2020-04-07T01:37:59Z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2052-8.1.0.3526</vt:lpwstr>
  </property>
</Properties>
</file>