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 id="2147483700" r:id="rId2"/>
  </p:sldMasterIdLst>
  <p:notesMasterIdLst>
    <p:notesMasterId r:id="rId15"/>
  </p:notesMasterIdLst>
  <p:sldIdLst>
    <p:sldId id="256" r:id="rId3"/>
    <p:sldId id="385" r:id="rId4"/>
    <p:sldId id="386" r:id="rId5"/>
    <p:sldId id="369" r:id="rId6"/>
    <p:sldId id="387" r:id="rId7"/>
    <p:sldId id="370" r:id="rId8"/>
    <p:sldId id="371" r:id="rId9"/>
    <p:sldId id="372" r:id="rId10"/>
    <p:sldId id="373" r:id="rId11"/>
    <p:sldId id="374" r:id="rId12"/>
    <p:sldId id="375" r:id="rId13"/>
    <p:sldId id="388" r:id="rId14"/>
  </p:sldIdLst>
  <p:sldSz cx="12192000" cy="6858000"/>
  <p:notesSz cx="6858000" cy="9144000"/>
  <p:defaultTextStyle>
    <a:defPPr>
      <a:defRPr lang="zh-CN"/>
    </a:defPPr>
    <a:lvl1pPr algn="l" rtl="0" fontAlgn="base">
      <a:spcBef>
        <a:spcPct val="0"/>
      </a:spcBef>
      <a:spcAft>
        <a:spcPct val="0"/>
      </a:spcAft>
      <a:defRPr sz="2800"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2800"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2800"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2800"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2800" kern="1200">
        <a:solidFill>
          <a:schemeClr val="tx1"/>
        </a:solidFill>
        <a:latin typeface="Arial" pitchFamily="34" charset="0"/>
        <a:ea typeface="宋体" pitchFamily="2" charset="-122"/>
        <a:cs typeface="+mn-cs"/>
      </a:defRPr>
    </a:lvl5pPr>
    <a:lvl6pPr marL="2286000" algn="l" defTabSz="914400" rtl="0" eaLnBrk="1" latinLnBrk="0" hangingPunct="1">
      <a:defRPr sz="2800" kern="1200">
        <a:solidFill>
          <a:schemeClr val="tx1"/>
        </a:solidFill>
        <a:latin typeface="Arial" pitchFamily="34" charset="0"/>
        <a:ea typeface="宋体" pitchFamily="2" charset="-122"/>
        <a:cs typeface="+mn-cs"/>
      </a:defRPr>
    </a:lvl6pPr>
    <a:lvl7pPr marL="2743200" algn="l" defTabSz="914400" rtl="0" eaLnBrk="1" latinLnBrk="0" hangingPunct="1">
      <a:defRPr sz="2800" kern="1200">
        <a:solidFill>
          <a:schemeClr val="tx1"/>
        </a:solidFill>
        <a:latin typeface="Arial" pitchFamily="34" charset="0"/>
        <a:ea typeface="宋体" pitchFamily="2" charset="-122"/>
        <a:cs typeface="+mn-cs"/>
      </a:defRPr>
    </a:lvl7pPr>
    <a:lvl8pPr marL="3200400" algn="l" defTabSz="914400" rtl="0" eaLnBrk="1" latinLnBrk="0" hangingPunct="1">
      <a:defRPr sz="2800" kern="1200">
        <a:solidFill>
          <a:schemeClr val="tx1"/>
        </a:solidFill>
        <a:latin typeface="Arial" pitchFamily="34" charset="0"/>
        <a:ea typeface="宋体" pitchFamily="2" charset="-122"/>
        <a:cs typeface="+mn-cs"/>
      </a:defRPr>
    </a:lvl8pPr>
    <a:lvl9pPr marL="3657600" algn="l" defTabSz="914400" rtl="0" eaLnBrk="1" latinLnBrk="0" hangingPunct="1">
      <a:defRPr sz="2800"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2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CCFF"/>
    <a:srgbClr val="FF6600"/>
    <a:srgbClr val="008000"/>
    <a:srgbClr val="CC00CC"/>
    <a:srgbClr val="005C2A"/>
    <a:srgbClr val="009900"/>
    <a:srgbClr val="00CC99"/>
    <a:srgbClr val="660066"/>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4" autoAdjust="0"/>
    <p:restoredTop sz="64164" autoAdjust="0"/>
  </p:normalViewPr>
  <p:slideViewPr>
    <p:cSldViewPr snapToGrid="0" snapToObjects="1">
      <p:cViewPr varScale="1">
        <p:scale>
          <a:sx n="78" d="100"/>
          <a:sy n="78" d="100"/>
        </p:scale>
        <p:origin x="1517" y="58"/>
      </p:cViewPr>
      <p:guideLst>
        <p:guide orient="horz" pos="2160"/>
        <p:guide pos="3829"/>
      </p:guideLst>
    </p:cSldViewPr>
  </p:slideViewPr>
  <p:outlineViewPr>
    <p:cViewPr>
      <p:scale>
        <a:sx n="33" d="100"/>
        <a:sy n="33" d="100"/>
      </p:scale>
      <p:origin x="0" y="0"/>
    </p:cViewPr>
  </p:outlineViewPr>
  <p:notesTextViewPr>
    <p:cViewPr>
      <p:scale>
        <a:sx n="3" d="2"/>
        <a:sy n="3" d="2"/>
      </p:scale>
      <p:origin x="0" y="0"/>
    </p:cViewPr>
  </p:notesText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0213"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5123" name="Rectangle 3"/>
          <p:cNvSpPr>
            <a:spLocks noGrp="1" noChangeArrowheads="1"/>
          </p:cNvSpPr>
          <p:nvPr>
            <p:ph type="dt" idx="1"/>
          </p:nvPr>
        </p:nvSpPr>
        <p:spPr bwMode="auto">
          <a:xfrm>
            <a:off x="3883025" y="0"/>
            <a:ext cx="2973388"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1988" name="Rectangle 4"/>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126" name="Rectangle 6"/>
          <p:cNvSpPr>
            <a:spLocks noGrp="1" noChangeArrowheads="1"/>
          </p:cNvSpPr>
          <p:nvPr>
            <p:ph type="ftr" sz="quarter" idx="4"/>
          </p:nvPr>
        </p:nvSpPr>
        <p:spPr bwMode="auto">
          <a:xfrm>
            <a:off x="0" y="8685213"/>
            <a:ext cx="2970213"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127" name="Rectangle 7"/>
          <p:cNvSpPr>
            <a:spLocks noGrp="1" noChangeArrowheads="1"/>
          </p:cNvSpPr>
          <p:nvPr>
            <p:ph type="sldNum" sz="quarter" idx="5"/>
          </p:nvPr>
        </p:nvSpPr>
        <p:spPr bwMode="auto">
          <a:xfrm>
            <a:off x="3883025" y="8685213"/>
            <a:ext cx="2973388"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54FCE24F-8F98-4E7F-8345-3CDEA4547284}" type="slidenum">
              <a:rPr lang="en-US"/>
              <a:pPr>
                <a:defRPr/>
              </a:pPr>
              <a:t>‹#›</a:t>
            </a:fld>
            <a:endParaRPr lang="en-US"/>
          </a:p>
        </p:txBody>
      </p:sp>
    </p:spTree>
    <p:extLst>
      <p:ext uri="{BB962C8B-B14F-4D97-AF65-F5344CB8AC3E}">
        <p14:creationId xmlns:p14="http://schemas.microsoft.com/office/powerpoint/2010/main" val="18566001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同学们好，上一节简单的学习了关于半导体中散射的相关概念、两个主要散射</a:t>
            </a:r>
            <a:r>
              <a:rPr lang="zh-CN" altLang="en-US" dirty="0" smtClean="0"/>
              <a:t>机构 散射</a:t>
            </a:r>
            <a:r>
              <a:rPr lang="zh-CN" altLang="en-US" dirty="0" smtClean="0"/>
              <a:t>几率的变化规律和低电场下半导体导电的电导现象。本节将学习当对半导体同时施加低电场和低磁场下的霍尔效应。在本课程的绪论中介绍过，霍尔效应</a:t>
            </a:r>
            <a:r>
              <a:rPr lang="zh-CN" altLang="en-US" dirty="0" smtClean="0"/>
              <a:t>是美国物理学家</a:t>
            </a:r>
            <a:r>
              <a:rPr lang="en-US" altLang="zh-CN" dirty="0" smtClean="0"/>
              <a:t>1879</a:t>
            </a:r>
            <a:r>
              <a:rPr lang="zh-CN" altLang="en-US" dirty="0" smtClean="0"/>
              <a:t>年在金属中发现的现象。但是半导体的霍尔效应比金属的霍尔效应更加明显。霍尔效应是研究半导体基本性质的一种重要方法。我们实验室</a:t>
            </a:r>
            <a:r>
              <a:rPr lang="zh-CN" altLang="en-US" dirty="0" smtClean="0"/>
              <a:t>中 就</a:t>
            </a:r>
            <a:r>
              <a:rPr lang="zh-CN" altLang="en-US" dirty="0" smtClean="0"/>
              <a:t>有霍尔效应测试仪，用来表征半导体的基本参数。</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a:t>
            </a:fld>
            <a:endParaRPr lang="en-US"/>
          </a:p>
        </p:txBody>
      </p:sp>
    </p:spTree>
    <p:extLst>
      <p:ext uri="{BB962C8B-B14F-4D97-AF65-F5344CB8AC3E}">
        <p14:creationId xmlns:p14="http://schemas.microsoft.com/office/powerpoint/2010/main" val="10669270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r>
                  <a:rPr lang="zh-CN" altLang="en-US" dirty="0" smtClean="0"/>
                  <a:t>下面依据两种载流子霍尔效应得到的霍尔系数表达式来分析半导体不同掺杂情况时的霍尔系数：</a:t>
                </a:r>
                <a:endParaRPr lang="en-US" altLang="zh-CN" dirty="0" smtClean="0"/>
              </a:p>
              <a:p>
                <a:endParaRPr lang="en-US" altLang="zh-CN" dirty="0" smtClean="0"/>
              </a:p>
              <a:p>
                <a:r>
                  <a:rPr lang="zh-CN" altLang="en-US" dirty="0" smtClean="0"/>
                  <a:t>第一种情况就是没有任何杂质和缺陷的本征半导体</a:t>
                </a:r>
                <a:r>
                  <a:rPr lang="en-US" altLang="zh-CN" dirty="0" smtClean="0"/>
                  <a:t>》</a:t>
                </a:r>
                <a:r>
                  <a:rPr lang="zh-CN" altLang="en-US" dirty="0" smtClean="0"/>
                  <a:t>。本征半导体的电子和空穴密度相等等于本征载流子密度</a:t>
                </a:r>
                <a:r>
                  <a:rPr lang="en-US" altLang="zh-CN" dirty="0" smtClean="0"/>
                  <a:t>》. </a:t>
                </a:r>
                <a:r>
                  <a:rPr lang="zh-CN" altLang="en-US" dirty="0" smtClean="0"/>
                  <a:t>将本征载流子密度代入到霍尔系数公式</a:t>
                </a:r>
                <a:r>
                  <a:rPr lang="en-US" altLang="zh-CN" dirty="0" smtClean="0"/>
                  <a:t>》</a:t>
                </a:r>
                <a:r>
                  <a:rPr lang="zh-CN" altLang="en-US" dirty="0" smtClean="0"/>
                  <a:t>，分子分母消去一个</a:t>
                </a:r>
                <a:r>
                  <a:rPr lang="en-US" altLang="zh-CN" dirty="0" err="1" smtClean="0"/>
                  <a:t>ni</a:t>
                </a:r>
                <a:r>
                  <a:rPr lang="zh-CN" altLang="en-US" dirty="0" smtClean="0"/>
                  <a:t>，将分子的</a:t>
                </a:r>
                <a:r>
                  <a:rPr lang="en-US" altLang="zh-CN" dirty="0" smtClean="0"/>
                  <a:t>1</a:t>
                </a:r>
                <a:r>
                  <a:rPr lang="zh-CN" altLang="en-US" dirty="0" smtClean="0"/>
                  <a:t>减去</a:t>
                </a:r>
                <a:r>
                  <a:rPr lang="en-US" altLang="zh-CN" dirty="0" smtClean="0"/>
                  <a:t>b</a:t>
                </a:r>
                <a:r>
                  <a:rPr lang="zh-CN" altLang="en-US" dirty="0" smtClean="0"/>
                  <a:t>的平方，分解为</a:t>
                </a:r>
                <a:r>
                  <a:rPr lang="en-US" altLang="zh-CN" dirty="0" smtClean="0"/>
                  <a:t>1-b</a:t>
                </a:r>
                <a:r>
                  <a:rPr lang="zh-CN" altLang="en-US" dirty="0" smtClean="0"/>
                  <a:t>乘以</a:t>
                </a:r>
                <a:r>
                  <a:rPr lang="en-US" altLang="zh-CN" dirty="0" smtClean="0"/>
                  <a:t>1+b&gt;&gt;&gt;</a:t>
                </a:r>
                <a:r>
                  <a:rPr lang="zh-CN" altLang="en-US" dirty="0" smtClean="0"/>
                  <a:t>，分子</a:t>
                </a:r>
                <a:r>
                  <a:rPr lang="en-US" altLang="zh-CN" dirty="0" smtClean="0"/>
                  <a:t>&gt;&gt;&gt;</a:t>
                </a:r>
                <a:r>
                  <a:rPr lang="zh-CN" altLang="en-US" dirty="0" smtClean="0"/>
                  <a:t>分母</a:t>
                </a:r>
                <a:r>
                  <a:rPr lang="en-US" altLang="zh-CN" dirty="0" smtClean="0"/>
                  <a:t>&gt;&gt;&gt;</a:t>
                </a:r>
                <a:r>
                  <a:rPr lang="zh-CN" altLang="en-US" dirty="0" smtClean="0"/>
                  <a:t>消去</a:t>
                </a:r>
                <a:r>
                  <a:rPr lang="en-US" altLang="zh-CN" dirty="0" smtClean="0"/>
                  <a:t>1+b</a:t>
                </a:r>
                <a:r>
                  <a:rPr lang="zh-CN" altLang="en-US" dirty="0" smtClean="0"/>
                  <a:t>，则本征半导体的霍尔系数</a:t>
                </a:r>
                <a:r>
                  <a:rPr lang="en-US" altLang="zh-CN" dirty="0" smtClean="0"/>
                  <a:t>R</a:t>
                </a:r>
                <a:r>
                  <a:rPr lang="zh-CN" altLang="en-US" dirty="0" smtClean="0"/>
                  <a:t>等于</a:t>
                </a:r>
                <a14:m>
                  <m:oMath xmlns:m="http://schemas.openxmlformats.org/officeDocument/2006/math">
                    <m:r>
                      <a:rPr lang="en-US" altLang="zh-CN" b="1" i="1" smtClean="0">
                        <a:latin typeface="Cambria Math"/>
                      </a:rPr>
                      <m:t>−</m:t>
                    </m:r>
                    <m:f>
                      <m:fPr>
                        <m:ctrlPr>
                          <a:rPr lang="en-US" altLang="zh-CN" b="1" i="1">
                            <a:latin typeface="Cambria Math" panose="02040503050406030204" pitchFamily="18" charset="0"/>
                          </a:rPr>
                        </m:ctrlPr>
                      </m:fPr>
                      <m:num>
                        <m:r>
                          <a:rPr lang="en-US" altLang="zh-CN" b="1" i="1">
                            <a:latin typeface="Cambria Math"/>
                          </a:rPr>
                          <m:t>𝟏</m:t>
                        </m:r>
                      </m:num>
                      <m:den>
                        <m:sSub>
                          <m:sSubPr>
                            <m:ctrlPr>
                              <a:rPr lang="en-US" altLang="zh-CN" b="1" i="1">
                                <a:latin typeface="Cambria Math" panose="02040503050406030204" pitchFamily="18" charset="0"/>
                              </a:rPr>
                            </m:ctrlPr>
                          </m:sSubPr>
                          <m:e>
                            <m:r>
                              <a:rPr lang="en-US" altLang="zh-CN" b="1" i="1">
                                <a:latin typeface="Cambria Math"/>
                              </a:rPr>
                              <m:t>𝒏</m:t>
                            </m:r>
                          </m:e>
                          <m:sub>
                            <m:r>
                              <a:rPr lang="en-US" altLang="zh-CN" b="1" i="1">
                                <a:latin typeface="Cambria Math"/>
                              </a:rPr>
                              <m:t>𝒊</m:t>
                            </m:r>
                          </m:sub>
                        </m:sSub>
                        <m:r>
                          <a:rPr lang="en-US" altLang="zh-CN" b="1" i="1">
                            <a:latin typeface="Cambria Math"/>
                          </a:rPr>
                          <m:t>𝒆</m:t>
                        </m:r>
                      </m:den>
                    </m:f>
                    <m:f>
                      <m:fPr>
                        <m:ctrlPr>
                          <a:rPr lang="en-US" altLang="zh-CN" b="1" i="1">
                            <a:latin typeface="Cambria Math" panose="02040503050406030204" pitchFamily="18" charset="0"/>
                          </a:rPr>
                        </m:ctrlPr>
                      </m:fPr>
                      <m:num>
                        <m:r>
                          <a:rPr lang="en-US" altLang="zh-CN" b="1" i="1">
                            <a:latin typeface="Cambria Math"/>
                          </a:rPr>
                          <m:t>𝒃</m:t>
                        </m:r>
                        <m:r>
                          <a:rPr lang="en-US" altLang="zh-CN" b="1" i="1">
                            <a:latin typeface="Cambria Math"/>
                          </a:rPr>
                          <m:t>−</m:t>
                        </m:r>
                        <m:r>
                          <a:rPr lang="en-US" altLang="zh-CN" b="1" i="1">
                            <a:latin typeface="Cambria Math"/>
                          </a:rPr>
                          <m:t>𝟏</m:t>
                        </m:r>
                      </m:num>
                      <m:den>
                        <m:r>
                          <a:rPr lang="en-US" altLang="zh-CN" b="1" i="1">
                            <a:latin typeface="Cambria Math"/>
                          </a:rPr>
                          <m:t>𝒃</m:t>
                        </m:r>
                        <m:r>
                          <a:rPr lang="en-US" altLang="zh-CN" b="1" i="1">
                            <a:latin typeface="Cambria Math"/>
                          </a:rPr>
                          <m:t>+</m:t>
                        </m:r>
                        <m:r>
                          <a:rPr lang="en-US" altLang="zh-CN" b="1" i="1">
                            <a:latin typeface="Cambria Math"/>
                          </a:rPr>
                          <m:t>𝟏</m:t>
                        </m:r>
                      </m:den>
                    </m:f>
                  </m:oMath>
                </a14:m>
                <a:r>
                  <a:rPr lang="zh-CN" altLang="en-US" dirty="0" smtClean="0"/>
                  <a:t>，</a:t>
                </a:r>
                <a:r>
                  <a:rPr lang="en-US" altLang="zh-CN" dirty="0" smtClean="0"/>
                  <a:t>b</a:t>
                </a:r>
                <a:r>
                  <a:rPr lang="zh-CN" altLang="en-US" dirty="0" smtClean="0"/>
                  <a:t>等于电子的迁移率除以空穴的迁移率，半导体中的电子迁移率一般大于空穴迁移率，</a:t>
                </a:r>
                <a:r>
                  <a:rPr lang="en-US" altLang="zh-CN" dirty="0" smtClean="0"/>
                  <a:t>b</a:t>
                </a:r>
                <a:r>
                  <a:rPr lang="zh-CN" altLang="en-US" dirty="0" smtClean="0"/>
                  <a:t>是大于</a:t>
                </a:r>
                <a:r>
                  <a:rPr lang="en-US" altLang="zh-CN" dirty="0" smtClean="0"/>
                  <a:t>1</a:t>
                </a:r>
                <a:r>
                  <a:rPr lang="zh-CN" altLang="en-US" dirty="0" smtClean="0"/>
                  <a:t>的数值，因此，对于本征半导体霍尔系数小于零</a:t>
                </a:r>
                <a:r>
                  <a:rPr lang="en-US" altLang="zh-CN" dirty="0" smtClean="0"/>
                  <a:t>&gt;&gt;&gt;.</a:t>
                </a:r>
                <a:endParaRPr lang="zh-CN" altLang="en-US" dirty="0"/>
              </a:p>
            </p:txBody>
          </p:sp>
        </mc:Choice>
        <mc:Fallback>
          <p:sp>
            <p:nvSpPr>
              <p:cNvPr id="3" name="备注占位符 2"/>
              <p:cNvSpPr>
                <a:spLocks noGrp="1"/>
              </p:cNvSpPr>
              <p:nvPr>
                <p:ph type="body" idx="1"/>
              </p:nvPr>
            </p:nvSpPr>
            <p:spPr/>
            <p:txBody>
              <a:bodyPr/>
              <a:lstStyle/>
              <a:p>
                <a:r>
                  <a:rPr lang="zh-CN" altLang="en-US" dirty="0" smtClean="0"/>
                  <a:t>下面依据两种载流子霍尔效应得到的霍尔系数表达式来分析半导体不同掺杂情况时的霍尔系数：</a:t>
                </a:r>
                <a:endParaRPr lang="en-US" altLang="zh-CN" dirty="0" smtClean="0"/>
              </a:p>
              <a:p>
                <a:endParaRPr lang="en-US" altLang="zh-CN" dirty="0" smtClean="0"/>
              </a:p>
              <a:p>
                <a:r>
                  <a:rPr lang="zh-CN" altLang="en-US" dirty="0" smtClean="0"/>
                  <a:t>第一种情况就是没有任何杂质和缺陷的本征半导体</a:t>
                </a:r>
                <a:r>
                  <a:rPr lang="en-US" altLang="zh-CN" dirty="0" smtClean="0"/>
                  <a:t>》</a:t>
                </a:r>
                <a:r>
                  <a:rPr lang="zh-CN" altLang="en-US" dirty="0" smtClean="0"/>
                  <a:t>。本征半导体的电子和空穴密度相等等于本征载流子密度</a:t>
                </a:r>
                <a:r>
                  <a:rPr lang="en-US" altLang="zh-CN" dirty="0" smtClean="0"/>
                  <a:t>》. </a:t>
                </a:r>
                <a:r>
                  <a:rPr lang="zh-CN" altLang="en-US" dirty="0" smtClean="0"/>
                  <a:t>将本征载流子密度代入到霍尔系数公式</a:t>
                </a:r>
                <a:r>
                  <a:rPr lang="en-US" altLang="zh-CN" dirty="0" smtClean="0"/>
                  <a:t>》</a:t>
                </a:r>
                <a:r>
                  <a:rPr lang="zh-CN" altLang="en-US" dirty="0" smtClean="0"/>
                  <a:t>，分子分母消去一个</a:t>
                </a:r>
                <a:r>
                  <a:rPr lang="en-US" altLang="zh-CN" dirty="0" err="1" smtClean="0"/>
                  <a:t>ni</a:t>
                </a:r>
                <a:r>
                  <a:rPr lang="zh-CN" altLang="en-US" dirty="0" smtClean="0"/>
                  <a:t>，将分子的</a:t>
                </a:r>
                <a:r>
                  <a:rPr lang="en-US" altLang="zh-CN" dirty="0" smtClean="0"/>
                  <a:t>1</a:t>
                </a:r>
                <a:r>
                  <a:rPr lang="zh-CN" altLang="en-US" dirty="0" smtClean="0"/>
                  <a:t>减去</a:t>
                </a:r>
                <a:r>
                  <a:rPr lang="en-US" altLang="zh-CN" dirty="0" smtClean="0"/>
                  <a:t>b</a:t>
                </a:r>
                <a:r>
                  <a:rPr lang="zh-CN" altLang="en-US" dirty="0" smtClean="0"/>
                  <a:t>的平方，分解为</a:t>
                </a:r>
                <a:r>
                  <a:rPr lang="en-US" altLang="zh-CN" dirty="0" smtClean="0"/>
                  <a:t>1-b</a:t>
                </a:r>
                <a:r>
                  <a:rPr lang="zh-CN" altLang="en-US" dirty="0" smtClean="0"/>
                  <a:t>乘以</a:t>
                </a:r>
                <a:r>
                  <a:rPr lang="en-US" altLang="zh-CN" dirty="0" smtClean="0"/>
                  <a:t>1+b&gt;&gt;&gt;</a:t>
                </a:r>
                <a:r>
                  <a:rPr lang="zh-CN" altLang="en-US" dirty="0" smtClean="0"/>
                  <a:t>，分子</a:t>
                </a:r>
                <a:r>
                  <a:rPr lang="en-US" altLang="zh-CN" dirty="0" smtClean="0"/>
                  <a:t>&gt;&gt;&gt;</a:t>
                </a:r>
                <a:r>
                  <a:rPr lang="zh-CN" altLang="en-US" dirty="0" smtClean="0"/>
                  <a:t>分母</a:t>
                </a:r>
                <a:r>
                  <a:rPr lang="en-US" altLang="zh-CN" dirty="0" smtClean="0"/>
                  <a:t>&gt;&gt;&gt;</a:t>
                </a:r>
                <a:r>
                  <a:rPr lang="zh-CN" altLang="en-US" dirty="0" smtClean="0"/>
                  <a:t>消去</a:t>
                </a:r>
                <a:r>
                  <a:rPr lang="en-US" altLang="zh-CN" dirty="0" smtClean="0"/>
                  <a:t>1+b</a:t>
                </a:r>
                <a:r>
                  <a:rPr lang="zh-CN" altLang="en-US" dirty="0" smtClean="0"/>
                  <a:t>，则本征半导体的霍尔系数</a:t>
                </a:r>
                <a:r>
                  <a:rPr lang="en-US" altLang="zh-CN" dirty="0" smtClean="0"/>
                  <a:t>R</a:t>
                </a:r>
                <a:r>
                  <a:rPr lang="zh-CN" altLang="en-US" dirty="0" smtClean="0"/>
                  <a:t>等于</a:t>
                </a:r>
                <a:r>
                  <a:rPr lang="en-US" altLang="zh-CN" b="1" i="0" smtClean="0">
                    <a:latin typeface="Cambria Math"/>
                  </a:rPr>
                  <a:t>−</a:t>
                </a:r>
                <a:r>
                  <a:rPr lang="en-US" altLang="zh-CN" b="1" i="0">
                    <a:latin typeface="Cambria Math"/>
                  </a:rPr>
                  <a:t>𝟏</a:t>
                </a:r>
                <a:r>
                  <a:rPr lang="en-US" altLang="zh-CN" b="1" i="0">
                    <a:latin typeface="Cambria Math" panose="02040503050406030204" pitchFamily="18" charset="0"/>
                  </a:rPr>
                  <a:t>/(</a:t>
                </a:r>
                <a:r>
                  <a:rPr lang="en-US" altLang="zh-CN" b="1" i="0">
                    <a:latin typeface="Cambria Math"/>
                  </a:rPr>
                  <a:t>𝒏</a:t>
                </a:r>
                <a:r>
                  <a:rPr lang="en-US" altLang="zh-CN" b="1" i="0">
                    <a:latin typeface="Cambria Math" panose="02040503050406030204" pitchFamily="18" charset="0"/>
                  </a:rPr>
                  <a:t>_</a:t>
                </a:r>
                <a:r>
                  <a:rPr lang="en-US" altLang="zh-CN" b="1" i="0">
                    <a:latin typeface="Cambria Math"/>
                  </a:rPr>
                  <a:t>𝒊 𝒆</a:t>
                </a:r>
                <a:r>
                  <a:rPr lang="en-US" altLang="zh-CN" b="1" i="0">
                    <a:latin typeface="Cambria Math" panose="02040503050406030204" pitchFamily="18" charset="0"/>
                  </a:rPr>
                  <a:t>) </a:t>
                </a:r>
                <a:r>
                  <a:rPr lang="en-US" altLang="zh-CN" b="1" i="0">
                    <a:latin typeface="Cambria Math"/>
                  </a:rPr>
                  <a:t> </a:t>
                </a:r>
                <a:r>
                  <a:rPr lang="en-US" altLang="zh-CN" b="1" i="0">
                    <a:latin typeface="Cambria Math" panose="02040503050406030204" pitchFamily="18" charset="0"/>
                  </a:rPr>
                  <a:t>(</a:t>
                </a:r>
                <a:r>
                  <a:rPr lang="en-US" altLang="zh-CN" b="1" i="0">
                    <a:latin typeface="Cambria Math"/>
                  </a:rPr>
                  <a:t>𝒃−𝟏</a:t>
                </a:r>
                <a:r>
                  <a:rPr lang="en-US" altLang="zh-CN" b="1" i="0">
                    <a:latin typeface="Cambria Math" panose="02040503050406030204" pitchFamily="18" charset="0"/>
                  </a:rPr>
                  <a:t>)/(</a:t>
                </a:r>
                <a:r>
                  <a:rPr lang="en-US" altLang="zh-CN" b="1" i="0">
                    <a:latin typeface="Cambria Math"/>
                  </a:rPr>
                  <a:t>𝒃+𝟏</a:t>
                </a:r>
                <a:r>
                  <a:rPr lang="en-US" altLang="zh-CN" b="1" i="0">
                    <a:latin typeface="Cambria Math" panose="02040503050406030204" pitchFamily="18" charset="0"/>
                  </a:rPr>
                  <a:t>)</a:t>
                </a:r>
                <a:r>
                  <a:rPr lang="zh-CN" altLang="en-US" dirty="0" smtClean="0"/>
                  <a:t>，</a:t>
                </a:r>
                <a:r>
                  <a:rPr lang="en-US" altLang="zh-CN" dirty="0" smtClean="0"/>
                  <a:t>b</a:t>
                </a:r>
                <a:r>
                  <a:rPr lang="zh-CN" altLang="en-US" dirty="0" smtClean="0"/>
                  <a:t>等于电子的迁移率除以空穴的迁移率，半导体中的电子迁移率一般大于空穴迁移率，</a:t>
                </a:r>
                <a:r>
                  <a:rPr lang="en-US" altLang="zh-CN" dirty="0" smtClean="0"/>
                  <a:t>b</a:t>
                </a:r>
                <a:r>
                  <a:rPr lang="zh-CN" altLang="en-US" dirty="0" smtClean="0"/>
                  <a:t>是大于</a:t>
                </a:r>
                <a:r>
                  <a:rPr lang="en-US" altLang="zh-CN" dirty="0" smtClean="0"/>
                  <a:t>1</a:t>
                </a:r>
                <a:r>
                  <a:rPr lang="zh-CN" altLang="en-US" dirty="0" smtClean="0"/>
                  <a:t>的数值，因此，对于本征半导体霍尔系数小于零</a:t>
                </a:r>
                <a:r>
                  <a:rPr lang="en-US" altLang="zh-CN" dirty="0" smtClean="0"/>
                  <a:t>&gt;&gt;&gt;.</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10</a:t>
            </a:fld>
            <a:endParaRPr lang="en-US"/>
          </a:p>
        </p:txBody>
      </p:sp>
    </p:spTree>
    <p:extLst>
      <p:ext uri="{BB962C8B-B14F-4D97-AF65-F5344CB8AC3E}">
        <p14:creationId xmlns:p14="http://schemas.microsoft.com/office/powerpoint/2010/main" val="29785374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r>
                  <a:rPr lang="zh-CN" altLang="en-US" dirty="0" smtClean="0"/>
                  <a:t>接下来分析</a:t>
                </a:r>
                <a:r>
                  <a:rPr lang="en-US" altLang="zh-CN" dirty="0" smtClean="0"/>
                  <a:t>p</a:t>
                </a:r>
                <a:r>
                  <a:rPr lang="zh-CN" altLang="en-US" dirty="0" smtClean="0"/>
                  <a:t>型半导体</a:t>
                </a:r>
                <a:r>
                  <a:rPr lang="en-US" altLang="zh-CN" dirty="0" smtClean="0"/>
                  <a:t>&gt;&gt;&gt;</a:t>
                </a:r>
                <a:r>
                  <a:rPr lang="zh-CN" altLang="en-US" dirty="0" smtClean="0"/>
                  <a:t>，当</a:t>
                </a:r>
                <a:r>
                  <a:rPr lang="en-US" altLang="zh-CN" dirty="0" smtClean="0"/>
                  <a:t>p</a:t>
                </a:r>
                <a:r>
                  <a:rPr lang="zh-CN" altLang="en-US" dirty="0" smtClean="0"/>
                  <a:t>型半导体处在杂质电离区时</a:t>
                </a:r>
                <a:r>
                  <a:rPr lang="en-US" altLang="zh-CN" dirty="0" smtClean="0"/>
                  <a:t>&gt;&gt;&gt;</a:t>
                </a:r>
                <a:r>
                  <a:rPr lang="zh-CN" altLang="en-US" dirty="0" smtClean="0"/>
                  <a:t>，也就是空穴的浓度大于</a:t>
                </a:r>
                <a:r>
                  <a:rPr lang="en-US" altLang="zh-CN" dirty="0" smtClean="0"/>
                  <a:t>nb^2</a:t>
                </a:r>
                <a:r>
                  <a:rPr lang="zh-CN" altLang="en-US" dirty="0" smtClean="0"/>
                  <a:t>时</a:t>
                </a:r>
                <a:r>
                  <a:rPr lang="en-US" altLang="zh-CN" dirty="0" smtClean="0"/>
                  <a:t>&gt;&gt;&gt;</a:t>
                </a:r>
                <a:r>
                  <a:rPr lang="zh-CN" altLang="en-US" dirty="0" smtClean="0"/>
                  <a:t>，霍尔系数中</a:t>
                </a:r>
                <a14:m>
                  <m:oMath xmlns:m="http://schemas.openxmlformats.org/officeDocument/2006/math">
                    <m:r>
                      <a:rPr lang="en-US" altLang="zh-CN" b="1" i="1" smtClean="0">
                        <a:latin typeface="Cambria Math"/>
                      </a:rPr>
                      <m:t>𝒑</m:t>
                    </m:r>
                    <m:r>
                      <a:rPr lang="en-US" altLang="zh-CN" b="1" i="1" smtClean="0">
                        <a:latin typeface="Cambria Math"/>
                      </a:rPr>
                      <m:t>−</m:t>
                    </m:r>
                    <m:r>
                      <a:rPr lang="en-US" altLang="zh-CN" b="1" i="1" smtClean="0">
                        <a:latin typeface="Cambria Math"/>
                      </a:rPr>
                      <m:t>𝒏</m:t>
                    </m:r>
                    <m:sSup>
                      <m:sSupPr>
                        <m:ctrlPr>
                          <a:rPr lang="en-US" altLang="zh-CN" b="1" i="1">
                            <a:latin typeface="Cambria Math" panose="02040503050406030204" pitchFamily="18" charset="0"/>
                          </a:rPr>
                        </m:ctrlPr>
                      </m:sSupPr>
                      <m:e>
                        <m:r>
                          <a:rPr lang="en-US" altLang="zh-CN" b="1" i="1">
                            <a:latin typeface="Cambria Math"/>
                          </a:rPr>
                          <m:t>𝒃</m:t>
                        </m:r>
                      </m:e>
                      <m:sup>
                        <m:r>
                          <a:rPr lang="en-US" altLang="zh-CN" b="1" i="1">
                            <a:latin typeface="Cambria Math"/>
                          </a:rPr>
                          <m:t>𝟐</m:t>
                        </m:r>
                      </m:sup>
                    </m:sSup>
                    <m:r>
                      <a:rPr lang="en-US" altLang="zh-CN" b="0" i="0" smtClean="0">
                        <a:latin typeface="Cambria Math" panose="02040503050406030204" pitchFamily="18" charset="0"/>
                      </a:rPr>
                      <m:t>&gt;0</m:t>
                    </m:r>
                  </m:oMath>
                </a14:m>
                <a:r>
                  <a:rPr lang="en-US" altLang="zh-CN" dirty="0" smtClean="0"/>
                  <a:t>,p</a:t>
                </a:r>
                <a:r>
                  <a:rPr lang="zh-CN" altLang="en-US" dirty="0" smtClean="0"/>
                  <a:t>型半导体的霍尔系数大于零</a:t>
                </a:r>
                <a:r>
                  <a:rPr lang="en-US" altLang="zh-CN" dirty="0" smtClean="0"/>
                  <a:t>&gt;&gt;&gt;</a:t>
                </a:r>
                <a:r>
                  <a:rPr lang="zh-CN" altLang="en-US" dirty="0" smtClean="0"/>
                  <a:t>。</a:t>
                </a:r>
                <a:r>
                  <a:rPr lang="en-US" altLang="zh-CN" dirty="0" smtClean="0"/>
                  <a:t>&gt;&gt;&gt;</a:t>
                </a:r>
                <a:r>
                  <a:rPr lang="zh-CN" altLang="en-US" dirty="0" smtClean="0"/>
                  <a:t>当温度升高，达到</a:t>
                </a:r>
                <a:r>
                  <a:rPr lang="en-US" altLang="zh-CN" dirty="0" smtClean="0"/>
                  <a:t>&gt;&gt;&gt;</a:t>
                </a:r>
                <a:r>
                  <a:rPr lang="zh-CN" altLang="en-US" dirty="0" smtClean="0"/>
                  <a:t>空穴的浓度等于电子浓度乘以</a:t>
                </a:r>
                <a:r>
                  <a:rPr lang="en-US" altLang="zh-CN" dirty="0" smtClean="0"/>
                  <a:t>b</a:t>
                </a:r>
                <a:r>
                  <a:rPr lang="zh-CN" altLang="en-US" dirty="0" smtClean="0"/>
                  <a:t>的平方，</a:t>
                </a:r>
                <a:r>
                  <a:rPr lang="zh-CN" altLang="en-US" dirty="0" smtClean="0"/>
                  <a:t>霍尔系数中</a:t>
                </a:r>
                <a14:m>
                  <m:oMath xmlns:m="http://schemas.openxmlformats.org/officeDocument/2006/math">
                    <m:r>
                      <a:rPr lang="en-US" altLang="zh-CN" b="1" i="1" smtClean="0">
                        <a:latin typeface="Cambria Math"/>
                      </a:rPr>
                      <m:t>𝒑</m:t>
                    </m:r>
                    <m:r>
                      <a:rPr lang="en-US" altLang="zh-CN" b="1" i="1" smtClean="0">
                        <a:latin typeface="Cambria Math"/>
                      </a:rPr>
                      <m:t>−</m:t>
                    </m:r>
                    <m:r>
                      <a:rPr lang="en-US" altLang="zh-CN" b="1" i="1" smtClean="0">
                        <a:latin typeface="Cambria Math"/>
                      </a:rPr>
                      <m:t>𝒏</m:t>
                    </m:r>
                    <m:sSup>
                      <m:sSupPr>
                        <m:ctrlPr>
                          <a:rPr lang="en-US" altLang="zh-CN" b="1" i="1">
                            <a:latin typeface="Cambria Math" panose="02040503050406030204" pitchFamily="18" charset="0"/>
                          </a:rPr>
                        </m:ctrlPr>
                      </m:sSupPr>
                      <m:e>
                        <m:r>
                          <a:rPr lang="en-US" altLang="zh-CN" b="1" i="1">
                            <a:latin typeface="Cambria Math"/>
                          </a:rPr>
                          <m:t>𝒃</m:t>
                        </m:r>
                      </m:e>
                      <m:sup>
                        <m:r>
                          <a:rPr lang="en-US" altLang="zh-CN" b="1" i="1">
                            <a:latin typeface="Cambria Math"/>
                          </a:rPr>
                          <m:t>𝟐</m:t>
                        </m:r>
                      </m:sup>
                    </m:sSup>
                    <m:r>
                      <a:rPr lang="en-US" altLang="zh-CN" b="1" i="1">
                        <a:latin typeface="Cambria Math" panose="02040503050406030204" pitchFamily="18" charset="0"/>
                      </a:rPr>
                      <m:t>=</m:t>
                    </m:r>
                    <m:r>
                      <a:rPr lang="en-US" altLang="zh-CN" b="0" i="0" smtClean="0">
                        <a:latin typeface="Cambria Math" panose="02040503050406030204" pitchFamily="18" charset="0"/>
                      </a:rPr>
                      <m:t>0</m:t>
                    </m:r>
                  </m:oMath>
                </a14:m>
                <a:r>
                  <a:rPr lang="en-US" altLang="zh-CN" dirty="0" smtClean="0"/>
                  <a:t>,p</a:t>
                </a:r>
                <a:r>
                  <a:rPr lang="zh-CN" altLang="en-US" dirty="0" smtClean="0"/>
                  <a:t>型半导体的霍尔</a:t>
                </a:r>
                <a:r>
                  <a:rPr lang="zh-CN" altLang="en-US" dirty="0" smtClean="0"/>
                  <a:t>系数等于零</a:t>
                </a:r>
                <a:r>
                  <a:rPr lang="en-US" altLang="zh-CN" dirty="0" smtClean="0"/>
                  <a:t>&gt;&gt;&gt;</a:t>
                </a:r>
                <a:r>
                  <a:rPr lang="zh-CN" altLang="en-US" dirty="0" smtClean="0"/>
                  <a:t>。达到本征激发区，使空穴浓度小于</a:t>
                </a:r>
                <a:r>
                  <a:rPr lang="en-US" altLang="zh-CN" dirty="0" err="1" smtClean="0"/>
                  <a:t>nb</a:t>
                </a:r>
                <a:r>
                  <a:rPr lang="zh-CN" altLang="en-US" dirty="0" smtClean="0"/>
                  <a:t>的平方时，霍尔系数中</a:t>
                </a:r>
                <a14:m>
                  <m:oMath xmlns:m="http://schemas.openxmlformats.org/officeDocument/2006/math">
                    <m:r>
                      <a:rPr lang="en-US" altLang="zh-CN" b="1" i="1" smtClean="0">
                        <a:latin typeface="Cambria Math"/>
                      </a:rPr>
                      <m:t>𝒑</m:t>
                    </m:r>
                    <m:r>
                      <a:rPr lang="en-US" altLang="zh-CN" b="1" i="1" smtClean="0">
                        <a:latin typeface="Cambria Math"/>
                      </a:rPr>
                      <m:t>−</m:t>
                    </m:r>
                    <m:r>
                      <a:rPr lang="en-US" altLang="zh-CN" b="1" i="1" smtClean="0">
                        <a:latin typeface="Cambria Math"/>
                      </a:rPr>
                      <m:t>𝒏</m:t>
                    </m:r>
                    <m:sSup>
                      <m:sSupPr>
                        <m:ctrlPr>
                          <a:rPr lang="en-US" altLang="zh-CN" b="1" i="1">
                            <a:latin typeface="Cambria Math" panose="02040503050406030204" pitchFamily="18" charset="0"/>
                          </a:rPr>
                        </m:ctrlPr>
                      </m:sSupPr>
                      <m:e>
                        <m:r>
                          <a:rPr lang="en-US" altLang="zh-CN" b="1" i="1">
                            <a:latin typeface="Cambria Math"/>
                          </a:rPr>
                          <m:t>𝒃</m:t>
                        </m:r>
                      </m:e>
                      <m:sup>
                        <m:r>
                          <a:rPr lang="en-US" altLang="zh-CN" b="1" i="1">
                            <a:latin typeface="Cambria Math"/>
                          </a:rPr>
                          <m:t>𝟐</m:t>
                        </m:r>
                      </m:sup>
                    </m:sSup>
                    <m:r>
                      <a:rPr lang="en-US" altLang="zh-CN" b="0" i="0" smtClean="0">
                        <a:latin typeface="Cambria Math" panose="02040503050406030204" pitchFamily="18" charset="0"/>
                      </a:rPr>
                      <m:t>&lt;</m:t>
                    </m:r>
                    <m:r>
                      <a:rPr lang="en-US" altLang="zh-CN" b="0" i="0" smtClean="0">
                        <a:latin typeface="Cambria Math" panose="02040503050406030204" pitchFamily="18" charset="0"/>
                      </a:rPr>
                      <m:t>0</m:t>
                    </m:r>
                  </m:oMath>
                </a14:m>
                <a:r>
                  <a:rPr lang="en-US" altLang="zh-CN" dirty="0" smtClean="0"/>
                  <a:t>,p</a:t>
                </a:r>
                <a:r>
                  <a:rPr lang="zh-CN" altLang="en-US" dirty="0" smtClean="0"/>
                  <a:t>型半导体的霍尔</a:t>
                </a:r>
                <a:r>
                  <a:rPr lang="zh-CN" altLang="en-US" dirty="0" smtClean="0"/>
                  <a:t>系数小于零</a:t>
                </a:r>
                <a:r>
                  <a:rPr lang="en-US" altLang="zh-CN" dirty="0" smtClean="0"/>
                  <a:t>&gt;&gt;&gt;</a:t>
                </a:r>
                <a:r>
                  <a:rPr lang="zh-CN" altLang="en-US" dirty="0" smtClean="0"/>
                  <a:t>。可见对于</a:t>
                </a:r>
                <a:r>
                  <a:rPr lang="en-US" altLang="zh-CN" dirty="0" smtClean="0"/>
                  <a:t>p</a:t>
                </a:r>
                <a:r>
                  <a:rPr lang="zh-CN" altLang="en-US" dirty="0" smtClean="0"/>
                  <a:t>型半导体，存在一个温度转变点，霍尔系数从正变为负。而对于</a:t>
                </a:r>
                <a:r>
                  <a:rPr lang="en-US" altLang="zh-CN" dirty="0" smtClean="0"/>
                  <a:t>n</a:t>
                </a:r>
                <a:r>
                  <a:rPr lang="zh-CN" altLang="en-US" dirty="0" smtClean="0"/>
                  <a:t>型半导体</a:t>
                </a:r>
                <a:r>
                  <a:rPr lang="en-US" altLang="zh-CN" dirty="0" smtClean="0"/>
                  <a:t>&gt;&gt;&gt;,</a:t>
                </a:r>
                <a:r>
                  <a:rPr lang="zh-CN" altLang="en-US" dirty="0" smtClean="0"/>
                  <a:t>无论什么温度下，空穴的浓度都小于</a:t>
                </a:r>
                <a:r>
                  <a:rPr lang="en-US" altLang="zh-CN" dirty="0" err="1" smtClean="0"/>
                  <a:t>nb</a:t>
                </a:r>
                <a:r>
                  <a:rPr lang="zh-CN" altLang="en-US" dirty="0" smtClean="0"/>
                  <a:t>的平方</a:t>
                </a:r>
                <a:r>
                  <a:rPr lang="en-US" altLang="zh-CN" dirty="0" smtClean="0"/>
                  <a:t>&gt;&gt;&gt;</a:t>
                </a:r>
                <a:r>
                  <a:rPr lang="zh-CN" altLang="en-US" dirty="0" smtClean="0"/>
                  <a:t>，霍尔系数随温度变化始终都小于零</a:t>
                </a:r>
                <a:r>
                  <a:rPr lang="en-US" altLang="zh-CN" dirty="0" smtClean="0"/>
                  <a:t>&lt;&lt;&lt;. </a:t>
                </a:r>
                <a:r>
                  <a:rPr lang="zh-CN" altLang="en-US" dirty="0" smtClean="0"/>
                  <a:t>也就是通过测量霍尔系数随温度的变化关系也能够判断半导体的导电类型</a:t>
                </a:r>
                <a:r>
                  <a:rPr lang="en-US" altLang="zh-CN" dirty="0" smtClean="0"/>
                  <a:t>&gt;&gt;&gt;</a:t>
                </a:r>
                <a:r>
                  <a:rPr lang="zh-CN" altLang="en-US" dirty="0" smtClean="0"/>
                  <a:t>。</a:t>
                </a:r>
                <a:endParaRPr lang="en-US" altLang="zh-CN" dirty="0" smtClean="0"/>
              </a:p>
            </p:txBody>
          </p:sp>
        </mc:Choice>
        <mc:Fallback>
          <p:sp>
            <p:nvSpPr>
              <p:cNvPr id="3" name="备注占位符 2"/>
              <p:cNvSpPr>
                <a:spLocks noGrp="1"/>
              </p:cNvSpPr>
              <p:nvPr>
                <p:ph type="body" idx="1"/>
              </p:nvPr>
            </p:nvSpPr>
            <p:spPr/>
            <p:txBody>
              <a:bodyPr/>
              <a:lstStyle/>
              <a:p>
                <a:r>
                  <a:rPr lang="zh-CN" altLang="en-US" dirty="0" smtClean="0"/>
                  <a:t>接下来分析</a:t>
                </a:r>
                <a:r>
                  <a:rPr lang="en-US" altLang="zh-CN" dirty="0" smtClean="0"/>
                  <a:t>p</a:t>
                </a:r>
                <a:r>
                  <a:rPr lang="zh-CN" altLang="en-US" dirty="0" smtClean="0"/>
                  <a:t>型半导体</a:t>
                </a:r>
                <a:r>
                  <a:rPr lang="en-US" altLang="zh-CN" dirty="0" smtClean="0"/>
                  <a:t>&gt;&gt;&gt;</a:t>
                </a:r>
                <a:r>
                  <a:rPr lang="zh-CN" altLang="en-US" dirty="0" smtClean="0"/>
                  <a:t>，当</a:t>
                </a:r>
                <a:r>
                  <a:rPr lang="en-US" altLang="zh-CN" dirty="0" smtClean="0"/>
                  <a:t>p</a:t>
                </a:r>
                <a:r>
                  <a:rPr lang="zh-CN" altLang="en-US" dirty="0" smtClean="0"/>
                  <a:t>型半导体处在杂质电离区时</a:t>
                </a:r>
                <a:r>
                  <a:rPr lang="en-US" altLang="zh-CN" dirty="0" smtClean="0"/>
                  <a:t>&gt;&gt;&gt;</a:t>
                </a:r>
                <a:r>
                  <a:rPr lang="zh-CN" altLang="en-US" dirty="0" smtClean="0"/>
                  <a:t>，也就是空穴的浓度大于</a:t>
                </a:r>
                <a:r>
                  <a:rPr lang="en-US" altLang="zh-CN" dirty="0" smtClean="0"/>
                  <a:t>nb^2</a:t>
                </a:r>
                <a:r>
                  <a:rPr lang="zh-CN" altLang="en-US" dirty="0" smtClean="0"/>
                  <a:t>时</a:t>
                </a:r>
                <a:r>
                  <a:rPr lang="en-US" altLang="zh-CN" dirty="0" smtClean="0"/>
                  <a:t>&gt;&gt;&gt;</a:t>
                </a:r>
                <a:r>
                  <a:rPr lang="zh-CN" altLang="en-US" dirty="0" smtClean="0"/>
                  <a:t>，霍尔系数中</a:t>
                </a:r>
                <a:r>
                  <a:rPr lang="en-US" altLang="zh-CN" b="1" i="0" smtClean="0">
                    <a:latin typeface="Cambria Math"/>
                  </a:rPr>
                  <a:t>𝒑−𝒏</a:t>
                </a:r>
                <a:r>
                  <a:rPr lang="en-US" altLang="zh-CN" b="1" i="0">
                    <a:latin typeface="Cambria Math"/>
                  </a:rPr>
                  <a:t>𝒃</a:t>
                </a:r>
                <a:r>
                  <a:rPr lang="en-US" altLang="zh-CN" b="1" i="0">
                    <a:latin typeface="Cambria Math" panose="02040503050406030204" pitchFamily="18" charset="0"/>
                  </a:rPr>
                  <a:t>^</a:t>
                </a:r>
                <a:r>
                  <a:rPr lang="en-US" altLang="zh-CN" b="1" i="0">
                    <a:latin typeface="Cambria Math"/>
                  </a:rPr>
                  <a:t>𝟐</a:t>
                </a:r>
                <a:r>
                  <a:rPr lang="en-US" altLang="zh-CN" b="0" i="0" smtClean="0">
                    <a:latin typeface="Cambria Math" panose="02040503050406030204" pitchFamily="18" charset="0"/>
                  </a:rPr>
                  <a:t>&gt;0</a:t>
                </a:r>
                <a:r>
                  <a:rPr lang="en-US" altLang="zh-CN" dirty="0" smtClean="0"/>
                  <a:t>,p</a:t>
                </a:r>
                <a:r>
                  <a:rPr lang="zh-CN" altLang="en-US" dirty="0" smtClean="0"/>
                  <a:t>型半导体的霍尔系数大于零</a:t>
                </a:r>
                <a:r>
                  <a:rPr lang="en-US" altLang="zh-CN" dirty="0" smtClean="0"/>
                  <a:t>&gt;&gt;&gt;</a:t>
                </a:r>
                <a:r>
                  <a:rPr lang="zh-CN" altLang="en-US" dirty="0" smtClean="0"/>
                  <a:t>。</a:t>
                </a:r>
                <a:r>
                  <a:rPr lang="en-US" altLang="zh-CN" dirty="0" smtClean="0"/>
                  <a:t>&gt;&gt;&gt;</a:t>
                </a:r>
                <a:r>
                  <a:rPr lang="zh-CN" altLang="en-US" dirty="0" smtClean="0"/>
                  <a:t>当温度升高，达到</a:t>
                </a:r>
                <a:r>
                  <a:rPr lang="en-US" altLang="zh-CN" dirty="0" smtClean="0"/>
                  <a:t>&gt;&gt;&gt;</a:t>
                </a:r>
                <a:r>
                  <a:rPr lang="zh-CN" altLang="en-US" dirty="0" smtClean="0"/>
                  <a:t>空穴的浓度等于电子浓度乘以</a:t>
                </a:r>
                <a:r>
                  <a:rPr lang="en-US" altLang="zh-CN" dirty="0" smtClean="0"/>
                  <a:t>b</a:t>
                </a:r>
                <a:r>
                  <a:rPr lang="zh-CN" altLang="en-US" dirty="0" smtClean="0"/>
                  <a:t>的平方，</a:t>
                </a:r>
                <a:r>
                  <a:rPr lang="zh-CN" altLang="en-US" dirty="0" smtClean="0"/>
                  <a:t>霍尔系数中</a:t>
                </a:r>
                <a:r>
                  <a:rPr lang="en-US" altLang="zh-CN" b="1" i="0" smtClean="0">
                    <a:latin typeface="Cambria Math"/>
                  </a:rPr>
                  <a:t>𝒑−𝒏</a:t>
                </a:r>
                <a:r>
                  <a:rPr lang="en-US" altLang="zh-CN" b="1" i="0">
                    <a:latin typeface="Cambria Math"/>
                  </a:rPr>
                  <a:t>𝒃</a:t>
                </a:r>
                <a:r>
                  <a:rPr lang="en-US" altLang="zh-CN" b="1" i="0">
                    <a:latin typeface="Cambria Math" panose="02040503050406030204" pitchFamily="18" charset="0"/>
                  </a:rPr>
                  <a:t>^</a:t>
                </a:r>
                <a:r>
                  <a:rPr lang="en-US" altLang="zh-CN" b="1" i="0">
                    <a:latin typeface="Cambria Math"/>
                  </a:rPr>
                  <a:t>𝟐</a:t>
                </a:r>
                <a:r>
                  <a:rPr lang="en-US" altLang="zh-CN" b="1" i="0">
                    <a:latin typeface="Cambria Math" panose="02040503050406030204" pitchFamily="18" charset="0"/>
                  </a:rPr>
                  <a:t>=</a:t>
                </a:r>
                <a:r>
                  <a:rPr lang="en-US" altLang="zh-CN" b="0" i="0" smtClean="0">
                    <a:latin typeface="Cambria Math" panose="02040503050406030204" pitchFamily="18" charset="0"/>
                  </a:rPr>
                  <a:t>0</a:t>
                </a:r>
                <a:r>
                  <a:rPr lang="en-US" altLang="zh-CN" dirty="0" smtClean="0"/>
                  <a:t>,p</a:t>
                </a:r>
                <a:r>
                  <a:rPr lang="zh-CN" altLang="en-US" dirty="0" smtClean="0"/>
                  <a:t>型半导体的霍尔</a:t>
                </a:r>
                <a:r>
                  <a:rPr lang="zh-CN" altLang="en-US" dirty="0" smtClean="0"/>
                  <a:t>系数等于零</a:t>
                </a:r>
                <a:r>
                  <a:rPr lang="en-US" altLang="zh-CN" dirty="0" smtClean="0"/>
                  <a:t>&gt;&gt;&gt;</a:t>
                </a:r>
                <a:r>
                  <a:rPr lang="zh-CN" altLang="en-US" dirty="0" smtClean="0"/>
                  <a:t>。达到本征激发区，使空穴浓度小于</a:t>
                </a:r>
                <a:r>
                  <a:rPr lang="en-US" altLang="zh-CN" dirty="0" err="1" smtClean="0"/>
                  <a:t>nb</a:t>
                </a:r>
                <a:r>
                  <a:rPr lang="zh-CN" altLang="en-US" dirty="0" smtClean="0"/>
                  <a:t>的平方时，霍尔系数中</a:t>
                </a:r>
                <a:r>
                  <a:rPr lang="en-US" altLang="zh-CN" b="1" i="0" smtClean="0">
                    <a:latin typeface="Cambria Math"/>
                  </a:rPr>
                  <a:t>𝒑−𝒏</a:t>
                </a:r>
                <a:r>
                  <a:rPr lang="en-US" altLang="zh-CN" b="1" i="0">
                    <a:latin typeface="Cambria Math"/>
                  </a:rPr>
                  <a:t>𝒃</a:t>
                </a:r>
                <a:r>
                  <a:rPr lang="en-US" altLang="zh-CN" b="1" i="0">
                    <a:latin typeface="Cambria Math" panose="02040503050406030204" pitchFamily="18" charset="0"/>
                  </a:rPr>
                  <a:t>^</a:t>
                </a:r>
                <a:r>
                  <a:rPr lang="en-US" altLang="zh-CN" b="1" i="0">
                    <a:latin typeface="Cambria Math"/>
                  </a:rPr>
                  <a:t>𝟐</a:t>
                </a:r>
                <a:r>
                  <a:rPr lang="en-US" altLang="zh-CN" b="0" i="0" smtClean="0">
                    <a:latin typeface="Cambria Math" panose="02040503050406030204" pitchFamily="18" charset="0"/>
                  </a:rPr>
                  <a:t>&lt;</a:t>
                </a:r>
                <a:r>
                  <a:rPr lang="en-US" altLang="zh-CN" b="0" i="0" smtClean="0">
                    <a:latin typeface="Cambria Math" panose="02040503050406030204" pitchFamily="18" charset="0"/>
                  </a:rPr>
                  <a:t>0</a:t>
                </a:r>
                <a:r>
                  <a:rPr lang="en-US" altLang="zh-CN" dirty="0" smtClean="0"/>
                  <a:t>,p</a:t>
                </a:r>
                <a:r>
                  <a:rPr lang="zh-CN" altLang="en-US" dirty="0" smtClean="0"/>
                  <a:t>型半导体的霍尔</a:t>
                </a:r>
                <a:r>
                  <a:rPr lang="zh-CN" altLang="en-US" dirty="0" smtClean="0"/>
                  <a:t>系数小于零</a:t>
                </a:r>
                <a:r>
                  <a:rPr lang="en-US" altLang="zh-CN" dirty="0" smtClean="0"/>
                  <a:t>&gt;&gt;&gt;</a:t>
                </a:r>
                <a:r>
                  <a:rPr lang="zh-CN" altLang="en-US" dirty="0" smtClean="0"/>
                  <a:t>。可见对于</a:t>
                </a:r>
                <a:r>
                  <a:rPr lang="en-US" altLang="zh-CN" dirty="0" smtClean="0"/>
                  <a:t>p</a:t>
                </a:r>
                <a:r>
                  <a:rPr lang="zh-CN" altLang="en-US" dirty="0" smtClean="0"/>
                  <a:t>型半导体，存在一个温度转变点，霍尔系数从正变为负。而对于</a:t>
                </a:r>
                <a:r>
                  <a:rPr lang="en-US" altLang="zh-CN" dirty="0" smtClean="0"/>
                  <a:t>n</a:t>
                </a:r>
                <a:r>
                  <a:rPr lang="zh-CN" altLang="en-US" dirty="0" smtClean="0"/>
                  <a:t>型半导体</a:t>
                </a:r>
                <a:r>
                  <a:rPr lang="en-US" altLang="zh-CN" dirty="0" smtClean="0"/>
                  <a:t>&gt;&gt;&gt;,</a:t>
                </a:r>
                <a:r>
                  <a:rPr lang="zh-CN" altLang="en-US" dirty="0" smtClean="0"/>
                  <a:t>无论什么温度下，空穴的浓度都小于</a:t>
                </a:r>
                <a:r>
                  <a:rPr lang="en-US" altLang="zh-CN" dirty="0" err="1" smtClean="0"/>
                  <a:t>nb</a:t>
                </a:r>
                <a:r>
                  <a:rPr lang="zh-CN" altLang="en-US" dirty="0" smtClean="0"/>
                  <a:t>的平方</a:t>
                </a:r>
                <a:r>
                  <a:rPr lang="en-US" altLang="zh-CN" dirty="0" smtClean="0"/>
                  <a:t>&gt;&gt;&gt;</a:t>
                </a:r>
                <a:r>
                  <a:rPr lang="zh-CN" altLang="en-US" dirty="0" smtClean="0"/>
                  <a:t>，霍尔系数随温度变化始终都小于零</a:t>
                </a:r>
                <a:r>
                  <a:rPr lang="en-US" altLang="zh-CN" dirty="0" smtClean="0"/>
                  <a:t>&lt;&lt;&lt;. </a:t>
                </a:r>
                <a:r>
                  <a:rPr lang="zh-CN" altLang="en-US" dirty="0" smtClean="0"/>
                  <a:t>也就是通过测量霍尔系数随温度的变化关系也能够判断半导体的导电类型</a:t>
                </a:r>
                <a:r>
                  <a:rPr lang="en-US" altLang="zh-CN" dirty="0" smtClean="0"/>
                  <a:t>&gt;&gt;&gt;</a:t>
                </a:r>
                <a:r>
                  <a:rPr lang="zh-CN" altLang="en-US" dirty="0" smtClean="0"/>
                  <a:t>。</a:t>
                </a:r>
                <a:endParaRPr lang="en-US" altLang="zh-CN" dirty="0" smtClean="0"/>
              </a:p>
            </p:txBody>
          </p:sp>
        </mc:Fallback>
      </mc:AlternateContent>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11</a:t>
            </a:fld>
            <a:endParaRPr lang="en-US"/>
          </a:p>
        </p:txBody>
      </p:sp>
    </p:spTree>
    <p:extLst>
      <p:ext uri="{BB962C8B-B14F-4D97-AF65-F5344CB8AC3E}">
        <p14:creationId xmlns:p14="http://schemas.microsoft.com/office/powerpoint/2010/main" val="35011963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至此，学习了在弱电场和弱磁场的条件下的电导现在和霍尔效应。下一章，将学习半导体中产生了非平衡载流子的输运情况。</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12</a:t>
            </a:fld>
            <a:endParaRPr lang="en-US"/>
          </a:p>
        </p:txBody>
      </p:sp>
    </p:spTree>
    <p:extLst>
      <p:ext uri="{BB962C8B-B14F-4D97-AF65-F5344CB8AC3E}">
        <p14:creationId xmlns:p14="http://schemas.microsoft.com/office/powerpoint/2010/main" val="2072471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通过本节的学习：各位同学将能够理解产生霍尔效应的基本原理；为什么半导体的霍尔效应比金属的霍尔效应更加明显；利用霍尔效应和电导效应能够对半导体的哪些参数进行表征，半导体的霍尔系数如何随温度发生变化？</a:t>
            </a:r>
          </a:p>
          <a:p>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2</a:t>
            </a:fld>
            <a:endParaRPr lang="en-US"/>
          </a:p>
        </p:txBody>
      </p:sp>
    </p:spTree>
    <p:extLst>
      <p:ext uri="{BB962C8B-B14F-4D97-AF65-F5344CB8AC3E}">
        <p14:creationId xmlns:p14="http://schemas.microsoft.com/office/powerpoint/2010/main" val="768731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b="1" dirty="0" smtClean="0"/>
              <a:t>将有电流通过的半导体样品放在磁场中，如果磁场方向与电流方向垂直，将在垂直于电流和磁场的方向上产生一个横向电势差</a:t>
            </a:r>
            <a:r>
              <a:rPr lang="zh-CN" altLang="zh-CN" b="1" dirty="0" smtClean="0"/>
              <a:t>，</a:t>
            </a:r>
            <a:r>
              <a:rPr lang="zh-CN" altLang="en-US" b="1" dirty="0" smtClean="0"/>
              <a:t>霍尔电势差，</a:t>
            </a:r>
            <a:r>
              <a:rPr lang="zh-CN" altLang="zh-CN" b="1" dirty="0" smtClean="0"/>
              <a:t>这种</a:t>
            </a:r>
            <a:r>
              <a:rPr lang="zh-CN" altLang="zh-CN" b="1" dirty="0" smtClean="0"/>
              <a:t>现象称霍耳效应。</a:t>
            </a:r>
            <a:r>
              <a:rPr lang="zh-CN" altLang="en-US" b="1" dirty="0" smtClean="0"/>
              <a:t>也就是在</a:t>
            </a:r>
            <a:r>
              <a:rPr lang="zh-CN" altLang="en-US" b="1" dirty="0" smtClean="0"/>
              <a:t>半导体中同时</a:t>
            </a:r>
            <a:r>
              <a:rPr lang="zh-CN" altLang="en-US" b="1" dirty="0" smtClean="0"/>
              <a:t>存在互相垂直的电流和磁场，在与</a:t>
            </a:r>
            <a:r>
              <a:rPr lang="zh-CN" altLang="en-US" b="1" dirty="0" smtClean="0"/>
              <a:t>电流和</a:t>
            </a:r>
            <a:r>
              <a:rPr lang="zh-CN" altLang="en-US" b="1" dirty="0" smtClean="0"/>
              <a:t>磁场都垂直的方向上产生</a:t>
            </a:r>
            <a:r>
              <a:rPr lang="zh-CN" altLang="en-US" b="1" dirty="0" smtClean="0"/>
              <a:t>电势差，即霍尔电势差。</a:t>
            </a:r>
            <a:endParaRPr lang="zh-CN" altLang="en-US" b="1" dirty="0" smtClean="0"/>
          </a:p>
          <a:p>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3</a:t>
            </a:fld>
            <a:endParaRPr lang="en-US"/>
          </a:p>
        </p:txBody>
      </p:sp>
    </p:spTree>
    <p:extLst>
      <p:ext uri="{BB962C8B-B14F-4D97-AF65-F5344CB8AC3E}">
        <p14:creationId xmlns:p14="http://schemas.microsoft.com/office/powerpoint/2010/main" val="1581874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先</a:t>
                </a:r>
                <a:r>
                  <a:rPr lang="zh-CN" altLang="en-US" dirty="0" smtClean="0"/>
                  <a:t>来学习单一掺杂半导体的霍尔效应。首先说明一点，在我们的分析中坐标系选择的是右手坐标系。即</a:t>
                </a:r>
                <a:r>
                  <a:rPr lang="en-US" altLang="zh-CN" dirty="0" smtClean="0"/>
                  <a:t>x</a:t>
                </a:r>
                <a:r>
                  <a:rPr lang="zh-CN" altLang="en-US" dirty="0" smtClean="0"/>
                  <a:t>方向叉乘</a:t>
                </a:r>
                <a:r>
                  <a:rPr lang="en-US" altLang="zh-CN" dirty="0" smtClean="0"/>
                  <a:t>y</a:t>
                </a:r>
                <a:r>
                  <a:rPr lang="zh-CN" altLang="en-US" dirty="0" smtClean="0"/>
                  <a:t>方向等于</a:t>
                </a:r>
                <a:r>
                  <a:rPr lang="en-US" altLang="zh-CN" dirty="0" smtClean="0"/>
                  <a:t>z</a:t>
                </a:r>
                <a:r>
                  <a:rPr lang="zh-CN" altLang="en-US" dirty="0" smtClean="0"/>
                  <a:t>方向。在此坐标系下进行讨论</a:t>
                </a:r>
                <a:r>
                  <a:rPr lang="zh-CN" altLang="en-US" dirty="0" smtClean="0"/>
                  <a:t>。同时公式中的符号表示带方向的数，正方向为正数，负方向为负数。另外要注意的是视频中的磁场方向为负</a:t>
                </a:r>
                <a:r>
                  <a:rPr lang="en-US" altLang="zh-CN" dirty="0" smtClean="0"/>
                  <a:t>z</a:t>
                </a:r>
                <a:r>
                  <a:rPr lang="zh-CN" altLang="en-US" dirty="0" smtClean="0"/>
                  <a:t>方向，讲义中磁场方向为正</a:t>
                </a:r>
                <a:r>
                  <a:rPr lang="en-US" altLang="zh-CN" dirty="0" smtClean="0"/>
                  <a:t>z</a:t>
                </a:r>
                <a:r>
                  <a:rPr lang="zh-CN" altLang="en-US" dirty="0" smtClean="0"/>
                  <a:t>方向。</a:t>
                </a:r>
                <a:endParaRPr lang="en-US" altLang="zh-CN" dirty="0" smtClean="0"/>
              </a:p>
              <a:p>
                <a:endParaRPr lang="en-US" altLang="zh-CN" dirty="0" smtClean="0"/>
              </a:p>
              <a:p>
                <a:r>
                  <a:rPr lang="en-US" altLang="zh-CN" sz="1200" kern="1200" dirty="0" smtClean="0">
                    <a:solidFill>
                      <a:schemeClr val="tx1"/>
                    </a:solidFill>
                    <a:effectLst/>
                    <a:latin typeface="Arial" pitchFamily="34" charset="0"/>
                    <a:ea typeface="宋体" pitchFamily="2" charset="-122"/>
                    <a:cs typeface="+mn-cs"/>
                  </a:rPr>
                  <a:t>&gt;&gt;&gt;</a:t>
                </a:r>
                <a:r>
                  <a:rPr lang="zh-CN" altLang="zh-CN" sz="1200" kern="1200" dirty="0">
                    <a:solidFill>
                      <a:schemeClr val="tx1"/>
                    </a:solidFill>
                    <a:effectLst/>
                    <a:latin typeface="Arial" pitchFamily="34" charset="0"/>
                    <a:ea typeface="宋体" pitchFamily="2" charset="-122"/>
                    <a:cs typeface="+mn-cs"/>
                  </a:rPr>
                  <a:t>如果有一块均匀掺杂的半导体材料，</a:t>
                </a:r>
                <a:r>
                  <a:rPr lang="en-US" altLang="zh-CN" sz="1200" kern="1200" dirty="0">
                    <a:solidFill>
                      <a:schemeClr val="tx1"/>
                    </a:solidFill>
                    <a:effectLst/>
                    <a:latin typeface="Arial" pitchFamily="34" charset="0"/>
                    <a:ea typeface="宋体" pitchFamily="2" charset="-122"/>
                    <a:cs typeface="+mn-cs"/>
                  </a:rPr>
                  <a:t>&gt;&gt;&gt;</a:t>
                </a:r>
                <a:r>
                  <a:rPr lang="zh-CN" altLang="zh-CN" sz="1200" kern="1200" dirty="0">
                    <a:solidFill>
                      <a:schemeClr val="tx1"/>
                    </a:solidFill>
                    <a:effectLst/>
                    <a:latin typeface="Arial" pitchFamily="34" charset="0"/>
                    <a:ea typeface="宋体" pitchFamily="2" charset="-122"/>
                    <a:cs typeface="+mn-cs"/>
                  </a:rPr>
                  <a:t>在</a:t>
                </a:r>
                <a:r>
                  <a:rPr lang="en-US" altLang="zh-CN" sz="1200" kern="1200" dirty="0">
                    <a:solidFill>
                      <a:schemeClr val="tx1"/>
                    </a:solidFill>
                    <a:effectLst/>
                    <a:latin typeface="Arial" pitchFamily="34" charset="0"/>
                    <a:ea typeface="宋体" pitchFamily="2" charset="-122"/>
                    <a:cs typeface="+mn-cs"/>
                  </a:rPr>
                  <a:t>x</a:t>
                </a:r>
                <a:r>
                  <a:rPr lang="zh-CN" altLang="zh-CN" sz="1200" kern="1200" dirty="0">
                    <a:solidFill>
                      <a:schemeClr val="tx1"/>
                    </a:solidFill>
                    <a:effectLst/>
                    <a:latin typeface="Arial" pitchFamily="34" charset="0"/>
                    <a:ea typeface="宋体" pitchFamily="2" charset="-122"/>
                    <a:cs typeface="+mn-cs"/>
                  </a:rPr>
                  <a:t>方向上</a:t>
                </a:r>
                <a:r>
                  <a:rPr lang="zh-CN" altLang="zh-CN" sz="1200" kern="1200" dirty="0" smtClean="0">
                    <a:solidFill>
                      <a:schemeClr val="tx1"/>
                    </a:solidFill>
                    <a:effectLst/>
                    <a:latin typeface="Arial" pitchFamily="34" charset="0"/>
                    <a:ea typeface="宋体" pitchFamily="2" charset="-122"/>
                    <a:cs typeface="+mn-cs"/>
                  </a:rPr>
                  <a:t>施加</a:t>
                </a:r>
                <a:r>
                  <a:rPr lang="zh-CN" altLang="en-US" sz="1200" kern="1200" dirty="0" smtClean="0">
                    <a:solidFill>
                      <a:schemeClr val="tx1"/>
                    </a:solidFill>
                    <a:effectLst/>
                    <a:latin typeface="Arial" pitchFamily="34" charset="0"/>
                    <a:ea typeface="宋体" pitchFamily="2" charset="-122"/>
                    <a:cs typeface="+mn-cs"/>
                  </a:rPr>
                  <a:t>正</a:t>
                </a:r>
                <a:r>
                  <a:rPr lang="zh-CN" altLang="zh-CN" sz="1200" kern="1200" dirty="0" smtClean="0">
                    <a:solidFill>
                      <a:schemeClr val="tx1"/>
                    </a:solidFill>
                    <a:effectLst/>
                    <a:latin typeface="Arial" pitchFamily="34" charset="0"/>
                    <a:ea typeface="宋体" pitchFamily="2" charset="-122"/>
                    <a:cs typeface="+mn-cs"/>
                  </a:rPr>
                  <a:t>电压，</a:t>
                </a:r>
                <a:r>
                  <a:rPr lang="en-US" altLang="zh-CN" sz="1200" kern="1200" dirty="0">
                    <a:solidFill>
                      <a:schemeClr val="tx1"/>
                    </a:solidFill>
                    <a:effectLst/>
                    <a:latin typeface="Arial" pitchFamily="34" charset="0"/>
                    <a:ea typeface="宋体" pitchFamily="2" charset="-122"/>
                    <a:cs typeface="+mn-cs"/>
                  </a:rPr>
                  <a:t>&gt;&gt;&gt;</a:t>
                </a:r>
                <a:r>
                  <a:rPr lang="zh-CN" altLang="zh-CN" sz="1200" kern="1200" dirty="0">
                    <a:solidFill>
                      <a:schemeClr val="tx1"/>
                    </a:solidFill>
                    <a:effectLst/>
                    <a:latin typeface="Arial" pitchFamily="34" charset="0"/>
                    <a:ea typeface="宋体" pitchFamily="2" charset="-122"/>
                    <a:cs typeface="+mn-cs"/>
                  </a:rPr>
                  <a:t>半导体中的电子和</a:t>
                </a:r>
                <a:r>
                  <a:rPr lang="zh-CN" altLang="zh-CN" sz="1200" kern="1200" dirty="0" smtClean="0">
                    <a:solidFill>
                      <a:schemeClr val="tx1"/>
                    </a:solidFill>
                    <a:effectLst/>
                    <a:latin typeface="Arial" pitchFamily="34" charset="0"/>
                    <a:ea typeface="宋体" pitchFamily="2" charset="-122"/>
                    <a:cs typeface="+mn-cs"/>
                  </a:rPr>
                  <a:t>空穴将</a:t>
                </a:r>
                <a:r>
                  <a:rPr lang="zh-CN" altLang="zh-CN" sz="1200" kern="1200" dirty="0">
                    <a:solidFill>
                      <a:schemeClr val="tx1"/>
                    </a:solidFill>
                    <a:effectLst/>
                    <a:latin typeface="Arial" pitchFamily="34" charset="0"/>
                    <a:ea typeface="宋体" pitchFamily="2" charset="-122"/>
                    <a:cs typeface="+mn-cs"/>
                  </a:rPr>
                  <a:t>在</a:t>
                </a:r>
                <a:r>
                  <a:rPr lang="en-US" altLang="zh-CN" sz="1200" kern="1200" dirty="0">
                    <a:solidFill>
                      <a:schemeClr val="tx1"/>
                    </a:solidFill>
                    <a:effectLst/>
                    <a:latin typeface="Arial" pitchFamily="34" charset="0"/>
                    <a:ea typeface="宋体" pitchFamily="2" charset="-122"/>
                    <a:cs typeface="+mn-cs"/>
                  </a:rPr>
                  <a:t>x</a:t>
                </a:r>
                <a:r>
                  <a:rPr lang="zh-CN" altLang="zh-CN" sz="1200" kern="1200" dirty="0">
                    <a:solidFill>
                      <a:schemeClr val="tx1"/>
                    </a:solidFill>
                    <a:effectLst/>
                    <a:latin typeface="Arial" pitchFamily="34" charset="0"/>
                    <a:ea typeface="宋体" pitchFamily="2" charset="-122"/>
                    <a:cs typeface="+mn-cs"/>
                  </a:rPr>
                  <a:t>方向产生</a:t>
                </a:r>
                <a:r>
                  <a:rPr lang="zh-CN" altLang="zh-CN" sz="1200" kern="1200" dirty="0" smtClean="0">
                    <a:solidFill>
                      <a:schemeClr val="tx1"/>
                    </a:solidFill>
                    <a:effectLst/>
                    <a:latin typeface="Arial" pitchFamily="34" charset="0"/>
                    <a:ea typeface="宋体" pitchFamily="2" charset="-122"/>
                    <a:cs typeface="+mn-cs"/>
                  </a:rPr>
                  <a:t>电流</a:t>
                </a:r>
                <a:r>
                  <a:rPr lang="en-US" altLang="zh-CN" sz="1200" kern="1200" dirty="0" smtClean="0">
                    <a:solidFill>
                      <a:schemeClr val="tx1"/>
                    </a:solidFill>
                    <a:effectLst/>
                    <a:latin typeface="Arial" pitchFamily="34" charset="0"/>
                    <a:ea typeface="宋体" pitchFamily="2" charset="-122"/>
                    <a:cs typeface="+mn-cs"/>
                  </a:rPr>
                  <a:t>&gt;&gt;&gt;</a:t>
                </a:r>
                <a:r>
                  <a:rPr lang="zh-CN" altLang="zh-CN" sz="1200" kern="1200" dirty="0" smtClean="0">
                    <a:solidFill>
                      <a:schemeClr val="tx1"/>
                    </a:solidFill>
                    <a:effectLst/>
                    <a:latin typeface="Arial" pitchFamily="34" charset="0"/>
                    <a:ea typeface="宋体" pitchFamily="2" charset="-122"/>
                    <a:cs typeface="+mn-cs"/>
                  </a:rPr>
                  <a:t>，现在</a:t>
                </a:r>
                <a:r>
                  <a:rPr lang="zh-CN" altLang="zh-CN" sz="1200" kern="1200" dirty="0">
                    <a:solidFill>
                      <a:schemeClr val="tx1"/>
                    </a:solidFill>
                    <a:effectLst/>
                    <a:latin typeface="Arial" pitchFamily="34" charset="0"/>
                    <a:ea typeface="宋体" pitchFamily="2" charset="-122"/>
                    <a:cs typeface="+mn-cs"/>
                  </a:rPr>
                  <a:t>在垂直</a:t>
                </a:r>
                <a:r>
                  <a:rPr lang="en-US" altLang="zh-CN" sz="1200" kern="1200" dirty="0">
                    <a:solidFill>
                      <a:schemeClr val="tx1"/>
                    </a:solidFill>
                    <a:effectLst/>
                    <a:latin typeface="Arial" pitchFamily="34" charset="0"/>
                    <a:ea typeface="宋体" pitchFamily="2" charset="-122"/>
                    <a:cs typeface="+mn-cs"/>
                  </a:rPr>
                  <a:t>x</a:t>
                </a:r>
                <a:r>
                  <a:rPr lang="zh-CN" altLang="zh-CN" sz="1200" kern="1200" dirty="0">
                    <a:solidFill>
                      <a:schemeClr val="tx1"/>
                    </a:solidFill>
                    <a:effectLst/>
                    <a:latin typeface="Arial" pitchFamily="34" charset="0"/>
                    <a:ea typeface="宋体" pitchFamily="2" charset="-122"/>
                    <a:cs typeface="+mn-cs"/>
                  </a:rPr>
                  <a:t>方向，指向</a:t>
                </a:r>
                <a:r>
                  <a:rPr lang="zh-CN" altLang="zh-CN" sz="1200" kern="1200" dirty="0" smtClean="0">
                    <a:solidFill>
                      <a:schemeClr val="tx1"/>
                    </a:solidFill>
                    <a:effectLst/>
                    <a:latin typeface="Arial" pitchFamily="34" charset="0"/>
                    <a:ea typeface="宋体" pitchFamily="2" charset="-122"/>
                    <a:cs typeface="+mn-cs"/>
                  </a:rPr>
                  <a:t>屏幕</a:t>
                </a:r>
                <a:r>
                  <a:rPr lang="zh-CN" altLang="en-US" sz="1200" kern="1200" dirty="0" smtClean="0">
                    <a:solidFill>
                      <a:schemeClr val="tx1"/>
                    </a:solidFill>
                    <a:effectLst/>
                    <a:latin typeface="Arial" pitchFamily="34" charset="0"/>
                    <a:ea typeface="宋体" pitchFamily="2" charset="-122"/>
                    <a:cs typeface="+mn-cs"/>
                  </a:rPr>
                  <a:t>内</a:t>
                </a:r>
                <a:r>
                  <a:rPr lang="zh-CN" altLang="zh-CN" sz="1200" kern="1200" dirty="0" smtClean="0">
                    <a:solidFill>
                      <a:schemeClr val="tx1"/>
                    </a:solidFill>
                    <a:effectLst/>
                    <a:latin typeface="Arial" pitchFamily="34" charset="0"/>
                    <a:ea typeface="宋体" pitchFamily="2" charset="-122"/>
                    <a:cs typeface="+mn-cs"/>
                  </a:rPr>
                  <a:t>的</a:t>
                </a:r>
                <a:r>
                  <a:rPr lang="zh-CN" altLang="zh-CN" sz="1200" kern="1200" dirty="0">
                    <a:solidFill>
                      <a:schemeClr val="tx1"/>
                    </a:solidFill>
                    <a:effectLst/>
                    <a:latin typeface="Arial" pitchFamily="34" charset="0"/>
                    <a:ea typeface="宋体" pitchFamily="2" charset="-122"/>
                    <a:cs typeface="+mn-cs"/>
                  </a:rPr>
                  <a:t>方向施加稳定的</a:t>
                </a:r>
                <a:r>
                  <a:rPr lang="zh-CN" altLang="zh-CN" sz="1200" kern="1200" dirty="0" smtClean="0">
                    <a:solidFill>
                      <a:schemeClr val="tx1"/>
                    </a:solidFill>
                    <a:effectLst/>
                    <a:latin typeface="Arial" pitchFamily="34" charset="0"/>
                    <a:ea typeface="宋体" pitchFamily="2" charset="-122"/>
                    <a:cs typeface="+mn-cs"/>
                  </a:rPr>
                  <a:t>磁场</a:t>
                </a:r>
                <a:r>
                  <a:rPr lang="en-US" altLang="zh-CN" sz="1200" kern="1200" dirty="0" smtClean="0">
                    <a:solidFill>
                      <a:schemeClr val="tx1"/>
                    </a:solidFill>
                    <a:effectLst/>
                    <a:latin typeface="Arial" pitchFamily="34" charset="0"/>
                    <a:ea typeface="宋体" pitchFamily="2" charset="-122"/>
                    <a:cs typeface="+mn-cs"/>
                  </a:rPr>
                  <a:t>&gt;&gt;&gt;</a:t>
                </a:r>
                <a:r>
                  <a:rPr lang="zh-CN" altLang="zh-CN" sz="1200" kern="1200" dirty="0" smtClean="0">
                    <a:solidFill>
                      <a:schemeClr val="tx1"/>
                    </a:solidFill>
                    <a:effectLst/>
                    <a:latin typeface="Arial" pitchFamily="34" charset="0"/>
                    <a:ea typeface="宋体" pitchFamily="2" charset="-122"/>
                    <a:cs typeface="+mn-cs"/>
                  </a:rPr>
                  <a:t>。</a:t>
                </a:r>
                <a:r>
                  <a:rPr lang="zh-CN" altLang="zh-CN" sz="1200" kern="1200" dirty="0">
                    <a:solidFill>
                      <a:schemeClr val="tx1"/>
                    </a:solidFill>
                    <a:effectLst/>
                    <a:latin typeface="Arial" pitchFamily="34" charset="0"/>
                    <a:ea typeface="宋体" pitchFamily="2" charset="-122"/>
                    <a:cs typeface="+mn-cs"/>
                  </a:rPr>
                  <a:t>考虑半导体为</a:t>
                </a:r>
                <a:r>
                  <a:rPr lang="en-US" altLang="zh-CN" sz="1200" kern="1200" dirty="0">
                    <a:solidFill>
                      <a:schemeClr val="tx1"/>
                    </a:solidFill>
                    <a:effectLst/>
                    <a:latin typeface="Arial" pitchFamily="34" charset="0"/>
                    <a:ea typeface="宋体" pitchFamily="2" charset="-122"/>
                    <a:cs typeface="+mn-cs"/>
                  </a:rPr>
                  <a:t>n</a:t>
                </a:r>
                <a:r>
                  <a:rPr lang="zh-CN" altLang="zh-CN" sz="1200" kern="1200" dirty="0">
                    <a:solidFill>
                      <a:schemeClr val="tx1"/>
                    </a:solidFill>
                    <a:effectLst/>
                    <a:latin typeface="Arial" pitchFamily="34" charset="0"/>
                    <a:ea typeface="宋体" pitchFamily="2" charset="-122"/>
                    <a:cs typeface="+mn-cs"/>
                  </a:rPr>
                  <a:t>型半导体，</a:t>
                </a:r>
                <a:r>
                  <a:rPr lang="zh-CN" altLang="zh-CN" sz="1200" kern="1200" dirty="0" smtClean="0">
                    <a:solidFill>
                      <a:schemeClr val="tx1"/>
                    </a:solidFill>
                    <a:effectLst/>
                    <a:latin typeface="Arial" pitchFamily="34" charset="0"/>
                    <a:ea typeface="宋体" pitchFamily="2" charset="-122"/>
                    <a:cs typeface="+mn-cs"/>
                  </a:rPr>
                  <a:t>即</a:t>
                </a:r>
                <a:r>
                  <a:rPr lang="zh-CN" altLang="en-US" sz="1200" kern="1200" dirty="0" smtClean="0">
                    <a:solidFill>
                      <a:schemeClr val="tx1"/>
                    </a:solidFill>
                    <a:effectLst/>
                    <a:latin typeface="Arial" pitchFamily="34" charset="0"/>
                    <a:ea typeface="宋体" pitchFamily="2" charset="-122"/>
                    <a:cs typeface="+mn-cs"/>
                  </a:rPr>
                  <a:t>半导体</a:t>
                </a:r>
                <a:r>
                  <a:rPr lang="zh-CN" altLang="zh-CN" sz="1200" kern="1200" dirty="0" smtClean="0">
                    <a:solidFill>
                      <a:schemeClr val="tx1"/>
                    </a:solidFill>
                    <a:effectLst/>
                    <a:latin typeface="Arial" pitchFamily="34" charset="0"/>
                    <a:ea typeface="宋体" pitchFamily="2" charset="-122"/>
                    <a:cs typeface="+mn-cs"/>
                  </a:rPr>
                  <a:t>以电子导电</a:t>
                </a:r>
                <a:r>
                  <a:rPr lang="zh-CN" altLang="zh-CN" sz="1200" kern="1200" dirty="0">
                    <a:solidFill>
                      <a:schemeClr val="tx1"/>
                    </a:solidFill>
                    <a:effectLst/>
                    <a:latin typeface="Arial" pitchFamily="34" charset="0"/>
                    <a:ea typeface="宋体" pitchFamily="2" charset="-122"/>
                    <a:cs typeface="+mn-cs"/>
                  </a:rPr>
                  <a:t>为主，空穴导电可以忽略。半导体中的电子将受到洛伦兹力的</a:t>
                </a:r>
                <a:r>
                  <a:rPr lang="zh-CN" altLang="zh-CN" sz="1200" kern="1200" dirty="0" smtClean="0">
                    <a:solidFill>
                      <a:schemeClr val="tx1"/>
                    </a:solidFill>
                    <a:effectLst/>
                    <a:latin typeface="Arial" pitchFamily="34" charset="0"/>
                    <a:ea typeface="宋体" pitchFamily="2" charset="-122"/>
                    <a:cs typeface="+mn-cs"/>
                  </a:rPr>
                  <a:t>作用</a:t>
                </a:r>
                <a:r>
                  <a:rPr lang="zh-CN" altLang="en-US" sz="1200" kern="1200" dirty="0" smtClean="0">
                    <a:solidFill>
                      <a:schemeClr val="tx1"/>
                    </a:solidFill>
                    <a:effectLst/>
                    <a:latin typeface="Arial" pitchFamily="34" charset="0"/>
                    <a:ea typeface="宋体" pitchFamily="2" charset="-122"/>
                    <a:cs typeface="+mn-cs"/>
                  </a:rPr>
                  <a:t>发生偏转并在半导体的表面进行积累，形成霍尔电势差。</a:t>
                </a:r>
                <a:r>
                  <a:rPr lang="en-US" altLang="zh-CN" sz="1200" kern="1200" dirty="0" smtClean="0">
                    <a:solidFill>
                      <a:schemeClr val="tx1"/>
                    </a:solidFill>
                    <a:effectLst/>
                    <a:latin typeface="Arial" pitchFamily="34" charset="0"/>
                    <a:ea typeface="宋体" pitchFamily="2" charset="-122"/>
                    <a:cs typeface="+mn-cs"/>
                  </a:rPr>
                  <a:t>&gt;&gt;&gt;</a:t>
                </a:r>
                <a:r>
                  <a:rPr lang="zh-CN" altLang="en-US" sz="1200" kern="1200" dirty="0" smtClean="0">
                    <a:solidFill>
                      <a:schemeClr val="tx1"/>
                    </a:solidFill>
                    <a:effectLst/>
                    <a:latin typeface="Arial" pitchFamily="34" charset="0"/>
                    <a:ea typeface="宋体" pitchFamily="2" charset="-122"/>
                    <a:cs typeface="+mn-cs"/>
                  </a:rPr>
                  <a:t>电子受到的洛伦兹力等于电子电荷乘以电子速度叉乘磁感应强度。</a:t>
                </a:r>
                <a:endParaRPr lang="en-US" altLang="zh-CN" sz="1200" kern="1200" dirty="0" smtClean="0">
                  <a:solidFill>
                    <a:schemeClr val="tx1"/>
                  </a:solidFill>
                  <a:effectLst/>
                  <a:latin typeface="Arial" pitchFamily="34" charset="0"/>
                  <a:ea typeface="宋体" pitchFamily="2" charset="-122"/>
                  <a:cs typeface="+mn-cs"/>
                </a:endParaRPr>
              </a:p>
              <a:p>
                <a:endParaRPr lang="en-US" altLang="zh-CN" sz="1200" kern="1200" dirty="0" smtClean="0">
                  <a:solidFill>
                    <a:schemeClr val="tx1"/>
                  </a:solidFill>
                  <a:effectLst/>
                  <a:latin typeface="Arial" pitchFamily="34" charset="0"/>
                  <a:ea typeface="宋体" pitchFamily="2" charset="-122"/>
                  <a:cs typeface="+mn-cs"/>
                </a:endParaRPr>
              </a:p>
              <a:p>
                <a:r>
                  <a:rPr lang="zh-CN" altLang="en-US" sz="1200" kern="1200" dirty="0" smtClean="0">
                    <a:solidFill>
                      <a:schemeClr val="tx1"/>
                    </a:solidFill>
                    <a:effectLst/>
                    <a:latin typeface="Arial" pitchFamily="34" charset="0"/>
                    <a:ea typeface="宋体" pitchFamily="2" charset="-122"/>
                    <a:cs typeface="+mn-cs"/>
                  </a:rPr>
                  <a:t>半导体中的</a:t>
                </a:r>
                <a:r>
                  <a:rPr lang="zh-CN" altLang="zh-CN" sz="1200" kern="1200" dirty="0" smtClean="0">
                    <a:solidFill>
                      <a:schemeClr val="tx1"/>
                    </a:solidFill>
                    <a:effectLst/>
                    <a:latin typeface="Arial" pitchFamily="34" charset="0"/>
                    <a:ea typeface="宋体" pitchFamily="2" charset="-122"/>
                    <a:cs typeface="+mn-cs"/>
                  </a:rPr>
                  <a:t>电子</a:t>
                </a:r>
                <a:r>
                  <a:rPr lang="en-US" altLang="zh-CN" sz="1200" kern="1200" dirty="0" smtClean="0">
                    <a:solidFill>
                      <a:schemeClr val="tx1"/>
                    </a:solidFill>
                    <a:effectLst/>
                    <a:latin typeface="Arial" pitchFamily="34" charset="0"/>
                    <a:ea typeface="宋体" pitchFamily="2" charset="-122"/>
                    <a:cs typeface="+mn-cs"/>
                  </a:rPr>
                  <a:t>&gt;&gt;&gt;,</a:t>
                </a:r>
                <a:r>
                  <a:rPr lang="zh-CN" altLang="en-US" sz="1200" kern="1200" dirty="0" smtClean="0">
                    <a:solidFill>
                      <a:schemeClr val="tx1"/>
                    </a:solidFill>
                    <a:effectLst/>
                    <a:latin typeface="Arial" pitchFamily="34" charset="0"/>
                    <a:ea typeface="宋体" pitchFamily="2" charset="-122"/>
                    <a:cs typeface="+mn-cs"/>
                  </a:rPr>
                  <a:t>将</a:t>
                </a:r>
                <a:r>
                  <a:rPr lang="zh-CN" altLang="zh-CN" sz="1200" kern="1200" dirty="0" smtClean="0">
                    <a:solidFill>
                      <a:schemeClr val="tx1"/>
                    </a:solidFill>
                    <a:effectLst/>
                    <a:latin typeface="Arial" pitchFamily="34" charset="0"/>
                    <a:ea typeface="宋体" pitchFamily="2" charset="-122"/>
                    <a:cs typeface="+mn-cs"/>
                  </a:rPr>
                  <a:t>逆</a:t>
                </a:r>
                <a:r>
                  <a:rPr lang="zh-CN" altLang="zh-CN" sz="1200" kern="1200" dirty="0">
                    <a:solidFill>
                      <a:schemeClr val="tx1"/>
                    </a:solidFill>
                    <a:effectLst/>
                    <a:latin typeface="Arial" pitchFamily="34" charset="0"/>
                    <a:ea typeface="宋体" pitchFamily="2" charset="-122"/>
                    <a:cs typeface="+mn-cs"/>
                  </a:rPr>
                  <a:t>电场的方向运动</a:t>
                </a:r>
                <a:r>
                  <a:rPr lang="en-US" altLang="zh-CN" sz="1200" kern="1200" dirty="0">
                    <a:solidFill>
                      <a:schemeClr val="tx1"/>
                    </a:solidFill>
                    <a:effectLst/>
                    <a:latin typeface="Arial" pitchFamily="34" charset="0"/>
                    <a:ea typeface="宋体" pitchFamily="2" charset="-122"/>
                    <a:cs typeface="+mn-cs"/>
                  </a:rPr>
                  <a:t>&gt;&gt;&gt;,</a:t>
                </a:r>
                <a:r>
                  <a:rPr lang="zh-CN" altLang="zh-CN" sz="1200" kern="1200" dirty="0">
                    <a:solidFill>
                      <a:schemeClr val="tx1"/>
                    </a:solidFill>
                    <a:effectLst/>
                    <a:latin typeface="Arial" pitchFamily="34" charset="0"/>
                    <a:ea typeface="宋体" pitchFamily="2" charset="-122"/>
                    <a:cs typeface="+mn-cs"/>
                  </a:rPr>
                  <a:t>利用右手定则电子的速度叉乘磁感应强度，方向指向负</a:t>
                </a:r>
                <a:r>
                  <a:rPr lang="en-US" altLang="zh-CN" sz="1200" kern="1200" dirty="0">
                    <a:solidFill>
                      <a:schemeClr val="tx1"/>
                    </a:solidFill>
                    <a:effectLst/>
                    <a:latin typeface="Arial" pitchFamily="34" charset="0"/>
                    <a:ea typeface="宋体" pitchFamily="2" charset="-122"/>
                    <a:cs typeface="+mn-cs"/>
                  </a:rPr>
                  <a:t>y</a:t>
                </a:r>
                <a:r>
                  <a:rPr lang="zh-CN" altLang="zh-CN" sz="1200" kern="1200" dirty="0">
                    <a:solidFill>
                      <a:schemeClr val="tx1"/>
                    </a:solidFill>
                    <a:effectLst/>
                    <a:latin typeface="Arial" pitchFamily="34" charset="0"/>
                    <a:ea typeface="宋体" pitchFamily="2" charset="-122"/>
                    <a:cs typeface="+mn-cs"/>
                  </a:rPr>
                  <a:t>方向</a:t>
                </a:r>
                <a:r>
                  <a:rPr lang="zh-CN"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再</a:t>
                </a:r>
                <a:r>
                  <a:rPr lang="zh-CN" altLang="zh-CN" sz="1200" kern="1200" dirty="0" smtClean="0">
                    <a:solidFill>
                      <a:schemeClr val="tx1"/>
                    </a:solidFill>
                    <a:effectLst/>
                    <a:latin typeface="Arial" pitchFamily="34" charset="0"/>
                    <a:ea typeface="宋体" pitchFamily="2" charset="-122"/>
                    <a:cs typeface="+mn-cs"/>
                  </a:rPr>
                  <a:t>考虑</a:t>
                </a:r>
                <a:r>
                  <a:rPr lang="zh-CN" altLang="zh-CN" sz="1200" kern="1200" dirty="0">
                    <a:solidFill>
                      <a:schemeClr val="tx1"/>
                    </a:solidFill>
                    <a:effectLst/>
                    <a:latin typeface="Arial" pitchFamily="34" charset="0"/>
                    <a:ea typeface="宋体" pitchFamily="2" charset="-122"/>
                    <a:cs typeface="+mn-cs"/>
                  </a:rPr>
                  <a:t>电子带有负电荷，则电子</a:t>
                </a:r>
                <a:r>
                  <a:rPr lang="zh-CN" altLang="zh-CN" sz="1200" kern="1200" dirty="0" smtClean="0">
                    <a:solidFill>
                      <a:schemeClr val="tx1"/>
                    </a:solidFill>
                    <a:effectLst/>
                    <a:latin typeface="Arial" pitchFamily="34" charset="0"/>
                    <a:ea typeface="宋体" pitchFamily="2" charset="-122"/>
                    <a:cs typeface="+mn-cs"/>
                  </a:rPr>
                  <a:t>受</a:t>
                </a:r>
                <a:r>
                  <a:rPr lang="zh-CN" altLang="en-US" sz="1200" kern="1200" dirty="0" smtClean="0">
                    <a:solidFill>
                      <a:schemeClr val="tx1"/>
                    </a:solidFill>
                    <a:effectLst/>
                    <a:latin typeface="Arial" pitchFamily="34" charset="0"/>
                    <a:ea typeface="宋体" pitchFamily="2" charset="-122"/>
                    <a:cs typeface="+mn-cs"/>
                  </a:rPr>
                  <a:t>到的洛伦兹力</a:t>
                </a:r>
                <a:r>
                  <a:rPr lang="zh-CN" altLang="zh-CN" sz="1200" kern="1200" dirty="0" smtClean="0">
                    <a:solidFill>
                      <a:schemeClr val="tx1"/>
                    </a:solidFill>
                    <a:effectLst/>
                    <a:latin typeface="Arial" pitchFamily="34" charset="0"/>
                    <a:ea typeface="宋体" pitchFamily="2" charset="-122"/>
                    <a:cs typeface="+mn-cs"/>
                  </a:rPr>
                  <a:t>方向</a:t>
                </a:r>
                <a:r>
                  <a:rPr lang="zh-CN" altLang="zh-CN" sz="1200" kern="1200" dirty="0">
                    <a:solidFill>
                      <a:schemeClr val="tx1"/>
                    </a:solidFill>
                    <a:effectLst/>
                    <a:latin typeface="Arial" pitchFamily="34" charset="0"/>
                    <a:ea typeface="宋体" pitchFamily="2" charset="-122"/>
                    <a:cs typeface="+mn-cs"/>
                  </a:rPr>
                  <a:t>为正</a:t>
                </a:r>
                <a:r>
                  <a:rPr lang="en-US" altLang="zh-CN" sz="1200" kern="1200" dirty="0">
                    <a:solidFill>
                      <a:schemeClr val="tx1"/>
                    </a:solidFill>
                    <a:effectLst/>
                    <a:latin typeface="Arial" pitchFamily="34" charset="0"/>
                    <a:ea typeface="宋体" pitchFamily="2" charset="-122"/>
                    <a:cs typeface="+mn-cs"/>
                  </a:rPr>
                  <a:t>y</a:t>
                </a:r>
                <a:r>
                  <a:rPr lang="zh-CN" altLang="zh-CN" sz="1200" kern="1200" dirty="0">
                    <a:solidFill>
                      <a:schemeClr val="tx1"/>
                    </a:solidFill>
                    <a:effectLst/>
                    <a:latin typeface="Arial" pitchFamily="34" charset="0"/>
                    <a:ea typeface="宋体" pitchFamily="2" charset="-122"/>
                    <a:cs typeface="+mn-cs"/>
                  </a:rPr>
                  <a:t>方向。</a:t>
                </a:r>
                <a:r>
                  <a:rPr lang="en-US" altLang="zh-CN" sz="1200" kern="1200" dirty="0">
                    <a:solidFill>
                      <a:schemeClr val="tx1"/>
                    </a:solidFill>
                    <a:effectLst/>
                    <a:latin typeface="Arial" pitchFamily="34" charset="0"/>
                    <a:ea typeface="宋体" pitchFamily="2" charset="-122"/>
                    <a:cs typeface="+mn-cs"/>
                  </a:rPr>
                  <a:t>&gt;&gt;&gt;</a:t>
                </a:r>
                <a:r>
                  <a:rPr lang="zh-CN" altLang="zh-CN" sz="1200" kern="1200" dirty="0">
                    <a:solidFill>
                      <a:schemeClr val="tx1"/>
                    </a:solidFill>
                    <a:effectLst/>
                    <a:latin typeface="Arial" pitchFamily="34" charset="0"/>
                    <a:ea typeface="宋体" pitchFamily="2" charset="-122"/>
                    <a:cs typeface="+mn-cs"/>
                  </a:rPr>
                  <a:t>电子在洛伦兹力作用下向正</a:t>
                </a:r>
                <a:r>
                  <a:rPr lang="en-US" altLang="zh-CN" sz="1200" kern="1200" dirty="0">
                    <a:solidFill>
                      <a:schemeClr val="tx1"/>
                    </a:solidFill>
                    <a:effectLst/>
                    <a:latin typeface="Arial" pitchFamily="34" charset="0"/>
                    <a:ea typeface="宋体" pitchFamily="2" charset="-122"/>
                    <a:cs typeface="+mn-cs"/>
                  </a:rPr>
                  <a:t>y</a:t>
                </a:r>
                <a:r>
                  <a:rPr lang="zh-CN" altLang="zh-CN" sz="1200" kern="1200" dirty="0">
                    <a:solidFill>
                      <a:schemeClr val="tx1"/>
                    </a:solidFill>
                    <a:effectLst/>
                    <a:latin typeface="Arial" pitchFamily="34" charset="0"/>
                    <a:ea typeface="宋体" pitchFamily="2" charset="-122"/>
                    <a:cs typeface="+mn-cs"/>
                  </a:rPr>
                  <a:t>方向偏转，</a:t>
                </a:r>
                <a:r>
                  <a:rPr lang="zh-CN" altLang="zh-CN" sz="1200" kern="1200" dirty="0" smtClean="0">
                    <a:solidFill>
                      <a:schemeClr val="tx1"/>
                    </a:solidFill>
                    <a:effectLst/>
                    <a:latin typeface="Arial" pitchFamily="34" charset="0"/>
                    <a:ea typeface="宋体" pitchFamily="2" charset="-122"/>
                    <a:cs typeface="+mn-cs"/>
                  </a:rPr>
                  <a:t>则</a:t>
                </a:r>
                <a:r>
                  <a:rPr lang="en-US" altLang="zh-CN" sz="1200" kern="1200" dirty="0" smtClean="0">
                    <a:solidFill>
                      <a:schemeClr val="tx1"/>
                    </a:solidFill>
                    <a:effectLst/>
                    <a:latin typeface="Arial" pitchFamily="34" charset="0"/>
                    <a:ea typeface="宋体" pitchFamily="2" charset="-122"/>
                    <a:cs typeface="+mn-cs"/>
                  </a:rPr>
                  <a:t>&gt;&gt;&gt;</a:t>
                </a:r>
                <a:r>
                  <a:rPr lang="zh-CN" altLang="zh-CN" sz="1200" kern="1200" dirty="0" smtClean="0">
                    <a:solidFill>
                      <a:schemeClr val="tx1"/>
                    </a:solidFill>
                    <a:effectLst/>
                    <a:latin typeface="Arial" pitchFamily="34" charset="0"/>
                    <a:ea typeface="宋体" pitchFamily="2" charset="-122"/>
                    <a:cs typeface="+mn-cs"/>
                  </a:rPr>
                  <a:t>在</a:t>
                </a:r>
                <a:r>
                  <a:rPr lang="zh-CN" altLang="zh-CN" sz="1200" kern="1200" dirty="0">
                    <a:solidFill>
                      <a:schemeClr val="tx1"/>
                    </a:solidFill>
                    <a:effectLst/>
                    <a:latin typeface="Arial" pitchFamily="34" charset="0"/>
                    <a:ea typeface="宋体" pitchFamily="2" charset="-122"/>
                    <a:cs typeface="+mn-cs"/>
                  </a:rPr>
                  <a:t>半导体的正</a:t>
                </a:r>
                <a:r>
                  <a:rPr lang="en-US" altLang="zh-CN" sz="1200" kern="1200" dirty="0">
                    <a:solidFill>
                      <a:schemeClr val="tx1"/>
                    </a:solidFill>
                    <a:effectLst/>
                    <a:latin typeface="Arial" pitchFamily="34" charset="0"/>
                    <a:ea typeface="宋体" pitchFamily="2" charset="-122"/>
                    <a:cs typeface="+mn-cs"/>
                  </a:rPr>
                  <a:t>y</a:t>
                </a:r>
                <a:r>
                  <a:rPr lang="zh-CN" altLang="zh-CN" sz="1200" kern="1200" dirty="0">
                    <a:solidFill>
                      <a:schemeClr val="tx1"/>
                    </a:solidFill>
                    <a:effectLst/>
                    <a:latin typeface="Arial" pitchFamily="34" charset="0"/>
                    <a:ea typeface="宋体" pitchFamily="2" charset="-122"/>
                    <a:cs typeface="+mn-cs"/>
                  </a:rPr>
                  <a:t>方向的表面有负电荷积累，而在半导体的负</a:t>
                </a:r>
                <a:r>
                  <a:rPr lang="en-US" altLang="zh-CN" sz="1200" kern="1200" dirty="0">
                    <a:solidFill>
                      <a:schemeClr val="tx1"/>
                    </a:solidFill>
                    <a:effectLst/>
                    <a:latin typeface="Arial" pitchFamily="34" charset="0"/>
                    <a:ea typeface="宋体" pitchFamily="2" charset="-122"/>
                    <a:cs typeface="+mn-cs"/>
                  </a:rPr>
                  <a:t>y</a:t>
                </a:r>
                <a:r>
                  <a:rPr lang="zh-CN" altLang="zh-CN" sz="1200" kern="1200" dirty="0">
                    <a:solidFill>
                      <a:schemeClr val="tx1"/>
                    </a:solidFill>
                    <a:effectLst/>
                    <a:latin typeface="Arial" pitchFamily="34" charset="0"/>
                    <a:ea typeface="宋体" pitchFamily="2" charset="-122"/>
                    <a:cs typeface="+mn-cs"/>
                  </a:rPr>
                  <a:t>方向有正电荷积累，</a:t>
                </a:r>
                <a:r>
                  <a:rPr lang="en-US" altLang="zh-CN" sz="1200" kern="1200" dirty="0">
                    <a:solidFill>
                      <a:schemeClr val="tx1"/>
                    </a:solidFill>
                    <a:effectLst/>
                    <a:latin typeface="Arial" pitchFamily="34" charset="0"/>
                    <a:ea typeface="宋体" pitchFamily="2" charset="-122"/>
                    <a:cs typeface="+mn-cs"/>
                  </a:rPr>
                  <a:t>&gt;&gt;&gt;</a:t>
                </a:r>
                <a:r>
                  <a:rPr lang="zh-CN" altLang="zh-CN" sz="1200" kern="1200" dirty="0">
                    <a:solidFill>
                      <a:schemeClr val="tx1"/>
                    </a:solidFill>
                    <a:effectLst/>
                    <a:latin typeface="Arial" pitchFamily="34" charset="0"/>
                    <a:ea typeface="宋体" pitchFamily="2" charset="-122"/>
                    <a:cs typeface="+mn-cs"/>
                  </a:rPr>
                  <a:t>形成沿着正</a:t>
                </a:r>
                <a:r>
                  <a:rPr lang="en-US" altLang="zh-CN" sz="1200" kern="1200" dirty="0">
                    <a:solidFill>
                      <a:schemeClr val="tx1"/>
                    </a:solidFill>
                    <a:effectLst/>
                    <a:latin typeface="Arial" pitchFamily="34" charset="0"/>
                    <a:ea typeface="宋体" pitchFamily="2" charset="-122"/>
                    <a:cs typeface="+mn-cs"/>
                  </a:rPr>
                  <a:t>y</a:t>
                </a:r>
                <a:r>
                  <a:rPr lang="zh-CN" altLang="zh-CN" sz="1200" kern="1200" dirty="0">
                    <a:solidFill>
                      <a:schemeClr val="tx1"/>
                    </a:solidFill>
                    <a:effectLst/>
                    <a:latin typeface="Arial" pitchFamily="34" charset="0"/>
                    <a:ea typeface="宋体" pitchFamily="2" charset="-122"/>
                    <a:cs typeface="+mn-cs"/>
                  </a:rPr>
                  <a:t>方向的横向电场，霍尔电场，这个电场同时垂直半导体中的电流和外加的磁场方向。</a:t>
                </a:r>
              </a:p>
              <a:p>
                <a:r>
                  <a:rPr lang="en-US" altLang="zh-CN" sz="1200" kern="1200" dirty="0">
                    <a:solidFill>
                      <a:schemeClr val="tx1"/>
                    </a:solidFill>
                    <a:effectLst/>
                    <a:latin typeface="Arial" pitchFamily="34" charset="0"/>
                    <a:ea typeface="宋体" pitchFamily="2" charset="-122"/>
                    <a:cs typeface="+mn-cs"/>
                  </a:rPr>
                  <a:t> </a:t>
                </a:r>
                <a:endParaRPr lang="zh-CN" altLang="zh-CN" sz="1200" kern="1200" dirty="0">
                  <a:solidFill>
                    <a:schemeClr val="tx1"/>
                  </a:solidFill>
                  <a:effectLst/>
                  <a:latin typeface="Arial" pitchFamily="34" charset="0"/>
                  <a:ea typeface="宋体" pitchFamily="2" charset="-122"/>
                  <a:cs typeface="+mn-cs"/>
                </a:endParaRPr>
              </a:p>
              <a:p>
                <a:r>
                  <a:rPr lang="zh-CN" altLang="zh-CN" sz="1200" kern="1200" dirty="0" smtClean="0">
                    <a:solidFill>
                      <a:schemeClr val="tx1"/>
                    </a:solidFill>
                    <a:effectLst/>
                    <a:latin typeface="Arial" pitchFamily="34" charset="0"/>
                    <a:ea typeface="宋体" pitchFamily="2" charset="-122"/>
                    <a:cs typeface="+mn-cs"/>
                  </a:rPr>
                  <a:t>在此</a:t>
                </a:r>
                <a:r>
                  <a:rPr lang="zh-CN" altLang="en-US" sz="1200" kern="1200" dirty="0" smtClean="0">
                    <a:solidFill>
                      <a:schemeClr val="tx1"/>
                    </a:solidFill>
                    <a:effectLst/>
                    <a:latin typeface="Arial" pitchFamily="34" charset="0"/>
                    <a:ea typeface="宋体" pitchFamily="2" charset="-122"/>
                    <a:cs typeface="+mn-cs"/>
                  </a:rPr>
                  <a:t>，请同学们</a:t>
                </a:r>
                <a:r>
                  <a:rPr lang="zh-CN" altLang="zh-CN" sz="1200" kern="1200" dirty="0" smtClean="0">
                    <a:solidFill>
                      <a:schemeClr val="tx1"/>
                    </a:solidFill>
                    <a:effectLst/>
                    <a:latin typeface="Arial" pitchFamily="34" charset="0"/>
                    <a:ea typeface="宋体" pitchFamily="2" charset="-122"/>
                    <a:cs typeface="+mn-cs"/>
                  </a:rPr>
                  <a:t>判断</a:t>
                </a:r>
                <a:r>
                  <a:rPr lang="zh-CN" altLang="zh-CN" sz="1200" kern="1200" dirty="0">
                    <a:solidFill>
                      <a:schemeClr val="tx1"/>
                    </a:solidFill>
                    <a:effectLst/>
                    <a:latin typeface="Arial" pitchFamily="34" charset="0"/>
                    <a:ea typeface="宋体" pitchFamily="2" charset="-122"/>
                    <a:cs typeface="+mn-cs"/>
                  </a:rPr>
                  <a:t>一下，如果是</a:t>
                </a:r>
                <a:r>
                  <a:rPr lang="en-US" altLang="zh-CN" sz="1200" kern="1200" dirty="0">
                    <a:solidFill>
                      <a:schemeClr val="tx1"/>
                    </a:solidFill>
                    <a:effectLst/>
                    <a:latin typeface="Arial" pitchFamily="34" charset="0"/>
                    <a:ea typeface="宋体" pitchFamily="2" charset="-122"/>
                    <a:cs typeface="+mn-cs"/>
                  </a:rPr>
                  <a:t>p</a:t>
                </a:r>
                <a:r>
                  <a:rPr lang="zh-CN" altLang="zh-CN" sz="1200" kern="1200" dirty="0">
                    <a:solidFill>
                      <a:schemeClr val="tx1"/>
                    </a:solidFill>
                    <a:effectLst/>
                    <a:latin typeface="Arial" pitchFamily="34" charset="0"/>
                    <a:ea typeface="宋体" pitchFamily="2" charset="-122"/>
                    <a:cs typeface="+mn-cs"/>
                  </a:rPr>
                  <a:t>型半导体，以空穴导电为主，电子导电可以忽略的情况下，产生的霍尔</a:t>
                </a:r>
                <a:r>
                  <a:rPr lang="zh-CN" altLang="zh-CN" sz="1200" kern="1200" dirty="0" smtClean="0">
                    <a:solidFill>
                      <a:schemeClr val="tx1"/>
                    </a:solidFill>
                    <a:effectLst/>
                    <a:latin typeface="Arial" pitchFamily="34" charset="0"/>
                    <a:ea typeface="宋体" pitchFamily="2" charset="-122"/>
                    <a:cs typeface="+mn-cs"/>
                  </a:rPr>
                  <a:t>电场</a:t>
                </a:r>
                <a:r>
                  <a:rPr lang="zh-CN" altLang="en-US" sz="1200" kern="1200" dirty="0" smtClean="0">
                    <a:solidFill>
                      <a:schemeClr val="tx1"/>
                    </a:solidFill>
                    <a:effectLst/>
                    <a:latin typeface="Arial" pitchFamily="34" charset="0"/>
                    <a:ea typeface="宋体" pitchFamily="2" charset="-122"/>
                    <a:cs typeface="+mn-cs"/>
                  </a:rPr>
                  <a:t>是什么</a:t>
                </a:r>
                <a:r>
                  <a:rPr lang="zh-CN" altLang="zh-CN" sz="1200" kern="1200" dirty="0" smtClean="0">
                    <a:solidFill>
                      <a:schemeClr val="tx1"/>
                    </a:solidFill>
                    <a:effectLst/>
                    <a:latin typeface="Arial" pitchFamily="34" charset="0"/>
                    <a:ea typeface="宋体" pitchFamily="2" charset="-122"/>
                    <a:cs typeface="+mn-cs"/>
                  </a:rPr>
                  <a:t>方向</a:t>
                </a:r>
                <a:r>
                  <a:rPr lang="zh-CN" altLang="en-US" sz="1200" kern="1200" dirty="0">
                    <a:solidFill>
                      <a:schemeClr val="tx1"/>
                    </a:solidFill>
                    <a:effectLst/>
                    <a:latin typeface="Arial" pitchFamily="34" charset="0"/>
                    <a:ea typeface="宋体" pitchFamily="2" charset="-122"/>
                    <a:cs typeface="+mn-cs"/>
                  </a:rPr>
                  <a:t>？</a:t>
                </a:r>
                <a:endParaRPr lang="zh-CN" altLang="zh-CN" sz="1200" kern="1200" dirty="0">
                  <a:solidFill>
                    <a:schemeClr val="tx1"/>
                  </a:solidFill>
                  <a:effectLst/>
                  <a:latin typeface="Arial" pitchFamily="34" charset="0"/>
                  <a:ea typeface="宋体" pitchFamily="2" charset="-122"/>
                  <a:cs typeface="+mn-cs"/>
                </a:endParaRPr>
              </a:p>
              <a:p>
                <a:r>
                  <a:rPr lang="en-US" altLang="zh-CN" sz="1200" kern="1200" dirty="0">
                    <a:solidFill>
                      <a:schemeClr val="tx1"/>
                    </a:solidFill>
                    <a:effectLst/>
                    <a:latin typeface="Arial" pitchFamily="34" charset="0"/>
                    <a:ea typeface="宋体" pitchFamily="2" charset="-122"/>
                    <a:cs typeface="+mn-cs"/>
                  </a:rPr>
                  <a:t> </a:t>
                </a:r>
                <a:endParaRPr lang="zh-CN" altLang="zh-CN" sz="1200" kern="1200" dirty="0">
                  <a:solidFill>
                    <a:schemeClr val="tx1"/>
                  </a:solidFill>
                  <a:effectLst/>
                  <a:latin typeface="Arial" pitchFamily="34" charset="0"/>
                  <a:ea typeface="宋体" pitchFamily="2" charset="-122"/>
                  <a:cs typeface="+mn-cs"/>
                </a:endParaRPr>
              </a:p>
              <a:p>
                <a:r>
                  <a:rPr lang="zh-CN" altLang="zh-CN" sz="1200" kern="1200" dirty="0">
                    <a:solidFill>
                      <a:schemeClr val="tx1"/>
                    </a:solidFill>
                    <a:effectLst/>
                    <a:latin typeface="Arial" pitchFamily="34" charset="0"/>
                    <a:ea typeface="宋体" pitchFamily="2" charset="-122"/>
                    <a:cs typeface="+mn-cs"/>
                  </a:rPr>
                  <a:t>如果是</a:t>
                </a:r>
                <a:r>
                  <a:rPr lang="en-US" altLang="zh-CN" sz="1200" kern="1200" dirty="0">
                    <a:solidFill>
                      <a:schemeClr val="tx1"/>
                    </a:solidFill>
                    <a:effectLst/>
                    <a:latin typeface="Arial" pitchFamily="34" charset="0"/>
                    <a:ea typeface="宋体" pitchFamily="2" charset="-122"/>
                    <a:cs typeface="+mn-cs"/>
                  </a:rPr>
                  <a:t>p</a:t>
                </a:r>
                <a:r>
                  <a:rPr lang="zh-CN" altLang="zh-CN" sz="1200" kern="1200" dirty="0">
                    <a:solidFill>
                      <a:schemeClr val="tx1"/>
                    </a:solidFill>
                    <a:effectLst/>
                    <a:latin typeface="Arial" pitchFamily="34" charset="0"/>
                    <a:ea typeface="宋体" pitchFamily="2" charset="-122"/>
                    <a:cs typeface="+mn-cs"/>
                  </a:rPr>
                  <a:t>型半导体，产生</a:t>
                </a:r>
                <a:r>
                  <a:rPr lang="zh-CN" altLang="zh-CN" sz="1200" kern="1200" dirty="0" smtClean="0">
                    <a:solidFill>
                      <a:schemeClr val="tx1"/>
                    </a:solidFill>
                    <a:effectLst/>
                    <a:latin typeface="Arial" pitchFamily="34" charset="0"/>
                    <a:ea typeface="宋体" pitchFamily="2" charset="-122"/>
                    <a:cs typeface="+mn-cs"/>
                  </a:rPr>
                  <a:t>的</a:t>
                </a:r>
                <a:r>
                  <a:rPr lang="zh-CN" altLang="en-US" sz="1200" kern="1200" dirty="0" smtClean="0">
                    <a:solidFill>
                      <a:schemeClr val="tx1"/>
                    </a:solidFill>
                    <a:effectLst/>
                    <a:latin typeface="Arial" pitchFamily="34" charset="0"/>
                    <a:ea typeface="宋体" pitchFamily="2" charset="-122"/>
                    <a:cs typeface="+mn-cs"/>
                  </a:rPr>
                  <a:t>霍尔电场的</a:t>
                </a:r>
                <a:r>
                  <a:rPr lang="zh-CN" altLang="zh-CN" sz="1200" kern="1200" dirty="0" smtClean="0">
                    <a:solidFill>
                      <a:schemeClr val="tx1"/>
                    </a:solidFill>
                    <a:effectLst/>
                    <a:latin typeface="Arial" pitchFamily="34" charset="0"/>
                    <a:ea typeface="宋体" pitchFamily="2" charset="-122"/>
                    <a:cs typeface="+mn-cs"/>
                  </a:rPr>
                  <a:t>方向</a:t>
                </a:r>
                <a:r>
                  <a:rPr lang="zh-CN" altLang="zh-CN" sz="1200" kern="1200" dirty="0">
                    <a:solidFill>
                      <a:schemeClr val="tx1"/>
                    </a:solidFill>
                    <a:effectLst/>
                    <a:latin typeface="Arial" pitchFamily="34" charset="0"/>
                    <a:ea typeface="宋体" pitchFamily="2" charset="-122"/>
                    <a:cs typeface="+mn-cs"/>
                  </a:rPr>
                  <a:t>是负</a:t>
                </a:r>
                <a:r>
                  <a:rPr lang="en-US" altLang="zh-CN" sz="1200" kern="1200" dirty="0">
                    <a:solidFill>
                      <a:schemeClr val="tx1"/>
                    </a:solidFill>
                    <a:effectLst/>
                    <a:latin typeface="Arial" pitchFamily="34" charset="0"/>
                    <a:ea typeface="宋体" pitchFamily="2" charset="-122"/>
                    <a:cs typeface="+mn-cs"/>
                  </a:rPr>
                  <a:t>y</a:t>
                </a:r>
                <a:r>
                  <a:rPr lang="zh-CN" altLang="zh-CN" sz="1200" kern="1200" dirty="0">
                    <a:solidFill>
                      <a:schemeClr val="tx1"/>
                    </a:solidFill>
                    <a:effectLst/>
                    <a:latin typeface="Arial" pitchFamily="34" charset="0"/>
                    <a:ea typeface="宋体" pitchFamily="2" charset="-122"/>
                    <a:cs typeface="+mn-cs"/>
                  </a:rPr>
                  <a:t>方向。空穴的运动方向沿着电场方向，与磁感应强度叉乘，方向沿着</a:t>
                </a:r>
                <a:r>
                  <a:rPr lang="en-US" altLang="zh-CN" sz="1200" kern="1200" dirty="0">
                    <a:solidFill>
                      <a:schemeClr val="tx1"/>
                    </a:solidFill>
                    <a:effectLst/>
                    <a:latin typeface="Arial" pitchFamily="34" charset="0"/>
                    <a:ea typeface="宋体" pitchFamily="2" charset="-122"/>
                    <a:cs typeface="+mn-cs"/>
                  </a:rPr>
                  <a:t>y</a:t>
                </a:r>
                <a:r>
                  <a:rPr lang="zh-CN" altLang="zh-CN" sz="1200" kern="1200" dirty="0">
                    <a:solidFill>
                      <a:schemeClr val="tx1"/>
                    </a:solidFill>
                    <a:effectLst/>
                    <a:latin typeface="Arial" pitchFamily="34" charset="0"/>
                    <a:ea typeface="宋体" pitchFamily="2" charset="-122"/>
                    <a:cs typeface="+mn-cs"/>
                  </a:rPr>
                  <a:t>方向，而空穴带有正电荷，也就是空穴在洛伦兹力的作用下也是向正</a:t>
                </a:r>
                <a:r>
                  <a:rPr lang="en-US" altLang="zh-CN" sz="1200" kern="1200" dirty="0">
                    <a:solidFill>
                      <a:schemeClr val="tx1"/>
                    </a:solidFill>
                    <a:effectLst/>
                    <a:latin typeface="Arial" pitchFamily="34" charset="0"/>
                    <a:ea typeface="宋体" pitchFamily="2" charset="-122"/>
                    <a:cs typeface="+mn-cs"/>
                  </a:rPr>
                  <a:t>y</a:t>
                </a:r>
                <a:r>
                  <a:rPr lang="zh-CN" altLang="zh-CN" sz="1200" kern="1200" dirty="0">
                    <a:solidFill>
                      <a:schemeClr val="tx1"/>
                    </a:solidFill>
                    <a:effectLst/>
                    <a:latin typeface="Arial" pitchFamily="34" charset="0"/>
                    <a:ea typeface="宋体" pitchFamily="2" charset="-122"/>
                    <a:cs typeface="+mn-cs"/>
                  </a:rPr>
                  <a:t>方向偏转，从而在正</a:t>
                </a:r>
                <a:r>
                  <a:rPr lang="en-US" altLang="zh-CN" sz="1200" kern="1200" dirty="0">
                    <a:solidFill>
                      <a:schemeClr val="tx1"/>
                    </a:solidFill>
                    <a:effectLst/>
                    <a:latin typeface="Arial" pitchFamily="34" charset="0"/>
                    <a:ea typeface="宋体" pitchFamily="2" charset="-122"/>
                    <a:cs typeface="+mn-cs"/>
                  </a:rPr>
                  <a:t>y</a:t>
                </a:r>
                <a:r>
                  <a:rPr lang="zh-CN" altLang="zh-CN" sz="1200" kern="1200" dirty="0">
                    <a:solidFill>
                      <a:schemeClr val="tx1"/>
                    </a:solidFill>
                    <a:effectLst/>
                    <a:latin typeface="Arial" pitchFamily="34" charset="0"/>
                    <a:ea typeface="宋体" pitchFamily="2" charset="-122"/>
                    <a:cs typeface="+mn-cs"/>
                  </a:rPr>
                  <a:t>方向的表面积累正电荷，而负</a:t>
                </a:r>
                <a:r>
                  <a:rPr lang="en-US" altLang="zh-CN" sz="1200" kern="1200" dirty="0">
                    <a:solidFill>
                      <a:schemeClr val="tx1"/>
                    </a:solidFill>
                    <a:effectLst/>
                    <a:latin typeface="Arial" pitchFamily="34" charset="0"/>
                    <a:ea typeface="宋体" pitchFamily="2" charset="-122"/>
                    <a:cs typeface="+mn-cs"/>
                  </a:rPr>
                  <a:t>y</a:t>
                </a:r>
                <a:r>
                  <a:rPr lang="zh-CN" altLang="zh-CN" sz="1200" kern="1200" dirty="0">
                    <a:solidFill>
                      <a:schemeClr val="tx1"/>
                    </a:solidFill>
                    <a:effectLst/>
                    <a:latin typeface="Arial" pitchFamily="34" charset="0"/>
                    <a:ea typeface="宋体" pitchFamily="2" charset="-122"/>
                    <a:cs typeface="+mn-cs"/>
                  </a:rPr>
                  <a:t>方向积累负电荷，从而形成负</a:t>
                </a:r>
                <a:r>
                  <a:rPr lang="en-US" altLang="zh-CN" sz="1200" kern="1200" dirty="0">
                    <a:solidFill>
                      <a:schemeClr val="tx1"/>
                    </a:solidFill>
                    <a:effectLst/>
                    <a:latin typeface="Arial" pitchFamily="34" charset="0"/>
                    <a:ea typeface="宋体" pitchFamily="2" charset="-122"/>
                    <a:cs typeface="+mn-cs"/>
                  </a:rPr>
                  <a:t>y</a:t>
                </a:r>
                <a:r>
                  <a:rPr lang="zh-CN" altLang="zh-CN" sz="1200" kern="1200" dirty="0">
                    <a:solidFill>
                      <a:schemeClr val="tx1"/>
                    </a:solidFill>
                    <a:effectLst/>
                    <a:latin typeface="Arial" pitchFamily="34" charset="0"/>
                    <a:ea typeface="宋体" pitchFamily="2" charset="-122"/>
                    <a:cs typeface="+mn-cs"/>
                  </a:rPr>
                  <a:t>方向的电场。可见，</a:t>
                </a:r>
                <a:r>
                  <a:rPr lang="en-US" altLang="zh-CN" sz="1200" kern="1200" dirty="0">
                    <a:solidFill>
                      <a:schemeClr val="tx1"/>
                    </a:solidFill>
                    <a:effectLst/>
                    <a:latin typeface="Arial" pitchFamily="34" charset="0"/>
                    <a:ea typeface="宋体" pitchFamily="2" charset="-122"/>
                    <a:cs typeface="+mn-cs"/>
                  </a:rPr>
                  <a:t>&gt;&gt;&gt;</a:t>
                </a:r>
                <a:r>
                  <a:rPr lang="zh-CN" altLang="zh-CN" sz="1200" kern="1200" dirty="0">
                    <a:solidFill>
                      <a:schemeClr val="tx1"/>
                    </a:solidFill>
                    <a:effectLst/>
                    <a:latin typeface="Arial" pitchFamily="34" charset="0"/>
                    <a:ea typeface="宋体" pitchFamily="2" charset="-122"/>
                    <a:cs typeface="+mn-cs"/>
                  </a:rPr>
                  <a:t>利用霍尔效应可以判断半导体的导电类型。</a:t>
                </a:r>
              </a:p>
              <a:p>
                <a:r>
                  <a:rPr lang="en-US" altLang="zh-CN" sz="1200" kern="1200" dirty="0">
                    <a:solidFill>
                      <a:schemeClr val="tx1"/>
                    </a:solidFill>
                    <a:effectLst/>
                    <a:latin typeface="Arial" pitchFamily="34" charset="0"/>
                    <a:ea typeface="宋体" pitchFamily="2" charset="-122"/>
                    <a:cs typeface="+mn-cs"/>
                  </a:rPr>
                  <a:t> </a:t>
                </a:r>
                <a:endParaRPr lang="zh-CN" altLang="zh-CN" sz="1200" kern="1200" dirty="0">
                  <a:solidFill>
                    <a:schemeClr val="tx1"/>
                  </a:solidFill>
                  <a:effectLst/>
                  <a:latin typeface="Arial" pitchFamily="34" charset="0"/>
                  <a:ea typeface="宋体" pitchFamily="2" charset="-122"/>
                  <a:cs typeface="+mn-cs"/>
                </a:endParaRPr>
              </a:p>
              <a:p>
                <a:r>
                  <a:rPr lang="zh-CN" altLang="en-US" sz="1200" kern="1200" dirty="0" smtClean="0">
                    <a:solidFill>
                      <a:schemeClr val="tx1"/>
                    </a:solidFill>
                    <a:effectLst/>
                    <a:latin typeface="Arial" pitchFamily="34" charset="0"/>
                    <a:ea typeface="宋体" pitchFamily="2" charset="-122"/>
                    <a:cs typeface="+mn-cs"/>
                  </a:rPr>
                  <a:t>下面</a:t>
                </a:r>
                <a:r>
                  <a:rPr lang="zh-CN" altLang="zh-CN" sz="1200" kern="1200" dirty="0" smtClean="0">
                    <a:solidFill>
                      <a:schemeClr val="tx1"/>
                    </a:solidFill>
                    <a:effectLst/>
                    <a:latin typeface="Arial" pitchFamily="34" charset="0"/>
                    <a:ea typeface="宋体" pitchFamily="2" charset="-122"/>
                    <a:cs typeface="+mn-cs"/>
                  </a:rPr>
                  <a:t>，</a:t>
                </a:r>
                <a:r>
                  <a:rPr lang="zh-CN" altLang="zh-CN" sz="1200" kern="1200" dirty="0">
                    <a:solidFill>
                      <a:schemeClr val="tx1"/>
                    </a:solidFill>
                    <a:effectLst/>
                    <a:latin typeface="Arial" pitchFamily="34" charset="0"/>
                    <a:ea typeface="宋体" pitchFamily="2" charset="-122"/>
                    <a:cs typeface="+mn-cs"/>
                  </a:rPr>
                  <a:t>我们分析在电子导电为主的半导体中产生霍尔电场的大小。</a:t>
                </a:r>
                <a:r>
                  <a:rPr lang="en-US" altLang="zh-CN" sz="1200" kern="1200" dirty="0">
                    <a:solidFill>
                      <a:schemeClr val="tx1"/>
                    </a:solidFill>
                    <a:effectLst/>
                    <a:latin typeface="Arial" pitchFamily="34" charset="0"/>
                    <a:ea typeface="宋体" pitchFamily="2" charset="-122"/>
                    <a:cs typeface="+mn-cs"/>
                  </a:rPr>
                  <a:t>&gt;&gt;&gt;</a:t>
                </a:r>
                <a:r>
                  <a:rPr lang="zh-CN" altLang="zh-CN" sz="1200" kern="1200" dirty="0">
                    <a:solidFill>
                      <a:schemeClr val="tx1"/>
                    </a:solidFill>
                    <a:effectLst/>
                    <a:latin typeface="Arial" pitchFamily="34" charset="0"/>
                    <a:ea typeface="宋体" pitchFamily="2" charset="-122"/>
                    <a:cs typeface="+mn-cs"/>
                  </a:rPr>
                  <a:t>在弱磁场条件下，如在</a:t>
                </a:r>
                <a:r>
                  <a:rPr lang="en-US" altLang="zh-CN" sz="1200" kern="1200" dirty="0">
                    <a:solidFill>
                      <a:schemeClr val="tx1"/>
                    </a:solidFill>
                    <a:effectLst/>
                    <a:latin typeface="Arial" pitchFamily="34" charset="0"/>
                    <a:ea typeface="宋体" pitchFamily="2" charset="-122"/>
                    <a:cs typeface="+mn-cs"/>
                  </a:rPr>
                  <a:t>0.5T-1</a:t>
                </a:r>
                <a:r>
                  <a:rPr lang="zh-CN" altLang="zh-CN" sz="1200" kern="1200" dirty="0">
                    <a:solidFill>
                      <a:schemeClr val="tx1"/>
                    </a:solidFill>
                    <a:effectLst/>
                    <a:latin typeface="Arial" pitchFamily="34" charset="0"/>
                    <a:ea typeface="宋体" pitchFamily="2" charset="-122"/>
                    <a:cs typeface="+mn-cs"/>
                  </a:rPr>
                  <a:t>特斯拉范围，后面我们将分析在什么范围内是属于弱磁场。半导体受到正</a:t>
                </a:r>
                <a:r>
                  <a:rPr lang="en-US" altLang="zh-CN" sz="1200" kern="1200" dirty="0">
                    <a:solidFill>
                      <a:schemeClr val="tx1"/>
                    </a:solidFill>
                    <a:effectLst/>
                    <a:latin typeface="Arial" pitchFamily="34" charset="0"/>
                    <a:ea typeface="宋体" pitchFamily="2" charset="-122"/>
                    <a:cs typeface="+mn-cs"/>
                  </a:rPr>
                  <a:t>x</a:t>
                </a:r>
                <a:r>
                  <a:rPr lang="zh-CN" altLang="zh-CN" sz="1200" kern="1200" dirty="0">
                    <a:solidFill>
                      <a:schemeClr val="tx1"/>
                    </a:solidFill>
                    <a:effectLst/>
                    <a:latin typeface="Arial" pitchFamily="34" charset="0"/>
                    <a:ea typeface="宋体" pitchFamily="2" charset="-122"/>
                    <a:cs typeface="+mn-cs"/>
                  </a:rPr>
                  <a:t>方向的电场，</a:t>
                </a:r>
                <a:r>
                  <a:rPr lang="en-US" altLang="zh-CN" sz="1200" kern="1200" dirty="0">
                    <a:solidFill>
                      <a:schemeClr val="tx1"/>
                    </a:solidFill>
                    <a:effectLst/>
                    <a:latin typeface="Arial" pitchFamily="34" charset="0"/>
                    <a:ea typeface="宋体" pitchFamily="2" charset="-122"/>
                    <a:cs typeface="+mn-cs"/>
                  </a:rPr>
                  <a:t>-z</a:t>
                </a:r>
                <a:r>
                  <a:rPr lang="zh-CN" altLang="zh-CN" sz="1200" kern="1200" dirty="0">
                    <a:solidFill>
                      <a:schemeClr val="tx1"/>
                    </a:solidFill>
                    <a:effectLst/>
                    <a:latin typeface="Arial" pitchFamily="34" charset="0"/>
                    <a:ea typeface="宋体" pitchFamily="2" charset="-122"/>
                    <a:cs typeface="+mn-cs"/>
                  </a:rPr>
                  <a:t>方向的</a:t>
                </a:r>
                <a:r>
                  <a:rPr lang="zh-CN" altLang="zh-CN" sz="1200" kern="1200" dirty="0" smtClean="0">
                    <a:solidFill>
                      <a:schemeClr val="tx1"/>
                    </a:solidFill>
                    <a:effectLst/>
                    <a:latin typeface="Arial" pitchFamily="34" charset="0"/>
                    <a:ea typeface="宋体" pitchFamily="2" charset="-122"/>
                    <a:cs typeface="+mn-cs"/>
                  </a:rPr>
                  <a:t>磁场</a:t>
                </a:r>
                <a:r>
                  <a:rPr lang="zh-CN" altLang="en-US" sz="1200" kern="1200" dirty="0" smtClean="0">
                    <a:solidFill>
                      <a:schemeClr val="tx1"/>
                    </a:solidFill>
                    <a:effectLst/>
                    <a:latin typeface="Arial" pitchFamily="34" charset="0"/>
                    <a:ea typeface="宋体" pitchFamily="2" charset="-122"/>
                    <a:cs typeface="+mn-cs"/>
                  </a:rPr>
                  <a:t>作用</a:t>
                </a:r>
                <a:r>
                  <a:rPr lang="zh-CN" altLang="zh-CN" sz="1200" kern="1200" dirty="0" smtClean="0">
                    <a:solidFill>
                      <a:schemeClr val="tx1"/>
                    </a:solidFill>
                    <a:effectLst/>
                    <a:latin typeface="Arial" pitchFamily="34" charset="0"/>
                    <a:ea typeface="宋体" pitchFamily="2" charset="-122"/>
                    <a:cs typeface="+mn-cs"/>
                  </a:rPr>
                  <a:t>，</a:t>
                </a:r>
                <a:r>
                  <a:rPr lang="en-US" altLang="zh-CN" sz="1200" kern="1200" dirty="0" smtClean="0">
                    <a:solidFill>
                      <a:schemeClr val="tx1"/>
                    </a:solidFill>
                    <a:effectLst/>
                    <a:latin typeface="Arial" pitchFamily="34" charset="0"/>
                    <a:ea typeface="宋体" pitchFamily="2" charset="-122"/>
                    <a:cs typeface="+mn-cs"/>
                  </a:rPr>
                  <a:t>&gt;&gt;&gt;</a:t>
                </a:r>
                <a:r>
                  <a:rPr lang="zh-CN" altLang="en-US" sz="1200" kern="1200" dirty="0" smtClean="0">
                    <a:solidFill>
                      <a:schemeClr val="tx1"/>
                    </a:solidFill>
                    <a:effectLst/>
                    <a:latin typeface="Arial" pitchFamily="34" charset="0"/>
                    <a:ea typeface="宋体" pitchFamily="2" charset="-122"/>
                    <a:cs typeface="+mn-cs"/>
                  </a:rPr>
                  <a:t>半导体中的电子</a:t>
                </a:r>
                <a:r>
                  <a:rPr lang="zh-CN" altLang="zh-CN" sz="1200" kern="1200" dirty="0" smtClean="0">
                    <a:solidFill>
                      <a:schemeClr val="tx1"/>
                    </a:solidFill>
                    <a:effectLst/>
                    <a:latin typeface="Arial" pitchFamily="34" charset="0"/>
                    <a:ea typeface="宋体" pitchFamily="2" charset="-122"/>
                    <a:cs typeface="+mn-cs"/>
                  </a:rPr>
                  <a:t>受到</a:t>
                </a:r>
                <a:r>
                  <a:rPr lang="zh-CN" altLang="zh-CN" sz="1200" kern="1200" dirty="0">
                    <a:solidFill>
                      <a:schemeClr val="tx1"/>
                    </a:solidFill>
                    <a:effectLst/>
                    <a:latin typeface="Arial" pitchFamily="34" charset="0"/>
                    <a:ea typeface="宋体" pitchFamily="2" charset="-122"/>
                    <a:cs typeface="+mn-cs"/>
                  </a:rPr>
                  <a:t>的</a:t>
                </a:r>
                <a:r>
                  <a:rPr lang="zh-CN" altLang="zh-CN" sz="1200" kern="1200" dirty="0" smtClean="0">
                    <a:solidFill>
                      <a:schemeClr val="tx1"/>
                    </a:solidFill>
                    <a:effectLst/>
                    <a:latin typeface="Arial" pitchFamily="34" charset="0"/>
                    <a:ea typeface="宋体" pitchFamily="2" charset="-122"/>
                    <a:cs typeface="+mn-cs"/>
                  </a:rPr>
                  <a:t>洛伦兹力方向</a:t>
                </a:r>
                <a:r>
                  <a:rPr lang="zh-CN" altLang="zh-CN" sz="1200" kern="1200" dirty="0">
                    <a:solidFill>
                      <a:schemeClr val="tx1"/>
                    </a:solidFill>
                    <a:effectLst/>
                    <a:latin typeface="Arial" pitchFamily="34" charset="0"/>
                    <a:ea typeface="宋体" pitchFamily="2" charset="-122"/>
                    <a:cs typeface="+mn-cs"/>
                  </a:rPr>
                  <a:t>为正</a:t>
                </a:r>
                <a:r>
                  <a:rPr lang="en-US" altLang="zh-CN" sz="1200" kern="1200" dirty="0">
                    <a:solidFill>
                      <a:schemeClr val="tx1"/>
                    </a:solidFill>
                    <a:effectLst/>
                    <a:latin typeface="Arial" pitchFamily="34" charset="0"/>
                    <a:ea typeface="宋体" pitchFamily="2" charset="-122"/>
                    <a:cs typeface="+mn-cs"/>
                  </a:rPr>
                  <a:t>y</a:t>
                </a:r>
                <a:r>
                  <a:rPr lang="zh-CN" altLang="zh-CN" sz="1200" kern="1200" dirty="0">
                    <a:solidFill>
                      <a:schemeClr val="tx1"/>
                    </a:solidFill>
                    <a:effectLst/>
                    <a:latin typeface="Arial" pitchFamily="34" charset="0"/>
                    <a:ea typeface="宋体" pitchFamily="2" charset="-122"/>
                    <a:cs typeface="+mn-cs"/>
                  </a:rPr>
                  <a:t>方向，</a:t>
                </a:r>
                <a:r>
                  <a:rPr lang="en-US" altLang="zh-CN" sz="1200" kern="1200" dirty="0">
                    <a:solidFill>
                      <a:schemeClr val="tx1"/>
                    </a:solidFill>
                    <a:effectLst/>
                    <a:latin typeface="Arial" pitchFamily="34" charset="0"/>
                    <a:ea typeface="宋体" pitchFamily="2" charset="-122"/>
                    <a:cs typeface="+mn-cs"/>
                  </a:rPr>
                  <a:t>&gt;&gt;&gt;</a:t>
                </a:r>
                <a:r>
                  <a:rPr lang="zh-CN" altLang="zh-CN" sz="1200" kern="1200" dirty="0" smtClean="0">
                    <a:solidFill>
                      <a:schemeClr val="tx1"/>
                    </a:solidFill>
                    <a:effectLst/>
                    <a:latin typeface="Arial" pitchFamily="34" charset="0"/>
                    <a:ea typeface="宋体" pitchFamily="2" charset="-122"/>
                    <a:cs typeface="+mn-cs"/>
                  </a:rPr>
                  <a:t>洛伦兹力</a:t>
                </a:r>
                <a:r>
                  <a:rPr lang="zh-CN" altLang="en-US" sz="1200" kern="1200" dirty="0" smtClean="0">
                    <a:solidFill>
                      <a:schemeClr val="tx1"/>
                    </a:solidFill>
                    <a:effectLst/>
                    <a:latin typeface="Arial" pitchFamily="34" charset="0"/>
                    <a:ea typeface="宋体" pitchFamily="2" charset="-122"/>
                    <a:cs typeface="+mn-cs"/>
                  </a:rPr>
                  <a:t>等于</a:t>
                </a:r>
                <a:r>
                  <a:rPr lang="zh-CN" altLang="zh-CN" sz="1200" kern="1200" dirty="0" smtClean="0">
                    <a:solidFill>
                      <a:schemeClr val="tx1"/>
                    </a:solidFill>
                    <a:effectLst/>
                    <a:latin typeface="Arial" pitchFamily="34" charset="0"/>
                    <a:ea typeface="宋体" pitchFamily="2" charset="-122"/>
                    <a:cs typeface="+mn-cs"/>
                  </a:rPr>
                  <a:t>单位</a:t>
                </a:r>
                <a:r>
                  <a:rPr lang="zh-CN" altLang="zh-CN" sz="1200" kern="1200" dirty="0">
                    <a:solidFill>
                      <a:schemeClr val="tx1"/>
                    </a:solidFill>
                    <a:effectLst/>
                    <a:latin typeface="Arial" pitchFamily="34" charset="0"/>
                    <a:ea typeface="宋体" pitchFamily="2" charset="-122"/>
                    <a:cs typeface="+mn-cs"/>
                  </a:rPr>
                  <a:t>电荷量乘以电子</a:t>
                </a:r>
                <a:r>
                  <a:rPr lang="zh-CN" altLang="zh-CN" sz="1200" kern="1200" dirty="0" smtClean="0">
                    <a:solidFill>
                      <a:schemeClr val="tx1"/>
                    </a:solidFill>
                    <a:effectLst/>
                    <a:latin typeface="Arial" pitchFamily="34" charset="0"/>
                    <a:ea typeface="宋体" pitchFamily="2" charset="-122"/>
                    <a:cs typeface="+mn-cs"/>
                  </a:rPr>
                  <a:t>速度</a:t>
                </a:r>
                <a:r>
                  <a:rPr lang="en-US" altLang="zh-CN" sz="1200" kern="1200" dirty="0" err="1" smtClean="0">
                    <a:solidFill>
                      <a:schemeClr val="tx1"/>
                    </a:solidFill>
                    <a:effectLst/>
                    <a:latin typeface="Arial" pitchFamily="34" charset="0"/>
                    <a:ea typeface="宋体" pitchFamily="2" charset="-122"/>
                    <a:cs typeface="+mn-cs"/>
                  </a:rPr>
                  <a:t>vx</a:t>
                </a:r>
                <a:r>
                  <a:rPr lang="zh-CN" altLang="zh-CN" sz="1200" kern="1200" dirty="0">
                    <a:solidFill>
                      <a:schemeClr val="tx1"/>
                    </a:solidFill>
                    <a:effectLst/>
                    <a:latin typeface="Arial" pitchFamily="34" charset="0"/>
                    <a:ea typeface="宋体" pitchFamily="2" charset="-122"/>
                    <a:cs typeface="+mn-cs"/>
                  </a:rPr>
                  <a:t>乘以</a:t>
                </a:r>
                <a:r>
                  <a:rPr lang="zh-CN" altLang="zh-CN" sz="1200" kern="1200" dirty="0" smtClean="0">
                    <a:solidFill>
                      <a:schemeClr val="tx1"/>
                    </a:solidFill>
                    <a:effectLst/>
                    <a:latin typeface="Arial" pitchFamily="34" charset="0"/>
                    <a:ea typeface="宋体" pitchFamily="2" charset="-122"/>
                    <a:cs typeface="+mn-cs"/>
                  </a:rPr>
                  <a:t>磁感应强度</a:t>
                </a:r>
                <a:r>
                  <a:rPr lang="en-US" altLang="zh-CN" sz="1200" kern="1200" dirty="0" err="1" smtClean="0">
                    <a:solidFill>
                      <a:schemeClr val="tx1"/>
                    </a:solidFill>
                    <a:effectLst/>
                    <a:latin typeface="Arial" pitchFamily="34" charset="0"/>
                    <a:ea typeface="宋体" pitchFamily="2" charset="-122"/>
                    <a:cs typeface="+mn-cs"/>
                  </a:rPr>
                  <a:t>bz</a:t>
                </a:r>
                <a:r>
                  <a:rPr lang="zh-CN" altLang="zh-CN" sz="1200" kern="1200" dirty="0">
                    <a:solidFill>
                      <a:schemeClr val="tx1"/>
                    </a:solidFill>
                    <a:effectLst/>
                    <a:latin typeface="Arial" pitchFamily="34" charset="0"/>
                    <a:ea typeface="宋体" pitchFamily="2" charset="-122"/>
                    <a:cs typeface="+mn-cs"/>
                  </a:rPr>
                  <a:t>。当达到稳定状态，由于霍尔电场的产生，电子在</a:t>
                </a:r>
                <a:r>
                  <a:rPr lang="en-US" altLang="zh-CN" sz="1200" kern="1200" dirty="0">
                    <a:solidFill>
                      <a:schemeClr val="tx1"/>
                    </a:solidFill>
                    <a:effectLst/>
                    <a:latin typeface="Arial" pitchFamily="34" charset="0"/>
                    <a:ea typeface="宋体" pitchFamily="2" charset="-122"/>
                    <a:cs typeface="+mn-cs"/>
                  </a:rPr>
                  <a:t>y</a:t>
                </a:r>
                <a:r>
                  <a:rPr lang="zh-CN" altLang="zh-CN" sz="1200" kern="1200" dirty="0">
                    <a:solidFill>
                      <a:schemeClr val="tx1"/>
                    </a:solidFill>
                    <a:effectLst/>
                    <a:latin typeface="Arial" pitchFamily="34" charset="0"/>
                    <a:ea typeface="宋体" pitchFamily="2" charset="-122"/>
                    <a:cs typeface="+mn-cs"/>
                  </a:rPr>
                  <a:t>方向同时受到了逆霍尔电场方向的电场力</a:t>
                </a:r>
                <a:r>
                  <a:rPr lang="en-US" altLang="zh-CN" sz="1200" kern="1200" dirty="0" err="1">
                    <a:solidFill>
                      <a:schemeClr val="tx1"/>
                    </a:solidFill>
                    <a:effectLst/>
                    <a:latin typeface="Arial" pitchFamily="34" charset="0"/>
                    <a:ea typeface="宋体" pitchFamily="2" charset="-122"/>
                    <a:cs typeface="+mn-cs"/>
                  </a:rPr>
                  <a:t>Fy</a:t>
                </a:r>
                <a:r>
                  <a:rPr lang="en-US" altLang="zh-CN" sz="1200" kern="1200" dirty="0">
                    <a:solidFill>
                      <a:schemeClr val="tx1"/>
                    </a:solidFill>
                    <a:effectLst/>
                    <a:latin typeface="Arial" pitchFamily="34" charset="0"/>
                    <a:ea typeface="宋体" pitchFamily="2" charset="-122"/>
                    <a:cs typeface="+mn-cs"/>
                  </a:rPr>
                  <a:t>&gt;&gt;&gt;</a:t>
                </a:r>
                <a:r>
                  <a:rPr lang="zh-CN" altLang="zh-CN" sz="1200" kern="1200" dirty="0">
                    <a:solidFill>
                      <a:schemeClr val="tx1"/>
                    </a:solidFill>
                    <a:effectLst/>
                    <a:latin typeface="Arial" pitchFamily="34" charset="0"/>
                    <a:ea typeface="宋体" pitchFamily="2" charset="-122"/>
                    <a:cs typeface="+mn-cs"/>
                  </a:rPr>
                  <a:t>，</a:t>
                </a:r>
                <a:r>
                  <a:rPr lang="en-US" altLang="zh-CN" sz="1200" kern="1200" dirty="0">
                    <a:solidFill>
                      <a:schemeClr val="tx1"/>
                    </a:solidFill>
                    <a:effectLst/>
                    <a:latin typeface="Arial" pitchFamily="34" charset="0"/>
                    <a:ea typeface="宋体" pitchFamily="2" charset="-122"/>
                    <a:cs typeface="+mn-cs"/>
                  </a:rPr>
                  <a:t>&gt;&gt;&gt;</a:t>
                </a:r>
                <a:r>
                  <a:rPr lang="zh-CN" altLang="zh-CN" sz="1200" kern="1200" dirty="0">
                    <a:solidFill>
                      <a:schemeClr val="tx1"/>
                    </a:solidFill>
                    <a:effectLst/>
                    <a:latin typeface="Arial" pitchFamily="34" charset="0"/>
                    <a:ea typeface="宋体" pitchFamily="2" charset="-122"/>
                    <a:cs typeface="+mn-cs"/>
                  </a:rPr>
                  <a:t>电场力</a:t>
                </a:r>
                <a:r>
                  <a:rPr lang="en-US" altLang="zh-CN" sz="1200" kern="1200" dirty="0" err="1">
                    <a:solidFill>
                      <a:schemeClr val="tx1"/>
                    </a:solidFill>
                    <a:effectLst/>
                    <a:latin typeface="Arial" pitchFamily="34" charset="0"/>
                    <a:ea typeface="宋体" pitchFamily="2" charset="-122"/>
                    <a:cs typeface="+mn-cs"/>
                  </a:rPr>
                  <a:t>Fy</a:t>
                </a:r>
                <a:r>
                  <a:rPr lang="zh-CN" altLang="zh-CN" sz="1200" kern="1200" dirty="0" smtClean="0">
                    <a:solidFill>
                      <a:schemeClr val="tx1"/>
                    </a:solidFill>
                    <a:effectLst/>
                    <a:latin typeface="Arial" pitchFamily="34" charset="0"/>
                    <a:ea typeface="宋体" pitchFamily="2" charset="-122"/>
                    <a:cs typeface="+mn-cs"/>
                  </a:rPr>
                  <a:t>为</a:t>
                </a:r>
                <a:r>
                  <a:rPr lang="zh-CN" altLang="en-US" sz="1200" kern="1200" dirty="0" smtClean="0">
                    <a:solidFill>
                      <a:schemeClr val="tx1"/>
                    </a:solidFill>
                    <a:effectLst/>
                    <a:latin typeface="Arial" pitchFamily="34" charset="0"/>
                    <a:ea typeface="宋体" pitchFamily="2" charset="-122"/>
                    <a:cs typeface="+mn-cs"/>
                  </a:rPr>
                  <a:t>电子电荷</a:t>
                </a:r>
                <a:r>
                  <a:rPr lang="zh-CN" altLang="zh-CN" sz="1200" kern="1200" dirty="0" smtClean="0">
                    <a:solidFill>
                      <a:schemeClr val="tx1"/>
                    </a:solidFill>
                    <a:effectLst/>
                    <a:latin typeface="Arial" pitchFamily="34" charset="0"/>
                    <a:ea typeface="宋体" pitchFamily="2" charset="-122"/>
                    <a:cs typeface="+mn-cs"/>
                  </a:rPr>
                  <a:t>量</a:t>
                </a:r>
                <a:r>
                  <a:rPr lang="zh-CN" altLang="zh-CN" sz="1200" kern="1200" dirty="0">
                    <a:solidFill>
                      <a:schemeClr val="tx1"/>
                    </a:solidFill>
                    <a:effectLst/>
                    <a:latin typeface="Arial" pitchFamily="34" charset="0"/>
                    <a:ea typeface="宋体" pitchFamily="2" charset="-122"/>
                    <a:cs typeface="+mn-cs"/>
                  </a:rPr>
                  <a:t>乘以霍尔</a:t>
                </a:r>
                <a:r>
                  <a:rPr lang="zh-CN" altLang="zh-CN" sz="1200" kern="1200" dirty="0" smtClean="0">
                    <a:solidFill>
                      <a:schemeClr val="tx1"/>
                    </a:solidFill>
                    <a:effectLst/>
                    <a:latin typeface="Arial" pitchFamily="34" charset="0"/>
                    <a:ea typeface="宋体" pitchFamily="2" charset="-122"/>
                    <a:cs typeface="+mn-cs"/>
                  </a:rPr>
                  <a:t>电场</a:t>
                </a:r>
                <a:r>
                  <a:rPr lang="zh-CN" altLang="en-US" sz="1200" kern="1200" dirty="0" smtClean="0">
                    <a:solidFill>
                      <a:schemeClr val="tx1"/>
                    </a:solidFill>
                    <a:effectLst/>
                    <a:latin typeface="Arial" pitchFamily="34" charset="0"/>
                    <a:ea typeface="宋体" pitchFamily="2" charset="-122"/>
                    <a:cs typeface="+mn-cs"/>
                  </a:rPr>
                  <a:t>。</a:t>
                </a:r>
                <a:endParaRPr lang="en-US" altLang="zh-CN" sz="1200" kern="1200" dirty="0" smtClean="0">
                  <a:solidFill>
                    <a:schemeClr val="tx1"/>
                  </a:solidFill>
                  <a:effectLst/>
                  <a:latin typeface="Arial" pitchFamily="34" charset="0"/>
                  <a:ea typeface="宋体" pitchFamily="2" charset="-122"/>
                  <a:cs typeface="+mn-cs"/>
                </a:endParaRPr>
              </a:p>
              <a:p>
                <a:endParaRPr lang="en-US" altLang="zh-CN" sz="1200" kern="1200" dirty="0" smtClean="0">
                  <a:solidFill>
                    <a:schemeClr val="tx1"/>
                  </a:solidFill>
                  <a:effectLst/>
                  <a:latin typeface="Arial" pitchFamily="34" charset="0"/>
                  <a:ea typeface="宋体" pitchFamily="2" charset="-122"/>
                  <a:cs typeface="+mn-cs"/>
                </a:endParaRPr>
              </a:p>
              <a:p>
                <a:r>
                  <a:rPr lang="zh-CN" altLang="zh-CN" sz="1200" kern="1200" dirty="0" smtClean="0">
                    <a:solidFill>
                      <a:schemeClr val="tx1"/>
                    </a:solidFill>
                    <a:effectLst/>
                    <a:latin typeface="Arial" pitchFamily="34" charset="0"/>
                    <a:ea typeface="宋体" pitchFamily="2" charset="-122"/>
                    <a:cs typeface="+mn-cs"/>
                  </a:rPr>
                  <a:t>稳态</a:t>
                </a:r>
                <a:r>
                  <a:rPr lang="zh-CN" altLang="zh-CN" sz="1200" kern="1200" dirty="0">
                    <a:solidFill>
                      <a:schemeClr val="tx1"/>
                    </a:solidFill>
                    <a:effectLst/>
                    <a:latin typeface="Arial" pitchFamily="34" charset="0"/>
                    <a:ea typeface="宋体" pitchFamily="2" charset="-122"/>
                    <a:cs typeface="+mn-cs"/>
                  </a:rPr>
                  <a:t>时，电子受到的洛伦兹力与霍尔电场产生的电场力合力为零，则电子不在发生偏转，在</a:t>
                </a:r>
                <a:r>
                  <a:rPr lang="en-US" altLang="zh-CN" sz="1200" kern="1200" dirty="0">
                    <a:solidFill>
                      <a:schemeClr val="tx1"/>
                    </a:solidFill>
                    <a:effectLst/>
                    <a:latin typeface="Arial" pitchFamily="34" charset="0"/>
                    <a:ea typeface="宋体" pitchFamily="2" charset="-122"/>
                    <a:cs typeface="+mn-cs"/>
                  </a:rPr>
                  <a:t>y</a:t>
                </a:r>
                <a:r>
                  <a:rPr lang="zh-CN" altLang="zh-CN" sz="1200" kern="1200" dirty="0">
                    <a:solidFill>
                      <a:schemeClr val="tx1"/>
                    </a:solidFill>
                    <a:effectLst/>
                    <a:latin typeface="Arial" pitchFamily="34" charset="0"/>
                    <a:ea typeface="宋体" pitchFamily="2" charset="-122"/>
                    <a:cs typeface="+mn-cs"/>
                  </a:rPr>
                  <a:t>方向产生稳定的霍尔电场。</a:t>
                </a:r>
                <a:r>
                  <a:rPr lang="en-US" altLang="zh-CN" sz="1200" kern="1200" dirty="0">
                    <a:solidFill>
                      <a:schemeClr val="tx1"/>
                    </a:solidFill>
                    <a:effectLst/>
                    <a:latin typeface="Arial" pitchFamily="34" charset="0"/>
                    <a:ea typeface="宋体" pitchFamily="2" charset="-122"/>
                    <a:cs typeface="+mn-cs"/>
                  </a:rPr>
                  <a:t>&gt;&gt;&gt;</a:t>
                </a:r>
                <a:r>
                  <a:rPr lang="zh-CN" altLang="zh-CN" sz="1200" kern="1200" dirty="0">
                    <a:solidFill>
                      <a:schemeClr val="tx1"/>
                    </a:solidFill>
                    <a:effectLst/>
                    <a:latin typeface="Arial" pitchFamily="34" charset="0"/>
                    <a:ea typeface="宋体" pitchFamily="2" charset="-122"/>
                    <a:cs typeface="+mn-cs"/>
                  </a:rPr>
                  <a:t>则霍尔电场等于电子</a:t>
                </a:r>
                <a:r>
                  <a:rPr lang="zh-CN" altLang="zh-CN" sz="1200" kern="1200" dirty="0" smtClean="0">
                    <a:solidFill>
                      <a:schemeClr val="tx1"/>
                    </a:solidFill>
                    <a:effectLst/>
                    <a:latin typeface="Arial" pitchFamily="34" charset="0"/>
                    <a:ea typeface="宋体" pitchFamily="2" charset="-122"/>
                    <a:cs typeface="+mn-cs"/>
                  </a:rPr>
                  <a:t>速度乘</a:t>
                </a:r>
                <a:r>
                  <a:rPr lang="zh-CN" altLang="zh-CN" sz="1200" kern="1200" dirty="0">
                    <a:solidFill>
                      <a:schemeClr val="tx1"/>
                    </a:solidFill>
                    <a:effectLst/>
                    <a:latin typeface="Arial" pitchFamily="34" charset="0"/>
                    <a:ea typeface="宋体" pitchFamily="2" charset="-122"/>
                    <a:cs typeface="+mn-cs"/>
                  </a:rPr>
                  <a:t>以</a:t>
                </a:r>
                <a:r>
                  <a:rPr lang="zh-CN" altLang="zh-CN" sz="1200" kern="1200" dirty="0" smtClean="0">
                    <a:solidFill>
                      <a:schemeClr val="tx1"/>
                    </a:solidFill>
                    <a:effectLst/>
                    <a:latin typeface="Arial" pitchFamily="34" charset="0"/>
                    <a:ea typeface="宋体" pitchFamily="2" charset="-122"/>
                    <a:cs typeface="+mn-cs"/>
                  </a:rPr>
                  <a:t>磁感应强度。</a:t>
                </a:r>
                <a:r>
                  <a:rPr lang="en-US" altLang="zh-CN" sz="1200" kern="1200" dirty="0">
                    <a:solidFill>
                      <a:schemeClr val="tx1"/>
                    </a:solidFill>
                    <a:effectLst/>
                    <a:latin typeface="Arial" pitchFamily="34" charset="0"/>
                    <a:ea typeface="宋体" pitchFamily="2" charset="-122"/>
                    <a:cs typeface="+mn-cs"/>
                  </a:rPr>
                  <a:t>&gt;&gt;&gt;</a:t>
                </a:r>
                <a:r>
                  <a:rPr lang="zh-CN" altLang="zh-CN" sz="1200" kern="1200" dirty="0">
                    <a:solidFill>
                      <a:schemeClr val="tx1"/>
                    </a:solidFill>
                    <a:effectLst/>
                    <a:latin typeface="Arial" pitchFamily="34" charset="0"/>
                    <a:ea typeface="宋体" pitchFamily="2" charset="-122"/>
                    <a:cs typeface="+mn-cs"/>
                  </a:rPr>
                  <a:t>又知道，电子电流</a:t>
                </a:r>
                <a:r>
                  <a:rPr lang="zh-CN" altLang="zh-CN" sz="1200" kern="1200" dirty="0" smtClean="0">
                    <a:solidFill>
                      <a:schemeClr val="tx1"/>
                    </a:solidFill>
                    <a:effectLst/>
                    <a:latin typeface="Arial" pitchFamily="34" charset="0"/>
                    <a:ea typeface="宋体" pitchFamily="2" charset="-122"/>
                    <a:cs typeface="+mn-cs"/>
                  </a:rPr>
                  <a:t>等于</a:t>
                </a:r>
                <a:r>
                  <a:rPr lang="zh-CN" altLang="en-US" sz="1200" kern="1200" dirty="0" smtClean="0">
                    <a:solidFill>
                      <a:schemeClr val="tx1"/>
                    </a:solidFill>
                    <a:effectLst/>
                    <a:latin typeface="Arial" pitchFamily="34" charset="0"/>
                    <a:ea typeface="宋体" pitchFamily="2" charset="-122"/>
                    <a:cs typeface="+mn-cs"/>
                  </a:rPr>
                  <a:t>电子电荷</a:t>
                </a:r>
                <a:r>
                  <a:rPr lang="zh-CN" altLang="zh-CN" sz="1200" kern="1200" dirty="0" smtClean="0">
                    <a:solidFill>
                      <a:schemeClr val="tx1"/>
                    </a:solidFill>
                    <a:effectLst/>
                    <a:latin typeface="Arial" pitchFamily="34" charset="0"/>
                    <a:ea typeface="宋体" pitchFamily="2" charset="-122"/>
                    <a:cs typeface="+mn-cs"/>
                  </a:rPr>
                  <a:t>密度</a:t>
                </a:r>
                <a:r>
                  <a:rPr lang="zh-CN" altLang="zh-CN" sz="1200" kern="1200" dirty="0">
                    <a:solidFill>
                      <a:schemeClr val="tx1"/>
                    </a:solidFill>
                    <a:effectLst/>
                    <a:latin typeface="Arial" pitchFamily="34" charset="0"/>
                    <a:ea typeface="宋体" pitchFamily="2" charset="-122"/>
                    <a:cs typeface="+mn-cs"/>
                  </a:rPr>
                  <a:t>乘以电子速度，即等于</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b="1" i="1" kern="1200">
                        <a:solidFill>
                          <a:schemeClr val="tx1"/>
                        </a:solidFill>
                        <a:effectLst/>
                        <a:latin typeface="Cambria Math" panose="02040503050406030204" pitchFamily="18" charset="0"/>
                        <a:ea typeface="宋体" pitchFamily="2" charset="-122"/>
                        <a:cs typeface="+mn-cs"/>
                      </a:rPr>
                      <m:t>𝒏𝒆</m:t>
                    </m:r>
                    <m:sSub>
                      <m:sSubPr>
                        <m:ctrlPr>
                          <a:rPr lang="zh-CN" altLang="zh-CN" sz="1200" b="1" i="1" kern="1200">
                            <a:solidFill>
                              <a:schemeClr val="tx1"/>
                            </a:solidFill>
                            <a:effectLst/>
                            <a:latin typeface="Cambria Math" panose="02040503050406030204" pitchFamily="18" charset="0"/>
                            <a:ea typeface="宋体" pitchFamily="2" charset="-122"/>
                            <a:cs typeface="+mn-cs"/>
                          </a:rPr>
                        </m:ctrlPr>
                      </m:sSubPr>
                      <m:e>
                        <m:r>
                          <a:rPr lang="en-US" altLang="zh-CN" sz="1200" b="1" i="1" kern="1200">
                            <a:solidFill>
                              <a:schemeClr val="tx1"/>
                            </a:solidFill>
                            <a:effectLst/>
                            <a:latin typeface="Cambria Math" panose="02040503050406030204" pitchFamily="18" charset="0"/>
                            <a:ea typeface="宋体" pitchFamily="2" charset="-122"/>
                            <a:cs typeface="+mn-cs"/>
                            <a:sym typeface="Symbol" panose="05050102010706020507" pitchFamily="18" charset="2"/>
                          </a:rPr>
                          <m:t></m:t>
                        </m:r>
                      </m:e>
                      <m:sub>
                        <m:r>
                          <a:rPr lang="en-US" altLang="zh-CN" sz="1200" b="1" i="1" kern="1200">
                            <a:solidFill>
                              <a:schemeClr val="tx1"/>
                            </a:solidFill>
                            <a:effectLst/>
                            <a:latin typeface="Cambria Math" panose="02040503050406030204" pitchFamily="18" charset="0"/>
                            <a:ea typeface="宋体" pitchFamily="2" charset="-122"/>
                            <a:cs typeface="+mn-cs"/>
                          </a:rPr>
                          <m:t>𝒙</m:t>
                        </m:r>
                      </m:sub>
                    </m:sSub>
                  </m:oMath>
                </a14:m>
                <a:r>
                  <a:rPr lang="zh-CN" altLang="zh-CN" sz="1200" b="1" kern="1200" dirty="0" smtClean="0">
                    <a:solidFill>
                      <a:schemeClr val="tx1"/>
                    </a:solidFill>
                    <a:effectLst/>
                    <a:latin typeface="Arial" pitchFamily="34" charset="0"/>
                    <a:ea typeface="宋体" pitchFamily="2" charset="-122"/>
                    <a:cs typeface="+mn-cs"/>
                  </a:rPr>
                  <a:t>。</a:t>
                </a:r>
                <a:r>
                  <a:rPr lang="en-US" altLang="zh-CN" sz="1200" b="1" kern="1200" dirty="0">
                    <a:solidFill>
                      <a:schemeClr val="tx1"/>
                    </a:solidFill>
                    <a:effectLst/>
                    <a:latin typeface="Arial" pitchFamily="34" charset="0"/>
                    <a:ea typeface="宋体" pitchFamily="2" charset="-122"/>
                    <a:cs typeface="+mn-cs"/>
                  </a:rPr>
                  <a:t>&gt;&gt;&gt;</a:t>
                </a:r>
                <a:r>
                  <a:rPr lang="zh-CN" altLang="zh-CN" sz="1200" b="1" kern="1200" dirty="0">
                    <a:solidFill>
                      <a:schemeClr val="tx1"/>
                    </a:solidFill>
                    <a:effectLst/>
                    <a:latin typeface="Arial" pitchFamily="34" charset="0"/>
                    <a:ea typeface="宋体" pitchFamily="2" charset="-122"/>
                    <a:cs typeface="+mn-cs"/>
                  </a:rPr>
                  <a:t>将电流密度公式代入到霍尔电场公式中，</a:t>
                </a:r>
                <a:r>
                  <a:rPr lang="en-US" altLang="zh-CN" sz="1200" b="1" kern="1200" dirty="0">
                    <a:solidFill>
                      <a:schemeClr val="tx1"/>
                    </a:solidFill>
                    <a:effectLst/>
                    <a:latin typeface="Arial" pitchFamily="34" charset="0"/>
                    <a:ea typeface="宋体" pitchFamily="2" charset="-122"/>
                    <a:cs typeface="+mn-cs"/>
                  </a:rPr>
                  <a:t>&gt;&gt;&gt;</a:t>
                </a:r>
                <a:r>
                  <a:rPr lang="zh-CN" altLang="zh-CN" sz="1200" b="1" kern="1200" dirty="0">
                    <a:solidFill>
                      <a:schemeClr val="tx1"/>
                    </a:solidFill>
                    <a:effectLst/>
                    <a:latin typeface="Arial" pitchFamily="34" charset="0"/>
                    <a:ea typeface="宋体" pitchFamily="2" charset="-122"/>
                    <a:cs typeface="+mn-cs"/>
                  </a:rPr>
                  <a:t>得到霍尔电场等于</a:t>
                </a:r>
                <a14:m>
                  <m:oMath xmlns:m="http://schemas.openxmlformats.org/officeDocument/2006/math">
                    <m:r>
                      <a:rPr lang="en-US" altLang="zh-CN" sz="1200" b="1" i="1" kern="1200">
                        <a:solidFill>
                          <a:schemeClr val="tx1"/>
                        </a:solidFill>
                        <a:effectLst/>
                        <a:latin typeface="Cambria Math" panose="02040503050406030204" pitchFamily="18" charset="0"/>
                        <a:ea typeface="宋体" pitchFamily="2" charset="-122"/>
                        <a:cs typeface="+mn-cs"/>
                      </a:rPr>
                      <m:t>−</m:t>
                    </m:r>
                    <m:f>
                      <m:fPr>
                        <m:ctrlPr>
                          <a:rPr lang="zh-CN" altLang="zh-CN" sz="1200" b="1" i="1" kern="1200">
                            <a:solidFill>
                              <a:schemeClr val="tx1"/>
                            </a:solidFill>
                            <a:effectLst/>
                            <a:latin typeface="Cambria Math" panose="02040503050406030204" pitchFamily="18" charset="0"/>
                            <a:ea typeface="宋体" pitchFamily="2" charset="-122"/>
                            <a:cs typeface="+mn-cs"/>
                          </a:rPr>
                        </m:ctrlPr>
                      </m:fPr>
                      <m:num>
                        <m:r>
                          <a:rPr lang="en-US" altLang="zh-CN" sz="1200" b="1" i="1" kern="1200">
                            <a:solidFill>
                              <a:schemeClr val="tx1"/>
                            </a:solidFill>
                            <a:effectLst/>
                            <a:latin typeface="Cambria Math" panose="02040503050406030204" pitchFamily="18" charset="0"/>
                            <a:ea typeface="宋体" pitchFamily="2" charset="-122"/>
                            <a:cs typeface="+mn-cs"/>
                          </a:rPr>
                          <m:t>𝟏</m:t>
                        </m:r>
                      </m:num>
                      <m:den>
                        <m:r>
                          <a:rPr lang="en-US" altLang="zh-CN" sz="1200" b="1" i="1" kern="1200">
                            <a:solidFill>
                              <a:schemeClr val="tx1"/>
                            </a:solidFill>
                            <a:effectLst/>
                            <a:latin typeface="Cambria Math" panose="02040503050406030204" pitchFamily="18" charset="0"/>
                            <a:ea typeface="宋体" pitchFamily="2" charset="-122"/>
                            <a:cs typeface="+mn-cs"/>
                          </a:rPr>
                          <m:t>𝒏𝒆</m:t>
                        </m:r>
                      </m:den>
                    </m:f>
                    <m:sSub>
                      <m:sSubPr>
                        <m:ctrlPr>
                          <a:rPr lang="zh-CN" altLang="zh-CN" sz="1200" b="1" i="1" kern="1200">
                            <a:solidFill>
                              <a:schemeClr val="tx1"/>
                            </a:solidFill>
                            <a:effectLst/>
                            <a:latin typeface="Cambria Math" panose="02040503050406030204" pitchFamily="18" charset="0"/>
                            <a:ea typeface="宋体" pitchFamily="2" charset="-122"/>
                            <a:cs typeface="+mn-cs"/>
                          </a:rPr>
                        </m:ctrlPr>
                      </m:sSubPr>
                      <m:e>
                        <m:r>
                          <a:rPr lang="en-US" altLang="zh-CN" sz="1200" b="1" i="1" kern="1200">
                            <a:solidFill>
                              <a:schemeClr val="tx1"/>
                            </a:solidFill>
                            <a:effectLst/>
                            <a:latin typeface="Cambria Math" panose="02040503050406030204" pitchFamily="18" charset="0"/>
                            <a:ea typeface="宋体" pitchFamily="2" charset="-122"/>
                            <a:cs typeface="+mn-cs"/>
                          </a:rPr>
                          <m:t>𝒋</m:t>
                        </m:r>
                      </m:e>
                      <m:sub>
                        <m:r>
                          <a:rPr lang="en-US" altLang="zh-CN" sz="1200" b="1" i="1" kern="1200">
                            <a:solidFill>
                              <a:schemeClr val="tx1"/>
                            </a:solidFill>
                            <a:effectLst/>
                            <a:latin typeface="Cambria Math" panose="02040503050406030204" pitchFamily="18" charset="0"/>
                            <a:ea typeface="宋体" pitchFamily="2" charset="-122"/>
                            <a:cs typeface="+mn-cs"/>
                          </a:rPr>
                          <m:t>𝒙</m:t>
                        </m:r>
                      </m:sub>
                    </m:sSub>
                    <m:sSub>
                      <m:sSubPr>
                        <m:ctrlPr>
                          <a:rPr lang="zh-CN" altLang="zh-CN" sz="1200" b="1" i="1" kern="1200">
                            <a:solidFill>
                              <a:schemeClr val="tx1"/>
                            </a:solidFill>
                            <a:effectLst/>
                            <a:latin typeface="Cambria Math" panose="02040503050406030204" pitchFamily="18" charset="0"/>
                            <a:ea typeface="宋体" pitchFamily="2" charset="-122"/>
                            <a:cs typeface="+mn-cs"/>
                          </a:rPr>
                        </m:ctrlPr>
                      </m:sSubPr>
                      <m:e>
                        <m:r>
                          <a:rPr lang="en-US" altLang="zh-CN" sz="1200" b="1" i="1" kern="1200">
                            <a:solidFill>
                              <a:schemeClr val="tx1"/>
                            </a:solidFill>
                            <a:effectLst/>
                            <a:latin typeface="Cambria Math" panose="02040503050406030204" pitchFamily="18" charset="0"/>
                            <a:ea typeface="宋体" pitchFamily="2" charset="-122"/>
                            <a:cs typeface="+mn-cs"/>
                          </a:rPr>
                          <m:t>𝑩</m:t>
                        </m:r>
                      </m:e>
                      <m:sub>
                        <m:r>
                          <a:rPr lang="en-US" altLang="zh-CN" sz="1200" b="1" i="1" kern="1200">
                            <a:solidFill>
                              <a:schemeClr val="tx1"/>
                            </a:solidFill>
                            <a:effectLst/>
                            <a:latin typeface="Cambria Math" panose="02040503050406030204" pitchFamily="18" charset="0"/>
                            <a:ea typeface="宋体" pitchFamily="2" charset="-122"/>
                            <a:cs typeface="+mn-cs"/>
                          </a:rPr>
                          <m:t>𝒁</m:t>
                        </m:r>
                      </m:sub>
                    </m:sSub>
                  </m:oMath>
                </a14:m>
                <a:r>
                  <a:rPr lang="zh-CN" altLang="zh-CN" sz="1200" b="1" kern="1200" dirty="0">
                    <a:solidFill>
                      <a:schemeClr val="tx1"/>
                    </a:solidFill>
                    <a:effectLst/>
                    <a:latin typeface="Arial" pitchFamily="34" charset="0"/>
                    <a:ea typeface="宋体" pitchFamily="2" charset="-122"/>
                    <a:cs typeface="+mn-cs"/>
                  </a:rPr>
                  <a:t>，</a:t>
                </a:r>
                <a:r>
                  <a:rPr lang="en-US" altLang="zh-CN" sz="1200" b="1" kern="1200" dirty="0" smtClean="0">
                    <a:solidFill>
                      <a:schemeClr val="tx1"/>
                    </a:solidFill>
                    <a:effectLst/>
                    <a:latin typeface="Arial" pitchFamily="34" charset="0"/>
                    <a:ea typeface="宋体" pitchFamily="2" charset="-122"/>
                    <a:cs typeface="+mn-cs"/>
                  </a:rPr>
                  <a:t>&gt;&gt;&gt;</a:t>
                </a:r>
                <a:r>
                  <a:rPr lang="zh-CN" altLang="zh-CN" sz="1200" b="1" kern="1200" dirty="0" smtClean="0">
                    <a:solidFill>
                      <a:schemeClr val="tx1"/>
                    </a:solidFill>
                    <a:effectLst/>
                    <a:latin typeface="Arial" pitchFamily="34" charset="0"/>
                    <a:ea typeface="宋体" pitchFamily="2" charset="-122"/>
                    <a:cs typeface="+mn-cs"/>
                  </a:rPr>
                  <a:t>定义</a:t>
                </a:r>
                <a:r>
                  <a:rPr lang="en-US" altLang="zh-CN" sz="1200" b="1" kern="1200" dirty="0">
                    <a:solidFill>
                      <a:schemeClr val="tx1"/>
                    </a:solidFill>
                    <a:effectLst/>
                    <a:latin typeface="Arial" pitchFamily="34" charset="0"/>
                    <a:ea typeface="宋体" pitchFamily="2" charset="-122"/>
                    <a:cs typeface="+mn-cs"/>
                  </a:rPr>
                  <a:t>Rn</a:t>
                </a:r>
                <a:r>
                  <a:rPr lang="zh-CN" altLang="zh-CN" sz="1200" b="1" kern="1200" dirty="0">
                    <a:solidFill>
                      <a:schemeClr val="tx1"/>
                    </a:solidFill>
                    <a:effectLst/>
                    <a:latin typeface="Arial" pitchFamily="34" charset="0"/>
                    <a:ea typeface="宋体" pitchFamily="2" charset="-122"/>
                    <a:cs typeface="+mn-cs"/>
                  </a:rPr>
                  <a:t>等于</a:t>
                </a:r>
                <a14:m>
                  <m:oMath xmlns:m="http://schemas.openxmlformats.org/officeDocument/2006/math">
                    <m:r>
                      <a:rPr lang="en-US" altLang="zh-CN" sz="1200" b="1" i="1" kern="1200">
                        <a:solidFill>
                          <a:schemeClr val="tx1"/>
                        </a:solidFill>
                        <a:effectLst/>
                        <a:latin typeface="Cambria Math" panose="02040503050406030204" pitchFamily="18" charset="0"/>
                        <a:ea typeface="宋体" pitchFamily="2" charset="-122"/>
                        <a:cs typeface="+mn-cs"/>
                      </a:rPr>
                      <m:t>−</m:t>
                    </m:r>
                    <m:f>
                      <m:fPr>
                        <m:ctrlPr>
                          <a:rPr lang="zh-CN" altLang="zh-CN" sz="1200" b="1" i="1" kern="1200">
                            <a:solidFill>
                              <a:schemeClr val="tx1"/>
                            </a:solidFill>
                            <a:effectLst/>
                            <a:latin typeface="Cambria Math" panose="02040503050406030204" pitchFamily="18" charset="0"/>
                            <a:ea typeface="宋体" pitchFamily="2" charset="-122"/>
                            <a:cs typeface="+mn-cs"/>
                          </a:rPr>
                        </m:ctrlPr>
                      </m:fPr>
                      <m:num>
                        <m:r>
                          <a:rPr lang="en-US" altLang="zh-CN" sz="1200" b="1" i="1" kern="1200">
                            <a:solidFill>
                              <a:schemeClr val="tx1"/>
                            </a:solidFill>
                            <a:effectLst/>
                            <a:latin typeface="Cambria Math" panose="02040503050406030204" pitchFamily="18" charset="0"/>
                            <a:ea typeface="宋体" pitchFamily="2" charset="-122"/>
                            <a:cs typeface="+mn-cs"/>
                          </a:rPr>
                          <m:t>𝟏</m:t>
                        </m:r>
                      </m:num>
                      <m:den>
                        <m:r>
                          <a:rPr lang="en-US" altLang="zh-CN" sz="1200" b="1" i="1" kern="1200">
                            <a:solidFill>
                              <a:schemeClr val="tx1"/>
                            </a:solidFill>
                            <a:effectLst/>
                            <a:latin typeface="Cambria Math" panose="02040503050406030204" pitchFamily="18" charset="0"/>
                            <a:ea typeface="宋体" pitchFamily="2" charset="-122"/>
                            <a:cs typeface="+mn-cs"/>
                          </a:rPr>
                          <m:t>𝒏𝒆</m:t>
                        </m:r>
                      </m:den>
                    </m:f>
                  </m:oMath>
                </a14:m>
                <a:r>
                  <a:rPr lang="en-US" altLang="zh-CN" sz="1200" b="1" kern="1200" dirty="0">
                    <a:solidFill>
                      <a:schemeClr val="tx1"/>
                    </a:solidFill>
                    <a:effectLst/>
                    <a:latin typeface="Arial" pitchFamily="34" charset="0"/>
                    <a:ea typeface="宋体" pitchFamily="2" charset="-122"/>
                    <a:cs typeface="+mn-cs"/>
                  </a:rPr>
                  <a:t>,Rn</a:t>
                </a:r>
                <a:r>
                  <a:rPr lang="zh-CN" altLang="zh-CN" sz="1200" b="1" kern="1200" dirty="0">
                    <a:solidFill>
                      <a:schemeClr val="tx1"/>
                    </a:solidFill>
                    <a:effectLst/>
                    <a:latin typeface="Arial" pitchFamily="34" charset="0"/>
                    <a:ea typeface="宋体" pitchFamily="2" charset="-122"/>
                    <a:cs typeface="+mn-cs"/>
                  </a:rPr>
                  <a:t>为电子的霍尔系数，为负值。同样可以得到空穴的霍尔系数为</a:t>
                </a:r>
                <a14:m>
                  <m:oMath xmlns:m="http://schemas.openxmlformats.org/officeDocument/2006/math">
                    <m:f>
                      <m:fPr>
                        <m:ctrlPr>
                          <a:rPr lang="zh-CN" altLang="zh-CN" sz="1200" b="1" i="1" kern="1200">
                            <a:solidFill>
                              <a:schemeClr val="tx1"/>
                            </a:solidFill>
                            <a:effectLst/>
                            <a:latin typeface="Cambria Math" panose="02040503050406030204" pitchFamily="18" charset="0"/>
                            <a:ea typeface="宋体" pitchFamily="2" charset="-122"/>
                            <a:cs typeface="+mn-cs"/>
                          </a:rPr>
                        </m:ctrlPr>
                      </m:fPr>
                      <m:num>
                        <m:r>
                          <a:rPr lang="en-US" altLang="zh-CN" sz="1200" b="1" i="1" kern="1200">
                            <a:solidFill>
                              <a:schemeClr val="tx1"/>
                            </a:solidFill>
                            <a:effectLst/>
                            <a:latin typeface="Cambria Math" panose="02040503050406030204" pitchFamily="18" charset="0"/>
                            <a:ea typeface="宋体" pitchFamily="2" charset="-122"/>
                            <a:cs typeface="+mn-cs"/>
                          </a:rPr>
                          <m:t>𝟏</m:t>
                        </m:r>
                      </m:num>
                      <m:den>
                        <m:r>
                          <a:rPr lang="en-US" altLang="zh-CN" sz="1200" b="1" i="1" kern="1200">
                            <a:solidFill>
                              <a:schemeClr val="tx1"/>
                            </a:solidFill>
                            <a:effectLst/>
                            <a:latin typeface="Cambria Math" panose="02040503050406030204" pitchFamily="18" charset="0"/>
                            <a:ea typeface="宋体" pitchFamily="2" charset="-122"/>
                            <a:cs typeface="+mn-cs"/>
                          </a:rPr>
                          <m:t>𝒑𝒆</m:t>
                        </m:r>
                      </m:den>
                    </m:f>
                  </m:oMath>
                </a14:m>
                <a:r>
                  <a:rPr lang="zh-CN" altLang="zh-CN" sz="1200" b="1" kern="1200" dirty="0">
                    <a:solidFill>
                      <a:schemeClr val="tx1"/>
                    </a:solidFill>
                    <a:effectLst/>
                    <a:latin typeface="Arial" pitchFamily="34" charset="0"/>
                    <a:ea typeface="宋体" pitchFamily="2" charset="-122"/>
                    <a:cs typeface="+mn-cs"/>
                  </a:rPr>
                  <a:t>，为正值</a:t>
                </a:r>
                <a:r>
                  <a:rPr lang="zh-CN" altLang="zh-CN" sz="1200" b="1" kern="1200" dirty="0" smtClean="0">
                    <a:solidFill>
                      <a:schemeClr val="tx1"/>
                    </a:solidFill>
                    <a:effectLst/>
                    <a:latin typeface="Arial" pitchFamily="34" charset="0"/>
                    <a:ea typeface="宋体" pitchFamily="2" charset="-122"/>
                    <a:cs typeface="+mn-cs"/>
                  </a:rPr>
                  <a:t>。</a:t>
                </a:r>
                <a:r>
                  <a:rPr lang="zh-CN" altLang="en-US" sz="1200" b="1" kern="1200" dirty="0" smtClean="0">
                    <a:solidFill>
                      <a:schemeClr val="tx1"/>
                    </a:solidFill>
                    <a:effectLst/>
                    <a:latin typeface="Arial" pitchFamily="34" charset="0"/>
                    <a:ea typeface="宋体" pitchFamily="2" charset="-122"/>
                    <a:cs typeface="+mn-cs"/>
                  </a:rPr>
                  <a:t>对于 常见</a:t>
                </a:r>
                <a:r>
                  <a:rPr lang="zh-CN" altLang="zh-CN" sz="1200" b="1" kern="1200" dirty="0" smtClean="0">
                    <a:solidFill>
                      <a:schemeClr val="tx1"/>
                    </a:solidFill>
                    <a:effectLst/>
                    <a:latin typeface="Arial" pitchFamily="34" charset="0"/>
                    <a:ea typeface="宋体" pitchFamily="2" charset="-122"/>
                    <a:cs typeface="+mn-cs"/>
                  </a:rPr>
                  <a:t>的</a:t>
                </a:r>
                <a:r>
                  <a:rPr lang="zh-CN" altLang="zh-CN" sz="1200" b="1" kern="1200" dirty="0">
                    <a:solidFill>
                      <a:schemeClr val="tx1"/>
                    </a:solidFill>
                    <a:effectLst/>
                    <a:latin typeface="Arial" pitchFamily="34" charset="0"/>
                    <a:ea typeface="宋体" pitchFamily="2" charset="-122"/>
                    <a:cs typeface="+mn-cs"/>
                  </a:rPr>
                  <a:t>半导体，一般在室温下，如果以电子导电为主，霍尔系数为负，以空穴导电为主，霍尔系数为</a:t>
                </a:r>
                <a:r>
                  <a:rPr lang="zh-CN" altLang="zh-CN" sz="1200" b="1" kern="1200" dirty="0" smtClean="0">
                    <a:solidFill>
                      <a:schemeClr val="tx1"/>
                    </a:solidFill>
                    <a:effectLst/>
                    <a:latin typeface="Arial" pitchFamily="34" charset="0"/>
                    <a:ea typeface="宋体" pitchFamily="2" charset="-122"/>
                    <a:cs typeface="+mn-cs"/>
                  </a:rPr>
                  <a:t>正</a:t>
                </a:r>
                <a:r>
                  <a:rPr lang="zh-CN" altLang="en-US" sz="1200" b="1" kern="1200" dirty="0" smtClean="0">
                    <a:solidFill>
                      <a:schemeClr val="tx1"/>
                    </a:solidFill>
                    <a:effectLst/>
                    <a:latin typeface="Arial" pitchFamily="34" charset="0"/>
                    <a:ea typeface="宋体" pitchFamily="2" charset="-122"/>
                    <a:cs typeface="+mn-cs"/>
                  </a:rPr>
                  <a:t>，可以通过霍尔测试仪测量半导体的霍尔系数</a:t>
                </a:r>
                <a:r>
                  <a:rPr lang="zh-CN" altLang="zh-CN" sz="1200" b="1" kern="1200" dirty="0" smtClean="0">
                    <a:solidFill>
                      <a:schemeClr val="tx1"/>
                    </a:solidFill>
                    <a:effectLst/>
                    <a:latin typeface="Arial" pitchFamily="34" charset="0"/>
                    <a:ea typeface="宋体" pitchFamily="2" charset="-122"/>
                    <a:cs typeface="+mn-cs"/>
                  </a:rPr>
                  <a:t>判断</a:t>
                </a:r>
                <a:r>
                  <a:rPr lang="zh-CN" altLang="zh-CN" sz="1200" b="1" kern="1200" dirty="0">
                    <a:solidFill>
                      <a:schemeClr val="tx1"/>
                    </a:solidFill>
                    <a:effectLst/>
                    <a:latin typeface="Arial" pitchFamily="34" charset="0"/>
                    <a:ea typeface="宋体" pitchFamily="2" charset="-122"/>
                    <a:cs typeface="+mn-cs"/>
                  </a:rPr>
                  <a:t>半导体</a:t>
                </a:r>
                <a:r>
                  <a:rPr lang="zh-CN" altLang="zh-CN" sz="1200" b="1" kern="1200" dirty="0" smtClean="0">
                    <a:solidFill>
                      <a:schemeClr val="tx1"/>
                    </a:solidFill>
                    <a:effectLst/>
                    <a:latin typeface="Arial" pitchFamily="34" charset="0"/>
                    <a:ea typeface="宋体" pitchFamily="2" charset="-122"/>
                    <a:cs typeface="+mn-cs"/>
                  </a:rPr>
                  <a:t>导</a:t>
                </a:r>
                <a:r>
                  <a:rPr lang="zh-CN" altLang="en-US" sz="1200" b="1" kern="1200" dirty="0" smtClean="0">
                    <a:solidFill>
                      <a:schemeClr val="tx1"/>
                    </a:solidFill>
                    <a:effectLst/>
                    <a:latin typeface="Arial" pitchFamily="34" charset="0"/>
                    <a:ea typeface="宋体" pitchFamily="2" charset="-122"/>
                    <a:cs typeface="+mn-cs"/>
                  </a:rPr>
                  <a:t>电</a:t>
                </a:r>
                <a:r>
                  <a:rPr lang="zh-CN" altLang="zh-CN" sz="1200" b="1" kern="1200" dirty="0" smtClean="0">
                    <a:solidFill>
                      <a:schemeClr val="tx1"/>
                    </a:solidFill>
                    <a:effectLst/>
                    <a:latin typeface="Arial" pitchFamily="34" charset="0"/>
                    <a:ea typeface="宋体" pitchFamily="2" charset="-122"/>
                    <a:cs typeface="+mn-cs"/>
                  </a:rPr>
                  <a:t>类型</a:t>
                </a:r>
                <a:r>
                  <a:rPr lang="en-US" altLang="zh-CN" sz="1200" b="1" kern="1200" dirty="0" smtClean="0">
                    <a:solidFill>
                      <a:schemeClr val="tx1"/>
                    </a:solidFill>
                    <a:effectLst/>
                    <a:latin typeface="Arial" pitchFamily="34" charset="0"/>
                    <a:ea typeface="宋体" pitchFamily="2" charset="-122"/>
                    <a:cs typeface="+mn-cs"/>
                  </a:rPr>
                  <a:t>》》</a:t>
                </a:r>
                <a:r>
                  <a:rPr lang="zh-CN" altLang="zh-CN" sz="1200" b="1" kern="1200" dirty="0" smtClean="0">
                    <a:solidFill>
                      <a:schemeClr val="tx1"/>
                    </a:solidFill>
                    <a:effectLst/>
                    <a:latin typeface="Arial" pitchFamily="34" charset="0"/>
                    <a:ea typeface="宋体" pitchFamily="2" charset="-122"/>
                    <a:cs typeface="+mn-cs"/>
                  </a:rPr>
                  <a:t>。</a:t>
                </a:r>
                <a:r>
                  <a:rPr lang="zh-CN" altLang="zh-CN" sz="1200" b="1" kern="1200" dirty="0">
                    <a:solidFill>
                      <a:schemeClr val="tx1"/>
                    </a:solidFill>
                    <a:effectLst/>
                    <a:latin typeface="Arial" pitchFamily="34" charset="0"/>
                    <a:ea typeface="宋体" pitchFamily="2" charset="-122"/>
                    <a:cs typeface="+mn-cs"/>
                  </a:rPr>
                  <a:t>从霍尔系数的公式可以看出，对于单一载流子导电为主的半导体，可以得到半导体的多</a:t>
                </a:r>
                <a:r>
                  <a:rPr lang="zh-CN" altLang="zh-CN" sz="1200" b="1" kern="1200" dirty="0" smtClean="0">
                    <a:solidFill>
                      <a:schemeClr val="tx1"/>
                    </a:solidFill>
                    <a:effectLst/>
                    <a:latin typeface="Arial" pitchFamily="34" charset="0"/>
                    <a:ea typeface="宋体" pitchFamily="2" charset="-122"/>
                    <a:cs typeface="+mn-cs"/>
                  </a:rPr>
                  <a:t>子浓度</a:t>
                </a:r>
                <a:r>
                  <a:rPr lang="en-US" altLang="zh-CN" sz="1200" b="1" kern="1200" dirty="0">
                    <a:solidFill>
                      <a:schemeClr val="tx1"/>
                    </a:solidFill>
                    <a:effectLst/>
                    <a:latin typeface="Arial" pitchFamily="34" charset="0"/>
                    <a:ea typeface="宋体" pitchFamily="2" charset="-122"/>
                    <a:cs typeface="+mn-cs"/>
                  </a:rPr>
                  <a:t>&gt;&gt;&gt;</a:t>
                </a:r>
                <a:r>
                  <a:rPr lang="zh-CN" altLang="zh-CN" sz="1200" b="1" kern="1200" dirty="0">
                    <a:solidFill>
                      <a:schemeClr val="tx1"/>
                    </a:solidFill>
                    <a:effectLst/>
                    <a:latin typeface="Arial" pitchFamily="34" charset="0"/>
                    <a:ea typeface="宋体" pitchFamily="2" charset="-122"/>
                    <a:cs typeface="+mn-cs"/>
                  </a:rPr>
                  <a:t>。以电子导电的半导体中，电子为多子，空穴为少子。以空穴导电为主的半导体，空穴为多子，电子为少子。</a:t>
                </a:r>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先来学习单一掺杂半导体的霍尔效应。首先说明一点，在我们的分析中坐标系选择的是右手坐标系。即</a:t>
                </a:r>
                <a:r>
                  <a:rPr lang="en-US" altLang="zh-CN" dirty="0" smtClean="0"/>
                  <a:t>x</a:t>
                </a:r>
                <a:r>
                  <a:rPr lang="zh-CN" altLang="en-US" dirty="0" smtClean="0"/>
                  <a:t>方向叉乘</a:t>
                </a:r>
                <a:r>
                  <a:rPr lang="en-US" altLang="zh-CN" dirty="0" smtClean="0"/>
                  <a:t>y</a:t>
                </a:r>
                <a:r>
                  <a:rPr lang="zh-CN" altLang="en-US" dirty="0" smtClean="0"/>
                  <a:t>方向等于</a:t>
                </a:r>
                <a:r>
                  <a:rPr lang="en-US" altLang="zh-CN" dirty="0" smtClean="0"/>
                  <a:t>z</a:t>
                </a:r>
                <a:r>
                  <a:rPr lang="zh-CN" altLang="en-US" dirty="0" smtClean="0"/>
                  <a:t>方向。在此坐标系下进行讨论。</a:t>
                </a:r>
                <a:endParaRPr lang="en-US" altLang="zh-CN" dirty="0" smtClean="0"/>
              </a:p>
              <a:p>
                <a:r>
                  <a:rPr lang="en-US" altLang="zh-CN" sz="1200" kern="1200" dirty="0" smtClean="0">
                    <a:solidFill>
                      <a:schemeClr val="tx1"/>
                    </a:solidFill>
                    <a:effectLst/>
                    <a:latin typeface="Arial" pitchFamily="34" charset="0"/>
                    <a:ea typeface="宋体" pitchFamily="2" charset="-122"/>
                    <a:cs typeface="+mn-cs"/>
                  </a:rPr>
                  <a:t>&gt;&gt;&gt;</a:t>
                </a:r>
                <a:r>
                  <a:rPr lang="zh-CN" altLang="zh-CN" sz="1200" kern="1200" dirty="0">
                    <a:solidFill>
                      <a:schemeClr val="tx1"/>
                    </a:solidFill>
                    <a:effectLst/>
                    <a:latin typeface="Arial" pitchFamily="34" charset="0"/>
                    <a:ea typeface="宋体" pitchFamily="2" charset="-122"/>
                    <a:cs typeface="+mn-cs"/>
                  </a:rPr>
                  <a:t>如果有一块均匀掺杂的半导体材料，</a:t>
                </a:r>
                <a:r>
                  <a:rPr lang="en-US" altLang="zh-CN" sz="1200" kern="1200" dirty="0">
                    <a:solidFill>
                      <a:schemeClr val="tx1"/>
                    </a:solidFill>
                    <a:effectLst/>
                    <a:latin typeface="Arial" pitchFamily="34" charset="0"/>
                    <a:ea typeface="宋体" pitchFamily="2" charset="-122"/>
                    <a:cs typeface="+mn-cs"/>
                  </a:rPr>
                  <a:t>&gt;&gt;&gt;</a:t>
                </a:r>
                <a:r>
                  <a:rPr lang="zh-CN" altLang="zh-CN" sz="1200" kern="1200" dirty="0">
                    <a:solidFill>
                      <a:schemeClr val="tx1"/>
                    </a:solidFill>
                    <a:effectLst/>
                    <a:latin typeface="Arial" pitchFamily="34" charset="0"/>
                    <a:ea typeface="宋体" pitchFamily="2" charset="-122"/>
                    <a:cs typeface="+mn-cs"/>
                  </a:rPr>
                  <a:t>在</a:t>
                </a:r>
                <a:r>
                  <a:rPr lang="en-US" altLang="zh-CN" sz="1200" kern="1200" dirty="0">
                    <a:solidFill>
                      <a:schemeClr val="tx1"/>
                    </a:solidFill>
                    <a:effectLst/>
                    <a:latin typeface="Arial" pitchFamily="34" charset="0"/>
                    <a:ea typeface="宋体" pitchFamily="2" charset="-122"/>
                    <a:cs typeface="+mn-cs"/>
                  </a:rPr>
                  <a:t>x</a:t>
                </a:r>
                <a:r>
                  <a:rPr lang="zh-CN" altLang="zh-CN" sz="1200" kern="1200" dirty="0">
                    <a:solidFill>
                      <a:schemeClr val="tx1"/>
                    </a:solidFill>
                    <a:effectLst/>
                    <a:latin typeface="Arial" pitchFamily="34" charset="0"/>
                    <a:ea typeface="宋体" pitchFamily="2" charset="-122"/>
                    <a:cs typeface="+mn-cs"/>
                  </a:rPr>
                  <a:t>方向上施加电压，</a:t>
                </a:r>
                <a:r>
                  <a:rPr lang="en-US" altLang="zh-CN" sz="1200" kern="1200" dirty="0">
                    <a:solidFill>
                      <a:schemeClr val="tx1"/>
                    </a:solidFill>
                    <a:effectLst/>
                    <a:latin typeface="Arial" pitchFamily="34" charset="0"/>
                    <a:ea typeface="宋体" pitchFamily="2" charset="-122"/>
                    <a:cs typeface="+mn-cs"/>
                  </a:rPr>
                  <a:t>&gt;&gt;&gt;</a:t>
                </a:r>
                <a:r>
                  <a:rPr lang="zh-CN" altLang="zh-CN" sz="1200" kern="1200" dirty="0">
                    <a:solidFill>
                      <a:schemeClr val="tx1"/>
                    </a:solidFill>
                    <a:effectLst/>
                    <a:latin typeface="Arial" pitchFamily="34" charset="0"/>
                    <a:ea typeface="宋体" pitchFamily="2" charset="-122"/>
                    <a:cs typeface="+mn-cs"/>
                  </a:rPr>
                  <a:t>半导体中的电子和空穴</a:t>
                </a:r>
                <a:r>
                  <a:rPr lang="en-US" altLang="zh-CN" sz="1200" kern="1200" dirty="0">
                    <a:solidFill>
                      <a:schemeClr val="tx1"/>
                    </a:solidFill>
                    <a:effectLst/>
                    <a:latin typeface="Arial" pitchFamily="34" charset="0"/>
                    <a:ea typeface="宋体" pitchFamily="2" charset="-122"/>
                    <a:cs typeface="+mn-cs"/>
                  </a:rPr>
                  <a:t>&gt;&gt;&gt;</a:t>
                </a:r>
                <a:r>
                  <a:rPr lang="zh-CN" altLang="zh-CN" sz="1200" kern="1200" dirty="0">
                    <a:solidFill>
                      <a:schemeClr val="tx1"/>
                    </a:solidFill>
                    <a:effectLst/>
                    <a:latin typeface="Arial" pitchFamily="34" charset="0"/>
                    <a:ea typeface="宋体" pitchFamily="2" charset="-122"/>
                    <a:cs typeface="+mn-cs"/>
                  </a:rPr>
                  <a:t>将在</a:t>
                </a:r>
                <a:r>
                  <a:rPr lang="en-US" altLang="zh-CN" sz="1200" kern="1200" dirty="0">
                    <a:solidFill>
                      <a:schemeClr val="tx1"/>
                    </a:solidFill>
                    <a:effectLst/>
                    <a:latin typeface="Arial" pitchFamily="34" charset="0"/>
                    <a:ea typeface="宋体" pitchFamily="2" charset="-122"/>
                    <a:cs typeface="+mn-cs"/>
                  </a:rPr>
                  <a:t>x</a:t>
                </a:r>
                <a:r>
                  <a:rPr lang="zh-CN" altLang="zh-CN" sz="1200" kern="1200" dirty="0">
                    <a:solidFill>
                      <a:schemeClr val="tx1"/>
                    </a:solidFill>
                    <a:effectLst/>
                    <a:latin typeface="Arial" pitchFamily="34" charset="0"/>
                    <a:ea typeface="宋体" pitchFamily="2" charset="-122"/>
                    <a:cs typeface="+mn-cs"/>
                  </a:rPr>
                  <a:t>方向产生电流，</a:t>
                </a:r>
                <a:r>
                  <a:rPr lang="en-US" altLang="zh-CN" sz="1200" kern="1200" dirty="0">
                    <a:solidFill>
                      <a:schemeClr val="tx1"/>
                    </a:solidFill>
                    <a:effectLst/>
                    <a:latin typeface="Arial" pitchFamily="34" charset="0"/>
                    <a:ea typeface="宋体" pitchFamily="2" charset="-122"/>
                    <a:cs typeface="+mn-cs"/>
                  </a:rPr>
                  <a:t>&gt;&gt;&gt;</a:t>
                </a:r>
                <a:r>
                  <a:rPr lang="zh-CN" altLang="zh-CN" sz="1200" kern="1200" dirty="0">
                    <a:solidFill>
                      <a:schemeClr val="tx1"/>
                    </a:solidFill>
                    <a:effectLst/>
                    <a:latin typeface="Arial" pitchFamily="34" charset="0"/>
                    <a:ea typeface="宋体" pitchFamily="2" charset="-122"/>
                    <a:cs typeface="+mn-cs"/>
                  </a:rPr>
                  <a:t>现在在垂直</a:t>
                </a:r>
                <a:r>
                  <a:rPr lang="en-US" altLang="zh-CN" sz="1200" kern="1200" dirty="0">
                    <a:solidFill>
                      <a:schemeClr val="tx1"/>
                    </a:solidFill>
                    <a:effectLst/>
                    <a:latin typeface="Arial" pitchFamily="34" charset="0"/>
                    <a:ea typeface="宋体" pitchFamily="2" charset="-122"/>
                    <a:cs typeface="+mn-cs"/>
                  </a:rPr>
                  <a:t>x</a:t>
                </a:r>
                <a:r>
                  <a:rPr lang="zh-CN" altLang="zh-CN" sz="1200" kern="1200" dirty="0">
                    <a:solidFill>
                      <a:schemeClr val="tx1"/>
                    </a:solidFill>
                    <a:effectLst/>
                    <a:latin typeface="Arial" pitchFamily="34" charset="0"/>
                    <a:ea typeface="宋体" pitchFamily="2" charset="-122"/>
                    <a:cs typeface="+mn-cs"/>
                  </a:rPr>
                  <a:t>方向，指向屏幕向内的方向施加稳定的磁场。考虑半导体为</a:t>
                </a:r>
                <a:r>
                  <a:rPr lang="en-US" altLang="zh-CN" sz="1200" kern="1200" dirty="0">
                    <a:solidFill>
                      <a:schemeClr val="tx1"/>
                    </a:solidFill>
                    <a:effectLst/>
                    <a:latin typeface="Arial" pitchFamily="34" charset="0"/>
                    <a:ea typeface="宋体" pitchFamily="2" charset="-122"/>
                    <a:cs typeface="+mn-cs"/>
                  </a:rPr>
                  <a:t>n</a:t>
                </a:r>
                <a:r>
                  <a:rPr lang="zh-CN" altLang="zh-CN" sz="1200" kern="1200" dirty="0">
                    <a:solidFill>
                      <a:schemeClr val="tx1"/>
                    </a:solidFill>
                    <a:effectLst/>
                    <a:latin typeface="Arial" pitchFamily="34" charset="0"/>
                    <a:ea typeface="宋体" pitchFamily="2" charset="-122"/>
                    <a:cs typeface="+mn-cs"/>
                  </a:rPr>
                  <a:t>型半导体，即以电子导电为主，空穴导电可以忽略。半导体中的电子将受到洛伦兹力的作用，作用力的大小</a:t>
                </a:r>
                <a:r>
                  <a:rPr lang="en-US" altLang="zh-CN" sz="1200" kern="1200" dirty="0">
                    <a:solidFill>
                      <a:schemeClr val="tx1"/>
                    </a:solidFill>
                    <a:effectLst/>
                    <a:latin typeface="Arial" pitchFamily="34" charset="0"/>
                    <a:ea typeface="宋体" pitchFamily="2" charset="-122"/>
                    <a:cs typeface="+mn-cs"/>
                  </a:rPr>
                  <a:t>&gt;&gt;&gt;</a:t>
                </a:r>
                <a:r>
                  <a:rPr lang="zh-CN" altLang="zh-CN" sz="1200" kern="1200" dirty="0">
                    <a:solidFill>
                      <a:schemeClr val="tx1"/>
                    </a:solidFill>
                    <a:effectLst/>
                    <a:latin typeface="Arial" pitchFamily="34" charset="0"/>
                    <a:ea typeface="宋体" pitchFamily="2" charset="-122"/>
                    <a:cs typeface="+mn-cs"/>
                  </a:rPr>
                  <a:t>为电子的电荷量乘以电子的速度叉乘磁感应强度。则一个电子</a:t>
                </a:r>
                <a:r>
                  <a:rPr lang="en-US" altLang="zh-CN" sz="1200" kern="1200" dirty="0">
                    <a:solidFill>
                      <a:schemeClr val="tx1"/>
                    </a:solidFill>
                    <a:effectLst/>
                    <a:latin typeface="Arial" pitchFamily="34" charset="0"/>
                    <a:ea typeface="宋体" pitchFamily="2" charset="-122"/>
                    <a:cs typeface="+mn-cs"/>
                  </a:rPr>
                  <a:t>&gt;&gt;&gt;,</a:t>
                </a:r>
                <a:r>
                  <a:rPr lang="zh-CN" altLang="zh-CN" sz="1200" kern="1200" dirty="0">
                    <a:solidFill>
                      <a:schemeClr val="tx1"/>
                    </a:solidFill>
                    <a:effectLst/>
                    <a:latin typeface="Arial" pitchFamily="34" charset="0"/>
                    <a:ea typeface="宋体" pitchFamily="2" charset="-122"/>
                    <a:cs typeface="+mn-cs"/>
                  </a:rPr>
                  <a:t>沿着逆电场的方向运动</a:t>
                </a:r>
                <a:r>
                  <a:rPr lang="en-US" altLang="zh-CN" sz="1200" kern="1200" dirty="0">
                    <a:solidFill>
                      <a:schemeClr val="tx1"/>
                    </a:solidFill>
                    <a:effectLst/>
                    <a:latin typeface="Arial" pitchFamily="34" charset="0"/>
                    <a:ea typeface="宋体" pitchFamily="2" charset="-122"/>
                    <a:cs typeface="+mn-cs"/>
                  </a:rPr>
                  <a:t>&gt;&gt;&gt;,</a:t>
                </a:r>
                <a:r>
                  <a:rPr lang="zh-CN" altLang="zh-CN" sz="1200" kern="1200" dirty="0">
                    <a:solidFill>
                      <a:schemeClr val="tx1"/>
                    </a:solidFill>
                    <a:effectLst/>
                    <a:latin typeface="Arial" pitchFamily="34" charset="0"/>
                    <a:ea typeface="宋体" pitchFamily="2" charset="-122"/>
                    <a:cs typeface="+mn-cs"/>
                  </a:rPr>
                  <a:t>利用右手定则电子的速度叉乘磁感应强度，方向指向负</a:t>
                </a:r>
                <a:r>
                  <a:rPr lang="en-US" altLang="zh-CN" sz="1200" kern="1200" dirty="0">
                    <a:solidFill>
                      <a:schemeClr val="tx1"/>
                    </a:solidFill>
                    <a:effectLst/>
                    <a:latin typeface="Arial" pitchFamily="34" charset="0"/>
                    <a:ea typeface="宋体" pitchFamily="2" charset="-122"/>
                    <a:cs typeface="+mn-cs"/>
                  </a:rPr>
                  <a:t>y</a:t>
                </a:r>
                <a:r>
                  <a:rPr lang="zh-CN" altLang="zh-CN" sz="1200" kern="1200" dirty="0">
                    <a:solidFill>
                      <a:schemeClr val="tx1"/>
                    </a:solidFill>
                    <a:effectLst/>
                    <a:latin typeface="Arial" pitchFamily="34" charset="0"/>
                    <a:ea typeface="宋体" pitchFamily="2" charset="-122"/>
                    <a:cs typeface="+mn-cs"/>
                  </a:rPr>
                  <a:t>方向，在考虑电子带有负电荷，则电子受力方向为正</a:t>
                </a:r>
                <a:r>
                  <a:rPr lang="en-US" altLang="zh-CN" sz="1200" kern="1200" dirty="0">
                    <a:solidFill>
                      <a:schemeClr val="tx1"/>
                    </a:solidFill>
                    <a:effectLst/>
                    <a:latin typeface="Arial" pitchFamily="34" charset="0"/>
                    <a:ea typeface="宋体" pitchFamily="2" charset="-122"/>
                    <a:cs typeface="+mn-cs"/>
                  </a:rPr>
                  <a:t>y</a:t>
                </a:r>
                <a:r>
                  <a:rPr lang="zh-CN" altLang="zh-CN" sz="1200" kern="1200" dirty="0">
                    <a:solidFill>
                      <a:schemeClr val="tx1"/>
                    </a:solidFill>
                    <a:effectLst/>
                    <a:latin typeface="Arial" pitchFamily="34" charset="0"/>
                    <a:ea typeface="宋体" pitchFamily="2" charset="-122"/>
                    <a:cs typeface="+mn-cs"/>
                  </a:rPr>
                  <a:t>方向。</a:t>
                </a:r>
                <a:r>
                  <a:rPr lang="en-US" altLang="zh-CN" sz="1200" kern="1200" dirty="0">
                    <a:solidFill>
                      <a:schemeClr val="tx1"/>
                    </a:solidFill>
                    <a:effectLst/>
                    <a:latin typeface="Arial" pitchFamily="34" charset="0"/>
                    <a:ea typeface="宋体" pitchFamily="2" charset="-122"/>
                    <a:cs typeface="+mn-cs"/>
                  </a:rPr>
                  <a:t>&gt;&gt;&gt;</a:t>
                </a:r>
                <a:r>
                  <a:rPr lang="zh-CN" altLang="zh-CN" sz="1200" kern="1200" dirty="0">
                    <a:solidFill>
                      <a:schemeClr val="tx1"/>
                    </a:solidFill>
                    <a:effectLst/>
                    <a:latin typeface="Arial" pitchFamily="34" charset="0"/>
                    <a:ea typeface="宋体" pitchFamily="2" charset="-122"/>
                    <a:cs typeface="+mn-cs"/>
                  </a:rPr>
                  <a:t>电子在洛伦兹力作用下向正</a:t>
                </a:r>
                <a:r>
                  <a:rPr lang="en-US" altLang="zh-CN" sz="1200" kern="1200" dirty="0">
                    <a:solidFill>
                      <a:schemeClr val="tx1"/>
                    </a:solidFill>
                    <a:effectLst/>
                    <a:latin typeface="Arial" pitchFamily="34" charset="0"/>
                    <a:ea typeface="宋体" pitchFamily="2" charset="-122"/>
                    <a:cs typeface="+mn-cs"/>
                  </a:rPr>
                  <a:t>y</a:t>
                </a:r>
                <a:r>
                  <a:rPr lang="zh-CN" altLang="zh-CN" sz="1200" kern="1200" dirty="0">
                    <a:solidFill>
                      <a:schemeClr val="tx1"/>
                    </a:solidFill>
                    <a:effectLst/>
                    <a:latin typeface="Arial" pitchFamily="34" charset="0"/>
                    <a:ea typeface="宋体" pitchFamily="2" charset="-122"/>
                    <a:cs typeface="+mn-cs"/>
                  </a:rPr>
                  <a:t>方向偏转，则在半导体的正</a:t>
                </a:r>
                <a:r>
                  <a:rPr lang="en-US" altLang="zh-CN" sz="1200" kern="1200" dirty="0">
                    <a:solidFill>
                      <a:schemeClr val="tx1"/>
                    </a:solidFill>
                    <a:effectLst/>
                    <a:latin typeface="Arial" pitchFamily="34" charset="0"/>
                    <a:ea typeface="宋体" pitchFamily="2" charset="-122"/>
                    <a:cs typeface="+mn-cs"/>
                  </a:rPr>
                  <a:t>y</a:t>
                </a:r>
                <a:r>
                  <a:rPr lang="zh-CN" altLang="zh-CN" sz="1200" kern="1200" dirty="0">
                    <a:solidFill>
                      <a:schemeClr val="tx1"/>
                    </a:solidFill>
                    <a:effectLst/>
                    <a:latin typeface="Arial" pitchFamily="34" charset="0"/>
                    <a:ea typeface="宋体" pitchFamily="2" charset="-122"/>
                    <a:cs typeface="+mn-cs"/>
                  </a:rPr>
                  <a:t>方向的表面有负电荷积累，而在半导体的负</a:t>
                </a:r>
                <a:r>
                  <a:rPr lang="en-US" altLang="zh-CN" sz="1200" kern="1200" dirty="0">
                    <a:solidFill>
                      <a:schemeClr val="tx1"/>
                    </a:solidFill>
                    <a:effectLst/>
                    <a:latin typeface="Arial" pitchFamily="34" charset="0"/>
                    <a:ea typeface="宋体" pitchFamily="2" charset="-122"/>
                    <a:cs typeface="+mn-cs"/>
                  </a:rPr>
                  <a:t>y</a:t>
                </a:r>
                <a:r>
                  <a:rPr lang="zh-CN" altLang="zh-CN" sz="1200" kern="1200" dirty="0">
                    <a:solidFill>
                      <a:schemeClr val="tx1"/>
                    </a:solidFill>
                    <a:effectLst/>
                    <a:latin typeface="Arial" pitchFamily="34" charset="0"/>
                    <a:ea typeface="宋体" pitchFamily="2" charset="-122"/>
                    <a:cs typeface="+mn-cs"/>
                  </a:rPr>
                  <a:t>方向有正电荷积累，</a:t>
                </a:r>
                <a:r>
                  <a:rPr lang="en-US" altLang="zh-CN" sz="1200" kern="1200" dirty="0">
                    <a:solidFill>
                      <a:schemeClr val="tx1"/>
                    </a:solidFill>
                    <a:effectLst/>
                    <a:latin typeface="Arial" pitchFamily="34" charset="0"/>
                    <a:ea typeface="宋体" pitchFamily="2" charset="-122"/>
                    <a:cs typeface="+mn-cs"/>
                  </a:rPr>
                  <a:t>&gt;&gt;&gt;</a:t>
                </a:r>
                <a:r>
                  <a:rPr lang="zh-CN" altLang="zh-CN" sz="1200" kern="1200" dirty="0">
                    <a:solidFill>
                      <a:schemeClr val="tx1"/>
                    </a:solidFill>
                    <a:effectLst/>
                    <a:latin typeface="Arial" pitchFamily="34" charset="0"/>
                    <a:ea typeface="宋体" pitchFamily="2" charset="-122"/>
                    <a:cs typeface="+mn-cs"/>
                  </a:rPr>
                  <a:t>形成沿着正</a:t>
                </a:r>
                <a:r>
                  <a:rPr lang="en-US" altLang="zh-CN" sz="1200" kern="1200" dirty="0">
                    <a:solidFill>
                      <a:schemeClr val="tx1"/>
                    </a:solidFill>
                    <a:effectLst/>
                    <a:latin typeface="Arial" pitchFamily="34" charset="0"/>
                    <a:ea typeface="宋体" pitchFamily="2" charset="-122"/>
                    <a:cs typeface="+mn-cs"/>
                  </a:rPr>
                  <a:t>y</a:t>
                </a:r>
                <a:r>
                  <a:rPr lang="zh-CN" altLang="zh-CN" sz="1200" kern="1200" dirty="0">
                    <a:solidFill>
                      <a:schemeClr val="tx1"/>
                    </a:solidFill>
                    <a:effectLst/>
                    <a:latin typeface="Arial" pitchFamily="34" charset="0"/>
                    <a:ea typeface="宋体" pitchFamily="2" charset="-122"/>
                    <a:cs typeface="+mn-cs"/>
                  </a:rPr>
                  <a:t>方向的横向电场，霍尔电场，这个电场同时垂直半导体中的电流和外加的磁场方向。</a:t>
                </a:r>
              </a:p>
              <a:p>
                <a:r>
                  <a:rPr lang="en-US" altLang="zh-CN" sz="1200" kern="1200" dirty="0">
                    <a:solidFill>
                      <a:schemeClr val="tx1"/>
                    </a:solidFill>
                    <a:effectLst/>
                    <a:latin typeface="Arial" pitchFamily="34" charset="0"/>
                    <a:ea typeface="宋体" pitchFamily="2" charset="-122"/>
                    <a:cs typeface="+mn-cs"/>
                  </a:rPr>
                  <a:t> </a:t>
                </a:r>
                <a:endParaRPr lang="zh-CN" altLang="zh-CN" sz="1200" kern="1200" dirty="0">
                  <a:solidFill>
                    <a:schemeClr val="tx1"/>
                  </a:solidFill>
                  <a:effectLst/>
                  <a:latin typeface="Arial" pitchFamily="34" charset="0"/>
                  <a:ea typeface="宋体" pitchFamily="2" charset="-122"/>
                  <a:cs typeface="+mn-cs"/>
                </a:endParaRPr>
              </a:p>
              <a:p>
                <a:r>
                  <a:rPr lang="zh-CN" altLang="zh-CN" sz="1200" kern="1200" dirty="0">
                    <a:solidFill>
                      <a:schemeClr val="tx1"/>
                    </a:solidFill>
                    <a:effectLst/>
                    <a:latin typeface="Arial" pitchFamily="34" charset="0"/>
                    <a:ea typeface="宋体" pitchFamily="2" charset="-122"/>
                    <a:cs typeface="+mn-cs"/>
                  </a:rPr>
                  <a:t>在此暂停一下，大家判断一下，如果是</a:t>
                </a:r>
                <a:r>
                  <a:rPr lang="en-US" altLang="zh-CN" sz="1200" kern="1200" dirty="0">
                    <a:solidFill>
                      <a:schemeClr val="tx1"/>
                    </a:solidFill>
                    <a:effectLst/>
                    <a:latin typeface="Arial" pitchFamily="34" charset="0"/>
                    <a:ea typeface="宋体" pitchFamily="2" charset="-122"/>
                    <a:cs typeface="+mn-cs"/>
                  </a:rPr>
                  <a:t>p</a:t>
                </a:r>
                <a:r>
                  <a:rPr lang="zh-CN" altLang="zh-CN" sz="1200" kern="1200" dirty="0">
                    <a:solidFill>
                      <a:schemeClr val="tx1"/>
                    </a:solidFill>
                    <a:effectLst/>
                    <a:latin typeface="Arial" pitchFamily="34" charset="0"/>
                    <a:ea typeface="宋体" pitchFamily="2" charset="-122"/>
                    <a:cs typeface="+mn-cs"/>
                  </a:rPr>
                  <a:t>型半导体，以空穴导电为主，电子导电可以忽略的情况下，产生的霍尔电场方向。</a:t>
                </a:r>
              </a:p>
              <a:p>
                <a:r>
                  <a:rPr lang="en-US" altLang="zh-CN" sz="1200" kern="1200" dirty="0">
                    <a:solidFill>
                      <a:schemeClr val="tx1"/>
                    </a:solidFill>
                    <a:effectLst/>
                    <a:latin typeface="Arial" pitchFamily="34" charset="0"/>
                    <a:ea typeface="宋体" pitchFamily="2" charset="-122"/>
                    <a:cs typeface="+mn-cs"/>
                  </a:rPr>
                  <a:t> </a:t>
                </a:r>
                <a:endParaRPr lang="zh-CN" altLang="zh-CN" sz="1200" kern="1200" dirty="0">
                  <a:solidFill>
                    <a:schemeClr val="tx1"/>
                  </a:solidFill>
                  <a:effectLst/>
                  <a:latin typeface="Arial" pitchFamily="34" charset="0"/>
                  <a:ea typeface="宋体" pitchFamily="2" charset="-122"/>
                  <a:cs typeface="+mn-cs"/>
                </a:endParaRPr>
              </a:p>
              <a:p>
                <a:r>
                  <a:rPr lang="zh-CN" altLang="zh-CN" sz="1200" kern="1200" dirty="0">
                    <a:solidFill>
                      <a:schemeClr val="tx1"/>
                    </a:solidFill>
                    <a:effectLst/>
                    <a:latin typeface="Arial" pitchFamily="34" charset="0"/>
                    <a:ea typeface="宋体" pitchFamily="2" charset="-122"/>
                    <a:cs typeface="+mn-cs"/>
                  </a:rPr>
                  <a:t>如果是</a:t>
                </a:r>
                <a:r>
                  <a:rPr lang="en-US" altLang="zh-CN" sz="1200" kern="1200" dirty="0">
                    <a:solidFill>
                      <a:schemeClr val="tx1"/>
                    </a:solidFill>
                    <a:effectLst/>
                    <a:latin typeface="Arial" pitchFamily="34" charset="0"/>
                    <a:ea typeface="宋体" pitchFamily="2" charset="-122"/>
                    <a:cs typeface="+mn-cs"/>
                  </a:rPr>
                  <a:t>p</a:t>
                </a:r>
                <a:r>
                  <a:rPr lang="zh-CN" altLang="zh-CN" sz="1200" kern="1200" dirty="0">
                    <a:solidFill>
                      <a:schemeClr val="tx1"/>
                    </a:solidFill>
                    <a:effectLst/>
                    <a:latin typeface="Arial" pitchFamily="34" charset="0"/>
                    <a:ea typeface="宋体" pitchFamily="2" charset="-122"/>
                    <a:cs typeface="+mn-cs"/>
                  </a:rPr>
                  <a:t>型半导体，产生的磁场方向是负</a:t>
                </a:r>
                <a:r>
                  <a:rPr lang="en-US" altLang="zh-CN" sz="1200" kern="1200" dirty="0">
                    <a:solidFill>
                      <a:schemeClr val="tx1"/>
                    </a:solidFill>
                    <a:effectLst/>
                    <a:latin typeface="Arial" pitchFamily="34" charset="0"/>
                    <a:ea typeface="宋体" pitchFamily="2" charset="-122"/>
                    <a:cs typeface="+mn-cs"/>
                  </a:rPr>
                  <a:t>y</a:t>
                </a:r>
                <a:r>
                  <a:rPr lang="zh-CN" altLang="zh-CN" sz="1200" kern="1200" dirty="0">
                    <a:solidFill>
                      <a:schemeClr val="tx1"/>
                    </a:solidFill>
                    <a:effectLst/>
                    <a:latin typeface="Arial" pitchFamily="34" charset="0"/>
                    <a:ea typeface="宋体" pitchFamily="2" charset="-122"/>
                    <a:cs typeface="+mn-cs"/>
                  </a:rPr>
                  <a:t>方向。空穴的运动方向沿着电场方向，与磁感应强度叉乘，方向沿着</a:t>
                </a:r>
                <a:r>
                  <a:rPr lang="en-US" altLang="zh-CN" sz="1200" kern="1200" dirty="0">
                    <a:solidFill>
                      <a:schemeClr val="tx1"/>
                    </a:solidFill>
                    <a:effectLst/>
                    <a:latin typeface="Arial" pitchFamily="34" charset="0"/>
                    <a:ea typeface="宋体" pitchFamily="2" charset="-122"/>
                    <a:cs typeface="+mn-cs"/>
                  </a:rPr>
                  <a:t>y</a:t>
                </a:r>
                <a:r>
                  <a:rPr lang="zh-CN" altLang="zh-CN" sz="1200" kern="1200" dirty="0">
                    <a:solidFill>
                      <a:schemeClr val="tx1"/>
                    </a:solidFill>
                    <a:effectLst/>
                    <a:latin typeface="Arial" pitchFamily="34" charset="0"/>
                    <a:ea typeface="宋体" pitchFamily="2" charset="-122"/>
                    <a:cs typeface="+mn-cs"/>
                  </a:rPr>
                  <a:t>方向，而空穴带有正电荷，也就是空穴在洛伦兹力的作用下也是向正</a:t>
                </a:r>
                <a:r>
                  <a:rPr lang="en-US" altLang="zh-CN" sz="1200" kern="1200" dirty="0">
                    <a:solidFill>
                      <a:schemeClr val="tx1"/>
                    </a:solidFill>
                    <a:effectLst/>
                    <a:latin typeface="Arial" pitchFamily="34" charset="0"/>
                    <a:ea typeface="宋体" pitchFamily="2" charset="-122"/>
                    <a:cs typeface="+mn-cs"/>
                  </a:rPr>
                  <a:t>y</a:t>
                </a:r>
                <a:r>
                  <a:rPr lang="zh-CN" altLang="zh-CN" sz="1200" kern="1200" dirty="0">
                    <a:solidFill>
                      <a:schemeClr val="tx1"/>
                    </a:solidFill>
                    <a:effectLst/>
                    <a:latin typeface="Arial" pitchFamily="34" charset="0"/>
                    <a:ea typeface="宋体" pitchFamily="2" charset="-122"/>
                    <a:cs typeface="+mn-cs"/>
                  </a:rPr>
                  <a:t>方向偏转，从而在正</a:t>
                </a:r>
                <a:r>
                  <a:rPr lang="en-US" altLang="zh-CN" sz="1200" kern="1200" dirty="0">
                    <a:solidFill>
                      <a:schemeClr val="tx1"/>
                    </a:solidFill>
                    <a:effectLst/>
                    <a:latin typeface="Arial" pitchFamily="34" charset="0"/>
                    <a:ea typeface="宋体" pitchFamily="2" charset="-122"/>
                    <a:cs typeface="+mn-cs"/>
                  </a:rPr>
                  <a:t>y</a:t>
                </a:r>
                <a:r>
                  <a:rPr lang="zh-CN" altLang="zh-CN" sz="1200" kern="1200" dirty="0">
                    <a:solidFill>
                      <a:schemeClr val="tx1"/>
                    </a:solidFill>
                    <a:effectLst/>
                    <a:latin typeface="Arial" pitchFamily="34" charset="0"/>
                    <a:ea typeface="宋体" pitchFamily="2" charset="-122"/>
                    <a:cs typeface="+mn-cs"/>
                  </a:rPr>
                  <a:t>方向的表面积累正电荷，而负</a:t>
                </a:r>
                <a:r>
                  <a:rPr lang="en-US" altLang="zh-CN" sz="1200" kern="1200" dirty="0">
                    <a:solidFill>
                      <a:schemeClr val="tx1"/>
                    </a:solidFill>
                    <a:effectLst/>
                    <a:latin typeface="Arial" pitchFamily="34" charset="0"/>
                    <a:ea typeface="宋体" pitchFamily="2" charset="-122"/>
                    <a:cs typeface="+mn-cs"/>
                  </a:rPr>
                  <a:t>y</a:t>
                </a:r>
                <a:r>
                  <a:rPr lang="zh-CN" altLang="zh-CN" sz="1200" kern="1200" dirty="0">
                    <a:solidFill>
                      <a:schemeClr val="tx1"/>
                    </a:solidFill>
                    <a:effectLst/>
                    <a:latin typeface="Arial" pitchFamily="34" charset="0"/>
                    <a:ea typeface="宋体" pitchFamily="2" charset="-122"/>
                    <a:cs typeface="+mn-cs"/>
                  </a:rPr>
                  <a:t>方向积累负电荷，从而形成负</a:t>
                </a:r>
                <a:r>
                  <a:rPr lang="en-US" altLang="zh-CN" sz="1200" kern="1200" dirty="0">
                    <a:solidFill>
                      <a:schemeClr val="tx1"/>
                    </a:solidFill>
                    <a:effectLst/>
                    <a:latin typeface="Arial" pitchFamily="34" charset="0"/>
                    <a:ea typeface="宋体" pitchFamily="2" charset="-122"/>
                    <a:cs typeface="+mn-cs"/>
                  </a:rPr>
                  <a:t>y</a:t>
                </a:r>
                <a:r>
                  <a:rPr lang="zh-CN" altLang="zh-CN" sz="1200" kern="1200" dirty="0">
                    <a:solidFill>
                      <a:schemeClr val="tx1"/>
                    </a:solidFill>
                    <a:effectLst/>
                    <a:latin typeface="Arial" pitchFamily="34" charset="0"/>
                    <a:ea typeface="宋体" pitchFamily="2" charset="-122"/>
                    <a:cs typeface="+mn-cs"/>
                  </a:rPr>
                  <a:t>方向的电场。可见，</a:t>
                </a:r>
                <a:r>
                  <a:rPr lang="en-US" altLang="zh-CN" sz="1200" kern="1200" dirty="0">
                    <a:solidFill>
                      <a:schemeClr val="tx1"/>
                    </a:solidFill>
                    <a:effectLst/>
                    <a:latin typeface="Arial" pitchFamily="34" charset="0"/>
                    <a:ea typeface="宋体" pitchFamily="2" charset="-122"/>
                    <a:cs typeface="+mn-cs"/>
                  </a:rPr>
                  <a:t>&gt;&gt;&gt;</a:t>
                </a:r>
                <a:r>
                  <a:rPr lang="zh-CN" altLang="zh-CN" sz="1200" kern="1200" dirty="0">
                    <a:solidFill>
                      <a:schemeClr val="tx1"/>
                    </a:solidFill>
                    <a:effectLst/>
                    <a:latin typeface="Arial" pitchFamily="34" charset="0"/>
                    <a:ea typeface="宋体" pitchFamily="2" charset="-122"/>
                    <a:cs typeface="+mn-cs"/>
                  </a:rPr>
                  <a:t>利用霍尔效应可以判断半导体的导电类型。</a:t>
                </a:r>
              </a:p>
              <a:p>
                <a:r>
                  <a:rPr lang="en-US" altLang="zh-CN" sz="1200" kern="1200" dirty="0">
                    <a:solidFill>
                      <a:schemeClr val="tx1"/>
                    </a:solidFill>
                    <a:effectLst/>
                    <a:latin typeface="Arial" pitchFamily="34" charset="0"/>
                    <a:ea typeface="宋体" pitchFamily="2" charset="-122"/>
                    <a:cs typeface="+mn-cs"/>
                  </a:rPr>
                  <a:t> </a:t>
                </a:r>
                <a:endParaRPr lang="zh-CN" altLang="zh-CN" sz="1200" kern="1200" dirty="0">
                  <a:solidFill>
                    <a:schemeClr val="tx1"/>
                  </a:solidFill>
                  <a:effectLst/>
                  <a:latin typeface="Arial" pitchFamily="34" charset="0"/>
                  <a:ea typeface="宋体" pitchFamily="2" charset="-122"/>
                  <a:cs typeface="+mn-cs"/>
                </a:endParaRPr>
              </a:p>
              <a:p>
                <a:r>
                  <a:rPr lang="zh-CN" altLang="zh-CN" sz="1200" kern="1200" dirty="0">
                    <a:solidFill>
                      <a:schemeClr val="tx1"/>
                    </a:solidFill>
                    <a:effectLst/>
                    <a:latin typeface="Arial" pitchFamily="34" charset="0"/>
                    <a:ea typeface="宋体" pitchFamily="2" charset="-122"/>
                    <a:cs typeface="+mn-cs"/>
                  </a:rPr>
                  <a:t>如此，我们分析在电子导电为主的半导体中产生霍尔电场的大小。</a:t>
                </a:r>
                <a:r>
                  <a:rPr lang="en-US" altLang="zh-CN" sz="1200" kern="1200" dirty="0">
                    <a:solidFill>
                      <a:schemeClr val="tx1"/>
                    </a:solidFill>
                    <a:effectLst/>
                    <a:latin typeface="Arial" pitchFamily="34" charset="0"/>
                    <a:ea typeface="宋体" pitchFamily="2" charset="-122"/>
                    <a:cs typeface="+mn-cs"/>
                  </a:rPr>
                  <a:t>&gt;&gt;&gt;</a:t>
                </a:r>
                <a:r>
                  <a:rPr lang="zh-CN" altLang="zh-CN" sz="1200" kern="1200" dirty="0">
                    <a:solidFill>
                      <a:schemeClr val="tx1"/>
                    </a:solidFill>
                    <a:effectLst/>
                    <a:latin typeface="Arial" pitchFamily="34" charset="0"/>
                    <a:ea typeface="宋体" pitchFamily="2" charset="-122"/>
                    <a:cs typeface="+mn-cs"/>
                  </a:rPr>
                  <a:t>在弱磁场条件下，如在</a:t>
                </a:r>
                <a:r>
                  <a:rPr lang="en-US" altLang="zh-CN" sz="1200" kern="1200" dirty="0">
                    <a:solidFill>
                      <a:schemeClr val="tx1"/>
                    </a:solidFill>
                    <a:effectLst/>
                    <a:latin typeface="Arial" pitchFamily="34" charset="0"/>
                    <a:ea typeface="宋体" pitchFamily="2" charset="-122"/>
                    <a:cs typeface="+mn-cs"/>
                  </a:rPr>
                  <a:t>0.5T-1</a:t>
                </a:r>
                <a:r>
                  <a:rPr lang="zh-CN" altLang="zh-CN" sz="1200" kern="1200" dirty="0">
                    <a:solidFill>
                      <a:schemeClr val="tx1"/>
                    </a:solidFill>
                    <a:effectLst/>
                    <a:latin typeface="Arial" pitchFamily="34" charset="0"/>
                    <a:ea typeface="宋体" pitchFamily="2" charset="-122"/>
                    <a:cs typeface="+mn-cs"/>
                  </a:rPr>
                  <a:t>特斯拉范围，后面我们将分析在什么范围内是属于弱磁场。半导体受到正</a:t>
                </a:r>
                <a:r>
                  <a:rPr lang="en-US" altLang="zh-CN" sz="1200" kern="1200" dirty="0">
                    <a:solidFill>
                      <a:schemeClr val="tx1"/>
                    </a:solidFill>
                    <a:effectLst/>
                    <a:latin typeface="Arial" pitchFamily="34" charset="0"/>
                    <a:ea typeface="宋体" pitchFamily="2" charset="-122"/>
                    <a:cs typeface="+mn-cs"/>
                  </a:rPr>
                  <a:t>x</a:t>
                </a:r>
                <a:r>
                  <a:rPr lang="zh-CN" altLang="zh-CN" sz="1200" kern="1200" dirty="0">
                    <a:solidFill>
                      <a:schemeClr val="tx1"/>
                    </a:solidFill>
                    <a:effectLst/>
                    <a:latin typeface="Arial" pitchFamily="34" charset="0"/>
                    <a:ea typeface="宋体" pitchFamily="2" charset="-122"/>
                    <a:cs typeface="+mn-cs"/>
                  </a:rPr>
                  <a:t>方向的电场，</a:t>
                </a:r>
                <a:r>
                  <a:rPr lang="en-US" altLang="zh-CN" sz="1200" kern="1200" dirty="0">
                    <a:solidFill>
                      <a:schemeClr val="tx1"/>
                    </a:solidFill>
                    <a:effectLst/>
                    <a:latin typeface="Arial" pitchFamily="34" charset="0"/>
                    <a:ea typeface="宋体" pitchFamily="2" charset="-122"/>
                    <a:cs typeface="+mn-cs"/>
                  </a:rPr>
                  <a:t>-z</a:t>
                </a:r>
                <a:r>
                  <a:rPr lang="zh-CN" altLang="zh-CN" sz="1200" kern="1200" dirty="0">
                    <a:solidFill>
                      <a:schemeClr val="tx1"/>
                    </a:solidFill>
                    <a:effectLst/>
                    <a:latin typeface="Arial" pitchFamily="34" charset="0"/>
                    <a:ea typeface="宋体" pitchFamily="2" charset="-122"/>
                    <a:cs typeface="+mn-cs"/>
                  </a:rPr>
                  <a:t>方向的磁场，</a:t>
                </a:r>
                <a:r>
                  <a:rPr lang="en-US" altLang="zh-CN" sz="1200" kern="1200" dirty="0">
                    <a:solidFill>
                      <a:schemeClr val="tx1"/>
                    </a:solidFill>
                    <a:effectLst/>
                    <a:latin typeface="Arial" pitchFamily="34" charset="0"/>
                    <a:ea typeface="宋体" pitchFamily="2" charset="-122"/>
                    <a:cs typeface="+mn-cs"/>
                  </a:rPr>
                  <a:t>&gt;&gt;&gt;</a:t>
                </a:r>
                <a:r>
                  <a:rPr lang="zh-CN" altLang="zh-CN" sz="1200" kern="1200" dirty="0">
                    <a:solidFill>
                      <a:schemeClr val="tx1"/>
                    </a:solidFill>
                    <a:effectLst/>
                    <a:latin typeface="Arial" pitchFamily="34" charset="0"/>
                    <a:ea typeface="宋体" pitchFamily="2" charset="-122"/>
                    <a:cs typeface="+mn-cs"/>
                  </a:rPr>
                  <a:t>受到的洛伦兹力的方向为正</a:t>
                </a:r>
                <a:r>
                  <a:rPr lang="en-US" altLang="zh-CN" sz="1200" kern="1200" dirty="0">
                    <a:solidFill>
                      <a:schemeClr val="tx1"/>
                    </a:solidFill>
                    <a:effectLst/>
                    <a:latin typeface="Arial" pitchFamily="34" charset="0"/>
                    <a:ea typeface="宋体" pitchFamily="2" charset="-122"/>
                    <a:cs typeface="+mn-cs"/>
                  </a:rPr>
                  <a:t>y</a:t>
                </a:r>
                <a:r>
                  <a:rPr lang="zh-CN" altLang="zh-CN" sz="1200" kern="1200" dirty="0">
                    <a:solidFill>
                      <a:schemeClr val="tx1"/>
                    </a:solidFill>
                    <a:effectLst/>
                    <a:latin typeface="Arial" pitchFamily="34" charset="0"/>
                    <a:ea typeface="宋体" pitchFamily="2" charset="-122"/>
                    <a:cs typeface="+mn-cs"/>
                  </a:rPr>
                  <a:t>方向，</a:t>
                </a:r>
                <a:r>
                  <a:rPr lang="en-US" altLang="zh-CN" sz="1200" kern="1200" dirty="0">
                    <a:solidFill>
                      <a:schemeClr val="tx1"/>
                    </a:solidFill>
                    <a:effectLst/>
                    <a:latin typeface="Arial" pitchFamily="34" charset="0"/>
                    <a:ea typeface="宋体" pitchFamily="2" charset="-122"/>
                    <a:cs typeface="+mn-cs"/>
                  </a:rPr>
                  <a:t>&gt;&gt;&gt;</a:t>
                </a:r>
                <a:r>
                  <a:rPr lang="zh-CN" altLang="zh-CN" sz="1200" kern="1200" dirty="0">
                    <a:solidFill>
                      <a:schemeClr val="tx1"/>
                    </a:solidFill>
                    <a:effectLst/>
                    <a:latin typeface="Arial" pitchFamily="34" charset="0"/>
                    <a:ea typeface="宋体" pitchFamily="2" charset="-122"/>
                    <a:cs typeface="+mn-cs"/>
                  </a:rPr>
                  <a:t>洛伦兹力为单位电荷量乘以电子速度大小</a:t>
                </a:r>
                <a:r>
                  <a:rPr lang="en-US" altLang="zh-CN" sz="1200" kern="1200" dirty="0" err="1">
                    <a:solidFill>
                      <a:schemeClr val="tx1"/>
                    </a:solidFill>
                    <a:effectLst/>
                    <a:latin typeface="Arial" pitchFamily="34" charset="0"/>
                    <a:ea typeface="宋体" pitchFamily="2" charset="-122"/>
                    <a:cs typeface="+mn-cs"/>
                  </a:rPr>
                  <a:t>vx</a:t>
                </a:r>
                <a:r>
                  <a:rPr lang="zh-CN" altLang="zh-CN" sz="1200" kern="1200" dirty="0">
                    <a:solidFill>
                      <a:schemeClr val="tx1"/>
                    </a:solidFill>
                    <a:effectLst/>
                    <a:latin typeface="Arial" pitchFamily="34" charset="0"/>
                    <a:ea typeface="宋体" pitchFamily="2" charset="-122"/>
                    <a:cs typeface="+mn-cs"/>
                  </a:rPr>
                  <a:t>乘以磁感应强度大小</a:t>
                </a:r>
                <a:r>
                  <a:rPr lang="en-US" altLang="zh-CN" sz="1200" kern="1200" dirty="0" err="1">
                    <a:solidFill>
                      <a:schemeClr val="tx1"/>
                    </a:solidFill>
                    <a:effectLst/>
                    <a:latin typeface="Arial" pitchFamily="34" charset="0"/>
                    <a:ea typeface="宋体" pitchFamily="2" charset="-122"/>
                    <a:cs typeface="+mn-cs"/>
                  </a:rPr>
                  <a:t>bz</a:t>
                </a:r>
                <a:r>
                  <a:rPr lang="zh-CN" altLang="zh-CN" sz="1200" kern="1200" dirty="0">
                    <a:solidFill>
                      <a:schemeClr val="tx1"/>
                    </a:solidFill>
                    <a:effectLst/>
                    <a:latin typeface="Arial" pitchFamily="34" charset="0"/>
                    <a:ea typeface="宋体" pitchFamily="2" charset="-122"/>
                    <a:cs typeface="+mn-cs"/>
                  </a:rPr>
                  <a:t>。当达到稳定状态，由于霍尔电场的产生，电子在</a:t>
                </a:r>
                <a:r>
                  <a:rPr lang="en-US" altLang="zh-CN" sz="1200" kern="1200" dirty="0">
                    <a:solidFill>
                      <a:schemeClr val="tx1"/>
                    </a:solidFill>
                    <a:effectLst/>
                    <a:latin typeface="Arial" pitchFamily="34" charset="0"/>
                    <a:ea typeface="宋体" pitchFamily="2" charset="-122"/>
                    <a:cs typeface="+mn-cs"/>
                  </a:rPr>
                  <a:t>y</a:t>
                </a:r>
                <a:r>
                  <a:rPr lang="zh-CN" altLang="zh-CN" sz="1200" kern="1200" dirty="0">
                    <a:solidFill>
                      <a:schemeClr val="tx1"/>
                    </a:solidFill>
                    <a:effectLst/>
                    <a:latin typeface="Arial" pitchFamily="34" charset="0"/>
                    <a:ea typeface="宋体" pitchFamily="2" charset="-122"/>
                    <a:cs typeface="+mn-cs"/>
                  </a:rPr>
                  <a:t>方向同时受到了逆霍尔电场方向的电场力</a:t>
                </a:r>
                <a:r>
                  <a:rPr lang="en-US" altLang="zh-CN" sz="1200" kern="1200" dirty="0" err="1">
                    <a:solidFill>
                      <a:schemeClr val="tx1"/>
                    </a:solidFill>
                    <a:effectLst/>
                    <a:latin typeface="Arial" pitchFamily="34" charset="0"/>
                    <a:ea typeface="宋体" pitchFamily="2" charset="-122"/>
                    <a:cs typeface="+mn-cs"/>
                  </a:rPr>
                  <a:t>Fy</a:t>
                </a:r>
                <a:r>
                  <a:rPr lang="en-US" altLang="zh-CN" sz="1200" kern="1200" dirty="0">
                    <a:solidFill>
                      <a:schemeClr val="tx1"/>
                    </a:solidFill>
                    <a:effectLst/>
                    <a:latin typeface="Arial" pitchFamily="34" charset="0"/>
                    <a:ea typeface="宋体" pitchFamily="2" charset="-122"/>
                    <a:cs typeface="+mn-cs"/>
                  </a:rPr>
                  <a:t>&gt;&gt;&gt;</a:t>
                </a:r>
                <a:r>
                  <a:rPr lang="zh-CN" altLang="zh-CN" sz="1200" kern="1200" dirty="0">
                    <a:solidFill>
                      <a:schemeClr val="tx1"/>
                    </a:solidFill>
                    <a:effectLst/>
                    <a:latin typeface="Arial" pitchFamily="34" charset="0"/>
                    <a:ea typeface="宋体" pitchFamily="2" charset="-122"/>
                    <a:cs typeface="+mn-cs"/>
                  </a:rPr>
                  <a:t>，</a:t>
                </a:r>
                <a:r>
                  <a:rPr lang="en-US" altLang="zh-CN" sz="1200" kern="1200" dirty="0">
                    <a:solidFill>
                      <a:schemeClr val="tx1"/>
                    </a:solidFill>
                    <a:effectLst/>
                    <a:latin typeface="Arial" pitchFamily="34" charset="0"/>
                    <a:ea typeface="宋体" pitchFamily="2" charset="-122"/>
                    <a:cs typeface="+mn-cs"/>
                  </a:rPr>
                  <a:t>&gt;&gt;&gt;</a:t>
                </a:r>
                <a:r>
                  <a:rPr lang="zh-CN" altLang="zh-CN" sz="1200" kern="1200" dirty="0">
                    <a:solidFill>
                      <a:schemeClr val="tx1"/>
                    </a:solidFill>
                    <a:effectLst/>
                    <a:latin typeface="Arial" pitchFamily="34" charset="0"/>
                    <a:ea typeface="宋体" pitchFamily="2" charset="-122"/>
                    <a:cs typeface="+mn-cs"/>
                  </a:rPr>
                  <a:t>电场力</a:t>
                </a:r>
                <a:r>
                  <a:rPr lang="en-US" altLang="zh-CN" sz="1200" kern="1200" dirty="0" err="1">
                    <a:solidFill>
                      <a:schemeClr val="tx1"/>
                    </a:solidFill>
                    <a:effectLst/>
                    <a:latin typeface="Arial" pitchFamily="34" charset="0"/>
                    <a:ea typeface="宋体" pitchFamily="2" charset="-122"/>
                    <a:cs typeface="+mn-cs"/>
                  </a:rPr>
                  <a:t>Fy</a:t>
                </a:r>
                <a:r>
                  <a:rPr lang="zh-CN" altLang="zh-CN" sz="1200" kern="1200" dirty="0">
                    <a:solidFill>
                      <a:schemeClr val="tx1"/>
                    </a:solidFill>
                    <a:effectLst/>
                    <a:latin typeface="Arial" pitchFamily="34" charset="0"/>
                    <a:ea typeface="宋体" pitchFamily="2" charset="-122"/>
                    <a:cs typeface="+mn-cs"/>
                  </a:rPr>
                  <a:t>为单位电荷量乘以霍尔电场大小，公式中负号表示电场力的方向与霍尔电场方向相反</a:t>
                </a:r>
                <a:r>
                  <a:rPr lang="en-US" altLang="zh-CN" sz="1200" kern="1200" dirty="0">
                    <a:solidFill>
                      <a:schemeClr val="tx1"/>
                    </a:solidFill>
                    <a:effectLst/>
                    <a:latin typeface="Arial" pitchFamily="34" charset="0"/>
                    <a:ea typeface="宋体" pitchFamily="2" charset="-122"/>
                    <a:cs typeface="+mn-cs"/>
                  </a:rPr>
                  <a:t>&gt;&gt;&gt;</a:t>
                </a:r>
                <a:r>
                  <a:rPr lang="zh-CN" altLang="zh-CN" sz="1200" kern="1200" dirty="0">
                    <a:solidFill>
                      <a:schemeClr val="tx1"/>
                    </a:solidFill>
                    <a:effectLst/>
                    <a:latin typeface="Arial" pitchFamily="34" charset="0"/>
                    <a:ea typeface="宋体" pitchFamily="2" charset="-122"/>
                    <a:cs typeface="+mn-cs"/>
                  </a:rPr>
                  <a:t>稳态时，电子受到的洛伦兹力与霍尔电场产生的电场力合力为零，则电子不在发生偏转，在</a:t>
                </a:r>
                <a:r>
                  <a:rPr lang="en-US" altLang="zh-CN" sz="1200" kern="1200" dirty="0">
                    <a:solidFill>
                      <a:schemeClr val="tx1"/>
                    </a:solidFill>
                    <a:effectLst/>
                    <a:latin typeface="Arial" pitchFamily="34" charset="0"/>
                    <a:ea typeface="宋体" pitchFamily="2" charset="-122"/>
                    <a:cs typeface="+mn-cs"/>
                  </a:rPr>
                  <a:t>y</a:t>
                </a:r>
                <a:r>
                  <a:rPr lang="zh-CN" altLang="zh-CN" sz="1200" kern="1200" dirty="0">
                    <a:solidFill>
                      <a:schemeClr val="tx1"/>
                    </a:solidFill>
                    <a:effectLst/>
                    <a:latin typeface="Arial" pitchFamily="34" charset="0"/>
                    <a:ea typeface="宋体" pitchFamily="2" charset="-122"/>
                    <a:cs typeface="+mn-cs"/>
                  </a:rPr>
                  <a:t>方向产生稳定的霍尔电场。</a:t>
                </a:r>
                <a:r>
                  <a:rPr lang="en-US" altLang="zh-CN" sz="1200" kern="1200" dirty="0">
                    <a:solidFill>
                      <a:schemeClr val="tx1"/>
                    </a:solidFill>
                    <a:effectLst/>
                    <a:latin typeface="Arial" pitchFamily="34" charset="0"/>
                    <a:ea typeface="宋体" pitchFamily="2" charset="-122"/>
                    <a:cs typeface="+mn-cs"/>
                  </a:rPr>
                  <a:t>&gt;&gt;&gt;</a:t>
                </a:r>
                <a:r>
                  <a:rPr lang="zh-CN" altLang="zh-CN" sz="1200" kern="1200" dirty="0">
                    <a:solidFill>
                      <a:schemeClr val="tx1"/>
                    </a:solidFill>
                    <a:effectLst/>
                    <a:latin typeface="Arial" pitchFamily="34" charset="0"/>
                    <a:ea typeface="宋体" pitchFamily="2" charset="-122"/>
                    <a:cs typeface="+mn-cs"/>
                  </a:rPr>
                  <a:t>则霍尔电场等于电子速度大小乘以磁感应强度大小。</a:t>
                </a:r>
                <a:r>
                  <a:rPr lang="en-US" altLang="zh-CN" sz="1200" kern="1200" dirty="0">
                    <a:solidFill>
                      <a:schemeClr val="tx1"/>
                    </a:solidFill>
                    <a:effectLst/>
                    <a:latin typeface="Arial" pitchFamily="34" charset="0"/>
                    <a:ea typeface="宋体" pitchFamily="2" charset="-122"/>
                    <a:cs typeface="+mn-cs"/>
                  </a:rPr>
                  <a:t>&gt;&gt;&gt;</a:t>
                </a:r>
                <a:r>
                  <a:rPr lang="zh-CN" altLang="zh-CN" sz="1200" kern="1200" dirty="0">
                    <a:solidFill>
                      <a:schemeClr val="tx1"/>
                    </a:solidFill>
                    <a:effectLst/>
                    <a:latin typeface="Arial" pitchFamily="34" charset="0"/>
                    <a:ea typeface="宋体" pitchFamily="2" charset="-122"/>
                    <a:cs typeface="+mn-cs"/>
                  </a:rPr>
                  <a:t>又知道，电子电流等于电荷密度乘以电子速度，即等于</a:t>
                </a:r>
                <a:r>
                  <a:rPr lang="en-US" altLang="zh-CN" sz="1200" i="0" kern="1200">
                    <a:solidFill>
                      <a:schemeClr val="tx1"/>
                    </a:solidFill>
                    <a:effectLst/>
                    <a:latin typeface="Arial" pitchFamily="34" charset="0"/>
                    <a:ea typeface="宋体" pitchFamily="2" charset="-122"/>
                    <a:cs typeface="+mn-cs"/>
                  </a:rPr>
                  <a:t>−</a:t>
                </a:r>
                <a:r>
                  <a:rPr lang="en-US" altLang="zh-CN" sz="1200" b="1" i="0" kern="1200">
                    <a:solidFill>
                      <a:schemeClr val="tx1"/>
                    </a:solidFill>
                    <a:effectLst/>
                    <a:latin typeface="Arial" pitchFamily="34" charset="0"/>
                    <a:ea typeface="宋体" pitchFamily="2" charset="-122"/>
                    <a:cs typeface="+mn-cs"/>
                  </a:rPr>
                  <a:t>𝒏𝒆</a:t>
                </a:r>
                <a:r>
                  <a:rPr lang="en-US" altLang="zh-CN" sz="1200" b="1" i="0" kern="1200">
                    <a:solidFill>
                      <a:schemeClr val="tx1"/>
                    </a:solidFill>
                    <a:effectLst/>
                    <a:latin typeface="Arial" pitchFamily="34" charset="0"/>
                    <a:ea typeface="宋体" pitchFamily="2" charset="-122"/>
                    <a:cs typeface="+mn-cs"/>
                    <a:sym typeface="Symbol" panose="05050102010706020507" pitchFamily="18" charset="2"/>
                  </a:rPr>
                  <a:t></a:t>
                </a:r>
                <a:r>
                  <a:rPr lang="zh-CN" altLang="zh-CN" sz="1200" b="1" i="0" kern="1200">
                    <a:solidFill>
                      <a:schemeClr val="tx1"/>
                    </a:solidFill>
                    <a:effectLst/>
                    <a:latin typeface="Arial" pitchFamily="34" charset="0"/>
                    <a:ea typeface="宋体" pitchFamily="2" charset="-122"/>
                    <a:cs typeface="+mn-cs"/>
                    <a:sym typeface="Symbol" panose="05050102010706020507" pitchFamily="18" charset="2"/>
                  </a:rPr>
                  <a:t>_</a:t>
                </a:r>
                <a:r>
                  <a:rPr lang="en-US" altLang="zh-CN" sz="1200" b="1" i="0" kern="1200">
                    <a:solidFill>
                      <a:schemeClr val="tx1"/>
                    </a:solidFill>
                    <a:effectLst/>
                    <a:latin typeface="Arial" pitchFamily="34" charset="0"/>
                    <a:ea typeface="宋体" pitchFamily="2" charset="-122"/>
                    <a:cs typeface="+mn-cs"/>
                  </a:rPr>
                  <a:t>𝒙</a:t>
                </a:r>
                <a:r>
                  <a:rPr lang="zh-CN" altLang="zh-CN" sz="1200" b="1" kern="1200" dirty="0">
                    <a:solidFill>
                      <a:schemeClr val="tx1"/>
                    </a:solidFill>
                    <a:effectLst/>
                    <a:latin typeface="Arial" pitchFamily="34" charset="0"/>
                    <a:ea typeface="宋体" pitchFamily="2" charset="-122"/>
                    <a:cs typeface="+mn-cs"/>
                  </a:rPr>
                  <a:t>，负号表示电子电流方向与电子速度方向相反。</a:t>
                </a:r>
                <a:r>
                  <a:rPr lang="en-US" altLang="zh-CN" sz="1200" b="1" kern="1200" dirty="0">
                    <a:solidFill>
                      <a:schemeClr val="tx1"/>
                    </a:solidFill>
                    <a:effectLst/>
                    <a:latin typeface="Arial" pitchFamily="34" charset="0"/>
                    <a:ea typeface="宋体" pitchFamily="2" charset="-122"/>
                    <a:cs typeface="+mn-cs"/>
                  </a:rPr>
                  <a:t>&gt;&gt;&gt;</a:t>
                </a:r>
                <a:r>
                  <a:rPr lang="zh-CN" altLang="zh-CN" sz="1200" b="1" kern="1200" dirty="0">
                    <a:solidFill>
                      <a:schemeClr val="tx1"/>
                    </a:solidFill>
                    <a:effectLst/>
                    <a:latin typeface="Arial" pitchFamily="34" charset="0"/>
                    <a:ea typeface="宋体" pitchFamily="2" charset="-122"/>
                    <a:cs typeface="+mn-cs"/>
                  </a:rPr>
                  <a:t>将电流密度公式代入到霍尔电场公式中，</a:t>
                </a:r>
                <a:r>
                  <a:rPr lang="en-US" altLang="zh-CN" sz="1200" b="1" kern="1200" dirty="0">
                    <a:solidFill>
                      <a:schemeClr val="tx1"/>
                    </a:solidFill>
                    <a:effectLst/>
                    <a:latin typeface="Arial" pitchFamily="34" charset="0"/>
                    <a:ea typeface="宋体" pitchFamily="2" charset="-122"/>
                    <a:cs typeface="+mn-cs"/>
                  </a:rPr>
                  <a:t>&gt;&gt;&gt;</a:t>
                </a:r>
                <a:r>
                  <a:rPr lang="zh-CN" altLang="zh-CN" sz="1200" b="1" kern="1200" dirty="0">
                    <a:solidFill>
                      <a:schemeClr val="tx1"/>
                    </a:solidFill>
                    <a:effectLst/>
                    <a:latin typeface="Arial" pitchFamily="34" charset="0"/>
                    <a:ea typeface="宋体" pitchFamily="2" charset="-122"/>
                    <a:cs typeface="+mn-cs"/>
                  </a:rPr>
                  <a:t>得到霍尔电场等于</a:t>
                </a:r>
                <a:r>
                  <a:rPr lang="en-US" altLang="zh-CN" sz="1200" b="1" i="0" kern="1200">
                    <a:solidFill>
                      <a:schemeClr val="tx1"/>
                    </a:solidFill>
                    <a:effectLst/>
                    <a:latin typeface="Arial" pitchFamily="34" charset="0"/>
                    <a:ea typeface="宋体" pitchFamily="2" charset="-122"/>
                    <a:cs typeface="+mn-cs"/>
                  </a:rPr>
                  <a:t>−𝟏</a:t>
                </a:r>
                <a:r>
                  <a:rPr lang="zh-CN" altLang="zh-CN" sz="1200" b="1" i="0" kern="1200">
                    <a:solidFill>
                      <a:schemeClr val="tx1"/>
                    </a:solidFill>
                    <a:effectLst/>
                    <a:latin typeface="Arial" pitchFamily="34" charset="0"/>
                    <a:ea typeface="宋体" pitchFamily="2" charset="-122"/>
                    <a:cs typeface="+mn-cs"/>
                  </a:rPr>
                  <a:t>/</a:t>
                </a:r>
                <a:r>
                  <a:rPr lang="en-US" altLang="zh-CN" sz="1200" b="1" i="0" kern="1200">
                    <a:solidFill>
                      <a:schemeClr val="tx1"/>
                    </a:solidFill>
                    <a:effectLst/>
                    <a:latin typeface="Arial" pitchFamily="34" charset="0"/>
                    <a:ea typeface="宋体" pitchFamily="2" charset="-122"/>
                    <a:cs typeface="+mn-cs"/>
                  </a:rPr>
                  <a:t>𝒏𝒆</a:t>
                </a:r>
                <a:r>
                  <a:rPr lang="zh-CN" altLang="zh-CN" sz="1200" b="1" i="0" kern="1200">
                    <a:solidFill>
                      <a:schemeClr val="tx1"/>
                    </a:solidFill>
                    <a:effectLst/>
                    <a:latin typeface="Arial" pitchFamily="34" charset="0"/>
                    <a:ea typeface="宋体" pitchFamily="2" charset="-122"/>
                    <a:cs typeface="+mn-cs"/>
                  </a:rPr>
                  <a:t> </a:t>
                </a:r>
                <a:r>
                  <a:rPr lang="en-US" altLang="zh-CN" sz="1200" b="1" i="0" kern="1200">
                    <a:solidFill>
                      <a:schemeClr val="tx1"/>
                    </a:solidFill>
                    <a:effectLst/>
                    <a:latin typeface="Arial" pitchFamily="34" charset="0"/>
                    <a:ea typeface="宋体" pitchFamily="2" charset="-122"/>
                    <a:cs typeface="+mn-cs"/>
                  </a:rPr>
                  <a:t>𝒋</a:t>
                </a:r>
                <a:r>
                  <a:rPr lang="zh-CN" altLang="zh-CN" sz="1200" b="1" i="0" kern="1200">
                    <a:solidFill>
                      <a:schemeClr val="tx1"/>
                    </a:solidFill>
                    <a:effectLst/>
                    <a:latin typeface="Arial" pitchFamily="34" charset="0"/>
                    <a:ea typeface="宋体" pitchFamily="2" charset="-122"/>
                    <a:cs typeface="+mn-cs"/>
                  </a:rPr>
                  <a:t>_</a:t>
                </a:r>
                <a:r>
                  <a:rPr lang="en-US" altLang="zh-CN" sz="1200" b="1" i="0" kern="1200">
                    <a:solidFill>
                      <a:schemeClr val="tx1"/>
                    </a:solidFill>
                    <a:effectLst/>
                    <a:latin typeface="Arial" pitchFamily="34" charset="0"/>
                    <a:ea typeface="宋体" pitchFamily="2" charset="-122"/>
                    <a:cs typeface="+mn-cs"/>
                  </a:rPr>
                  <a:t>𝒙</a:t>
                </a:r>
                <a:r>
                  <a:rPr lang="zh-CN" altLang="zh-CN" sz="1200" b="1" i="0" kern="1200">
                    <a:solidFill>
                      <a:schemeClr val="tx1"/>
                    </a:solidFill>
                    <a:effectLst/>
                    <a:latin typeface="Arial" pitchFamily="34" charset="0"/>
                    <a:ea typeface="宋体" pitchFamily="2" charset="-122"/>
                    <a:cs typeface="+mn-cs"/>
                  </a:rPr>
                  <a:t> </a:t>
                </a:r>
                <a:r>
                  <a:rPr lang="en-US" altLang="zh-CN" sz="1200" b="1" i="0" kern="1200">
                    <a:solidFill>
                      <a:schemeClr val="tx1"/>
                    </a:solidFill>
                    <a:effectLst/>
                    <a:latin typeface="Arial" pitchFamily="34" charset="0"/>
                    <a:ea typeface="宋体" pitchFamily="2" charset="-122"/>
                    <a:cs typeface="+mn-cs"/>
                  </a:rPr>
                  <a:t>𝑩</a:t>
                </a:r>
                <a:r>
                  <a:rPr lang="zh-CN" altLang="zh-CN" sz="1200" b="1" i="0" kern="1200">
                    <a:solidFill>
                      <a:schemeClr val="tx1"/>
                    </a:solidFill>
                    <a:effectLst/>
                    <a:latin typeface="Arial" pitchFamily="34" charset="0"/>
                    <a:ea typeface="宋体" pitchFamily="2" charset="-122"/>
                    <a:cs typeface="+mn-cs"/>
                  </a:rPr>
                  <a:t>_</a:t>
                </a:r>
                <a:r>
                  <a:rPr lang="en-US" altLang="zh-CN" sz="1200" b="1" i="0" kern="1200">
                    <a:solidFill>
                      <a:schemeClr val="tx1"/>
                    </a:solidFill>
                    <a:effectLst/>
                    <a:latin typeface="Arial" pitchFamily="34" charset="0"/>
                    <a:ea typeface="宋体" pitchFamily="2" charset="-122"/>
                    <a:cs typeface="+mn-cs"/>
                  </a:rPr>
                  <a:t>𝒁</a:t>
                </a:r>
                <a:r>
                  <a:rPr lang="zh-CN" altLang="zh-CN" sz="1200" b="1" kern="1200" dirty="0">
                    <a:solidFill>
                      <a:schemeClr val="tx1"/>
                    </a:solidFill>
                    <a:effectLst/>
                    <a:latin typeface="Arial" pitchFamily="34" charset="0"/>
                    <a:ea typeface="宋体" pitchFamily="2" charset="-122"/>
                    <a:cs typeface="+mn-cs"/>
                  </a:rPr>
                  <a:t>，</a:t>
                </a:r>
                <a:r>
                  <a:rPr lang="en-US" altLang="zh-CN" sz="1200" b="1" kern="1200" dirty="0">
                    <a:solidFill>
                      <a:schemeClr val="tx1"/>
                    </a:solidFill>
                    <a:effectLst/>
                    <a:latin typeface="Arial" pitchFamily="34" charset="0"/>
                    <a:ea typeface="宋体" pitchFamily="2" charset="-122"/>
                    <a:cs typeface="+mn-cs"/>
                  </a:rPr>
                  <a:t>&gt;&gt;&gt;</a:t>
                </a:r>
                <a:r>
                  <a:rPr lang="zh-CN" altLang="zh-CN" sz="1200" b="1" kern="1200" dirty="0">
                    <a:solidFill>
                      <a:schemeClr val="tx1"/>
                    </a:solidFill>
                    <a:effectLst/>
                    <a:latin typeface="Arial" pitchFamily="34" charset="0"/>
                    <a:ea typeface="宋体" pitchFamily="2" charset="-122"/>
                    <a:cs typeface="+mn-cs"/>
                  </a:rPr>
                  <a:t>公式中定义</a:t>
                </a:r>
                <a:r>
                  <a:rPr lang="en-US" altLang="zh-CN" sz="1200" b="1" kern="1200" dirty="0">
                    <a:solidFill>
                      <a:schemeClr val="tx1"/>
                    </a:solidFill>
                    <a:effectLst/>
                    <a:latin typeface="Arial" pitchFamily="34" charset="0"/>
                    <a:ea typeface="宋体" pitchFamily="2" charset="-122"/>
                    <a:cs typeface="+mn-cs"/>
                  </a:rPr>
                  <a:t>Rn</a:t>
                </a:r>
                <a:r>
                  <a:rPr lang="zh-CN" altLang="zh-CN" sz="1200" b="1" kern="1200" dirty="0">
                    <a:solidFill>
                      <a:schemeClr val="tx1"/>
                    </a:solidFill>
                    <a:effectLst/>
                    <a:latin typeface="Arial" pitchFamily="34" charset="0"/>
                    <a:ea typeface="宋体" pitchFamily="2" charset="-122"/>
                    <a:cs typeface="+mn-cs"/>
                  </a:rPr>
                  <a:t>等于</a:t>
                </a:r>
                <a:r>
                  <a:rPr lang="en-US" altLang="zh-CN" sz="1200" b="1" i="0" kern="1200">
                    <a:solidFill>
                      <a:schemeClr val="tx1"/>
                    </a:solidFill>
                    <a:effectLst/>
                    <a:latin typeface="Arial" pitchFamily="34" charset="0"/>
                    <a:ea typeface="宋体" pitchFamily="2" charset="-122"/>
                    <a:cs typeface="+mn-cs"/>
                  </a:rPr>
                  <a:t>−𝟏</a:t>
                </a:r>
                <a:r>
                  <a:rPr lang="zh-CN" altLang="zh-CN" sz="1200" b="1" i="0" kern="1200">
                    <a:solidFill>
                      <a:schemeClr val="tx1"/>
                    </a:solidFill>
                    <a:effectLst/>
                    <a:latin typeface="Arial" pitchFamily="34" charset="0"/>
                    <a:ea typeface="宋体" pitchFamily="2" charset="-122"/>
                    <a:cs typeface="+mn-cs"/>
                  </a:rPr>
                  <a:t>/</a:t>
                </a:r>
                <a:r>
                  <a:rPr lang="en-US" altLang="zh-CN" sz="1200" b="1" i="0" kern="1200">
                    <a:solidFill>
                      <a:schemeClr val="tx1"/>
                    </a:solidFill>
                    <a:effectLst/>
                    <a:latin typeface="Arial" pitchFamily="34" charset="0"/>
                    <a:ea typeface="宋体" pitchFamily="2" charset="-122"/>
                    <a:cs typeface="+mn-cs"/>
                  </a:rPr>
                  <a:t>𝒏𝒆</a:t>
                </a:r>
                <a:r>
                  <a:rPr lang="en-US" altLang="zh-CN" sz="1200" b="1" kern="1200" dirty="0">
                    <a:solidFill>
                      <a:schemeClr val="tx1"/>
                    </a:solidFill>
                    <a:effectLst/>
                    <a:latin typeface="Arial" pitchFamily="34" charset="0"/>
                    <a:ea typeface="宋体" pitchFamily="2" charset="-122"/>
                    <a:cs typeface="+mn-cs"/>
                  </a:rPr>
                  <a:t>,Rn</a:t>
                </a:r>
                <a:r>
                  <a:rPr lang="zh-CN" altLang="zh-CN" sz="1200" b="1" kern="1200" dirty="0">
                    <a:solidFill>
                      <a:schemeClr val="tx1"/>
                    </a:solidFill>
                    <a:effectLst/>
                    <a:latin typeface="Arial" pitchFamily="34" charset="0"/>
                    <a:ea typeface="宋体" pitchFamily="2" charset="-122"/>
                    <a:cs typeface="+mn-cs"/>
                  </a:rPr>
                  <a:t>为电子的霍尔系数，为负值。同样可以得到空穴的霍尔系数为</a:t>
                </a:r>
                <a:r>
                  <a:rPr lang="en-US" altLang="zh-CN" sz="1200" b="1" i="0" kern="1200">
                    <a:solidFill>
                      <a:schemeClr val="tx1"/>
                    </a:solidFill>
                    <a:effectLst/>
                    <a:latin typeface="Arial" pitchFamily="34" charset="0"/>
                    <a:ea typeface="宋体" pitchFamily="2" charset="-122"/>
                    <a:cs typeface="+mn-cs"/>
                  </a:rPr>
                  <a:t>𝟏</a:t>
                </a:r>
                <a:r>
                  <a:rPr lang="zh-CN" altLang="zh-CN" sz="1200" b="1" i="0" kern="1200">
                    <a:solidFill>
                      <a:schemeClr val="tx1"/>
                    </a:solidFill>
                    <a:effectLst/>
                    <a:latin typeface="Arial" pitchFamily="34" charset="0"/>
                    <a:ea typeface="宋体" pitchFamily="2" charset="-122"/>
                    <a:cs typeface="+mn-cs"/>
                  </a:rPr>
                  <a:t>/</a:t>
                </a:r>
                <a:r>
                  <a:rPr lang="en-US" altLang="zh-CN" sz="1200" b="1" i="0" kern="1200">
                    <a:solidFill>
                      <a:schemeClr val="tx1"/>
                    </a:solidFill>
                    <a:effectLst/>
                    <a:latin typeface="Arial" pitchFamily="34" charset="0"/>
                    <a:ea typeface="宋体" pitchFamily="2" charset="-122"/>
                    <a:cs typeface="+mn-cs"/>
                  </a:rPr>
                  <a:t>𝒑𝒆</a:t>
                </a:r>
                <a:r>
                  <a:rPr lang="zh-CN" altLang="zh-CN" sz="1200" b="1" kern="1200" dirty="0">
                    <a:solidFill>
                      <a:schemeClr val="tx1"/>
                    </a:solidFill>
                    <a:effectLst/>
                    <a:latin typeface="Arial" pitchFamily="34" charset="0"/>
                    <a:ea typeface="宋体" pitchFamily="2" charset="-122"/>
                    <a:cs typeface="+mn-cs"/>
                  </a:rPr>
                  <a:t>，为正值。利用霍尔测试仪，常用的半导体，一般在室温下，如果以电子导电为主，霍尔系数为负，以空穴导电为主，霍尔系数为正，从而判断半导体导带类型。从霍尔系数的公式可以看出，对于单一载流子导电为主的半导体，可以得到半导体的多子的浓度</a:t>
                </a:r>
                <a:r>
                  <a:rPr lang="en-US" altLang="zh-CN" sz="1200" b="1" kern="1200" dirty="0">
                    <a:solidFill>
                      <a:schemeClr val="tx1"/>
                    </a:solidFill>
                    <a:effectLst/>
                    <a:latin typeface="Arial" pitchFamily="34" charset="0"/>
                    <a:ea typeface="宋体" pitchFamily="2" charset="-122"/>
                    <a:cs typeface="+mn-cs"/>
                  </a:rPr>
                  <a:t>&gt;&gt;&gt;</a:t>
                </a:r>
                <a:r>
                  <a:rPr lang="zh-CN" altLang="zh-CN" sz="1200" b="1" kern="1200" dirty="0">
                    <a:solidFill>
                      <a:schemeClr val="tx1"/>
                    </a:solidFill>
                    <a:effectLst/>
                    <a:latin typeface="Arial" pitchFamily="34" charset="0"/>
                    <a:ea typeface="宋体" pitchFamily="2" charset="-122"/>
                    <a:cs typeface="+mn-cs"/>
                  </a:rPr>
                  <a:t>。以电子导电的半导体中，电子为多子，空穴为少子。以空穴导电为主的半导体，空穴为多子，电子为少子。</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4</a:t>
            </a:fld>
            <a:endParaRPr lang="en-US"/>
          </a:p>
        </p:txBody>
      </p:sp>
    </p:spTree>
    <p:extLst>
      <p:ext uri="{BB962C8B-B14F-4D97-AF65-F5344CB8AC3E}">
        <p14:creationId xmlns:p14="http://schemas.microsoft.com/office/powerpoint/2010/main" val="1391194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r>
                  <a:rPr lang="zh-CN" altLang="en-US" dirty="0" smtClean="0"/>
                  <a:t>结合半导体的电导率公式，对于</a:t>
                </a:r>
                <a:r>
                  <a:rPr lang="en-US" altLang="zh-CN" dirty="0" smtClean="0"/>
                  <a:t>n</a:t>
                </a:r>
                <a:r>
                  <a:rPr lang="zh-CN" altLang="en-US" dirty="0" smtClean="0"/>
                  <a:t>型半导体</a:t>
                </a:r>
                <a:r>
                  <a:rPr lang="en-US" altLang="zh-CN" dirty="0" smtClean="0"/>
                  <a:t>》</a:t>
                </a:r>
                <a:r>
                  <a:rPr lang="zh-CN" altLang="en-US" dirty="0" smtClean="0"/>
                  <a:t>，</a:t>
                </a:r>
                <a14:m>
                  <m:oMath xmlns:m="http://schemas.openxmlformats.org/officeDocument/2006/math">
                    <m:sSub>
                      <m:sSubPr>
                        <m:ctrlPr>
                          <a:rPr lang="en-US" altLang="zh-CN" b="1" i="1" smtClean="0">
                            <a:latin typeface="Cambria Math" panose="02040503050406030204" pitchFamily="18" charset="0"/>
                          </a:rPr>
                        </m:ctrlPr>
                      </m:sSubPr>
                      <m:e>
                        <m:r>
                          <a:rPr lang="zh-CN" altLang="en-US" b="1" i="1">
                            <a:latin typeface="Cambria Math"/>
                          </a:rPr>
                          <m:t>𝝈</m:t>
                        </m:r>
                      </m:e>
                      <m:sub>
                        <m:r>
                          <a:rPr lang="en-US" altLang="zh-CN" b="1" i="1">
                            <a:latin typeface="Cambria Math"/>
                          </a:rPr>
                          <m:t>𝒏</m:t>
                        </m:r>
                      </m:sub>
                    </m:sSub>
                    <m:r>
                      <a:rPr lang="en-US" altLang="zh-CN" b="1" i="1">
                        <a:latin typeface="Cambria Math"/>
                      </a:rPr>
                      <m:t>=</m:t>
                    </m:r>
                    <m:r>
                      <a:rPr lang="en-US" altLang="zh-CN" b="1" i="1">
                        <a:latin typeface="Cambria Math"/>
                      </a:rPr>
                      <m:t>𝒏𝒆</m:t>
                    </m:r>
                    <m:sSub>
                      <m:sSubPr>
                        <m:ctrlPr>
                          <a:rPr lang="en-US" altLang="zh-CN" b="1" i="1">
                            <a:latin typeface="Cambria Math" panose="02040503050406030204" pitchFamily="18" charset="0"/>
                          </a:rPr>
                        </m:ctrlPr>
                      </m:sSubPr>
                      <m:e>
                        <m:r>
                          <a:rPr lang="zh-CN" altLang="en-US" b="1" i="1">
                            <a:latin typeface="Cambria Math"/>
                          </a:rPr>
                          <m:t>𝝁</m:t>
                        </m:r>
                      </m:e>
                      <m:sub>
                        <m:r>
                          <a:rPr lang="en-US" altLang="zh-CN" b="1" i="1">
                            <a:latin typeface="Cambria Math"/>
                          </a:rPr>
                          <m:t>𝒏</m:t>
                        </m:r>
                      </m:sub>
                    </m:sSub>
                  </m:oMath>
                </a14:m>
                <a:r>
                  <a:rPr lang="zh-CN" altLang="en-US" dirty="0" smtClean="0"/>
                  <a:t>，</a:t>
                </a:r>
                <a:r>
                  <a:rPr lang="en-US" altLang="zh-CN" dirty="0" smtClean="0"/>
                  <a:t>p</a:t>
                </a:r>
                <a:r>
                  <a:rPr lang="zh-CN" altLang="en-US" dirty="0" smtClean="0"/>
                  <a:t>型半导体</a:t>
                </a:r>
                <a:r>
                  <a:rPr lang="en-US" altLang="zh-CN" dirty="0" smtClean="0"/>
                  <a:t>》</a:t>
                </a:r>
                <a:r>
                  <a:rPr lang="zh-CN" altLang="en-US" dirty="0" smtClean="0"/>
                  <a:t>，电导率</a:t>
                </a:r>
                <a14:m>
                  <m:oMath xmlns:m="http://schemas.openxmlformats.org/officeDocument/2006/math">
                    <m:sSub>
                      <m:sSubPr>
                        <m:ctrlPr>
                          <a:rPr lang="en-US" altLang="zh-CN" b="1" i="1" smtClean="0">
                            <a:latin typeface="Cambria Math" panose="02040503050406030204" pitchFamily="18" charset="0"/>
                          </a:rPr>
                        </m:ctrlPr>
                      </m:sSubPr>
                      <m:e>
                        <m:r>
                          <a:rPr lang="zh-CN" altLang="en-US" b="1" i="1">
                            <a:latin typeface="Cambria Math"/>
                          </a:rPr>
                          <m:t>𝝈</m:t>
                        </m:r>
                      </m:e>
                      <m:sub>
                        <m:r>
                          <a:rPr lang="en-US" altLang="zh-CN" b="1" i="1">
                            <a:latin typeface="Cambria Math"/>
                          </a:rPr>
                          <m:t>𝒑</m:t>
                        </m:r>
                      </m:sub>
                    </m:sSub>
                    <m:r>
                      <a:rPr lang="en-US" altLang="zh-CN" b="1" i="1">
                        <a:latin typeface="Cambria Math"/>
                      </a:rPr>
                      <m:t>=</m:t>
                    </m:r>
                    <m:r>
                      <a:rPr lang="en-US" altLang="zh-CN" b="1" i="1">
                        <a:latin typeface="Cambria Math"/>
                      </a:rPr>
                      <m:t>𝒑𝒆</m:t>
                    </m:r>
                    <m:sSub>
                      <m:sSubPr>
                        <m:ctrlPr>
                          <a:rPr lang="en-US" altLang="zh-CN" b="1" i="1">
                            <a:latin typeface="Cambria Math" panose="02040503050406030204" pitchFamily="18" charset="0"/>
                          </a:rPr>
                        </m:ctrlPr>
                      </m:sSubPr>
                      <m:e>
                        <m:r>
                          <a:rPr lang="zh-CN" altLang="en-US" b="1" i="1">
                            <a:latin typeface="Cambria Math"/>
                          </a:rPr>
                          <m:t>𝝁</m:t>
                        </m:r>
                      </m:e>
                      <m:sub>
                        <m:r>
                          <a:rPr lang="en-US" altLang="zh-CN" b="1" i="1">
                            <a:latin typeface="Cambria Math"/>
                          </a:rPr>
                          <m:t>𝒑</m:t>
                        </m:r>
                      </m:sub>
                    </m:sSub>
                  </m:oMath>
                </a14:m>
                <a:r>
                  <a:rPr lang="zh-CN" altLang="en-US" dirty="0" smtClean="0"/>
                  <a:t>，结合霍尔系数</a:t>
                </a:r>
                <a:r>
                  <a:rPr lang="en-US" altLang="zh-CN" dirty="0" smtClean="0"/>
                  <a:t>》</a:t>
                </a:r>
                <a:r>
                  <a:rPr lang="zh-CN" altLang="en-US" dirty="0" smtClean="0"/>
                  <a:t>，利用半导体霍尔测试仪测量得到霍尔系数，得到半导体中的载流子浓度，代入到电导率公式，可以得到多数载流子的迁移率</a:t>
                </a:r>
                <a:r>
                  <a:rPr lang="en-US" altLang="zh-CN" dirty="0" smtClean="0"/>
                  <a:t>》</a:t>
                </a:r>
                <a:r>
                  <a:rPr lang="zh-CN" altLang="en-US" dirty="0" smtClean="0"/>
                  <a:t>，这个迁移率一般称为霍尔迁移率。半导体的电导率可以利用四探针方法测量。有兴趣的同学可以扩展阅读。当然这个方法在后续的半导体测量课程中将讲到。</a:t>
                </a:r>
                <a:endParaRPr lang="zh-CN" altLang="en-US" dirty="0"/>
              </a:p>
            </p:txBody>
          </p:sp>
        </mc:Choice>
        <mc:Fallback>
          <p:sp>
            <p:nvSpPr>
              <p:cNvPr id="3" name="备注占位符 2"/>
              <p:cNvSpPr>
                <a:spLocks noGrp="1"/>
              </p:cNvSpPr>
              <p:nvPr>
                <p:ph type="body" idx="1"/>
              </p:nvPr>
            </p:nvSpPr>
            <p:spPr/>
            <p:txBody>
              <a:bodyPr/>
              <a:lstStyle/>
              <a:p>
                <a:r>
                  <a:rPr lang="zh-CN" altLang="en-US" dirty="0" smtClean="0"/>
                  <a:t>结合半导体的电导率公式，对于</a:t>
                </a:r>
                <a:r>
                  <a:rPr lang="en-US" altLang="zh-CN" dirty="0" smtClean="0"/>
                  <a:t>n</a:t>
                </a:r>
                <a:r>
                  <a:rPr lang="zh-CN" altLang="en-US" dirty="0" smtClean="0"/>
                  <a:t>型半导体</a:t>
                </a:r>
                <a:r>
                  <a:rPr lang="en-US" altLang="zh-CN" dirty="0" smtClean="0"/>
                  <a:t>》</a:t>
                </a:r>
                <a:r>
                  <a:rPr lang="zh-CN" altLang="en-US" dirty="0" smtClean="0"/>
                  <a:t>，</a:t>
                </a:r>
                <a:r>
                  <a:rPr lang="zh-CN" altLang="en-US" b="1" i="0">
                    <a:latin typeface="Cambria Math"/>
                  </a:rPr>
                  <a:t>𝝈</a:t>
                </a:r>
                <a:r>
                  <a:rPr lang="en-US" altLang="zh-CN" b="1" i="0" smtClean="0">
                    <a:latin typeface="Cambria Math" panose="02040503050406030204" pitchFamily="18" charset="0"/>
                  </a:rPr>
                  <a:t>_</a:t>
                </a:r>
                <a:r>
                  <a:rPr lang="en-US" altLang="zh-CN" b="1" i="0">
                    <a:latin typeface="Cambria Math"/>
                  </a:rPr>
                  <a:t>𝒏=𝒏𝒆</a:t>
                </a:r>
                <a:r>
                  <a:rPr lang="zh-CN" altLang="en-US" b="1" i="0">
                    <a:latin typeface="Cambria Math"/>
                  </a:rPr>
                  <a:t>𝝁</a:t>
                </a:r>
                <a:r>
                  <a:rPr lang="en-US" altLang="zh-CN" b="1" i="0">
                    <a:latin typeface="Cambria Math" panose="02040503050406030204" pitchFamily="18" charset="0"/>
                  </a:rPr>
                  <a:t>_</a:t>
                </a:r>
                <a:r>
                  <a:rPr lang="en-US" altLang="zh-CN" b="1" i="0">
                    <a:latin typeface="Cambria Math"/>
                  </a:rPr>
                  <a:t>𝒏</a:t>
                </a:r>
                <a:r>
                  <a:rPr lang="zh-CN" altLang="en-US" dirty="0" smtClean="0"/>
                  <a:t>，</a:t>
                </a:r>
                <a:r>
                  <a:rPr lang="en-US" altLang="zh-CN" dirty="0" smtClean="0"/>
                  <a:t>p</a:t>
                </a:r>
                <a:r>
                  <a:rPr lang="zh-CN" altLang="en-US" dirty="0" smtClean="0"/>
                  <a:t>型半导体</a:t>
                </a:r>
                <a:r>
                  <a:rPr lang="en-US" altLang="zh-CN" dirty="0" smtClean="0"/>
                  <a:t>》</a:t>
                </a:r>
                <a:r>
                  <a:rPr lang="zh-CN" altLang="en-US" dirty="0" smtClean="0"/>
                  <a:t>，电导率</a:t>
                </a:r>
                <a:r>
                  <a:rPr lang="zh-CN" altLang="en-US" b="1" i="0">
                    <a:latin typeface="Cambria Math"/>
                  </a:rPr>
                  <a:t>𝝈</a:t>
                </a:r>
                <a:r>
                  <a:rPr lang="en-US" altLang="zh-CN" b="1" i="0" smtClean="0">
                    <a:latin typeface="Cambria Math" panose="02040503050406030204" pitchFamily="18" charset="0"/>
                  </a:rPr>
                  <a:t>_</a:t>
                </a:r>
                <a:r>
                  <a:rPr lang="en-US" altLang="zh-CN" b="1" i="0">
                    <a:latin typeface="Cambria Math"/>
                  </a:rPr>
                  <a:t>𝒑=𝒑𝒆</a:t>
                </a:r>
                <a:r>
                  <a:rPr lang="zh-CN" altLang="en-US" b="1" i="0">
                    <a:latin typeface="Cambria Math"/>
                  </a:rPr>
                  <a:t>𝝁</a:t>
                </a:r>
                <a:r>
                  <a:rPr lang="en-US" altLang="zh-CN" b="1" i="0">
                    <a:latin typeface="Cambria Math" panose="02040503050406030204" pitchFamily="18" charset="0"/>
                  </a:rPr>
                  <a:t>_</a:t>
                </a:r>
                <a:r>
                  <a:rPr lang="en-US" altLang="zh-CN" b="1" i="0">
                    <a:latin typeface="Cambria Math"/>
                  </a:rPr>
                  <a:t>𝒑</a:t>
                </a:r>
                <a:r>
                  <a:rPr lang="zh-CN" altLang="en-US" dirty="0" smtClean="0"/>
                  <a:t>，结合霍尔系数</a:t>
                </a:r>
                <a:r>
                  <a:rPr lang="en-US" altLang="zh-CN" dirty="0" smtClean="0"/>
                  <a:t>》</a:t>
                </a:r>
                <a:r>
                  <a:rPr lang="zh-CN" altLang="en-US" dirty="0" smtClean="0"/>
                  <a:t>，利用半导体霍尔测试仪测量得到霍尔系数，得到半导体中的载流子浓度，代入到电导率公式，可以得到多数载流子的迁移率</a:t>
                </a:r>
                <a:r>
                  <a:rPr lang="en-US" altLang="zh-CN" dirty="0" smtClean="0"/>
                  <a:t>》</a:t>
                </a:r>
                <a:r>
                  <a:rPr lang="zh-CN" altLang="en-US" dirty="0" smtClean="0"/>
                  <a:t>，这个迁移率一般称为霍尔迁移率。半导体的电导率可以利用四探针方法测量。有兴趣的同学可以扩展阅读。当然这个方法在后续的半导体测量课程中将讲到。</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5</a:t>
            </a:fld>
            <a:endParaRPr lang="en-US"/>
          </a:p>
        </p:txBody>
      </p:sp>
    </p:spTree>
    <p:extLst>
      <p:ext uri="{BB962C8B-B14F-4D97-AF65-F5344CB8AC3E}">
        <p14:creationId xmlns:p14="http://schemas.microsoft.com/office/powerpoint/2010/main" val="20879619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下面就来分析在进行霍尔测试时，低磁场的条件。</a:t>
            </a:r>
            <a:endParaRPr lang="en-US" altLang="zh-CN" dirty="0" smtClean="0"/>
          </a:p>
          <a:p>
            <a:endParaRPr lang="en-US" altLang="zh-CN" sz="1200" kern="1200" dirty="0" smtClean="0">
              <a:solidFill>
                <a:schemeClr val="tx1"/>
              </a:solidFill>
              <a:effectLst/>
              <a:latin typeface="Arial" pitchFamily="34" charset="0"/>
              <a:ea typeface="宋体" pitchFamily="2" charset="-122"/>
              <a:cs typeface="+mn-cs"/>
            </a:endParaRPr>
          </a:p>
          <a:p>
            <a:r>
              <a:rPr lang="zh-CN" altLang="zh-CN" sz="1200" kern="1200" dirty="0" smtClean="0">
                <a:solidFill>
                  <a:schemeClr val="tx1"/>
                </a:solidFill>
                <a:effectLst/>
                <a:latin typeface="Arial" pitchFamily="34" charset="0"/>
                <a:ea typeface="宋体" pitchFamily="2" charset="-122"/>
                <a:cs typeface="+mn-cs"/>
              </a:rPr>
              <a:t>在霍尔测试中，由于横向霍耳</a:t>
            </a:r>
            <a:r>
              <a:rPr lang="zh-CN" altLang="en-US" sz="1200" kern="1200" dirty="0" smtClean="0">
                <a:solidFill>
                  <a:schemeClr val="tx1"/>
                </a:solidFill>
                <a:effectLst/>
                <a:latin typeface="Arial" pitchFamily="34" charset="0"/>
                <a:ea typeface="宋体" pitchFamily="2" charset="-122"/>
                <a:cs typeface="+mn-cs"/>
              </a:rPr>
              <a:t>电场</a:t>
            </a:r>
            <a:r>
              <a:rPr lang="zh-CN" altLang="zh-CN" sz="1200" kern="1200" dirty="0" smtClean="0">
                <a:solidFill>
                  <a:schemeClr val="tx1"/>
                </a:solidFill>
                <a:effectLst/>
                <a:latin typeface="Arial" pitchFamily="34" charset="0"/>
                <a:ea typeface="宋体" pitchFamily="2" charset="-122"/>
                <a:cs typeface="+mn-cs"/>
              </a:rPr>
              <a:t>的存在，导致电流和电场的方向不再相同，它们之间的夹角</a:t>
            </a:r>
            <a:r>
              <a:rPr lang="en-US" altLang="zh-CN" sz="1200" kern="1200" dirty="0" smtClean="0">
                <a:solidFill>
                  <a:schemeClr val="tx1"/>
                </a:solidFill>
                <a:effectLst/>
                <a:latin typeface="Arial" pitchFamily="34" charset="0"/>
                <a:ea typeface="宋体" pitchFamily="2" charset="-122"/>
                <a:cs typeface="+mn-cs"/>
                <a:sym typeface="Symbol" panose="05050102010706020507" pitchFamily="18" charset="2"/>
              </a:rPr>
              <a:t></a:t>
            </a:r>
            <a:r>
              <a:rPr lang="zh-CN" altLang="zh-CN" sz="1200" kern="1200" dirty="0" smtClean="0">
                <a:solidFill>
                  <a:schemeClr val="tx1"/>
                </a:solidFill>
                <a:effectLst/>
                <a:latin typeface="Arial" pitchFamily="34" charset="0"/>
                <a:ea typeface="宋体" pitchFamily="2" charset="-122"/>
                <a:cs typeface="+mn-cs"/>
              </a:rPr>
              <a:t>称</a:t>
            </a:r>
            <a:r>
              <a:rPr lang="zh-CN" altLang="zh-CN" sz="1200" b="1" kern="1200" dirty="0" smtClean="0">
                <a:solidFill>
                  <a:schemeClr val="tx1"/>
                </a:solidFill>
                <a:effectLst/>
                <a:latin typeface="Arial" pitchFamily="34" charset="0"/>
                <a:ea typeface="宋体" pitchFamily="2" charset="-122"/>
                <a:cs typeface="+mn-cs"/>
              </a:rPr>
              <a:t>霍耳角</a:t>
            </a:r>
            <a:r>
              <a:rPr lang="en-US" altLang="zh-CN" sz="1200" b="1" kern="1200" dirty="0" smtClean="0">
                <a:solidFill>
                  <a:schemeClr val="tx1"/>
                </a:solidFill>
                <a:effectLst/>
                <a:latin typeface="Arial" pitchFamily="34" charset="0"/>
                <a:ea typeface="宋体" pitchFamily="2" charset="-122"/>
                <a:cs typeface="+mn-cs"/>
              </a:rPr>
              <a:t>&gt;&gt;&gt;</a:t>
            </a:r>
            <a:r>
              <a:rPr lang="zh-CN" altLang="zh-CN" sz="1200" kern="1200" dirty="0" smtClean="0">
                <a:solidFill>
                  <a:schemeClr val="tx1"/>
                </a:solidFill>
                <a:effectLst/>
                <a:latin typeface="Arial" pitchFamily="34" charset="0"/>
                <a:ea typeface="宋体" pitchFamily="2" charset="-122"/>
                <a:cs typeface="+mn-cs"/>
              </a:rPr>
              <a:t>。</a:t>
            </a:r>
          </a:p>
          <a:p>
            <a:r>
              <a:rPr lang="en-US" altLang="zh-CN" sz="1200" kern="1200" dirty="0" smtClean="0">
                <a:solidFill>
                  <a:schemeClr val="tx1"/>
                </a:solidFill>
                <a:effectLst/>
                <a:latin typeface="Arial" pitchFamily="34" charset="0"/>
                <a:ea typeface="宋体" pitchFamily="2" charset="-122"/>
                <a:cs typeface="+mn-cs"/>
              </a:rPr>
              <a:t> </a:t>
            </a:r>
            <a:endParaRPr lang="zh-CN" altLang="zh-CN" sz="1200" kern="1200" dirty="0" smtClean="0">
              <a:solidFill>
                <a:schemeClr val="tx1"/>
              </a:solidFill>
              <a:effectLst/>
              <a:latin typeface="Arial" pitchFamily="34" charset="0"/>
              <a:ea typeface="宋体" pitchFamily="2" charset="-122"/>
              <a:cs typeface="+mn-cs"/>
            </a:endParaRPr>
          </a:p>
          <a:p>
            <a:r>
              <a:rPr lang="zh-CN" altLang="zh-CN" sz="1200" kern="1200" dirty="0" smtClean="0">
                <a:solidFill>
                  <a:schemeClr val="tx1"/>
                </a:solidFill>
                <a:effectLst/>
                <a:latin typeface="Arial" pitchFamily="34" charset="0"/>
                <a:ea typeface="宋体" pitchFamily="2" charset="-122"/>
                <a:cs typeface="+mn-cs"/>
              </a:rPr>
              <a:t>在</a:t>
            </a:r>
            <a:r>
              <a:rPr lang="en-US" altLang="zh-CN" sz="1200" kern="1200" dirty="0" smtClean="0">
                <a:solidFill>
                  <a:schemeClr val="tx1"/>
                </a:solidFill>
                <a:effectLst/>
                <a:latin typeface="Arial" pitchFamily="34" charset="0"/>
                <a:ea typeface="宋体" pitchFamily="2" charset="-122"/>
                <a:cs typeface="+mn-cs"/>
              </a:rPr>
              <a:t>n</a:t>
            </a:r>
            <a:r>
              <a:rPr lang="zh-CN" altLang="zh-CN" sz="1200" kern="1200" dirty="0" smtClean="0">
                <a:solidFill>
                  <a:schemeClr val="tx1"/>
                </a:solidFill>
                <a:effectLst/>
                <a:latin typeface="Arial" pitchFamily="34" charset="0"/>
                <a:ea typeface="宋体" pitchFamily="2" charset="-122"/>
                <a:cs typeface="+mn-cs"/>
              </a:rPr>
              <a:t>型半导体上施加互相垂直的电场和磁场，在与电场和磁场都垂直的方向产生霍尔电场。在稳定条件下，电子受到的霍尔电场电场力和磁场的洛伦兹力合力为零，电子的电流方向仍保持在</a:t>
            </a:r>
            <a:r>
              <a:rPr lang="en-US" altLang="zh-CN" sz="1200" kern="1200" dirty="0" smtClean="0">
                <a:solidFill>
                  <a:schemeClr val="tx1"/>
                </a:solidFill>
                <a:effectLst/>
                <a:latin typeface="Arial" pitchFamily="34" charset="0"/>
                <a:ea typeface="宋体" pitchFamily="2" charset="-122"/>
                <a:cs typeface="+mn-cs"/>
              </a:rPr>
              <a:t>x</a:t>
            </a:r>
            <a:r>
              <a:rPr lang="zh-CN" altLang="zh-CN" sz="1200" kern="1200" dirty="0" smtClean="0">
                <a:solidFill>
                  <a:schemeClr val="tx1"/>
                </a:solidFill>
                <a:effectLst/>
                <a:latin typeface="Arial" pitchFamily="34" charset="0"/>
                <a:ea typeface="宋体" pitchFamily="2" charset="-122"/>
                <a:cs typeface="+mn-cs"/>
              </a:rPr>
              <a:t>方向</a:t>
            </a:r>
            <a:r>
              <a:rPr lang="en-US" altLang="zh-CN" sz="1200" kern="1200" dirty="0" smtClean="0">
                <a:solidFill>
                  <a:schemeClr val="tx1"/>
                </a:solidFill>
                <a:effectLst/>
                <a:latin typeface="Arial" pitchFamily="34" charset="0"/>
                <a:ea typeface="宋体" pitchFamily="2" charset="-122"/>
                <a:cs typeface="+mn-cs"/>
              </a:rPr>
              <a:t>&gt;&gt;&gt;</a:t>
            </a:r>
            <a:r>
              <a:rPr lang="zh-CN" altLang="zh-CN" sz="1200" kern="1200" dirty="0" smtClean="0">
                <a:solidFill>
                  <a:schemeClr val="tx1"/>
                </a:solidFill>
                <a:effectLst/>
                <a:latin typeface="Arial" pitchFamily="34" charset="0"/>
                <a:ea typeface="宋体" pitchFamily="2" charset="-122"/>
                <a:cs typeface="+mn-cs"/>
              </a:rPr>
              <a:t>。但是，此时电场</a:t>
            </a:r>
            <a:r>
              <a:rPr lang="en-US" altLang="zh-CN" sz="1200" kern="1200" dirty="0" smtClean="0">
                <a:solidFill>
                  <a:schemeClr val="tx1"/>
                </a:solidFill>
                <a:effectLst/>
                <a:latin typeface="Arial" pitchFamily="34" charset="0"/>
                <a:ea typeface="宋体" pitchFamily="2" charset="-122"/>
                <a:cs typeface="+mn-cs"/>
              </a:rPr>
              <a:t>&gt;&gt;&gt;</a:t>
            </a:r>
            <a:r>
              <a:rPr lang="zh-CN" altLang="zh-CN" sz="1200" kern="1200" dirty="0" smtClean="0">
                <a:solidFill>
                  <a:schemeClr val="tx1"/>
                </a:solidFill>
                <a:effectLst/>
                <a:latin typeface="Arial" pitchFamily="34" charset="0"/>
                <a:ea typeface="宋体" pitchFamily="2" charset="-122"/>
                <a:cs typeface="+mn-cs"/>
              </a:rPr>
              <a:t>为霍尔电场</a:t>
            </a:r>
            <a:r>
              <a:rPr lang="en-US" altLang="zh-CN" sz="1200" kern="1200" dirty="0" smtClean="0">
                <a:solidFill>
                  <a:schemeClr val="tx1"/>
                </a:solidFill>
                <a:effectLst/>
                <a:latin typeface="Arial" pitchFamily="34" charset="0"/>
                <a:ea typeface="宋体" pitchFamily="2" charset="-122"/>
                <a:cs typeface="+mn-cs"/>
              </a:rPr>
              <a:t>&gt;&gt;&gt;</a:t>
            </a:r>
            <a:r>
              <a:rPr lang="zh-CN" altLang="en-US" sz="1200" kern="1200" dirty="0" smtClean="0">
                <a:solidFill>
                  <a:schemeClr val="tx1"/>
                </a:solidFill>
                <a:effectLst/>
                <a:latin typeface="Arial" pitchFamily="34" charset="0"/>
                <a:ea typeface="宋体" pitchFamily="2" charset="-122"/>
                <a:cs typeface="+mn-cs"/>
              </a:rPr>
              <a:t>与</a:t>
            </a:r>
            <a:r>
              <a:rPr lang="zh-CN" altLang="zh-CN" sz="1200" kern="1200" dirty="0" smtClean="0">
                <a:solidFill>
                  <a:schemeClr val="tx1"/>
                </a:solidFill>
                <a:effectLst/>
                <a:latin typeface="Arial" pitchFamily="34" charset="0"/>
                <a:ea typeface="宋体" pitchFamily="2" charset="-122"/>
                <a:cs typeface="+mn-cs"/>
              </a:rPr>
              <a:t>外加电场</a:t>
            </a:r>
            <a:r>
              <a:rPr lang="en-US" altLang="zh-CN" sz="1200" kern="1200" dirty="0" smtClean="0">
                <a:solidFill>
                  <a:schemeClr val="tx1"/>
                </a:solidFill>
                <a:effectLst/>
                <a:latin typeface="Arial" pitchFamily="34" charset="0"/>
                <a:ea typeface="宋体" pitchFamily="2" charset="-122"/>
                <a:cs typeface="+mn-cs"/>
              </a:rPr>
              <a:t>&gt;&gt;&gt;</a:t>
            </a:r>
            <a:r>
              <a:rPr lang="zh-CN" altLang="zh-CN" sz="1200" kern="1200" dirty="0" smtClean="0">
                <a:solidFill>
                  <a:schemeClr val="tx1"/>
                </a:solidFill>
                <a:effectLst/>
                <a:latin typeface="Arial" pitchFamily="34" charset="0"/>
                <a:ea typeface="宋体" pitchFamily="2" charset="-122"/>
                <a:cs typeface="+mn-cs"/>
              </a:rPr>
              <a:t>的合电场</a:t>
            </a:r>
            <a:r>
              <a:rPr lang="en-US" altLang="zh-CN" sz="1200" kern="1200" dirty="0" smtClean="0">
                <a:solidFill>
                  <a:schemeClr val="tx1"/>
                </a:solidFill>
                <a:effectLst/>
                <a:latin typeface="Arial" pitchFamily="34" charset="0"/>
                <a:ea typeface="宋体" pitchFamily="2" charset="-122"/>
                <a:cs typeface="+mn-cs"/>
              </a:rPr>
              <a:t>,</a:t>
            </a:r>
            <a:r>
              <a:rPr lang="zh-CN" altLang="zh-CN" sz="1200" kern="1200" dirty="0" smtClean="0">
                <a:solidFill>
                  <a:schemeClr val="tx1"/>
                </a:solidFill>
                <a:effectLst/>
                <a:latin typeface="Arial" pitchFamily="34" charset="0"/>
                <a:ea typeface="宋体" pitchFamily="2" charset="-122"/>
                <a:cs typeface="+mn-cs"/>
              </a:rPr>
              <a:t>电场与电流之间的夹角</a:t>
            </a:r>
            <a:r>
              <a:rPr lang="en-US" altLang="zh-CN" sz="1200" kern="1200" dirty="0" smtClean="0">
                <a:solidFill>
                  <a:schemeClr val="tx1"/>
                </a:solidFill>
                <a:effectLst/>
                <a:latin typeface="Arial" pitchFamily="34" charset="0"/>
                <a:ea typeface="宋体" pitchFamily="2" charset="-122"/>
                <a:cs typeface="+mn-cs"/>
              </a:rPr>
              <a:t>&gt;&gt;&gt;</a:t>
            </a:r>
            <a:r>
              <a:rPr lang="zh-CN" altLang="zh-CN" sz="1200" kern="1200" dirty="0" smtClean="0">
                <a:solidFill>
                  <a:schemeClr val="tx1"/>
                </a:solidFill>
                <a:effectLst/>
                <a:latin typeface="Arial" pitchFamily="34" charset="0"/>
                <a:ea typeface="宋体" pitchFamily="2" charset="-122"/>
                <a:cs typeface="+mn-cs"/>
              </a:rPr>
              <a:t>为霍尔角</a:t>
            </a:r>
            <a:r>
              <a:rPr lang="en-US" altLang="zh-CN" sz="1200" kern="1200" dirty="0" smtClean="0">
                <a:solidFill>
                  <a:schemeClr val="tx1"/>
                </a:solidFill>
                <a:effectLst/>
                <a:latin typeface="Arial" pitchFamily="34" charset="0"/>
                <a:ea typeface="宋体" pitchFamily="2" charset="-122"/>
                <a:cs typeface="+mn-cs"/>
                <a:sym typeface="Symbol" panose="05050102010706020507" pitchFamily="18" charset="2"/>
              </a:rPr>
              <a:t></a:t>
            </a:r>
            <a:r>
              <a:rPr lang="zh-CN" altLang="zh-CN" sz="1200" kern="1200" dirty="0" smtClean="0">
                <a:solidFill>
                  <a:schemeClr val="tx1"/>
                </a:solidFill>
                <a:effectLst/>
                <a:latin typeface="Arial" pitchFamily="34" charset="0"/>
                <a:ea typeface="宋体" pitchFamily="2" charset="-122"/>
                <a:cs typeface="+mn-cs"/>
              </a:rPr>
              <a:t>。</a:t>
            </a:r>
          </a:p>
          <a:p>
            <a:r>
              <a:rPr lang="en-US" altLang="zh-CN" sz="1200" kern="1200" dirty="0" smtClean="0">
                <a:solidFill>
                  <a:schemeClr val="tx1"/>
                </a:solidFill>
                <a:effectLst/>
                <a:latin typeface="Arial" pitchFamily="34" charset="0"/>
                <a:ea typeface="宋体" pitchFamily="2" charset="-122"/>
                <a:cs typeface="+mn-cs"/>
              </a:rPr>
              <a:t> </a:t>
            </a:r>
            <a:endParaRPr lang="zh-CN" altLang="zh-CN" sz="1200" kern="1200" dirty="0" smtClean="0">
              <a:solidFill>
                <a:schemeClr val="tx1"/>
              </a:solidFill>
              <a:effectLst/>
              <a:latin typeface="Arial" pitchFamily="34" charset="0"/>
              <a:ea typeface="宋体" pitchFamily="2" charset="-122"/>
              <a:cs typeface="+mn-cs"/>
            </a:endParaRPr>
          </a:p>
          <a:p>
            <a:r>
              <a:rPr lang="en-US" altLang="zh-CN" sz="1200" kern="1200" dirty="0" smtClean="0">
                <a:solidFill>
                  <a:schemeClr val="tx1"/>
                </a:solidFill>
                <a:effectLst/>
                <a:latin typeface="Arial" pitchFamily="34" charset="0"/>
                <a:ea typeface="宋体" pitchFamily="2" charset="-122"/>
                <a:cs typeface="+mn-cs"/>
              </a:rPr>
              <a:t>&gt;&gt;&gt;</a:t>
            </a:r>
            <a:r>
              <a:rPr lang="zh-CN" altLang="zh-CN" sz="1200" kern="1200" dirty="0" smtClean="0">
                <a:solidFill>
                  <a:schemeClr val="tx1"/>
                </a:solidFill>
                <a:effectLst/>
                <a:latin typeface="Arial" pitchFamily="34" charset="0"/>
                <a:ea typeface="宋体" pitchFamily="2" charset="-122"/>
                <a:cs typeface="+mn-cs"/>
              </a:rPr>
              <a:t>霍尔角的正切</a:t>
            </a:r>
            <a:r>
              <a:rPr lang="en-US" altLang="zh-CN" sz="1200" kern="1200" dirty="0" smtClean="0">
                <a:solidFill>
                  <a:schemeClr val="tx1"/>
                </a:solidFill>
                <a:effectLst/>
                <a:latin typeface="Arial" pitchFamily="34" charset="0"/>
                <a:ea typeface="宋体" pitchFamily="2" charset="-122"/>
                <a:cs typeface="+mn-cs"/>
              </a:rPr>
              <a:t>tan</a:t>
            </a:r>
            <a:r>
              <a:rPr lang="en-US" altLang="zh-CN" sz="1200" kern="1200" dirty="0" smtClean="0">
                <a:solidFill>
                  <a:schemeClr val="tx1"/>
                </a:solidFill>
                <a:effectLst/>
                <a:latin typeface="Arial" pitchFamily="34" charset="0"/>
                <a:ea typeface="宋体" pitchFamily="2" charset="-122"/>
                <a:cs typeface="+mn-cs"/>
                <a:sym typeface="Symbol" panose="05050102010706020507" pitchFamily="18" charset="2"/>
              </a:rPr>
              <a:t></a:t>
            </a:r>
            <a:r>
              <a:rPr lang="zh-CN" altLang="zh-CN" sz="1200" kern="1200" dirty="0" smtClean="0">
                <a:solidFill>
                  <a:schemeClr val="tx1"/>
                </a:solidFill>
                <a:effectLst/>
                <a:latin typeface="Arial" pitchFamily="34" charset="0"/>
                <a:ea typeface="宋体" pitchFamily="2" charset="-122"/>
                <a:cs typeface="+mn-cs"/>
              </a:rPr>
              <a:t>等于霍尔电场除以外加</a:t>
            </a:r>
            <a:r>
              <a:rPr lang="en-US" altLang="zh-CN" sz="1200" kern="1200" dirty="0" smtClean="0">
                <a:solidFill>
                  <a:schemeClr val="tx1"/>
                </a:solidFill>
                <a:effectLst/>
                <a:latin typeface="Arial" pitchFamily="34" charset="0"/>
                <a:ea typeface="宋体" pitchFamily="2" charset="-122"/>
                <a:cs typeface="+mn-cs"/>
              </a:rPr>
              <a:t>x</a:t>
            </a:r>
            <a:r>
              <a:rPr lang="zh-CN" altLang="zh-CN" sz="1200" kern="1200" dirty="0" smtClean="0">
                <a:solidFill>
                  <a:schemeClr val="tx1"/>
                </a:solidFill>
                <a:effectLst/>
                <a:latin typeface="Arial" pitchFamily="34" charset="0"/>
                <a:ea typeface="宋体" pitchFamily="2" charset="-122"/>
                <a:cs typeface="+mn-cs"/>
              </a:rPr>
              <a:t>方向电场。如果所加的磁场是弱磁场</a:t>
            </a:r>
            <a:r>
              <a:rPr lang="en-US" altLang="zh-CN" sz="1200" kern="1200" dirty="0" smtClean="0">
                <a:solidFill>
                  <a:schemeClr val="tx1"/>
                </a:solidFill>
                <a:effectLst/>
                <a:latin typeface="Arial" pitchFamily="34" charset="0"/>
                <a:ea typeface="宋体" pitchFamily="2" charset="-122"/>
                <a:cs typeface="+mn-cs"/>
              </a:rPr>
              <a:t>&gt;&gt;&gt;,</a:t>
            </a:r>
            <a:r>
              <a:rPr lang="zh-CN" altLang="zh-CN" sz="1200" kern="1200" dirty="0" smtClean="0">
                <a:solidFill>
                  <a:schemeClr val="tx1"/>
                </a:solidFill>
                <a:effectLst/>
                <a:latin typeface="Arial" pitchFamily="34" charset="0"/>
                <a:ea typeface="宋体" pitchFamily="2" charset="-122"/>
                <a:cs typeface="+mn-cs"/>
              </a:rPr>
              <a:t>即</a:t>
            </a:r>
            <a:r>
              <a:rPr lang="zh-CN" altLang="en-US" sz="1200" kern="1200" dirty="0" smtClean="0">
                <a:solidFill>
                  <a:schemeClr val="tx1"/>
                </a:solidFill>
                <a:effectLst/>
                <a:latin typeface="Arial" pitchFamily="34" charset="0"/>
                <a:ea typeface="宋体" pitchFamily="2" charset="-122"/>
                <a:cs typeface="+mn-cs"/>
              </a:rPr>
              <a:t>满足</a:t>
            </a:r>
            <a:r>
              <a:rPr lang="zh-CN" altLang="zh-CN" sz="1200" kern="1200" dirty="0" smtClean="0">
                <a:solidFill>
                  <a:schemeClr val="tx1"/>
                </a:solidFill>
                <a:effectLst/>
                <a:latin typeface="Arial" pitchFamily="34" charset="0"/>
                <a:ea typeface="宋体" pitchFamily="2" charset="-122"/>
                <a:cs typeface="+mn-cs"/>
              </a:rPr>
              <a:t>霍尔电场很小的条件，</a:t>
            </a:r>
            <a:r>
              <a:rPr lang="en-US" altLang="zh-CN" sz="1200" kern="1200" dirty="0" smtClean="0">
                <a:solidFill>
                  <a:schemeClr val="tx1"/>
                </a:solidFill>
                <a:effectLst/>
                <a:latin typeface="Arial" pitchFamily="34" charset="0"/>
                <a:ea typeface="宋体" pitchFamily="2" charset="-122"/>
                <a:cs typeface="+mn-cs"/>
              </a:rPr>
              <a:t>tan</a:t>
            </a:r>
            <a:r>
              <a:rPr lang="en-US" altLang="zh-CN" sz="1200" kern="1200" dirty="0" smtClean="0">
                <a:solidFill>
                  <a:schemeClr val="tx1"/>
                </a:solidFill>
                <a:effectLst/>
                <a:latin typeface="Arial" pitchFamily="34" charset="0"/>
                <a:ea typeface="宋体" pitchFamily="2" charset="-122"/>
                <a:cs typeface="+mn-cs"/>
                <a:sym typeface="Symbol" panose="05050102010706020507" pitchFamily="18" charset="2"/>
              </a:rPr>
              <a:t></a:t>
            </a:r>
            <a:r>
              <a:rPr lang="zh-CN" altLang="zh-CN" sz="1200" kern="1200" dirty="0" smtClean="0">
                <a:solidFill>
                  <a:schemeClr val="tx1"/>
                </a:solidFill>
                <a:effectLst/>
                <a:latin typeface="Arial" pitchFamily="34" charset="0"/>
                <a:ea typeface="宋体" pitchFamily="2" charset="-122"/>
                <a:cs typeface="+mn-cs"/>
              </a:rPr>
              <a:t>近似等于</a:t>
            </a:r>
            <a:r>
              <a:rPr lang="en-US" altLang="zh-CN" sz="1200" kern="1200" dirty="0" smtClean="0">
                <a:solidFill>
                  <a:schemeClr val="tx1"/>
                </a:solidFill>
                <a:effectLst/>
                <a:latin typeface="Arial" pitchFamily="34" charset="0"/>
                <a:ea typeface="宋体" pitchFamily="2" charset="-122"/>
                <a:cs typeface="+mn-cs"/>
                <a:sym typeface="Symbol" panose="05050102010706020507" pitchFamily="18" charset="2"/>
              </a:rPr>
              <a:t></a:t>
            </a:r>
            <a:r>
              <a:rPr lang="zh-CN" altLang="zh-CN" sz="1200" kern="1200" dirty="0" smtClean="0">
                <a:solidFill>
                  <a:schemeClr val="tx1"/>
                </a:solidFill>
                <a:effectLst/>
                <a:latin typeface="Arial" pitchFamily="34" charset="0"/>
                <a:ea typeface="宋体" pitchFamily="2" charset="-122"/>
                <a:cs typeface="+mn-cs"/>
              </a:rPr>
              <a:t>，等于霍尔电场除以外加</a:t>
            </a:r>
            <a:r>
              <a:rPr lang="en-US" altLang="zh-CN" sz="1200" kern="1200" dirty="0" smtClean="0">
                <a:solidFill>
                  <a:schemeClr val="tx1"/>
                </a:solidFill>
                <a:effectLst/>
                <a:latin typeface="Arial" pitchFamily="34" charset="0"/>
                <a:ea typeface="宋体" pitchFamily="2" charset="-122"/>
                <a:cs typeface="+mn-cs"/>
              </a:rPr>
              <a:t>x</a:t>
            </a:r>
            <a:r>
              <a:rPr lang="zh-CN" altLang="zh-CN" sz="1200" kern="1200" dirty="0" smtClean="0">
                <a:solidFill>
                  <a:schemeClr val="tx1"/>
                </a:solidFill>
                <a:effectLst/>
                <a:latin typeface="Arial" pitchFamily="34" charset="0"/>
                <a:ea typeface="宋体" pitchFamily="2" charset="-122"/>
                <a:cs typeface="+mn-cs"/>
              </a:rPr>
              <a:t>方向电场</a:t>
            </a:r>
            <a:r>
              <a:rPr lang="en-US" altLang="zh-CN" sz="1200" kern="1200" dirty="0" smtClean="0">
                <a:solidFill>
                  <a:schemeClr val="tx1"/>
                </a:solidFill>
                <a:effectLst/>
                <a:latin typeface="Arial" pitchFamily="34" charset="0"/>
                <a:ea typeface="宋体" pitchFamily="2" charset="-122"/>
                <a:cs typeface="+mn-cs"/>
              </a:rPr>
              <a:t>&gt;&gt;&gt;,</a:t>
            </a:r>
            <a:r>
              <a:rPr lang="zh-CN" altLang="zh-CN" sz="1200" kern="1200" dirty="0" smtClean="0">
                <a:solidFill>
                  <a:schemeClr val="tx1"/>
                </a:solidFill>
                <a:effectLst/>
                <a:latin typeface="Arial" pitchFamily="34" charset="0"/>
                <a:ea typeface="宋体" pitchFamily="2" charset="-122"/>
                <a:cs typeface="+mn-cs"/>
              </a:rPr>
              <a:t>又电流</a:t>
            </a:r>
            <a:r>
              <a:rPr lang="en-US" altLang="zh-CN" sz="1200" kern="1200" dirty="0" err="1" smtClean="0">
                <a:solidFill>
                  <a:schemeClr val="tx1"/>
                </a:solidFill>
                <a:effectLst/>
                <a:latin typeface="Arial" pitchFamily="34" charset="0"/>
                <a:ea typeface="宋体" pitchFamily="2" charset="-122"/>
                <a:cs typeface="+mn-cs"/>
              </a:rPr>
              <a:t>jx</a:t>
            </a:r>
            <a:r>
              <a:rPr lang="en-US" altLang="zh-CN" sz="1200" kern="1200" dirty="0" smtClean="0">
                <a:solidFill>
                  <a:schemeClr val="tx1"/>
                </a:solidFill>
                <a:effectLst/>
                <a:latin typeface="Arial" pitchFamily="34" charset="0"/>
                <a:ea typeface="宋体" pitchFamily="2" charset="-122"/>
                <a:cs typeface="+mn-cs"/>
              </a:rPr>
              <a:t>=</a:t>
            </a:r>
            <a:r>
              <a:rPr lang="zh-CN" altLang="zh-CN" sz="1200" kern="1200" dirty="0" smtClean="0">
                <a:solidFill>
                  <a:schemeClr val="tx1"/>
                </a:solidFill>
                <a:effectLst/>
                <a:latin typeface="Arial" pitchFamily="34" charset="0"/>
                <a:ea typeface="宋体" pitchFamily="2" charset="-122"/>
                <a:cs typeface="+mn-cs"/>
              </a:rPr>
              <a:t>电导率乘以</a:t>
            </a:r>
            <a:r>
              <a:rPr lang="en-US" altLang="zh-CN" sz="1200" kern="1200" dirty="0" smtClean="0">
                <a:solidFill>
                  <a:schemeClr val="tx1"/>
                </a:solidFill>
                <a:effectLst/>
                <a:latin typeface="Arial" pitchFamily="34" charset="0"/>
                <a:ea typeface="宋体" pitchFamily="2" charset="-122"/>
                <a:cs typeface="+mn-cs"/>
              </a:rPr>
              <a:t>x</a:t>
            </a:r>
            <a:r>
              <a:rPr lang="zh-CN" altLang="zh-CN" sz="1200" kern="1200" dirty="0" smtClean="0">
                <a:solidFill>
                  <a:schemeClr val="tx1"/>
                </a:solidFill>
                <a:effectLst/>
                <a:latin typeface="Arial" pitchFamily="34" charset="0"/>
                <a:ea typeface="宋体" pitchFamily="2" charset="-122"/>
                <a:cs typeface="+mn-cs"/>
              </a:rPr>
              <a:t>方向电场</a:t>
            </a:r>
            <a:r>
              <a:rPr lang="en-US" altLang="zh-CN" sz="1200" kern="1200" dirty="0" smtClean="0">
                <a:solidFill>
                  <a:schemeClr val="tx1"/>
                </a:solidFill>
                <a:effectLst/>
                <a:latin typeface="Arial" pitchFamily="34" charset="0"/>
                <a:ea typeface="宋体" pitchFamily="2" charset="-122"/>
                <a:cs typeface="+mn-cs"/>
              </a:rPr>
              <a:t>&gt;&gt;&gt;</a:t>
            </a:r>
            <a:r>
              <a:rPr lang="zh-CN" altLang="en-US" sz="1200" kern="1200" dirty="0" smtClean="0">
                <a:solidFill>
                  <a:schemeClr val="tx1"/>
                </a:solidFill>
                <a:effectLst/>
                <a:latin typeface="Arial" pitchFamily="34" charset="0"/>
                <a:ea typeface="宋体" pitchFamily="2" charset="-122"/>
                <a:cs typeface="+mn-cs"/>
              </a:rPr>
              <a:t>同时</a:t>
            </a:r>
            <a:r>
              <a:rPr lang="zh-CN" altLang="zh-CN" sz="1200" kern="1200" dirty="0" smtClean="0">
                <a:solidFill>
                  <a:schemeClr val="tx1"/>
                </a:solidFill>
                <a:effectLst/>
                <a:latin typeface="Arial" pitchFamily="34" charset="0"/>
                <a:ea typeface="宋体" pitchFamily="2" charset="-122"/>
                <a:cs typeface="+mn-cs"/>
              </a:rPr>
              <a:t>霍尔电场等于霍尔系数乘以电流</a:t>
            </a:r>
            <a:r>
              <a:rPr lang="en-US" altLang="zh-CN" sz="1200" kern="1200" dirty="0" err="1" smtClean="0">
                <a:solidFill>
                  <a:schemeClr val="tx1"/>
                </a:solidFill>
                <a:effectLst/>
                <a:latin typeface="Arial" pitchFamily="34" charset="0"/>
                <a:ea typeface="宋体" pitchFamily="2" charset="-122"/>
                <a:cs typeface="+mn-cs"/>
              </a:rPr>
              <a:t>jx</a:t>
            </a:r>
            <a:r>
              <a:rPr lang="zh-CN" altLang="zh-CN" sz="1200" kern="1200" dirty="0" smtClean="0">
                <a:solidFill>
                  <a:schemeClr val="tx1"/>
                </a:solidFill>
                <a:effectLst/>
                <a:latin typeface="Arial" pitchFamily="34" charset="0"/>
                <a:ea typeface="宋体" pitchFamily="2" charset="-122"/>
                <a:cs typeface="+mn-cs"/>
              </a:rPr>
              <a:t>乘以磁感应强度</a:t>
            </a:r>
            <a:r>
              <a:rPr lang="en-US" altLang="zh-CN" sz="1200" kern="1200" dirty="0" err="1" smtClean="0">
                <a:solidFill>
                  <a:schemeClr val="tx1"/>
                </a:solidFill>
                <a:effectLst/>
                <a:latin typeface="Arial" pitchFamily="34" charset="0"/>
                <a:ea typeface="宋体" pitchFamily="2" charset="-122"/>
                <a:cs typeface="+mn-cs"/>
              </a:rPr>
              <a:t>bz</a:t>
            </a:r>
            <a:r>
              <a:rPr lang="en-US" altLang="zh-CN" sz="1200" kern="1200" dirty="0" smtClean="0">
                <a:solidFill>
                  <a:schemeClr val="tx1"/>
                </a:solidFill>
                <a:effectLst/>
                <a:latin typeface="Arial" pitchFamily="34" charset="0"/>
                <a:ea typeface="宋体" pitchFamily="2" charset="-122"/>
                <a:cs typeface="+mn-cs"/>
              </a:rPr>
              <a:t>&gt;&gt;&gt;,</a:t>
            </a:r>
            <a:r>
              <a:rPr lang="zh-CN" altLang="zh-CN" sz="1200" kern="1200" dirty="0" smtClean="0">
                <a:solidFill>
                  <a:schemeClr val="tx1"/>
                </a:solidFill>
                <a:effectLst/>
                <a:latin typeface="Arial" pitchFamily="34" charset="0"/>
                <a:ea typeface="宋体" pitchFamily="2" charset="-122"/>
                <a:cs typeface="+mn-cs"/>
              </a:rPr>
              <a:t>将这两个公式</a:t>
            </a:r>
            <a:r>
              <a:rPr lang="en-US" altLang="zh-CN" sz="1200" kern="1200" dirty="0" smtClean="0">
                <a:solidFill>
                  <a:schemeClr val="tx1"/>
                </a:solidFill>
                <a:effectLst/>
                <a:latin typeface="Arial" pitchFamily="34" charset="0"/>
                <a:ea typeface="宋体" pitchFamily="2" charset="-122"/>
                <a:cs typeface="+mn-cs"/>
              </a:rPr>
              <a:t>&gt;&gt;&gt;</a:t>
            </a:r>
            <a:r>
              <a:rPr lang="zh-CN" altLang="zh-CN" sz="1200" kern="1200" dirty="0" smtClean="0">
                <a:solidFill>
                  <a:schemeClr val="tx1"/>
                </a:solidFill>
                <a:effectLst/>
                <a:latin typeface="Arial" pitchFamily="34" charset="0"/>
                <a:ea typeface="宋体" pitchFamily="2" charset="-122"/>
                <a:cs typeface="+mn-cs"/>
              </a:rPr>
              <a:t>代入</a:t>
            </a:r>
            <a:r>
              <a:rPr lang="en-US" altLang="zh-CN" sz="1200" kern="1200" dirty="0" smtClean="0">
                <a:solidFill>
                  <a:schemeClr val="tx1"/>
                </a:solidFill>
                <a:effectLst/>
                <a:latin typeface="Arial" pitchFamily="34" charset="0"/>
                <a:ea typeface="宋体" pitchFamily="2" charset="-122"/>
                <a:cs typeface="+mn-cs"/>
              </a:rPr>
              <a:t>&gt;&gt;&gt;</a:t>
            </a:r>
            <a:r>
              <a:rPr lang="zh-CN" altLang="zh-CN" sz="1200" kern="1200" dirty="0" smtClean="0">
                <a:solidFill>
                  <a:schemeClr val="tx1"/>
                </a:solidFill>
                <a:effectLst/>
                <a:latin typeface="Arial" pitchFamily="34" charset="0"/>
                <a:ea typeface="宋体" pitchFamily="2" charset="-122"/>
                <a:cs typeface="+mn-cs"/>
              </a:rPr>
              <a:t>到霍尔角表达式，</a:t>
            </a:r>
            <a:r>
              <a:rPr lang="en-US"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，消去</a:t>
            </a:r>
            <a:r>
              <a:rPr lang="en-US" altLang="zh-CN" sz="1200" kern="1200" dirty="0" err="1" smtClean="0">
                <a:solidFill>
                  <a:schemeClr val="tx1"/>
                </a:solidFill>
                <a:effectLst/>
                <a:latin typeface="Arial" pitchFamily="34" charset="0"/>
                <a:ea typeface="宋体" pitchFamily="2" charset="-122"/>
                <a:cs typeface="+mn-cs"/>
              </a:rPr>
              <a:t>jx</a:t>
            </a:r>
            <a:r>
              <a:rPr lang="en-US"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a:t>
            </a:r>
            <a:r>
              <a:rPr lang="zh-CN" altLang="zh-CN" sz="1200" kern="1200" dirty="0" smtClean="0">
                <a:solidFill>
                  <a:schemeClr val="tx1"/>
                </a:solidFill>
                <a:effectLst/>
                <a:latin typeface="Arial" pitchFamily="34" charset="0"/>
                <a:ea typeface="宋体" pitchFamily="2" charset="-122"/>
                <a:cs typeface="+mn-cs"/>
              </a:rPr>
              <a:t>最终得到霍尔角等于霍尔系数乘以电导率乘以磁感应强度。对于</a:t>
            </a:r>
            <a:r>
              <a:rPr lang="en-US" altLang="zh-CN" sz="1200" kern="1200" dirty="0" smtClean="0">
                <a:solidFill>
                  <a:schemeClr val="tx1"/>
                </a:solidFill>
                <a:effectLst/>
                <a:latin typeface="Arial" pitchFamily="34" charset="0"/>
                <a:ea typeface="宋体" pitchFamily="2" charset="-122"/>
                <a:cs typeface="+mn-cs"/>
              </a:rPr>
              <a:t>n</a:t>
            </a:r>
            <a:r>
              <a:rPr lang="zh-CN" altLang="zh-CN" sz="1200" kern="1200" dirty="0" smtClean="0">
                <a:solidFill>
                  <a:schemeClr val="tx1"/>
                </a:solidFill>
                <a:effectLst/>
                <a:latin typeface="Arial" pitchFamily="34" charset="0"/>
                <a:ea typeface="宋体" pitchFamily="2" charset="-122"/>
                <a:cs typeface="+mn-cs"/>
              </a:rPr>
              <a:t>型半导体，</a:t>
            </a:r>
            <a:r>
              <a:rPr lang="en-US" altLang="zh-CN" sz="1200" kern="1200" dirty="0" smtClean="0">
                <a:solidFill>
                  <a:schemeClr val="tx1"/>
                </a:solidFill>
                <a:effectLst/>
                <a:latin typeface="Arial" pitchFamily="34" charset="0"/>
                <a:ea typeface="宋体" pitchFamily="2" charset="-122"/>
                <a:cs typeface="+mn-cs"/>
              </a:rPr>
              <a:t>&gt;&gt;&gt;</a:t>
            </a:r>
            <a:r>
              <a:rPr lang="zh-CN" altLang="zh-CN" sz="1200" kern="1200" dirty="0" smtClean="0">
                <a:solidFill>
                  <a:schemeClr val="tx1"/>
                </a:solidFill>
                <a:effectLst/>
                <a:latin typeface="Arial" pitchFamily="34" charset="0"/>
                <a:ea typeface="宋体" pitchFamily="2" charset="-122"/>
                <a:cs typeface="+mn-cs"/>
              </a:rPr>
              <a:t>霍尔系数等于</a:t>
            </a:r>
            <a:r>
              <a:rPr lang="en-US" altLang="zh-CN" sz="1200" kern="1200" dirty="0" smtClean="0">
                <a:solidFill>
                  <a:schemeClr val="tx1"/>
                </a:solidFill>
                <a:effectLst/>
                <a:latin typeface="Arial" pitchFamily="34" charset="0"/>
                <a:ea typeface="宋体" pitchFamily="2" charset="-122"/>
                <a:cs typeface="+mn-cs"/>
              </a:rPr>
              <a:t>-ne</a:t>
            </a:r>
            <a:r>
              <a:rPr lang="zh-CN" altLang="zh-CN" sz="1200" kern="1200" dirty="0" smtClean="0">
                <a:solidFill>
                  <a:schemeClr val="tx1"/>
                </a:solidFill>
                <a:effectLst/>
                <a:latin typeface="Arial" pitchFamily="34" charset="0"/>
                <a:ea typeface="宋体" pitchFamily="2" charset="-122"/>
                <a:cs typeface="+mn-cs"/>
              </a:rPr>
              <a:t>分之一，</a:t>
            </a:r>
            <a:r>
              <a:rPr lang="en-US" altLang="zh-CN" sz="1200" kern="1200" dirty="0" smtClean="0">
                <a:solidFill>
                  <a:schemeClr val="tx1"/>
                </a:solidFill>
                <a:effectLst/>
                <a:latin typeface="Arial" pitchFamily="34" charset="0"/>
                <a:ea typeface="宋体" pitchFamily="2" charset="-122"/>
                <a:cs typeface="+mn-cs"/>
              </a:rPr>
              <a:t>&gt;&gt;&gt;</a:t>
            </a:r>
            <a:r>
              <a:rPr lang="zh-CN" altLang="zh-CN" sz="1200" kern="1200" dirty="0" smtClean="0">
                <a:solidFill>
                  <a:schemeClr val="tx1"/>
                </a:solidFill>
                <a:effectLst/>
                <a:latin typeface="Arial" pitchFamily="34" charset="0"/>
                <a:ea typeface="宋体" pitchFamily="2" charset="-122"/>
                <a:cs typeface="+mn-cs"/>
              </a:rPr>
              <a:t>电导率等于</a:t>
            </a:r>
            <a:r>
              <a:rPr lang="en-US" altLang="zh-CN" sz="1200" kern="1200" dirty="0" err="1" smtClean="0">
                <a:solidFill>
                  <a:schemeClr val="tx1"/>
                </a:solidFill>
                <a:effectLst/>
                <a:latin typeface="Arial" pitchFamily="34" charset="0"/>
                <a:ea typeface="宋体" pitchFamily="2" charset="-122"/>
                <a:cs typeface="+mn-cs"/>
              </a:rPr>
              <a:t>neun</a:t>
            </a:r>
            <a:r>
              <a:rPr lang="en-US" altLang="zh-CN" sz="1200" kern="1200" dirty="0" smtClean="0">
                <a:solidFill>
                  <a:schemeClr val="tx1"/>
                </a:solidFill>
                <a:effectLst/>
                <a:latin typeface="Arial" pitchFamily="34" charset="0"/>
                <a:ea typeface="宋体" pitchFamily="2" charset="-122"/>
                <a:cs typeface="+mn-cs"/>
              </a:rPr>
              <a:t>, </a:t>
            </a:r>
            <a:r>
              <a:rPr lang="zh-CN" altLang="zh-CN" sz="1200" kern="1200" dirty="0" smtClean="0">
                <a:solidFill>
                  <a:schemeClr val="tx1"/>
                </a:solidFill>
                <a:effectLst/>
                <a:latin typeface="Arial" pitchFamily="34" charset="0"/>
                <a:ea typeface="宋体" pitchFamily="2" charset="-122"/>
                <a:cs typeface="+mn-cs"/>
              </a:rPr>
              <a:t>对于</a:t>
            </a:r>
            <a:r>
              <a:rPr lang="en-US" altLang="zh-CN" sz="1200" kern="1200" dirty="0" smtClean="0">
                <a:solidFill>
                  <a:schemeClr val="tx1"/>
                </a:solidFill>
                <a:effectLst/>
                <a:latin typeface="Arial" pitchFamily="34" charset="0"/>
                <a:ea typeface="宋体" pitchFamily="2" charset="-122"/>
                <a:cs typeface="+mn-cs"/>
              </a:rPr>
              <a:t>p</a:t>
            </a:r>
            <a:r>
              <a:rPr lang="zh-CN" altLang="zh-CN" sz="1200" kern="1200" dirty="0" smtClean="0">
                <a:solidFill>
                  <a:schemeClr val="tx1"/>
                </a:solidFill>
                <a:effectLst/>
                <a:latin typeface="Arial" pitchFamily="34" charset="0"/>
                <a:ea typeface="宋体" pitchFamily="2" charset="-122"/>
                <a:cs typeface="+mn-cs"/>
              </a:rPr>
              <a:t>型半导体，</a:t>
            </a:r>
            <a:r>
              <a:rPr lang="en-US" altLang="zh-CN" sz="1200" kern="1200" dirty="0" smtClean="0">
                <a:solidFill>
                  <a:schemeClr val="tx1"/>
                </a:solidFill>
                <a:effectLst/>
                <a:latin typeface="Arial" pitchFamily="34" charset="0"/>
                <a:ea typeface="宋体" pitchFamily="2" charset="-122"/>
                <a:cs typeface="+mn-cs"/>
              </a:rPr>
              <a:t>&gt;&gt;&gt;</a:t>
            </a:r>
            <a:r>
              <a:rPr lang="zh-CN" altLang="zh-CN" sz="1200" kern="1200" dirty="0" smtClean="0">
                <a:solidFill>
                  <a:schemeClr val="tx1"/>
                </a:solidFill>
                <a:effectLst/>
                <a:latin typeface="Arial" pitchFamily="34" charset="0"/>
                <a:ea typeface="宋体" pitchFamily="2" charset="-122"/>
                <a:cs typeface="+mn-cs"/>
              </a:rPr>
              <a:t>霍尔系数等于</a:t>
            </a:r>
            <a:r>
              <a:rPr lang="en-US" altLang="zh-CN" sz="1200" kern="1200" dirty="0" err="1" smtClean="0">
                <a:solidFill>
                  <a:schemeClr val="tx1"/>
                </a:solidFill>
                <a:effectLst/>
                <a:latin typeface="Arial" pitchFamily="34" charset="0"/>
                <a:ea typeface="宋体" pitchFamily="2" charset="-122"/>
                <a:cs typeface="+mn-cs"/>
              </a:rPr>
              <a:t>pe</a:t>
            </a:r>
            <a:r>
              <a:rPr lang="zh-CN" altLang="zh-CN" sz="1200" kern="1200" dirty="0" smtClean="0">
                <a:solidFill>
                  <a:schemeClr val="tx1"/>
                </a:solidFill>
                <a:effectLst/>
                <a:latin typeface="Arial" pitchFamily="34" charset="0"/>
                <a:ea typeface="宋体" pitchFamily="2" charset="-122"/>
                <a:cs typeface="+mn-cs"/>
              </a:rPr>
              <a:t>分之一</a:t>
            </a:r>
            <a:r>
              <a:rPr lang="en-US" altLang="zh-CN" sz="1200" kern="1200" dirty="0" smtClean="0">
                <a:solidFill>
                  <a:schemeClr val="tx1"/>
                </a:solidFill>
                <a:effectLst/>
                <a:latin typeface="Arial" pitchFamily="34" charset="0"/>
                <a:ea typeface="宋体" pitchFamily="2" charset="-122"/>
                <a:cs typeface="+mn-cs"/>
              </a:rPr>
              <a:t> &gt;&gt;&gt;</a:t>
            </a:r>
            <a:r>
              <a:rPr lang="zh-CN" altLang="zh-CN" sz="1200" kern="1200" dirty="0" smtClean="0">
                <a:solidFill>
                  <a:schemeClr val="tx1"/>
                </a:solidFill>
                <a:effectLst/>
                <a:latin typeface="Arial" pitchFamily="34" charset="0"/>
                <a:ea typeface="宋体" pitchFamily="2" charset="-122"/>
                <a:cs typeface="+mn-cs"/>
              </a:rPr>
              <a:t>电导率等于</a:t>
            </a:r>
            <a:r>
              <a:rPr lang="en-US" altLang="zh-CN" sz="1200" kern="1200" dirty="0" err="1" smtClean="0">
                <a:solidFill>
                  <a:schemeClr val="tx1"/>
                </a:solidFill>
                <a:effectLst/>
                <a:latin typeface="Arial" pitchFamily="34" charset="0"/>
                <a:ea typeface="宋体" pitchFamily="2" charset="-122"/>
                <a:cs typeface="+mn-cs"/>
              </a:rPr>
              <a:t>peup</a:t>
            </a:r>
            <a:r>
              <a:rPr lang="zh-CN" altLang="zh-CN" sz="1200" kern="1200" dirty="0" smtClean="0">
                <a:solidFill>
                  <a:schemeClr val="tx1"/>
                </a:solidFill>
                <a:effectLst/>
                <a:latin typeface="Arial" pitchFamily="34" charset="0"/>
                <a:ea typeface="宋体" pitchFamily="2" charset="-122"/>
                <a:cs typeface="+mn-cs"/>
              </a:rPr>
              <a:t>；则</a:t>
            </a:r>
            <a:r>
              <a:rPr lang="en-US" altLang="zh-CN" sz="1200" kern="1200" dirty="0" smtClean="0">
                <a:solidFill>
                  <a:schemeClr val="tx1"/>
                </a:solidFill>
                <a:effectLst/>
                <a:latin typeface="Arial" pitchFamily="34" charset="0"/>
                <a:ea typeface="宋体" pitchFamily="2" charset="-122"/>
                <a:cs typeface="+mn-cs"/>
              </a:rPr>
              <a:t>&gt;&gt;&gt;n</a:t>
            </a:r>
            <a:r>
              <a:rPr lang="zh-CN" altLang="zh-CN" sz="1200" kern="1200" dirty="0" smtClean="0">
                <a:solidFill>
                  <a:schemeClr val="tx1"/>
                </a:solidFill>
                <a:effectLst/>
                <a:latin typeface="Arial" pitchFamily="34" charset="0"/>
                <a:ea typeface="宋体" pitchFamily="2" charset="-122"/>
                <a:cs typeface="+mn-cs"/>
              </a:rPr>
              <a:t>型半导体中霍尔角等于负</a:t>
            </a:r>
            <a:r>
              <a:rPr lang="zh-CN" altLang="en-US" sz="1200" kern="1200" dirty="0" smtClean="0">
                <a:solidFill>
                  <a:schemeClr val="tx1"/>
                </a:solidFill>
                <a:effectLst/>
                <a:latin typeface="Arial" pitchFamily="34" charset="0"/>
                <a:ea typeface="宋体" pitchFamily="2" charset="-122"/>
                <a:cs typeface="+mn-cs"/>
              </a:rPr>
              <a:t>的 </a:t>
            </a:r>
            <a:r>
              <a:rPr lang="zh-CN" altLang="zh-CN" sz="1200" kern="1200" dirty="0" smtClean="0">
                <a:solidFill>
                  <a:schemeClr val="tx1"/>
                </a:solidFill>
                <a:effectLst/>
                <a:latin typeface="Arial" pitchFamily="34" charset="0"/>
                <a:ea typeface="宋体" pitchFamily="2" charset="-122"/>
                <a:cs typeface="+mn-cs"/>
              </a:rPr>
              <a:t>电子迁移率乘以磁感应强度，</a:t>
            </a:r>
            <a:r>
              <a:rPr lang="en-US" altLang="zh-CN" sz="1200" kern="1200" dirty="0" smtClean="0">
                <a:solidFill>
                  <a:schemeClr val="tx1"/>
                </a:solidFill>
                <a:effectLst/>
                <a:latin typeface="Arial" pitchFamily="34" charset="0"/>
                <a:ea typeface="宋体" pitchFamily="2" charset="-122"/>
                <a:cs typeface="+mn-cs"/>
              </a:rPr>
              <a:t>&gt;&gt;&gt;p</a:t>
            </a:r>
            <a:r>
              <a:rPr lang="zh-CN" altLang="zh-CN" sz="1200" kern="1200" dirty="0" smtClean="0">
                <a:solidFill>
                  <a:schemeClr val="tx1"/>
                </a:solidFill>
                <a:effectLst/>
                <a:latin typeface="Arial" pitchFamily="34" charset="0"/>
                <a:ea typeface="宋体" pitchFamily="2" charset="-122"/>
                <a:cs typeface="+mn-cs"/>
              </a:rPr>
              <a:t>型半导体霍尔角等于空穴迁移率乘以磁感应强度。</a:t>
            </a:r>
            <a:endParaRPr lang="zh-CN" altLang="zh-CN" sz="1200" kern="1200" dirty="0">
              <a:solidFill>
                <a:schemeClr val="tx1"/>
              </a:solidFill>
              <a:effectLst/>
              <a:latin typeface="Arial" pitchFamily="34" charset="0"/>
              <a:ea typeface="宋体" pitchFamily="2" charset="-122"/>
              <a:cs typeface="+mn-cs"/>
            </a:endParaRPr>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6</a:t>
            </a:fld>
            <a:endParaRPr lang="en-US"/>
          </a:p>
        </p:txBody>
      </p:sp>
    </p:spTree>
    <p:extLst>
      <p:ext uri="{BB962C8B-B14F-4D97-AF65-F5344CB8AC3E}">
        <p14:creationId xmlns:p14="http://schemas.microsoft.com/office/powerpoint/2010/main" val="1953334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kern="1200" dirty="0" smtClean="0">
                    <a:solidFill>
                      <a:schemeClr val="tx1"/>
                    </a:solidFill>
                    <a:effectLst/>
                    <a:latin typeface="Arial" pitchFamily="34" charset="0"/>
                    <a:ea typeface="宋体" pitchFamily="2" charset="-122"/>
                    <a:cs typeface="+mn-cs"/>
                  </a:rPr>
                  <a:t>将电子迁移率</a:t>
                </a:r>
                <a14:m>
                  <m:oMath xmlns:m="http://schemas.openxmlformats.org/officeDocument/2006/math">
                    <m:r>
                      <a:rPr lang="en-US" altLang="zh-CN" b="1" i="1" smtClean="0">
                        <a:latin typeface="Cambria Math"/>
                      </a:rPr>
                      <m:t>𝒆</m:t>
                    </m:r>
                    <m:sSub>
                      <m:sSubPr>
                        <m:ctrlPr>
                          <a:rPr lang="en-US" altLang="zh-CN" b="1" i="1">
                            <a:latin typeface="Cambria Math" panose="02040503050406030204" pitchFamily="18" charset="0"/>
                            <a:sym typeface="Symbol"/>
                          </a:rPr>
                        </m:ctrlPr>
                      </m:sSubPr>
                      <m:e>
                        <m:r>
                          <a:rPr lang="zh-CN" altLang="en-US" b="1" i="1">
                            <a:latin typeface="Cambria Math"/>
                            <a:sym typeface="Symbol"/>
                          </a:rPr>
                          <m:t>𝝉</m:t>
                        </m:r>
                      </m:e>
                      <m:sub>
                        <m:r>
                          <a:rPr lang="en-US" altLang="zh-CN" b="1" i="1">
                            <a:latin typeface="Cambria Math"/>
                            <a:sym typeface="Symbol"/>
                          </a:rPr>
                          <m:t>𝒏</m:t>
                        </m:r>
                      </m:sub>
                    </m:sSub>
                    <m:r>
                      <a:rPr lang="en-US" altLang="zh-CN" b="1" i="1">
                        <a:latin typeface="Cambria Math"/>
                        <a:sym typeface="Symbol"/>
                      </a:rPr>
                      <m:t>/</m:t>
                    </m:r>
                    <m:sSup>
                      <m:sSupPr>
                        <m:ctrlPr>
                          <a:rPr lang="en-US" altLang="zh-CN" b="1" i="1">
                            <a:latin typeface="Cambria Math" panose="02040503050406030204" pitchFamily="18" charset="0"/>
                            <a:sym typeface="Symbol"/>
                          </a:rPr>
                        </m:ctrlPr>
                      </m:sSupPr>
                      <m:e>
                        <m:sSub>
                          <m:sSubPr>
                            <m:ctrlPr>
                              <a:rPr lang="en-US" altLang="zh-CN" b="1" i="1">
                                <a:latin typeface="Cambria Math" panose="02040503050406030204" pitchFamily="18" charset="0"/>
                                <a:sym typeface="Symbol"/>
                              </a:rPr>
                            </m:ctrlPr>
                          </m:sSubPr>
                          <m:e>
                            <m:r>
                              <a:rPr lang="en-US" altLang="zh-CN" b="1" i="1">
                                <a:latin typeface="Cambria Math"/>
                                <a:sym typeface="Symbol"/>
                              </a:rPr>
                              <m:t>𝒎</m:t>
                            </m:r>
                          </m:e>
                          <m:sub>
                            <m:r>
                              <a:rPr lang="en-US" altLang="zh-CN" b="1" i="1">
                                <a:latin typeface="Cambria Math"/>
                                <a:sym typeface="Symbol"/>
                              </a:rPr>
                              <m:t>𝒏</m:t>
                            </m:r>
                          </m:sub>
                        </m:sSub>
                      </m:e>
                      <m:sup>
                        <m:r>
                          <a:rPr lang="en-US" altLang="zh-CN" b="1" i="1">
                            <a:latin typeface="Cambria Math"/>
                            <a:sym typeface="Symbol"/>
                          </a:rPr>
                          <m:t>∗</m:t>
                        </m:r>
                      </m:sup>
                    </m:sSup>
                  </m:oMath>
                </a14:m>
                <a:r>
                  <a:rPr lang="en-US" altLang="zh-CN" sz="1200" kern="1200" dirty="0" smtClean="0">
                    <a:solidFill>
                      <a:schemeClr val="tx1"/>
                    </a:solidFill>
                    <a:effectLst/>
                    <a:latin typeface="Arial" pitchFamily="34" charset="0"/>
                    <a:ea typeface="宋体" pitchFamily="2" charset="-122"/>
                    <a:cs typeface="+mn-cs"/>
                  </a:rPr>
                  <a:t>&gt;&gt;&gt;</a:t>
                </a:r>
                <a:r>
                  <a:rPr lang="zh-CN" altLang="en-US" sz="1200" kern="1200" dirty="0" smtClean="0">
                    <a:solidFill>
                      <a:schemeClr val="tx1"/>
                    </a:solidFill>
                    <a:effectLst/>
                    <a:latin typeface="Arial" pitchFamily="34" charset="0"/>
                    <a:ea typeface="宋体" pitchFamily="2" charset="-122"/>
                    <a:cs typeface="+mn-cs"/>
                  </a:rPr>
                  <a:t>和空穴迁移率公式</a:t>
                </a:r>
                <a14:m>
                  <m:oMath xmlns:m="http://schemas.openxmlformats.org/officeDocument/2006/math">
                    <m:r>
                      <a:rPr lang="en-US" altLang="zh-CN" b="1" i="1" smtClean="0">
                        <a:latin typeface="Cambria Math"/>
                      </a:rPr>
                      <m:t>𝒆</m:t>
                    </m:r>
                    <m:sSub>
                      <m:sSubPr>
                        <m:ctrlPr>
                          <a:rPr lang="en-US" altLang="zh-CN" b="1" i="1">
                            <a:latin typeface="Cambria Math" panose="02040503050406030204" pitchFamily="18" charset="0"/>
                            <a:sym typeface="Symbol"/>
                          </a:rPr>
                        </m:ctrlPr>
                      </m:sSubPr>
                      <m:e>
                        <m:r>
                          <a:rPr lang="zh-CN" altLang="en-US" b="1" i="1">
                            <a:latin typeface="Cambria Math"/>
                            <a:sym typeface="Symbol"/>
                          </a:rPr>
                          <m:t>𝝉</m:t>
                        </m:r>
                      </m:e>
                      <m:sub>
                        <m:r>
                          <a:rPr lang="en-US" altLang="zh-CN" b="1" i="1">
                            <a:latin typeface="Cambria Math"/>
                            <a:sym typeface="Symbol"/>
                          </a:rPr>
                          <m:t>𝒑</m:t>
                        </m:r>
                      </m:sub>
                    </m:sSub>
                    <m:r>
                      <a:rPr lang="en-US" altLang="zh-CN" b="1" i="1">
                        <a:latin typeface="Cambria Math"/>
                        <a:sym typeface="Symbol"/>
                      </a:rPr>
                      <m:t>/</m:t>
                    </m:r>
                    <m:sSup>
                      <m:sSupPr>
                        <m:ctrlPr>
                          <a:rPr lang="en-US" altLang="zh-CN" b="1" i="1">
                            <a:latin typeface="Cambria Math" panose="02040503050406030204" pitchFamily="18" charset="0"/>
                            <a:sym typeface="Symbol"/>
                          </a:rPr>
                        </m:ctrlPr>
                      </m:sSupPr>
                      <m:e>
                        <m:sSub>
                          <m:sSubPr>
                            <m:ctrlPr>
                              <a:rPr lang="en-US" altLang="zh-CN" b="1" i="1">
                                <a:latin typeface="Cambria Math" panose="02040503050406030204" pitchFamily="18" charset="0"/>
                                <a:sym typeface="Symbol"/>
                              </a:rPr>
                            </m:ctrlPr>
                          </m:sSubPr>
                          <m:e>
                            <m:r>
                              <a:rPr lang="en-US" altLang="zh-CN" b="1" i="1">
                                <a:latin typeface="Cambria Math"/>
                                <a:sym typeface="Symbol"/>
                              </a:rPr>
                              <m:t>𝒎</m:t>
                            </m:r>
                          </m:e>
                          <m:sub>
                            <m:r>
                              <a:rPr lang="en-US" altLang="zh-CN" b="1" i="1">
                                <a:latin typeface="Cambria Math"/>
                                <a:sym typeface="Symbol"/>
                              </a:rPr>
                              <m:t>𝒑</m:t>
                            </m:r>
                          </m:sub>
                        </m:sSub>
                      </m:e>
                      <m:sup>
                        <m:r>
                          <a:rPr lang="en-US" altLang="zh-CN" b="1" i="1">
                            <a:latin typeface="Cambria Math"/>
                            <a:sym typeface="Symbol"/>
                          </a:rPr>
                          <m:t>∗</m:t>
                        </m:r>
                      </m:sup>
                    </m:sSup>
                  </m:oMath>
                </a14:m>
                <a:r>
                  <a:rPr lang="en-US" altLang="zh-CN" sz="1200" kern="1200" dirty="0" smtClean="0">
                    <a:solidFill>
                      <a:schemeClr val="tx1"/>
                    </a:solidFill>
                    <a:effectLst/>
                    <a:latin typeface="Arial" pitchFamily="34" charset="0"/>
                    <a:ea typeface="宋体" pitchFamily="2" charset="-122"/>
                    <a:cs typeface="+mn-cs"/>
                  </a:rPr>
                  <a:t>&gt;&gt;&gt;,</a:t>
                </a:r>
                <a:r>
                  <a:rPr lang="zh-CN" altLang="en-US" sz="1200" kern="1200" dirty="0" smtClean="0">
                    <a:solidFill>
                      <a:schemeClr val="tx1"/>
                    </a:solidFill>
                    <a:effectLst/>
                    <a:latin typeface="Arial" pitchFamily="34" charset="0"/>
                    <a:ea typeface="宋体" pitchFamily="2" charset="-122"/>
                    <a:cs typeface="+mn-cs"/>
                  </a:rPr>
                  <a:t>代入到霍尔角公式，得到</a:t>
                </a:r>
                <a:r>
                  <a:rPr lang="en-US" altLang="zh-CN" sz="1200" kern="1200" dirty="0" smtClean="0">
                    <a:solidFill>
                      <a:schemeClr val="tx1"/>
                    </a:solidFill>
                    <a:effectLst/>
                    <a:latin typeface="Arial" pitchFamily="34" charset="0"/>
                    <a:ea typeface="宋体" pitchFamily="2" charset="-122"/>
                    <a:cs typeface="+mn-cs"/>
                  </a:rPr>
                  <a:t>n</a:t>
                </a:r>
                <a:r>
                  <a:rPr lang="zh-CN" altLang="en-US" sz="1200" kern="1200" dirty="0" smtClean="0">
                    <a:solidFill>
                      <a:schemeClr val="tx1"/>
                    </a:solidFill>
                    <a:effectLst/>
                    <a:latin typeface="Arial" pitchFamily="34" charset="0"/>
                    <a:ea typeface="宋体" pitchFamily="2" charset="-122"/>
                    <a:cs typeface="+mn-cs"/>
                  </a:rPr>
                  <a:t>型半导体和</a:t>
                </a:r>
                <a:r>
                  <a:rPr lang="en-US" altLang="zh-CN" sz="1200" kern="1200" dirty="0" smtClean="0">
                    <a:solidFill>
                      <a:schemeClr val="tx1"/>
                    </a:solidFill>
                    <a:effectLst/>
                    <a:latin typeface="Arial" pitchFamily="34" charset="0"/>
                    <a:ea typeface="宋体" pitchFamily="2" charset="-122"/>
                    <a:cs typeface="+mn-cs"/>
                  </a:rPr>
                  <a:t>p</a:t>
                </a:r>
                <a:r>
                  <a:rPr lang="zh-CN" altLang="en-US" sz="1200" kern="1200" dirty="0" smtClean="0">
                    <a:solidFill>
                      <a:schemeClr val="tx1"/>
                    </a:solidFill>
                    <a:effectLst/>
                    <a:latin typeface="Arial" pitchFamily="34" charset="0"/>
                    <a:ea typeface="宋体" pitchFamily="2" charset="-122"/>
                    <a:cs typeface="+mn-cs"/>
                  </a:rPr>
                  <a:t>型半导体中霍尔角分别为</a:t>
                </a:r>
                <a:r>
                  <a:rPr lang="en-US" altLang="zh-CN" sz="1200" kern="1200" dirty="0" smtClean="0">
                    <a:solidFill>
                      <a:schemeClr val="tx1"/>
                    </a:solidFill>
                    <a:effectLst/>
                    <a:latin typeface="Arial" pitchFamily="34" charset="0"/>
                    <a:ea typeface="宋体" pitchFamily="2" charset="-122"/>
                    <a:cs typeface="+mn-cs"/>
                  </a:rPr>
                  <a:t>&gt;&gt;&gt;</a:t>
                </a:r>
                <a14:m>
                  <m:oMath xmlns:m="http://schemas.openxmlformats.org/officeDocument/2006/math">
                    <m:r>
                      <a:rPr lang="en-US" altLang="zh-CN" b="1" smtClean="0">
                        <a:latin typeface="Cambria Math"/>
                      </a:rPr>
                      <m:t>−</m:t>
                    </m:r>
                    <m:f>
                      <m:fPr>
                        <m:ctrlPr>
                          <a:rPr lang="en-US" altLang="zh-CN" b="1" i="1">
                            <a:latin typeface="Cambria Math" panose="02040503050406030204" pitchFamily="18" charset="0"/>
                          </a:rPr>
                        </m:ctrlPr>
                      </m:fPr>
                      <m:num>
                        <m:r>
                          <a:rPr lang="en-US" altLang="zh-CN" b="1" i="1">
                            <a:latin typeface="Cambria Math"/>
                          </a:rPr>
                          <m:t>𝒆</m:t>
                        </m:r>
                        <m:sSub>
                          <m:sSubPr>
                            <m:ctrlPr>
                              <a:rPr lang="en-US" altLang="zh-CN" b="1" i="1">
                                <a:latin typeface="Cambria Math" panose="02040503050406030204" pitchFamily="18" charset="0"/>
                              </a:rPr>
                            </m:ctrlPr>
                          </m:sSubPr>
                          <m:e>
                            <m:r>
                              <a:rPr lang="en-US" altLang="zh-CN" b="1" i="1">
                                <a:latin typeface="Cambria Math"/>
                              </a:rPr>
                              <m:t>𝑩</m:t>
                            </m:r>
                          </m:e>
                          <m:sub>
                            <m:r>
                              <a:rPr lang="en-US" altLang="zh-CN" b="1" i="1">
                                <a:latin typeface="Cambria Math"/>
                              </a:rPr>
                              <m:t>𝒛</m:t>
                            </m:r>
                          </m:sub>
                        </m:sSub>
                      </m:num>
                      <m:den>
                        <m:sSup>
                          <m:sSupPr>
                            <m:ctrlPr>
                              <a:rPr lang="en-US" altLang="zh-CN" b="1" i="1">
                                <a:latin typeface="Cambria Math" panose="02040503050406030204" pitchFamily="18" charset="0"/>
                                <a:sym typeface="Symbol"/>
                              </a:rPr>
                            </m:ctrlPr>
                          </m:sSupPr>
                          <m:e>
                            <m:sSub>
                              <m:sSubPr>
                                <m:ctrlPr>
                                  <a:rPr lang="en-US" altLang="zh-CN" b="1" i="1">
                                    <a:latin typeface="Cambria Math" panose="02040503050406030204" pitchFamily="18" charset="0"/>
                                    <a:sym typeface="Symbol"/>
                                  </a:rPr>
                                </m:ctrlPr>
                              </m:sSubPr>
                              <m:e>
                                <m:r>
                                  <a:rPr lang="en-US" altLang="zh-CN" b="1" i="1">
                                    <a:latin typeface="Cambria Math"/>
                                    <a:sym typeface="Symbol"/>
                                  </a:rPr>
                                  <m:t>𝒎</m:t>
                                </m:r>
                              </m:e>
                              <m:sub>
                                <m:r>
                                  <a:rPr lang="en-US" altLang="zh-CN" b="1" i="1">
                                    <a:latin typeface="Cambria Math"/>
                                    <a:sym typeface="Symbol"/>
                                  </a:rPr>
                                  <m:t>𝒏</m:t>
                                </m:r>
                              </m:sub>
                            </m:sSub>
                          </m:e>
                          <m:sup>
                            <m:r>
                              <a:rPr lang="en-US" altLang="zh-CN" b="1" i="1">
                                <a:latin typeface="Cambria Math"/>
                                <a:sym typeface="Symbol"/>
                              </a:rPr>
                              <m:t>∗</m:t>
                            </m:r>
                          </m:sup>
                        </m:sSup>
                      </m:den>
                    </m:f>
                    <m:sSub>
                      <m:sSubPr>
                        <m:ctrlPr>
                          <a:rPr lang="en-US" altLang="zh-CN" b="1" i="1">
                            <a:latin typeface="Cambria Math" panose="02040503050406030204" pitchFamily="18" charset="0"/>
                            <a:sym typeface="Symbol"/>
                          </a:rPr>
                        </m:ctrlPr>
                      </m:sSubPr>
                      <m:e>
                        <m:r>
                          <a:rPr lang="zh-CN" altLang="en-US" b="1" i="1">
                            <a:latin typeface="Cambria Math"/>
                            <a:sym typeface="Symbol"/>
                          </a:rPr>
                          <m:t>𝝉</m:t>
                        </m:r>
                      </m:e>
                      <m:sub>
                        <m:r>
                          <a:rPr lang="en-US" altLang="zh-CN" b="1" i="1">
                            <a:latin typeface="Cambria Math"/>
                            <a:sym typeface="Symbol"/>
                          </a:rPr>
                          <m:t>𝒏</m:t>
                        </m:r>
                      </m:sub>
                    </m:sSub>
                  </m:oMath>
                </a14:m>
                <a:r>
                  <a:rPr lang="en-US" altLang="zh-CN" sz="1200" kern="1200" dirty="0" smtClean="0">
                    <a:solidFill>
                      <a:schemeClr val="tx1"/>
                    </a:solidFill>
                    <a:effectLst/>
                    <a:latin typeface="Arial" pitchFamily="34" charset="0"/>
                    <a:ea typeface="宋体" pitchFamily="2" charset="-122"/>
                    <a:cs typeface="+mn-cs"/>
                  </a:rPr>
                  <a:t>,&gt;&gt;&gt;&gt;</a:t>
                </a:r>
                <a14:m>
                  <m:oMath xmlns:m="http://schemas.openxmlformats.org/officeDocument/2006/math">
                    <m:f>
                      <m:fPr>
                        <m:ctrlPr>
                          <a:rPr lang="en-US" altLang="zh-CN" b="1" i="1" smtClean="0">
                            <a:latin typeface="Cambria Math" panose="02040503050406030204" pitchFamily="18" charset="0"/>
                          </a:rPr>
                        </m:ctrlPr>
                      </m:fPr>
                      <m:num>
                        <m:r>
                          <a:rPr lang="en-US" altLang="zh-CN" b="1" i="1">
                            <a:latin typeface="Cambria Math"/>
                          </a:rPr>
                          <m:t>𝒆</m:t>
                        </m:r>
                        <m:sSub>
                          <m:sSubPr>
                            <m:ctrlPr>
                              <a:rPr lang="en-US" altLang="zh-CN" b="1" i="1">
                                <a:latin typeface="Cambria Math" panose="02040503050406030204" pitchFamily="18" charset="0"/>
                              </a:rPr>
                            </m:ctrlPr>
                          </m:sSubPr>
                          <m:e>
                            <m:r>
                              <a:rPr lang="en-US" altLang="zh-CN" b="1" i="1">
                                <a:latin typeface="Cambria Math"/>
                              </a:rPr>
                              <m:t>𝑩</m:t>
                            </m:r>
                          </m:e>
                          <m:sub>
                            <m:r>
                              <a:rPr lang="en-US" altLang="zh-CN" b="1" i="1">
                                <a:latin typeface="Cambria Math"/>
                              </a:rPr>
                              <m:t>𝒛</m:t>
                            </m:r>
                          </m:sub>
                        </m:sSub>
                      </m:num>
                      <m:den>
                        <m:sSup>
                          <m:sSupPr>
                            <m:ctrlPr>
                              <a:rPr lang="en-US" altLang="zh-CN" b="1" i="1">
                                <a:latin typeface="Cambria Math" panose="02040503050406030204" pitchFamily="18" charset="0"/>
                                <a:sym typeface="Symbol"/>
                              </a:rPr>
                            </m:ctrlPr>
                          </m:sSupPr>
                          <m:e>
                            <m:sSub>
                              <m:sSubPr>
                                <m:ctrlPr>
                                  <a:rPr lang="en-US" altLang="zh-CN" b="1" i="1">
                                    <a:latin typeface="Cambria Math" panose="02040503050406030204" pitchFamily="18" charset="0"/>
                                    <a:sym typeface="Symbol"/>
                                  </a:rPr>
                                </m:ctrlPr>
                              </m:sSubPr>
                              <m:e>
                                <m:r>
                                  <a:rPr lang="en-US" altLang="zh-CN" b="1" i="1">
                                    <a:latin typeface="Cambria Math"/>
                                    <a:sym typeface="Symbol"/>
                                  </a:rPr>
                                  <m:t>𝒎</m:t>
                                </m:r>
                              </m:e>
                              <m:sub>
                                <m:r>
                                  <a:rPr lang="en-US" altLang="zh-CN" b="1" i="1">
                                    <a:latin typeface="Cambria Math"/>
                                    <a:sym typeface="Symbol"/>
                                  </a:rPr>
                                  <m:t>𝒑</m:t>
                                </m:r>
                              </m:sub>
                            </m:sSub>
                          </m:e>
                          <m:sup>
                            <m:r>
                              <a:rPr lang="en-US" altLang="zh-CN" b="1" i="1">
                                <a:latin typeface="Cambria Math"/>
                                <a:sym typeface="Symbol"/>
                              </a:rPr>
                              <m:t>∗</m:t>
                            </m:r>
                          </m:sup>
                        </m:sSup>
                      </m:den>
                    </m:f>
                    <m:sSub>
                      <m:sSubPr>
                        <m:ctrlPr>
                          <a:rPr lang="en-US" altLang="zh-CN" b="1" i="1">
                            <a:latin typeface="Cambria Math" panose="02040503050406030204" pitchFamily="18" charset="0"/>
                            <a:sym typeface="Symbol"/>
                          </a:rPr>
                        </m:ctrlPr>
                      </m:sSubPr>
                      <m:e>
                        <m:r>
                          <a:rPr lang="zh-CN" altLang="en-US" b="1" i="1">
                            <a:latin typeface="Cambria Math"/>
                            <a:sym typeface="Symbol"/>
                          </a:rPr>
                          <m:t>𝝉</m:t>
                        </m:r>
                      </m:e>
                      <m:sub>
                        <m:r>
                          <a:rPr lang="en-US" altLang="zh-CN" b="1" i="1">
                            <a:latin typeface="Cambria Math"/>
                            <a:sym typeface="Symbol"/>
                          </a:rPr>
                          <m:t>𝒑</m:t>
                        </m:r>
                      </m:sub>
                    </m:sSub>
                  </m:oMath>
                </a14:m>
                <a:r>
                  <a:rPr lang="en-US" altLang="zh-CN" sz="1200" kern="1200" dirty="0" smtClean="0">
                    <a:solidFill>
                      <a:schemeClr val="tx1"/>
                    </a:solidFill>
                    <a:effectLst/>
                    <a:latin typeface="Arial" pitchFamily="34" charset="0"/>
                    <a:ea typeface="宋体" pitchFamily="2" charset="-122"/>
                    <a:cs typeface="+mn-cs"/>
                  </a:rPr>
                  <a:t>. </a:t>
                </a:r>
                <a:r>
                  <a:rPr lang="zh-CN" altLang="en-US" sz="1200" kern="1200" dirty="0" smtClean="0">
                    <a:solidFill>
                      <a:schemeClr val="tx1"/>
                    </a:solidFill>
                    <a:effectLst/>
                    <a:latin typeface="Arial" pitchFamily="34" charset="0"/>
                    <a:ea typeface="宋体" pitchFamily="2" charset="-122"/>
                    <a:cs typeface="+mn-cs"/>
                  </a:rPr>
                  <a:t>注意在霍尔角的公式中，</a:t>
                </a:r>
                <a:r>
                  <a:rPr lang="en-US"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电荷量乘以磁感应强度除以载流子的有效质量是载流子</a:t>
                </a:r>
                <a:r>
                  <a:rPr lang="zh-CN" altLang="zh-CN" sz="1200" kern="1200" dirty="0" smtClean="0">
                    <a:solidFill>
                      <a:schemeClr val="tx1"/>
                    </a:solidFill>
                    <a:effectLst/>
                    <a:latin typeface="Arial" pitchFamily="34" charset="0"/>
                    <a:ea typeface="宋体" pitchFamily="2" charset="-122"/>
                    <a:cs typeface="+mn-cs"/>
                  </a:rPr>
                  <a:t>在磁场作用下载流子绕磁场转动的角速度，所以霍耳角的大小就等于在驰豫时间内速度矢量所转过的角度。</a:t>
                </a:r>
                <a:r>
                  <a:rPr lang="zh-CN" altLang="en-US" sz="1200" kern="1200" dirty="0" smtClean="0">
                    <a:solidFill>
                      <a:schemeClr val="tx1"/>
                    </a:solidFill>
                    <a:effectLst/>
                    <a:latin typeface="Arial" pitchFamily="34" charset="0"/>
                    <a:ea typeface="宋体" pitchFamily="2" charset="-122"/>
                    <a:cs typeface="+mn-cs"/>
                  </a:rPr>
                  <a:t>那么弱磁场的条件是什么呢</a:t>
                </a:r>
                <a:r>
                  <a:rPr lang="en-US" altLang="zh-CN" sz="1200" kern="1200" dirty="0" smtClean="0">
                    <a:solidFill>
                      <a:schemeClr val="tx1"/>
                    </a:solidFill>
                    <a:effectLst/>
                    <a:latin typeface="Arial" pitchFamily="34" charset="0"/>
                    <a:ea typeface="宋体" pitchFamily="2" charset="-122"/>
                    <a:cs typeface="+mn-cs"/>
                  </a:rPr>
                  <a:t>&gt;&gt;&gt;</a:t>
                </a:r>
                <a:r>
                  <a:rPr lang="zh-CN" altLang="en-US" sz="1200" kern="1200" dirty="0" smtClean="0">
                    <a:solidFill>
                      <a:schemeClr val="tx1"/>
                    </a:solidFill>
                    <a:effectLst/>
                    <a:latin typeface="Arial" pitchFamily="34" charset="0"/>
                    <a:ea typeface="宋体" pitchFamily="2" charset="-122"/>
                    <a:cs typeface="+mn-cs"/>
                  </a:rPr>
                  <a:t>？在上述公式推导过程中，假设所施加的磁场为弱磁场，从而得到</a:t>
                </a:r>
                <a:r>
                  <a:rPr lang="en-US" altLang="zh-CN" sz="1200" kern="1200" dirty="0" smtClean="0">
                    <a:solidFill>
                      <a:schemeClr val="tx1"/>
                    </a:solidFill>
                    <a:effectLst/>
                    <a:latin typeface="Arial" pitchFamily="34" charset="0"/>
                    <a:ea typeface="宋体" pitchFamily="2" charset="-122"/>
                    <a:cs typeface="+mn-cs"/>
                  </a:rPr>
                  <a:t>n</a:t>
                </a:r>
                <a:r>
                  <a:rPr lang="zh-CN" altLang="en-US" sz="1200" kern="1200" dirty="0" smtClean="0">
                    <a:solidFill>
                      <a:schemeClr val="tx1"/>
                    </a:solidFill>
                    <a:effectLst/>
                    <a:latin typeface="Arial" pitchFamily="34" charset="0"/>
                    <a:ea typeface="宋体" pitchFamily="2" charset="-122"/>
                    <a:cs typeface="+mn-cs"/>
                  </a:rPr>
                  <a:t>型半导体的霍尔角等于负的电子迁移率乘以磁感应强度，</a:t>
                </a:r>
                <a:r>
                  <a:rPr lang="en-US" altLang="zh-CN" sz="1200" kern="1200" dirty="0" smtClean="0">
                    <a:solidFill>
                      <a:schemeClr val="tx1"/>
                    </a:solidFill>
                    <a:effectLst/>
                    <a:latin typeface="Arial" pitchFamily="34" charset="0"/>
                    <a:ea typeface="宋体" pitchFamily="2" charset="-122"/>
                    <a:cs typeface="+mn-cs"/>
                  </a:rPr>
                  <a:t>p</a:t>
                </a:r>
                <a:r>
                  <a:rPr lang="zh-CN" altLang="en-US" sz="1200" kern="1200" dirty="0" smtClean="0">
                    <a:solidFill>
                      <a:schemeClr val="tx1"/>
                    </a:solidFill>
                    <a:effectLst/>
                    <a:latin typeface="Arial" pitchFamily="34" charset="0"/>
                    <a:ea typeface="宋体" pitchFamily="2" charset="-122"/>
                    <a:cs typeface="+mn-cs"/>
                  </a:rPr>
                  <a:t>型半导体的霍尔角等于空穴迁移率乘以磁感应强度。也就是要满足</a:t>
                </a:r>
                <a:r>
                  <a:rPr lang="en-US" altLang="zh-CN" sz="1200" kern="1200" dirty="0" err="1" smtClean="0">
                    <a:solidFill>
                      <a:schemeClr val="tx1"/>
                    </a:solidFill>
                    <a:effectLst/>
                    <a:latin typeface="Arial" pitchFamily="34" charset="0"/>
                    <a:ea typeface="宋体" pitchFamily="2" charset="-122"/>
                    <a:cs typeface="+mn-cs"/>
                  </a:rPr>
                  <a:t>tantheta</a:t>
                </a:r>
                <a:r>
                  <a:rPr lang="zh-CN" altLang="en-US" sz="1200" kern="1200" dirty="0" smtClean="0">
                    <a:solidFill>
                      <a:schemeClr val="tx1"/>
                    </a:solidFill>
                    <a:effectLst/>
                    <a:latin typeface="Arial" pitchFamily="34" charset="0"/>
                    <a:ea typeface="宋体" pitchFamily="2" charset="-122"/>
                    <a:cs typeface="+mn-cs"/>
                  </a:rPr>
                  <a:t>等于</a:t>
                </a:r>
                <a:r>
                  <a:rPr lang="en-US" altLang="zh-CN" sz="1200" kern="1200" dirty="0" smtClean="0">
                    <a:solidFill>
                      <a:schemeClr val="tx1"/>
                    </a:solidFill>
                    <a:effectLst/>
                    <a:latin typeface="Arial" pitchFamily="34" charset="0"/>
                    <a:ea typeface="宋体" pitchFamily="2" charset="-122"/>
                    <a:cs typeface="+mn-cs"/>
                  </a:rPr>
                  <a:t>theta</a:t>
                </a:r>
                <a:r>
                  <a:rPr lang="zh-CN" altLang="en-US" sz="1200" kern="1200" dirty="0" smtClean="0">
                    <a:solidFill>
                      <a:schemeClr val="tx1"/>
                    </a:solidFill>
                    <a:effectLst/>
                    <a:latin typeface="Arial" pitchFamily="34" charset="0"/>
                    <a:ea typeface="宋体" pitchFamily="2" charset="-122"/>
                    <a:cs typeface="+mn-cs"/>
                  </a:rPr>
                  <a:t>，根据这个条件，可以知道，在迁移率乘以磁感应强度小于等于</a:t>
                </a:r>
                <a:r>
                  <a:rPr lang="en-US" altLang="zh-CN" sz="1200" kern="1200" dirty="0" smtClean="0">
                    <a:solidFill>
                      <a:schemeClr val="tx1"/>
                    </a:solidFill>
                    <a:effectLst/>
                    <a:latin typeface="Arial" pitchFamily="34" charset="0"/>
                    <a:ea typeface="宋体" pitchFamily="2" charset="-122"/>
                    <a:cs typeface="+mn-cs"/>
                  </a:rPr>
                  <a:t>0.1</a:t>
                </a:r>
                <a:r>
                  <a:rPr lang="zh-CN" altLang="en-US" sz="1200" kern="1200" dirty="0" smtClean="0">
                    <a:solidFill>
                      <a:schemeClr val="tx1"/>
                    </a:solidFill>
                    <a:effectLst/>
                    <a:latin typeface="Arial" pitchFamily="34" charset="0"/>
                    <a:ea typeface="宋体" pitchFamily="2" charset="-122"/>
                    <a:cs typeface="+mn-cs"/>
                  </a:rPr>
                  <a:t>时</a:t>
                </a:r>
                <a:r>
                  <a:rPr lang="en-US" altLang="zh-CN" sz="1200" kern="1200" dirty="0" smtClean="0">
                    <a:solidFill>
                      <a:schemeClr val="tx1"/>
                    </a:solidFill>
                    <a:effectLst/>
                    <a:latin typeface="Arial" pitchFamily="34" charset="0"/>
                    <a:ea typeface="宋体" pitchFamily="2" charset="-122"/>
                    <a:cs typeface="+mn-cs"/>
                  </a:rPr>
                  <a:t>&gt;&gt;&gt;</a:t>
                </a:r>
                <a:r>
                  <a:rPr lang="zh-CN" altLang="en-US" sz="1200" kern="1200" dirty="0" smtClean="0">
                    <a:solidFill>
                      <a:schemeClr val="tx1"/>
                    </a:solidFill>
                    <a:effectLst/>
                    <a:latin typeface="Arial" pitchFamily="34" charset="0"/>
                    <a:ea typeface="宋体" pitchFamily="2" charset="-122"/>
                    <a:cs typeface="+mn-cs"/>
                  </a:rPr>
                  <a:t>，可以满足弱磁场的条件，及</a:t>
                </a:r>
                <a:r>
                  <a:rPr lang="en-US" altLang="zh-CN" sz="1200" kern="1200" dirty="0" err="1" smtClean="0">
                    <a:solidFill>
                      <a:schemeClr val="tx1"/>
                    </a:solidFill>
                    <a:effectLst/>
                    <a:latin typeface="Arial" pitchFamily="34" charset="0"/>
                    <a:ea typeface="宋体" pitchFamily="2" charset="-122"/>
                    <a:cs typeface="+mn-cs"/>
                  </a:rPr>
                  <a:t>tantheta</a:t>
                </a:r>
                <a:r>
                  <a:rPr lang="zh-CN" altLang="en-US" sz="1200" kern="1200" dirty="0" smtClean="0">
                    <a:solidFill>
                      <a:schemeClr val="tx1"/>
                    </a:solidFill>
                    <a:effectLst/>
                    <a:latin typeface="Arial" pitchFamily="34" charset="0"/>
                    <a:ea typeface="宋体" pitchFamily="2" charset="-122"/>
                    <a:cs typeface="+mn-cs"/>
                  </a:rPr>
                  <a:t>等于</a:t>
                </a:r>
                <a:r>
                  <a:rPr lang="en-US" altLang="zh-CN" sz="1200" kern="1200" dirty="0" smtClean="0">
                    <a:solidFill>
                      <a:schemeClr val="tx1"/>
                    </a:solidFill>
                    <a:effectLst/>
                    <a:latin typeface="Arial" pitchFamily="34" charset="0"/>
                    <a:ea typeface="宋体" pitchFamily="2" charset="-122"/>
                    <a:cs typeface="+mn-cs"/>
                  </a:rPr>
                  <a:t>theta</a:t>
                </a:r>
                <a:r>
                  <a:rPr lang="zh-CN" altLang="en-US" sz="1200" kern="1200" dirty="0" smtClean="0">
                    <a:solidFill>
                      <a:schemeClr val="tx1"/>
                    </a:solidFill>
                    <a:effectLst/>
                    <a:latin typeface="Arial" pitchFamily="34" charset="0"/>
                    <a:ea typeface="宋体" pitchFamily="2" charset="-122"/>
                    <a:cs typeface="+mn-cs"/>
                  </a:rPr>
                  <a:t>的条件。例如</a:t>
                </a:r>
                <a:r>
                  <a:rPr lang="en-US" altLang="zh-CN" sz="1200" kern="1200" dirty="0" smtClean="0">
                    <a:solidFill>
                      <a:schemeClr val="tx1"/>
                    </a:solidFill>
                    <a:effectLst/>
                    <a:latin typeface="Arial" pitchFamily="34" charset="0"/>
                    <a:ea typeface="宋体" pitchFamily="2" charset="-122"/>
                    <a:cs typeface="+mn-cs"/>
                  </a:rPr>
                  <a:t>:&gt;&gt;&gt;</a:t>
                </a:r>
                <a:r>
                  <a:rPr lang="zh-CN" altLang="en-US" sz="1200" kern="1200" dirty="0" smtClean="0">
                    <a:solidFill>
                      <a:schemeClr val="tx1"/>
                    </a:solidFill>
                    <a:effectLst/>
                    <a:latin typeface="Arial" pitchFamily="34" charset="0"/>
                    <a:ea typeface="宋体" pitchFamily="2" charset="-122"/>
                    <a:cs typeface="+mn-cs"/>
                  </a:rPr>
                  <a:t>，对于室温下的</a:t>
                </a:r>
                <a:r>
                  <a:rPr lang="en-US" altLang="zh-CN" sz="1200" kern="1200" dirty="0" smtClean="0">
                    <a:solidFill>
                      <a:schemeClr val="tx1"/>
                    </a:solidFill>
                    <a:effectLst/>
                    <a:latin typeface="Arial" pitchFamily="34" charset="0"/>
                    <a:ea typeface="宋体" pitchFamily="2" charset="-122"/>
                    <a:cs typeface="+mn-cs"/>
                  </a:rPr>
                  <a:t>n</a:t>
                </a:r>
                <a:r>
                  <a:rPr lang="zh-CN" altLang="en-US" sz="1200" kern="1200" dirty="0" smtClean="0">
                    <a:solidFill>
                      <a:schemeClr val="tx1"/>
                    </a:solidFill>
                    <a:effectLst/>
                    <a:latin typeface="Arial" pitchFamily="34" charset="0"/>
                    <a:ea typeface="宋体" pitchFamily="2" charset="-122"/>
                    <a:cs typeface="+mn-cs"/>
                  </a:rPr>
                  <a:t>型</a:t>
                </a:r>
                <a:r>
                  <a:rPr lang="en-US" altLang="zh-CN" sz="1200" kern="1200" dirty="0" smtClean="0">
                    <a:solidFill>
                      <a:schemeClr val="tx1"/>
                    </a:solidFill>
                    <a:effectLst/>
                    <a:latin typeface="Arial" pitchFamily="34" charset="0"/>
                    <a:ea typeface="宋体" pitchFamily="2" charset="-122"/>
                    <a:cs typeface="+mn-cs"/>
                  </a:rPr>
                  <a:t>Si</a:t>
                </a:r>
                <a:r>
                  <a:rPr lang="zh-CN" altLang="en-US" sz="1200" kern="1200" dirty="0" smtClean="0">
                    <a:solidFill>
                      <a:schemeClr val="tx1"/>
                    </a:solidFill>
                    <a:effectLst/>
                    <a:latin typeface="Arial" pitchFamily="34" charset="0"/>
                    <a:ea typeface="宋体" pitchFamily="2" charset="-122"/>
                    <a:cs typeface="+mn-cs"/>
                  </a:rPr>
                  <a:t>，电子的迁移率是</a:t>
                </a:r>
                <a:r>
                  <a:rPr lang="en-US" altLang="zh-CN" b="1" dirty="0" smtClean="0">
                    <a:solidFill>
                      <a:srgbClr val="008000"/>
                    </a:solidFill>
                    <a:latin typeface="Times New Roman" panose="02020603050405020304" pitchFamily="18" charset="0"/>
                    <a:ea typeface="华文宋体" panose="02010600040101010101" pitchFamily="2" charset="-122"/>
                    <a:cs typeface="Times New Roman" panose="02020603050405020304" pitchFamily="18" charset="0"/>
                  </a:rPr>
                  <a:t>0.135 m</a:t>
                </a:r>
                <a:r>
                  <a:rPr lang="en-US" altLang="zh-CN" b="1" baseline="30000" dirty="0" smtClean="0">
                    <a:solidFill>
                      <a:srgbClr val="008000"/>
                    </a:solidFill>
                    <a:latin typeface="Times New Roman" panose="02020603050405020304" pitchFamily="18" charset="0"/>
                    <a:ea typeface="华文宋体" panose="02010600040101010101" pitchFamily="2" charset="-122"/>
                    <a:cs typeface="Times New Roman" panose="02020603050405020304" pitchFamily="18" charset="0"/>
                  </a:rPr>
                  <a:t>2</a:t>
                </a:r>
                <a:r>
                  <a:rPr lang="en-US" altLang="zh-CN" b="1" dirty="0" smtClean="0">
                    <a:solidFill>
                      <a:srgbClr val="008000"/>
                    </a:solidFill>
                    <a:latin typeface="Times New Roman" panose="02020603050405020304" pitchFamily="18" charset="0"/>
                    <a:ea typeface="华文宋体" panose="02010600040101010101" pitchFamily="2" charset="-122"/>
                    <a:cs typeface="Times New Roman" panose="02020603050405020304" pitchFamily="18" charset="0"/>
                  </a:rPr>
                  <a:t>/V</a:t>
                </a:r>
                <a:r>
                  <a:rPr lang="en-US" altLang="zh-CN" b="1" dirty="0" smtClean="0">
                    <a:solidFill>
                      <a:srgbClr val="008000"/>
                    </a:solidFill>
                    <a:latin typeface="Times New Roman" panose="02020603050405020304" pitchFamily="18" charset="0"/>
                    <a:ea typeface="华文宋体" panose="02010600040101010101" pitchFamily="2" charset="-122"/>
                    <a:cs typeface="Times New Roman" panose="02020603050405020304" pitchFamily="18" charset="0"/>
                    <a:sym typeface="Symbol"/>
                  </a:rPr>
                  <a:t></a:t>
                </a:r>
                <a:r>
                  <a:rPr lang="en-US" altLang="zh-CN" b="1" dirty="0" smtClean="0">
                    <a:solidFill>
                      <a:srgbClr val="008000"/>
                    </a:solidFill>
                    <a:latin typeface="Times New Roman" panose="02020603050405020304" pitchFamily="18" charset="0"/>
                    <a:ea typeface="华文宋体" panose="02010600040101010101" pitchFamily="2" charset="-122"/>
                    <a:cs typeface="Times New Roman" panose="02020603050405020304" pitchFamily="18" charset="0"/>
                  </a:rPr>
                  <a:t>s</a:t>
                </a:r>
                <a:r>
                  <a:rPr lang="zh-CN" altLang="en-US" b="1" dirty="0" smtClean="0">
                    <a:solidFill>
                      <a:srgbClr val="008000"/>
                    </a:solidFill>
                    <a:latin typeface="Times New Roman" panose="02020603050405020304" pitchFamily="18" charset="0"/>
                    <a:ea typeface="华文宋体" panose="02010600040101010101" pitchFamily="2" charset="-122"/>
                    <a:cs typeface="Times New Roman" panose="02020603050405020304" pitchFamily="18" charset="0"/>
                  </a:rPr>
                  <a:t>，利用弱磁场条件</a:t>
                </a:r>
                <a14:m>
                  <m:oMath xmlns:m="http://schemas.openxmlformats.org/officeDocument/2006/math">
                    <m:r>
                      <a:rPr lang="zh-CN" altLang="en-US" i="1" smtClean="0">
                        <a:latin typeface="Cambria Math"/>
                      </a:rPr>
                      <m:t>𝜇</m:t>
                    </m:r>
                    <m:r>
                      <a:rPr lang="en-US" altLang="zh-CN" i="1">
                        <a:latin typeface="Cambria Math"/>
                      </a:rPr>
                      <m:t>𝐵</m:t>
                    </m:r>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0.</m:t>
                    </m:r>
                    <m:r>
                      <a:rPr lang="en-US" altLang="zh-CN" i="1">
                        <a:latin typeface="Cambria Math"/>
                      </a:rPr>
                      <m:t>1</m:t>
                    </m:r>
                    <m:r>
                      <a:rPr lang="zh-CN" altLang="en-US" i="1">
                        <a:latin typeface="Cambria Math" panose="02040503050406030204" pitchFamily="18" charset="0"/>
                      </a:rPr>
                      <m:t>，</m:t>
                    </m:r>
                  </m:oMath>
                </a14:m>
                <a:r>
                  <a:rPr lang="zh-CN" altLang="en-US" b="1" dirty="0" smtClean="0">
                    <a:solidFill>
                      <a:srgbClr val="008000"/>
                    </a:solidFill>
                    <a:latin typeface="Times New Roman" panose="02020603050405020304" pitchFamily="18" charset="0"/>
                    <a:ea typeface="华文宋体" panose="02010600040101010101" pitchFamily="2" charset="-122"/>
                    <a:cs typeface="Times New Roman" panose="02020603050405020304" pitchFamily="18" charset="0"/>
                  </a:rPr>
                  <a:t>也就是磁感应强度要小于等于</a:t>
                </a:r>
                <a:r>
                  <a:rPr lang="en-US" altLang="zh-CN" b="1" dirty="0" smtClean="0">
                    <a:solidFill>
                      <a:srgbClr val="008000"/>
                    </a:solidFill>
                    <a:latin typeface="Times New Roman" panose="02020603050405020304" pitchFamily="18" charset="0"/>
                    <a:ea typeface="华文宋体" panose="02010600040101010101" pitchFamily="2" charset="-122"/>
                    <a:cs typeface="Times New Roman" panose="02020603050405020304" pitchFamily="18" charset="0"/>
                  </a:rPr>
                  <a:t>0.741T</a:t>
                </a:r>
                <a:r>
                  <a:rPr lang="zh-CN" altLang="en-US" b="1" dirty="0" smtClean="0">
                    <a:solidFill>
                      <a:srgbClr val="008000"/>
                    </a:solidFill>
                    <a:latin typeface="Times New Roman" panose="02020603050405020304" pitchFamily="18" charset="0"/>
                    <a:ea typeface="华文宋体" panose="02010600040101010101" pitchFamily="2" charset="-122"/>
                    <a:cs typeface="Times New Roman" panose="02020603050405020304" pitchFamily="18" charset="0"/>
                  </a:rPr>
                  <a:t>，那么</a:t>
                </a:r>
                <a:r>
                  <a:rPr lang="en-US" altLang="zh-CN" b="1" dirty="0" smtClean="0">
                    <a:solidFill>
                      <a:srgbClr val="008000"/>
                    </a:solidFill>
                    <a:latin typeface="Times New Roman" panose="02020603050405020304" pitchFamily="18" charset="0"/>
                    <a:ea typeface="华文宋体" panose="02010600040101010101" pitchFamily="2" charset="-122"/>
                    <a:cs typeface="Times New Roman" panose="02020603050405020304" pitchFamily="18" charset="0"/>
                  </a:rPr>
                  <a:t>》B=0.5T</a:t>
                </a:r>
                <a:r>
                  <a:rPr lang="zh-CN" altLang="en-US" b="1" dirty="0" smtClean="0">
                    <a:solidFill>
                      <a:srgbClr val="008000"/>
                    </a:solidFill>
                    <a:latin typeface="Times New Roman" panose="02020603050405020304" pitchFamily="18" charset="0"/>
                    <a:ea typeface="华文宋体" panose="02010600040101010101" pitchFamily="2" charset="-122"/>
                    <a:cs typeface="Times New Roman" panose="02020603050405020304" pitchFamily="18" charset="0"/>
                  </a:rPr>
                  <a:t>的磁场满足弱磁场的条件。所以在进行霍尔测试时，要判断使用的磁场大小是否满足弱磁场的要求。</a:t>
                </a:r>
                <a:endParaRPr lang="zh-CN" altLang="en-US" dirty="0"/>
              </a:p>
            </p:txBody>
          </p:sp>
        </mc:Choice>
        <mc:Fallback>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kern="1200" dirty="0" smtClean="0">
                    <a:solidFill>
                      <a:schemeClr val="tx1"/>
                    </a:solidFill>
                    <a:effectLst/>
                    <a:latin typeface="Arial" pitchFamily="34" charset="0"/>
                    <a:ea typeface="宋体" pitchFamily="2" charset="-122"/>
                    <a:cs typeface="+mn-cs"/>
                  </a:rPr>
                  <a:t>将电子迁移率</a:t>
                </a:r>
                <a:r>
                  <a:rPr lang="en-US" altLang="zh-CN" b="1" i="0" smtClean="0">
                    <a:latin typeface="Cambria Math"/>
                  </a:rPr>
                  <a:t>𝒆</a:t>
                </a:r>
                <a:r>
                  <a:rPr lang="zh-CN" altLang="en-US" b="1" i="0">
                    <a:latin typeface="Cambria Math"/>
                    <a:sym typeface="Symbol"/>
                  </a:rPr>
                  <a:t>𝝉</a:t>
                </a:r>
                <a:r>
                  <a:rPr lang="en-US" altLang="zh-CN" b="1" i="0">
                    <a:latin typeface="Cambria Math" panose="02040503050406030204" pitchFamily="18" charset="0"/>
                    <a:sym typeface="Symbol"/>
                  </a:rPr>
                  <a:t>_</a:t>
                </a:r>
                <a:r>
                  <a:rPr lang="en-US" altLang="zh-CN" b="1" i="0">
                    <a:latin typeface="Cambria Math"/>
                    <a:sym typeface="Symbol"/>
                  </a:rPr>
                  <a:t>𝒏/</a:t>
                </a:r>
                <a:r>
                  <a:rPr lang="en-US" altLang="zh-CN" b="1" i="0">
                    <a:latin typeface="Cambria Math" panose="02040503050406030204" pitchFamily="18" charset="0"/>
                    <a:sym typeface="Symbol"/>
                  </a:rPr>
                  <a:t>〖</a:t>
                </a:r>
                <a:r>
                  <a:rPr lang="en-US" altLang="zh-CN" b="1" i="0">
                    <a:latin typeface="Cambria Math"/>
                    <a:sym typeface="Symbol"/>
                  </a:rPr>
                  <a:t>𝒎</a:t>
                </a:r>
                <a:r>
                  <a:rPr lang="en-US" altLang="zh-CN" b="1" i="0">
                    <a:latin typeface="Cambria Math" panose="02040503050406030204" pitchFamily="18" charset="0"/>
                    <a:sym typeface="Symbol"/>
                  </a:rPr>
                  <a:t>_</a:t>
                </a:r>
                <a:r>
                  <a:rPr lang="en-US" altLang="zh-CN" b="1" i="0">
                    <a:latin typeface="Cambria Math"/>
                    <a:sym typeface="Symbol"/>
                  </a:rPr>
                  <a:t>𝒏</a:t>
                </a:r>
                <a:r>
                  <a:rPr lang="en-US" altLang="zh-CN" b="1" i="0">
                    <a:latin typeface="Cambria Math" panose="02040503050406030204" pitchFamily="18" charset="0"/>
                    <a:sym typeface="Symbol"/>
                  </a:rPr>
                  <a:t>〗^</a:t>
                </a:r>
                <a:r>
                  <a:rPr lang="en-US" altLang="zh-CN" b="1" i="0">
                    <a:latin typeface="Cambria Math"/>
                    <a:sym typeface="Symbol"/>
                  </a:rPr>
                  <a:t>∗</a:t>
                </a:r>
                <a:r>
                  <a:rPr lang="en-US" altLang="zh-CN" sz="1200" kern="1200" dirty="0" smtClean="0">
                    <a:solidFill>
                      <a:schemeClr val="tx1"/>
                    </a:solidFill>
                    <a:effectLst/>
                    <a:latin typeface="Arial" pitchFamily="34" charset="0"/>
                    <a:ea typeface="宋体" pitchFamily="2" charset="-122"/>
                    <a:cs typeface="+mn-cs"/>
                  </a:rPr>
                  <a:t>&gt;&gt;&gt;</a:t>
                </a:r>
                <a:r>
                  <a:rPr lang="zh-CN" altLang="en-US" sz="1200" kern="1200" dirty="0" smtClean="0">
                    <a:solidFill>
                      <a:schemeClr val="tx1"/>
                    </a:solidFill>
                    <a:effectLst/>
                    <a:latin typeface="Arial" pitchFamily="34" charset="0"/>
                    <a:ea typeface="宋体" pitchFamily="2" charset="-122"/>
                    <a:cs typeface="+mn-cs"/>
                  </a:rPr>
                  <a:t>和空穴迁移率公式</a:t>
                </a:r>
                <a:r>
                  <a:rPr lang="en-US" altLang="zh-CN" b="1" i="0" smtClean="0">
                    <a:latin typeface="Cambria Math"/>
                  </a:rPr>
                  <a:t>𝒆</a:t>
                </a:r>
                <a:r>
                  <a:rPr lang="zh-CN" altLang="en-US" b="1" i="0">
                    <a:latin typeface="Cambria Math"/>
                    <a:sym typeface="Symbol"/>
                  </a:rPr>
                  <a:t>𝝉</a:t>
                </a:r>
                <a:r>
                  <a:rPr lang="en-US" altLang="zh-CN" b="1" i="0">
                    <a:latin typeface="Cambria Math" panose="02040503050406030204" pitchFamily="18" charset="0"/>
                    <a:sym typeface="Symbol"/>
                  </a:rPr>
                  <a:t>_</a:t>
                </a:r>
                <a:r>
                  <a:rPr lang="en-US" altLang="zh-CN" b="1" i="0">
                    <a:latin typeface="Cambria Math"/>
                    <a:sym typeface="Symbol"/>
                  </a:rPr>
                  <a:t>𝒑/</a:t>
                </a:r>
                <a:r>
                  <a:rPr lang="en-US" altLang="zh-CN" b="1" i="0">
                    <a:latin typeface="Cambria Math" panose="02040503050406030204" pitchFamily="18" charset="0"/>
                    <a:sym typeface="Symbol"/>
                  </a:rPr>
                  <a:t>〖</a:t>
                </a:r>
                <a:r>
                  <a:rPr lang="en-US" altLang="zh-CN" b="1" i="0">
                    <a:latin typeface="Cambria Math"/>
                    <a:sym typeface="Symbol"/>
                  </a:rPr>
                  <a:t>𝒎</a:t>
                </a:r>
                <a:r>
                  <a:rPr lang="en-US" altLang="zh-CN" b="1" i="0">
                    <a:latin typeface="Cambria Math" panose="02040503050406030204" pitchFamily="18" charset="0"/>
                    <a:sym typeface="Symbol"/>
                  </a:rPr>
                  <a:t>_</a:t>
                </a:r>
                <a:r>
                  <a:rPr lang="en-US" altLang="zh-CN" b="1" i="0">
                    <a:latin typeface="Cambria Math"/>
                    <a:sym typeface="Symbol"/>
                  </a:rPr>
                  <a:t>𝒑</a:t>
                </a:r>
                <a:r>
                  <a:rPr lang="en-US" altLang="zh-CN" b="1" i="0">
                    <a:latin typeface="Cambria Math" panose="02040503050406030204" pitchFamily="18" charset="0"/>
                    <a:sym typeface="Symbol"/>
                  </a:rPr>
                  <a:t>〗^</a:t>
                </a:r>
                <a:r>
                  <a:rPr lang="en-US" altLang="zh-CN" b="1" i="0">
                    <a:latin typeface="Cambria Math"/>
                    <a:sym typeface="Symbol"/>
                  </a:rPr>
                  <a:t>∗</a:t>
                </a:r>
                <a:r>
                  <a:rPr lang="en-US" altLang="zh-CN" sz="1200" kern="1200" dirty="0" smtClean="0">
                    <a:solidFill>
                      <a:schemeClr val="tx1"/>
                    </a:solidFill>
                    <a:effectLst/>
                    <a:latin typeface="Arial" pitchFamily="34" charset="0"/>
                    <a:ea typeface="宋体" pitchFamily="2" charset="-122"/>
                    <a:cs typeface="+mn-cs"/>
                  </a:rPr>
                  <a:t>&gt;&gt;&gt;,</a:t>
                </a:r>
                <a:r>
                  <a:rPr lang="zh-CN" altLang="en-US" sz="1200" kern="1200" dirty="0" smtClean="0">
                    <a:solidFill>
                      <a:schemeClr val="tx1"/>
                    </a:solidFill>
                    <a:effectLst/>
                    <a:latin typeface="Arial" pitchFamily="34" charset="0"/>
                    <a:ea typeface="宋体" pitchFamily="2" charset="-122"/>
                    <a:cs typeface="+mn-cs"/>
                  </a:rPr>
                  <a:t>代入到霍尔角公式，得到</a:t>
                </a:r>
                <a:r>
                  <a:rPr lang="en-US" altLang="zh-CN" sz="1200" kern="1200" dirty="0" smtClean="0">
                    <a:solidFill>
                      <a:schemeClr val="tx1"/>
                    </a:solidFill>
                    <a:effectLst/>
                    <a:latin typeface="Arial" pitchFamily="34" charset="0"/>
                    <a:ea typeface="宋体" pitchFamily="2" charset="-122"/>
                    <a:cs typeface="+mn-cs"/>
                  </a:rPr>
                  <a:t>n</a:t>
                </a:r>
                <a:r>
                  <a:rPr lang="zh-CN" altLang="en-US" sz="1200" kern="1200" dirty="0" smtClean="0">
                    <a:solidFill>
                      <a:schemeClr val="tx1"/>
                    </a:solidFill>
                    <a:effectLst/>
                    <a:latin typeface="Arial" pitchFamily="34" charset="0"/>
                    <a:ea typeface="宋体" pitchFamily="2" charset="-122"/>
                    <a:cs typeface="+mn-cs"/>
                  </a:rPr>
                  <a:t>型半导体和</a:t>
                </a:r>
                <a:r>
                  <a:rPr lang="en-US" altLang="zh-CN" sz="1200" kern="1200" dirty="0" smtClean="0">
                    <a:solidFill>
                      <a:schemeClr val="tx1"/>
                    </a:solidFill>
                    <a:effectLst/>
                    <a:latin typeface="Arial" pitchFamily="34" charset="0"/>
                    <a:ea typeface="宋体" pitchFamily="2" charset="-122"/>
                    <a:cs typeface="+mn-cs"/>
                  </a:rPr>
                  <a:t>p</a:t>
                </a:r>
                <a:r>
                  <a:rPr lang="zh-CN" altLang="en-US" sz="1200" kern="1200" dirty="0" smtClean="0">
                    <a:solidFill>
                      <a:schemeClr val="tx1"/>
                    </a:solidFill>
                    <a:effectLst/>
                    <a:latin typeface="Arial" pitchFamily="34" charset="0"/>
                    <a:ea typeface="宋体" pitchFamily="2" charset="-122"/>
                    <a:cs typeface="+mn-cs"/>
                  </a:rPr>
                  <a:t>型半导体中霍尔角分别为</a:t>
                </a:r>
                <a:r>
                  <a:rPr lang="en-US" altLang="zh-CN" sz="1200" kern="1200" dirty="0" smtClean="0">
                    <a:solidFill>
                      <a:schemeClr val="tx1"/>
                    </a:solidFill>
                    <a:effectLst/>
                    <a:latin typeface="Arial" pitchFamily="34" charset="0"/>
                    <a:ea typeface="宋体" pitchFamily="2" charset="-122"/>
                    <a:cs typeface="+mn-cs"/>
                  </a:rPr>
                  <a:t>&gt;&gt;&gt;</a:t>
                </a:r>
                <a:r>
                  <a:rPr lang="en-US" altLang="zh-CN" b="1" i="0" smtClean="0">
                    <a:latin typeface="Cambria Math"/>
                  </a:rPr>
                  <a:t>−</a:t>
                </a:r>
                <a:r>
                  <a:rPr lang="en-US" altLang="zh-CN" b="1" i="0">
                    <a:latin typeface="Cambria Math" panose="02040503050406030204" pitchFamily="18" charset="0"/>
                  </a:rPr>
                  <a:t>(</a:t>
                </a:r>
                <a:r>
                  <a:rPr lang="en-US" altLang="zh-CN" b="1" i="0">
                    <a:latin typeface="Cambria Math"/>
                  </a:rPr>
                  <a:t>𝒆𝑩</a:t>
                </a:r>
                <a:r>
                  <a:rPr lang="en-US" altLang="zh-CN" b="1" i="0">
                    <a:latin typeface="Cambria Math" panose="02040503050406030204" pitchFamily="18" charset="0"/>
                  </a:rPr>
                  <a:t>_</a:t>
                </a:r>
                <a:r>
                  <a:rPr lang="en-US" altLang="zh-CN" b="1" i="0">
                    <a:latin typeface="Cambria Math"/>
                  </a:rPr>
                  <a:t>𝒛</a:t>
                </a:r>
                <a:r>
                  <a:rPr lang="en-US" altLang="zh-CN" b="1" i="0">
                    <a:latin typeface="Cambria Math" panose="02040503050406030204" pitchFamily="18" charset="0"/>
                  </a:rPr>
                  <a:t>)/</a:t>
                </a:r>
                <a:r>
                  <a:rPr lang="en-US" altLang="zh-CN" b="1" i="0">
                    <a:latin typeface="Cambria Math" panose="02040503050406030204" pitchFamily="18" charset="0"/>
                    <a:sym typeface="Symbol"/>
                  </a:rPr>
                  <a:t>〖</a:t>
                </a:r>
                <a:r>
                  <a:rPr lang="en-US" altLang="zh-CN" b="1" i="0">
                    <a:latin typeface="Cambria Math"/>
                    <a:sym typeface="Symbol"/>
                  </a:rPr>
                  <a:t>𝒎</a:t>
                </a:r>
                <a:r>
                  <a:rPr lang="en-US" altLang="zh-CN" b="1" i="0">
                    <a:latin typeface="Cambria Math" panose="02040503050406030204" pitchFamily="18" charset="0"/>
                    <a:sym typeface="Symbol"/>
                  </a:rPr>
                  <a:t>_</a:t>
                </a:r>
                <a:r>
                  <a:rPr lang="en-US" altLang="zh-CN" b="1" i="0">
                    <a:latin typeface="Cambria Math"/>
                    <a:sym typeface="Symbol"/>
                  </a:rPr>
                  <a:t>𝒏</a:t>
                </a:r>
                <a:r>
                  <a:rPr lang="en-US" altLang="zh-CN" b="1" i="0">
                    <a:latin typeface="Cambria Math" panose="02040503050406030204" pitchFamily="18" charset="0"/>
                    <a:sym typeface="Symbol"/>
                  </a:rPr>
                  <a:t>〗^</a:t>
                </a:r>
                <a:r>
                  <a:rPr lang="en-US" altLang="zh-CN" b="1" i="0">
                    <a:latin typeface="Cambria Math"/>
                    <a:sym typeface="Symbol"/>
                  </a:rPr>
                  <a:t>∗</a:t>
                </a:r>
                <a:r>
                  <a:rPr lang="en-US" altLang="zh-CN" b="1" i="0">
                    <a:latin typeface="Cambria Math" panose="02040503050406030204" pitchFamily="18" charset="0"/>
                    <a:sym typeface="Symbol"/>
                  </a:rPr>
                  <a:t>  </a:t>
                </a:r>
                <a:r>
                  <a:rPr lang="zh-CN" altLang="en-US" b="1" i="0">
                    <a:latin typeface="Cambria Math"/>
                    <a:sym typeface="Symbol"/>
                  </a:rPr>
                  <a:t>𝝉</a:t>
                </a:r>
                <a:r>
                  <a:rPr lang="en-US" altLang="zh-CN" b="1" i="0">
                    <a:latin typeface="Cambria Math" panose="02040503050406030204" pitchFamily="18" charset="0"/>
                    <a:sym typeface="Symbol"/>
                  </a:rPr>
                  <a:t>_</a:t>
                </a:r>
                <a:r>
                  <a:rPr lang="en-US" altLang="zh-CN" b="1" i="0">
                    <a:latin typeface="Cambria Math"/>
                    <a:sym typeface="Symbol"/>
                  </a:rPr>
                  <a:t>𝒏</a:t>
                </a:r>
                <a:r>
                  <a:rPr lang="en-US" altLang="zh-CN" sz="1200" kern="1200" dirty="0" smtClean="0">
                    <a:solidFill>
                      <a:schemeClr val="tx1"/>
                    </a:solidFill>
                    <a:effectLst/>
                    <a:latin typeface="Arial" pitchFamily="34" charset="0"/>
                    <a:ea typeface="宋体" pitchFamily="2" charset="-122"/>
                    <a:cs typeface="+mn-cs"/>
                  </a:rPr>
                  <a:t>,&gt;&gt;&gt;&gt;</a:t>
                </a:r>
                <a:r>
                  <a:rPr lang="en-US" altLang="zh-CN" b="1" i="0" smtClean="0">
                    <a:latin typeface="Cambria Math" panose="02040503050406030204" pitchFamily="18" charset="0"/>
                  </a:rPr>
                  <a:t>(</a:t>
                </a:r>
                <a:r>
                  <a:rPr lang="en-US" altLang="zh-CN" b="1" i="0">
                    <a:latin typeface="Cambria Math"/>
                  </a:rPr>
                  <a:t>𝒆𝑩</a:t>
                </a:r>
                <a:r>
                  <a:rPr lang="en-US" altLang="zh-CN" b="1" i="0">
                    <a:latin typeface="Cambria Math" panose="02040503050406030204" pitchFamily="18" charset="0"/>
                  </a:rPr>
                  <a:t>_</a:t>
                </a:r>
                <a:r>
                  <a:rPr lang="en-US" altLang="zh-CN" b="1" i="0">
                    <a:latin typeface="Cambria Math"/>
                  </a:rPr>
                  <a:t>𝒛</a:t>
                </a:r>
                <a:r>
                  <a:rPr lang="en-US" altLang="zh-CN" b="1" i="0" smtClean="0">
                    <a:latin typeface="Cambria Math" panose="02040503050406030204" pitchFamily="18" charset="0"/>
                  </a:rPr>
                  <a:t>)/</a:t>
                </a:r>
                <a:r>
                  <a:rPr lang="en-US" altLang="zh-CN" b="1" i="0">
                    <a:latin typeface="Cambria Math" panose="02040503050406030204" pitchFamily="18" charset="0"/>
                    <a:sym typeface="Symbol"/>
                  </a:rPr>
                  <a:t>〖</a:t>
                </a:r>
                <a:r>
                  <a:rPr lang="en-US" altLang="zh-CN" b="1" i="0">
                    <a:latin typeface="Cambria Math"/>
                    <a:sym typeface="Symbol"/>
                  </a:rPr>
                  <a:t>𝒎</a:t>
                </a:r>
                <a:r>
                  <a:rPr lang="en-US" altLang="zh-CN" b="1" i="0">
                    <a:latin typeface="Cambria Math" panose="02040503050406030204" pitchFamily="18" charset="0"/>
                    <a:sym typeface="Symbol"/>
                  </a:rPr>
                  <a:t>_</a:t>
                </a:r>
                <a:r>
                  <a:rPr lang="en-US" altLang="zh-CN" b="1" i="0">
                    <a:latin typeface="Cambria Math"/>
                    <a:sym typeface="Symbol"/>
                  </a:rPr>
                  <a:t>𝒑</a:t>
                </a:r>
                <a:r>
                  <a:rPr lang="en-US" altLang="zh-CN" b="1" i="0">
                    <a:latin typeface="Cambria Math" panose="02040503050406030204" pitchFamily="18" charset="0"/>
                    <a:sym typeface="Symbol"/>
                  </a:rPr>
                  <a:t>〗^</a:t>
                </a:r>
                <a:r>
                  <a:rPr lang="en-US" altLang="zh-CN" b="1" i="0">
                    <a:latin typeface="Cambria Math"/>
                    <a:sym typeface="Symbol"/>
                  </a:rPr>
                  <a:t>∗</a:t>
                </a:r>
                <a:r>
                  <a:rPr lang="en-US" altLang="zh-CN" b="1" i="0">
                    <a:latin typeface="Cambria Math" panose="02040503050406030204" pitchFamily="18" charset="0"/>
                    <a:sym typeface="Symbol"/>
                  </a:rPr>
                  <a:t>  </a:t>
                </a:r>
                <a:r>
                  <a:rPr lang="zh-CN" altLang="en-US" b="1" i="0">
                    <a:latin typeface="Cambria Math"/>
                    <a:sym typeface="Symbol"/>
                  </a:rPr>
                  <a:t>𝝉</a:t>
                </a:r>
                <a:r>
                  <a:rPr lang="en-US" altLang="zh-CN" b="1" i="0">
                    <a:latin typeface="Cambria Math" panose="02040503050406030204" pitchFamily="18" charset="0"/>
                    <a:sym typeface="Symbol"/>
                  </a:rPr>
                  <a:t>_</a:t>
                </a:r>
                <a:r>
                  <a:rPr lang="en-US" altLang="zh-CN" b="1" i="0">
                    <a:latin typeface="Cambria Math"/>
                    <a:sym typeface="Symbol"/>
                  </a:rPr>
                  <a:t>𝒑</a:t>
                </a:r>
                <a:r>
                  <a:rPr lang="en-US" altLang="zh-CN" sz="1200" kern="1200" dirty="0" smtClean="0">
                    <a:solidFill>
                      <a:schemeClr val="tx1"/>
                    </a:solidFill>
                    <a:effectLst/>
                    <a:latin typeface="Arial" pitchFamily="34" charset="0"/>
                    <a:ea typeface="宋体" pitchFamily="2" charset="-122"/>
                    <a:cs typeface="+mn-cs"/>
                  </a:rPr>
                  <a:t>. </a:t>
                </a:r>
                <a:r>
                  <a:rPr lang="zh-CN" altLang="en-US" sz="1200" kern="1200" dirty="0" smtClean="0">
                    <a:solidFill>
                      <a:schemeClr val="tx1"/>
                    </a:solidFill>
                    <a:effectLst/>
                    <a:latin typeface="Arial" pitchFamily="34" charset="0"/>
                    <a:ea typeface="宋体" pitchFamily="2" charset="-122"/>
                    <a:cs typeface="+mn-cs"/>
                  </a:rPr>
                  <a:t>注意在霍尔角的公式中，</a:t>
                </a:r>
                <a:r>
                  <a:rPr lang="en-US"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电荷量乘以磁感应强度除以载流子的有效质量是载流子</a:t>
                </a:r>
                <a:r>
                  <a:rPr lang="zh-CN" altLang="zh-CN" sz="1200" kern="1200" dirty="0" smtClean="0">
                    <a:solidFill>
                      <a:schemeClr val="tx1"/>
                    </a:solidFill>
                    <a:effectLst/>
                    <a:latin typeface="Arial" pitchFamily="34" charset="0"/>
                    <a:ea typeface="宋体" pitchFamily="2" charset="-122"/>
                    <a:cs typeface="+mn-cs"/>
                  </a:rPr>
                  <a:t>在磁场作用下载流子绕磁场转动的角速度，所以霍耳角的大小就等于在驰豫时间内速度矢量所转过的角度。</a:t>
                </a:r>
                <a:r>
                  <a:rPr lang="zh-CN" altLang="en-US" sz="1200" kern="1200" dirty="0" smtClean="0">
                    <a:solidFill>
                      <a:schemeClr val="tx1"/>
                    </a:solidFill>
                    <a:effectLst/>
                    <a:latin typeface="Arial" pitchFamily="34" charset="0"/>
                    <a:ea typeface="宋体" pitchFamily="2" charset="-122"/>
                    <a:cs typeface="+mn-cs"/>
                  </a:rPr>
                  <a:t>那么弱磁场的条件是什么呢</a:t>
                </a:r>
                <a:r>
                  <a:rPr lang="en-US" altLang="zh-CN" sz="1200" kern="1200" dirty="0" smtClean="0">
                    <a:solidFill>
                      <a:schemeClr val="tx1"/>
                    </a:solidFill>
                    <a:effectLst/>
                    <a:latin typeface="Arial" pitchFamily="34" charset="0"/>
                    <a:ea typeface="宋体" pitchFamily="2" charset="-122"/>
                    <a:cs typeface="+mn-cs"/>
                  </a:rPr>
                  <a:t>&gt;&gt;&gt;</a:t>
                </a:r>
                <a:r>
                  <a:rPr lang="zh-CN" altLang="en-US" sz="1200" kern="1200" dirty="0" smtClean="0">
                    <a:solidFill>
                      <a:schemeClr val="tx1"/>
                    </a:solidFill>
                    <a:effectLst/>
                    <a:latin typeface="Arial" pitchFamily="34" charset="0"/>
                    <a:ea typeface="宋体" pitchFamily="2" charset="-122"/>
                    <a:cs typeface="+mn-cs"/>
                  </a:rPr>
                  <a:t>？在上述公式推导过程中，假设所施加的磁场为弱磁场，从而得到</a:t>
                </a:r>
                <a:r>
                  <a:rPr lang="en-US" altLang="zh-CN" sz="1200" kern="1200" dirty="0" smtClean="0">
                    <a:solidFill>
                      <a:schemeClr val="tx1"/>
                    </a:solidFill>
                    <a:effectLst/>
                    <a:latin typeface="Arial" pitchFamily="34" charset="0"/>
                    <a:ea typeface="宋体" pitchFamily="2" charset="-122"/>
                    <a:cs typeface="+mn-cs"/>
                  </a:rPr>
                  <a:t>n</a:t>
                </a:r>
                <a:r>
                  <a:rPr lang="zh-CN" altLang="en-US" sz="1200" kern="1200" dirty="0" smtClean="0">
                    <a:solidFill>
                      <a:schemeClr val="tx1"/>
                    </a:solidFill>
                    <a:effectLst/>
                    <a:latin typeface="Arial" pitchFamily="34" charset="0"/>
                    <a:ea typeface="宋体" pitchFamily="2" charset="-122"/>
                    <a:cs typeface="+mn-cs"/>
                  </a:rPr>
                  <a:t>型半导体的霍尔角等于负的电子迁移率乘以磁感应强度，</a:t>
                </a:r>
                <a:r>
                  <a:rPr lang="en-US" altLang="zh-CN" sz="1200" kern="1200" dirty="0" smtClean="0">
                    <a:solidFill>
                      <a:schemeClr val="tx1"/>
                    </a:solidFill>
                    <a:effectLst/>
                    <a:latin typeface="Arial" pitchFamily="34" charset="0"/>
                    <a:ea typeface="宋体" pitchFamily="2" charset="-122"/>
                    <a:cs typeface="+mn-cs"/>
                  </a:rPr>
                  <a:t>p</a:t>
                </a:r>
                <a:r>
                  <a:rPr lang="zh-CN" altLang="en-US" sz="1200" kern="1200" dirty="0" smtClean="0">
                    <a:solidFill>
                      <a:schemeClr val="tx1"/>
                    </a:solidFill>
                    <a:effectLst/>
                    <a:latin typeface="Arial" pitchFamily="34" charset="0"/>
                    <a:ea typeface="宋体" pitchFamily="2" charset="-122"/>
                    <a:cs typeface="+mn-cs"/>
                  </a:rPr>
                  <a:t>型半导体的霍尔角等于空穴迁移率乘以磁感应强度。也就是要满足</a:t>
                </a:r>
                <a:r>
                  <a:rPr lang="en-US" altLang="zh-CN" sz="1200" kern="1200" dirty="0" err="1" smtClean="0">
                    <a:solidFill>
                      <a:schemeClr val="tx1"/>
                    </a:solidFill>
                    <a:effectLst/>
                    <a:latin typeface="Arial" pitchFamily="34" charset="0"/>
                    <a:ea typeface="宋体" pitchFamily="2" charset="-122"/>
                    <a:cs typeface="+mn-cs"/>
                  </a:rPr>
                  <a:t>tantheta</a:t>
                </a:r>
                <a:r>
                  <a:rPr lang="zh-CN" altLang="en-US" sz="1200" kern="1200" dirty="0" smtClean="0">
                    <a:solidFill>
                      <a:schemeClr val="tx1"/>
                    </a:solidFill>
                    <a:effectLst/>
                    <a:latin typeface="Arial" pitchFamily="34" charset="0"/>
                    <a:ea typeface="宋体" pitchFamily="2" charset="-122"/>
                    <a:cs typeface="+mn-cs"/>
                  </a:rPr>
                  <a:t>等于</a:t>
                </a:r>
                <a:r>
                  <a:rPr lang="en-US" altLang="zh-CN" sz="1200" kern="1200" dirty="0" smtClean="0">
                    <a:solidFill>
                      <a:schemeClr val="tx1"/>
                    </a:solidFill>
                    <a:effectLst/>
                    <a:latin typeface="Arial" pitchFamily="34" charset="0"/>
                    <a:ea typeface="宋体" pitchFamily="2" charset="-122"/>
                    <a:cs typeface="+mn-cs"/>
                  </a:rPr>
                  <a:t>theta</a:t>
                </a:r>
                <a:r>
                  <a:rPr lang="zh-CN" altLang="en-US" sz="1200" kern="1200" dirty="0" smtClean="0">
                    <a:solidFill>
                      <a:schemeClr val="tx1"/>
                    </a:solidFill>
                    <a:effectLst/>
                    <a:latin typeface="Arial" pitchFamily="34" charset="0"/>
                    <a:ea typeface="宋体" pitchFamily="2" charset="-122"/>
                    <a:cs typeface="+mn-cs"/>
                  </a:rPr>
                  <a:t>，根据这个条件，可以知道，在迁移率乘以磁感应强度小于等于</a:t>
                </a:r>
                <a:r>
                  <a:rPr lang="en-US" altLang="zh-CN" sz="1200" kern="1200" dirty="0" smtClean="0">
                    <a:solidFill>
                      <a:schemeClr val="tx1"/>
                    </a:solidFill>
                    <a:effectLst/>
                    <a:latin typeface="Arial" pitchFamily="34" charset="0"/>
                    <a:ea typeface="宋体" pitchFamily="2" charset="-122"/>
                    <a:cs typeface="+mn-cs"/>
                  </a:rPr>
                  <a:t>0.1</a:t>
                </a:r>
                <a:r>
                  <a:rPr lang="zh-CN" altLang="en-US" sz="1200" kern="1200" dirty="0" smtClean="0">
                    <a:solidFill>
                      <a:schemeClr val="tx1"/>
                    </a:solidFill>
                    <a:effectLst/>
                    <a:latin typeface="Arial" pitchFamily="34" charset="0"/>
                    <a:ea typeface="宋体" pitchFamily="2" charset="-122"/>
                    <a:cs typeface="+mn-cs"/>
                  </a:rPr>
                  <a:t>时</a:t>
                </a:r>
                <a:r>
                  <a:rPr lang="en-US" altLang="zh-CN" sz="1200" kern="1200" dirty="0" smtClean="0">
                    <a:solidFill>
                      <a:schemeClr val="tx1"/>
                    </a:solidFill>
                    <a:effectLst/>
                    <a:latin typeface="Arial" pitchFamily="34" charset="0"/>
                    <a:ea typeface="宋体" pitchFamily="2" charset="-122"/>
                    <a:cs typeface="+mn-cs"/>
                  </a:rPr>
                  <a:t>&gt;&gt;&gt;</a:t>
                </a:r>
                <a:r>
                  <a:rPr lang="zh-CN" altLang="en-US" sz="1200" kern="1200" dirty="0" smtClean="0">
                    <a:solidFill>
                      <a:schemeClr val="tx1"/>
                    </a:solidFill>
                    <a:effectLst/>
                    <a:latin typeface="Arial" pitchFamily="34" charset="0"/>
                    <a:ea typeface="宋体" pitchFamily="2" charset="-122"/>
                    <a:cs typeface="+mn-cs"/>
                  </a:rPr>
                  <a:t>，可以满足弱磁场的条件，及</a:t>
                </a:r>
                <a:r>
                  <a:rPr lang="en-US" altLang="zh-CN" sz="1200" kern="1200" dirty="0" err="1" smtClean="0">
                    <a:solidFill>
                      <a:schemeClr val="tx1"/>
                    </a:solidFill>
                    <a:effectLst/>
                    <a:latin typeface="Arial" pitchFamily="34" charset="0"/>
                    <a:ea typeface="宋体" pitchFamily="2" charset="-122"/>
                    <a:cs typeface="+mn-cs"/>
                  </a:rPr>
                  <a:t>tantheta</a:t>
                </a:r>
                <a:r>
                  <a:rPr lang="zh-CN" altLang="en-US" sz="1200" kern="1200" dirty="0" smtClean="0">
                    <a:solidFill>
                      <a:schemeClr val="tx1"/>
                    </a:solidFill>
                    <a:effectLst/>
                    <a:latin typeface="Arial" pitchFamily="34" charset="0"/>
                    <a:ea typeface="宋体" pitchFamily="2" charset="-122"/>
                    <a:cs typeface="+mn-cs"/>
                  </a:rPr>
                  <a:t>等于</a:t>
                </a:r>
                <a:r>
                  <a:rPr lang="en-US" altLang="zh-CN" sz="1200" kern="1200" dirty="0" smtClean="0">
                    <a:solidFill>
                      <a:schemeClr val="tx1"/>
                    </a:solidFill>
                    <a:effectLst/>
                    <a:latin typeface="Arial" pitchFamily="34" charset="0"/>
                    <a:ea typeface="宋体" pitchFamily="2" charset="-122"/>
                    <a:cs typeface="+mn-cs"/>
                  </a:rPr>
                  <a:t>theta</a:t>
                </a:r>
                <a:r>
                  <a:rPr lang="zh-CN" altLang="en-US" sz="1200" kern="1200" dirty="0" smtClean="0">
                    <a:solidFill>
                      <a:schemeClr val="tx1"/>
                    </a:solidFill>
                    <a:effectLst/>
                    <a:latin typeface="Arial" pitchFamily="34" charset="0"/>
                    <a:ea typeface="宋体" pitchFamily="2" charset="-122"/>
                    <a:cs typeface="+mn-cs"/>
                  </a:rPr>
                  <a:t>的条件。例如</a:t>
                </a:r>
                <a:r>
                  <a:rPr lang="en-US" altLang="zh-CN" sz="1200" kern="1200" dirty="0" smtClean="0">
                    <a:solidFill>
                      <a:schemeClr val="tx1"/>
                    </a:solidFill>
                    <a:effectLst/>
                    <a:latin typeface="Arial" pitchFamily="34" charset="0"/>
                    <a:ea typeface="宋体" pitchFamily="2" charset="-122"/>
                    <a:cs typeface="+mn-cs"/>
                  </a:rPr>
                  <a:t>:&gt;&gt;&gt;</a:t>
                </a:r>
                <a:r>
                  <a:rPr lang="zh-CN" altLang="en-US" sz="1200" kern="1200" dirty="0" smtClean="0">
                    <a:solidFill>
                      <a:schemeClr val="tx1"/>
                    </a:solidFill>
                    <a:effectLst/>
                    <a:latin typeface="Arial" pitchFamily="34" charset="0"/>
                    <a:ea typeface="宋体" pitchFamily="2" charset="-122"/>
                    <a:cs typeface="+mn-cs"/>
                  </a:rPr>
                  <a:t>，对于室温下的</a:t>
                </a:r>
                <a:r>
                  <a:rPr lang="en-US" altLang="zh-CN" sz="1200" kern="1200" dirty="0" smtClean="0">
                    <a:solidFill>
                      <a:schemeClr val="tx1"/>
                    </a:solidFill>
                    <a:effectLst/>
                    <a:latin typeface="Arial" pitchFamily="34" charset="0"/>
                    <a:ea typeface="宋体" pitchFamily="2" charset="-122"/>
                    <a:cs typeface="+mn-cs"/>
                  </a:rPr>
                  <a:t>n</a:t>
                </a:r>
                <a:r>
                  <a:rPr lang="zh-CN" altLang="en-US" sz="1200" kern="1200" dirty="0" smtClean="0">
                    <a:solidFill>
                      <a:schemeClr val="tx1"/>
                    </a:solidFill>
                    <a:effectLst/>
                    <a:latin typeface="Arial" pitchFamily="34" charset="0"/>
                    <a:ea typeface="宋体" pitchFamily="2" charset="-122"/>
                    <a:cs typeface="+mn-cs"/>
                  </a:rPr>
                  <a:t>型</a:t>
                </a:r>
                <a:r>
                  <a:rPr lang="en-US" altLang="zh-CN" sz="1200" kern="1200" dirty="0" smtClean="0">
                    <a:solidFill>
                      <a:schemeClr val="tx1"/>
                    </a:solidFill>
                    <a:effectLst/>
                    <a:latin typeface="Arial" pitchFamily="34" charset="0"/>
                    <a:ea typeface="宋体" pitchFamily="2" charset="-122"/>
                    <a:cs typeface="+mn-cs"/>
                  </a:rPr>
                  <a:t>Si</a:t>
                </a:r>
                <a:r>
                  <a:rPr lang="zh-CN" altLang="en-US" sz="1200" kern="1200" dirty="0" smtClean="0">
                    <a:solidFill>
                      <a:schemeClr val="tx1"/>
                    </a:solidFill>
                    <a:effectLst/>
                    <a:latin typeface="Arial" pitchFamily="34" charset="0"/>
                    <a:ea typeface="宋体" pitchFamily="2" charset="-122"/>
                    <a:cs typeface="+mn-cs"/>
                  </a:rPr>
                  <a:t>，电子的迁移率是</a:t>
                </a:r>
                <a:r>
                  <a:rPr lang="en-US" altLang="zh-CN" b="1" dirty="0" smtClean="0">
                    <a:solidFill>
                      <a:srgbClr val="008000"/>
                    </a:solidFill>
                    <a:latin typeface="Times New Roman" panose="02020603050405020304" pitchFamily="18" charset="0"/>
                    <a:ea typeface="华文宋体" panose="02010600040101010101" pitchFamily="2" charset="-122"/>
                    <a:cs typeface="Times New Roman" panose="02020603050405020304" pitchFamily="18" charset="0"/>
                  </a:rPr>
                  <a:t>0.135 m</a:t>
                </a:r>
                <a:r>
                  <a:rPr lang="en-US" altLang="zh-CN" b="1" baseline="30000" dirty="0" smtClean="0">
                    <a:solidFill>
                      <a:srgbClr val="008000"/>
                    </a:solidFill>
                    <a:latin typeface="Times New Roman" panose="02020603050405020304" pitchFamily="18" charset="0"/>
                    <a:ea typeface="华文宋体" panose="02010600040101010101" pitchFamily="2" charset="-122"/>
                    <a:cs typeface="Times New Roman" panose="02020603050405020304" pitchFamily="18" charset="0"/>
                  </a:rPr>
                  <a:t>2</a:t>
                </a:r>
                <a:r>
                  <a:rPr lang="en-US" altLang="zh-CN" b="1" dirty="0" smtClean="0">
                    <a:solidFill>
                      <a:srgbClr val="008000"/>
                    </a:solidFill>
                    <a:latin typeface="Times New Roman" panose="02020603050405020304" pitchFamily="18" charset="0"/>
                    <a:ea typeface="华文宋体" panose="02010600040101010101" pitchFamily="2" charset="-122"/>
                    <a:cs typeface="Times New Roman" panose="02020603050405020304" pitchFamily="18" charset="0"/>
                  </a:rPr>
                  <a:t>/V</a:t>
                </a:r>
                <a:r>
                  <a:rPr lang="en-US" altLang="zh-CN" b="1" dirty="0" smtClean="0">
                    <a:solidFill>
                      <a:srgbClr val="008000"/>
                    </a:solidFill>
                    <a:latin typeface="Times New Roman" panose="02020603050405020304" pitchFamily="18" charset="0"/>
                    <a:ea typeface="华文宋体" panose="02010600040101010101" pitchFamily="2" charset="-122"/>
                    <a:cs typeface="Times New Roman" panose="02020603050405020304" pitchFamily="18" charset="0"/>
                    <a:sym typeface="Symbol"/>
                  </a:rPr>
                  <a:t></a:t>
                </a:r>
                <a:r>
                  <a:rPr lang="en-US" altLang="zh-CN" b="1" dirty="0" smtClean="0">
                    <a:solidFill>
                      <a:srgbClr val="008000"/>
                    </a:solidFill>
                    <a:latin typeface="Times New Roman" panose="02020603050405020304" pitchFamily="18" charset="0"/>
                    <a:ea typeface="华文宋体" panose="02010600040101010101" pitchFamily="2" charset="-122"/>
                    <a:cs typeface="Times New Roman" panose="02020603050405020304" pitchFamily="18" charset="0"/>
                  </a:rPr>
                  <a:t>s</a:t>
                </a:r>
                <a:r>
                  <a:rPr lang="zh-CN" altLang="en-US" b="1" dirty="0" smtClean="0">
                    <a:solidFill>
                      <a:srgbClr val="008000"/>
                    </a:solidFill>
                    <a:latin typeface="Times New Roman" panose="02020603050405020304" pitchFamily="18" charset="0"/>
                    <a:ea typeface="华文宋体" panose="02010600040101010101" pitchFamily="2" charset="-122"/>
                    <a:cs typeface="Times New Roman" panose="02020603050405020304" pitchFamily="18" charset="0"/>
                  </a:rPr>
                  <a:t>，利用弱磁场条件</a:t>
                </a:r>
                <a:r>
                  <a:rPr lang="zh-CN" altLang="en-US" i="0" smtClean="0">
                    <a:latin typeface="Cambria Math"/>
                  </a:rPr>
                  <a:t>𝜇</a:t>
                </a:r>
                <a:r>
                  <a:rPr lang="en-US" altLang="zh-CN" i="0">
                    <a:latin typeface="Cambria Math"/>
                  </a:rPr>
                  <a:t>𝐵</a:t>
                </a:r>
                <a:r>
                  <a:rPr lang="en-US" altLang="zh-CN" i="0" smtClean="0">
                    <a:latin typeface="Cambria Math" panose="02040503050406030204" pitchFamily="18" charset="0"/>
                    <a:ea typeface="Cambria Math" panose="02040503050406030204" pitchFamily="18" charset="0"/>
                  </a:rPr>
                  <a:t>≤</a:t>
                </a:r>
                <a:r>
                  <a:rPr lang="en-US" altLang="zh-CN" b="0" i="0" smtClean="0">
                    <a:latin typeface="Cambria Math" panose="02040503050406030204" pitchFamily="18" charset="0"/>
                  </a:rPr>
                  <a:t>0.</a:t>
                </a:r>
                <a:r>
                  <a:rPr lang="en-US" altLang="zh-CN" i="0">
                    <a:latin typeface="Cambria Math"/>
                  </a:rPr>
                  <a:t>1</a:t>
                </a:r>
                <a:r>
                  <a:rPr lang="zh-CN" altLang="en-US" i="0">
                    <a:latin typeface="Cambria Math" panose="02040503050406030204" pitchFamily="18" charset="0"/>
                  </a:rPr>
                  <a:t>，</a:t>
                </a:r>
                <a:r>
                  <a:rPr lang="zh-CN" altLang="en-US" b="1" dirty="0" smtClean="0">
                    <a:solidFill>
                      <a:srgbClr val="008000"/>
                    </a:solidFill>
                    <a:latin typeface="Times New Roman" panose="02020603050405020304" pitchFamily="18" charset="0"/>
                    <a:ea typeface="华文宋体" panose="02010600040101010101" pitchFamily="2" charset="-122"/>
                    <a:cs typeface="Times New Roman" panose="02020603050405020304" pitchFamily="18" charset="0"/>
                  </a:rPr>
                  <a:t>也就是磁感应强度要小于等于</a:t>
                </a:r>
                <a:r>
                  <a:rPr lang="en-US" altLang="zh-CN" b="1" dirty="0" smtClean="0">
                    <a:solidFill>
                      <a:srgbClr val="008000"/>
                    </a:solidFill>
                    <a:latin typeface="Times New Roman" panose="02020603050405020304" pitchFamily="18" charset="0"/>
                    <a:ea typeface="华文宋体" panose="02010600040101010101" pitchFamily="2" charset="-122"/>
                    <a:cs typeface="Times New Roman" panose="02020603050405020304" pitchFamily="18" charset="0"/>
                  </a:rPr>
                  <a:t>0.741T</a:t>
                </a:r>
                <a:r>
                  <a:rPr lang="zh-CN" altLang="en-US" b="1" dirty="0" smtClean="0">
                    <a:solidFill>
                      <a:srgbClr val="008000"/>
                    </a:solidFill>
                    <a:latin typeface="Times New Roman" panose="02020603050405020304" pitchFamily="18" charset="0"/>
                    <a:ea typeface="华文宋体" panose="02010600040101010101" pitchFamily="2" charset="-122"/>
                    <a:cs typeface="Times New Roman" panose="02020603050405020304" pitchFamily="18" charset="0"/>
                  </a:rPr>
                  <a:t>，那么</a:t>
                </a:r>
                <a:r>
                  <a:rPr lang="en-US" altLang="zh-CN" b="1" dirty="0" smtClean="0">
                    <a:solidFill>
                      <a:srgbClr val="008000"/>
                    </a:solidFill>
                    <a:latin typeface="Times New Roman" panose="02020603050405020304" pitchFamily="18" charset="0"/>
                    <a:ea typeface="华文宋体" panose="02010600040101010101" pitchFamily="2" charset="-122"/>
                    <a:cs typeface="Times New Roman" panose="02020603050405020304" pitchFamily="18" charset="0"/>
                  </a:rPr>
                  <a:t>》B=0.5T</a:t>
                </a:r>
                <a:r>
                  <a:rPr lang="zh-CN" altLang="en-US" b="1" dirty="0" smtClean="0">
                    <a:solidFill>
                      <a:srgbClr val="008000"/>
                    </a:solidFill>
                    <a:latin typeface="Times New Roman" panose="02020603050405020304" pitchFamily="18" charset="0"/>
                    <a:ea typeface="华文宋体" panose="02010600040101010101" pitchFamily="2" charset="-122"/>
                    <a:cs typeface="Times New Roman" panose="02020603050405020304" pitchFamily="18" charset="0"/>
                  </a:rPr>
                  <a:t>的磁场满足弱磁场的条件。所以在进行霍尔测试时，要判断使用的磁场大小是否满足弱磁场的要求。</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7</a:t>
            </a:fld>
            <a:endParaRPr lang="en-US"/>
          </a:p>
        </p:txBody>
      </p:sp>
    </p:spTree>
    <p:extLst>
      <p:ext uri="{BB962C8B-B14F-4D97-AF65-F5344CB8AC3E}">
        <p14:creationId xmlns:p14="http://schemas.microsoft.com/office/powerpoint/2010/main" val="17644821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在半导体中的电子浓度和空穴浓度相差不大时，需要同时考虑电子和空穴的作用。</a:t>
                </a: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kern="1200" dirty="0" smtClean="0">
                  <a:solidFill>
                    <a:schemeClr val="tx1"/>
                  </a:solidFill>
                  <a:effectLst/>
                  <a:latin typeface="Arial" pitchFamily="34" charset="0"/>
                  <a:ea typeface="宋体"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smtClean="0">
                    <a:solidFill>
                      <a:schemeClr val="tx1"/>
                    </a:solidFill>
                    <a:effectLst/>
                    <a:latin typeface="Arial" pitchFamily="34" charset="0"/>
                    <a:ea typeface="宋体" pitchFamily="2" charset="-122"/>
                    <a:cs typeface="+mn-cs"/>
                  </a:rPr>
                  <a:t>下面分析半导体中两种载流子共同作用下的霍尔效应。在半导体材料中施加</a:t>
                </a:r>
                <a:r>
                  <a:rPr lang="en-US" altLang="zh-CN" sz="1200" kern="1200" dirty="0">
                    <a:solidFill>
                      <a:schemeClr val="tx1"/>
                    </a:solidFill>
                    <a:effectLst/>
                    <a:latin typeface="Arial" pitchFamily="34" charset="0"/>
                    <a:ea typeface="宋体" pitchFamily="2" charset="-122"/>
                    <a:cs typeface="+mn-cs"/>
                  </a:rPr>
                  <a:t>x</a:t>
                </a:r>
                <a:r>
                  <a:rPr lang="zh-CN" altLang="zh-CN" sz="1200" kern="1200" dirty="0">
                    <a:solidFill>
                      <a:schemeClr val="tx1"/>
                    </a:solidFill>
                    <a:effectLst/>
                    <a:latin typeface="Arial" pitchFamily="34" charset="0"/>
                    <a:ea typeface="宋体" pitchFamily="2" charset="-122"/>
                    <a:cs typeface="+mn-cs"/>
                  </a:rPr>
                  <a:t>方向电场，负</a:t>
                </a:r>
                <a:r>
                  <a:rPr lang="en-US" altLang="zh-CN" sz="1200" kern="1200" dirty="0">
                    <a:solidFill>
                      <a:schemeClr val="tx1"/>
                    </a:solidFill>
                    <a:effectLst/>
                    <a:latin typeface="Arial" pitchFamily="34" charset="0"/>
                    <a:ea typeface="宋体" pitchFamily="2" charset="-122"/>
                    <a:cs typeface="+mn-cs"/>
                  </a:rPr>
                  <a:t>z</a:t>
                </a:r>
                <a:r>
                  <a:rPr lang="zh-CN" altLang="zh-CN" sz="1200" kern="1200" dirty="0">
                    <a:solidFill>
                      <a:schemeClr val="tx1"/>
                    </a:solidFill>
                    <a:effectLst/>
                    <a:latin typeface="Arial" pitchFamily="34" charset="0"/>
                    <a:ea typeface="宋体" pitchFamily="2" charset="-122"/>
                    <a:cs typeface="+mn-cs"/>
                  </a:rPr>
                  <a:t>方向的磁场。先考虑电子</a:t>
                </a:r>
                <a:r>
                  <a:rPr lang="en-US" altLang="zh-CN" sz="1200" kern="1200" dirty="0">
                    <a:solidFill>
                      <a:schemeClr val="tx1"/>
                    </a:solidFill>
                    <a:effectLst/>
                    <a:latin typeface="Arial" pitchFamily="34" charset="0"/>
                    <a:ea typeface="宋体" pitchFamily="2" charset="-122"/>
                    <a:cs typeface="+mn-cs"/>
                  </a:rPr>
                  <a:t>&gt;&gt;&gt;,</a:t>
                </a:r>
                <a:r>
                  <a:rPr lang="zh-CN" altLang="zh-CN" sz="1200" kern="1200" dirty="0">
                    <a:solidFill>
                      <a:schemeClr val="tx1"/>
                    </a:solidFill>
                    <a:effectLst/>
                    <a:latin typeface="Arial" pitchFamily="34" charset="0"/>
                    <a:ea typeface="宋体" pitchFamily="2" charset="-122"/>
                    <a:cs typeface="+mn-cs"/>
                  </a:rPr>
                  <a:t>电子在电场和磁场的共同作用下，电子的运动速度可以分解为</a:t>
                </a:r>
                <a:r>
                  <a:rPr lang="en-US" altLang="zh-CN" sz="1200" kern="1200" dirty="0">
                    <a:solidFill>
                      <a:schemeClr val="tx1"/>
                    </a:solidFill>
                    <a:effectLst/>
                    <a:latin typeface="Arial" pitchFamily="34" charset="0"/>
                    <a:ea typeface="宋体" pitchFamily="2" charset="-122"/>
                    <a:cs typeface="+mn-cs"/>
                  </a:rPr>
                  <a:t>y</a:t>
                </a:r>
                <a:r>
                  <a:rPr lang="zh-CN" altLang="zh-CN" sz="1200" kern="1200" dirty="0">
                    <a:solidFill>
                      <a:schemeClr val="tx1"/>
                    </a:solidFill>
                    <a:effectLst/>
                    <a:latin typeface="Arial" pitchFamily="34" charset="0"/>
                    <a:ea typeface="宋体" pitchFamily="2" charset="-122"/>
                    <a:cs typeface="+mn-cs"/>
                  </a:rPr>
                  <a:t>方向的</a:t>
                </a:r>
                <a:r>
                  <a:rPr lang="en-US" altLang="zh-CN" sz="1200" kern="1200" dirty="0" err="1" smtClean="0">
                    <a:solidFill>
                      <a:schemeClr val="tx1"/>
                    </a:solidFill>
                    <a:effectLst/>
                    <a:latin typeface="Arial" pitchFamily="34" charset="0"/>
                    <a:ea typeface="宋体" pitchFamily="2" charset="-122"/>
                    <a:cs typeface="+mn-cs"/>
                  </a:rPr>
                  <a:t>vy</a:t>
                </a:r>
                <a:r>
                  <a:rPr lang="en-US" altLang="zh-CN" sz="1200" kern="1200" dirty="0" smtClean="0">
                    <a:solidFill>
                      <a:schemeClr val="tx1"/>
                    </a:solidFill>
                    <a:effectLst/>
                    <a:latin typeface="Arial" pitchFamily="34" charset="0"/>
                    <a:ea typeface="宋体" pitchFamily="2" charset="-122"/>
                    <a:cs typeface="+mn-cs"/>
                  </a:rPr>
                  <a:t>》</a:t>
                </a:r>
                <a:r>
                  <a:rPr lang="zh-CN" altLang="zh-CN" sz="1200" kern="1200" dirty="0" smtClean="0">
                    <a:solidFill>
                      <a:schemeClr val="tx1"/>
                    </a:solidFill>
                    <a:effectLst/>
                    <a:latin typeface="Arial" pitchFamily="34" charset="0"/>
                    <a:ea typeface="宋体" pitchFamily="2" charset="-122"/>
                    <a:cs typeface="+mn-cs"/>
                  </a:rPr>
                  <a:t>，</a:t>
                </a:r>
                <a:r>
                  <a:rPr lang="zh-CN" altLang="zh-CN" sz="1200" kern="1200" dirty="0">
                    <a:solidFill>
                      <a:schemeClr val="tx1"/>
                    </a:solidFill>
                    <a:effectLst/>
                    <a:latin typeface="Arial" pitchFamily="34" charset="0"/>
                    <a:ea typeface="宋体" pitchFamily="2" charset="-122"/>
                    <a:cs typeface="+mn-cs"/>
                  </a:rPr>
                  <a:t>和</a:t>
                </a:r>
                <a:r>
                  <a:rPr lang="en-US" altLang="zh-CN" sz="1200" kern="1200" dirty="0">
                    <a:solidFill>
                      <a:schemeClr val="tx1"/>
                    </a:solidFill>
                    <a:effectLst/>
                    <a:latin typeface="Arial" pitchFamily="34" charset="0"/>
                    <a:ea typeface="宋体" pitchFamily="2" charset="-122"/>
                    <a:cs typeface="+mn-cs"/>
                  </a:rPr>
                  <a:t>x</a:t>
                </a:r>
                <a:r>
                  <a:rPr lang="zh-CN" altLang="zh-CN" sz="1200" kern="1200" dirty="0">
                    <a:solidFill>
                      <a:schemeClr val="tx1"/>
                    </a:solidFill>
                    <a:effectLst/>
                    <a:latin typeface="Arial" pitchFamily="34" charset="0"/>
                    <a:ea typeface="宋体" pitchFamily="2" charset="-122"/>
                    <a:cs typeface="+mn-cs"/>
                  </a:rPr>
                  <a:t>方向的</a:t>
                </a:r>
                <a:r>
                  <a:rPr lang="en-US" altLang="zh-CN" sz="1200" kern="1200" dirty="0" err="1" smtClean="0">
                    <a:solidFill>
                      <a:schemeClr val="tx1"/>
                    </a:solidFill>
                    <a:effectLst/>
                    <a:latin typeface="Arial" pitchFamily="34" charset="0"/>
                    <a:ea typeface="宋体" pitchFamily="2" charset="-122"/>
                    <a:cs typeface="+mn-cs"/>
                  </a:rPr>
                  <a:t>vx</a:t>
                </a:r>
                <a:r>
                  <a:rPr lang="en-US" altLang="zh-CN" sz="1200" kern="1200" dirty="0" smtClean="0">
                    <a:solidFill>
                      <a:schemeClr val="tx1"/>
                    </a:solidFill>
                    <a:effectLst/>
                    <a:latin typeface="Arial" pitchFamily="34" charset="0"/>
                    <a:ea typeface="宋体" pitchFamily="2" charset="-122"/>
                    <a:cs typeface="+mn-cs"/>
                  </a:rPr>
                  <a:t>》</a:t>
                </a:r>
                <a:r>
                  <a:rPr lang="zh-CN" altLang="zh-CN" sz="1200" kern="1200" dirty="0" smtClean="0">
                    <a:solidFill>
                      <a:schemeClr val="tx1"/>
                    </a:solidFill>
                    <a:effectLst/>
                    <a:latin typeface="Arial" pitchFamily="34" charset="0"/>
                    <a:ea typeface="宋体" pitchFamily="2" charset="-122"/>
                    <a:cs typeface="+mn-cs"/>
                  </a:rPr>
                  <a:t>，</a:t>
                </a:r>
                <a:r>
                  <a:rPr lang="zh-CN" altLang="zh-CN" sz="1200" kern="1200" dirty="0">
                    <a:solidFill>
                      <a:schemeClr val="tx1"/>
                    </a:solidFill>
                    <a:effectLst/>
                    <a:latin typeface="Arial" pitchFamily="34" charset="0"/>
                    <a:ea typeface="宋体" pitchFamily="2" charset="-122"/>
                    <a:cs typeface="+mn-cs"/>
                  </a:rPr>
                  <a:t>则</a:t>
                </a:r>
                <a:r>
                  <a:rPr lang="en-US" altLang="zh-CN" sz="1200" kern="1200" dirty="0">
                    <a:solidFill>
                      <a:schemeClr val="tx1"/>
                    </a:solidFill>
                    <a:effectLst/>
                    <a:latin typeface="Arial" pitchFamily="34" charset="0"/>
                    <a:ea typeface="宋体" pitchFamily="2" charset="-122"/>
                    <a:cs typeface="+mn-cs"/>
                  </a:rPr>
                  <a:t>&gt;&gt;&gt;</a:t>
                </a:r>
                <a:r>
                  <a:rPr lang="zh-CN" altLang="zh-CN" sz="1200" kern="1200" dirty="0">
                    <a:solidFill>
                      <a:schemeClr val="tx1"/>
                    </a:solidFill>
                    <a:effectLst/>
                    <a:latin typeface="Arial" pitchFamily="34" charset="0"/>
                    <a:ea typeface="宋体" pitchFamily="2" charset="-122"/>
                    <a:cs typeface="+mn-cs"/>
                  </a:rPr>
                  <a:t>电子在</a:t>
                </a:r>
                <a:r>
                  <a:rPr lang="en-US" altLang="zh-CN" sz="1200" kern="1200" dirty="0">
                    <a:solidFill>
                      <a:schemeClr val="tx1"/>
                    </a:solidFill>
                    <a:effectLst/>
                    <a:latin typeface="Arial" pitchFamily="34" charset="0"/>
                    <a:ea typeface="宋体" pitchFamily="2" charset="-122"/>
                    <a:cs typeface="+mn-cs"/>
                  </a:rPr>
                  <a:t>x</a:t>
                </a:r>
                <a:r>
                  <a:rPr lang="zh-CN" altLang="zh-CN" sz="1200" kern="1200" dirty="0">
                    <a:solidFill>
                      <a:schemeClr val="tx1"/>
                    </a:solidFill>
                    <a:effectLst/>
                    <a:latin typeface="Arial" pitchFamily="34" charset="0"/>
                    <a:ea typeface="宋体" pitchFamily="2" charset="-122"/>
                    <a:cs typeface="+mn-cs"/>
                  </a:rPr>
                  <a:t>方向的运动方程为电子有效质量乘</a:t>
                </a:r>
                <a:r>
                  <a:rPr lang="zh-CN" altLang="zh-CN" sz="1200" kern="1200" dirty="0" smtClean="0">
                    <a:solidFill>
                      <a:schemeClr val="tx1"/>
                    </a:solidFill>
                    <a:effectLst/>
                    <a:latin typeface="Arial" pitchFamily="34" charset="0"/>
                    <a:ea typeface="宋体" pitchFamily="2" charset="-122"/>
                    <a:cs typeface="+mn-cs"/>
                  </a:rPr>
                  <a:t>以</a:t>
                </a:r>
                <a:r>
                  <a:rPr lang="en-US" altLang="zh-CN" sz="1200" kern="1200" dirty="0" smtClean="0">
                    <a:solidFill>
                      <a:schemeClr val="tx1"/>
                    </a:solidFill>
                    <a:effectLst/>
                    <a:latin typeface="Arial" pitchFamily="34" charset="0"/>
                    <a:ea typeface="宋体" pitchFamily="2" charset="-122"/>
                    <a:cs typeface="+mn-cs"/>
                  </a:rPr>
                  <a:t>x</a:t>
                </a:r>
                <a:r>
                  <a:rPr lang="zh-CN" altLang="en-US" sz="1200" kern="1200" dirty="0" smtClean="0">
                    <a:solidFill>
                      <a:schemeClr val="tx1"/>
                    </a:solidFill>
                    <a:effectLst/>
                    <a:latin typeface="Arial" pitchFamily="34" charset="0"/>
                    <a:ea typeface="宋体" pitchFamily="2" charset="-122"/>
                    <a:cs typeface="+mn-cs"/>
                  </a:rPr>
                  <a:t>方向</a:t>
                </a:r>
                <a:r>
                  <a:rPr lang="zh-CN" altLang="zh-CN" sz="1200" kern="1200" dirty="0" smtClean="0">
                    <a:solidFill>
                      <a:schemeClr val="tx1"/>
                    </a:solidFill>
                    <a:effectLst/>
                    <a:latin typeface="Arial" pitchFamily="34" charset="0"/>
                    <a:ea typeface="宋体" pitchFamily="2" charset="-122"/>
                    <a:cs typeface="+mn-cs"/>
                  </a:rPr>
                  <a:t>加速度</a:t>
                </a:r>
                <a:r>
                  <a:rPr lang="zh-CN" altLang="zh-CN" sz="1200" kern="1200" dirty="0">
                    <a:solidFill>
                      <a:schemeClr val="tx1"/>
                    </a:solidFill>
                    <a:effectLst/>
                    <a:latin typeface="Arial" pitchFamily="34" charset="0"/>
                    <a:ea typeface="宋体" pitchFamily="2" charset="-122"/>
                    <a:cs typeface="+mn-cs"/>
                  </a:rPr>
                  <a:t>等于电子受到的</a:t>
                </a:r>
                <a:r>
                  <a:rPr lang="en-US" altLang="zh-CN" sz="1200" kern="1200" dirty="0">
                    <a:solidFill>
                      <a:schemeClr val="tx1"/>
                    </a:solidFill>
                    <a:effectLst/>
                    <a:latin typeface="Arial" pitchFamily="34" charset="0"/>
                    <a:ea typeface="宋体" pitchFamily="2" charset="-122"/>
                    <a:cs typeface="+mn-cs"/>
                  </a:rPr>
                  <a:t>x</a:t>
                </a:r>
                <a:r>
                  <a:rPr lang="zh-CN" altLang="zh-CN" sz="1200" kern="1200" dirty="0">
                    <a:solidFill>
                      <a:schemeClr val="tx1"/>
                    </a:solidFill>
                    <a:effectLst/>
                    <a:latin typeface="Arial" pitchFamily="34" charset="0"/>
                    <a:ea typeface="宋体" pitchFamily="2" charset="-122"/>
                    <a:cs typeface="+mn-cs"/>
                  </a:rPr>
                  <a:t>方向的电场力</a:t>
                </a:r>
                <a:r>
                  <a:rPr lang="zh-CN" altLang="zh-CN" sz="1200" kern="1200" dirty="0" smtClean="0">
                    <a:solidFill>
                      <a:schemeClr val="tx1"/>
                    </a:solidFill>
                    <a:effectLst/>
                    <a:latin typeface="Arial" pitchFamily="34" charset="0"/>
                    <a:ea typeface="宋体" pitchFamily="2" charset="-122"/>
                    <a:cs typeface="+mn-cs"/>
                  </a:rPr>
                  <a:t>加上</a:t>
                </a:r>
                <a:r>
                  <a:rPr lang="zh-CN" altLang="en-US" sz="1200" kern="1200" dirty="0" smtClean="0">
                    <a:solidFill>
                      <a:schemeClr val="tx1"/>
                    </a:solidFill>
                    <a:effectLst/>
                    <a:latin typeface="Arial" pitchFamily="34" charset="0"/>
                    <a:ea typeface="宋体" pitchFamily="2" charset="-122"/>
                    <a:cs typeface="+mn-cs"/>
                  </a:rPr>
                  <a:t>电子在</a:t>
                </a:r>
                <a:r>
                  <a:rPr lang="en-US" altLang="zh-CN" sz="1200" kern="1200" dirty="0" smtClean="0">
                    <a:solidFill>
                      <a:schemeClr val="tx1"/>
                    </a:solidFill>
                    <a:effectLst/>
                    <a:latin typeface="Arial" pitchFamily="34" charset="0"/>
                    <a:ea typeface="宋体" pitchFamily="2" charset="-122"/>
                    <a:cs typeface="+mn-cs"/>
                  </a:rPr>
                  <a:t>y</a:t>
                </a:r>
                <a:r>
                  <a:rPr lang="zh-CN" altLang="zh-CN" sz="1200" kern="1200" dirty="0">
                    <a:solidFill>
                      <a:schemeClr val="tx1"/>
                    </a:solidFill>
                    <a:effectLst/>
                    <a:latin typeface="Arial" pitchFamily="34" charset="0"/>
                    <a:ea typeface="宋体" pitchFamily="2" charset="-122"/>
                    <a:cs typeface="+mn-cs"/>
                  </a:rPr>
                  <a:t>方向</a:t>
                </a:r>
                <a:r>
                  <a:rPr lang="zh-CN" altLang="zh-CN" sz="1200" kern="1200" dirty="0" smtClean="0">
                    <a:solidFill>
                      <a:schemeClr val="tx1"/>
                    </a:solidFill>
                    <a:effectLst/>
                    <a:latin typeface="Arial" pitchFamily="34" charset="0"/>
                    <a:ea typeface="宋体" pitchFamily="2" charset="-122"/>
                    <a:cs typeface="+mn-cs"/>
                  </a:rPr>
                  <a:t>运动</a:t>
                </a:r>
                <a:r>
                  <a:rPr lang="zh-CN" altLang="en-US" sz="1200" kern="1200" dirty="0" smtClean="0">
                    <a:solidFill>
                      <a:schemeClr val="tx1"/>
                    </a:solidFill>
                    <a:effectLst/>
                    <a:latin typeface="Arial" pitchFamily="34" charset="0"/>
                    <a:ea typeface="宋体" pitchFamily="2" charset="-122"/>
                    <a:cs typeface="+mn-cs"/>
                  </a:rPr>
                  <a:t>引起的</a:t>
                </a:r>
                <a:r>
                  <a:rPr lang="zh-CN" altLang="zh-CN" sz="1200" kern="1200" dirty="0" smtClean="0">
                    <a:solidFill>
                      <a:schemeClr val="tx1"/>
                    </a:solidFill>
                    <a:effectLst/>
                    <a:latin typeface="Arial" pitchFamily="34" charset="0"/>
                    <a:ea typeface="宋体" pitchFamily="2" charset="-122"/>
                    <a:cs typeface="+mn-cs"/>
                  </a:rPr>
                  <a:t>在</a:t>
                </a:r>
                <a:r>
                  <a:rPr lang="zh-CN" altLang="zh-CN" sz="1200" kern="1200" dirty="0">
                    <a:solidFill>
                      <a:schemeClr val="tx1"/>
                    </a:solidFill>
                    <a:effectLst/>
                    <a:latin typeface="Arial" pitchFamily="34" charset="0"/>
                    <a:ea typeface="宋体" pitchFamily="2" charset="-122"/>
                    <a:cs typeface="+mn-cs"/>
                  </a:rPr>
                  <a:t>磁场下的洛伦兹力。公式</a:t>
                </a:r>
                <a:r>
                  <a:rPr lang="zh-CN" altLang="zh-CN" sz="1200" kern="1200" dirty="0" smtClean="0">
                    <a:solidFill>
                      <a:schemeClr val="tx1"/>
                    </a:solidFill>
                    <a:effectLst/>
                    <a:latin typeface="Arial" pitchFamily="34" charset="0"/>
                    <a:ea typeface="宋体" pitchFamily="2" charset="-122"/>
                    <a:cs typeface="+mn-cs"/>
                  </a:rPr>
                  <a:t>中</a:t>
                </a:r>
                <a:r>
                  <a:rPr lang="zh-CN" altLang="en-US" sz="1200" kern="1200" dirty="0" smtClean="0">
                    <a:solidFill>
                      <a:schemeClr val="tx1"/>
                    </a:solidFill>
                    <a:effectLst/>
                    <a:latin typeface="Arial" pitchFamily="34" charset="0"/>
                    <a:ea typeface="宋体" pitchFamily="2" charset="-122"/>
                    <a:cs typeface="+mn-cs"/>
                  </a:rPr>
                  <a:t>左侧</a:t>
                </a:r>
                <a:r>
                  <a:rPr lang="en-US" altLang="zh-CN" sz="1200" kern="1200" dirty="0" smtClean="0">
                    <a:solidFill>
                      <a:schemeClr val="tx1"/>
                    </a:solidFill>
                    <a:effectLst/>
                    <a:latin typeface="Arial" pitchFamily="34" charset="0"/>
                    <a:ea typeface="宋体" pitchFamily="2" charset="-122"/>
                    <a:cs typeface="+mn-cs"/>
                  </a:rPr>
                  <a:t>x</a:t>
                </a:r>
                <a:r>
                  <a:rPr lang="zh-CN" altLang="zh-CN" sz="1200" kern="1200" dirty="0">
                    <a:solidFill>
                      <a:schemeClr val="tx1"/>
                    </a:solidFill>
                    <a:effectLst/>
                    <a:latin typeface="Arial" pitchFamily="34" charset="0"/>
                    <a:ea typeface="宋体" pitchFamily="2" charset="-122"/>
                    <a:cs typeface="+mn-cs"/>
                  </a:rPr>
                  <a:t>方向速度</a:t>
                </a:r>
                <a:r>
                  <a:rPr lang="en-US" altLang="zh-CN" sz="1200" kern="1200" dirty="0" err="1">
                    <a:solidFill>
                      <a:schemeClr val="tx1"/>
                    </a:solidFill>
                    <a:effectLst/>
                    <a:latin typeface="Arial" pitchFamily="34" charset="0"/>
                    <a:ea typeface="宋体" pitchFamily="2" charset="-122"/>
                    <a:cs typeface="+mn-cs"/>
                  </a:rPr>
                  <a:t>vx</a:t>
                </a:r>
                <a:r>
                  <a:rPr lang="zh-CN" altLang="zh-CN" sz="1200" kern="1200" dirty="0">
                    <a:solidFill>
                      <a:schemeClr val="tx1"/>
                    </a:solidFill>
                    <a:effectLst/>
                    <a:latin typeface="Arial" pitchFamily="34" charset="0"/>
                    <a:ea typeface="宋体" pitchFamily="2" charset="-122"/>
                    <a:cs typeface="+mn-cs"/>
                  </a:rPr>
                  <a:t>小于零</a:t>
                </a:r>
                <a:r>
                  <a:rPr lang="zh-CN"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加速度为负</a:t>
                </a:r>
                <a:r>
                  <a:rPr lang="en-US" altLang="zh-CN" sz="1200" kern="1200" dirty="0" smtClean="0">
                    <a:solidFill>
                      <a:schemeClr val="tx1"/>
                    </a:solidFill>
                    <a:effectLst/>
                    <a:latin typeface="Arial" pitchFamily="34" charset="0"/>
                    <a:ea typeface="宋体" pitchFamily="2" charset="-122"/>
                    <a:cs typeface="+mn-cs"/>
                  </a:rPr>
                  <a:t>x</a:t>
                </a:r>
                <a:r>
                  <a:rPr lang="zh-CN" altLang="en-US" sz="1200" kern="1200" dirty="0" smtClean="0">
                    <a:solidFill>
                      <a:schemeClr val="tx1"/>
                    </a:solidFill>
                    <a:effectLst/>
                    <a:latin typeface="Arial" pitchFamily="34" charset="0"/>
                    <a:ea typeface="宋体" pitchFamily="2" charset="-122"/>
                    <a:cs typeface="+mn-cs"/>
                  </a:rPr>
                  <a:t>方向，小于零。公式中右侧，</a:t>
                </a:r>
                <a:r>
                  <a:rPr lang="zh-CN" altLang="zh-CN" sz="1200" kern="1200" dirty="0" smtClean="0">
                    <a:solidFill>
                      <a:schemeClr val="tx1"/>
                    </a:solidFill>
                    <a:effectLst/>
                    <a:latin typeface="Arial" pitchFamily="34" charset="0"/>
                    <a:ea typeface="宋体" pitchFamily="2" charset="-122"/>
                    <a:cs typeface="+mn-cs"/>
                  </a:rPr>
                  <a:t>电场</a:t>
                </a:r>
                <a:r>
                  <a:rPr lang="zh-CN" altLang="zh-CN" sz="1200" kern="1200" dirty="0">
                    <a:solidFill>
                      <a:schemeClr val="tx1"/>
                    </a:solidFill>
                    <a:effectLst/>
                    <a:latin typeface="Arial" pitchFamily="34" charset="0"/>
                    <a:ea typeface="宋体" pitchFamily="2" charset="-122"/>
                    <a:cs typeface="+mn-cs"/>
                  </a:rPr>
                  <a:t>大于零，加负号，电场</a:t>
                </a:r>
                <a:r>
                  <a:rPr lang="zh-CN" altLang="zh-CN" sz="1200" kern="1200" dirty="0" smtClean="0">
                    <a:solidFill>
                      <a:schemeClr val="tx1"/>
                    </a:solidFill>
                    <a:effectLst/>
                    <a:latin typeface="Arial" pitchFamily="34" charset="0"/>
                    <a:ea typeface="宋体" pitchFamily="2" charset="-122"/>
                    <a:cs typeface="+mn-cs"/>
                  </a:rPr>
                  <a:t>力</a:t>
                </a:r>
                <a:r>
                  <a:rPr lang="zh-CN" altLang="en-US" sz="1200" kern="1200" dirty="0" smtClean="0">
                    <a:solidFill>
                      <a:schemeClr val="tx1"/>
                    </a:solidFill>
                    <a:effectLst/>
                    <a:latin typeface="Arial" pitchFamily="34" charset="0"/>
                    <a:ea typeface="宋体" pitchFamily="2" charset="-122"/>
                    <a:cs typeface="+mn-cs"/>
                  </a:rPr>
                  <a:t>为</a:t>
                </a:r>
                <a:r>
                  <a:rPr lang="zh-CN" altLang="zh-CN" sz="1200" kern="1200" dirty="0" smtClean="0">
                    <a:solidFill>
                      <a:schemeClr val="tx1"/>
                    </a:solidFill>
                    <a:effectLst/>
                    <a:latin typeface="Arial" pitchFamily="34" charset="0"/>
                    <a:ea typeface="宋体" pitchFamily="2" charset="-122"/>
                    <a:cs typeface="+mn-cs"/>
                  </a:rPr>
                  <a:t>负</a:t>
                </a:r>
                <a:r>
                  <a:rPr lang="en-US" altLang="zh-CN" sz="1200" kern="1200" dirty="0">
                    <a:solidFill>
                      <a:schemeClr val="tx1"/>
                    </a:solidFill>
                    <a:effectLst/>
                    <a:latin typeface="Arial" pitchFamily="34" charset="0"/>
                    <a:ea typeface="宋体" pitchFamily="2" charset="-122"/>
                    <a:cs typeface="+mn-cs"/>
                  </a:rPr>
                  <a:t>x</a:t>
                </a:r>
                <a:r>
                  <a:rPr lang="zh-CN" altLang="zh-CN" sz="1200" kern="1200" dirty="0">
                    <a:solidFill>
                      <a:schemeClr val="tx1"/>
                    </a:solidFill>
                    <a:effectLst/>
                    <a:latin typeface="Arial" pitchFamily="34" charset="0"/>
                    <a:ea typeface="宋体" pitchFamily="2" charset="-122"/>
                    <a:cs typeface="+mn-cs"/>
                  </a:rPr>
                  <a:t>方向，又</a:t>
                </a:r>
                <a:r>
                  <a:rPr lang="en-US" altLang="zh-CN" sz="1200" kern="1200" dirty="0">
                    <a:solidFill>
                      <a:schemeClr val="tx1"/>
                    </a:solidFill>
                    <a:effectLst/>
                    <a:latin typeface="Arial" pitchFamily="34" charset="0"/>
                    <a:ea typeface="宋体" pitchFamily="2" charset="-122"/>
                    <a:cs typeface="+mn-cs"/>
                  </a:rPr>
                  <a:t>y</a:t>
                </a:r>
                <a:r>
                  <a:rPr lang="zh-CN" altLang="zh-CN" sz="1200" kern="1200" dirty="0">
                    <a:solidFill>
                      <a:schemeClr val="tx1"/>
                    </a:solidFill>
                    <a:effectLst/>
                    <a:latin typeface="Arial" pitchFamily="34" charset="0"/>
                    <a:ea typeface="宋体" pitchFamily="2" charset="-122"/>
                    <a:cs typeface="+mn-cs"/>
                  </a:rPr>
                  <a:t>方向电子速度叉乘负</a:t>
                </a:r>
                <a:r>
                  <a:rPr lang="en-US" altLang="zh-CN" sz="1200" kern="1200" dirty="0">
                    <a:solidFill>
                      <a:schemeClr val="tx1"/>
                    </a:solidFill>
                    <a:effectLst/>
                    <a:latin typeface="Arial" pitchFamily="34" charset="0"/>
                    <a:ea typeface="宋体" pitchFamily="2" charset="-122"/>
                    <a:cs typeface="+mn-cs"/>
                  </a:rPr>
                  <a:t>z</a:t>
                </a:r>
                <a:r>
                  <a:rPr lang="zh-CN" altLang="zh-CN" sz="1200" kern="1200" dirty="0">
                    <a:solidFill>
                      <a:schemeClr val="tx1"/>
                    </a:solidFill>
                    <a:effectLst/>
                    <a:latin typeface="Arial" pitchFamily="34" charset="0"/>
                    <a:ea typeface="宋体" pitchFamily="2" charset="-122"/>
                    <a:cs typeface="+mn-cs"/>
                  </a:rPr>
                  <a:t>方向磁场感应强度再乘以电子的负电荷量，洛伦兹力方向为正</a:t>
                </a:r>
                <a:r>
                  <a:rPr lang="en-US" altLang="zh-CN" sz="1200" kern="1200" dirty="0">
                    <a:solidFill>
                      <a:schemeClr val="tx1"/>
                    </a:solidFill>
                    <a:effectLst/>
                    <a:latin typeface="Arial" pitchFamily="34" charset="0"/>
                    <a:ea typeface="宋体" pitchFamily="2" charset="-122"/>
                    <a:cs typeface="+mn-cs"/>
                  </a:rPr>
                  <a:t>x</a:t>
                </a:r>
                <a:r>
                  <a:rPr lang="zh-CN" altLang="zh-CN" sz="1200" kern="1200" dirty="0">
                    <a:solidFill>
                      <a:schemeClr val="tx1"/>
                    </a:solidFill>
                    <a:effectLst/>
                    <a:latin typeface="Arial" pitchFamily="34" charset="0"/>
                    <a:ea typeface="宋体" pitchFamily="2" charset="-122"/>
                    <a:cs typeface="+mn-cs"/>
                  </a:rPr>
                  <a:t>方向。速度</a:t>
                </a:r>
                <a:r>
                  <a:rPr lang="en-US" altLang="zh-CN" sz="1200" kern="1200" dirty="0" err="1">
                    <a:solidFill>
                      <a:schemeClr val="tx1"/>
                    </a:solidFill>
                    <a:effectLst/>
                    <a:latin typeface="Arial" pitchFamily="34" charset="0"/>
                    <a:ea typeface="宋体" pitchFamily="2" charset="-122"/>
                    <a:cs typeface="+mn-cs"/>
                  </a:rPr>
                  <a:t>vy</a:t>
                </a:r>
                <a:r>
                  <a:rPr lang="zh-CN" altLang="zh-CN" sz="1200" kern="1200" dirty="0">
                    <a:solidFill>
                      <a:schemeClr val="tx1"/>
                    </a:solidFill>
                    <a:effectLst/>
                    <a:latin typeface="Arial" pitchFamily="34" charset="0"/>
                    <a:ea typeface="宋体" pitchFamily="2" charset="-122"/>
                    <a:cs typeface="+mn-cs"/>
                  </a:rPr>
                  <a:t>大于零，磁感应强度</a:t>
                </a:r>
                <a:r>
                  <a:rPr lang="en-US" altLang="zh-CN" sz="1200" kern="1200" dirty="0" err="1">
                    <a:solidFill>
                      <a:schemeClr val="tx1"/>
                    </a:solidFill>
                    <a:effectLst/>
                    <a:latin typeface="Arial" pitchFamily="34" charset="0"/>
                    <a:ea typeface="宋体" pitchFamily="2" charset="-122"/>
                    <a:cs typeface="+mn-cs"/>
                  </a:rPr>
                  <a:t>Bz</a:t>
                </a:r>
                <a:r>
                  <a:rPr lang="zh-CN" altLang="zh-CN" sz="1200" kern="1200" dirty="0">
                    <a:solidFill>
                      <a:schemeClr val="tx1"/>
                    </a:solidFill>
                    <a:effectLst/>
                    <a:latin typeface="Arial" pitchFamily="34" charset="0"/>
                    <a:ea typeface="宋体" pitchFamily="2" charset="-122"/>
                    <a:cs typeface="+mn-cs"/>
                  </a:rPr>
                  <a:t>小于零，加上负号，大于零。</a:t>
                </a:r>
                <a:r>
                  <a:rPr lang="en-US" altLang="zh-CN" sz="1200" kern="1200" dirty="0">
                    <a:solidFill>
                      <a:schemeClr val="tx1"/>
                    </a:solidFill>
                    <a:effectLst/>
                    <a:latin typeface="Arial" pitchFamily="34" charset="0"/>
                    <a:ea typeface="宋体" pitchFamily="2" charset="-122"/>
                    <a:cs typeface="+mn-cs"/>
                  </a:rPr>
                  <a:t>&gt;&gt;&gt;</a:t>
                </a:r>
                <a:r>
                  <a:rPr lang="zh-CN" altLang="zh-CN" sz="1200" kern="1200" dirty="0">
                    <a:solidFill>
                      <a:schemeClr val="tx1"/>
                    </a:solidFill>
                    <a:effectLst/>
                    <a:latin typeface="Arial" pitchFamily="34" charset="0"/>
                    <a:ea typeface="宋体" pitchFamily="2" charset="-122"/>
                    <a:cs typeface="+mn-cs"/>
                  </a:rPr>
                  <a:t>同理列出电子</a:t>
                </a:r>
                <a:r>
                  <a:rPr lang="en-US" altLang="zh-CN" sz="1200" kern="1200" dirty="0">
                    <a:solidFill>
                      <a:schemeClr val="tx1"/>
                    </a:solidFill>
                    <a:effectLst/>
                    <a:latin typeface="Arial" pitchFamily="34" charset="0"/>
                    <a:ea typeface="宋体" pitchFamily="2" charset="-122"/>
                    <a:cs typeface="+mn-cs"/>
                  </a:rPr>
                  <a:t>y</a:t>
                </a:r>
                <a:r>
                  <a:rPr lang="zh-CN" altLang="zh-CN" sz="1200" kern="1200" dirty="0">
                    <a:solidFill>
                      <a:schemeClr val="tx1"/>
                    </a:solidFill>
                    <a:effectLst/>
                    <a:latin typeface="Arial" pitchFamily="34" charset="0"/>
                    <a:ea typeface="宋体" pitchFamily="2" charset="-122"/>
                    <a:cs typeface="+mn-cs"/>
                  </a:rPr>
                  <a:t>方向的运动方程，电子</a:t>
                </a:r>
                <a:r>
                  <a:rPr lang="en-US" altLang="zh-CN" sz="1200" kern="1200" dirty="0">
                    <a:solidFill>
                      <a:schemeClr val="tx1"/>
                    </a:solidFill>
                    <a:effectLst/>
                    <a:latin typeface="Arial" pitchFamily="34" charset="0"/>
                    <a:ea typeface="宋体" pitchFamily="2" charset="-122"/>
                    <a:cs typeface="+mn-cs"/>
                  </a:rPr>
                  <a:t>y</a:t>
                </a:r>
                <a:r>
                  <a:rPr lang="zh-CN" altLang="zh-CN" sz="1200" kern="1200" dirty="0">
                    <a:solidFill>
                      <a:schemeClr val="tx1"/>
                    </a:solidFill>
                    <a:effectLst/>
                    <a:latin typeface="Arial" pitchFamily="34" charset="0"/>
                    <a:ea typeface="宋体" pitchFamily="2" charset="-122"/>
                    <a:cs typeface="+mn-cs"/>
                  </a:rPr>
                  <a:t>方向的加速度乘以电子的有效质量等于电子受到的正</a:t>
                </a:r>
                <a:r>
                  <a:rPr lang="en-US" altLang="zh-CN" sz="1200" kern="1200" dirty="0">
                    <a:solidFill>
                      <a:schemeClr val="tx1"/>
                    </a:solidFill>
                    <a:effectLst/>
                    <a:latin typeface="Arial" pitchFamily="34" charset="0"/>
                    <a:ea typeface="宋体" pitchFamily="2" charset="-122"/>
                    <a:cs typeface="+mn-cs"/>
                  </a:rPr>
                  <a:t>y</a:t>
                </a:r>
                <a:r>
                  <a:rPr lang="zh-CN" altLang="zh-CN" sz="1200" kern="1200" dirty="0">
                    <a:solidFill>
                      <a:schemeClr val="tx1"/>
                    </a:solidFill>
                    <a:effectLst/>
                    <a:latin typeface="Arial" pitchFamily="34" charset="0"/>
                    <a:ea typeface="宋体" pitchFamily="2" charset="-122"/>
                    <a:cs typeface="+mn-cs"/>
                  </a:rPr>
                  <a:t>方向的霍尔电场力，</a:t>
                </a:r>
                <a:r>
                  <a:rPr lang="zh-CN" altLang="zh-CN" sz="1200" kern="1200" dirty="0" smtClean="0">
                    <a:solidFill>
                      <a:schemeClr val="tx1"/>
                    </a:solidFill>
                    <a:effectLst/>
                    <a:latin typeface="Arial" pitchFamily="34" charset="0"/>
                    <a:ea typeface="宋体" pitchFamily="2" charset="-122"/>
                    <a:cs typeface="+mn-cs"/>
                  </a:rPr>
                  <a:t>加上</a:t>
                </a:r>
                <a:r>
                  <a:rPr lang="zh-CN" altLang="en-US" sz="1200" kern="1200" dirty="0" smtClean="0">
                    <a:solidFill>
                      <a:schemeClr val="tx1"/>
                    </a:solidFill>
                    <a:effectLst/>
                    <a:latin typeface="Arial" pitchFamily="34" charset="0"/>
                    <a:ea typeface="宋体" pitchFamily="2" charset="-122"/>
                    <a:cs typeface="+mn-cs"/>
                  </a:rPr>
                  <a:t>电子在</a:t>
                </a:r>
                <a:r>
                  <a:rPr lang="en-US" altLang="zh-CN" sz="1200" kern="1200" dirty="0" smtClean="0">
                    <a:solidFill>
                      <a:schemeClr val="tx1"/>
                    </a:solidFill>
                    <a:effectLst/>
                    <a:latin typeface="Arial" pitchFamily="34" charset="0"/>
                    <a:ea typeface="宋体" pitchFamily="2" charset="-122"/>
                    <a:cs typeface="+mn-cs"/>
                  </a:rPr>
                  <a:t>x</a:t>
                </a:r>
                <a:r>
                  <a:rPr lang="zh-CN" altLang="zh-CN" sz="1200" kern="1200" dirty="0" smtClean="0">
                    <a:solidFill>
                      <a:schemeClr val="tx1"/>
                    </a:solidFill>
                    <a:effectLst/>
                    <a:latin typeface="Arial" pitchFamily="34" charset="0"/>
                    <a:ea typeface="宋体" pitchFamily="2" charset="-122"/>
                    <a:cs typeface="+mn-cs"/>
                  </a:rPr>
                  <a:t>方向</a:t>
                </a:r>
                <a:r>
                  <a:rPr lang="zh-CN" altLang="en-US" sz="1200" kern="1200" dirty="0" smtClean="0">
                    <a:solidFill>
                      <a:schemeClr val="tx1"/>
                    </a:solidFill>
                    <a:effectLst/>
                    <a:latin typeface="Arial" pitchFamily="34" charset="0"/>
                    <a:ea typeface="宋体" pitchFamily="2" charset="-122"/>
                    <a:cs typeface="+mn-cs"/>
                  </a:rPr>
                  <a:t>运动</a:t>
                </a:r>
                <a:r>
                  <a:rPr lang="zh-CN" altLang="zh-CN" sz="1200" kern="1200" dirty="0" smtClean="0">
                    <a:solidFill>
                      <a:schemeClr val="tx1"/>
                    </a:solidFill>
                    <a:effectLst/>
                    <a:latin typeface="Arial" pitchFamily="34" charset="0"/>
                    <a:ea typeface="宋体" pitchFamily="2" charset="-122"/>
                    <a:cs typeface="+mn-cs"/>
                  </a:rPr>
                  <a:t>受到</a:t>
                </a:r>
                <a:r>
                  <a:rPr lang="zh-CN" altLang="zh-CN" sz="1200" kern="1200" dirty="0">
                    <a:solidFill>
                      <a:schemeClr val="tx1"/>
                    </a:solidFill>
                    <a:effectLst/>
                    <a:latin typeface="Arial" pitchFamily="34" charset="0"/>
                    <a:ea typeface="宋体" pitchFamily="2" charset="-122"/>
                    <a:cs typeface="+mn-cs"/>
                  </a:rPr>
                  <a:t>的洛伦兹力。</a:t>
                </a:r>
                <a:r>
                  <a:rPr lang="en-US" altLang="zh-CN" sz="1200" kern="1200" dirty="0">
                    <a:solidFill>
                      <a:schemeClr val="tx1"/>
                    </a:solidFill>
                    <a:effectLst/>
                    <a:latin typeface="Arial" pitchFamily="34" charset="0"/>
                    <a:ea typeface="宋体" pitchFamily="2" charset="-122"/>
                    <a:cs typeface="+mn-cs"/>
                  </a:rPr>
                  <a:t>&gt;&gt;&gt;</a:t>
                </a:r>
                <a:r>
                  <a:rPr lang="zh-CN" altLang="zh-CN" sz="1200" kern="1200" dirty="0">
                    <a:solidFill>
                      <a:schemeClr val="tx1"/>
                    </a:solidFill>
                    <a:effectLst/>
                    <a:latin typeface="Arial" pitchFamily="34" charset="0"/>
                    <a:ea typeface="宋体" pitchFamily="2" charset="-122"/>
                    <a:cs typeface="+mn-cs"/>
                  </a:rPr>
                  <a:t>考虑</a:t>
                </a:r>
                <a:r>
                  <a:rPr lang="en-US" altLang="zh-CN" sz="1200" kern="1200" dirty="0">
                    <a:solidFill>
                      <a:schemeClr val="tx1"/>
                    </a:solidFill>
                    <a:effectLst/>
                    <a:latin typeface="Arial" pitchFamily="34" charset="0"/>
                    <a:ea typeface="宋体" pitchFamily="2" charset="-122"/>
                    <a:cs typeface="+mn-cs"/>
                  </a:rPr>
                  <a:t>x</a:t>
                </a:r>
                <a:r>
                  <a:rPr lang="zh-CN" altLang="zh-CN" sz="1200" kern="1200" dirty="0">
                    <a:solidFill>
                      <a:schemeClr val="tx1"/>
                    </a:solidFill>
                    <a:effectLst/>
                    <a:latin typeface="Arial" pitchFamily="34" charset="0"/>
                    <a:ea typeface="宋体" pitchFamily="2" charset="-122"/>
                    <a:cs typeface="+mn-cs"/>
                  </a:rPr>
                  <a:t>方向的运动方程，由于施加弱磁场，方程中右侧第二项可以忽略</a:t>
                </a:r>
                <a:r>
                  <a:rPr lang="en-US" altLang="zh-CN" sz="1200" kern="1200" dirty="0">
                    <a:solidFill>
                      <a:schemeClr val="tx1"/>
                    </a:solidFill>
                    <a:effectLst/>
                    <a:latin typeface="Arial" pitchFamily="34" charset="0"/>
                    <a:ea typeface="宋体" pitchFamily="2" charset="-122"/>
                    <a:cs typeface="+mn-cs"/>
                  </a:rPr>
                  <a:t>&gt;&gt;&gt;</a:t>
                </a:r>
                <a:r>
                  <a:rPr lang="zh-CN" altLang="zh-CN" sz="1200" kern="1200" dirty="0">
                    <a:solidFill>
                      <a:schemeClr val="tx1"/>
                    </a:solidFill>
                    <a:effectLst/>
                    <a:latin typeface="Arial" pitchFamily="34" charset="0"/>
                    <a:ea typeface="宋体" pitchFamily="2" charset="-122"/>
                    <a:cs typeface="+mn-cs"/>
                  </a:rPr>
                  <a:t>。根据对电子导电现象的分析，电子的平均速度，可以写为</a:t>
                </a:r>
                <a:r>
                  <a:rPr lang="en-US" altLang="zh-CN" sz="1200" kern="1200" dirty="0">
                    <a:solidFill>
                      <a:schemeClr val="tx1"/>
                    </a:solidFill>
                    <a:effectLst/>
                    <a:latin typeface="Arial" pitchFamily="34" charset="0"/>
                    <a:ea typeface="宋体" pitchFamily="2" charset="-122"/>
                    <a:cs typeface="+mn-cs"/>
                  </a:rPr>
                  <a:t>&gt;&gt;&gt;</a:t>
                </a:r>
                <a14:m>
                  <m:oMath xmlns:m="http://schemas.openxmlformats.org/officeDocument/2006/math">
                    <m:r>
                      <a:rPr lang="en-US" altLang="zh-CN" sz="1200" b="1" i="1" kern="1200">
                        <a:solidFill>
                          <a:schemeClr val="tx1"/>
                        </a:solidFill>
                        <a:effectLst/>
                        <a:latin typeface="Arial" pitchFamily="34" charset="0"/>
                        <a:ea typeface="宋体" pitchFamily="2" charset="-122"/>
                        <a:cs typeface="+mn-cs"/>
                      </a:rPr>
                      <m:t>−</m:t>
                    </m:r>
                    <m:f>
                      <m:fPr>
                        <m:ctrlPr>
                          <a:rPr lang="zh-CN" altLang="zh-CN" sz="1200" b="1" i="1" kern="1200">
                            <a:solidFill>
                              <a:schemeClr val="tx1"/>
                            </a:solidFill>
                            <a:effectLst/>
                            <a:latin typeface="Arial" pitchFamily="34" charset="0"/>
                            <a:ea typeface="宋体" pitchFamily="2" charset="-122"/>
                            <a:cs typeface="+mn-cs"/>
                          </a:rPr>
                        </m:ctrlPr>
                      </m:fPr>
                      <m:num>
                        <m:r>
                          <a:rPr lang="en-US" altLang="zh-CN" sz="1200" b="1" i="1" kern="1200">
                            <a:solidFill>
                              <a:schemeClr val="tx1"/>
                            </a:solidFill>
                            <a:effectLst/>
                            <a:latin typeface="Arial" pitchFamily="34" charset="0"/>
                            <a:ea typeface="宋体" pitchFamily="2" charset="-122"/>
                            <a:cs typeface="+mn-cs"/>
                          </a:rPr>
                          <m:t>𝒆</m:t>
                        </m:r>
                        <m:sSub>
                          <m:sSubPr>
                            <m:ctrlPr>
                              <a:rPr lang="zh-CN" altLang="zh-CN" sz="1200" b="1" i="1" kern="1200">
                                <a:solidFill>
                                  <a:schemeClr val="tx1"/>
                                </a:solidFill>
                                <a:effectLst/>
                                <a:latin typeface="Arial" pitchFamily="34" charset="0"/>
                                <a:ea typeface="宋体" pitchFamily="2" charset="-122"/>
                                <a:cs typeface="+mn-cs"/>
                              </a:rPr>
                            </m:ctrlPr>
                          </m:sSubPr>
                          <m:e>
                            <m:r>
                              <a:rPr lang="en-US" altLang="zh-CN" sz="1200" b="1" i="1" kern="1200">
                                <a:solidFill>
                                  <a:schemeClr val="tx1"/>
                                </a:solidFill>
                                <a:effectLst/>
                                <a:latin typeface="Arial" pitchFamily="34" charset="0"/>
                                <a:ea typeface="宋体" pitchFamily="2" charset="-122"/>
                                <a:cs typeface="+mn-cs"/>
                              </a:rPr>
                              <m:t>𝝉</m:t>
                            </m:r>
                          </m:e>
                          <m:sub>
                            <m:r>
                              <a:rPr lang="en-US" altLang="zh-CN" sz="1200" b="1" i="1" kern="1200">
                                <a:solidFill>
                                  <a:schemeClr val="tx1"/>
                                </a:solidFill>
                                <a:effectLst/>
                                <a:latin typeface="Arial" pitchFamily="34" charset="0"/>
                                <a:ea typeface="宋体" pitchFamily="2" charset="-122"/>
                                <a:cs typeface="+mn-cs"/>
                              </a:rPr>
                              <m:t>𝒏</m:t>
                            </m:r>
                          </m:sub>
                        </m:sSub>
                      </m:num>
                      <m:den>
                        <m:sSubSup>
                          <m:sSubSupPr>
                            <m:ctrlPr>
                              <a:rPr lang="zh-CN" altLang="zh-CN" sz="1200" b="1" i="1" kern="1200">
                                <a:solidFill>
                                  <a:schemeClr val="tx1"/>
                                </a:solidFill>
                                <a:effectLst/>
                                <a:latin typeface="Arial" pitchFamily="34" charset="0"/>
                                <a:ea typeface="宋体" pitchFamily="2" charset="-122"/>
                                <a:cs typeface="+mn-cs"/>
                              </a:rPr>
                            </m:ctrlPr>
                          </m:sSubSupPr>
                          <m:e>
                            <m:r>
                              <a:rPr lang="en-US" altLang="zh-CN" sz="1200" b="1" i="1" kern="1200">
                                <a:solidFill>
                                  <a:schemeClr val="tx1"/>
                                </a:solidFill>
                                <a:effectLst/>
                                <a:latin typeface="Arial" pitchFamily="34" charset="0"/>
                                <a:ea typeface="宋体" pitchFamily="2" charset="-122"/>
                                <a:cs typeface="+mn-cs"/>
                              </a:rPr>
                              <m:t>𝒎</m:t>
                            </m:r>
                          </m:e>
                          <m:sub>
                            <m:r>
                              <a:rPr lang="en-US" altLang="zh-CN" sz="1200" b="1" i="1" kern="1200">
                                <a:solidFill>
                                  <a:schemeClr val="tx1"/>
                                </a:solidFill>
                                <a:effectLst/>
                                <a:latin typeface="Arial" pitchFamily="34" charset="0"/>
                                <a:ea typeface="宋体" pitchFamily="2" charset="-122"/>
                                <a:cs typeface="+mn-cs"/>
                              </a:rPr>
                              <m:t>𝒏</m:t>
                            </m:r>
                          </m:sub>
                          <m:sup>
                            <m:r>
                              <a:rPr lang="en-US" altLang="zh-CN" sz="1200" b="1" i="1" kern="1200">
                                <a:solidFill>
                                  <a:schemeClr val="tx1"/>
                                </a:solidFill>
                                <a:effectLst/>
                                <a:latin typeface="Arial" pitchFamily="34" charset="0"/>
                                <a:ea typeface="宋体" pitchFamily="2" charset="-122"/>
                                <a:cs typeface="+mn-cs"/>
                              </a:rPr>
                              <m:t>∗</m:t>
                            </m:r>
                          </m:sup>
                        </m:sSubSup>
                      </m:den>
                    </m:f>
                    <m:sSub>
                      <m:sSubPr>
                        <m:ctrlPr>
                          <a:rPr lang="zh-CN" altLang="zh-CN" sz="1200" b="1" i="1" kern="1200">
                            <a:solidFill>
                              <a:schemeClr val="tx1"/>
                            </a:solidFill>
                            <a:effectLst/>
                            <a:latin typeface="Arial" pitchFamily="34" charset="0"/>
                            <a:ea typeface="宋体" pitchFamily="2" charset="-122"/>
                            <a:cs typeface="+mn-cs"/>
                          </a:rPr>
                        </m:ctrlPr>
                      </m:sSubPr>
                      <m:e>
                        <m:r>
                          <a:rPr lang="en-US" altLang="zh-CN" sz="1200" b="1" i="1" kern="1200">
                            <a:solidFill>
                              <a:schemeClr val="tx1"/>
                            </a:solidFill>
                            <a:effectLst/>
                            <a:latin typeface="Arial" pitchFamily="34" charset="0"/>
                            <a:ea typeface="宋体" pitchFamily="2" charset="-122"/>
                            <a:cs typeface="+mn-cs"/>
                          </a:rPr>
                          <m:t>∈</m:t>
                        </m:r>
                      </m:e>
                      <m:sub>
                        <m:r>
                          <a:rPr lang="en-US" altLang="zh-CN" sz="1200" b="1" i="1" kern="1200">
                            <a:solidFill>
                              <a:schemeClr val="tx1"/>
                            </a:solidFill>
                            <a:effectLst/>
                            <a:latin typeface="Arial" pitchFamily="34" charset="0"/>
                            <a:ea typeface="宋体" pitchFamily="2" charset="-122"/>
                            <a:cs typeface="+mn-cs"/>
                          </a:rPr>
                          <m:t>𝒙</m:t>
                        </m:r>
                      </m:sub>
                    </m:sSub>
                  </m:oMath>
                </a14:m>
                <a:r>
                  <a:rPr lang="zh-CN" altLang="zh-CN" sz="1200" b="1" kern="1200" dirty="0">
                    <a:solidFill>
                      <a:schemeClr val="tx1"/>
                    </a:solidFill>
                    <a:effectLst/>
                    <a:latin typeface="Arial" pitchFamily="34" charset="0"/>
                    <a:ea typeface="宋体" pitchFamily="2" charset="-122"/>
                    <a:cs typeface="+mn-cs"/>
                  </a:rPr>
                  <a:t>即</a:t>
                </a:r>
                <a:r>
                  <a:rPr lang="en-US" altLang="zh-CN" sz="1200" b="1" kern="1200" dirty="0">
                    <a:solidFill>
                      <a:schemeClr val="tx1"/>
                    </a:solidFill>
                    <a:effectLst/>
                    <a:latin typeface="Arial" pitchFamily="34" charset="0"/>
                    <a:ea typeface="宋体" pitchFamily="2" charset="-122"/>
                    <a:cs typeface="+mn-cs"/>
                  </a:rPr>
                  <a:t>&gt;&gt;&gt;x</a:t>
                </a:r>
                <a:r>
                  <a:rPr lang="zh-CN" altLang="zh-CN" sz="1200" b="1" kern="1200" dirty="0">
                    <a:solidFill>
                      <a:schemeClr val="tx1"/>
                    </a:solidFill>
                    <a:effectLst/>
                    <a:latin typeface="Arial" pitchFamily="34" charset="0"/>
                    <a:ea typeface="宋体" pitchFamily="2" charset="-122"/>
                    <a:cs typeface="+mn-cs"/>
                  </a:rPr>
                  <a:t>方向的平均速度为</a:t>
                </a:r>
                <a14:m>
                  <m:oMath xmlns:m="http://schemas.openxmlformats.org/officeDocument/2006/math">
                    <m:r>
                      <a:rPr lang="en-US" altLang="zh-CN" sz="1200" b="1" i="1" kern="1200">
                        <a:solidFill>
                          <a:schemeClr val="tx1"/>
                        </a:solidFill>
                        <a:effectLst/>
                        <a:latin typeface="Arial" pitchFamily="34" charset="0"/>
                        <a:ea typeface="宋体" pitchFamily="2" charset="-122"/>
                        <a:cs typeface="+mn-cs"/>
                      </a:rPr>
                      <m:t>−</m:t>
                    </m:r>
                    <m:sSub>
                      <m:sSubPr>
                        <m:ctrlPr>
                          <a:rPr lang="zh-CN" altLang="zh-CN" sz="1200" b="1" i="1" kern="1200">
                            <a:solidFill>
                              <a:schemeClr val="tx1"/>
                            </a:solidFill>
                            <a:effectLst/>
                            <a:latin typeface="Arial" pitchFamily="34" charset="0"/>
                            <a:ea typeface="宋体" pitchFamily="2" charset="-122"/>
                            <a:cs typeface="+mn-cs"/>
                          </a:rPr>
                        </m:ctrlPr>
                      </m:sSubPr>
                      <m:e>
                        <m:r>
                          <a:rPr lang="en-US" altLang="zh-CN" sz="1200" b="1" i="1" kern="1200">
                            <a:solidFill>
                              <a:schemeClr val="tx1"/>
                            </a:solidFill>
                            <a:effectLst/>
                            <a:latin typeface="Arial" pitchFamily="34" charset="0"/>
                            <a:ea typeface="宋体" pitchFamily="2" charset="-122"/>
                            <a:cs typeface="+mn-cs"/>
                          </a:rPr>
                          <m:t>𝝁</m:t>
                        </m:r>
                      </m:e>
                      <m:sub>
                        <m:r>
                          <a:rPr lang="en-US" altLang="zh-CN" sz="1200" b="1" i="1" kern="1200">
                            <a:solidFill>
                              <a:schemeClr val="tx1"/>
                            </a:solidFill>
                            <a:effectLst/>
                            <a:latin typeface="Arial" pitchFamily="34" charset="0"/>
                            <a:ea typeface="宋体" pitchFamily="2" charset="-122"/>
                            <a:cs typeface="+mn-cs"/>
                          </a:rPr>
                          <m:t>𝒏</m:t>
                        </m:r>
                      </m:sub>
                    </m:sSub>
                    <m:sSub>
                      <m:sSubPr>
                        <m:ctrlPr>
                          <a:rPr lang="zh-CN" altLang="zh-CN" sz="1200" b="1" i="1" kern="1200">
                            <a:solidFill>
                              <a:schemeClr val="tx1"/>
                            </a:solidFill>
                            <a:effectLst/>
                            <a:latin typeface="Arial" pitchFamily="34" charset="0"/>
                            <a:ea typeface="宋体" pitchFamily="2" charset="-122"/>
                            <a:cs typeface="+mn-cs"/>
                          </a:rPr>
                        </m:ctrlPr>
                      </m:sSubPr>
                      <m:e>
                        <m:r>
                          <a:rPr lang="en-US" altLang="zh-CN" sz="1200" b="1" i="1" kern="1200">
                            <a:solidFill>
                              <a:schemeClr val="tx1"/>
                            </a:solidFill>
                            <a:effectLst/>
                            <a:latin typeface="Arial" pitchFamily="34" charset="0"/>
                            <a:ea typeface="宋体" pitchFamily="2" charset="-122"/>
                            <a:cs typeface="+mn-cs"/>
                          </a:rPr>
                          <m:t>∈</m:t>
                        </m:r>
                      </m:e>
                      <m:sub>
                        <m:r>
                          <a:rPr lang="en-US" altLang="zh-CN" sz="1200" b="1" i="1" kern="1200">
                            <a:solidFill>
                              <a:schemeClr val="tx1"/>
                            </a:solidFill>
                            <a:effectLst/>
                            <a:latin typeface="Arial" pitchFamily="34" charset="0"/>
                            <a:ea typeface="宋体" pitchFamily="2" charset="-122"/>
                            <a:cs typeface="+mn-cs"/>
                          </a:rPr>
                          <m:t>𝒙</m:t>
                        </m:r>
                      </m:sub>
                    </m:sSub>
                  </m:oMath>
                </a14:m>
                <a:r>
                  <a:rPr lang="zh-CN" altLang="zh-CN" sz="1200" b="1" kern="1200" dirty="0">
                    <a:solidFill>
                      <a:schemeClr val="tx1"/>
                    </a:solidFill>
                    <a:effectLst/>
                    <a:latin typeface="Arial" pitchFamily="34" charset="0"/>
                    <a:ea typeface="宋体" pitchFamily="2" charset="-122"/>
                    <a:cs typeface="+mn-cs"/>
                  </a:rPr>
                  <a:t>，将</a:t>
                </a:r>
                <a:r>
                  <a:rPr lang="en-US" altLang="zh-CN" sz="1200" b="1" kern="1200" dirty="0">
                    <a:solidFill>
                      <a:schemeClr val="tx1"/>
                    </a:solidFill>
                    <a:effectLst/>
                    <a:latin typeface="Arial" pitchFamily="34" charset="0"/>
                    <a:ea typeface="宋体" pitchFamily="2" charset="-122"/>
                    <a:cs typeface="+mn-cs"/>
                  </a:rPr>
                  <a:t>x</a:t>
                </a:r>
                <a:r>
                  <a:rPr lang="zh-CN" altLang="zh-CN" sz="1200" b="1" kern="1200" dirty="0">
                    <a:solidFill>
                      <a:schemeClr val="tx1"/>
                    </a:solidFill>
                    <a:effectLst/>
                    <a:latin typeface="Arial" pitchFamily="34" charset="0"/>
                    <a:ea typeface="宋体" pitchFamily="2" charset="-122"/>
                    <a:cs typeface="+mn-cs"/>
                  </a:rPr>
                  <a:t>方向的平均速度代入到电子</a:t>
                </a:r>
                <a:r>
                  <a:rPr lang="en-US" altLang="zh-CN" sz="1200" b="1" kern="1200" dirty="0">
                    <a:solidFill>
                      <a:schemeClr val="tx1"/>
                    </a:solidFill>
                    <a:effectLst/>
                    <a:latin typeface="Arial" pitchFamily="34" charset="0"/>
                    <a:ea typeface="宋体" pitchFamily="2" charset="-122"/>
                    <a:cs typeface="+mn-cs"/>
                  </a:rPr>
                  <a:t>y</a:t>
                </a:r>
                <a:r>
                  <a:rPr lang="zh-CN" altLang="zh-CN" sz="1200" b="1" kern="1200" dirty="0">
                    <a:solidFill>
                      <a:schemeClr val="tx1"/>
                    </a:solidFill>
                    <a:effectLst/>
                    <a:latin typeface="Arial" pitchFamily="34" charset="0"/>
                    <a:ea typeface="宋体" pitchFamily="2" charset="-122"/>
                    <a:cs typeface="+mn-cs"/>
                  </a:rPr>
                  <a:t>方向的运动方程，利用类似的处理方法，得到电子</a:t>
                </a:r>
                <a:r>
                  <a:rPr lang="en-US" altLang="zh-CN" sz="1200" b="1" kern="1200" dirty="0">
                    <a:solidFill>
                      <a:schemeClr val="tx1"/>
                    </a:solidFill>
                    <a:effectLst/>
                    <a:latin typeface="Arial" pitchFamily="34" charset="0"/>
                    <a:ea typeface="宋体" pitchFamily="2" charset="-122"/>
                    <a:cs typeface="+mn-cs"/>
                  </a:rPr>
                  <a:t>y</a:t>
                </a:r>
                <a:r>
                  <a:rPr lang="zh-CN" altLang="zh-CN" sz="1200" b="1" kern="1200" dirty="0">
                    <a:solidFill>
                      <a:schemeClr val="tx1"/>
                    </a:solidFill>
                    <a:effectLst/>
                    <a:latin typeface="Arial" pitchFamily="34" charset="0"/>
                    <a:ea typeface="宋体" pitchFamily="2" charset="-122"/>
                    <a:cs typeface="+mn-cs"/>
                  </a:rPr>
                  <a:t>方向的平均运动速度</a:t>
                </a:r>
                <a:r>
                  <a:rPr lang="en-US" altLang="zh-CN" sz="1200" b="1" kern="1200" dirty="0">
                    <a:solidFill>
                      <a:schemeClr val="tx1"/>
                    </a:solidFill>
                    <a:effectLst/>
                    <a:latin typeface="Arial" pitchFamily="34" charset="0"/>
                    <a:ea typeface="宋体" pitchFamily="2" charset="-122"/>
                    <a:cs typeface="+mn-cs"/>
                  </a:rPr>
                  <a:t>&gt;&gt;&gt;</a:t>
                </a:r>
                <a:r>
                  <a:rPr lang="zh-CN" altLang="zh-CN" sz="1200" b="1" kern="1200" dirty="0">
                    <a:solidFill>
                      <a:schemeClr val="tx1"/>
                    </a:solidFill>
                    <a:effectLst/>
                    <a:latin typeface="Arial" pitchFamily="34" charset="0"/>
                    <a:ea typeface="宋体" pitchFamily="2" charset="-122"/>
                    <a:cs typeface="+mn-cs"/>
                  </a:rPr>
                  <a:t>，同理分析空穴的运动，得到空穴在</a:t>
                </a:r>
                <a:r>
                  <a:rPr lang="en-US" altLang="zh-CN" sz="1200" b="1" kern="1200" dirty="0">
                    <a:solidFill>
                      <a:schemeClr val="tx1"/>
                    </a:solidFill>
                    <a:effectLst/>
                    <a:latin typeface="Arial" pitchFamily="34" charset="0"/>
                    <a:ea typeface="宋体" pitchFamily="2" charset="-122"/>
                    <a:cs typeface="+mn-cs"/>
                  </a:rPr>
                  <a:t>y</a:t>
                </a:r>
                <a:r>
                  <a:rPr lang="zh-CN" altLang="zh-CN" sz="1200" b="1" kern="1200" dirty="0">
                    <a:solidFill>
                      <a:schemeClr val="tx1"/>
                    </a:solidFill>
                    <a:effectLst/>
                    <a:latin typeface="Arial" pitchFamily="34" charset="0"/>
                    <a:ea typeface="宋体" pitchFamily="2" charset="-122"/>
                    <a:cs typeface="+mn-cs"/>
                  </a:rPr>
                  <a:t>方向的平均运动速度。则半导体在电场和磁场的作用下，载流子在</a:t>
                </a:r>
                <a:r>
                  <a:rPr lang="en-US" altLang="zh-CN" sz="1200" b="1" kern="1200" dirty="0">
                    <a:solidFill>
                      <a:schemeClr val="tx1"/>
                    </a:solidFill>
                    <a:effectLst/>
                    <a:latin typeface="Arial" pitchFamily="34" charset="0"/>
                    <a:ea typeface="宋体" pitchFamily="2" charset="-122"/>
                    <a:cs typeface="+mn-cs"/>
                  </a:rPr>
                  <a:t>y</a:t>
                </a:r>
                <a:r>
                  <a:rPr lang="zh-CN" altLang="zh-CN" sz="1200" b="1" kern="1200" dirty="0">
                    <a:solidFill>
                      <a:schemeClr val="tx1"/>
                    </a:solidFill>
                    <a:effectLst/>
                    <a:latin typeface="Arial" pitchFamily="34" charset="0"/>
                    <a:ea typeface="宋体" pitchFamily="2" charset="-122"/>
                    <a:cs typeface="+mn-cs"/>
                  </a:rPr>
                  <a:t>方向的电流为电子电荷密度乘以</a:t>
                </a:r>
                <a:r>
                  <a:rPr lang="en-US" altLang="zh-CN" sz="1200" b="1" kern="1200" dirty="0">
                    <a:solidFill>
                      <a:schemeClr val="tx1"/>
                    </a:solidFill>
                    <a:effectLst/>
                    <a:latin typeface="Arial" pitchFamily="34" charset="0"/>
                    <a:ea typeface="宋体" pitchFamily="2" charset="-122"/>
                    <a:cs typeface="+mn-cs"/>
                  </a:rPr>
                  <a:t>y</a:t>
                </a:r>
                <a:r>
                  <a:rPr lang="zh-CN" altLang="zh-CN" sz="1200" b="1" kern="1200" dirty="0">
                    <a:solidFill>
                      <a:schemeClr val="tx1"/>
                    </a:solidFill>
                    <a:effectLst/>
                    <a:latin typeface="Arial" pitchFamily="34" charset="0"/>
                    <a:ea typeface="宋体" pitchFamily="2" charset="-122"/>
                    <a:cs typeface="+mn-cs"/>
                  </a:rPr>
                  <a:t>方向电子平均速度，加上空穴的电荷密度乘以</a:t>
                </a:r>
                <a:r>
                  <a:rPr lang="en-US" altLang="zh-CN" sz="1200" b="1" kern="1200" dirty="0">
                    <a:solidFill>
                      <a:schemeClr val="tx1"/>
                    </a:solidFill>
                    <a:effectLst/>
                    <a:latin typeface="Arial" pitchFamily="34" charset="0"/>
                    <a:ea typeface="宋体" pitchFamily="2" charset="-122"/>
                    <a:cs typeface="+mn-cs"/>
                  </a:rPr>
                  <a:t>y</a:t>
                </a:r>
                <a:r>
                  <a:rPr lang="zh-CN" altLang="zh-CN" sz="1200" b="1" kern="1200" dirty="0">
                    <a:solidFill>
                      <a:schemeClr val="tx1"/>
                    </a:solidFill>
                    <a:effectLst/>
                    <a:latin typeface="Arial" pitchFamily="34" charset="0"/>
                    <a:ea typeface="宋体" pitchFamily="2" charset="-122"/>
                    <a:cs typeface="+mn-cs"/>
                  </a:rPr>
                  <a:t>方向空穴平均速度</a:t>
                </a:r>
                <a:r>
                  <a:rPr lang="en-US" altLang="zh-CN" sz="1200" b="1" kern="1200" dirty="0">
                    <a:solidFill>
                      <a:schemeClr val="tx1"/>
                    </a:solidFill>
                    <a:effectLst/>
                    <a:latin typeface="Arial" pitchFamily="34" charset="0"/>
                    <a:ea typeface="宋体" pitchFamily="2" charset="-122"/>
                    <a:cs typeface="+mn-cs"/>
                  </a:rPr>
                  <a:t>&gt;&gt;&gt;</a:t>
                </a:r>
                <a:r>
                  <a:rPr lang="zh-CN" altLang="zh-CN" sz="1200" b="1" kern="1200" dirty="0">
                    <a:solidFill>
                      <a:schemeClr val="tx1"/>
                    </a:solidFill>
                    <a:effectLst/>
                    <a:latin typeface="Arial" pitchFamily="34" charset="0"/>
                    <a:ea typeface="宋体" pitchFamily="2" charset="-122"/>
                    <a:cs typeface="+mn-cs"/>
                  </a:rPr>
                  <a:t>，代入</a:t>
                </a:r>
                <a:r>
                  <a:rPr lang="en-US" altLang="zh-CN" sz="1200" b="1" kern="1200" dirty="0">
                    <a:solidFill>
                      <a:schemeClr val="tx1"/>
                    </a:solidFill>
                    <a:effectLst/>
                    <a:latin typeface="Arial" pitchFamily="34" charset="0"/>
                    <a:ea typeface="宋体" pitchFamily="2" charset="-122"/>
                    <a:cs typeface="+mn-cs"/>
                  </a:rPr>
                  <a:t>y</a:t>
                </a:r>
                <a:r>
                  <a:rPr lang="zh-CN" altLang="zh-CN" sz="1200" b="1" kern="1200" dirty="0">
                    <a:solidFill>
                      <a:schemeClr val="tx1"/>
                    </a:solidFill>
                    <a:effectLst/>
                    <a:latin typeface="Arial" pitchFamily="34" charset="0"/>
                    <a:ea typeface="宋体" pitchFamily="2" charset="-122"/>
                    <a:cs typeface="+mn-cs"/>
                  </a:rPr>
                  <a:t>方向电子平均速度和</a:t>
                </a:r>
                <a:r>
                  <a:rPr lang="en-US" altLang="zh-CN" sz="1200" b="1" kern="1200" dirty="0">
                    <a:solidFill>
                      <a:schemeClr val="tx1"/>
                    </a:solidFill>
                    <a:effectLst/>
                    <a:latin typeface="Arial" pitchFamily="34" charset="0"/>
                    <a:ea typeface="宋体" pitchFamily="2" charset="-122"/>
                    <a:cs typeface="+mn-cs"/>
                  </a:rPr>
                  <a:t>y</a:t>
                </a:r>
                <a:r>
                  <a:rPr lang="zh-CN" altLang="zh-CN" sz="1200" b="1" kern="1200" dirty="0">
                    <a:solidFill>
                      <a:schemeClr val="tx1"/>
                    </a:solidFill>
                    <a:effectLst/>
                    <a:latin typeface="Arial" pitchFamily="34" charset="0"/>
                    <a:ea typeface="宋体" pitchFamily="2" charset="-122"/>
                    <a:cs typeface="+mn-cs"/>
                  </a:rPr>
                  <a:t>方向空穴平均速度表达式</a:t>
                </a:r>
                <a:r>
                  <a:rPr lang="en-US" altLang="zh-CN" sz="1200" b="1" kern="1200" dirty="0" smtClean="0">
                    <a:solidFill>
                      <a:schemeClr val="tx1"/>
                    </a:solidFill>
                    <a:effectLst/>
                    <a:latin typeface="Arial" pitchFamily="34" charset="0"/>
                    <a:ea typeface="宋体" pitchFamily="2" charset="-122"/>
                    <a:cs typeface="+mn-cs"/>
                  </a:rPr>
                  <a:t>&gt;&gt;&gt;</a:t>
                </a:r>
                <a:r>
                  <a:rPr lang="zh-CN" altLang="en-US" sz="1200" b="1" kern="1200" dirty="0" smtClean="0">
                    <a:solidFill>
                      <a:schemeClr val="tx1"/>
                    </a:solidFill>
                    <a:effectLst/>
                    <a:latin typeface="Arial" pitchFamily="34" charset="0"/>
                    <a:ea typeface="宋体" pitchFamily="2" charset="-122"/>
                    <a:cs typeface="+mn-cs"/>
                  </a:rPr>
                  <a:t>得到</a:t>
                </a:r>
                <a:r>
                  <a:rPr lang="en-US" altLang="zh-CN" sz="1200" b="1" kern="1200" dirty="0" smtClean="0">
                    <a:solidFill>
                      <a:schemeClr val="tx1"/>
                    </a:solidFill>
                    <a:effectLst/>
                    <a:latin typeface="Arial" pitchFamily="34" charset="0"/>
                    <a:ea typeface="宋体" pitchFamily="2" charset="-122"/>
                    <a:cs typeface="+mn-cs"/>
                  </a:rPr>
                  <a:t>y</a:t>
                </a:r>
                <a:r>
                  <a:rPr lang="zh-CN" altLang="en-US" sz="1200" b="1" kern="1200" dirty="0" smtClean="0">
                    <a:solidFill>
                      <a:schemeClr val="tx1"/>
                    </a:solidFill>
                    <a:effectLst/>
                    <a:latin typeface="Arial" pitchFamily="34" charset="0"/>
                    <a:ea typeface="宋体" pitchFamily="2" charset="-122"/>
                    <a:cs typeface="+mn-cs"/>
                  </a:rPr>
                  <a:t>方向电流同电子密度、空穴密度、电子迁移率、空穴迁移率、</a:t>
                </a:r>
                <a:r>
                  <a:rPr lang="en-US" altLang="zh-CN" sz="1200" b="1" kern="1200" dirty="0" smtClean="0">
                    <a:solidFill>
                      <a:schemeClr val="tx1"/>
                    </a:solidFill>
                    <a:effectLst/>
                    <a:latin typeface="Arial" pitchFamily="34" charset="0"/>
                    <a:ea typeface="宋体" pitchFamily="2" charset="-122"/>
                    <a:cs typeface="+mn-cs"/>
                  </a:rPr>
                  <a:t>x</a:t>
                </a:r>
                <a:r>
                  <a:rPr lang="zh-CN" altLang="en-US" sz="1200" b="1" kern="1200" dirty="0" smtClean="0">
                    <a:solidFill>
                      <a:schemeClr val="tx1"/>
                    </a:solidFill>
                    <a:effectLst/>
                    <a:latin typeface="Arial" pitchFamily="34" charset="0"/>
                    <a:ea typeface="宋体" pitchFamily="2" charset="-122"/>
                    <a:cs typeface="+mn-cs"/>
                  </a:rPr>
                  <a:t>方向电场、</a:t>
                </a:r>
                <a:r>
                  <a:rPr lang="en-US" altLang="zh-CN" sz="1200" b="1" kern="1200" dirty="0" smtClean="0">
                    <a:solidFill>
                      <a:schemeClr val="tx1"/>
                    </a:solidFill>
                    <a:effectLst/>
                    <a:latin typeface="Arial" pitchFamily="34" charset="0"/>
                    <a:ea typeface="宋体" pitchFamily="2" charset="-122"/>
                    <a:cs typeface="+mn-cs"/>
                  </a:rPr>
                  <a:t>y</a:t>
                </a:r>
                <a:r>
                  <a:rPr lang="zh-CN" altLang="en-US" sz="1200" b="1" kern="1200" dirty="0" smtClean="0">
                    <a:solidFill>
                      <a:schemeClr val="tx1"/>
                    </a:solidFill>
                    <a:effectLst/>
                    <a:latin typeface="Arial" pitchFamily="34" charset="0"/>
                    <a:ea typeface="宋体" pitchFamily="2" charset="-122"/>
                    <a:cs typeface="+mn-cs"/>
                  </a:rPr>
                  <a:t>方向电场和磁感应强度之间的表达式。</a:t>
                </a:r>
                <a:endParaRPr lang="zh-CN" altLang="zh-CN" sz="1200" kern="1200" dirty="0">
                  <a:solidFill>
                    <a:schemeClr val="tx1"/>
                  </a:solidFill>
                  <a:effectLst/>
                  <a:latin typeface="Arial" pitchFamily="34" charset="0"/>
                  <a:ea typeface="宋体" pitchFamily="2" charset="-122"/>
                  <a:cs typeface="+mn-cs"/>
                </a:endParaRPr>
              </a:p>
              <a:p>
                <a:endParaRPr lang="zh-CN" altLang="en-US" dirty="0"/>
              </a:p>
            </p:txBody>
          </p:sp>
        </mc:Choice>
        <mc:Fallback>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在半导体中的电子浓度和空穴浓度相差不大时，需要同时考虑电子和空穴的作用。</a:t>
                </a: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kern="1200" dirty="0" smtClean="0">
                  <a:solidFill>
                    <a:schemeClr val="tx1"/>
                  </a:solidFill>
                  <a:effectLst/>
                  <a:latin typeface="Arial" pitchFamily="34" charset="0"/>
                  <a:ea typeface="宋体"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smtClean="0">
                    <a:solidFill>
                      <a:schemeClr val="tx1"/>
                    </a:solidFill>
                    <a:effectLst/>
                    <a:latin typeface="Arial" pitchFamily="34" charset="0"/>
                    <a:ea typeface="宋体" pitchFamily="2" charset="-122"/>
                    <a:cs typeface="+mn-cs"/>
                  </a:rPr>
                  <a:t>下面分析半导体中两种载流子共同作用下的霍尔效应。在半导体材料中施加</a:t>
                </a:r>
                <a:r>
                  <a:rPr lang="en-US" altLang="zh-CN" sz="1200" kern="1200" dirty="0">
                    <a:solidFill>
                      <a:schemeClr val="tx1"/>
                    </a:solidFill>
                    <a:effectLst/>
                    <a:latin typeface="Arial" pitchFamily="34" charset="0"/>
                    <a:ea typeface="宋体" pitchFamily="2" charset="-122"/>
                    <a:cs typeface="+mn-cs"/>
                  </a:rPr>
                  <a:t>x</a:t>
                </a:r>
                <a:r>
                  <a:rPr lang="zh-CN" altLang="zh-CN" sz="1200" kern="1200" dirty="0">
                    <a:solidFill>
                      <a:schemeClr val="tx1"/>
                    </a:solidFill>
                    <a:effectLst/>
                    <a:latin typeface="Arial" pitchFamily="34" charset="0"/>
                    <a:ea typeface="宋体" pitchFamily="2" charset="-122"/>
                    <a:cs typeface="+mn-cs"/>
                  </a:rPr>
                  <a:t>方向电场，负</a:t>
                </a:r>
                <a:r>
                  <a:rPr lang="en-US" altLang="zh-CN" sz="1200" kern="1200" dirty="0">
                    <a:solidFill>
                      <a:schemeClr val="tx1"/>
                    </a:solidFill>
                    <a:effectLst/>
                    <a:latin typeface="Arial" pitchFamily="34" charset="0"/>
                    <a:ea typeface="宋体" pitchFamily="2" charset="-122"/>
                    <a:cs typeface="+mn-cs"/>
                  </a:rPr>
                  <a:t>z</a:t>
                </a:r>
                <a:r>
                  <a:rPr lang="zh-CN" altLang="zh-CN" sz="1200" kern="1200" dirty="0">
                    <a:solidFill>
                      <a:schemeClr val="tx1"/>
                    </a:solidFill>
                    <a:effectLst/>
                    <a:latin typeface="Arial" pitchFamily="34" charset="0"/>
                    <a:ea typeface="宋体" pitchFamily="2" charset="-122"/>
                    <a:cs typeface="+mn-cs"/>
                  </a:rPr>
                  <a:t>方向的磁场。先考虑电子</a:t>
                </a:r>
                <a:r>
                  <a:rPr lang="en-US" altLang="zh-CN" sz="1200" kern="1200" dirty="0">
                    <a:solidFill>
                      <a:schemeClr val="tx1"/>
                    </a:solidFill>
                    <a:effectLst/>
                    <a:latin typeface="Arial" pitchFamily="34" charset="0"/>
                    <a:ea typeface="宋体" pitchFamily="2" charset="-122"/>
                    <a:cs typeface="+mn-cs"/>
                  </a:rPr>
                  <a:t>&gt;&gt;&gt;,</a:t>
                </a:r>
                <a:r>
                  <a:rPr lang="zh-CN" altLang="zh-CN" sz="1200" kern="1200" dirty="0">
                    <a:solidFill>
                      <a:schemeClr val="tx1"/>
                    </a:solidFill>
                    <a:effectLst/>
                    <a:latin typeface="Arial" pitchFamily="34" charset="0"/>
                    <a:ea typeface="宋体" pitchFamily="2" charset="-122"/>
                    <a:cs typeface="+mn-cs"/>
                  </a:rPr>
                  <a:t>电子在电场和磁场的共同作用下，电子的运动速度可以分解为</a:t>
                </a:r>
                <a:r>
                  <a:rPr lang="en-US" altLang="zh-CN" sz="1200" kern="1200" dirty="0">
                    <a:solidFill>
                      <a:schemeClr val="tx1"/>
                    </a:solidFill>
                    <a:effectLst/>
                    <a:latin typeface="Arial" pitchFamily="34" charset="0"/>
                    <a:ea typeface="宋体" pitchFamily="2" charset="-122"/>
                    <a:cs typeface="+mn-cs"/>
                  </a:rPr>
                  <a:t>y</a:t>
                </a:r>
                <a:r>
                  <a:rPr lang="zh-CN" altLang="zh-CN" sz="1200" kern="1200" dirty="0">
                    <a:solidFill>
                      <a:schemeClr val="tx1"/>
                    </a:solidFill>
                    <a:effectLst/>
                    <a:latin typeface="Arial" pitchFamily="34" charset="0"/>
                    <a:ea typeface="宋体" pitchFamily="2" charset="-122"/>
                    <a:cs typeface="+mn-cs"/>
                  </a:rPr>
                  <a:t>方向的</a:t>
                </a:r>
                <a:r>
                  <a:rPr lang="en-US" altLang="zh-CN" sz="1200" kern="1200" dirty="0" err="1" smtClean="0">
                    <a:solidFill>
                      <a:schemeClr val="tx1"/>
                    </a:solidFill>
                    <a:effectLst/>
                    <a:latin typeface="Arial" pitchFamily="34" charset="0"/>
                    <a:ea typeface="宋体" pitchFamily="2" charset="-122"/>
                    <a:cs typeface="+mn-cs"/>
                  </a:rPr>
                  <a:t>vy</a:t>
                </a:r>
                <a:r>
                  <a:rPr lang="en-US" altLang="zh-CN" sz="1200" kern="1200" dirty="0" smtClean="0">
                    <a:solidFill>
                      <a:schemeClr val="tx1"/>
                    </a:solidFill>
                    <a:effectLst/>
                    <a:latin typeface="Arial" pitchFamily="34" charset="0"/>
                    <a:ea typeface="宋体" pitchFamily="2" charset="-122"/>
                    <a:cs typeface="+mn-cs"/>
                  </a:rPr>
                  <a:t>》</a:t>
                </a:r>
                <a:r>
                  <a:rPr lang="zh-CN" altLang="zh-CN" sz="1200" kern="1200" dirty="0" smtClean="0">
                    <a:solidFill>
                      <a:schemeClr val="tx1"/>
                    </a:solidFill>
                    <a:effectLst/>
                    <a:latin typeface="Arial" pitchFamily="34" charset="0"/>
                    <a:ea typeface="宋体" pitchFamily="2" charset="-122"/>
                    <a:cs typeface="+mn-cs"/>
                  </a:rPr>
                  <a:t>，</a:t>
                </a:r>
                <a:r>
                  <a:rPr lang="zh-CN" altLang="zh-CN" sz="1200" kern="1200" dirty="0">
                    <a:solidFill>
                      <a:schemeClr val="tx1"/>
                    </a:solidFill>
                    <a:effectLst/>
                    <a:latin typeface="Arial" pitchFamily="34" charset="0"/>
                    <a:ea typeface="宋体" pitchFamily="2" charset="-122"/>
                    <a:cs typeface="+mn-cs"/>
                  </a:rPr>
                  <a:t>和</a:t>
                </a:r>
                <a:r>
                  <a:rPr lang="en-US" altLang="zh-CN" sz="1200" kern="1200" dirty="0">
                    <a:solidFill>
                      <a:schemeClr val="tx1"/>
                    </a:solidFill>
                    <a:effectLst/>
                    <a:latin typeface="Arial" pitchFamily="34" charset="0"/>
                    <a:ea typeface="宋体" pitchFamily="2" charset="-122"/>
                    <a:cs typeface="+mn-cs"/>
                  </a:rPr>
                  <a:t>x</a:t>
                </a:r>
                <a:r>
                  <a:rPr lang="zh-CN" altLang="zh-CN" sz="1200" kern="1200" dirty="0">
                    <a:solidFill>
                      <a:schemeClr val="tx1"/>
                    </a:solidFill>
                    <a:effectLst/>
                    <a:latin typeface="Arial" pitchFamily="34" charset="0"/>
                    <a:ea typeface="宋体" pitchFamily="2" charset="-122"/>
                    <a:cs typeface="+mn-cs"/>
                  </a:rPr>
                  <a:t>方向的</a:t>
                </a:r>
                <a:r>
                  <a:rPr lang="en-US" altLang="zh-CN" sz="1200" kern="1200" dirty="0" err="1" smtClean="0">
                    <a:solidFill>
                      <a:schemeClr val="tx1"/>
                    </a:solidFill>
                    <a:effectLst/>
                    <a:latin typeface="Arial" pitchFamily="34" charset="0"/>
                    <a:ea typeface="宋体" pitchFamily="2" charset="-122"/>
                    <a:cs typeface="+mn-cs"/>
                  </a:rPr>
                  <a:t>vx</a:t>
                </a:r>
                <a:r>
                  <a:rPr lang="en-US" altLang="zh-CN" sz="1200" kern="1200" dirty="0" smtClean="0">
                    <a:solidFill>
                      <a:schemeClr val="tx1"/>
                    </a:solidFill>
                    <a:effectLst/>
                    <a:latin typeface="Arial" pitchFamily="34" charset="0"/>
                    <a:ea typeface="宋体" pitchFamily="2" charset="-122"/>
                    <a:cs typeface="+mn-cs"/>
                  </a:rPr>
                  <a:t>》</a:t>
                </a:r>
                <a:r>
                  <a:rPr lang="zh-CN" altLang="zh-CN" sz="1200" kern="1200" dirty="0" smtClean="0">
                    <a:solidFill>
                      <a:schemeClr val="tx1"/>
                    </a:solidFill>
                    <a:effectLst/>
                    <a:latin typeface="Arial" pitchFamily="34" charset="0"/>
                    <a:ea typeface="宋体" pitchFamily="2" charset="-122"/>
                    <a:cs typeface="+mn-cs"/>
                  </a:rPr>
                  <a:t>，</a:t>
                </a:r>
                <a:r>
                  <a:rPr lang="zh-CN" altLang="zh-CN" sz="1200" kern="1200" dirty="0">
                    <a:solidFill>
                      <a:schemeClr val="tx1"/>
                    </a:solidFill>
                    <a:effectLst/>
                    <a:latin typeface="Arial" pitchFamily="34" charset="0"/>
                    <a:ea typeface="宋体" pitchFamily="2" charset="-122"/>
                    <a:cs typeface="+mn-cs"/>
                  </a:rPr>
                  <a:t>则</a:t>
                </a:r>
                <a:r>
                  <a:rPr lang="en-US" altLang="zh-CN" sz="1200" kern="1200" dirty="0">
                    <a:solidFill>
                      <a:schemeClr val="tx1"/>
                    </a:solidFill>
                    <a:effectLst/>
                    <a:latin typeface="Arial" pitchFamily="34" charset="0"/>
                    <a:ea typeface="宋体" pitchFamily="2" charset="-122"/>
                    <a:cs typeface="+mn-cs"/>
                  </a:rPr>
                  <a:t>&gt;&gt;&gt;</a:t>
                </a:r>
                <a:r>
                  <a:rPr lang="zh-CN" altLang="zh-CN" sz="1200" kern="1200" dirty="0">
                    <a:solidFill>
                      <a:schemeClr val="tx1"/>
                    </a:solidFill>
                    <a:effectLst/>
                    <a:latin typeface="Arial" pitchFamily="34" charset="0"/>
                    <a:ea typeface="宋体" pitchFamily="2" charset="-122"/>
                    <a:cs typeface="+mn-cs"/>
                  </a:rPr>
                  <a:t>电子在</a:t>
                </a:r>
                <a:r>
                  <a:rPr lang="en-US" altLang="zh-CN" sz="1200" kern="1200" dirty="0">
                    <a:solidFill>
                      <a:schemeClr val="tx1"/>
                    </a:solidFill>
                    <a:effectLst/>
                    <a:latin typeface="Arial" pitchFamily="34" charset="0"/>
                    <a:ea typeface="宋体" pitchFamily="2" charset="-122"/>
                    <a:cs typeface="+mn-cs"/>
                  </a:rPr>
                  <a:t>x</a:t>
                </a:r>
                <a:r>
                  <a:rPr lang="zh-CN" altLang="zh-CN" sz="1200" kern="1200" dirty="0">
                    <a:solidFill>
                      <a:schemeClr val="tx1"/>
                    </a:solidFill>
                    <a:effectLst/>
                    <a:latin typeface="Arial" pitchFamily="34" charset="0"/>
                    <a:ea typeface="宋体" pitchFamily="2" charset="-122"/>
                    <a:cs typeface="+mn-cs"/>
                  </a:rPr>
                  <a:t>方向的运动方程为电子有效质量乘</a:t>
                </a:r>
                <a:r>
                  <a:rPr lang="zh-CN" altLang="zh-CN" sz="1200" kern="1200" dirty="0" smtClean="0">
                    <a:solidFill>
                      <a:schemeClr val="tx1"/>
                    </a:solidFill>
                    <a:effectLst/>
                    <a:latin typeface="Arial" pitchFamily="34" charset="0"/>
                    <a:ea typeface="宋体" pitchFamily="2" charset="-122"/>
                    <a:cs typeface="+mn-cs"/>
                  </a:rPr>
                  <a:t>以</a:t>
                </a:r>
                <a:r>
                  <a:rPr lang="en-US" altLang="zh-CN" sz="1200" kern="1200" dirty="0" smtClean="0">
                    <a:solidFill>
                      <a:schemeClr val="tx1"/>
                    </a:solidFill>
                    <a:effectLst/>
                    <a:latin typeface="Arial" pitchFamily="34" charset="0"/>
                    <a:ea typeface="宋体" pitchFamily="2" charset="-122"/>
                    <a:cs typeface="+mn-cs"/>
                  </a:rPr>
                  <a:t>x</a:t>
                </a:r>
                <a:r>
                  <a:rPr lang="zh-CN" altLang="en-US" sz="1200" kern="1200" dirty="0" smtClean="0">
                    <a:solidFill>
                      <a:schemeClr val="tx1"/>
                    </a:solidFill>
                    <a:effectLst/>
                    <a:latin typeface="Arial" pitchFamily="34" charset="0"/>
                    <a:ea typeface="宋体" pitchFamily="2" charset="-122"/>
                    <a:cs typeface="+mn-cs"/>
                  </a:rPr>
                  <a:t>方向</a:t>
                </a:r>
                <a:r>
                  <a:rPr lang="zh-CN" altLang="zh-CN" sz="1200" kern="1200" dirty="0" smtClean="0">
                    <a:solidFill>
                      <a:schemeClr val="tx1"/>
                    </a:solidFill>
                    <a:effectLst/>
                    <a:latin typeface="Arial" pitchFamily="34" charset="0"/>
                    <a:ea typeface="宋体" pitchFamily="2" charset="-122"/>
                    <a:cs typeface="+mn-cs"/>
                  </a:rPr>
                  <a:t>加速度</a:t>
                </a:r>
                <a:r>
                  <a:rPr lang="zh-CN" altLang="zh-CN" sz="1200" kern="1200" dirty="0">
                    <a:solidFill>
                      <a:schemeClr val="tx1"/>
                    </a:solidFill>
                    <a:effectLst/>
                    <a:latin typeface="Arial" pitchFamily="34" charset="0"/>
                    <a:ea typeface="宋体" pitchFamily="2" charset="-122"/>
                    <a:cs typeface="+mn-cs"/>
                  </a:rPr>
                  <a:t>等于电子受到的</a:t>
                </a:r>
                <a:r>
                  <a:rPr lang="en-US" altLang="zh-CN" sz="1200" kern="1200" dirty="0">
                    <a:solidFill>
                      <a:schemeClr val="tx1"/>
                    </a:solidFill>
                    <a:effectLst/>
                    <a:latin typeface="Arial" pitchFamily="34" charset="0"/>
                    <a:ea typeface="宋体" pitchFamily="2" charset="-122"/>
                    <a:cs typeface="+mn-cs"/>
                  </a:rPr>
                  <a:t>x</a:t>
                </a:r>
                <a:r>
                  <a:rPr lang="zh-CN" altLang="zh-CN" sz="1200" kern="1200" dirty="0">
                    <a:solidFill>
                      <a:schemeClr val="tx1"/>
                    </a:solidFill>
                    <a:effectLst/>
                    <a:latin typeface="Arial" pitchFamily="34" charset="0"/>
                    <a:ea typeface="宋体" pitchFamily="2" charset="-122"/>
                    <a:cs typeface="+mn-cs"/>
                  </a:rPr>
                  <a:t>方向的电场力</a:t>
                </a:r>
                <a:r>
                  <a:rPr lang="zh-CN" altLang="zh-CN" sz="1200" kern="1200" dirty="0" smtClean="0">
                    <a:solidFill>
                      <a:schemeClr val="tx1"/>
                    </a:solidFill>
                    <a:effectLst/>
                    <a:latin typeface="Arial" pitchFamily="34" charset="0"/>
                    <a:ea typeface="宋体" pitchFamily="2" charset="-122"/>
                    <a:cs typeface="+mn-cs"/>
                  </a:rPr>
                  <a:t>加上</a:t>
                </a:r>
                <a:r>
                  <a:rPr lang="zh-CN" altLang="en-US" sz="1200" kern="1200" dirty="0" smtClean="0">
                    <a:solidFill>
                      <a:schemeClr val="tx1"/>
                    </a:solidFill>
                    <a:effectLst/>
                    <a:latin typeface="Arial" pitchFamily="34" charset="0"/>
                    <a:ea typeface="宋体" pitchFamily="2" charset="-122"/>
                    <a:cs typeface="+mn-cs"/>
                  </a:rPr>
                  <a:t>电子在</a:t>
                </a:r>
                <a:r>
                  <a:rPr lang="en-US" altLang="zh-CN" sz="1200" kern="1200" dirty="0" smtClean="0">
                    <a:solidFill>
                      <a:schemeClr val="tx1"/>
                    </a:solidFill>
                    <a:effectLst/>
                    <a:latin typeface="Arial" pitchFamily="34" charset="0"/>
                    <a:ea typeface="宋体" pitchFamily="2" charset="-122"/>
                    <a:cs typeface="+mn-cs"/>
                  </a:rPr>
                  <a:t>y</a:t>
                </a:r>
                <a:r>
                  <a:rPr lang="zh-CN" altLang="zh-CN" sz="1200" kern="1200" dirty="0">
                    <a:solidFill>
                      <a:schemeClr val="tx1"/>
                    </a:solidFill>
                    <a:effectLst/>
                    <a:latin typeface="Arial" pitchFamily="34" charset="0"/>
                    <a:ea typeface="宋体" pitchFamily="2" charset="-122"/>
                    <a:cs typeface="+mn-cs"/>
                  </a:rPr>
                  <a:t>方向</a:t>
                </a:r>
                <a:r>
                  <a:rPr lang="zh-CN" altLang="zh-CN" sz="1200" kern="1200" dirty="0" smtClean="0">
                    <a:solidFill>
                      <a:schemeClr val="tx1"/>
                    </a:solidFill>
                    <a:effectLst/>
                    <a:latin typeface="Arial" pitchFamily="34" charset="0"/>
                    <a:ea typeface="宋体" pitchFamily="2" charset="-122"/>
                    <a:cs typeface="+mn-cs"/>
                  </a:rPr>
                  <a:t>运动</a:t>
                </a:r>
                <a:r>
                  <a:rPr lang="zh-CN" altLang="en-US" sz="1200" kern="1200" dirty="0" smtClean="0">
                    <a:solidFill>
                      <a:schemeClr val="tx1"/>
                    </a:solidFill>
                    <a:effectLst/>
                    <a:latin typeface="Arial" pitchFamily="34" charset="0"/>
                    <a:ea typeface="宋体" pitchFamily="2" charset="-122"/>
                    <a:cs typeface="+mn-cs"/>
                  </a:rPr>
                  <a:t>引起的</a:t>
                </a:r>
                <a:r>
                  <a:rPr lang="zh-CN" altLang="zh-CN" sz="1200" kern="1200" dirty="0" smtClean="0">
                    <a:solidFill>
                      <a:schemeClr val="tx1"/>
                    </a:solidFill>
                    <a:effectLst/>
                    <a:latin typeface="Arial" pitchFamily="34" charset="0"/>
                    <a:ea typeface="宋体" pitchFamily="2" charset="-122"/>
                    <a:cs typeface="+mn-cs"/>
                  </a:rPr>
                  <a:t>在</a:t>
                </a:r>
                <a:r>
                  <a:rPr lang="zh-CN" altLang="zh-CN" sz="1200" kern="1200" dirty="0">
                    <a:solidFill>
                      <a:schemeClr val="tx1"/>
                    </a:solidFill>
                    <a:effectLst/>
                    <a:latin typeface="Arial" pitchFamily="34" charset="0"/>
                    <a:ea typeface="宋体" pitchFamily="2" charset="-122"/>
                    <a:cs typeface="+mn-cs"/>
                  </a:rPr>
                  <a:t>磁场下的洛伦兹力。公式</a:t>
                </a:r>
                <a:r>
                  <a:rPr lang="zh-CN" altLang="zh-CN" sz="1200" kern="1200" dirty="0" smtClean="0">
                    <a:solidFill>
                      <a:schemeClr val="tx1"/>
                    </a:solidFill>
                    <a:effectLst/>
                    <a:latin typeface="Arial" pitchFamily="34" charset="0"/>
                    <a:ea typeface="宋体" pitchFamily="2" charset="-122"/>
                    <a:cs typeface="+mn-cs"/>
                  </a:rPr>
                  <a:t>中</a:t>
                </a:r>
                <a:r>
                  <a:rPr lang="zh-CN" altLang="en-US" sz="1200" kern="1200" dirty="0" smtClean="0">
                    <a:solidFill>
                      <a:schemeClr val="tx1"/>
                    </a:solidFill>
                    <a:effectLst/>
                    <a:latin typeface="Arial" pitchFamily="34" charset="0"/>
                    <a:ea typeface="宋体" pitchFamily="2" charset="-122"/>
                    <a:cs typeface="+mn-cs"/>
                  </a:rPr>
                  <a:t>左侧</a:t>
                </a:r>
                <a:r>
                  <a:rPr lang="en-US" altLang="zh-CN" sz="1200" kern="1200" dirty="0" smtClean="0">
                    <a:solidFill>
                      <a:schemeClr val="tx1"/>
                    </a:solidFill>
                    <a:effectLst/>
                    <a:latin typeface="Arial" pitchFamily="34" charset="0"/>
                    <a:ea typeface="宋体" pitchFamily="2" charset="-122"/>
                    <a:cs typeface="+mn-cs"/>
                  </a:rPr>
                  <a:t>x</a:t>
                </a:r>
                <a:r>
                  <a:rPr lang="zh-CN" altLang="zh-CN" sz="1200" kern="1200" dirty="0">
                    <a:solidFill>
                      <a:schemeClr val="tx1"/>
                    </a:solidFill>
                    <a:effectLst/>
                    <a:latin typeface="Arial" pitchFamily="34" charset="0"/>
                    <a:ea typeface="宋体" pitchFamily="2" charset="-122"/>
                    <a:cs typeface="+mn-cs"/>
                  </a:rPr>
                  <a:t>方向速度</a:t>
                </a:r>
                <a:r>
                  <a:rPr lang="en-US" altLang="zh-CN" sz="1200" kern="1200" dirty="0" err="1">
                    <a:solidFill>
                      <a:schemeClr val="tx1"/>
                    </a:solidFill>
                    <a:effectLst/>
                    <a:latin typeface="Arial" pitchFamily="34" charset="0"/>
                    <a:ea typeface="宋体" pitchFamily="2" charset="-122"/>
                    <a:cs typeface="+mn-cs"/>
                  </a:rPr>
                  <a:t>vx</a:t>
                </a:r>
                <a:r>
                  <a:rPr lang="zh-CN" altLang="zh-CN" sz="1200" kern="1200" dirty="0">
                    <a:solidFill>
                      <a:schemeClr val="tx1"/>
                    </a:solidFill>
                    <a:effectLst/>
                    <a:latin typeface="Arial" pitchFamily="34" charset="0"/>
                    <a:ea typeface="宋体" pitchFamily="2" charset="-122"/>
                    <a:cs typeface="+mn-cs"/>
                  </a:rPr>
                  <a:t>小于零</a:t>
                </a:r>
                <a:r>
                  <a:rPr lang="zh-CN"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加速度为负</a:t>
                </a:r>
                <a:r>
                  <a:rPr lang="en-US" altLang="zh-CN" sz="1200" kern="1200" dirty="0" smtClean="0">
                    <a:solidFill>
                      <a:schemeClr val="tx1"/>
                    </a:solidFill>
                    <a:effectLst/>
                    <a:latin typeface="Arial" pitchFamily="34" charset="0"/>
                    <a:ea typeface="宋体" pitchFamily="2" charset="-122"/>
                    <a:cs typeface="+mn-cs"/>
                  </a:rPr>
                  <a:t>x</a:t>
                </a:r>
                <a:r>
                  <a:rPr lang="zh-CN" altLang="en-US" sz="1200" kern="1200" dirty="0" smtClean="0">
                    <a:solidFill>
                      <a:schemeClr val="tx1"/>
                    </a:solidFill>
                    <a:effectLst/>
                    <a:latin typeface="Arial" pitchFamily="34" charset="0"/>
                    <a:ea typeface="宋体" pitchFamily="2" charset="-122"/>
                    <a:cs typeface="+mn-cs"/>
                  </a:rPr>
                  <a:t>方向，小于零。公式中右侧，</a:t>
                </a:r>
                <a:r>
                  <a:rPr lang="zh-CN" altLang="zh-CN" sz="1200" kern="1200" dirty="0" smtClean="0">
                    <a:solidFill>
                      <a:schemeClr val="tx1"/>
                    </a:solidFill>
                    <a:effectLst/>
                    <a:latin typeface="Arial" pitchFamily="34" charset="0"/>
                    <a:ea typeface="宋体" pitchFamily="2" charset="-122"/>
                    <a:cs typeface="+mn-cs"/>
                  </a:rPr>
                  <a:t>电场</a:t>
                </a:r>
                <a:r>
                  <a:rPr lang="zh-CN" altLang="zh-CN" sz="1200" kern="1200" dirty="0">
                    <a:solidFill>
                      <a:schemeClr val="tx1"/>
                    </a:solidFill>
                    <a:effectLst/>
                    <a:latin typeface="Arial" pitchFamily="34" charset="0"/>
                    <a:ea typeface="宋体" pitchFamily="2" charset="-122"/>
                    <a:cs typeface="+mn-cs"/>
                  </a:rPr>
                  <a:t>大于零，加负号，电场</a:t>
                </a:r>
                <a:r>
                  <a:rPr lang="zh-CN" altLang="zh-CN" sz="1200" kern="1200" dirty="0" smtClean="0">
                    <a:solidFill>
                      <a:schemeClr val="tx1"/>
                    </a:solidFill>
                    <a:effectLst/>
                    <a:latin typeface="Arial" pitchFamily="34" charset="0"/>
                    <a:ea typeface="宋体" pitchFamily="2" charset="-122"/>
                    <a:cs typeface="+mn-cs"/>
                  </a:rPr>
                  <a:t>力</a:t>
                </a:r>
                <a:r>
                  <a:rPr lang="zh-CN" altLang="en-US" sz="1200" kern="1200" dirty="0" smtClean="0">
                    <a:solidFill>
                      <a:schemeClr val="tx1"/>
                    </a:solidFill>
                    <a:effectLst/>
                    <a:latin typeface="Arial" pitchFamily="34" charset="0"/>
                    <a:ea typeface="宋体" pitchFamily="2" charset="-122"/>
                    <a:cs typeface="+mn-cs"/>
                  </a:rPr>
                  <a:t>为</a:t>
                </a:r>
                <a:r>
                  <a:rPr lang="zh-CN" altLang="zh-CN" sz="1200" kern="1200" dirty="0" smtClean="0">
                    <a:solidFill>
                      <a:schemeClr val="tx1"/>
                    </a:solidFill>
                    <a:effectLst/>
                    <a:latin typeface="Arial" pitchFamily="34" charset="0"/>
                    <a:ea typeface="宋体" pitchFamily="2" charset="-122"/>
                    <a:cs typeface="+mn-cs"/>
                  </a:rPr>
                  <a:t>负</a:t>
                </a:r>
                <a:r>
                  <a:rPr lang="en-US" altLang="zh-CN" sz="1200" kern="1200" dirty="0">
                    <a:solidFill>
                      <a:schemeClr val="tx1"/>
                    </a:solidFill>
                    <a:effectLst/>
                    <a:latin typeface="Arial" pitchFamily="34" charset="0"/>
                    <a:ea typeface="宋体" pitchFamily="2" charset="-122"/>
                    <a:cs typeface="+mn-cs"/>
                  </a:rPr>
                  <a:t>x</a:t>
                </a:r>
                <a:r>
                  <a:rPr lang="zh-CN" altLang="zh-CN" sz="1200" kern="1200" dirty="0">
                    <a:solidFill>
                      <a:schemeClr val="tx1"/>
                    </a:solidFill>
                    <a:effectLst/>
                    <a:latin typeface="Arial" pitchFamily="34" charset="0"/>
                    <a:ea typeface="宋体" pitchFamily="2" charset="-122"/>
                    <a:cs typeface="+mn-cs"/>
                  </a:rPr>
                  <a:t>方向，又</a:t>
                </a:r>
                <a:r>
                  <a:rPr lang="en-US" altLang="zh-CN" sz="1200" kern="1200" dirty="0">
                    <a:solidFill>
                      <a:schemeClr val="tx1"/>
                    </a:solidFill>
                    <a:effectLst/>
                    <a:latin typeface="Arial" pitchFamily="34" charset="0"/>
                    <a:ea typeface="宋体" pitchFamily="2" charset="-122"/>
                    <a:cs typeface="+mn-cs"/>
                  </a:rPr>
                  <a:t>y</a:t>
                </a:r>
                <a:r>
                  <a:rPr lang="zh-CN" altLang="zh-CN" sz="1200" kern="1200" dirty="0">
                    <a:solidFill>
                      <a:schemeClr val="tx1"/>
                    </a:solidFill>
                    <a:effectLst/>
                    <a:latin typeface="Arial" pitchFamily="34" charset="0"/>
                    <a:ea typeface="宋体" pitchFamily="2" charset="-122"/>
                    <a:cs typeface="+mn-cs"/>
                  </a:rPr>
                  <a:t>方向电子速度叉乘负</a:t>
                </a:r>
                <a:r>
                  <a:rPr lang="en-US" altLang="zh-CN" sz="1200" kern="1200" dirty="0">
                    <a:solidFill>
                      <a:schemeClr val="tx1"/>
                    </a:solidFill>
                    <a:effectLst/>
                    <a:latin typeface="Arial" pitchFamily="34" charset="0"/>
                    <a:ea typeface="宋体" pitchFamily="2" charset="-122"/>
                    <a:cs typeface="+mn-cs"/>
                  </a:rPr>
                  <a:t>z</a:t>
                </a:r>
                <a:r>
                  <a:rPr lang="zh-CN" altLang="zh-CN" sz="1200" kern="1200" dirty="0">
                    <a:solidFill>
                      <a:schemeClr val="tx1"/>
                    </a:solidFill>
                    <a:effectLst/>
                    <a:latin typeface="Arial" pitchFamily="34" charset="0"/>
                    <a:ea typeface="宋体" pitchFamily="2" charset="-122"/>
                    <a:cs typeface="+mn-cs"/>
                  </a:rPr>
                  <a:t>方向磁场感应强度再乘以电子的负电荷量，洛伦兹力方向为正</a:t>
                </a:r>
                <a:r>
                  <a:rPr lang="en-US" altLang="zh-CN" sz="1200" kern="1200" dirty="0">
                    <a:solidFill>
                      <a:schemeClr val="tx1"/>
                    </a:solidFill>
                    <a:effectLst/>
                    <a:latin typeface="Arial" pitchFamily="34" charset="0"/>
                    <a:ea typeface="宋体" pitchFamily="2" charset="-122"/>
                    <a:cs typeface="+mn-cs"/>
                  </a:rPr>
                  <a:t>x</a:t>
                </a:r>
                <a:r>
                  <a:rPr lang="zh-CN" altLang="zh-CN" sz="1200" kern="1200" dirty="0">
                    <a:solidFill>
                      <a:schemeClr val="tx1"/>
                    </a:solidFill>
                    <a:effectLst/>
                    <a:latin typeface="Arial" pitchFamily="34" charset="0"/>
                    <a:ea typeface="宋体" pitchFamily="2" charset="-122"/>
                    <a:cs typeface="+mn-cs"/>
                  </a:rPr>
                  <a:t>方向。速度</a:t>
                </a:r>
                <a:r>
                  <a:rPr lang="en-US" altLang="zh-CN" sz="1200" kern="1200" dirty="0" err="1">
                    <a:solidFill>
                      <a:schemeClr val="tx1"/>
                    </a:solidFill>
                    <a:effectLst/>
                    <a:latin typeface="Arial" pitchFamily="34" charset="0"/>
                    <a:ea typeface="宋体" pitchFamily="2" charset="-122"/>
                    <a:cs typeface="+mn-cs"/>
                  </a:rPr>
                  <a:t>vy</a:t>
                </a:r>
                <a:r>
                  <a:rPr lang="zh-CN" altLang="zh-CN" sz="1200" kern="1200" dirty="0">
                    <a:solidFill>
                      <a:schemeClr val="tx1"/>
                    </a:solidFill>
                    <a:effectLst/>
                    <a:latin typeface="Arial" pitchFamily="34" charset="0"/>
                    <a:ea typeface="宋体" pitchFamily="2" charset="-122"/>
                    <a:cs typeface="+mn-cs"/>
                  </a:rPr>
                  <a:t>大于零，磁感应强度</a:t>
                </a:r>
                <a:r>
                  <a:rPr lang="en-US" altLang="zh-CN" sz="1200" kern="1200" dirty="0" err="1">
                    <a:solidFill>
                      <a:schemeClr val="tx1"/>
                    </a:solidFill>
                    <a:effectLst/>
                    <a:latin typeface="Arial" pitchFamily="34" charset="0"/>
                    <a:ea typeface="宋体" pitchFamily="2" charset="-122"/>
                    <a:cs typeface="+mn-cs"/>
                  </a:rPr>
                  <a:t>Bz</a:t>
                </a:r>
                <a:r>
                  <a:rPr lang="zh-CN" altLang="zh-CN" sz="1200" kern="1200" dirty="0">
                    <a:solidFill>
                      <a:schemeClr val="tx1"/>
                    </a:solidFill>
                    <a:effectLst/>
                    <a:latin typeface="Arial" pitchFamily="34" charset="0"/>
                    <a:ea typeface="宋体" pitchFamily="2" charset="-122"/>
                    <a:cs typeface="+mn-cs"/>
                  </a:rPr>
                  <a:t>小于零，加上负号，大于零。</a:t>
                </a:r>
                <a:r>
                  <a:rPr lang="en-US" altLang="zh-CN" sz="1200" kern="1200" dirty="0">
                    <a:solidFill>
                      <a:schemeClr val="tx1"/>
                    </a:solidFill>
                    <a:effectLst/>
                    <a:latin typeface="Arial" pitchFamily="34" charset="0"/>
                    <a:ea typeface="宋体" pitchFamily="2" charset="-122"/>
                    <a:cs typeface="+mn-cs"/>
                  </a:rPr>
                  <a:t>&gt;&gt;&gt;</a:t>
                </a:r>
                <a:r>
                  <a:rPr lang="zh-CN" altLang="zh-CN" sz="1200" kern="1200" dirty="0">
                    <a:solidFill>
                      <a:schemeClr val="tx1"/>
                    </a:solidFill>
                    <a:effectLst/>
                    <a:latin typeface="Arial" pitchFamily="34" charset="0"/>
                    <a:ea typeface="宋体" pitchFamily="2" charset="-122"/>
                    <a:cs typeface="+mn-cs"/>
                  </a:rPr>
                  <a:t>同理列出电子</a:t>
                </a:r>
                <a:r>
                  <a:rPr lang="en-US" altLang="zh-CN" sz="1200" kern="1200" dirty="0">
                    <a:solidFill>
                      <a:schemeClr val="tx1"/>
                    </a:solidFill>
                    <a:effectLst/>
                    <a:latin typeface="Arial" pitchFamily="34" charset="0"/>
                    <a:ea typeface="宋体" pitchFamily="2" charset="-122"/>
                    <a:cs typeface="+mn-cs"/>
                  </a:rPr>
                  <a:t>y</a:t>
                </a:r>
                <a:r>
                  <a:rPr lang="zh-CN" altLang="zh-CN" sz="1200" kern="1200" dirty="0">
                    <a:solidFill>
                      <a:schemeClr val="tx1"/>
                    </a:solidFill>
                    <a:effectLst/>
                    <a:latin typeface="Arial" pitchFamily="34" charset="0"/>
                    <a:ea typeface="宋体" pitchFamily="2" charset="-122"/>
                    <a:cs typeface="+mn-cs"/>
                  </a:rPr>
                  <a:t>方向的运动方程，电子</a:t>
                </a:r>
                <a:r>
                  <a:rPr lang="en-US" altLang="zh-CN" sz="1200" kern="1200" dirty="0">
                    <a:solidFill>
                      <a:schemeClr val="tx1"/>
                    </a:solidFill>
                    <a:effectLst/>
                    <a:latin typeface="Arial" pitchFamily="34" charset="0"/>
                    <a:ea typeface="宋体" pitchFamily="2" charset="-122"/>
                    <a:cs typeface="+mn-cs"/>
                  </a:rPr>
                  <a:t>y</a:t>
                </a:r>
                <a:r>
                  <a:rPr lang="zh-CN" altLang="zh-CN" sz="1200" kern="1200" dirty="0">
                    <a:solidFill>
                      <a:schemeClr val="tx1"/>
                    </a:solidFill>
                    <a:effectLst/>
                    <a:latin typeface="Arial" pitchFamily="34" charset="0"/>
                    <a:ea typeface="宋体" pitchFamily="2" charset="-122"/>
                    <a:cs typeface="+mn-cs"/>
                  </a:rPr>
                  <a:t>方向的加速度乘以电子的有效质量等于电子受到的正</a:t>
                </a:r>
                <a:r>
                  <a:rPr lang="en-US" altLang="zh-CN" sz="1200" kern="1200" dirty="0">
                    <a:solidFill>
                      <a:schemeClr val="tx1"/>
                    </a:solidFill>
                    <a:effectLst/>
                    <a:latin typeface="Arial" pitchFamily="34" charset="0"/>
                    <a:ea typeface="宋体" pitchFamily="2" charset="-122"/>
                    <a:cs typeface="+mn-cs"/>
                  </a:rPr>
                  <a:t>y</a:t>
                </a:r>
                <a:r>
                  <a:rPr lang="zh-CN" altLang="zh-CN" sz="1200" kern="1200" dirty="0">
                    <a:solidFill>
                      <a:schemeClr val="tx1"/>
                    </a:solidFill>
                    <a:effectLst/>
                    <a:latin typeface="Arial" pitchFamily="34" charset="0"/>
                    <a:ea typeface="宋体" pitchFamily="2" charset="-122"/>
                    <a:cs typeface="+mn-cs"/>
                  </a:rPr>
                  <a:t>方向的霍尔电场力，</a:t>
                </a:r>
                <a:r>
                  <a:rPr lang="zh-CN" altLang="zh-CN" sz="1200" kern="1200" dirty="0" smtClean="0">
                    <a:solidFill>
                      <a:schemeClr val="tx1"/>
                    </a:solidFill>
                    <a:effectLst/>
                    <a:latin typeface="Arial" pitchFamily="34" charset="0"/>
                    <a:ea typeface="宋体" pitchFamily="2" charset="-122"/>
                    <a:cs typeface="+mn-cs"/>
                  </a:rPr>
                  <a:t>加上</a:t>
                </a:r>
                <a:r>
                  <a:rPr lang="zh-CN" altLang="en-US" sz="1200" kern="1200" dirty="0" smtClean="0">
                    <a:solidFill>
                      <a:schemeClr val="tx1"/>
                    </a:solidFill>
                    <a:effectLst/>
                    <a:latin typeface="Arial" pitchFamily="34" charset="0"/>
                    <a:ea typeface="宋体" pitchFamily="2" charset="-122"/>
                    <a:cs typeface="+mn-cs"/>
                  </a:rPr>
                  <a:t>电子在</a:t>
                </a:r>
                <a:r>
                  <a:rPr lang="en-US" altLang="zh-CN" sz="1200" kern="1200" dirty="0" smtClean="0">
                    <a:solidFill>
                      <a:schemeClr val="tx1"/>
                    </a:solidFill>
                    <a:effectLst/>
                    <a:latin typeface="Arial" pitchFamily="34" charset="0"/>
                    <a:ea typeface="宋体" pitchFamily="2" charset="-122"/>
                    <a:cs typeface="+mn-cs"/>
                  </a:rPr>
                  <a:t>x</a:t>
                </a:r>
                <a:r>
                  <a:rPr lang="zh-CN" altLang="zh-CN" sz="1200" kern="1200" dirty="0" smtClean="0">
                    <a:solidFill>
                      <a:schemeClr val="tx1"/>
                    </a:solidFill>
                    <a:effectLst/>
                    <a:latin typeface="Arial" pitchFamily="34" charset="0"/>
                    <a:ea typeface="宋体" pitchFamily="2" charset="-122"/>
                    <a:cs typeface="+mn-cs"/>
                  </a:rPr>
                  <a:t>方向</a:t>
                </a:r>
                <a:r>
                  <a:rPr lang="zh-CN" altLang="en-US" sz="1200" kern="1200" dirty="0" smtClean="0">
                    <a:solidFill>
                      <a:schemeClr val="tx1"/>
                    </a:solidFill>
                    <a:effectLst/>
                    <a:latin typeface="Arial" pitchFamily="34" charset="0"/>
                    <a:ea typeface="宋体" pitchFamily="2" charset="-122"/>
                    <a:cs typeface="+mn-cs"/>
                  </a:rPr>
                  <a:t>运动</a:t>
                </a:r>
                <a:r>
                  <a:rPr lang="zh-CN" altLang="zh-CN" sz="1200" kern="1200" dirty="0" smtClean="0">
                    <a:solidFill>
                      <a:schemeClr val="tx1"/>
                    </a:solidFill>
                    <a:effectLst/>
                    <a:latin typeface="Arial" pitchFamily="34" charset="0"/>
                    <a:ea typeface="宋体" pitchFamily="2" charset="-122"/>
                    <a:cs typeface="+mn-cs"/>
                  </a:rPr>
                  <a:t>受到</a:t>
                </a:r>
                <a:r>
                  <a:rPr lang="zh-CN" altLang="zh-CN" sz="1200" kern="1200" dirty="0">
                    <a:solidFill>
                      <a:schemeClr val="tx1"/>
                    </a:solidFill>
                    <a:effectLst/>
                    <a:latin typeface="Arial" pitchFamily="34" charset="0"/>
                    <a:ea typeface="宋体" pitchFamily="2" charset="-122"/>
                    <a:cs typeface="+mn-cs"/>
                  </a:rPr>
                  <a:t>的洛伦兹力。</a:t>
                </a:r>
                <a:r>
                  <a:rPr lang="en-US" altLang="zh-CN" sz="1200" kern="1200" dirty="0">
                    <a:solidFill>
                      <a:schemeClr val="tx1"/>
                    </a:solidFill>
                    <a:effectLst/>
                    <a:latin typeface="Arial" pitchFamily="34" charset="0"/>
                    <a:ea typeface="宋体" pitchFamily="2" charset="-122"/>
                    <a:cs typeface="+mn-cs"/>
                  </a:rPr>
                  <a:t>&gt;&gt;&gt;</a:t>
                </a:r>
                <a:r>
                  <a:rPr lang="zh-CN" altLang="zh-CN" sz="1200" kern="1200" dirty="0">
                    <a:solidFill>
                      <a:schemeClr val="tx1"/>
                    </a:solidFill>
                    <a:effectLst/>
                    <a:latin typeface="Arial" pitchFamily="34" charset="0"/>
                    <a:ea typeface="宋体" pitchFamily="2" charset="-122"/>
                    <a:cs typeface="+mn-cs"/>
                  </a:rPr>
                  <a:t>考虑</a:t>
                </a:r>
                <a:r>
                  <a:rPr lang="en-US" altLang="zh-CN" sz="1200" kern="1200" dirty="0">
                    <a:solidFill>
                      <a:schemeClr val="tx1"/>
                    </a:solidFill>
                    <a:effectLst/>
                    <a:latin typeface="Arial" pitchFamily="34" charset="0"/>
                    <a:ea typeface="宋体" pitchFamily="2" charset="-122"/>
                    <a:cs typeface="+mn-cs"/>
                  </a:rPr>
                  <a:t>x</a:t>
                </a:r>
                <a:r>
                  <a:rPr lang="zh-CN" altLang="zh-CN" sz="1200" kern="1200" dirty="0">
                    <a:solidFill>
                      <a:schemeClr val="tx1"/>
                    </a:solidFill>
                    <a:effectLst/>
                    <a:latin typeface="Arial" pitchFamily="34" charset="0"/>
                    <a:ea typeface="宋体" pitchFamily="2" charset="-122"/>
                    <a:cs typeface="+mn-cs"/>
                  </a:rPr>
                  <a:t>方向的运动方程，由于施加弱磁场，方程中右侧第二项可以忽略</a:t>
                </a:r>
                <a:r>
                  <a:rPr lang="en-US" altLang="zh-CN" sz="1200" kern="1200" dirty="0">
                    <a:solidFill>
                      <a:schemeClr val="tx1"/>
                    </a:solidFill>
                    <a:effectLst/>
                    <a:latin typeface="Arial" pitchFamily="34" charset="0"/>
                    <a:ea typeface="宋体" pitchFamily="2" charset="-122"/>
                    <a:cs typeface="+mn-cs"/>
                  </a:rPr>
                  <a:t>&gt;&gt;&gt;</a:t>
                </a:r>
                <a:r>
                  <a:rPr lang="zh-CN" altLang="zh-CN" sz="1200" kern="1200" dirty="0">
                    <a:solidFill>
                      <a:schemeClr val="tx1"/>
                    </a:solidFill>
                    <a:effectLst/>
                    <a:latin typeface="Arial" pitchFamily="34" charset="0"/>
                    <a:ea typeface="宋体" pitchFamily="2" charset="-122"/>
                    <a:cs typeface="+mn-cs"/>
                  </a:rPr>
                  <a:t>。根据对电子导电现象的分析，电子的平均速度，可以写为</a:t>
                </a:r>
                <a:r>
                  <a:rPr lang="en-US" altLang="zh-CN" sz="1200" kern="1200" dirty="0">
                    <a:solidFill>
                      <a:schemeClr val="tx1"/>
                    </a:solidFill>
                    <a:effectLst/>
                    <a:latin typeface="Arial" pitchFamily="34" charset="0"/>
                    <a:ea typeface="宋体" pitchFamily="2" charset="-122"/>
                    <a:cs typeface="+mn-cs"/>
                  </a:rPr>
                  <a:t>&gt;&gt;&gt;</a:t>
                </a:r>
                <a:r>
                  <a:rPr lang="en-US" altLang="zh-CN" sz="1200" b="1" i="0" kern="1200">
                    <a:solidFill>
                      <a:schemeClr val="tx1"/>
                    </a:solidFill>
                    <a:effectLst/>
                    <a:latin typeface="Arial" pitchFamily="34" charset="0"/>
                    <a:ea typeface="宋体" pitchFamily="2" charset="-122"/>
                    <a:cs typeface="+mn-cs"/>
                  </a:rPr>
                  <a:t>−</a:t>
                </a:r>
                <a:r>
                  <a:rPr lang="zh-CN" altLang="zh-CN" sz="1200" b="1" i="0" kern="1200">
                    <a:solidFill>
                      <a:schemeClr val="tx1"/>
                    </a:solidFill>
                    <a:effectLst/>
                    <a:latin typeface="Arial" pitchFamily="34" charset="0"/>
                    <a:ea typeface="宋体" pitchFamily="2" charset="-122"/>
                    <a:cs typeface="+mn-cs"/>
                  </a:rPr>
                  <a:t>(</a:t>
                </a:r>
                <a:r>
                  <a:rPr lang="en-US" altLang="zh-CN" sz="1200" b="1" i="0" kern="1200">
                    <a:solidFill>
                      <a:schemeClr val="tx1"/>
                    </a:solidFill>
                    <a:effectLst/>
                    <a:latin typeface="Arial" pitchFamily="34" charset="0"/>
                    <a:ea typeface="宋体" pitchFamily="2" charset="-122"/>
                    <a:cs typeface="+mn-cs"/>
                  </a:rPr>
                  <a:t>𝒆𝝉</a:t>
                </a:r>
                <a:r>
                  <a:rPr lang="zh-CN" altLang="zh-CN" sz="1200" b="1" i="0" kern="1200">
                    <a:solidFill>
                      <a:schemeClr val="tx1"/>
                    </a:solidFill>
                    <a:effectLst/>
                    <a:latin typeface="Arial" pitchFamily="34" charset="0"/>
                    <a:ea typeface="宋体" pitchFamily="2" charset="-122"/>
                    <a:cs typeface="+mn-cs"/>
                  </a:rPr>
                  <a:t>_</a:t>
                </a:r>
                <a:r>
                  <a:rPr lang="en-US" altLang="zh-CN" sz="1200" b="1" i="0" kern="1200">
                    <a:solidFill>
                      <a:schemeClr val="tx1"/>
                    </a:solidFill>
                    <a:effectLst/>
                    <a:latin typeface="Arial" pitchFamily="34" charset="0"/>
                    <a:ea typeface="宋体" pitchFamily="2" charset="-122"/>
                    <a:cs typeface="+mn-cs"/>
                  </a:rPr>
                  <a:t>𝒏</a:t>
                </a:r>
                <a:r>
                  <a:rPr lang="zh-CN" altLang="zh-CN" sz="1200" b="1" i="0" kern="1200">
                    <a:solidFill>
                      <a:schemeClr val="tx1"/>
                    </a:solidFill>
                    <a:effectLst/>
                    <a:latin typeface="Arial" pitchFamily="34" charset="0"/>
                    <a:ea typeface="宋体" pitchFamily="2" charset="-122"/>
                    <a:cs typeface="+mn-cs"/>
                  </a:rPr>
                  <a:t>)/(</a:t>
                </a:r>
                <a:r>
                  <a:rPr lang="en-US" altLang="zh-CN" sz="1200" b="1" i="0" kern="1200">
                    <a:solidFill>
                      <a:schemeClr val="tx1"/>
                    </a:solidFill>
                    <a:effectLst/>
                    <a:latin typeface="Arial" pitchFamily="34" charset="0"/>
                    <a:ea typeface="宋体" pitchFamily="2" charset="-122"/>
                    <a:cs typeface="+mn-cs"/>
                  </a:rPr>
                  <a:t>𝒎</a:t>
                </a:r>
                <a:r>
                  <a:rPr lang="zh-CN" altLang="zh-CN" sz="1200" b="1" i="0" kern="1200">
                    <a:solidFill>
                      <a:schemeClr val="tx1"/>
                    </a:solidFill>
                    <a:effectLst/>
                    <a:latin typeface="Arial" pitchFamily="34" charset="0"/>
                    <a:ea typeface="宋体" pitchFamily="2" charset="-122"/>
                    <a:cs typeface="+mn-cs"/>
                  </a:rPr>
                  <a:t>_</a:t>
                </a:r>
                <a:r>
                  <a:rPr lang="en-US" altLang="zh-CN" sz="1200" b="1" i="0" kern="1200">
                    <a:solidFill>
                      <a:schemeClr val="tx1"/>
                    </a:solidFill>
                    <a:effectLst/>
                    <a:latin typeface="Arial" pitchFamily="34" charset="0"/>
                    <a:ea typeface="宋体" pitchFamily="2" charset="-122"/>
                    <a:cs typeface="+mn-cs"/>
                  </a:rPr>
                  <a:t>𝒏^∗ </a:t>
                </a:r>
                <a:r>
                  <a:rPr lang="zh-CN" altLang="zh-CN" sz="1200" b="1" i="0" kern="1200">
                    <a:solidFill>
                      <a:schemeClr val="tx1"/>
                    </a:solidFill>
                    <a:effectLst/>
                    <a:latin typeface="Arial" pitchFamily="34" charset="0"/>
                    <a:ea typeface="宋体" pitchFamily="2" charset="-122"/>
                    <a:cs typeface="+mn-cs"/>
                  </a:rPr>
                  <a:t>) </a:t>
                </a:r>
                <a:r>
                  <a:rPr lang="en-US" altLang="zh-CN" sz="1200" b="1" i="0" kern="1200">
                    <a:solidFill>
                      <a:schemeClr val="tx1"/>
                    </a:solidFill>
                    <a:effectLst/>
                    <a:latin typeface="Arial" pitchFamily="34" charset="0"/>
                    <a:ea typeface="宋体" pitchFamily="2" charset="-122"/>
                    <a:cs typeface="+mn-cs"/>
                  </a:rPr>
                  <a:t>∈</a:t>
                </a:r>
                <a:r>
                  <a:rPr lang="zh-CN" altLang="zh-CN" sz="1200" b="1" i="0" kern="1200">
                    <a:solidFill>
                      <a:schemeClr val="tx1"/>
                    </a:solidFill>
                    <a:effectLst/>
                    <a:latin typeface="Arial" pitchFamily="34" charset="0"/>
                    <a:ea typeface="宋体" pitchFamily="2" charset="-122"/>
                    <a:cs typeface="+mn-cs"/>
                  </a:rPr>
                  <a:t>_</a:t>
                </a:r>
                <a:r>
                  <a:rPr lang="en-US" altLang="zh-CN" sz="1200" b="1" i="0" kern="1200">
                    <a:solidFill>
                      <a:schemeClr val="tx1"/>
                    </a:solidFill>
                    <a:effectLst/>
                    <a:latin typeface="Arial" pitchFamily="34" charset="0"/>
                    <a:ea typeface="宋体" pitchFamily="2" charset="-122"/>
                    <a:cs typeface="+mn-cs"/>
                  </a:rPr>
                  <a:t>𝒙</a:t>
                </a:r>
                <a:r>
                  <a:rPr lang="zh-CN" altLang="zh-CN" sz="1200" b="1" kern="1200" dirty="0">
                    <a:solidFill>
                      <a:schemeClr val="tx1"/>
                    </a:solidFill>
                    <a:effectLst/>
                    <a:latin typeface="Arial" pitchFamily="34" charset="0"/>
                    <a:ea typeface="宋体" pitchFamily="2" charset="-122"/>
                    <a:cs typeface="+mn-cs"/>
                  </a:rPr>
                  <a:t>即</a:t>
                </a:r>
                <a:r>
                  <a:rPr lang="en-US" altLang="zh-CN" sz="1200" b="1" kern="1200" dirty="0">
                    <a:solidFill>
                      <a:schemeClr val="tx1"/>
                    </a:solidFill>
                    <a:effectLst/>
                    <a:latin typeface="Arial" pitchFamily="34" charset="0"/>
                    <a:ea typeface="宋体" pitchFamily="2" charset="-122"/>
                    <a:cs typeface="+mn-cs"/>
                  </a:rPr>
                  <a:t>&gt;&gt;&gt;x</a:t>
                </a:r>
                <a:r>
                  <a:rPr lang="zh-CN" altLang="zh-CN" sz="1200" b="1" kern="1200" dirty="0">
                    <a:solidFill>
                      <a:schemeClr val="tx1"/>
                    </a:solidFill>
                    <a:effectLst/>
                    <a:latin typeface="Arial" pitchFamily="34" charset="0"/>
                    <a:ea typeface="宋体" pitchFamily="2" charset="-122"/>
                    <a:cs typeface="+mn-cs"/>
                  </a:rPr>
                  <a:t>方向的平均速度为</a:t>
                </a:r>
                <a:r>
                  <a:rPr lang="en-US" altLang="zh-CN" sz="1200" b="1" i="0" kern="1200">
                    <a:solidFill>
                      <a:schemeClr val="tx1"/>
                    </a:solidFill>
                    <a:effectLst/>
                    <a:latin typeface="Arial" pitchFamily="34" charset="0"/>
                    <a:ea typeface="宋体" pitchFamily="2" charset="-122"/>
                    <a:cs typeface="+mn-cs"/>
                  </a:rPr>
                  <a:t>−𝝁</a:t>
                </a:r>
                <a:r>
                  <a:rPr lang="zh-CN" altLang="zh-CN" sz="1200" b="1" i="0" kern="1200">
                    <a:solidFill>
                      <a:schemeClr val="tx1"/>
                    </a:solidFill>
                    <a:effectLst/>
                    <a:latin typeface="Arial" pitchFamily="34" charset="0"/>
                    <a:ea typeface="宋体" pitchFamily="2" charset="-122"/>
                    <a:cs typeface="+mn-cs"/>
                  </a:rPr>
                  <a:t>_</a:t>
                </a:r>
                <a:r>
                  <a:rPr lang="en-US" altLang="zh-CN" sz="1200" b="1" i="0" kern="1200">
                    <a:solidFill>
                      <a:schemeClr val="tx1"/>
                    </a:solidFill>
                    <a:effectLst/>
                    <a:latin typeface="Arial" pitchFamily="34" charset="0"/>
                    <a:ea typeface="宋体" pitchFamily="2" charset="-122"/>
                    <a:cs typeface="+mn-cs"/>
                  </a:rPr>
                  <a:t>𝒏</a:t>
                </a:r>
                <a:r>
                  <a:rPr lang="zh-CN" altLang="zh-CN" sz="1200" b="1" i="0" kern="1200">
                    <a:solidFill>
                      <a:schemeClr val="tx1"/>
                    </a:solidFill>
                    <a:effectLst/>
                    <a:latin typeface="Arial" pitchFamily="34" charset="0"/>
                    <a:ea typeface="宋体" pitchFamily="2" charset="-122"/>
                    <a:cs typeface="+mn-cs"/>
                  </a:rPr>
                  <a:t> </a:t>
                </a:r>
                <a:r>
                  <a:rPr lang="en-US" altLang="zh-CN" sz="1200" b="1" i="0" kern="1200">
                    <a:solidFill>
                      <a:schemeClr val="tx1"/>
                    </a:solidFill>
                    <a:effectLst/>
                    <a:latin typeface="Arial" pitchFamily="34" charset="0"/>
                    <a:ea typeface="宋体" pitchFamily="2" charset="-122"/>
                    <a:cs typeface="+mn-cs"/>
                  </a:rPr>
                  <a:t>∈</a:t>
                </a:r>
                <a:r>
                  <a:rPr lang="zh-CN" altLang="zh-CN" sz="1200" b="1" i="0" kern="1200">
                    <a:solidFill>
                      <a:schemeClr val="tx1"/>
                    </a:solidFill>
                    <a:effectLst/>
                    <a:latin typeface="Arial" pitchFamily="34" charset="0"/>
                    <a:ea typeface="宋体" pitchFamily="2" charset="-122"/>
                    <a:cs typeface="+mn-cs"/>
                  </a:rPr>
                  <a:t>_</a:t>
                </a:r>
                <a:r>
                  <a:rPr lang="en-US" altLang="zh-CN" sz="1200" b="1" i="0" kern="1200">
                    <a:solidFill>
                      <a:schemeClr val="tx1"/>
                    </a:solidFill>
                    <a:effectLst/>
                    <a:latin typeface="Arial" pitchFamily="34" charset="0"/>
                    <a:ea typeface="宋体" pitchFamily="2" charset="-122"/>
                    <a:cs typeface="+mn-cs"/>
                  </a:rPr>
                  <a:t>𝒙</a:t>
                </a:r>
                <a:r>
                  <a:rPr lang="zh-CN" altLang="zh-CN" sz="1200" b="1" kern="1200" dirty="0">
                    <a:solidFill>
                      <a:schemeClr val="tx1"/>
                    </a:solidFill>
                    <a:effectLst/>
                    <a:latin typeface="Arial" pitchFamily="34" charset="0"/>
                    <a:ea typeface="宋体" pitchFamily="2" charset="-122"/>
                    <a:cs typeface="+mn-cs"/>
                  </a:rPr>
                  <a:t>，将</a:t>
                </a:r>
                <a:r>
                  <a:rPr lang="en-US" altLang="zh-CN" sz="1200" b="1" kern="1200" dirty="0">
                    <a:solidFill>
                      <a:schemeClr val="tx1"/>
                    </a:solidFill>
                    <a:effectLst/>
                    <a:latin typeface="Arial" pitchFamily="34" charset="0"/>
                    <a:ea typeface="宋体" pitchFamily="2" charset="-122"/>
                    <a:cs typeface="+mn-cs"/>
                  </a:rPr>
                  <a:t>x</a:t>
                </a:r>
                <a:r>
                  <a:rPr lang="zh-CN" altLang="zh-CN" sz="1200" b="1" kern="1200" dirty="0">
                    <a:solidFill>
                      <a:schemeClr val="tx1"/>
                    </a:solidFill>
                    <a:effectLst/>
                    <a:latin typeface="Arial" pitchFamily="34" charset="0"/>
                    <a:ea typeface="宋体" pitchFamily="2" charset="-122"/>
                    <a:cs typeface="+mn-cs"/>
                  </a:rPr>
                  <a:t>方向的平均速度代入到电子</a:t>
                </a:r>
                <a:r>
                  <a:rPr lang="en-US" altLang="zh-CN" sz="1200" b="1" kern="1200" dirty="0">
                    <a:solidFill>
                      <a:schemeClr val="tx1"/>
                    </a:solidFill>
                    <a:effectLst/>
                    <a:latin typeface="Arial" pitchFamily="34" charset="0"/>
                    <a:ea typeface="宋体" pitchFamily="2" charset="-122"/>
                    <a:cs typeface="+mn-cs"/>
                  </a:rPr>
                  <a:t>y</a:t>
                </a:r>
                <a:r>
                  <a:rPr lang="zh-CN" altLang="zh-CN" sz="1200" b="1" kern="1200" dirty="0">
                    <a:solidFill>
                      <a:schemeClr val="tx1"/>
                    </a:solidFill>
                    <a:effectLst/>
                    <a:latin typeface="Arial" pitchFamily="34" charset="0"/>
                    <a:ea typeface="宋体" pitchFamily="2" charset="-122"/>
                    <a:cs typeface="+mn-cs"/>
                  </a:rPr>
                  <a:t>方向的运动方程，利用类似的处理方法，得到电子</a:t>
                </a:r>
                <a:r>
                  <a:rPr lang="en-US" altLang="zh-CN" sz="1200" b="1" kern="1200" dirty="0">
                    <a:solidFill>
                      <a:schemeClr val="tx1"/>
                    </a:solidFill>
                    <a:effectLst/>
                    <a:latin typeface="Arial" pitchFamily="34" charset="0"/>
                    <a:ea typeface="宋体" pitchFamily="2" charset="-122"/>
                    <a:cs typeface="+mn-cs"/>
                  </a:rPr>
                  <a:t>y</a:t>
                </a:r>
                <a:r>
                  <a:rPr lang="zh-CN" altLang="zh-CN" sz="1200" b="1" kern="1200" dirty="0">
                    <a:solidFill>
                      <a:schemeClr val="tx1"/>
                    </a:solidFill>
                    <a:effectLst/>
                    <a:latin typeface="Arial" pitchFamily="34" charset="0"/>
                    <a:ea typeface="宋体" pitchFamily="2" charset="-122"/>
                    <a:cs typeface="+mn-cs"/>
                  </a:rPr>
                  <a:t>方向的平均运动速度</a:t>
                </a:r>
                <a:r>
                  <a:rPr lang="en-US" altLang="zh-CN" sz="1200" b="1" kern="1200" dirty="0">
                    <a:solidFill>
                      <a:schemeClr val="tx1"/>
                    </a:solidFill>
                    <a:effectLst/>
                    <a:latin typeface="Arial" pitchFamily="34" charset="0"/>
                    <a:ea typeface="宋体" pitchFamily="2" charset="-122"/>
                    <a:cs typeface="+mn-cs"/>
                  </a:rPr>
                  <a:t>&gt;&gt;&gt;</a:t>
                </a:r>
                <a:r>
                  <a:rPr lang="zh-CN" altLang="zh-CN" sz="1200" b="1" kern="1200" dirty="0">
                    <a:solidFill>
                      <a:schemeClr val="tx1"/>
                    </a:solidFill>
                    <a:effectLst/>
                    <a:latin typeface="Arial" pitchFamily="34" charset="0"/>
                    <a:ea typeface="宋体" pitchFamily="2" charset="-122"/>
                    <a:cs typeface="+mn-cs"/>
                  </a:rPr>
                  <a:t>，同理分析空穴的运动，得到空穴在</a:t>
                </a:r>
                <a:r>
                  <a:rPr lang="en-US" altLang="zh-CN" sz="1200" b="1" kern="1200" dirty="0">
                    <a:solidFill>
                      <a:schemeClr val="tx1"/>
                    </a:solidFill>
                    <a:effectLst/>
                    <a:latin typeface="Arial" pitchFamily="34" charset="0"/>
                    <a:ea typeface="宋体" pitchFamily="2" charset="-122"/>
                    <a:cs typeface="+mn-cs"/>
                  </a:rPr>
                  <a:t>y</a:t>
                </a:r>
                <a:r>
                  <a:rPr lang="zh-CN" altLang="zh-CN" sz="1200" b="1" kern="1200" dirty="0">
                    <a:solidFill>
                      <a:schemeClr val="tx1"/>
                    </a:solidFill>
                    <a:effectLst/>
                    <a:latin typeface="Arial" pitchFamily="34" charset="0"/>
                    <a:ea typeface="宋体" pitchFamily="2" charset="-122"/>
                    <a:cs typeface="+mn-cs"/>
                  </a:rPr>
                  <a:t>方向的平均运动速度。则半导体在电场和磁场的作用下，载流子在</a:t>
                </a:r>
                <a:r>
                  <a:rPr lang="en-US" altLang="zh-CN" sz="1200" b="1" kern="1200" dirty="0">
                    <a:solidFill>
                      <a:schemeClr val="tx1"/>
                    </a:solidFill>
                    <a:effectLst/>
                    <a:latin typeface="Arial" pitchFamily="34" charset="0"/>
                    <a:ea typeface="宋体" pitchFamily="2" charset="-122"/>
                    <a:cs typeface="+mn-cs"/>
                  </a:rPr>
                  <a:t>y</a:t>
                </a:r>
                <a:r>
                  <a:rPr lang="zh-CN" altLang="zh-CN" sz="1200" b="1" kern="1200" dirty="0">
                    <a:solidFill>
                      <a:schemeClr val="tx1"/>
                    </a:solidFill>
                    <a:effectLst/>
                    <a:latin typeface="Arial" pitchFamily="34" charset="0"/>
                    <a:ea typeface="宋体" pitchFamily="2" charset="-122"/>
                    <a:cs typeface="+mn-cs"/>
                  </a:rPr>
                  <a:t>方向的电流为电子电荷密度乘以</a:t>
                </a:r>
                <a:r>
                  <a:rPr lang="en-US" altLang="zh-CN" sz="1200" b="1" kern="1200" dirty="0">
                    <a:solidFill>
                      <a:schemeClr val="tx1"/>
                    </a:solidFill>
                    <a:effectLst/>
                    <a:latin typeface="Arial" pitchFamily="34" charset="0"/>
                    <a:ea typeface="宋体" pitchFamily="2" charset="-122"/>
                    <a:cs typeface="+mn-cs"/>
                  </a:rPr>
                  <a:t>y</a:t>
                </a:r>
                <a:r>
                  <a:rPr lang="zh-CN" altLang="zh-CN" sz="1200" b="1" kern="1200" dirty="0">
                    <a:solidFill>
                      <a:schemeClr val="tx1"/>
                    </a:solidFill>
                    <a:effectLst/>
                    <a:latin typeface="Arial" pitchFamily="34" charset="0"/>
                    <a:ea typeface="宋体" pitchFamily="2" charset="-122"/>
                    <a:cs typeface="+mn-cs"/>
                  </a:rPr>
                  <a:t>方向电子平均速度，加上空穴的电荷密度乘以</a:t>
                </a:r>
                <a:r>
                  <a:rPr lang="en-US" altLang="zh-CN" sz="1200" b="1" kern="1200" dirty="0">
                    <a:solidFill>
                      <a:schemeClr val="tx1"/>
                    </a:solidFill>
                    <a:effectLst/>
                    <a:latin typeface="Arial" pitchFamily="34" charset="0"/>
                    <a:ea typeface="宋体" pitchFamily="2" charset="-122"/>
                    <a:cs typeface="+mn-cs"/>
                  </a:rPr>
                  <a:t>y</a:t>
                </a:r>
                <a:r>
                  <a:rPr lang="zh-CN" altLang="zh-CN" sz="1200" b="1" kern="1200" dirty="0">
                    <a:solidFill>
                      <a:schemeClr val="tx1"/>
                    </a:solidFill>
                    <a:effectLst/>
                    <a:latin typeface="Arial" pitchFamily="34" charset="0"/>
                    <a:ea typeface="宋体" pitchFamily="2" charset="-122"/>
                    <a:cs typeface="+mn-cs"/>
                  </a:rPr>
                  <a:t>方向空穴平均速度</a:t>
                </a:r>
                <a:r>
                  <a:rPr lang="en-US" altLang="zh-CN" sz="1200" b="1" kern="1200" dirty="0">
                    <a:solidFill>
                      <a:schemeClr val="tx1"/>
                    </a:solidFill>
                    <a:effectLst/>
                    <a:latin typeface="Arial" pitchFamily="34" charset="0"/>
                    <a:ea typeface="宋体" pitchFamily="2" charset="-122"/>
                    <a:cs typeface="+mn-cs"/>
                  </a:rPr>
                  <a:t>&gt;&gt;&gt;</a:t>
                </a:r>
                <a:r>
                  <a:rPr lang="zh-CN" altLang="zh-CN" sz="1200" b="1" kern="1200" dirty="0">
                    <a:solidFill>
                      <a:schemeClr val="tx1"/>
                    </a:solidFill>
                    <a:effectLst/>
                    <a:latin typeface="Arial" pitchFamily="34" charset="0"/>
                    <a:ea typeface="宋体" pitchFamily="2" charset="-122"/>
                    <a:cs typeface="+mn-cs"/>
                  </a:rPr>
                  <a:t>，代入</a:t>
                </a:r>
                <a:r>
                  <a:rPr lang="en-US" altLang="zh-CN" sz="1200" b="1" kern="1200" dirty="0">
                    <a:solidFill>
                      <a:schemeClr val="tx1"/>
                    </a:solidFill>
                    <a:effectLst/>
                    <a:latin typeface="Arial" pitchFamily="34" charset="0"/>
                    <a:ea typeface="宋体" pitchFamily="2" charset="-122"/>
                    <a:cs typeface="+mn-cs"/>
                  </a:rPr>
                  <a:t>y</a:t>
                </a:r>
                <a:r>
                  <a:rPr lang="zh-CN" altLang="zh-CN" sz="1200" b="1" kern="1200" dirty="0">
                    <a:solidFill>
                      <a:schemeClr val="tx1"/>
                    </a:solidFill>
                    <a:effectLst/>
                    <a:latin typeface="Arial" pitchFamily="34" charset="0"/>
                    <a:ea typeface="宋体" pitchFamily="2" charset="-122"/>
                    <a:cs typeface="+mn-cs"/>
                  </a:rPr>
                  <a:t>方向电子平均速度和</a:t>
                </a:r>
                <a:r>
                  <a:rPr lang="en-US" altLang="zh-CN" sz="1200" b="1" kern="1200" dirty="0">
                    <a:solidFill>
                      <a:schemeClr val="tx1"/>
                    </a:solidFill>
                    <a:effectLst/>
                    <a:latin typeface="Arial" pitchFamily="34" charset="0"/>
                    <a:ea typeface="宋体" pitchFamily="2" charset="-122"/>
                    <a:cs typeface="+mn-cs"/>
                  </a:rPr>
                  <a:t>y</a:t>
                </a:r>
                <a:r>
                  <a:rPr lang="zh-CN" altLang="zh-CN" sz="1200" b="1" kern="1200" dirty="0">
                    <a:solidFill>
                      <a:schemeClr val="tx1"/>
                    </a:solidFill>
                    <a:effectLst/>
                    <a:latin typeface="Arial" pitchFamily="34" charset="0"/>
                    <a:ea typeface="宋体" pitchFamily="2" charset="-122"/>
                    <a:cs typeface="+mn-cs"/>
                  </a:rPr>
                  <a:t>方向空穴平均速度表达式</a:t>
                </a:r>
                <a:r>
                  <a:rPr lang="en-US" altLang="zh-CN" sz="1200" b="1" kern="1200" dirty="0" smtClean="0">
                    <a:solidFill>
                      <a:schemeClr val="tx1"/>
                    </a:solidFill>
                    <a:effectLst/>
                    <a:latin typeface="Arial" pitchFamily="34" charset="0"/>
                    <a:ea typeface="宋体" pitchFamily="2" charset="-122"/>
                    <a:cs typeface="+mn-cs"/>
                  </a:rPr>
                  <a:t>&gt;&gt;&gt;</a:t>
                </a:r>
                <a:r>
                  <a:rPr lang="zh-CN" altLang="en-US" sz="1200" b="1" kern="1200" dirty="0" smtClean="0">
                    <a:solidFill>
                      <a:schemeClr val="tx1"/>
                    </a:solidFill>
                    <a:effectLst/>
                    <a:latin typeface="Arial" pitchFamily="34" charset="0"/>
                    <a:ea typeface="宋体" pitchFamily="2" charset="-122"/>
                    <a:cs typeface="+mn-cs"/>
                  </a:rPr>
                  <a:t>得到</a:t>
                </a:r>
                <a:r>
                  <a:rPr lang="en-US" altLang="zh-CN" sz="1200" b="1" kern="1200" dirty="0" smtClean="0">
                    <a:solidFill>
                      <a:schemeClr val="tx1"/>
                    </a:solidFill>
                    <a:effectLst/>
                    <a:latin typeface="Arial" pitchFamily="34" charset="0"/>
                    <a:ea typeface="宋体" pitchFamily="2" charset="-122"/>
                    <a:cs typeface="+mn-cs"/>
                  </a:rPr>
                  <a:t>y</a:t>
                </a:r>
                <a:r>
                  <a:rPr lang="zh-CN" altLang="en-US" sz="1200" b="1" kern="1200" dirty="0" smtClean="0">
                    <a:solidFill>
                      <a:schemeClr val="tx1"/>
                    </a:solidFill>
                    <a:effectLst/>
                    <a:latin typeface="Arial" pitchFamily="34" charset="0"/>
                    <a:ea typeface="宋体" pitchFamily="2" charset="-122"/>
                    <a:cs typeface="+mn-cs"/>
                  </a:rPr>
                  <a:t>方向电流同电子密度、空穴密度、电子迁移率、空穴迁移率、</a:t>
                </a:r>
                <a:r>
                  <a:rPr lang="en-US" altLang="zh-CN" sz="1200" b="1" kern="1200" dirty="0" smtClean="0">
                    <a:solidFill>
                      <a:schemeClr val="tx1"/>
                    </a:solidFill>
                    <a:effectLst/>
                    <a:latin typeface="Arial" pitchFamily="34" charset="0"/>
                    <a:ea typeface="宋体" pitchFamily="2" charset="-122"/>
                    <a:cs typeface="+mn-cs"/>
                  </a:rPr>
                  <a:t>x</a:t>
                </a:r>
                <a:r>
                  <a:rPr lang="zh-CN" altLang="en-US" sz="1200" b="1" kern="1200" dirty="0" smtClean="0">
                    <a:solidFill>
                      <a:schemeClr val="tx1"/>
                    </a:solidFill>
                    <a:effectLst/>
                    <a:latin typeface="Arial" pitchFamily="34" charset="0"/>
                    <a:ea typeface="宋体" pitchFamily="2" charset="-122"/>
                    <a:cs typeface="+mn-cs"/>
                  </a:rPr>
                  <a:t>方向电场、</a:t>
                </a:r>
                <a:r>
                  <a:rPr lang="en-US" altLang="zh-CN" sz="1200" b="1" kern="1200" dirty="0" smtClean="0">
                    <a:solidFill>
                      <a:schemeClr val="tx1"/>
                    </a:solidFill>
                    <a:effectLst/>
                    <a:latin typeface="Arial" pitchFamily="34" charset="0"/>
                    <a:ea typeface="宋体" pitchFamily="2" charset="-122"/>
                    <a:cs typeface="+mn-cs"/>
                  </a:rPr>
                  <a:t>y</a:t>
                </a:r>
                <a:r>
                  <a:rPr lang="zh-CN" altLang="en-US" sz="1200" b="1" kern="1200" dirty="0" smtClean="0">
                    <a:solidFill>
                      <a:schemeClr val="tx1"/>
                    </a:solidFill>
                    <a:effectLst/>
                    <a:latin typeface="Arial" pitchFamily="34" charset="0"/>
                    <a:ea typeface="宋体" pitchFamily="2" charset="-122"/>
                    <a:cs typeface="+mn-cs"/>
                  </a:rPr>
                  <a:t>方向电场和磁感应强度之间的表达式。</a:t>
                </a:r>
                <a:endParaRPr lang="zh-CN" altLang="zh-CN" sz="1200" kern="1200" dirty="0">
                  <a:solidFill>
                    <a:schemeClr val="tx1"/>
                  </a:solidFill>
                  <a:effectLst/>
                  <a:latin typeface="Arial" pitchFamily="34" charset="0"/>
                  <a:ea typeface="宋体" pitchFamily="2" charset="-122"/>
                  <a:cs typeface="+mn-cs"/>
                </a:endParaRPr>
              </a:p>
              <a:p>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8</a:t>
            </a:fld>
            <a:endParaRPr lang="en-US"/>
          </a:p>
        </p:txBody>
      </p:sp>
    </p:spTree>
    <p:extLst>
      <p:ext uri="{BB962C8B-B14F-4D97-AF65-F5344CB8AC3E}">
        <p14:creationId xmlns:p14="http://schemas.microsoft.com/office/powerpoint/2010/main" val="12099515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稳态时，</a:t>
            </a:r>
            <a:r>
              <a:rPr lang="en-US" altLang="zh-CN" dirty="0" smtClean="0"/>
              <a:t>y</a:t>
            </a:r>
            <a:r>
              <a:rPr lang="zh-CN" altLang="en-US" dirty="0" smtClean="0"/>
              <a:t>方向的电流密度等于零。注意，虽然在稳态时</a:t>
            </a:r>
            <a:r>
              <a:rPr lang="en-US" altLang="zh-CN" dirty="0" smtClean="0"/>
              <a:t>y</a:t>
            </a:r>
            <a:r>
              <a:rPr lang="zh-CN" altLang="en-US" dirty="0" smtClean="0"/>
              <a:t>方向的电流密度等于零</a:t>
            </a:r>
            <a:r>
              <a:rPr lang="en-US" altLang="zh-CN" dirty="0" smtClean="0"/>
              <a:t>》</a:t>
            </a:r>
            <a:r>
              <a:rPr lang="zh-CN" altLang="en-US" dirty="0" smtClean="0"/>
              <a:t>，但是</a:t>
            </a:r>
            <a:r>
              <a:rPr lang="en-US" altLang="zh-CN" dirty="0" smtClean="0"/>
              <a:t>y</a:t>
            </a:r>
            <a:r>
              <a:rPr lang="zh-CN" altLang="en-US" dirty="0" smtClean="0"/>
              <a:t>方向的电子电流密度和空穴电流密度并不等于零，而是两种载流子的电流密度和等于零。据此，得到两种载流子共同起作用时，霍尔电场的表达式</a:t>
            </a:r>
            <a:r>
              <a:rPr lang="en-US" altLang="zh-CN" dirty="0" smtClean="0"/>
              <a:t>》</a:t>
            </a:r>
            <a:r>
              <a:rPr lang="zh-CN" altLang="en-US" dirty="0" smtClean="0"/>
              <a:t>。将</a:t>
            </a:r>
            <a:r>
              <a:rPr lang="en-US" altLang="zh-CN" dirty="0" smtClean="0"/>
              <a:t>x</a:t>
            </a:r>
            <a:r>
              <a:rPr lang="zh-CN" altLang="en-US" dirty="0" smtClean="0"/>
              <a:t>方向电场用</a:t>
            </a:r>
            <a:r>
              <a:rPr lang="en-US" altLang="zh-CN" dirty="0" smtClean="0"/>
              <a:t>x</a:t>
            </a:r>
            <a:r>
              <a:rPr lang="zh-CN" altLang="en-US" dirty="0" smtClean="0"/>
              <a:t>方向电流除以载流子的电导率公式代入霍尔电场表达式</a:t>
            </a:r>
            <a:r>
              <a:rPr lang="en-US" altLang="zh-CN" dirty="0" smtClean="0"/>
              <a:t>》,</a:t>
            </a:r>
            <a:r>
              <a:rPr lang="zh-CN" altLang="en-US" dirty="0" smtClean="0"/>
              <a:t>同时设</a:t>
            </a:r>
            <a:r>
              <a:rPr lang="en-US" altLang="zh-CN" dirty="0" smtClean="0"/>
              <a:t>b</a:t>
            </a:r>
            <a:r>
              <a:rPr lang="zh-CN" altLang="en-US" dirty="0" smtClean="0"/>
              <a:t>等于电子迁移率除以空穴迁移率</a:t>
            </a:r>
            <a:r>
              <a:rPr lang="en-US" altLang="zh-CN" dirty="0" smtClean="0"/>
              <a:t>》</a:t>
            </a:r>
            <a:r>
              <a:rPr lang="zh-CN" altLang="en-US" dirty="0" smtClean="0"/>
              <a:t>。得到霍尔电场表达式如下</a:t>
            </a:r>
            <a:r>
              <a:rPr lang="en-US" altLang="zh-CN" dirty="0" smtClean="0"/>
              <a:t>》</a:t>
            </a:r>
            <a:r>
              <a:rPr lang="zh-CN" altLang="en-US" dirty="0" smtClean="0"/>
              <a:t>。则得出两种载流子起作用时的霍尔系数表达式。</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9</a:t>
            </a:fld>
            <a:endParaRPr lang="en-US"/>
          </a:p>
        </p:txBody>
      </p:sp>
    </p:spTree>
    <p:extLst>
      <p:ext uri="{BB962C8B-B14F-4D97-AF65-F5344CB8AC3E}">
        <p14:creationId xmlns:p14="http://schemas.microsoft.com/office/powerpoint/2010/main" val="957744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72FBB4F6-0A4D-45AD-9DC7-3F84F69CE2E0}" type="slidenum">
              <a:rPr lang="en-US"/>
              <a:pPr>
                <a:defRPr/>
              </a:pPr>
              <a:t>‹#›</a:t>
            </a:fld>
            <a:endParaRPr lang="en-US"/>
          </a:p>
        </p:txBody>
      </p:sp>
    </p:spTree>
    <p:extLst>
      <p:ext uri="{BB962C8B-B14F-4D97-AF65-F5344CB8AC3E}">
        <p14:creationId xmlns:p14="http://schemas.microsoft.com/office/powerpoint/2010/main" val="3517815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2E6115D5-BD80-4096-BD64-64918E1FAD7F}" type="slidenum">
              <a:rPr lang="en-US"/>
              <a:pPr>
                <a:defRPr/>
              </a:pPr>
              <a:t>‹#›</a:t>
            </a:fld>
            <a:endParaRPr lang="en-US"/>
          </a:p>
        </p:txBody>
      </p:sp>
    </p:spTree>
    <p:extLst>
      <p:ext uri="{BB962C8B-B14F-4D97-AF65-F5344CB8AC3E}">
        <p14:creationId xmlns:p14="http://schemas.microsoft.com/office/powerpoint/2010/main" val="3990478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38685" y="228601"/>
            <a:ext cx="2846916"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97934" y="228601"/>
            <a:ext cx="8337551" cy="5870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6935BC1D-AA0C-49F4-BACF-F57B31DE5EBE}" type="slidenum">
              <a:rPr lang="en-US"/>
              <a:pPr>
                <a:defRPr/>
              </a:pPr>
              <a:t>‹#›</a:t>
            </a:fld>
            <a:endParaRPr lang="en-US"/>
          </a:p>
        </p:txBody>
      </p:sp>
    </p:spTree>
    <p:extLst>
      <p:ext uri="{BB962C8B-B14F-4D97-AF65-F5344CB8AC3E}">
        <p14:creationId xmlns:p14="http://schemas.microsoft.com/office/powerpoint/2010/main" val="20637311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164"/>
          <p:cNvSpPr>
            <a:spLocks noGrp="1" noChangeArrowheads="1"/>
          </p:cNvSpPr>
          <p:nvPr>
            <p:ph type="dt" sz="half" idx="10"/>
          </p:nvPr>
        </p:nvSpPr>
        <p:spPr>
          <a:ln/>
        </p:spPr>
        <p:txBody>
          <a:bodyPr/>
          <a:lstStyle>
            <a:lvl1pPr>
              <a:defRPr/>
            </a:lvl1pPr>
          </a:lstStyle>
          <a:p>
            <a:pPr>
              <a:defRPr/>
            </a:pPr>
            <a:endParaRPr lang="en-US"/>
          </a:p>
        </p:txBody>
      </p:sp>
      <p:sp>
        <p:nvSpPr>
          <p:cNvPr id="5" name="Rectangle 165"/>
          <p:cNvSpPr>
            <a:spLocks noGrp="1" noChangeArrowheads="1"/>
          </p:cNvSpPr>
          <p:nvPr>
            <p:ph type="ftr" sz="quarter" idx="11"/>
          </p:nvPr>
        </p:nvSpPr>
        <p:spPr>
          <a:ln/>
        </p:spPr>
        <p:txBody>
          <a:bodyPr/>
          <a:lstStyle>
            <a:lvl1pPr>
              <a:defRPr/>
            </a:lvl1pPr>
          </a:lstStyle>
          <a:p>
            <a:pPr>
              <a:defRPr/>
            </a:pPr>
            <a:endParaRPr lang="en-US"/>
          </a:p>
        </p:txBody>
      </p:sp>
      <p:sp>
        <p:nvSpPr>
          <p:cNvPr id="6" name="Rectangle 166"/>
          <p:cNvSpPr>
            <a:spLocks noGrp="1" noChangeArrowheads="1"/>
          </p:cNvSpPr>
          <p:nvPr>
            <p:ph type="sldNum" sz="quarter" idx="12"/>
          </p:nvPr>
        </p:nvSpPr>
        <p:spPr>
          <a:ln/>
        </p:spPr>
        <p:txBody>
          <a:bodyPr/>
          <a:lstStyle>
            <a:lvl1pPr>
              <a:defRPr/>
            </a:lvl1pPr>
          </a:lstStyle>
          <a:p>
            <a:pPr>
              <a:defRPr/>
            </a:pPr>
            <a:fld id="{49FBF4FC-0976-4D6E-8283-2C65709381A8}" type="slidenum">
              <a:rPr lang="en-US"/>
              <a:pPr>
                <a:defRPr/>
              </a:pPr>
              <a:t>‹#›</a:t>
            </a:fld>
            <a:endParaRPr lang="en-US"/>
          </a:p>
        </p:txBody>
      </p:sp>
    </p:spTree>
    <p:extLst>
      <p:ext uri="{BB962C8B-B14F-4D97-AF65-F5344CB8AC3E}">
        <p14:creationId xmlns:p14="http://schemas.microsoft.com/office/powerpoint/2010/main" val="15387233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64"/>
          <p:cNvSpPr>
            <a:spLocks noGrp="1" noChangeArrowheads="1"/>
          </p:cNvSpPr>
          <p:nvPr>
            <p:ph type="dt" sz="half" idx="10"/>
          </p:nvPr>
        </p:nvSpPr>
        <p:spPr>
          <a:ln/>
        </p:spPr>
        <p:txBody>
          <a:bodyPr/>
          <a:lstStyle>
            <a:lvl1pPr>
              <a:defRPr/>
            </a:lvl1pPr>
          </a:lstStyle>
          <a:p>
            <a:pPr>
              <a:defRPr/>
            </a:pPr>
            <a:endParaRPr lang="en-US"/>
          </a:p>
        </p:txBody>
      </p:sp>
      <p:sp>
        <p:nvSpPr>
          <p:cNvPr id="5" name="Rectangle 165"/>
          <p:cNvSpPr>
            <a:spLocks noGrp="1" noChangeArrowheads="1"/>
          </p:cNvSpPr>
          <p:nvPr>
            <p:ph type="ftr" sz="quarter" idx="11"/>
          </p:nvPr>
        </p:nvSpPr>
        <p:spPr>
          <a:ln/>
        </p:spPr>
        <p:txBody>
          <a:bodyPr/>
          <a:lstStyle>
            <a:lvl1pPr>
              <a:defRPr/>
            </a:lvl1pPr>
          </a:lstStyle>
          <a:p>
            <a:pPr>
              <a:defRPr/>
            </a:pPr>
            <a:endParaRPr lang="en-US"/>
          </a:p>
        </p:txBody>
      </p:sp>
      <p:sp>
        <p:nvSpPr>
          <p:cNvPr id="6" name="Rectangle 166"/>
          <p:cNvSpPr>
            <a:spLocks noGrp="1" noChangeArrowheads="1"/>
          </p:cNvSpPr>
          <p:nvPr>
            <p:ph type="sldNum" sz="quarter" idx="12"/>
          </p:nvPr>
        </p:nvSpPr>
        <p:spPr>
          <a:ln/>
        </p:spPr>
        <p:txBody>
          <a:bodyPr/>
          <a:lstStyle>
            <a:lvl1pPr>
              <a:defRPr/>
            </a:lvl1pPr>
          </a:lstStyle>
          <a:p>
            <a:pPr>
              <a:defRPr/>
            </a:pPr>
            <a:fld id="{BAB89666-A1EC-45C4-AC18-AB16140A1EA7}" type="slidenum">
              <a:rPr lang="en-US"/>
              <a:pPr>
                <a:defRPr/>
              </a:pPr>
              <a:t>‹#›</a:t>
            </a:fld>
            <a:endParaRPr lang="en-US"/>
          </a:p>
        </p:txBody>
      </p:sp>
    </p:spTree>
    <p:extLst>
      <p:ext uri="{BB962C8B-B14F-4D97-AF65-F5344CB8AC3E}">
        <p14:creationId xmlns:p14="http://schemas.microsoft.com/office/powerpoint/2010/main" val="7854098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64"/>
          <p:cNvSpPr>
            <a:spLocks noGrp="1" noChangeArrowheads="1"/>
          </p:cNvSpPr>
          <p:nvPr>
            <p:ph type="dt" sz="half" idx="10"/>
          </p:nvPr>
        </p:nvSpPr>
        <p:spPr>
          <a:ln/>
        </p:spPr>
        <p:txBody>
          <a:bodyPr/>
          <a:lstStyle>
            <a:lvl1pPr>
              <a:defRPr/>
            </a:lvl1pPr>
          </a:lstStyle>
          <a:p>
            <a:pPr>
              <a:defRPr/>
            </a:pPr>
            <a:endParaRPr lang="en-US"/>
          </a:p>
        </p:txBody>
      </p:sp>
      <p:sp>
        <p:nvSpPr>
          <p:cNvPr id="5" name="Rectangle 165"/>
          <p:cNvSpPr>
            <a:spLocks noGrp="1" noChangeArrowheads="1"/>
          </p:cNvSpPr>
          <p:nvPr>
            <p:ph type="ftr" sz="quarter" idx="11"/>
          </p:nvPr>
        </p:nvSpPr>
        <p:spPr>
          <a:ln/>
        </p:spPr>
        <p:txBody>
          <a:bodyPr/>
          <a:lstStyle>
            <a:lvl1pPr>
              <a:defRPr/>
            </a:lvl1pPr>
          </a:lstStyle>
          <a:p>
            <a:pPr>
              <a:defRPr/>
            </a:pPr>
            <a:endParaRPr lang="en-US"/>
          </a:p>
        </p:txBody>
      </p:sp>
      <p:sp>
        <p:nvSpPr>
          <p:cNvPr id="6" name="Rectangle 166"/>
          <p:cNvSpPr>
            <a:spLocks noGrp="1" noChangeArrowheads="1"/>
          </p:cNvSpPr>
          <p:nvPr>
            <p:ph type="sldNum" sz="quarter" idx="12"/>
          </p:nvPr>
        </p:nvSpPr>
        <p:spPr>
          <a:ln/>
        </p:spPr>
        <p:txBody>
          <a:bodyPr/>
          <a:lstStyle>
            <a:lvl1pPr>
              <a:defRPr/>
            </a:lvl1pPr>
          </a:lstStyle>
          <a:p>
            <a:pPr>
              <a:defRPr/>
            </a:pPr>
            <a:fld id="{ABA72CBA-2FE0-4D9D-901E-5E0EE3152DEE}" type="slidenum">
              <a:rPr lang="en-US"/>
              <a:pPr>
                <a:defRPr/>
              </a:pPr>
              <a:t>‹#›</a:t>
            </a:fld>
            <a:endParaRPr lang="en-US"/>
          </a:p>
        </p:txBody>
      </p:sp>
    </p:spTree>
    <p:extLst>
      <p:ext uri="{BB962C8B-B14F-4D97-AF65-F5344CB8AC3E}">
        <p14:creationId xmlns:p14="http://schemas.microsoft.com/office/powerpoint/2010/main" val="1024744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12800" y="1600200"/>
            <a:ext cx="53340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50000" y="1600200"/>
            <a:ext cx="53340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64"/>
          <p:cNvSpPr>
            <a:spLocks noGrp="1" noChangeArrowheads="1"/>
          </p:cNvSpPr>
          <p:nvPr>
            <p:ph type="dt" sz="half" idx="10"/>
          </p:nvPr>
        </p:nvSpPr>
        <p:spPr>
          <a:ln/>
        </p:spPr>
        <p:txBody>
          <a:bodyPr/>
          <a:lstStyle>
            <a:lvl1pPr>
              <a:defRPr/>
            </a:lvl1pPr>
          </a:lstStyle>
          <a:p>
            <a:pPr>
              <a:defRPr/>
            </a:pPr>
            <a:endParaRPr lang="en-US"/>
          </a:p>
        </p:txBody>
      </p:sp>
      <p:sp>
        <p:nvSpPr>
          <p:cNvPr id="6" name="Rectangle 165"/>
          <p:cNvSpPr>
            <a:spLocks noGrp="1" noChangeArrowheads="1"/>
          </p:cNvSpPr>
          <p:nvPr>
            <p:ph type="ftr" sz="quarter" idx="11"/>
          </p:nvPr>
        </p:nvSpPr>
        <p:spPr>
          <a:ln/>
        </p:spPr>
        <p:txBody>
          <a:bodyPr/>
          <a:lstStyle>
            <a:lvl1pPr>
              <a:defRPr/>
            </a:lvl1pPr>
          </a:lstStyle>
          <a:p>
            <a:pPr>
              <a:defRPr/>
            </a:pPr>
            <a:endParaRPr lang="en-US"/>
          </a:p>
        </p:txBody>
      </p:sp>
      <p:sp>
        <p:nvSpPr>
          <p:cNvPr id="7" name="Rectangle 166"/>
          <p:cNvSpPr>
            <a:spLocks noGrp="1" noChangeArrowheads="1"/>
          </p:cNvSpPr>
          <p:nvPr>
            <p:ph type="sldNum" sz="quarter" idx="12"/>
          </p:nvPr>
        </p:nvSpPr>
        <p:spPr>
          <a:ln/>
        </p:spPr>
        <p:txBody>
          <a:bodyPr/>
          <a:lstStyle>
            <a:lvl1pPr>
              <a:defRPr/>
            </a:lvl1pPr>
          </a:lstStyle>
          <a:p>
            <a:pPr>
              <a:defRPr/>
            </a:pPr>
            <a:fld id="{8AB764C8-155F-4F73-9F72-1D6BBD7AFD9E}" type="slidenum">
              <a:rPr lang="en-US"/>
              <a:pPr>
                <a:defRPr/>
              </a:pPr>
              <a:t>‹#›</a:t>
            </a:fld>
            <a:endParaRPr lang="en-US"/>
          </a:p>
        </p:txBody>
      </p:sp>
    </p:spTree>
    <p:extLst>
      <p:ext uri="{BB962C8B-B14F-4D97-AF65-F5344CB8AC3E}">
        <p14:creationId xmlns:p14="http://schemas.microsoft.com/office/powerpoint/2010/main" val="7168504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64"/>
          <p:cNvSpPr>
            <a:spLocks noGrp="1" noChangeArrowheads="1"/>
          </p:cNvSpPr>
          <p:nvPr>
            <p:ph type="dt" sz="half" idx="10"/>
          </p:nvPr>
        </p:nvSpPr>
        <p:spPr>
          <a:ln/>
        </p:spPr>
        <p:txBody>
          <a:bodyPr/>
          <a:lstStyle>
            <a:lvl1pPr>
              <a:defRPr/>
            </a:lvl1pPr>
          </a:lstStyle>
          <a:p>
            <a:pPr>
              <a:defRPr/>
            </a:pPr>
            <a:endParaRPr lang="en-US"/>
          </a:p>
        </p:txBody>
      </p:sp>
      <p:sp>
        <p:nvSpPr>
          <p:cNvPr id="8" name="Rectangle 165"/>
          <p:cNvSpPr>
            <a:spLocks noGrp="1" noChangeArrowheads="1"/>
          </p:cNvSpPr>
          <p:nvPr>
            <p:ph type="ftr" sz="quarter" idx="11"/>
          </p:nvPr>
        </p:nvSpPr>
        <p:spPr>
          <a:ln/>
        </p:spPr>
        <p:txBody>
          <a:bodyPr/>
          <a:lstStyle>
            <a:lvl1pPr>
              <a:defRPr/>
            </a:lvl1pPr>
          </a:lstStyle>
          <a:p>
            <a:pPr>
              <a:defRPr/>
            </a:pPr>
            <a:endParaRPr lang="en-US"/>
          </a:p>
        </p:txBody>
      </p:sp>
      <p:sp>
        <p:nvSpPr>
          <p:cNvPr id="9" name="Rectangle 166"/>
          <p:cNvSpPr>
            <a:spLocks noGrp="1" noChangeArrowheads="1"/>
          </p:cNvSpPr>
          <p:nvPr>
            <p:ph type="sldNum" sz="quarter" idx="12"/>
          </p:nvPr>
        </p:nvSpPr>
        <p:spPr>
          <a:ln/>
        </p:spPr>
        <p:txBody>
          <a:bodyPr/>
          <a:lstStyle>
            <a:lvl1pPr>
              <a:defRPr/>
            </a:lvl1pPr>
          </a:lstStyle>
          <a:p>
            <a:pPr>
              <a:defRPr/>
            </a:pPr>
            <a:fld id="{D3950237-BC64-429D-949D-FFF6A0F9F9E2}" type="slidenum">
              <a:rPr lang="en-US"/>
              <a:pPr>
                <a:defRPr/>
              </a:pPr>
              <a:t>‹#›</a:t>
            </a:fld>
            <a:endParaRPr lang="en-US"/>
          </a:p>
        </p:txBody>
      </p:sp>
    </p:spTree>
    <p:extLst>
      <p:ext uri="{BB962C8B-B14F-4D97-AF65-F5344CB8AC3E}">
        <p14:creationId xmlns:p14="http://schemas.microsoft.com/office/powerpoint/2010/main" val="7548274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64"/>
          <p:cNvSpPr>
            <a:spLocks noGrp="1" noChangeArrowheads="1"/>
          </p:cNvSpPr>
          <p:nvPr>
            <p:ph type="dt" sz="half" idx="10"/>
          </p:nvPr>
        </p:nvSpPr>
        <p:spPr>
          <a:ln/>
        </p:spPr>
        <p:txBody>
          <a:bodyPr/>
          <a:lstStyle>
            <a:lvl1pPr>
              <a:defRPr/>
            </a:lvl1pPr>
          </a:lstStyle>
          <a:p>
            <a:pPr>
              <a:defRPr/>
            </a:pPr>
            <a:endParaRPr lang="en-US"/>
          </a:p>
        </p:txBody>
      </p:sp>
      <p:sp>
        <p:nvSpPr>
          <p:cNvPr id="4" name="Rectangle 165"/>
          <p:cNvSpPr>
            <a:spLocks noGrp="1" noChangeArrowheads="1"/>
          </p:cNvSpPr>
          <p:nvPr>
            <p:ph type="ftr" sz="quarter" idx="11"/>
          </p:nvPr>
        </p:nvSpPr>
        <p:spPr>
          <a:ln/>
        </p:spPr>
        <p:txBody>
          <a:bodyPr/>
          <a:lstStyle>
            <a:lvl1pPr>
              <a:defRPr/>
            </a:lvl1pPr>
          </a:lstStyle>
          <a:p>
            <a:pPr>
              <a:defRPr/>
            </a:pPr>
            <a:endParaRPr lang="en-US"/>
          </a:p>
        </p:txBody>
      </p:sp>
      <p:sp>
        <p:nvSpPr>
          <p:cNvPr id="5" name="Rectangle 166"/>
          <p:cNvSpPr>
            <a:spLocks noGrp="1" noChangeArrowheads="1"/>
          </p:cNvSpPr>
          <p:nvPr>
            <p:ph type="sldNum" sz="quarter" idx="12"/>
          </p:nvPr>
        </p:nvSpPr>
        <p:spPr>
          <a:ln/>
        </p:spPr>
        <p:txBody>
          <a:bodyPr/>
          <a:lstStyle>
            <a:lvl1pPr>
              <a:defRPr/>
            </a:lvl1pPr>
          </a:lstStyle>
          <a:p>
            <a:pPr>
              <a:defRPr/>
            </a:pPr>
            <a:fld id="{5B8AF9A9-3B27-42C4-8879-CE86852B41C7}" type="slidenum">
              <a:rPr lang="en-US"/>
              <a:pPr>
                <a:defRPr/>
              </a:pPr>
              <a:t>‹#›</a:t>
            </a:fld>
            <a:endParaRPr lang="en-US"/>
          </a:p>
        </p:txBody>
      </p:sp>
    </p:spTree>
    <p:extLst>
      <p:ext uri="{BB962C8B-B14F-4D97-AF65-F5344CB8AC3E}">
        <p14:creationId xmlns:p14="http://schemas.microsoft.com/office/powerpoint/2010/main" val="26816980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64"/>
          <p:cNvSpPr>
            <a:spLocks noGrp="1" noChangeArrowheads="1"/>
          </p:cNvSpPr>
          <p:nvPr>
            <p:ph type="dt" sz="half" idx="10"/>
          </p:nvPr>
        </p:nvSpPr>
        <p:spPr>
          <a:ln/>
        </p:spPr>
        <p:txBody>
          <a:bodyPr/>
          <a:lstStyle>
            <a:lvl1pPr>
              <a:defRPr/>
            </a:lvl1pPr>
          </a:lstStyle>
          <a:p>
            <a:pPr>
              <a:defRPr/>
            </a:pPr>
            <a:endParaRPr lang="en-US"/>
          </a:p>
        </p:txBody>
      </p:sp>
      <p:sp>
        <p:nvSpPr>
          <p:cNvPr id="3" name="Rectangle 165"/>
          <p:cNvSpPr>
            <a:spLocks noGrp="1" noChangeArrowheads="1"/>
          </p:cNvSpPr>
          <p:nvPr>
            <p:ph type="ftr" sz="quarter" idx="11"/>
          </p:nvPr>
        </p:nvSpPr>
        <p:spPr>
          <a:ln/>
        </p:spPr>
        <p:txBody>
          <a:bodyPr/>
          <a:lstStyle>
            <a:lvl1pPr>
              <a:defRPr/>
            </a:lvl1pPr>
          </a:lstStyle>
          <a:p>
            <a:pPr>
              <a:defRPr/>
            </a:pPr>
            <a:endParaRPr lang="en-US"/>
          </a:p>
        </p:txBody>
      </p:sp>
      <p:sp>
        <p:nvSpPr>
          <p:cNvPr id="4" name="Rectangle 166"/>
          <p:cNvSpPr>
            <a:spLocks noGrp="1" noChangeArrowheads="1"/>
          </p:cNvSpPr>
          <p:nvPr>
            <p:ph type="sldNum" sz="quarter" idx="12"/>
          </p:nvPr>
        </p:nvSpPr>
        <p:spPr>
          <a:ln/>
        </p:spPr>
        <p:txBody>
          <a:bodyPr/>
          <a:lstStyle>
            <a:lvl1pPr>
              <a:defRPr/>
            </a:lvl1pPr>
          </a:lstStyle>
          <a:p>
            <a:pPr>
              <a:defRPr/>
            </a:pPr>
            <a:fld id="{A8BA6DE0-4F32-40D2-A00E-A76F1F2DD72B}" type="slidenum">
              <a:rPr lang="en-US"/>
              <a:pPr>
                <a:defRPr/>
              </a:pPr>
              <a:t>‹#›</a:t>
            </a:fld>
            <a:endParaRPr lang="en-US"/>
          </a:p>
        </p:txBody>
      </p:sp>
    </p:spTree>
    <p:extLst>
      <p:ext uri="{BB962C8B-B14F-4D97-AF65-F5344CB8AC3E}">
        <p14:creationId xmlns:p14="http://schemas.microsoft.com/office/powerpoint/2010/main" val="15569251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64"/>
          <p:cNvSpPr>
            <a:spLocks noGrp="1" noChangeArrowheads="1"/>
          </p:cNvSpPr>
          <p:nvPr>
            <p:ph type="dt" sz="half" idx="10"/>
          </p:nvPr>
        </p:nvSpPr>
        <p:spPr>
          <a:ln/>
        </p:spPr>
        <p:txBody>
          <a:bodyPr/>
          <a:lstStyle>
            <a:lvl1pPr>
              <a:defRPr/>
            </a:lvl1pPr>
          </a:lstStyle>
          <a:p>
            <a:pPr>
              <a:defRPr/>
            </a:pPr>
            <a:endParaRPr lang="en-US"/>
          </a:p>
        </p:txBody>
      </p:sp>
      <p:sp>
        <p:nvSpPr>
          <p:cNvPr id="6" name="Rectangle 165"/>
          <p:cNvSpPr>
            <a:spLocks noGrp="1" noChangeArrowheads="1"/>
          </p:cNvSpPr>
          <p:nvPr>
            <p:ph type="ftr" sz="quarter" idx="11"/>
          </p:nvPr>
        </p:nvSpPr>
        <p:spPr>
          <a:ln/>
        </p:spPr>
        <p:txBody>
          <a:bodyPr/>
          <a:lstStyle>
            <a:lvl1pPr>
              <a:defRPr/>
            </a:lvl1pPr>
          </a:lstStyle>
          <a:p>
            <a:pPr>
              <a:defRPr/>
            </a:pPr>
            <a:endParaRPr lang="en-US"/>
          </a:p>
        </p:txBody>
      </p:sp>
      <p:sp>
        <p:nvSpPr>
          <p:cNvPr id="7" name="Rectangle 166"/>
          <p:cNvSpPr>
            <a:spLocks noGrp="1" noChangeArrowheads="1"/>
          </p:cNvSpPr>
          <p:nvPr>
            <p:ph type="sldNum" sz="quarter" idx="12"/>
          </p:nvPr>
        </p:nvSpPr>
        <p:spPr>
          <a:ln/>
        </p:spPr>
        <p:txBody>
          <a:bodyPr/>
          <a:lstStyle>
            <a:lvl1pPr>
              <a:defRPr/>
            </a:lvl1pPr>
          </a:lstStyle>
          <a:p>
            <a:pPr>
              <a:defRPr/>
            </a:pPr>
            <a:fld id="{9F3933A0-8EE3-44D1-A632-7A53603B9446}" type="slidenum">
              <a:rPr lang="en-US"/>
              <a:pPr>
                <a:defRPr/>
              </a:pPr>
              <a:t>‹#›</a:t>
            </a:fld>
            <a:endParaRPr lang="en-US"/>
          </a:p>
        </p:txBody>
      </p:sp>
    </p:spTree>
    <p:extLst>
      <p:ext uri="{BB962C8B-B14F-4D97-AF65-F5344CB8AC3E}">
        <p14:creationId xmlns:p14="http://schemas.microsoft.com/office/powerpoint/2010/main" val="3126414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C0382274-9B3A-4B53-B637-9668ECBE3135}" type="slidenum">
              <a:rPr lang="en-US"/>
              <a:pPr>
                <a:defRPr/>
              </a:pPr>
              <a:t>‹#›</a:t>
            </a:fld>
            <a:endParaRPr lang="en-US"/>
          </a:p>
        </p:txBody>
      </p:sp>
    </p:spTree>
    <p:extLst>
      <p:ext uri="{BB962C8B-B14F-4D97-AF65-F5344CB8AC3E}">
        <p14:creationId xmlns:p14="http://schemas.microsoft.com/office/powerpoint/2010/main" val="4159614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64"/>
          <p:cNvSpPr>
            <a:spLocks noGrp="1" noChangeArrowheads="1"/>
          </p:cNvSpPr>
          <p:nvPr>
            <p:ph type="dt" sz="half" idx="10"/>
          </p:nvPr>
        </p:nvSpPr>
        <p:spPr>
          <a:ln/>
        </p:spPr>
        <p:txBody>
          <a:bodyPr/>
          <a:lstStyle>
            <a:lvl1pPr>
              <a:defRPr/>
            </a:lvl1pPr>
          </a:lstStyle>
          <a:p>
            <a:pPr>
              <a:defRPr/>
            </a:pPr>
            <a:endParaRPr lang="en-US"/>
          </a:p>
        </p:txBody>
      </p:sp>
      <p:sp>
        <p:nvSpPr>
          <p:cNvPr id="6" name="Rectangle 165"/>
          <p:cNvSpPr>
            <a:spLocks noGrp="1" noChangeArrowheads="1"/>
          </p:cNvSpPr>
          <p:nvPr>
            <p:ph type="ftr" sz="quarter" idx="11"/>
          </p:nvPr>
        </p:nvSpPr>
        <p:spPr>
          <a:ln/>
        </p:spPr>
        <p:txBody>
          <a:bodyPr/>
          <a:lstStyle>
            <a:lvl1pPr>
              <a:defRPr/>
            </a:lvl1pPr>
          </a:lstStyle>
          <a:p>
            <a:pPr>
              <a:defRPr/>
            </a:pPr>
            <a:endParaRPr lang="en-US"/>
          </a:p>
        </p:txBody>
      </p:sp>
      <p:sp>
        <p:nvSpPr>
          <p:cNvPr id="7" name="Rectangle 166"/>
          <p:cNvSpPr>
            <a:spLocks noGrp="1" noChangeArrowheads="1"/>
          </p:cNvSpPr>
          <p:nvPr>
            <p:ph type="sldNum" sz="quarter" idx="12"/>
          </p:nvPr>
        </p:nvSpPr>
        <p:spPr>
          <a:ln/>
        </p:spPr>
        <p:txBody>
          <a:bodyPr/>
          <a:lstStyle>
            <a:lvl1pPr>
              <a:defRPr/>
            </a:lvl1pPr>
          </a:lstStyle>
          <a:p>
            <a:pPr>
              <a:defRPr/>
            </a:pPr>
            <a:fld id="{15358B62-066D-42CD-9A3C-4008A17635C4}" type="slidenum">
              <a:rPr lang="en-US"/>
              <a:pPr>
                <a:defRPr/>
              </a:pPr>
              <a:t>‹#›</a:t>
            </a:fld>
            <a:endParaRPr lang="en-US"/>
          </a:p>
        </p:txBody>
      </p:sp>
    </p:spTree>
    <p:extLst>
      <p:ext uri="{BB962C8B-B14F-4D97-AF65-F5344CB8AC3E}">
        <p14:creationId xmlns:p14="http://schemas.microsoft.com/office/powerpoint/2010/main" val="26908466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64"/>
          <p:cNvSpPr>
            <a:spLocks noGrp="1" noChangeArrowheads="1"/>
          </p:cNvSpPr>
          <p:nvPr>
            <p:ph type="dt" sz="half" idx="10"/>
          </p:nvPr>
        </p:nvSpPr>
        <p:spPr>
          <a:ln/>
        </p:spPr>
        <p:txBody>
          <a:bodyPr/>
          <a:lstStyle>
            <a:lvl1pPr>
              <a:defRPr/>
            </a:lvl1pPr>
          </a:lstStyle>
          <a:p>
            <a:pPr>
              <a:defRPr/>
            </a:pPr>
            <a:endParaRPr lang="en-US"/>
          </a:p>
        </p:txBody>
      </p:sp>
      <p:sp>
        <p:nvSpPr>
          <p:cNvPr id="5" name="Rectangle 165"/>
          <p:cNvSpPr>
            <a:spLocks noGrp="1" noChangeArrowheads="1"/>
          </p:cNvSpPr>
          <p:nvPr>
            <p:ph type="ftr" sz="quarter" idx="11"/>
          </p:nvPr>
        </p:nvSpPr>
        <p:spPr>
          <a:ln/>
        </p:spPr>
        <p:txBody>
          <a:bodyPr/>
          <a:lstStyle>
            <a:lvl1pPr>
              <a:defRPr/>
            </a:lvl1pPr>
          </a:lstStyle>
          <a:p>
            <a:pPr>
              <a:defRPr/>
            </a:pPr>
            <a:endParaRPr lang="en-US"/>
          </a:p>
        </p:txBody>
      </p:sp>
      <p:sp>
        <p:nvSpPr>
          <p:cNvPr id="6" name="Rectangle 166"/>
          <p:cNvSpPr>
            <a:spLocks noGrp="1" noChangeArrowheads="1"/>
          </p:cNvSpPr>
          <p:nvPr>
            <p:ph type="sldNum" sz="quarter" idx="12"/>
          </p:nvPr>
        </p:nvSpPr>
        <p:spPr>
          <a:ln/>
        </p:spPr>
        <p:txBody>
          <a:bodyPr/>
          <a:lstStyle>
            <a:lvl1pPr>
              <a:defRPr/>
            </a:lvl1pPr>
          </a:lstStyle>
          <a:p>
            <a:pPr>
              <a:defRPr/>
            </a:pPr>
            <a:fld id="{DE64E296-C7DD-4104-8323-CC363C3BADE5}" type="slidenum">
              <a:rPr lang="en-US"/>
              <a:pPr>
                <a:defRPr/>
              </a:pPr>
              <a:t>‹#›</a:t>
            </a:fld>
            <a:endParaRPr lang="en-US"/>
          </a:p>
        </p:txBody>
      </p:sp>
    </p:spTree>
    <p:extLst>
      <p:ext uri="{BB962C8B-B14F-4D97-AF65-F5344CB8AC3E}">
        <p14:creationId xmlns:p14="http://schemas.microsoft.com/office/powerpoint/2010/main" val="16405132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38685" y="228601"/>
            <a:ext cx="2846916"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97934" y="228601"/>
            <a:ext cx="8337551" cy="5870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64"/>
          <p:cNvSpPr>
            <a:spLocks noGrp="1" noChangeArrowheads="1"/>
          </p:cNvSpPr>
          <p:nvPr>
            <p:ph type="dt" sz="half" idx="10"/>
          </p:nvPr>
        </p:nvSpPr>
        <p:spPr>
          <a:ln/>
        </p:spPr>
        <p:txBody>
          <a:bodyPr/>
          <a:lstStyle>
            <a:lvl1pPr>
              <a:defRPr/>
            </a:lvl1pPr>
          </a:lstStyle>
          <a:p>
            <a:pPr>
              <a:defRPr/>
            </a:pPr>
            <a:endParaRPr lang="en-US"/>
          </a:p>
        </p:txBody>
      </p:sp>
      <p:sp>
        <p:nvSpPr>
          <p:cNvPr id="5" name="Rectangle 165"/>
          <p:cNvSpPr>
            <a:spLocks noGrp="1" noChangeArrowheads="1"/>
          </p:cNvSpPr>
          <p:nvPr>
            <p:ph type="ftr" sz="quarter" idx="11"/>
          </p:nvPr>
        </p:nvSpPr>
        <p:spPr>
          <a:ln/>
        </p:spPr>
        <p:txBody>
          <a:bodyPr/>
          <a:lstStyle>
            <a:lvl1pPr>
              <a:defRPr/>
            </a:lvl1pPr>
          </a:lstStyle>
          <a:p>
            <a:pPr>
              <a:defRPr/>
            </a:pPr>
            <a:endParaRPr lang="en-US"/>
          </a:p>
        </p:txBody>
      </p:sp>
      <p:sp>
        <p:nvSpPr>
          <p:cNvPr id="6" name="Rectangle 166"/>
          <p:cNvSpPr>
            <a:spLocks noGrp="1" noChangeArrowheads="1"/>
          </p:cNvSpPr>
          <p:nvPr>
            <p:ph type="sldNum" sz="quarter" idx="12"/>
          </p:nvPr>
        </p:nvSpPr>
        <p:spPr>
          <a:ln/>
        </p:spPr>
        <p:txBody>
          <a:bodyPr/>
          <a:lstStyle>
            <a:lvl1pPr>
              <a:defRPr/>
            </a:lvl1pPr>
          </a:lstStyle>
          <a:p>
            <a:pPr>
              <a:defRPr/>
            </a:pPr>
            <a:fld id="{211D2452-32F0-4C71-8C59-D8E5ECAD22F8}" type="slidenum">
              <a:rPr lang="en-US"/>
              <a:pPr>
                <a:defRPr/>
              </a:pPr>
              <a:t>‹#›</a:t>
            </a:fld>
            <a:endParaRPr lang="en-US"/>
          </a:p>
        </p:txBody>
      </p:sp>
    </p:spTree>
    <p:extLst>
      <p:ext uri="{BB962C8B-B14F-4D97-AF65-F5344CB8AC3E}">
        <p14:creationId xmlns:p14="http://schemas.microsoft.com/office/powerpoint/2010/main" val="1474922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79393210-C61C-4071-A050-FFB4466F02F4}" type="slidenum">
              <a:rPr lang="en-US"/>
              <a:pPr>
                <a:defRPr/>
              </a:pPr>
              <a:t>‹#›</a:t>
            </a:fld>
            <a:endParaRPr lang="en-US"/>
          </a:p>
        </p:txBody>
      </p:sp>
    </p:spTree>
    <p:extLst>
      <p:ext uri="{BB962C8B-B14F-4D97-AF65-F5344CB8AC3E}">
        <p14:creationId xmlns:p14="http://schemas.microsoft.com/office/powerpoint/2010/main" val="2070861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12800" y="1600200"/>
            <a:ext cx="53340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50000" y="1600200"/>
            <a:ext cx="53340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50"/>
          <p:cNvSpPr>
            <a:spLocks noGrp="1" noChangeArrowheads="1"/>
          </p:cNvSpPr>
          <p:nvPr>
            <p:ph type="dt" sz="half" idx="10"/>
          </p:nvPr>
        </p:nvSpPr>
        <p:spPr>
          <a:ln/>
        </p:spPr>
        <p:txBody>
          <a:bodyPr/>
          <a:lstStyle>
            <a:lvl1pPr>
              <a:defRPr/>
            </a:lvl1pPr>
          </a:lstStyle>
          <a:p>
            <a:pPr>
              <a:defRPr/>
            </a:pPr>
            <a:endParaRPr lang="en-US"/>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p>
        </p:txBody>
      </p:sp>
      <p:sp>
        <p:nvSpPr>
          <p:cNvPr id="7" name="Rectangle 252"/>
          <p:cNvSpPr>
            <a:spLocks noGrp="1" noChangeArrowheads="1"/>
          </p:cNvSpPr>
          <p:nvPr>
            <p:ph type="sldNum" sz="quarter" idx="12"/>
          </p:nvPr>
        </p:nvSpPr>
        <p:spPr>
          <a:ln/>
        </p:spPr>
        <p:txBody>
          <a:bodyPr/>
          <a:lstStyle>
            <a:lvl1pPr>
              <a:defRPr/>
            </a:lvl1pPr>
          </a:lstStyle>
          <a:p>
            <a:pPr>
              <a:defRPr/>
            </a:pPr>
            <a:fld id="{EEE8160A-E303-4498-8F09-24306CF83BA1}" type="slidenum">
              <a:rPr lang="en-US"/>
              <a:pPr>
                <a:defRPr/>
              </a:pPr>
              <a:t>‹#›</a:t>
            </a:fld>
            <a:endParaRPr lang="en-US"/>
          </a:p>
        </p:txBody>
      </p:sp>
    </p:spTree>
    <p:extLst>
      <p:ext uri="{BB962C8B-B14F-4D97-AF65-F5344CB8AC3E}">
        <p14:creationId xmlns:p14="http://schemas.microsoft.com/office/powerpoint/2010/main" val="1171675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50"/>
          <p:cNvSpPr>
            <a:spLocks noGrp="1" noChangeArrowheads="1"/>
          </p:cNvSpPr>
          <p:nvPr>
            <p:ph type="dt" sz="half" idx="10"/>
          </p:nvPr>
        </p:nvSpPr>
        <p:spPr>
          <a:ln/>
        </p:spPr>
        <p:txBody>
          <a:bodyPr/>
          <a:lstStyle>
            <a:lvl1pPr>
              <a:defRPr/>
            </a:lvl1pPr>
          </a:lstStyle>
          <a:p>
            <a:pPr>
              <a:defRPr/>
            </a:pPr>
            <a:endParaRPr lang="en-US"/>
          </a:p>
        </p:txBody>
      </p:sp>
      <p:sp>
        <p:nvSpPr>
          <p:cNvPr id="8" name="Rectangle 251"/>
          <p:cNvSpPr>
            <a:spLocks noGrp="1" noChangeArrowheads="1"/>
          </p:cNvSpPr>
          <p:nvPr>
            <p:ph type="ftr" sz="quarter" idx="11"/>
          </p:nvPr>
        </p:nvSpPr>
        <p:spPr>
          <a:ln/>
        </p:spPr>
        <p:txBody>
          <a:bodyPr/>
          <a:lstStyle>
            <a:lvl1pPr>
              <a:defRPr/>
            </a:lvl1pPr>
          </a:lstStyle>
          <a:p>
            <a:pPr>
              <a:defRPr/>
            </a:pPr>
            <a:endParaRPr lang="en-US"/>
          </a:p>
        </p:txBody>
      </p:sp>
      <p:sp>
        <p:nvSpPr>
          <p:cNvPr id="9" name="Rectangle 252"/>
          <p:cNvSpPr>
            <a:spLocks noGrp="1" noChangeArrowheads="1"/>
          </p:cNvSpPr>
          <p:nvPr>
            <p:ph type="sldNum" sz="quarter" idx="12"/>
          </p:nvPr>
        </p:nvSpPr>
        <p:spPr>
          <a:ln/>
        </p:spPr>
        <p:txBody>
          <a:bodyPr/>
          <a:lstStyle>
            <a:lvl1pPr>
              <a:defRPr/>
            </a:lvl1pPr>
          </a:lstStyle>
          <a:p>
            <a:pPr>
              <a:defRPr/>
            </a:pPr>
            <a:fld id="{275EEB67-EEE7-4CB4-9BAD-DF167AE4C86C}" type="slidenum">
              <a:rPr lang="en-US"/>
              <a:pPr>
                <a:defRPr/>
              </a:pPr>
              <a:t>‹#›</a:t>
            </a:fld>
            <a:endParaRPr lang="en-US"/>
          </a:p>
        </p:txBody>
      </p:sp>
    </p:spTree>
    <p:extLst>
      <p:ext uri="{BB962C8B-B14F-4D97-AF65-F5344CB8AC3E}">
        <p14:creationId xmlns:p14="http://schemas.microsoft.com/office/powerpoint/2010/main" val="2474017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50"/>
          <p:cNvSpPr>
            <a:spLocks noGrp="1" noChangeArrowheads="1"/>
          </p:cNvSpPr>
          <p:nvPr>
            <p:ph type="dt" sz="half" idx="10"/>
          </p:nvPr>
        </p:nvSpPr>
        <p:spPr>
          <a:ln/>
        </p:spPr>
        <p:txBody>
          <a:bodyPr/>
          <a:lstStyle>
            <a:lvl1pPr>
              <a:defRPr/>
            </a:lvl1pPr>
          </a:lstStyle>
          <a:p>
            <a:pPr>
              <a:defRPr/>
            </a:pPr>
            <a:endParaRPr lang="en-US"/>
          </a:p>
        </p:txBody>
      </p:sp>
      <p:sp>
        <p:nvSpPr>
          <p:cNvPr id="4" name="Rectangle 251"/>
          <p:cNvSpPr>
            <a:spLocks noGrp="1" noChangeArrowheads="1"/>
          </p:cNvSpPr>
          <p:nvPr>
            <p:ph type="ftr" sz="quarter" idx="11"/>
          </p:nvPr>
        </p:nvSpPr>
        <p:spPr>
          <a:ln/>
        </p:spPr>
        <p:txBody>
          <a:bodyPr/>
          <a:lstStyle>
            <a:lvl1pPr>
              <a:defRPr/>
            </a:lvl1pPr>
          </a:lstStyle>
          <a:p>
            <a:pPr>
              <a:defRPr/>
            </a:pPr>
            <a:endParaRPr lang="en-US"/>
          </a:p>
        </p:txBody>
      </p:sp>
      <p:sp>
        <p:nvSpPr>
          <p:cNvPr id="5" name="Rectangle 252"/>
          <p:cNvSpPr>
            <a:spLocks noGrp="1" noChangeArrowheads="1"/>
          </p:cNvSpPr>
          <p:nvPr>
            <p:ph type="sldNum" sz="quarter" idx="12"/>
          </p:nvPr>
        </p:nvSpPr>
        <p:spPr>
          <a:ln/>
        </p:spPr>
        <p:txBody>
          <a:bodyPr/>
          <a:lstStyle>
            <a:lvl1pPr>
              <a:defRPr/>
            </a:lvl1pPr>
          </a:lstStyle>
          <a:p>
            <a:pPr>
              <a:defRPr/>
            </a:pPr>
            <a:fld id="{F01AE1C8-82C1-453F-99D3-389F910A6CA2}" type="slidenum">
              <a:rPr lang="en-US"/>
              <a:pPr>
                <a:defRPr/>
              </a:pPr>
              <a:t>‹#›</a:t>
            </a:fld>
            <a:endParaRPr lang="en-US"/>
          </a:p>
        </p:txBody>
      </p:sp>
    </p:spTree>
    <p:extLst>
      <p:ext uri="{BB962C8B-B14F-4D97-AF65-F5344CB8AC3E}">
        <p14:creationId xmlns:p14="http://schemas.microsoft.com/office/powerpoint/2010/main" val="1757359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50"/>
          <p:cNvSpPr>
            <a:spLocks noGrp="1" noChangeArrowheads="1"/>
          </p:cNvSpPr>
          <p:nvPr>
            <p:ph type="dt" sz="half" idx="10"/>
          </p:nvPr>
        </p:nvSpPr>
        <p:spPr>
          <a:ln/>
        </p:spPr>
        <p:txBody>
          <a:bodyPr/>
          <a:lstStyle>
            <a:lvl1pPr>
              <a:defRPr/>
            </a:lvl1pPr>
          </a:lstStyle>
          <a:p>
            <a:pPr>
              <a:defRPr/>
            </a:pPr>
            <a:endParaRPr lang="en-US"/>
          </a:p>
        </p:txBody>
      </p:sp>
      <p:sp>
        <p:nvSpPr>
          <p:cNvPr id="3" name="Rectangle 251"/>
          <p:cNvSpPr>
            <a:spLocks noGrp="1" noChangeArrowheads="1"/>
          </p:cNvSpPr>
          <p:nvPr>
            <p:ph type="ftr" sz="quarter" idx="11"/>
          </p:nvPr>
        </p:nvSpPr>
        <p:spPr>
          <a:ln/>
        </p:spPr>
        <p:txBody>
          <a:bodyPr/>
          <a:lstStyle>
            <a:lvl1pPr>
              <a:defRPr/>
            </a:lvl1pPr>
          </a:lstStyle>
          <a:p>
            <a:pPr>
              <a:defRPr/>
            </a:pPr>
            <a:endParaRPr lang="en-US"/>
          </a:p>
        </p:txBody>
      </p:sp>
      <p:sp>
        <p:nvSpPr>
          <p:cNvPr id="4" name="Rectangle 252"/>
          <p:cNvSpPr>
            <a:spLocks noGrp="1" noChangeArrowheads="1"/>
          </p:cNvSpPr>
          <p:nvPr>
            <p:ph type="sldNum" sz="quarter" idx="12"/>
          </p:nvPr>
        </p:nvSpPr>
        <p:spPr>
          <a:ln/>
        </p:spPr>
        <p:txBody>
          <a:bodyPr/>
          <a:lstStyle>
            <a:lvl1pPr>
              <a:defRPr/>
            </a:lvl1pPr>
          </a:lstStyle>
          <a:p>
            <a:pPr>
              <a:defRPr/>
            </a:pPr>
            <a:fld id="{473F37EF-28D9-4E8E-8473-66B4F41C8146}" type="slidenum">
              <a:rPr lang="en-US"/>
              <a:pPr>
                <a:defRPr/>
              </a:pPr>
              <a:t>‹#›</a:t>
            </a:fld>
            <a:endParaRPr lang="en-US"/>
          </a:p>
        </p:txBody>
      </p:sp>
    </p:spTree>
    <p:extLst>
      <p:ext uri="{BB962C8B-B14F-4D97-AF65-F5344CB8AC3E}">
        <p14:creationId xmlns:p14="http://schemas.microsoft.com/office/powerpoint/2010/main" val="1661147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0"/>
          <p:cNvSpPr>
            <a:spLocks noGrp="1" noChangeArrowheads="1"/>
          </p:cNvSpPr>
          <p:nvPr>
            <p:ph type="dt" sz="half" idx="10"/>
          </p:nvPr>
        </p:nvSpPr>
        <p:spPr>
          <a:ln/>
        </p:spPr>
        <p:txBody>
          <a:bodyPr/>
          <a:lstStyle>
            <a:lvl1pPr>
              <a:defRPr/>
            </a:lvl1pPr>
          </a:lstStyle>
          <a:p>
            <a:pPr>
              <a:defRPr/>
            </a:pPr>
            <a:endParaRPr lang="en-US"/>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p>
        </p:txBody>
      </p:sp>
      <p:sp>
        <p:nvSpPr>
          <p:cNvPr id="7" name="Rectangle 252"/>
          <p:cNvSpPr>
            <a:spLocks noGrp="1" noChangeArrowheads="1"/>
          </p:cNvSpPr>
          <p:nvPr>
            <p:ph type="sldNum" sz="quarter" idx="12"/>
          </p:nvPr>
        </p:nvSpPr>
        <p:spPr>
          <a:ln/>
        </p:spPr>
        <p:txBody>
          <a:bodyPr/>
          <a:lstStyle>
            <a:lvl1pPr>
              <a:defRPr/>
            </a:lvl1pPr>
          </a:lstStyle>
          <a:p>
            <a:pPr>
              <a:defRPr/>
            </a:pPr>
            <a:fld id="{709FB5F4-10A0-4A80-87F5-49C9AA11DAF1}" type="slidenum">
              <a:rPr lang="en-US"/>
              <a:pPr>
                <a:defRPr/>
              </a:pPr>
              <a:t>‹#›</a:t>
            </a:fld>
            <a:endParaRPr lang="en-US"/>
          </a:p>
        </p:txBody>
      </p:sp>
    </p:spTree>
    <p:extLst>
      <p:ext uri="{BB962C8B-B14F-4D97-AF65-F5344CB8AC3E}">
        <p14:creationId xmlns:p14="http://schemas.microsoft.com/office/powerpoint/2010/main" val="4138960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0"/>
          <p:cNvSpPr>
            <a:spLocks noGrp="1" noChangeArrowheads="1"/>
          </p:cNvSpPr>
          <p:nvPr>
            <p:ph type="dt" sz="half" idx="10"/>
          </p:nvPr>
        </p:nvSpPr>
        <p:spPr>
          <a:ln/>
        </p:spPr>
        <p:txBody>
          <a:bodyPr/>
          <a:lstStyle>
            <a:lvl1pPr>
              <a:defRPr/>
            </a:lvl1pPr>
          </a:lstStyle>
          <a:p>
            <a:pPr>
              <a:defRPr/>
            </a:pPr>
            <a:endParaRPr lang="en-US"/>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p>
        </p:txBody>
      </p:sp>
      <p:sp>
        <p:nvSpPr>
          <p:cNvPr id="7" name="Rectangle 252"/>
          <p:cNvSpPr>
            <a:spLocks noGrp="1" noChangeArrowheads="1"/>
          </p:cNvSpPr>
          <p:nvPr>
            <p:ph type="sldNum" sz="quarter" idx="12"/>
          </p:nvPr>
        </p:nvSpPr>
        <p:spPr>
          <a:ln/>
        </p:spPr>
        <p:txBody>
          <a:bodyPr/>
          <a:lstStyle>
            <a:lvl1pPr>
              <a:defRPr/>
            </a:lvl1pPr>
          </a:lstStyle>
          <a:p>
            <a:pPr>
              <a:defRPr/>
            </a:pPr>
            <a:fld id="{B52E4ED7-E00A-4751-9AF7-31037DA42E28}" type="slidenum">
              <a:rPr lang="en-US"/>
              <a:pPr>
                <a:defRPr/>
              </a:pPr>
              <a:t>‹#›</a:t>
            </a:fld>
            <a:endParaRPr lang="en-US"/>
          </a:p>
        </p:txBody>
      </p:sp>
    </p:spTree>
    <p:extLst>
      <p:ext uri="{BB962C8B-B14F-4D97-AF65-F5344CB8AC3E}">
        <p14:creationId xmlns:p14="http://schemas.microsoft.com/office/powerpoint/2010/main" val="511583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755651" y="0"/>
            <a:ext cx="10521949" cy="6821488"/>
            <a:chOff x="0" y="0"/>
            <a:chExt cx="4971" cy="4297"/>
          </a:xfrm>
        </p:grpSpPr>
        <p:sp>
          <p:nvSpPr>
            <p:cNvPr id="1132" name="Rectangle 3"/>
            <p:cNvSpPr>
              <a:spLocks noChangeArrowheads="1"/>
            </p:cNvSpPr>
            <p:nvPr/>
          </p:nvSpPr>
          <p:spPr bwMode="auto">
            <a:xfrm>
              <a:off x="35"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33" name="Freeform 4"/>
            <p:cNvSpPr>
              <a:spLocks noEditPoints="1"/>
            </p:cNvSpPr>
            <p:nvPr/>
          </p:nvSpPr>
          <p:spPr bwMode="auto">
            <a:xfrm>
              <a:off x="35"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4" name="Freeform 5"/>
            <p:cNvSpPr>
              <a:spLocks noEditPoints="1"/>
            </p:cNvSpPr>
            <p:nvPr/>
          </p:nvSpPr>
          <p:spPr bwMode="auto">
            <a:xfrm>
              <a:off x="35"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5" name="Freeform 6"/>
            <p:cNvSpPr>
              <a:spLocks noEditPoints="1"/>
            </p:cNvSpPr>
            <p:nvPr/>
          </p:nvSpPr>
          <p:spPr bwMode="auto">
            <a:xfrm>
              <a:off x="35"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6" name="Freeform 7"/>
            <p:cNvSpPr>
              <a:spLocks noEditPoints="1"/>
            </p:cNvSpPr>
            <p:nvPr/>
          </p:nvSpPr>
          <p:spPr bwMode="auto">
            <a:xfrm>
              <a:off x="35"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7" name="Freeform 8"/>
            <p:cNvSpPr>
              <a:spLocks noEditPoints="1"/>
            </p:cNvSpPr>
            <p:nvPr/>
          </p:nvSpPr>
          <p:spPr bwMode="auto">
            <a:xfrm>
              <a:off x="35"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8" name="Freeform 9"/>
            <p:cNvSpPr>
              <a:spLocks noEditPoints="1"/>
            </p:cNvSpPr>
            <p:nvPr/>
          </p:nvSpPr>
          <p:spPr bwMode="auto">
            <a:xfrm>
              <a:off x="35"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9" name="Freeform 10"/>
            <p:cNvSpPr>
              <a:spLocks noEditPoints="1"/>
            </p:cNvSpPr>
            <p:nvPr/>
          </p:nvSpPr>
          <p:spPr bwMode="auto">
            <a:xfrm>
              <a:off x="35"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0" name="Freeform 11"/>
            <p:cNvSpPr>
              <a:spLocks noEditPoints="1"/>
            </p:cNvSpPr>
            <p:nvPr/>
          </p:nvSpPr>
          <p:spPr bwMode="auto">
            <a:xfrm>
              <a:off x="35"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1" name="Freeform 12"/>
            <p:cNvSpPr>
              <a:spLocks noEditPoints="1"/>
            </p:cNvSpPr>
            <p:nvPr/>
          </p:nvSpPr>
          <p:spPr bwMode="auto">
            <a:xfrm>
              <a:off x="35"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2" name="Freeform 13"/>
            <p:cNvSpPr>
              <a:spLocks noEditPoints="1"/>
            </p:cNvSpPr>
            <p:nvPr/>
          </p:nvSpPr>
          <p:spPr bwMode="auto">
            <a:xfrm>
              <a:off x="35"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3" name="Rectangle 14"/>
            <p:cNvSpPr>
              <a:spLocks noChangeArrowheads="1"/>
            </p:cNvSpPr>
            <p:nvPr/>
          </p:nvSpPr>
          <p:spPr bwMode="auto">
            <a:xfrm>
              <a:off x="35"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44" name="Rectangle 15"/>
            <p:cNvSpPr>
              <a:spLocks noChangeArrowheads="1"/>
            </p:cNvSpPr>
            <p:nvPr/>
          </p:nvSpPr>
          <p:spPr bwMode="auto">
            <a:xfrm>
              <a:off x="480"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45" name="Freeform 16"/>
            <p:cNvSpPr>
              <a:spLocks noEditPoints="1"/>
            </p:cNvSpPr>
            <p:nvPr/>
          </p:nvSpPr>
          <p:spPr bwMode="auto">
            <a:xfrm>
              <a:off x="48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6" name="Freeform 17"/>
            <p:cNvSpPr>
              <a:spLocks noEditPoints="1"/>
            </p:cNvSpPr>
            <p:nvPr/>
          </p:nvSpPr>
          <p:spPr bwMode="auto">
            <a:xfrm>
              <a:off x="48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7" name="Freeform 18"/>
            <p:cNvSpPr>
              <a:spLocks noEditPoints="1"/>
            </p:cNvSpPr>
            <p:nvPr/>
          </p:nvSpPr>
          <p:spPr bwMode="auto">
            <a:xfrm>
              <a:off x="48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8" name="Freeform 19"/>
            <p:cNvSpPr>
              <a:spLocks noEditPoints="1"/>
            </p:cNvSpPr>
            <p:nvPr/>
          </p:nvSpPr>
          <p:spPr bwMode="auto">
            <a:xfrm>
              <a:off x="48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9" name="Freeform 20"/>
            <p:cNvSpPr>
              <a:spLocks noEditPoints="1"/>
            </p:cNvSpPr>
            <p:nvPr/>
          </p:nvSpPr>
          <p:spPr bwMode="auto">
            <a:xfrm>
              <a:off x="48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0" name="Freeform 21"/>
            <p:cNvSpPr>
              <a:spLocks noEditPoints="1"/>
            </p:cNvSpPr>
            <p:nvPr/>
          </p:nvSpPr>
          <p:spPr bwMode="auto">
            <a:xfrm>
              <a:off x="48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1" name="Freeform 22"/>
            <p:cNvSpPr>
              <a:spLocks noEditPoints="1"/>
            </p:cNvSpPr>
            <p:nvPr/>
          </p:nvSpPr>
          <p:spPr bwMode="auto">
            <a:xfrm>
              <a:off x="48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2" name="Freeform 23"/>
            <p:cNvSpPr>
              <a:spLocks noEditPoints="1"/>
            </p:cNvSpPr>
            <p:nvPr/>
          </p:nvSpPr>
          <p:spPr bwMode="auto">
            <a:xfrm>
              <a:off x="48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3" name="Freeform 24"/>
            <p:cNvSpPr>
              <a:spLocks noEditPoints="1"/>
            </p:cNvSpPr>
            <p:nvPr/>
          </p:nvSpPr>
          <p:spPr bwMode="auto">
            <a:xfrm>
              <a:off x="48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4" name="Freeform 25"/>
            <p:cNvSpPr>
              <a:spLocks noEditPoints="1"/>
            </p:cNvSpPr>
            <p:nvPr/>
          </p:nvSpPr>
          <p:spPr bwMode="auto">
            <a:xfrm>
              <a:off x="48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5" name="Rectangle 26"/>
            <p:cNvSpPr>
              <a:spLocks noChangeArrowheads="1"/>
            </p:cNvSpPr>
            <p:nvPr/>
          </p:nvSpPr>
          <p:spPr bwMode="auto">
            <a:xfrm>
              <a:off x="480"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56" name="Rectangle 27"/>
            <p:cNvSpPr>
              <a:spLocks noChangeArrowheads="1"/>
            </p:cNvSpPr>
            <p:nvPr/>
          </p:nvSpPr>
          <p:spPr bwMode="auto">
            <a:xfrm>
              <a:off x="930"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57" name="Freeform 28"/>
            <p:cNvSpPr>
              <a:spLocks noEditPoints="1"/>
            </p:cNvSpPr>
            <p:nvPr/>
          </p:nvSpPr>
          <p:spPr bwMode="auto">
            <a:xfrm>
              <a:off x="93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8" name="Freeform 29"/>
            <p:cNvSpPr>
              <a:spLocks noEditPoints="1"/>
            </p:cNvSpPr>
            <p:nvPr/>
          </p:nvSpPr>
          <p:spPr bwMode="auto">
            <a:xfrm>
              <a:off x="93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9" name="Freeform 30"/>
            <p:cNvSpPr>
              <a:spLocks noEditPoints="1"/>
            </p:cNvSpPr>
            <p:nvPr/>
          </p:nvSpPr>
          <p:spPr bwMode="auto">
            <a:xfrm>
              <a:off x="93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0" name="Freeform 31"/>
            <p:cNvSpPr>
              <a:spLocks noEditPoints="1"/>
            </p:cNvSpPr>
            <p:nvPr/>
          </p:nvSpPr>
          <p:spPr bwMode="auto">
            <a:xfrm>
              <a:off x="93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1" name="Freeform 32"/>
            <p:cNvSpPr>
              <a:spLocks noEditPoints="1"/>
            </p:cNvSpPr>
            <p:nvPr/>
          </p:nvSpPr>
          <p:spPr bwMode="auto">
            <a:xfrm>
              <a:off x="93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2" name="Freeform 33"/>
            <p:cNvSpPr>
              <a:spLocks noEditPoints="1"/>
            </p:cNvSpPr>
            <p:nvPr/>
          </p:nvSpPr>
          <p:spPr bwMode="auto">
            <a:xfrm>
              <a:off x="93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3" name="Freeform 34"/>
            <p:cNvSpPr>
              <a:spLocks noEditPoints="1"/>
            </p:cNvSpPr>
            <p:nvPr/>
          </p:nvSpPr>
          <p:spPr bwMode="auto">
            <a:xfrm>
              <a:off x="93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4" name="Freeform 35"/>
            <p:cNvSpPr>
              <a:spLocks noEditPoints="1"/>
            </p:cNvSpPr>
            <p:nvPr/>
          </p:nvSpPr>
          <p:spPr bwMode="auto">
            <a:xfrm>
              <a:off x="93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5" name="Freeform 36"/>
            <p:cNvSpPr>
              <a:spLocks noEditPoints="1"/>
            </p:cNvSpPr>
            <p:nvPr/>
          </p:nvSpPr>
          <p:spPr bwMode="auto">
            <a:xfrm>
              <a:off x="93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6" name="Freeform 37"/>
            <p:cNvSpPr>
              <a:spLocks noEditPoints="1"/>
            </p:cNvSpPr>
            <p:nvPr/>
          </p:nvSpPr>
          <p:spPr bwMode="auto">
            <a:xfrm>
              <a:off x="93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7" name="Rectangle 38"/>
            <p:cNvSpPr>
              <a:spLocks noChangeArrowheads="1"/>
            </p:cNvSpPr>
            <p:nvPr/>
          </p:nvSpPr>
          <p:spPr bwMode="auto">
            <a:xfrm>
              <a:off x="930"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68" name="Rectangle 39"/>
            <p:cNvSpPr>
              <a:spLocks noChangeArrowheads="1"/>
            </p:cNvSpPr>
            <p:nvPr/>
          </p:nvSpPr>
          <p:spPr bwMode="auto">
            <a:xfrm>
              <a:off x="1375"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69" name="Freeform 40"/>
            <p:cNvSpPr>
              <a:spLocks noEditPoints="1"/>
            </p:cNvSpPr>
            <p:nvPr/>
          </p:nvSpPr>
          <p:spPr bwMode="auto">
            <a:xfrm>
              <a:off x="1375"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0" name="Freeform 41"/>
            <p:cNvSpPr>
              <a:spLocks noEditPoints="1"/>
            </p:cNvSpPr>
            <p:nvPr/>
          </p:nvSpPr>
          <p:spPr bwMode="auto">
            <a:xfrm>
              <a:off x="1375"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1" name="Freeform 42"/>
            <p:cNvSpPr>
              <a:spLocks noEditPoints="1"/>
            </p:cNvSpPr>
            <p:nvPr/>
          </p:nvSpPr>
          <p:spPr bwMode="auto">
            <a:xfrm>
              <a:off x="1375"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2" name="Freeform 43"/>
            <p:cNvSpPr>
              <a:spLocks noEditPoints="1"/>
            </p:cNvSpPr>
            <p:nvPr/>
          </p:nvSpPr>
          <p:spPr bwMode="auto">
            <a:xfrm>
              <a:off x="1375"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3" name="Freeform 44"/>
            <p:cNvSpPr>
              <a:spLocks noEditPoints="1"/>
            </p:cNvSpPr>
            <p:nvPr/>
          </p:nvSpPr>
          <p:spPr bwMode="auto">
            <a:xfrm>
              <a:off x="1375"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4" name="Freeform 45"/>
            <p:cNvSpPr>
              <a:spLocks noEditPoints="1"/>
            </p:cNvSpPr>
            <p:nvPr/>
          </p:nvSpPr>
          <p:spPr bwMode="auto">
            <a:xfrm>
              <a:off x="1375"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5" name="Freeform 46"/>
            <p:cNvSpPr>
              <a:spLocks noEditPoints="1"/>
            </p:cNvSpPr>
            <p:nvPr/>
          </p:nvSpPr>
          <p:spPr bwMode="auto">
            <a:xfrm>
              <a:off x="1375"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6" name="Freeform 47"/>
            <p:cNvSpPr>
              <a:spLocks noEditPoints="1"/>
            </p:cNvSpPr>
            <p:nvPr/>
          </p:nvSpPr>
          <p:spPr bwMode="auto">
            <a:xfrm>
              <a:off x="1375"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7" name="Freeform 48"/>
            <p:cNvSpPr>
              <a:spLocks noEditPoints="1"/>
            </p:cNvSpPr>
            <p:nvPr/>
          </p:nvSpPr>
          <p:spPr bwMode="auto">
            <a:xfrm>
              <a:off x="1375"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8" name="Freeform 49"/>
            <p:cNvSpPr>
              <a:spLocks noEditPoints="1"/>
            </p:cNvSpPr>
            <p:nvPr/>
          </p:nvSpPr>
          <p:spPr bwMode="auto">
            <a:xfrm>
              <a:off x="1375"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9" name="Rectangle 50"/>
            <p:cNvSpPr>
              <a:spLocks noChangeArrowheads="1"/>
            </p:cNvSpPr>
            <p:nvPr/>
          </p:nvSpPr>
          <p:spPr bwMode="auto">
            <a:xfrm>
              <a:off x="1375"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80" name="Rectangle 51"/>
            <p:cNvSpPr>
              <a:spLocks noChangeArrowheads="1"/>
            </p:cNvSpPr>
            <p:nvPr/>
          </p:nvSpPr>
          <p:spPr bwMode="auto">
            <a:xfrm>
              <a:off x="1820"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81" name="Freeform 52"/>
            <p:cNvSpPr>
              <a:spLocks noEditPoints="1"/>
            </p:cNvSpPr>
            <p:nvPr/>
          </p:nvSpPr>
          <p:spPr bwMode="auto">
            <a:xfrm>
              <a:off x="182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2" name="Freeform 53"/>
            <p:cNvSpPr>
              <a:spLocks noEditPoints="1"/>
            </p:cNvSpPr>
            <p:nvPr/>
          </p:nvSpPr>
          <p:spPr bwMode="auto">
            <a:xfrm>
              <a:off x="182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3" name="Freeform 54"/>
            <p:cNvSpPr>
              <a:spLocks noEditPoints="1"/>
            </p:cNvSpPr>
            <p:nvPr/>
          </p:nvSpPr>
          <p:spPr bwMode="auto">
            <a:xfrm>
              <a:off x="182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4" name="Freeform 55"/>
            <p:cNvSpPr>
              <a:spLocks noEditPoints="1"/>
            </p:cNvSpPr>
            <p:nvPr/>
          </p:nvSpPr>
          <p:spPr bwMode="auto">
            <a:xfrm>
              <a:off x="182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5" name="Freeform 56"/>
            <p:cNvSpPr>
              <a:spLocks noEditPoints="1"/>
            </p:cNvSpPr>
            <p:nvPr/>
          </p:nvSpPr>
          <p:spPr bwMode="auto">
            <a:xfrm>
              <a:off x="182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6" name="Freeform 57"/>
            <p:cNvSpPr>
              <a:spLocks noEditPoints="1"/>
            </p:cNvSpPr>
            <p:nvPr/>
          </p:nvSpPr>
          <p:spPr bwMode="auto">
            <a:xfrm>
              <a:off x="182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7" name="Freeform 58"/>
            <p:cNvSpPr>
              <a:spLocks noEditPoints="1"/>
            </p:cNvSpPr>
            <p:nvPr/>
          </p:nvSpPr>
          <p:spPr bwMode="auto">
            <a:xfrm>
              <a:off x="182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8" name="Freeform 59"/>
            <p:cNvSpPr>
              <a:spLocks noEditPoints="1"/>
            </p:cNvSpPr>
            <p:nvPr/>
          </p:nvSpPr>
          <p:spPr bwMode="auto">
            <a:xfrm>
              <a:off x="182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9" name="Freeform 60"/>
            <p:cNvSpPr>
              <a:spLocks noEditPoints="1"/>
            </p:cNvSpPr>
            <p:nvPr/>
          </p:nvSpPr>
          <p:spPr bwMode="auto">
            <a:xfrm>
              <a:off x="182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0" name="Freeform 61"/>
            <p:cNvSpPr>
              <a:spLocks noEditPoints="1"/>
            </p:cNvSpPr>
            <p:nvPr/>
          </p:nvSpPr>
          <p:spPr bwMode="auto">
            <a:xfrm>
              <a:off x="182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1" name="Rectangle 62"/>
            <p:cNvSpPr>
              <a:spLocks noChangeArrowheads="1"/>
            </p:cNvSpPr>
            <p:nvPr/>
          </p:nvSpPr>
          <p:spPr bwMode="auto">
            <a:xfrm>
              <a:off x="1820"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92" name="Rectangle 63"/>
            <p:cNvSpPr>
              <a:spLocks noChangeArrowheads="1"/>
            </p:cNvSpPr>
            <p:nvPr/>
          </p:nvSpPr>
          <p:spPr bwMode="auto">
            <a:xfrm>
              <a:off x="227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93" name="Freeform 64"/>
            <p:cNvSpPr>
              <a:spLocks noEditPoints="1"/>
            </p:cNvSpPr>
            <p:nvPr/>
          </p:nvSpPr>
          <p:spPr bwMode="auto">
            <a:xfrm>
              <a:off x="227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4" name="Freeform 65"/>
            <p:cNvSpPr>
              <a:spLocks noEditPoints="1"/>
            </p:cNvSpPr>
            <p:nvPr/>
          </p:nvSpPr>
          <p:spPr bwMode="auto">
            <a:xfrm>
              <a:off x="227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5" name="Freeform 66"/>
            <p:cNvSpPr>
              <a:spLocks noEditPoints="1"/>
            </p:cNvSpPr>
            <p:nvPr/>
          </p:nvSpPr>
          <p:spPr bwMode="auto">
            <a:xfrm>
              <a:off x="227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6" name="Freeform 67"/>
            <p:cNvSpPr>
              <a:spLocks noEditPoints="1"/>
            </p:cNvSpPr>
            <p:nvPr/>
          </p:nvSpPr>
          <p:spPr bwMode="auto">
            <a:xfrm>
              <a:off x="227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7" name="Freeform 68"/>
            <p:cNvSpPr>
              <a:spLocks noEditPoints="1"/>
            </p:cNvSpPr>
            <p:nvPr/>
          </p:nvSpPr>
          <p:spPr bwMode="auto">
            <a:xfrm>
              <a:off x="227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8" name="Freeform 69"/>
            <p:cNvSpPr>
              <a:spLocks noEditPoints="1"/>
            </p:cNvSpPr>
            <p:nvPr/>
          </p:nvSpPr>
          <p:spPr bwMode="auto">
            <a:xfrm>
              <a:off x="227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9" name="Freeform 70"/>
            <p:cNvSpPr>
              <a:spLocks noEditPoints="1"/>
            </p:cNvSpPr>
            <p:nvPr/>
          </p:nvSpPr>
          <p:spPr bwMode="auto">
            <a:xfrm>
              <a:off x="227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0" name="Freeform 71"/>
            <p:cNvSpPr>
              <a:spLocks noEditPoints="1"/>
            </p:cNvSpPr>
            <p:nvPr/>
          </p:nvSpPr>
          <p:spPr bwMode="auto">
            <a:xfrm>
              <a:off x="227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1" name="Freeform 72"/>
            <p:cNvSpPr>
              <a:spLocks noEditPoints="1"/>
            </p:cNvSpPr>
            <p:nvPr/>
          </p:nvSpPr>
          <p:spPr bwMode="auto">
            <a:xfrm>
              <a:off x="227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2" name="Freeform 73"/>
            <p:cNvSpPr>
              <a:spLocks noEditPoints="1"/>
            </p:cNvSpPr>
            <p:nvPr/>
          </p:nvSpPr>
          <p:spPr bwMode="auto">
            <a:xfrm>
              <a:off x="227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3" name="Rectangle 74"/>
            <p:cNvSpPr>
              <a:spLocks noChangeArrowheads="1"/>
            </p:cNvSpPr>
            <p:nvPr/>
          </p:nvSpPr>
          <p:spPr bwMode="auto">
            <a:xfrm>
              <a:off x="227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04" name="Rectangle 75"/>
            <p:cNvSpPr>
              <a:spLocks noChangeArrowheads="1"/>
            </p:cNvSpPr>
            <p:nvPr/>
          </p:nvSpPr>
          <p:spPr bwMode="auto">
            <a:xfrm>
              <a:off x="2716"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05" name="Freeform 76"/>
            <p:cNvSpPr>
              <a:spLocks noEditPoints="1"/>
            </p:cNvSpPr>
            <p:nvPr/>
          </p:nvSpPr>
          <p:spPr bwMode="auto">
            <a:xfrm>
              <a:off x="2716"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6" name="Freeform 77"/>
            <p:cNvSpPr>
              <a:spLocks noEditPoints="1"/>
            </p:cNvSpPr>
            <p:nvPr/>
          </p:nvSpPr>
          <p:spPr bwMode="auto">
            <a:xfrm>
              <a:off x="2716"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7" name="Freeform 78"/>
            <p:cNvSpPr>
              <a:spLocks noEditPoints="1"/>
            </p:cNvSpPr>
            <p:nvPr/>
          </p:nvSpPr>
          <p:spPr bwMode="auto">
            <a:xfrm>
              <a:off x="2716"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8" name="Freeform 79"/>
            <p:cNvSpPr>
              <a:spLocks noEditPoints="1"/>
            </p:cNvSpPr>
            <p:nvPr/>
          </p:nvSpPr>
          <p:spPr bwMode="auto">
            <a:xfrm>
              <a:off x="2716"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9" name="Freeform 80"/>
            <p:cNvSpPr>
              <a:spLocks noEditPoints="1"/>
            </p:cNvSpPr>
            <p:nvPr/>
          </p:nvSpPr>
          <p:spPr bwMode="auto">
            <a:xfrm>
              <a:off x="2716"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0" name="Freeform 81"/>
            <p:cNvSpPr>
              <a:spLocks noEditPoints="1"/>
            </p:cNvSpPr>
            <p:nvPr/>
          </p:nvSpPr>
          <p:spPr bwMode="auto">
            <a:xfrm>
              <a:off x="2716"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1" name="Freeform 82"/>
            <p:cNvSpPr>
              <a:spLocks noEditPoints="1"/>
            </p:cNvSpPr>
            <p:nvPr/>
          </p:nvSpPr>
          <p:spPr bwMode="auto">
            <a:xfrm>
              <a:off x="2716"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2" name="Freeform 83"/>
            <p:cNvSpPr>
              <a:spLocks noEditPoints="1"/>
            </p:cNvSpPr>
            <p:nvPr/>
          </p:nvSpPr>
          <p:spPr bwMode="auto">
            <a:xfrm>
              <a:off x="2716"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3" name="Freeform 84"/>
            <p:cNvSpPr>
              <a:spLocks noEditPoints="1"/>
            </p:cNvSpPr>
            <p:nvPr/>
          </p:nvSpPr>
          <p:spPr bwMode="auto">
            <a:xfrm>
              <a:off x="2716"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4" name="Freeform 85"/>
            <p:cNvSpPr>
              <a:spLocks noEditPoints="1"/>
            </p:cNvSpPr>
            <p:nvPr/>
          </p:nvSpPr>
          <p:spPr bwMode="auto">
            <a:xfrm>
              <a:off x="2716"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5" name="Rectangle 86"/>
            <p:cNvSpPr>
              <a:spLocks noChangeArrowheads="1"/>
            </p:cNvSpPr>
            <p:nvPr/>
          </p:nvSpPr>
          <p:spPr bwMode="auto">
            <a:xfrm>
              <a:off x="2716"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16" name="Rectangle 87"/>
            <p:cNvSpPr>
              <a:spLocks noChangeArrowheads="1"/>
            </p:cNvSpPr>
            <p:nvPr/>
          </p:nvSpPr>
          <p:spPr bwMode="auto">
            <a:xfrm>
              <a:off x="316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17" name="Freeform 88"/>
            <p:cNvSpPr>
              <a:spLocks noEditPoints="1"/>
            </p:cNvSpPr>
            <p:nvPr/>
          </p:nvSpPr>
          <p:spPr bwMode="auto">
            <a:xfrm>
              <a:off x="316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8" name="Freeform 89"/>
            <p:cNvSpPr>
              <a:spLocks noEditPoints="1"/>
            </p:cNvSpPr>
            <p:nvPr/>
          </p:nvSpPr>
          <p:spPr bwMode="auto">
            <a:xfrm>
              <a:off x="316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9" name="Freeform 90"/>
            <p:cNvSpPr>
              <a:spLocks noEditPoints="1"/>
            </p:cNvSpPr>
            <p:nvPr/>
          </p:nvSpPr>
          <p:spPr bwMode="auto">
            <a:xfrm>
              <a:off x="316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0" name="Freeform 91"/>
            <p:cNvSpPr>
              <a:spLocks noEditPoints="1"/>
            </p:cNvSpPr>
            <p:nvPr/>
          </p:nvSpPr>
          <p:spPr bwMode="auto">
            <a:xfrm>
              <a:off x="316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1" name="Freeform 92"/>
            <p:cNvSpPr>
              <a:spLocks noEditPoints="1"/>
            </p:cNvSpPr>
            <p:nvPr/>
          </p:nvSpPr>
          <p:spPr bwMode="auto">
            <a:xfrm>
              <a:off x="316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2" name="Freeform 93"/>
            <p:cNvSpPr>
              <a:spLocks noEditPoints="1"/>
            </p:cNvSpPr>
            <p:nvPr/>
          </p:nvSpPr>
          <p:spPr bwMode="auto">
            <a:xfrm>
              <a:off x="316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3" name="Freeform 94"/>
            <p:cNvSpPr>
              <a:spLocks noEditPoints="1"/>
            </p:cNvSpPr>
            <p:nvPr/>
          </p:nvSpPr>
          <p:spPr bwMode="auto">
            <a:xfrm>
              <a:off x="316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4" name="Freeform 95"/>
            <p:cNvSpPr>
              <a:spLocks noEditPoints="1"/>
            </p:cNvSpPr>
            <p:nvPr/>
          </p:nvSpPr>
          <p:spPr bwMode="auto">
            <a:xfrm>
              <a:off x="316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5" name="Freeform 96"/>
            <p:cNvSpPr>
              <a:spLocks noEditPoints="1"/>
            </p:cNvSpPr>
            <p:nvPr/>
          </p:nvSpPr>
          <p:spPr bwMode="auto">
            <a:xfrm>
              <a:off x="316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6" name="Freeform 97"/>
            <p:cNvSpPr>
              <a:spLocks noEditPoints="1"/>
            </p:cNvSpPr>
            <p:nvPr/>
          </p:nvSpPr>
          <p:spPr bwMode="auto">
            <a:xfrm>
              <a:off x="316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7" name="Rectangle 98"/>
            <p:cNvSpPr>
              <a:spLocks noChangeArrowheads="1"/>
            </p:cNvSpPr>
            <p:nvPr/>
          </p:nvSpPr>
          <p:spPr bwMode="auto">
            <a:xfrm>
              <a:off x="316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28" name="Rectangle 99"/>
            <p:cNvSpPr>
              <a:spLocks noChangeArrowheads="1"/>
            </p:cNvSpPr>
            <p:nvPr/>
          </p:nvSpPr>
          <p:spPr bwMode="auto">
            <a:xfrm>
              <a:off x="361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29" name="Freeform 100"/>
            <p:cNvSpPr>
              <a:spLocks noEditPoints="1"/>
            </p:cNvSpPr>
            <p:nvPr/>
          </p:nvSpPr>
          <p:spPr bwMode="auto">
            <a:xfrm>
              <a:off x="361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0" name="Freeform 101"/>
            <p:cNvSpPr>
              <a:spLocks noEditPoints="1"/>
            </p:cNvSpPr>
            <p:nvPr/>
          </p:nvSpPr>
          <p:spPr bwMode="auto">
            <a:xfrm>
              <a:off x="361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1" name="Freeform 102"/>
            <p:cNvSpPr>
              <a:spLocks noEditPoints="1"/>
            </p:cNvSpPr>
            <p:nvPr/>
          </p:nvSpPr>
          <p:spPr bwMode="auto">
            <a:xfrm>
              <a:off x="361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2" name="Freeform 103"/>
            <p:cNvSpPr>
              <a:spLocks noEditPoints="1"/>
            </p:cNvSpPr>
            <p:nvPr/>
          </p:nvSpPr>
          <p:spPr bwMode="auto">
            <a:xfrm>
              <a:off x="361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3" name="Freeform 104"/>
            <p:cNvSpPr>
              <a:spLocks noEditPoints="1"/>
            </p:cNvSpPr>
            <p:nvPr/>
          </p:nvSpPr>
          <p:spPr bwMode="auto">
            <a:xfrm>
              <a:off x="361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4" name="Freeform 105"/>
            <p:cNvSpPr>
              <a:spLocks noEditPoints="1"/>
            </p:cNvSpPr>
            <p:nvPr/>
          </p:nvSpPr>
          <p:spPr bwMode="auto">
            <a:xfrm>
              <a:off x="361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5" name="Freeform 106"/>
            <p:cNvSpPr>
              <a:spLocks noEditPoints="1"/>
            </p:cNvSpPr>
            <p:nvPr/>
          </p:nvSpPr>
          <p:spPr bwMode="auto">
            <a:xfrm>
              <a:off x="361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6" name="Freeform 107"/>
            <p:cNvSpPr>
              <a:spLocks noEditPoints="1"/>
            </p:cNvSpPr>
            <p:nvPr/>
          </p:nvSpPr>
          <p:spPr bwMode="auto">
            <a:xfrm>
              <a:off x="361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7" name="Freeform 108"/>
            <p:cNvSpPr>
              <a:spLocks noEditPoints="1"/>
            </p:cNvSpPr>
            <p:nvPr/>
          </p:nvSpPr>
          <p:spPr bwMode="auto">
            <a:xfrm>
              <a:off x="361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8" name="Freeform 109"/>
            <p:cNvSpPr>
              <a:spLocks noEditPoints="1"/>
            </p:cNvSpPr>
            <p:nvPr/>
          </p:nvSpPr>
          <p:spPr bwMode="auto">
            <a:xfrm>
              <a:off x="361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9" name="Rectangle 110"/>
            <p:cNvSpPr>
              <a:spLocks noChangeArrowheads="1"/>
            </p:cNvSpPr>
            <p:nvPr/>
          </p:nvSpPr>
          <p:spPr bwMode="auto">
            <a:xfrm>
              <a:off x="361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40" name="Rectangle 111"/>
            <p:cNvSpPr>
              <a:spLocks noChangeArrowheads="1"/>
            </p:cNvSpPr>
            <p:nvPr/>
          </p:nvSpPr>
          <p:spPr bwMode="auto">
            <a:xfrm>
              <a:off x="4056"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41" name="Freeform 112"/>
            <p:cNvSpPr>
              <a:spLocks noEditPoints="1"/>
            </p:cNvSpPr>
            <p:nvPr/>
          </p:nvSpPr>
          <p:spPr bwMode="auto">
            <a:xfrm>
              <a:off x="4056"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2" name="Freeform 113"/>
            <p:cNvSpPr>
              <a:spLocks noEditPoints="1"/>
            </p:cNvSpPr>
            <p:nvPr/>
          </p:nvSpPr>
          <p:spPr bwMode="auto">
            <a:xfrm>
              <a:off x="4056"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3" name="Freeform 114"/>
            <p:cNvSpPr>
              <a:spLocks noEditPoints="1"/>
            </p:cNvSpPr>
            <p:nvPr/>
          </p:nvSpPr>
          <p:spPr bwMode="auto">
            <a:xfrm>
              <a:off x="4056"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4" name="Freeform 115"/>
            <p:cNvSpPr>
              <a:spLocks noEditPoints="1"/>
            </p:cNvSpPr>
            <p:nvPr/>
          </p:nvSpPr>
          <p:spPr bwMode="auto">
            <a:xfrm>
              <a:off x="4056"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5" name="Freeform 116"/>
            <p:cNvSpPr>
              <a:spLocks noEditPoints="1"/>
            </p:cNvSpPr>
            <p:nvPr/>
          </p:nvSpPr>
          <p:spPr bwMode="auto">
            <a:xfrm>
              <a:off x="4056"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6" name="Freeform 117"/>
            <p:cNvSpPr>
              <a:spLocks noEditPoints="1"/>
            </p:cNvSpPr>
            <p:nvPr/>
          </p:nvSpPr>
          <p:spPr bwMode="auto">
            <a:xfrm>
              <a:off x="4056"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7" name="Freeform 118"/>
            <p:cNvSpPr>
              <a:spLocks noEditPoints="1"/>
            </p:cNvSpPr>
            <p:nvPr/>
          </p:nvSpPr>
          <p:spPr bwMode="auto">
            <a:xfrm>
              <a:off x="4056"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8" name="Freeform 119"/>
            <p:cNvSpPr>
              <a:spLocks noEditPoints="1"/>
            </p:cNvSpPr>
            <p:nvPr/>
          </p:nvSpPr>
          <p:spPr bwMode="auto">
            <a:xfrm>
              <a:off x="4056"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9" name="Freeform 120"/>
            <p:cNvSpPr>
              <a:spLocks noEditPoints="1"/>
            </p:cNvSpPr>
            <p:nvPr/>
          </p:nvSpPr>
          <p:spPr bwMode="auto">
            <a:xfrm>
              <a:off x="4056"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0" name="Freeform 121"/>
            <p:cNvSpPr>
              <a:spLocks noEditPoints="1"/>
            </p:cNvSpPr>
            <p:nvPr/>
          </p:nvSpPr>
          <p:spPr bwMode="auto">
            <a:xfrm>
              <a:off x="4056"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1" name="Rectangle 122"/>
            <p:cNvSpPr>
              <a:spLocks noChangeArrowheads="1"/>
            </p:cNvSpPr>
            <p:nvPr/>
          </p:nvSpPr>
          <p:spPr bwMode="auto">
            <a:xfrm>
              <a:off x="4056"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52" name="Rectangle 123"/>
            <p:cNvSpPr>
              <a:spLocks noChangeArrowheads="1"/>
            </p:cNvSpPr>
            <p:nvPr/>
          </p:nvSpPr>
          <p:spPr bwMode="auto">
            <a:xfrm>
              <a:off x="450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53" name="Freeform 124"/>
            <p:cNvSpPr>
              <a:spLocks noEditPoints="1"/>
            </p:cNvSpPr>
            <p:nvPr/>
          </p:nvSpPr>
          <p:spPr bwMode="auto">
            <a:xfrm>
              <a:off x="450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4" name="Freeform 125"/>
            <p:cNvSpPr>
              <a:spLocks noEditPoints="1"/>
            </p:cNvSpPr>
            <p:nvPr/>
          </p:nvSpPr>
          <p:spPr bwMode="auto">
            <a:xfrm>
              <a:off x="450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5" name="Freeform 126"/>
            <p:cNvSpPr>
              <a:spLocks noEditPoints="1"/>
            </p:cNvSpPr>
            <p:nvPr/>
          </p:nvSpPr>
          <p:spPr bwMode="auto">
            <a:xfrm>
              <a:off x="450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6" name="Freeform 127"/>
            <p:cNvSpPr>
              <a:spLocks noEditPoints="1"/>
            </p:cNvSpPr>
            <p:nvPr/>
          </p:nvSpPr>
          <p:spPr bwMode="auto">
            <a:xfrm>
              <a:off x="450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7" name="Freeform 128"/>
            <p:cNvSpPr>
              <a:spLocks noEditPoints="1"/>
            </p:cNvSpPr>
            <p:nvPr/>
          </p:nvSpPr>
          <p:spPr bwMode="auto">
            <a:xfrm>
              <a:off x="450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8" name="Freeform 129"/>
            <p:cNvSpPr>
              <a:spLocks noEditPoints="1"/>
            </p:cNvSpPr>
            <p:nvPr/>
          </p:nvSpPr>
          <p:spPr bwMode="auto">
            <a:xfrm>
              <a:off x="450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9" name="Freeform 130"/>
            <p:cNvSpPr>
              <a:spLocks noEditPoints="1"/>
            </p:cNvSpPr>
            <p:nvPr/>
          </p:nvSpPr>
          <p:spPr bwMode="auto">
            <a:xfrm>
              <a:off x="450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0" name="Freeform 131"/>
            <p:cNvSpPr>
              <a:spLocks noEditPoints="1"/>
            </p:cNvSpPr>
            <p:nvPr/>
          </p:nvSpPr>
          <p:spPr bwMode="auto">
            <a:xfrm>
              <a:off x="450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1" name="Freeform 132"/>
            <p:cNvSpPr>
              <a:spLocks noEditPoints="1"/>
            </p:cNvSpPr>
            <p:nvPr/>
          </p:nvSpPr>
          <p:spPr bwMode="auto">
            <a:xfrm>
              <a:off x="450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2" name="Freeform 133"/>
            <p:cNvSpPr>
              <a:spLocks noEditPoints="1"/>
            </p:cNvSpPr>
            <p:nvPr/>
          </p:nvSpPr>
          <p:spPr bwMode="auto">
            <a:xfrm>
              <a:off x="450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3" name="Rectangle 134"/>
            <p:cNvSpPr>
              <a:spLocks noChangeArrowheads="1"/>
            </p:cNvSpPr>
            <p:nvPr/>
          </p:nvSpPr>
          <p:spPr bwMode="auto">
            <a:xfrm>
              <a:off x="450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64" name="Rectangle 135"/>
            <p:cNvSpPr>
              <a:spLocks noChangeArrowheads="1"/>
            </p:cNvSpPr>
            <p:nvPr/>
          </p:nvSpPr>
          <p:spPr bwMode="auto">
            <a:xfrm>
              <a:off x="495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65" name="Freeform 136"/>
            <p:cNvSpPr>
              <a:spLocks noEditPoints="1"/>
            </p:cNvSpPr>
            <p:nvPr/>
          </p:nvSpPr>
          <p:spPr bwMode="auto">
            <a:xfrm>
              <a:off x="495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6" name="Freeform 137"/>
            <p:cNvSpPr>
              <a:spLocks noEditPoints="1"/>
            </p:cNvSpPr>
            <p:nvPr/>
          </p:nvSpPr>
          <p:spPr bwMode="auto">
            <a:xfrm>
              <a:off x="495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7" name="Freeform 138"/>
            <p:cNvSpPr>
              <a:spLocks noEditPoints="1"/>
            </p:cNvSpPr>
            <p:nvPr/>
          </p:nvSpPr>
          <p:spPr bwMode="auto">
            <a:xfrm>
              <a:off x="495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8" name="Freeform 139"/>
            <p:cNvSpPr>
              <a:spLocks noEditPoints="1"/>
            </p:cNvSpPr>
            <p:nvPr/>
          </p:nvSpPr>
          <p:spPr bwMode="auto">
            <a:xfrm>
              <a:off x="495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9" name="Freeform 140"/>
            <p:cNvSpPr>
              <a:spLocks noEditPoints="1"/>
            </p:cNvSpPr>
            <p:nvPr/>
          </p:nvSpPr>
          <p:spPr bwMode="auto">
            <a:xfrm>
              <a:off x="495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70" name="Freeform 141"/>
            <p:cNvSpPr>
              <a:spLocks noEditPoints="1"/>
            </p:cNvSpPr>
            <p:nvPr/>
          </p:nvSpPr>
          <p:spPr bwMode="auto">
            <a:xfrm>
              <a:off x="495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71" name="Freeform 142"/>
            <p:cNvSpPr>
              <a:spLocks noEditPoints="1"/>
            </p:cNvSpPr>
            <p:nvPr/>
          </p:nvSpPr>
          <p:spPr bwMode="auto">
            <a:xfrm>
              <a:off x="495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72" name="Freeform 143"/>
            <p:cNvSpPr>
              <a:spLocks noEditPoints="1"/>
            </p:cNvSpPr>
            <p:nvPr/>
          </p:nvSpPr>
          <p:spPr bwMode="auto">
            <a:xfrm>
              <a:off x="495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73" name="Freeform 144"/>
            <p:cNvSpPr>
              <a:spLocks noEditPoints="1"/>
            </p:cNvSpPr>
            <p:nvPr/>
          </p:nvSpPr>
          <p:spPr bwMode="auto">
            <a:xfrm>
              <a:off x="495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 name="Freeform 145"/>
            <p:cNvSpPr>
              <a:spLocks noEditPoints="1"/>
            </p:cNvSpPr>
            <p:nvPr/>
          </p:nvSpPr>
          <p:spPr bwMode="auto">
            <a:xfrm>
              <a:off x="495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3" name="Rectangle 146"/>
            <p:cNvSpPr>
              <a:spLocks noChangeArrowheads="1"/>
            </p:cNvSpPr>
            <p:nvPr/>
          </p:nvSpPr>
          <p:spPr bwMode="auto">
            <a:xfrm>
              <a:off x="495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4" name="Freeform 147"/>
            <p:cNvSpPr>
              <a:spLocks/>
            </p:cNvSpPr>
            <p:nvPr/>
          </p:nvSpPr>
          <p:spPr bwMode="auto">
            <a:xfrm>
              <a:off x="0" y="3281"/>
              <a:ext cx="20" cy="10"/>
            </a:xfrm>
            <a:custGeom>
              <a:avLst/>
              <a:gdLst>
                <a:gd name="T0" fmla="*/ 0 w 4"/>
                <a:gd name="T1" fmla="*/ 390625 h 2"/>
                <a:gd name="T2" fmla="*/ 0 w 4"/>
                <a:gd name="T3" fmla="*/ 390625 h 2"/>
                <a:gd name="T4" fmla="*/ 0 60000 65536"/>
                <a:gd name="T5" fmla="*/ 0 60000 65536"/>
              </a:gdLst>
              <a:ahLst/>
              <a:cxnLst>
                <a:cxn ang="T4">
                  <a:pos x="T0" y="T1"/>
                </a:cxn>
                <a:cxn ang="T5">
                  <a:pos x="T2" y="T3"/>
                </a:cxn>
              </a:cxnLst>
              <a:rect l="0" t="0" r="r" b="b"/>
              <a:pathLst>
                <a:path w="4" h="2">
                  <a:moveTo>
                    <a:pt x="0" y="1"/>
                  </a:moveTo>
                  <a:cubicBezTo>
                    <a:pt x="1" y="2"/>
                    <a:pt x="4" y="0"/>
                    <a:pt x="0" y="1"/>
                  </a:cubicBez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27" name="Group 148"/>
          <p:cNvGrpSpPr>
            <a:grpSpLocks/>
          </p:cNvGrpSpPr>
          <p:nvPr/>
        </p:nvGrpSpPr>
        <p:grpSpPr bwMode="auto">
          <a:xfrm>
            <a:off x="1422400" y="3444876"/>
            <a:ext cx="711200" cy="492125"/>
            <a:chOff x="0" y="0"/>
            <a:chExt cx="1062" cy="981"/>
          </a:xfrm>
        </p:grpSpPr>
        <p:sp>
          <p:nvSpPr>
            <p:cNvPr id="1119" name="Freeform 149"/>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0" name="Freeform 150"/>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1" name="Freeform 151"/>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2" name="Freeform 152"/>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3" name="Freeform 153"/>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4" name="Freeform 154"/>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5" name="Freeform 155"/>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6" name="Freeform 156"/>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7" name="Freeform 157"/>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8" name="Freeform 158"/>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9" name="Freeform 159"/>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0" name="Freeform 160"/>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1" name="Freeform 161"/>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28" name="Group 162"/>
          <p:cNvGrpSpPr>
            <a:grpSpLocks/>
          </p:cNvGrpSpPr>
          <p:nvPr/>
        </p:nvGrpSpPr>
        <p:grpSpPr bwMode="auto">
          <a:xfrm>
            <a:off x="1422400" y="4552951"/>
            <a:ext cx="711200" cy="492125"/>
            <a:chOff x="0" y="0"/>
            <a:chExt cx="1062" cy="981"/>
          </a:xfrm>
        </p:grpSpPr>
        <p:sp>
          <p:nvSpPr>
            <p:cNvPr id="1106" name="Freeform 163"/>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7" name="Freeform 164"/>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8" name="Freeform 165"/>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9" name="Freeform 166"/>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0" name="Freeform 167"/>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1" name="Freeform 168"/>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2" name="Freeform 169"/>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3" name="Freeform 170"/>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4" name="Freeform 171"/>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5" name="Freeform 172"/>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6" name="Freeform 173"/>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7" name="Freeform 174"/>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8" name="Freeform 175"/>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29" name="Group 176"/>
          <p:cNvGrpSpPr>
            <a:grpSpLocks/>
          </p:cNvGrpSpPr>
          <p:nvPr/>
        </p:nvGrpSpPr>
        <p:grpSpPr bwMode="auto">
          <a:xfrm>
            <a:off x="1422400" y="5562601"/>
            <a:ext cx="711200" cy="492125"/>
            <a:chOff x="0" y="0"/>
            <a:chExt cx="1062" cy="981"/>
          </a:xfrm>
        </p:grpSpPr>
        <p:sp>
          <p:nvSpPr>
            <p:cNvPr id="1093" name="Freeform 177"/>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4" name="Freeform 178"/>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5" name="Freeform 179"/>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6" name="Freeform 180"/>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7" name="Freeform 181"/>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8" name="Freeform 182"/>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9" name="Freeform 183"/>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0" name="Freeform 184"/>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1" name="Freeform 185"/>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2" name="Freeform 186"/>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3" name="Freeform 187"/>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4" name="Freeform 188"/>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5" name="Freeform 189"/>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30" name="Group 190"/>
          <p:cNvGrpSpPr>
            <a:grpSpLocks/>
          </p:cNvGrpSpPr>
          <p:nvPr/>
        </p:nvGrpSpPr>
        <p:grpSpPr bwMode="auto">
          <a:xfrm>
            <a:off x="508000" y="3962401"/>
            <a:ext cx="711200" cy="492125"/>
            <a:chOff x="0" y="0"/>
            <a:chExt cx="1062" cy="981"/>
          </a:xfrm>
        </p:grpSpPr>
        <p:sp>
          <p:nvSpPr>
            <p:cNvPr id="1080" name="Freeform 191"/>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1" name="Freeform 192"/>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2" name="Freeform 193"/>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3" name="Freeform 194"/>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4" name="Freeform 195"/>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5" name="Freeform 196"/>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6" name="Freeform 197"/>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7" name="Freeform 198"/>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8" name="Freeform 199"/>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9" name="Freeform 200"/>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0" name="Freeform 201"/>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1" name="Freeform 202"/>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2" name="Freeform 203"/>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31" name="Group 204"/>
          <p:cNvGrpSpPr>
            <a:grpSpLocks/>
          </p:cNvGrpSpPr>
          <p:nvPr/>
        </p:nvGrpSpPr>
        <p:grpSpPr bwMode="auto">
          <a:xfrm>
            <a:off x="508000" y="5070476"/>
            <a:ext cx="711200" cy="492125"/>
            <a:chOff x="0" y="0"/>
            <a:chExt cx="1062" cy="981"/>
          </a:xfrm>
        </p:grpSpPr>
        <p:sp>
          <p:nvSpPr>
            <p:cNvPr id="1067" name="Freeform 205"/>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8" name="Freeform 206"/>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9" name="Freeform 207"/>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0" name="Freeform 208"/>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1" name="Freeform 209"/>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2" name="Freeform 210"/>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3" name="Freeform 211"/>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4" name="Freeform 212"/>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5" name="Freeform 213"/>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6" name="Freeform 214"/>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7" name="Freeform 215"/>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8" name="Freeform 216"/>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9" name="Freeform 217"/>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32" name="Group 218"/>
          <p:cNvGrpSpPr>
            <a:grpSpLocks/>
          </p:cNvGrpSpPr>
          <p:nvPr/>
        </p:nvGrpSpPr>
        <p:grpSpPr bwMode="auto">
          <a:xfrm>
            <a:off x="508000" y="6121401"/>
            <a:ext cx="711200" cy="492125"/>
            <a:chOff x="0" y="0"/>
            <a:chExt cx="1062" cy="981"/>
          </a:xfrm>
        </p:grpSpPr>
        <p:sp>
          <p:nvSpPr>
            <p:cNvPr id="1054" name="Freeform 219"/>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5" name="Freeform 220"/>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6" name="Freeform 221"/>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7" name="Freeform 222"/>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8" name="Freeform 223"/>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9" name="Freeform 224"/>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0" name="Freeform 225"/>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1" name="Freeform 226"/>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2" name="Freeform 227"/>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3" name="Freeform 228"/>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4" name="Freeform 229"/>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5" name="Freeform 230"/>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6" name="Freeform 231"/>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33" name="Group 232"/>
          <p:cNvGrpSpPr>
            <a:grpSpLocks/>
          </p:cNvGrpSpPr>
          <p:nvPr/>
        </p:nvGrpSpPr>
        <p:grpSpPr bwMode="auto">
          <a:xfrm>
            <a:off x="9245600" y="1"/>
            <a:ext cx="3090333" cy="2055813"/>
            <a:chOff x="0" y="0"/>
            <a:chExt cx="1748" cy="1556"/>
          </a:xfrm>
        </p:grpSpPr>
        <p:sp>
          <p:nvSpPr>
            <p:cNvPr id="1039" name="Freeform 233"/>
            <p:cNvSpPr>
              <a:spLocks/>
            </p:cNvSpPr>
            <p:nvPr userDrawn="1"/>
          </p:nvSpPr>
          <p:spPr bwMode="auto">
            <a:xfrm>
              <a:off x="81" y="0"/>
              <a:ext cx="1585" cy="1443"/>
            </a:xfrm>
            <a:custGeom>
              <a:avLst/>
              <a:gdLst>
                <a:gd name="T0" fmla="*/ 116030 w 546"/>
                <a:gd name="T1" fmla="*/ 21024 h 497"/>
                <a:gd name="T2" fmla="*/ 55678 w 546"/>
                <a:gd name="T3" fmla="*/ 358151 h 497"/>
                <a:gd name="T4" fmla="*/ 126768 w 546"/>
                <a:gd name="T5" fmla="*/ 1984639 h 497"/>
                <a:gd name="T6" fmla="*/ 272907 w 546"/>
                <a:gd name="T7" fmla="*/ 2308179 h 497"/>
                <a:gd name="T8" fmla="*/ 797203 w 546"/>
                <a:gd name="T9" fmla="*/ 2433394 h 497"/>
                <a:gd name="T10" fmla="*/ 1028717 w 546"/>
                <a:gd name="T11" fmla="*/ 2499180 h 497"/>
                <a:gd name="T12" fmla="*/ 2623073 w 546"/>
                <a:gd name="T13" fmla="*/ 2398495 h 497"/>
                <a:gd name="T14" fmla="*/ 2687608 w 546"/>
                <a:gd name="T15" fmla="*/ 843449 h 497"/>
                <a:gd name="T16" fmla="*/ 1860506 w 546"/>
                <a:gd name="T17" fmla="*/ 80227 h 497"/>
                <a:gd name="T18" fmla="*/ 1256104 w 546"/>
                <a:gd name="T19" fmla="*/ 146097 h 497"/>
                <a:gd name="T20" fmla="*/ 998829 w 546"/>
                <a:gd name="T21" fmla="*/ 55705 h 497"/>
                <a:gd name="T22" fmla="*/ 760707 w 546"/>
                <a:gd name="T23" fmla="*/ 10081 h 497"/>
                <a:gd name="T24" fmla="*/ 116030 w 546"/>
                <a:gd name="T25" fmla="*/ 21024 h 4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nvGrpSpPr>
            <p:cNvPr id="1040" name="Group 234"/>
            <p:cNvGrpSpPr>
              <a:grpSpLocks/>
            </p:cNvGrpSpPr>
            <p:nvPr userDrawn="1"/>
          </p:nvGrpSpPr>
          <p:grpSpPr bwMode="auto">
            <a:xfrm>
              <a:off x="0" y="5"/>
              <a:ext cx="1748" cy="1551"/>
              <a:chOff x="0" y="0"/>
              <a:chExt cx="2958" cy="2699"/>
            </a:xfrm>
          </p:grpSpPr>
          <p:sp>
            <p:nvSpPr>
              <p:cNvPr id="1041" name="Freeform 235"/>
              <p:cNvSpPr>
                <a:spLocks/>
              </p:cNvSpPr>
              <p:nvPr/>
            </p:nvSpPr>
            <p:spPr bwMode="auto">
              <a:xfrm>
                <a:off x="142" y="0"/>
                <a:ext cx="490" cy="186"/>
              </a:xfrm>
              <a:custGeom>
                <a:avLst/>
                <a:gdLst>
                  <a:gd name="T0" fmla="*/ 30144148 w 97"/>
                  <a:gd name="T1" fmla="*/ 10215371 h 37"/>
                  <a:gd name="T2" fmla="*/ 38617900 w 97"/>
                  <a:gd name="T3" fmla="*/ 8199277 h 37"/>
                  <a:gd name="T4" fmla="*/ 39032723 w 97"/>
                  <a:gd name="T5" fmla="*/ 6892692 h 37"/>
                  <a:gd name="T6" fmla="*/ 37354625 w 97"/>
                  <a:gd name="T7" fmla="*/ 0 h 37"/>
                  <a:gd name="T8" fmla="*/ 10569249 w 97"/>
                  <a:gd name="T9" fmla="*/ 0 h 37"/>
                  <a:gd name="T10" fmla="*/ 4286000 w 97"/>
                  <a:gd name="T11" fmla="*/ 9005220 h 37"/>
                  <a:gd name="T12" fmla="*/ 30144148 w 97"/>
                  <a:gd name="T13" fmla="*/ 10215371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2" name="Freeform 236"/>
              <p:cNvSpPr>
                <a:spLocks noEditPoints="1"/>
              </p:cNvSpPr>
              <p:nvPr/>
            </p:nvSpPr>
            <p:spPr bwMode="auto">
              <a:xfrm>
                <a:off x="0" y="0"/>
                <a:ext cx="2958" cy="2699"/>
              </a:xfrm>
              <a:custGeom>
                <a:avLst/>
                <a:gdLst>
                  <a:gd name="T0" fmla="*/ 215330715 w 585"/>
                  <a:gd name="T1" fmla="*/ 415762 h 534"/>
                  <a:gd name="T2" fmla="*/ 67100931 w 585"/>
                  <a:gd name="T3" fmla="*/ 0 h 534"/>
                  <a:gd name="T4" fmla="*/ 96167685 w 585"/>
                  <a:gd name="T5" fmla="*/ 8935434 h 534"/>
                  <a:gd name="T6" fmla="*/ 74372468 w 585"/>
                  <a:gd name="T7" fmla="*/ 16604122 h 534"/>
                  <a:gd name="T8" fmla="*/ 88479630 w 585"/>
                  <a:gd name="T9" fmla="*/ 30243422 h 534"/>
                  <a:gd name="T10" fmla="*/ 31605027 w 585"/>
                  <a:gd name="T11" fmla="*/ 25523159 h 534"/>
                  <a:gd name="T12" fmla="*/ 11063016 w 585"/>
                  <a:gd name="T13" fmla="*/ 26789804 h 534"/>
                  <a:gd name="T14" fmla="*/ 85019094 w 585"/>
                  <a:gd name="T15" fmla="*/ 207375775 h 534"/>
                  <a:gd name="T16" fmla="*/ 61521662 w 585"/>
                  <a:gd name="T17" fmla="*/ 145273114 h 534"/>
                  <a:gd name="T18" fmla="*/ 44872885 w 585"/>
                  <a:gd name="T19" fmla="*/ 160096320 h 534"/>
                  <a:gd name="T20" fmla="*/ 40142836 w 585"/>
                  <a:gd name="T21" fmla="*/ 185286613 h 534"/>
                  <a:gd name="T22" fmla="*/ 52980607 w 585"/>
                  <a:gd name="T23" fmla="*/ 112833146 h 534"/>
                  <a:gd name="T24" fmla="*/ 65415022 w 585"/>
                  <a:gd name="T25" fmla="*/ 97076025 h 534"/>
                  <a:gd name="T26" fmla="*/ 89332733 w 585"/>
                  <a:gd name="T27" fmla="*/ 100945304 h 534"/>
                  <a:gd name="T28" fmla="*/ 80372035 w 585"/>
                  <a:gd name="T29" fmla="*/ 130354113 h 534"/>
                  <a:gd name="T30" fmla="*/ 82060426 w 585"/>
                  <a:gd name="T31" fmla="*/ 168180614 h 534"/>
                  <a:gd name="T32" fmla="*/ 220060764 w 585"/>
                  <a:gd name="T33" fmla="*/ 205690785 h 534"/>
                  <a:gd name="T34" fmla="*/ 194038252 w 585"/>
                  <a:gd name="T35" fmla="*/ 181833101 h 534"/>
                  <a:gd name="T36" fmla="*/ 181603194 w 585"/>
                  <a:gd name="T37" fmla="*/ 146958746 h 534"/>
                  <a:gd name="T38" fmla="*/ 169185065 w 585"/>
                  <a:gd name="T39" fmla="*/ 115016642 h 534"/>
                  <a:gd name="T40" fmla="*/ 196560081 w 585"/>
                  <a:gd name="T41" fmla="*/ 109029724 h 534"/>
                  <a:gd name="T42" fmla="*/ 173915114 w 585"/>
                  <a:gd name="T43" fmla="*/ 94958391 h 534"/>
                  <a:gd name="T44" fmla="*/ 187602635 w 585"/>
                  <a:gd name="T45" fmla="*/ 96225168 h 534"/>
                  <a:gd name="T46" fmla="*/ 187186219 w 585"/>
                  <a:gd name="T47" fmla="*/ 88975335 h 534"/>
                  <a:gd name="T48" fmla="*/ 160644672 w 585"/>
                  <a:gd name="T49" fmla="*/ 89826349 h 534"/>
                  <a:gd name="T50" fmla="*/ 152539661 w 585"/>
                  <a:gd name="T51" fmla="*/ 146107858 h 534"/>
                  <a:gd name="T52" fmla="*/ 148312239 w 585"/>
                  <a:gd name="T53" fmla="*/ 97910794 h 534"/>
                  <a:gd name="T54" fmla="*/ 141456986 w 585"/>
                  <a:gd name="T55" fmla="*/ 77522872 h 534"/>
                  <a:gd name="T56" fmla="*/ 148312239 w 585"/>
                  <a:gd name="T57" fmla="*/ 57884240 h 534"/>
                  <a:gd name="T58" fmla="*/ 144851581 w 585"/>
                  <a:gd name="T59" fmla="*/ 42127918 h 534"/>
                  <a:gd name="T60" fmla="*/ 141456986 w 585"/>
                  <a:gd name="T61" fmla="*/ 26374173 h 534"/>
                  <a:gd name="T62" fmla="*/ 157686126 w 585"/>
                  <a:gd name="T63" fmla="*/ 43895803 h 534"/>
                  <a:gd name="T64" fmla="*/ 177290071 w 585"/>
                  <a:gd name="T65" fmla="*/ 20054394 h 534"/>
                  <a:gd name="T66" fmla="*/ 174768217 w 585"/>
                  <a:gd name="T67" fmla="*/ 40445506 h 534"/>
                  <a:gd name="T68" fmla="*/ 171373621 w 585"/>
                  <a:gd name="T69" fmla="*/ 55364511 h 534"/>
                  <a:gd name="T70" fmla="*/ 171373621 w 585"/>
                  <a:gd name="T71" fmla="*/ 77103895 h 534"/>
                  <a:gd name="T72" fmla="*/ 238395318 w 585"/>
                  <a:gd name="T73" fmla="*/ 77103895 h 534"/>
                  <a:gd name="T74" fmla="*/ 236706295 w 585"/>
                  <a:gd name="T75" fmla="*/ 32357866 h 534"/>
                  <a:gd name="T76" fmla="*/ 106394547 w 585"/>
                  <a:gd name="T77" fmla="*/ 29408683 h 534"/>
                  <a:gd name="T78" fmla="*/ 125248172 w 585"/>
                  <a:gd name="T79" fmla="*/ 39610767 h 534"/>
                  <a:gd name="T80" fmla="*/ 73103744 w 585"/>
                  <a:gd name="T81" fmla="*/ 83090934 h 534"/>
                  <a:gd name="T82" fmla="*/ 29499583 w 585"/>
                  <a:gd name="T83" fmla="*/ 41712155 h 534"/>
                  <a:gd name="T84" fmla="*/ 81627724 w 585"/>
                  <a:gd name="T85" fmla="*/ 45162428 h 534"/>
                  <a:gd name="T86" fmla="*/ 93976545 w 585"/>
                  <a:gd name="T87" fmla="*/ 44746817 h 534"/>
                  <a:gd name="T88" fmla="*/ 129042229 w 585"/>
                  <a:gd name="T89" fmla="*/ 51564466 h 534"/>
                  <a:gd name="T90" fmla="*/ 117975967 w 585"/>
                  <a:gd name="T91" fmla="*/ 109029724 h 534"/>
                  <a:gd name="T92" fmla="*/ 111124728 w 585"/>
                  <a:gd name="T93" fmla="*/ 58316277 h 534"/>
                  <a:gd name="T94" fmla="*/ 73103744 w 585"/>
                  <a:gd name="T95" fmla="*/ 83090934 h 534"/>
                  <a:gd name="T96" fmla="*/ 95331663 w 585"/>
                  <a:gd name="T97" fmla="*/ 95809405 h 534"/>
                  <a:gd name="T98" fmla="*/ 105541571 w 585"/>
                  <a:gd name="T99" fmla="*/ 67317568 h 534"/>
                  <a:gd name="T100" fmla="*/ 139269092 w 585"/>
                  <a:gd name="T101" fmla="*/ 124367711 h 534"/>
                  <a:gd name="T102" fmla="*/ 91854688 w 585"/>
                  <a:gd name="T103" fmla="*/ 136670547 h 534"/>
                  <a:gd name="T104" fmla="*/ 132000770 w 585"/>
                  <a:gd name="T105" fmla="*/ 117965163 h 534"/>
                  <a:gd name="T106" fmla="*/ 135894130 w 585"/>
                  <a:gd name="T107" fmla="*/ 56614249 h 534"/>
                  <a:gd name="T108" fmla="*/ 133772279 w 585"/>
                  <a:gd name="T109" fmla="*/ 90743221 h 534"/>
                  <a:gd name="T110" fmla="*/ 127770127 w 585"/>
                  <a:gd name="T111" fmla="*/ 61350787 h 534"/>
                  <a:gd name="T112" fmla="*/ 216682586 w 585"/>
                  <a:gd name="T113" fmla="*/ 76253007 h 534"/>
                  <a:gd name="T114" fmla="*/ 196979717 w 585"/>
                  <a:gd name="T115" fmla="*/ 69003200 h 5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3" name="Freeform 237"/>
              <p:cNvSpPr>
                <a:spLocks/>
              </p:cNvSpPr>
              <p:nvPr/>
            </p:nvSpPr>
            <p:spPr bwMode="auto">
              <a:xfrm>
                <a:off x="703" y="1269"/>
                <a:ext cx="237" cy="282"/>
              </a:xfrm>
              <a:custGeom>
                <a:avLst/>
                <a:gdLst>
                  <a:gd name="T0" fmla="*/ 16751508 w 47"/>
                  <a:gd name="T1" fmla="*/ 6246592 h 56"/>
                  <a:gd name="T2" fmla="*/ 11277100 w 47"/>
                  <a:gd name="T3" fmla="*/ 23156193 h 56"/>
                  <a:gd name="T4" fmla="*/ 16751508 w 47"/>
                  <a:gd name="T5" fmla="*/ 6246592 h 56"/>
                  <a:gd name="T6" fmla="*/ 0 60000 65536"/>
                  <a:gd name="T7" fmla="*/ 0 60000 65536"/>
                  <a:gd name="T8" fmla="*/ 0 60000 65536"/>
                </a:gdLst>
                <a:ahLst/>
                <a:cxnLst>
                  <a:cxn ang="T6">
                    <a:pos x="T0" y="T1"/>
                  </a:cxn>
                  <a:cxn ang="T7">
                    <a:pos x="T2" y="T3"/>
                  </a:cxn>
                  <a:cxn ang="T8">
                    <a:pos x="T4" y="T5"/>
                  </a:cxn>
                </a:cxnLst>
                <a:rect l="0" t="0" r="r" b="b"/>
                <a:pathLst>
                  <a:path w="47" h="56">
                    <a:moveTo>
                      <a:pt x="40" y="15"/>
                    </a:moveTo>
                    <a:cubicBezTo>
                      <a:pt x="37" y="0"/>
                      <a:pt x="0" y="23"/>
                      <a:pt x="27" y="56"/>
                    </a:cubicBezTo>
                    <a:cubicBezTo>
                      <a:pt x="27" y="56"/>
                      <a:pt x="47" y="49"/>
                      <a:pt x="40" y="1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4" name="Freeform 238"/>
              <p:cNvSpPr>
                <a:spLocks/>
              </p:cNvSpPr>
              <p:nvPr/>
            </p:nvSpPr>
            <p:spPr bwMode="auto">
              <a:xfrm>
                <a:off x="484" y="1384"/>
                <a:ext cx="209" cy="381"/>
              </a:xfrm>
              <a:custGeom>
                <a:avLst/>
                <a:gdLst>
                  <a:gd name="T0" fmla="*/ 8667184 w 41"/>
                  <a:gd name="T1" fmla="*/ 11962816 h 75"/>
                  <a:gd name="T2" fmla="*/ 5455787 w 41"/>
                  <a:gd name="T3" fmla="*/ 30644582 h 75"/>
                  <a:gd name="T4" fmla="*/ 18245950 w 41"/>
                  <a:gd name="T5" fmla="*/ 19987753 h 75"/>
                  <a:gd name="T6" fmla="*/ 16896829 w 41"/>
                  <a:gd name="T7" fmla="*/ 10656829 h 75"/>
                  <a:gd name="T8" fmla="*/ 8667184 w 41"/>
                  <a:gd name="T9" fmla="*/ 11962816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5" name="Freeform 239"/>
              <p:cNvSpPr>
                <a:spLocks/>
              </p:cNvSpPr>
              <p:nvPr/>
            </p:nvSpPr>
            <p:spPr bwMode="auto">
              <a:xfrm>
                <a:off x="355" y="627"/>
                <a:ext cx="683" cy="318"/>
              </a:xfrm>
              <a:custGeom>
                <a:avLst/>
                <a:gdLst>
                  <a:gd name="T0" fmla="*/ 48111744 w 135"/>
                  <a:gd name="T1" fmla="*/ 1670979 h 63"/>
                  <a:gd name="T2" fmla="*/ 10261761 w 135"/>
                  <a:gd name="T3" fmla="*/ 1670979 h 63"/>
                  <a:gd name="T4" fmla="*/ 854934 w 135"/>
                  <a:gd name="T5" fmla="*/ 10518274 h 63"/>
                  <a:gd name="T6" fmla="*/ 25791072 w 135"/>
                  <a:gd name="T7" fmla="*/ 24460010 h 63"/>
                  <a:gd name="T8" fmla="*/ 41237142 w 135"/>
                  <a:gd name="T9" fmla="*/ 22792367 h 63"/>
                  <a:gd name="T10" fmla="*/ 48529781 w 135"/>
                  <a:gd name="T11" fmla="*/ 22376201 h 63"/>
                  <a:gd name="T12" fmla="*/ 48111744 w 135"/>
                  <a:gd name="T13" fmla="*/ 1670979 h 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6" name="Freeform 240"/>
              <p:cNvSpPr>
                <a:spLocks/>
              </p:cNvSpPr>
              <p:nvPr/>
            </p:nvSpPr>
            <p:spPr bwMode="auto">
              <a:xfrm>
                <a:off x="1128" y="1526"/>
                <a:ext cx="490" cy="516"/>
              </a:xfrm>
              <a:custGeom>
                <a:avLst/>
                <a:gdLst>
                  <a:gd name="T0" fmla="*/ 28364463 w 97"/>
                  <a:gd name="T1" fmla="*/ 2110268 h 102"/>
                  <a:gd name="T2" fmla="*/ 13177151 w 97"/>
                  <a:gd name="T3" fmla="*/ 2110268 h 102"/>
                  <a:gd name="T4" fmla="*/ 5118222 w 97"/>
                  <a:gd name="T5" fmla="*/ 24421794 h 102"/>
                  <a:gd name="T6" fmla="*/ 33499704 w 97"/>
                  <a:gd name="T7" fmla="*/ 26615184 h 102"/>
                  <a:gd name="T8" fmla="*/ 28364463 w 97"/>
                  <a:gd name="T9" fmla="*/ 2110268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7" name="Freeform 241"/>
              <p:cNvSpPr>
                <a:spLocks/>
              </p:cNvSpPr>
              <p:nvPr/>
            </p:nvSpPr>
            <p:spPr bwMode="auto">
              <a:xfrm>
                <a:off x="2255" y="1005"/>
                <a:ext cx="500" cy="96"/>
              </a:xfrm>
              <a:custGeom>
                <a:avLst/>
                <a:gdLst>
                  <a:gd name="T0" fmla="*/ 6371747 w 99"/>
                  <a:gd name="T1" fmla="*/ 0 h 19"/>
                  <a:gd name="T2" fmla="*/ 16929576 w 99"/>
                  <a:gd name="T3" fmla="*/ 6388320 h 19"/>
                  <a:gd name="T4" fmla="*/ 6371747 w 99"/>
                  <a:gd name="T5" fmla="*/ 0 h 19"/>
                  <a:gd name="T6" fmla="*/ 0 60000 65536"/>
                  <a:gd name="T7" fmla="*/ 0 60000 65536"/>
                  <a:gd name="T8" fmla="*/ 0 60000 65536"/>
                </a:gdLst>
                <a:ahLst/>
                <a:cxnLst>
                  <a:cxn ang="T6">
                    <a:pos x="T0" y="T1"/>
                  </a:cxn>
                  <a:cxn ang="T7">
                    <a:pos x="T2" y="T3"/>
                  </a:cxn>
                  <a:cxn ang="T8">
                    <a:pos x="T4" y="T5"/>
                  </a:cxn>
                </a:cxnLst>
                <a:rect l="0" t="0" r="r" b="b"/>
                <a:pathLst>
                  <a:path w="99" h="19">
                    <a:moveTo>
                      <a:pt x="15" y="0"/>
                    </a:moveTo>
                    <a:cubicBezTo>
                      <a:pt x="0" y="0"/>
                      <a:pt x="19" y="19"/>
                      <a:pt x="40" y="15"/>
                    </a:cubicBezTo>
                    <a:cubicBezTo>
                      <a:pt x="99" y="1"/>
                      <a:pt x="15" y="0"/>
                      <a:pt x="15"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8" name="Freeform 242"/>
              <p:cNvSpPr>
                <a:spLocks/>
              </p:cNvSpPr>
              <p:nvPr/>
            </p:nvSpPr>
            <p:spPr bwMode="auto">
              <a:xfrm>
                <a:off x="2421" y="987"/>
                <a:ext cx="385" cy="236"/>
              </a:xfrm>
              <a:custGeom>
                <a:avLst/>
                <a:gdLst>
                  <a:gd name="T0" fmla="*/ 9074212 w 76"/>
                  <a:gd name="T1" fmla="*/ 14970876 h 47"/>
                  <a:gd name="T2" fmla="*/ 30384767 w 76"/>
                  <a:gd name="T3" fmla="*/ 6844000 h 47"/>
                  <a:gd name="T4" fmla="*/ 20803541 w 76"/>
                  <a:gd name="T5" fmla="*/ 1203349 h 47"/>
                  <a:gd name="T6" fmla="*/ 8213504 w 76"/>
                  <a:gd name="T7" fmla="*/ 12949913 h 47"/>
                  <a:gd name="T8" fmla="*/ 9074212 w 76"/>
                  <a:gd name="T9" fmla="*/ 14970876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9" name="Freeform 243"/>
              <p:cNvSpPr>
                <a:spLocks/>
              </p:cNvSpPr>
              <p:nvPr/>
            </p:nvSpPr>
            <p:spPr bwMode="auto">
              <a:xfrm>
                <a:off x="2407" y="1183"/>
                <a:ext cx="415" cy="186"/>
              </a:xfrm>
              <a:custGeom>
                <a:avLst/>
                <a:gdLst>
                  <a:gd name="T0" fmla="*/ 30951171 w 82"/>
                  <a:gd name="T1" fmla="*/ 2436957 h 37"/>
                  <a:gd name="T2" fmla="*/ 10282966 w 82"/>
                  <a:gd name="T3" fmla="*/ 6892692 h 37"/>
                  <a:gd name="T4" fmla="*/ 7311085 w 82"/>
                  <a:gd name="T5" fmla="*/ 10636259 h 37"/>
                  <a:gd name="T6" fmla="*/ 32734223 w 82"/>
                  <a:gd name="T7" fmla="*/ 9409453 h 37"/>
                  <a:gd name="T8" fmla="*/ 35287658 w 82"/>
                  <a:gd name="T9" fmla="*/ 8199277 h 37"/>
                  <a:gd name="T10" fmla="*/ 35287658 w 82"/>
                  <a:gd name="T11" fmla="*/ 0 h 37"/>
                  <a:gd name="T12" fmla="*/ 30951171 w 82"/>
                  <a:gd name="T13" fmla="*/ 2436957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0" name="Freeform 244"/>
              <p:cNvSpPr>
                <a:spLocks/>
              </p:cNvSpPr>
              <p:nvPr/>
            </p:nvSpPr>
            <p:spPr bwMode="auto">
              <a:xfrm>
                <a:off x="2083" y="1361"/>
                <a:ext cx="699" cy="165"/>
              </a:xfrm>
              <a:custGeom>
                <a:avLst/>
                <a:gdLst>
                  <a:gd name="T0" fmla="*/ 9068801 w 138"/>
                  <a:gd name="T1" fmla="*/ 390625 h 33"/>
                  <a:gd name="T2" fmla="*/ 3514390 w 138"/>
                  <a:gd name="T3" fmla="*/ 5468750 h 33"/>
                  <a:gd name="T4" fmla="*/ 24723356 w 138"/>
                  <a:gd name="T5" fmla="*/ 8593750 h 33"/>
                  <a:gd name="T6" fmla="*/ 50732762 w 138"/>
                  <a:gd name="T7" fmla="*/ 8984375 h 33"/>
                  <a:gd name="T8" fmla="*/ 49366277 w 138"/>
                  <a:gd name="T9" fmla="*/ 3125000 h 33"/>
                  <a:gd name="T10" fmla="*/ 35498872 w 138"/>
                  <a:gd name="T11" fmla="*/ 1171875 h 33"/>
                  <a:gd name="T12" fmla="*/ 9068801 w 138"/>
                  <a:gd name="T13" fmla="*/ 390625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1" name="Freeform 245"/>
              <p:cNvSpPr>
                <a:spLocks/>
              </p:cNvSpPr>
              <p:nvPr/>
            </p:nvSpPr>
            <p:spPr bwMode="auto">
              <a:xfrm>
                <a:off x="2160" y="1522"/>
                <a:ext cx="565" cy="146"/>
              </a:xfrm>
              <a:custGeom>
                <a:avLst/>
                <a:gdLst>
                  <a:gd name="T0" fmla="*/ 41069603 w 112"/>
                  <a:gd name="T1" fmla="*/ 7865780 h 29"/>
                  <a:gd name="T2" fmla="*/ 43229436 w 112"/>
                  <a:gd name="T3" fmla="*/ 1643285 h 29"/>
                  <a:gd name="T4" fmla="*/ 31017198 w 112"/>
                  <a:gd name="T5" fmla="*/ 4104382 h 29"/>
                  <a:gd name="T6" fmla="*/ 15129747 w 112"/>
                  <a:gd name="T7" fmla="*/ 2457905 h 29"/>
                  <a:gd name="T8" fmla="*/ 823155 w 112"/>
                  <a:gd name="T9" fmla="*/ 1643285 h 29"/>
                  <a:gd name="T10" fmla="*/ 41069603 w 112"/>
                  <a:gd name="T11" fmla="*/ 786578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2" name="Freeform 246"/>
              <p:cNvSpPr>
                <a:spLocks/>
              </p:cNvSpPr>
              <p:nvPr/>
            </p:nvSpPr>
            <p:spPr bwMode="auto">
              <a:xfrm>
                <a:off x="2123" y="1637"/>
                <a:ext cx="581" cy="481"/>
              </a:xfrm>
              <a:custGeom>
                <a:avLst/>
                <a:gdLst>
                  <a:gd name="T0" fmla="*/ 1263867 w 115"/>
                  <a:gd name="T1" fmla="*/ 22862695 h 95"/>
                  <a:gd name="T2" fmla="*/ 11010359 w 115"/>
                  <a:gd name="T3" fmla="*/ 23281939 h 95"/>
                  <a:gd name="T4" fmla="*/ 21253172 w 115"/>
                  <a:gd name="T5" fmla="*/ 33274481 h 95"/>
                  <a:gd name="T6" fmla="*/ 25044935 w 115"/>
                  <a:gd name="T7" fmla="*/ 36255410 h 95"/>
                  <a:gd name="T8" fmla="*/ 34356692 w 115"/>
                  <a:gd name="T9" fmla="*/ 22440199 h 95"/>
                  <a:gd name="T10" fmla="*/ 47127396 w 115"/>
                  <a:gd name="T11" fmla="*/ 22440199 h 95"/>
                  <a:gd name="T12" fmla="*/ 33523523 w 115"/>
                  <a:gd name="T13" fmla="*/ 11692639 h 95"/>
                  <a:gd name="T14" fmla="*/ 15713443 w 115"/>
                  <a:gd name="T15" fmla="*/ 6907656 h 95"/>
                  <a:gd name="T16" fmla="*/ 5121409 w 115"/>
                  <a:gd name="T17" fmla="*/ 17741943 h 95"/>
                  <a:gd name="T18" fmla="*/ 1263867 w 115"/>
                  <a:gd name="T19" fmla="*/ 22862695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3" name="Freeform 247"/>
              <p:cNvSpPr>
                <a:spLocks/>
              </p:cNvSpPr>
              <p:nvPr/>
            </p:nvSpPr>
            <p:spPr bwMode="auto">
              <a:xfrm>
                <a:off x="2502" y="1447"/>
                <a:ext cx="330" cy="853"/>
              </a:xfrm>
              <a:custGeom>
                <a:avLst/>
                <a:gdLst>
                  <a:gd name="T0" fmla="*/ 22517738 w 65"/>
                  <a:gd name="T1" fmla="*/ 16863785 h 169"/>
                  <a:gd name="T2" fmla="*/ 9744113 w 65"/>
                  <a:gd name="T3" fmla="*/ 20617671 h 169"/>
                  <a:gd name="T4" fmla="*/ 9744113 w 65"/>
                  <a:gd name="T5" fmla="*/ 24866086 h 169"/>
                  <a:gd name="T6" fmla="*/ 22089301 w 65"/>
                  <a:gd name="T7" fmla="*/ 37877369 h 169"/>
                  <a:gd name="T8" fmla="*/ 15036425 w 65"/>
                  <a:gd name="T9" fmla="*/ 49732701 h 169"/>
                  <a:gd name="T10" fmla="*/ 0 w 65"/>
                  <a:gd name="T11" fmla="*/ 62331234 h 169"/>
                  <a:gd name="T12" fmla="*/ 7484715 w 65"/>
                  <a:gd name="T13" fmla="*/ 65259608 h 169"/>
                  <a:gd name="T14" fmla="*/ 20770515 w 65"/>
                  <a:gd name="T15" fmla="*/ 69937616 h 169"/>
                  <a:gd name="T16" fmla="*/ 27826646 w 65"/>
                  <a:gd name="T17" fmla="*/ 68267054 h 169"/>
                  <a:gd name="T18" fmla="*/ 28682996 w 65"/>
                  <a:gd name="T19" fmla="*/ 0 h 169"/>
                  <a:gd name="T20" fmla="*/ 22517738 w 65"/>
                  <a:gd name="T21" fmla="*/ 16863785 h 1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sp>
        <p:nvSpPr>
          <p:cNvPr id="1034" name="Rectangle 248"/>
          <p:cNvSpPr>
            <a:spLocks noGrp="1" noRot="1" noChangeArrowheads="1"/>
          </p:cNvSpPr>
          <p:nvPr>
            <p:ph type="title"/>
          </p:nvPr>
        </p:nvSpPr>
        <p:spPr bwMode="auto">
          <a:xfrm>
            <a:off x="397933" y="228600"/>
            <a:ext cx="1138766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5" name="Rectangle 249"/>
          <p:cNvSpPr>
            <a:spLocks noGrp="1" noRot="1" noChangeArrowheads="1"/>
          </p:cNvSpPr>
          <p:nvPr>
            <p:ph type="body" idx="1"/>
          </p:nvPr>
        </p:nvSpPr>
        <p:spPr bwMode="auto">
          <a:xfrm>
            <a:off x="812800" y="1600200"/>
            <a:ext cx="10871200"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274" name="Rectangle 250"/>
          <p:cNvSpPr>
            <a:spLocks noGrp="1" noChangeArrowheads="1"/>
          </p:cNvSpPr>
          <p:nvPr>
            <p:ph type="dt" sz="half" idx="2"/>
          </p:nvPr>
        </p:nvSpPr>
        <p:spPr bwMode="auto">
          <a:xfrm>
            <a:off x="397934" y="6245225"/>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275" name="Rectangle 251"/>
          <p:cNvSpPr>
            <a:spLocks noGrp="1" noChangeArrowheads="1"/>
          </p:cNvSpPr>
          <p:nvPr>
            <p:ph type="ftr" sz="quarter" idx="3"/>
          </p:nvPr>
        </p:nvSpPr>
        <p:spPr bwMode="auto">
          <a:xfrm>
            <a:off x="4161367"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276" name="Rectangle 252"/>
          <p:cNvSpPr>
            <a:spLocks noGrp="1" noChangeArrowheads="1"/>
          </p:cNvSpPr>
          <p:nvPr>
            <p:ph type="sldNum" sz="quarter" idx="4"/>
          </p:nvPr>
        </p:nvSpPr>
        <p:spPr bwMode="auto">
          <a:xfrm>
            <a:off x="8733368" y="6245225"/>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9417A719-7B4C-4B00-9531-8D094169611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Freeform 2"/>
          <p:cNvSpPr>
            <a:spLocks/>
          </p:cNvSpPr>
          <p:nvPr/>
        </p:nvSpPr>
        <p:spPr bwMode="auto">
          <a:xfrm>
            <a:off x="6347884" y="20638"/>
            <a:ext cx="5918200" cy="4038600"/>
          </a:xfrm>
          <a:custGeom>
            <a:avLst/>
            <a:gdLst>
              <a:gd name="T0" fmla="*/ 2147483647 w 546"/>
              <a:gd name="T1" fmla="*/ 2147483647 h 497"/>
              <a:gd name="T2" fmla="*/ 2147483647 w 546"/>
              <a:gd name="T3" fmla="*/ 2147483647 h 497"/>
              <a:gd name="T4" fmla="*/ 2147483647 w 546"/>
              <a:gd name="T5" fmla="*/ 2147483647 h 497"/>
              <a:gd name="T6" fmla="*/ 2147483647 w 546"/>
              <a:gd name="T7" fmla="*/ 2147483647 h 497"/>
              <a:gd name="T8" fmla="*/ 2147483647 w 546"/>
              <a:gd name="T9" fmla="*/ 2147483647 h 497"/>
              <a:gd name="T10" fmla="*/ 2147483647 w 546"/>
              <a:gd name="T11" fmla="*/ 2147483647 h 497"/>
              <a:gd name="T12" fmla="*/ 2147483647 w 546"/>
              <a:gd name="T13" fmla="*/ 2147483647 h 497"/>
              <a:gd name="T14" fmla="*/ 2147483647 w 546"/>
              <a:gd name="T15" fmla="*/ 2147483647 h 497"/>
              <a:gd name="T16" fmla="*/ 2147483647 w 546"/>
              <a:gd name="T17" fmla="*/ 2147483647 h 497"/>
              <a:gd name="T18" fmla="*/ 2147483647 w 546"/>
              <a:gd name="T19" fmla="*/ 2147483647 h 497"/>
              <a:gd name="T20" fmla="*/ 2147483647 w 546"/>
              <a:gd name="T21" fmla="*/ 2147483647 h 497"/>
              <a:gd name="T22" fmla="*/ 2147483647 w 546"/>
              <a:gd name="T23" fmla="*/ 2147483647 h 497"/>
              <a:gd name="T24" fmla="*/ 2147483647 w 546"/>
              <a:gd name="T25" fmla="*/ 2147483647 h 4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nvGrpSpPr>
          <p:cNvPr id="2051" name="Group 3"/>
          <p:cNvGrpSpPr>
            <a:grpSpLocks/>
          </p:cNvGrpSpPr>
          <p:nvPr/>
        </p:nvGrpSpPr>
        <p:grpSpPr bwMode="auto">
          <a:xfrm>
            <a:off x="6096000" y="28575"/>
            <a:ext cx="6341533" cy="4338638"/>
            <a:chOff x="0" y="0"/>
            <a:chExt cx="2958" cy="2699"/>
          </a:xfrm>
        </p:grpSpPr>
        <p:sp>
          <p:nvSpPr>
            <p:cNvPr id="2217" name="Freeform 4"/>
            <p:cNvSpPr>
              <a:spLocks/>
            </p:cNvSpPr>
            <p:nvPr/>
          </p:nvSpPr>
          <p:spPr bwMode="auto">
            <a:xfrm>
              <a:off x="142" y="0"/>
              <a:ext cx="490" cy="187"/>
            </a:xfrm>
            <a:custGeom>
              <a:avLst/>
              <a:gdLst>
                <a:gd name="T0" fmla="*/ 30144148 w 97"/>
                <a:gd name="T1" fmla="*/ 10614969 h 37"/>
                <a:gd name="T2" fmla="*/ 38617900 w 97"/>
                <a:gd name="T3" fmla="*/ 8500964 h 37"/>
                <a:gd name="T4" fmla="*/ 39032723 w 97"/>
                <a:gd name="T5" fmla="*/ 7251557 h 37"/>
                <a:gd name="T6" fmla="*/ 37354625 w 97"/>
                <a:gd name="T7" fmla="*/ 0 h 37"/>
                <a:gd name="T8" fmla="*/ 10569249 w 97"/>
                <a:gd name="T9" fmla="*/ 0 h 37"/>
                <a:gd name="T10" fmla="*/ 4286000 w 97"/>
                <a:gd name="T11" fmla="*/ 9348499 h 37"/>
                <a:gd name="T12" fmla="*/ 30144148 w 97"/>
                <a:gd name="T13" fmla="*/ 10614969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18" name="Freeform 5"/>
            <p:cNvSpPr>
              <a:spLocks noEditPoints="1"/>
            </p:cNvSpPr>
            <p:nvPr/>
          </p:nvSpPr>
          <p:spPr bwMode="auto">
            <a:xfrm>
              <a:off x="0" y="0"/>
              <a:ext cx="2958" cy="2699"/>
            </a:xfrm>
            <a:custGeom>
              <a:avLst/>
              <a:gdLst>
                <a:gd name="T0" fmla="*/ 215330715 w 585"/>
                <a:gd name="T1" fmla="*/ 415762 h 534"/>
                <a:gd name="T2" fmla="*/ 67100931 w 585"/>
                <a:gd name="T3" fmla="*/ 0 h 534"/>
                <a:gd name="T4" fmla="*/ 96167685 w 585"/>
                <a:gd name="T5" fmla="*/ 8935434 h 534"/>
                <a:gd name="T6" fmla="*/ 74372468 w 585"/>
                <a:gd name="T7" fmla="*/ 16604122 h 534"/>
                <a:gd name="T8" fmla="*/ 88479630 w 585"/>
                <a:gd name="T9" fmla="*/ 30243422 h 534"/>
                <a:gd name="T10" fmla="*/ 31605027 w 585"/>
                <a:gd name="T11" fmla="*/ 25523159 h 534"/>
                <a:gd name="T12" fmla="*/ 11063016 w 585"/>
                <a:gd name="T13" fmla="*/ 26789804 h 534"/>
                <a:gd name="T14" fmla="*/ 85019094 w 585"/>
                <a:gd name="T15" fmla="*/ 207375775 h 534"/>
                <a:gd name="T16" fmla="*/ 61521662 w 585"/>
                <a:gd name="T17" fmla="*/ 145273114 h 534"/>
                <a:gd name="T18" fmla="*/ 44872885 w 585"/>
                <a:gd name="T19" fmla="*/ 160096320 h 534"/>
                <a:gd name="T20" fmla="*/ 40142836 w 585"/>
                <a:gd name="T21" fmla="*/ 185286613 h 534"/>
                <a:gd name="T22" fmla="*/ 52980607 w 585"/>
                <a:gd name="T23" fmla="*/ 112833146 h 534"/>
                <a:gd name="T24" fmla="*/ 65415022 w 585"/>
                <a:gd name="T25" fmla="*/ 97076025 h 534"/>
                <a:gd name="T26" fmla="*/ 89332733 w 585"/>
                <a:gd name="T27" fmla="*/ 100945304 h 534"/>
                <a:gd name="T28" fmla="*/ 80372035 w 585"/>
                <a:gd name="T29" fmla="*/ 130354113 h 534"/>
                <a:gd name="T30" fmla="*/ 82060426 w 585"/>
                <a:gd name="T31" fmla="*/ 168180614 h 534"/>
                <a:gd name="T32" fmla="*/ 220060764 w 585"/>
                <a:gd name="T33" fmla="*/ 205690785 h 534"/>
                <a:gd name="T34" fmla="*/ 194038252 w 585"/>
                <a:gd name="T35" fmla="*/ 181833101 h 534"/>
                <a:gd name="T36" fmla="*/ 181603194 w 585"/>
                <a:gd name="T37" fmla="*/ 146958746 h 534"/>
                <a:gd name="T38" fmla="*/ 169185065 w 585"/>
                <a:gd name="T39" fmla="*/ 115016642 h 534"/>
                <a:gd name="T40" fmla="*/ 196560081 w 585"/>
                <a:gd name="T41" fmla="*/ 109029724 h 534"/>
                <a:gd name="T42" fmla="*/ 173915114 w 585"/>
                <a:gd name="T43" fmla="*/ 94958391 h 534"/>
                <a:gd name="T44" fmla="*/ 187602635 w 585"/>
                <a:gd name="T45" fmla="*/ 96225168 h 534"/>
                <a:gd name="T46" fmla="*/ 187186219 w 585"/>
                <a:gd name="T47" fmla="*/ 88975335 h 534"/>
                <a:gd name="T48" fmla="*/ 160644672 w 585"/>
                <a:gd name="T49" fmla="*/ 89826349 h 534"/>
                <a:gd name="T50" fmla="*/ 152539661 w 585"/>
                <a:gd name="T51" fmla="*/ 146107858 h 534"/>
                <a:gd name="T52" fmla="*/ 148312239 w 585"/>
                <a:gd name="T53" fmla="*/ 97910794 h 534"/>
                <a:gd name="T54" fmla="*/ 141456986 w 585"/>
                <a:gd name="T55" fmla="*/ 77522872 h 534"/>
                <a:gd name="T56" fmla="*/ 148312239 w 585"/>
                <a:gd name="T57" fmla="*/ 57884240 h 534"/>
                <a:gd name="T58" fmla="*/ 144851581 w 585"/>
                <a:gd name="T59" fmla="*/ 42127918 h 534"/>
                <a:gd name="T60" fmla="*/ 141456986 w 585"/>
                <a:gd name="T61" fmla="*/ 26374173 h 534"/>
                <a:gd name="T62" fmla="*/ 157686126 w 585"/>
                <a:gd name="T63" fmla="*/ 43895803 h 534"/>
                <a:gd name="T64" fmla="*/ 177290071 w 585"/>
                <a:gd name="T65" fmla="*/ 20054394 h 534"/>
                <a:gd name="T66" fmla="*/ 174768217 w 585"/>
                <a:gd name="T67" fmla="*/ 40445506 h 534"/>
                <a:gd name="T68" fmla="*/ 171373621 w 585"/>
                <a:gd name="T69" fmla="*/ 55364511 h 534"/>
                <a:gd name="T70" fmla="*/ 171373621 w 585"/>
                <a:gd name="T71" fmla="*/ 77103895 h 534"/>
                <a:gd name="T72" fmla="*/ 238395318 w 585"/>
                <a:gd name="T73" fmla="*/ 77103895 h 534"/>
                <a:gd name="T74" fmla="*/ 236706295 w 585"/>
                <a:gd name="T75" fmla="*/ 32357866 h 534"/>
                <a:gd name="T76" fmla="*/ 106394547 w 585"/>
                <a:gd name="T77" fmla="*/ 29408683 h 534"/>
                <a:gd name="T78" fmla="*/ 125248172 w 585"/>
                <a:gd name="T79" fmla="*/ 39610767 h 534"/>
                <a:gd name="T80" fmla="*/ 73103744 w 585"/>
                <a:gd name="T81" fmla="*/ 83090934 h 534"/>
                <a:gd name="T82" fmla="*/ 29499583 w 585"/>
                <a:gd name="T83" fmla="*/ 41712155 h 534"/>
                <a:gd name="T84" fmla="*/ 81627724 w 585"/>
                <a:gd name="T85" fmla="*/ 45162428 h 534"/>
                <a:gd name="T86" fmla="*/ 93976545 w 585"/>
                <a:gd name="T87" fmla="*/ 44746817 h 534"/>
                <a:gd name="T88" fmla="*/ 129042229 w 585"/>
                <a:gd name="T89" fmla="*/ 51564466 h 534"/>
                <a:gd name="T90" fmla="*/ 117975967 w 585"/>
                <a:gd name="T91" fmla="*/ 109029724 h 534"/>
                <a:gd name="T92" fmla="*/ 111124728 w 585"/>
                <a:gd name="T93" fmla="*/ 58316277 h 534"/>
                <a:gd name="T94" fmla="*/ 73103744 w 585"/>
                <a:gd name="T95" fmla="*/ 83090934 h 534"/>
                <a:gd name="T96" fmla="*/ 95331663 w 585"/>
                <a:gd name="T97" fmla="*/ 95809405 h 534"/>
                <a:gd name="T98" fmla="*/ 105541571 w 585"/>
                <a:gd name="T99" fmla="*/ 67317568 h 534"/>
                <a:gd name="T100" fmla="*/ 139269092 w 585"/>
                <a:gd name="T101" fmla="*/ 124367711 h 534"/>
                <a:gd name="T102" fmla="*/ 91854688 w 585"/>
                <a:gd name="T103" fmla="*/ 136670547 h 534"/>
                <a:gd name="T104" fmla="*/ 132000770 w 585"/>
                <a:gd name="T105" fmla="*/ 117965163 h 534"/>
                <a:gd name="T106" fmla="*/ 135894130 w 585"/>
                <a:gd name="T107" fmla="*/ 56614249 h 534"/>
                <a:gd name="T108" fmla="*/ 133772279 w 585"/>
                <a:gd name="T109" fmla="*/ 90743221 h 534"/>
                <a:gd name="T110" fmla="*/ 127770127 w 585"/>
                <a:gd name="T111" fmla="*/ 61350787 h 534"/>
                <a:gd name="T112" fmla="*/ 216682586 w 585"/>
                <a:gd name="T113" fmla="*/ 76253007 h 534"/>
                <a:gd name="T114" fmla="*/ 196979717 w 585"/>
                <a:gd name="T115" fmla="*/ 69003200 h 5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19" name="Freeform 6"/>
            <p:cNvSpPr>
              <a:spLocks/>
            </p:cNvSpPr>
            <p:nvPr/>
          </p:nvSpPr>
          <p:spPr bwMode="auto">
            <a:xfrm>
              <a:off x="703" y="1269"/>
              <a:ext cx="238" cy="283"/>
            </a:xfrm>
            <a:custGeom>
              <a:avLst/>
              <a:gdLst>
                <a:gd name="T0" fmla="*/ 17333884 w 47"/>
                <a:gd name="T1" fmla="*/ 6397569 h 56"/>
                <a:gd name="T2" fmla="*/ 11700126 w 47"/>
                <a:gd name="T3" fmla="*/ 23820423 h 56"/>
                <a:gd name="T4" fmla="*/ 17333884 w 47"/>
                <a:gd name="T5" fmla="*/ 6397569 h 56"/>
                <a:gd name="T6" fmla="*/ 0 60000 65536"/>
                <a:gd name="T7" fmla="*/ 0 60000 65536"/>
                <a:gd name="T8" fmla="*/ 0 60000 65536"/>
              </a:gdLst>
              <a:ahLst/>
              <a:cxnLst>
                <a:cxn ang="T6">
                  <a:pos x="T0" y="T1"/>
                </a:cxn>
                <a:cxn ang="T7">
                  <a:pos x="T2" y="T3"/>
                </a:cxn>
                <a:cxn ang="T8">
                  <a:pos x="T4" y="T5"/>
                </a:cxn>
              </a:cxnLst>
              <a:rect l="0" t="0" r="r" b="b"/>
              <a:pathLst>
                <a:path w="47" h="56">
                  <a:moveTo>
                    <a:pt x="40" y="15"/>
                  </a:moveTo>
                  <a:cubicBezTo>
                    <a:pt x="37" y="0"/>
                    <a:pt x="0" y="23"/>
                    <a:pt x="27" y="56"/>
                  </a:cubicBezTo>
                  <a:cubicBezTo>
                    <a:pt x="27" y="56"/>
                    <a:pt x="47" y="49"/>
                    <a:pt x="40" y="1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20" name="Freeform 7"/>
            <p:cNvSpPr>
              <a:spLocks/>
            </p:cNvSpPr>
            <p:nvPr/>
          </p:nvSpPr>
          <p:spPr bwMode="auto">
            <a:xfrm>
              <a:off x="485" y="1385"/>
              <a:ext cx="208" cy="379"/>
            </a:xfrm>
            <a:custGeom>
              <a:avLst/>
              <a:gdLst>
                <a:gd name="T0" fmla="*/ 8303756 w 41"/>
                <a:gd name="T1" fmla="*/ 11441075 h 75"/>
                <a:gd name="T2" fmla="*/ 5269355 w 41"/>
                <a:gd name="T3" fmla="*/ 29373627 h 75"/>
                <a:gd name="T4" fmla="*/ 17558208 w 41"/>
                <a:gd name="T5" fmla="*/ 19099250 h 75"/>
                <a:gd name="T6" fmla="*/ 16264535 w 41"/>
                <a:gd name="T7" fmla="*/ 10175938 h 75"/>
                <a:gd name="T8" fmla="*/ 8303756 w 41"/>
                <a:gd name="T9" fmla="*/ 11441075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21" name="Freeform 8"/>
            <p:cNvSpPr>
              <a:spLocks/>
            </p:cNvSpPr>
            <p:nvPr/>
          </p:nvSpPr>
          <p:spPr bwMode="auto">
            <a:xfrm>
              <a:off x="354" y="627"/>
              <a:ext cx="670" cy="318"/>
            </a:xfrm>
            <a:custGeom>
              <a:avLst/>
              <a:gdLst>
                <a:gd name="T0" fmla="*/ 41424517 w 135"/>
                <a:gd name="T1" fmla="*/ 1670979 h 63"/>
                <a:gd name="T2" fmla="*/ 8843047 w 135"/>
                <a:gd name="T3" fmla="*/ 1670979 h 63"/>
                <a:gd name="T4" fmla="*/ 749839 w 135"/>
                <a:gd name="T5" fmla="*/ 10518274 h 63"/>
                <a:gd name="T6" fmla="*/ 22163466 w 135"/>
                <a:gd name="T7" fmla="*/ 24460010 h 63"/>
                <a:gd name="T8" fmla="*/ 35484505 w 135"/>
                <a:gd name="T9" fmla="*/ 22792367 h 63"/>
                <a:gd name="T10" fmla="*/ 41798218 w 135"/>
                <a:gd name="T11" fmla="*/ 22376201 h 63"/>
                <a:gd name="T12" fmla="*/ 41424517 w 135"/>
                <a:gd name="T13" fmla="*/ 1670979 h 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22" name="Freeform 9"/>
            <p:cNvSpPr>
              <a:spLocks/>
            </p:cNvSpPr>
            <p:nvPr/>
          </p:nvSpPr>
          <p:spPr bwMode="auto">
            <a:xfrm>
              <a:off x="1128" y="1527"/>
              <a:ext cx="503" cy="516"/>
            </a:xfrm>
            <a:custGeom>
              <a:avLst/>
              <a:gdLst>
                <a:gd name="T0" fmla="*/ 34852294 w 97"/>
                <a:gd name="T1" fmla="*/ 2110268 h 102"/>
                <a:gd name="T2" fmla="*/ 16066759 w 97"/>
                <a:gd name="T3" fmla="*/ 2110268 h 102"/>
                <a:gd name="T4" fmla="*/ 6227830 w 97"/>
                <a:gd name="T5" fmla="*/ 24421794 h 102"/>
                <a:gd name="T6" fmla="*/ 41080285 w 97"/>
                <a:gd name="T7" fmla="*/ 26615184 h 102"/>
                <a:gd name="T8" fmla="*/ 34852294 w 97"/>
                <a:gd name="T9" fmla="*/ 2110268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23" name="Freeform 10"/>
            <p:cNvSpPr>
              <a:spLocks/>
            </p:cNvSpPr>
            <p:nvPr/>
          </p:nvSpPr>
          <p:spPr bwMode="auto">
            <a:xfrm>
              <a:off x="2255" y="1006"/>
              <a:ext cx="501" cy="96"/>
            </a:xfrm>
            <a:custGeom>
              <a:avLst/>
              <a:gdLst>
                <a:gd name="T0" fmla="*/ 6465380 w 99"/>
                <a:gd name="T1" fmla="*/ 0 h 19"/>
                <a:gd name="T2" fmla="*/ 17165743 w 99"/>
                <a:gd name="T3" fmla="*/ 6388320 h 19"/>
                <a:gd name="T4" fmla="*/ 6465380 w 99"/>
                <a:gd name="T5" fmla="*/ 0 h 19"/>
                <a:gd name="T6" fmla="*/ 0 60000 65536"/>
                <a:gd name="T7" fmla="*/ 0 60000 65536"/>
                <a:gd name="T8" fmla="*/ 0 60000 65536"/>
              </a:gdLst>
              <a:ahLst/>
              <a:cxnLst>
                <a:cxn ang="T6">
                  <a:pos x="T0" y="T1"/>
                </a:cxn>
                <a:cxn ang="T7">
                  <a:pos x="T2" y="T3"/>
                </a:cxn>
                <a:cxn ang="T8">
                  <a:pos x="T4" y="T5"/>
                </a:cxn>
              </a:cxnLst>
              <a:rect l="0" t="0" r="r" b="b"/>
              <a:pathLst>
                <a:path w="99" h="19">
                  <a:moveTo>
                    <a:pt x="15" y="0"/>
                  </a:moveTo>
                  <a:cubicBezTo>
                    <a:pt x="0" y="0"/>
                    <a:pt x="19" y="19"/>
                    <a:pt x="40" y="15"/>
                  </a:cubicBezTo>
                  <a:cubicBezTo>
                    <a:pt x="99" y="1"/>
                    <a:pt x="15" y="0"/>
                    <a:pt x="15"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24" name="Freeform 11"/>
            <p:cNvSpPr>
              <a:spLocks/>
            </p:cNvSpPr>
            <p:nvPr/>
          </p:nvSpPr>
          <p:spPr bwMode="auto">
            <a:xfrm>
              <a:off x="2422" y="986"/>
              <a:ext cx="385" cy="237"/>
            </a:xfrm>
            <a:custGeom>
              <a:avLst/>
              <a:gdLst>
                <a:gd name="T0" fmla="*/ 9074212 w 76"/>
                <a:gd name="T1" fmla="*/ 15502286 h 47"/>
                <a:gd name="T2" fmla="*/ 30384767 w 76"/>
                <a:gd name="T3" fmla="*/ 7133312 h 47"/>
                <a:gd name="T4" fmla="*/ 20803541 w 76"/>
                <a:gd name="T5" fmla="*/ 1248455 h 47"/>
                <a:gd name="T6" fmla="*/ 8213504 w 76"/>
                <a:gd name="T7" fmla="*/ 13350654 h 47"/>
                <a:gd name="T8" fmla="*/ 9074212 w 76"/>
                <a:gd name="T9" fmla="*/ 15502286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25" name="Freeform 12"/>
            <p:cNvSpPr>
              <a:spLocks/>
            </p:cNvSpPr>
            <p:nvPr/>
          </p:nvSpPr>
          <p:spPr bwMode="auto">
            <a:xfrm>
              <a:off x="2407" y="1183"/>
              <a:ext cx="415" cy="187"/>
            </a:xfrm>
            <a:custGeom>
              <a:avLst/>
              <a:gdLst>
                <a:gd name="T0" fmla="*/ 30951171 w 82"/>
                <a:gd name="T1" fmla="*/ 2532915 h 37"/>
                <a:gd name="T2" fmla="*/ 10282966 w 82"/>
                <a:gd name="T3" fmla="*/ 7251557 h 37"/>
                <a:gd name="T4" fmla="*/ 7311085 w 82"/>
                <a:gd name="T5" fmla="*/ 11033879 h 37"/>
                <a:gd name="T6" fmla="*/ 32734223 w 82"/>
                <a:gd name="T7" fmla="*/ 9767435 h 37"/>
                <a:gd name="T8" fmla="*/ 35287658 w 82"/>
                <a:gd name="T9" fmla="*/ 8500964 h 37"/>
                <a:gd name="T10" fmla="*/ 35287658 w 82"/>
                <a:gd name="T11" fmla="*/ 0 h 37"/>
                <a:gd name="T12" fmla="*/ 30951171 w 82"/>
                <a:gd name="T13" fmla="*/ 2532915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26" name="Freeform 13"/>
            <p:cNvSpPr>
              <a:spLocks/>
            </p:cNvSpPr>
            <p:nvPr/>
          </p:nvSpPr>
          <p:spPr bwMode="auto">
            <a:xfrm>
              <a:off x="2083" y="1360"/>
              <a:ext cx="698" cy="167"/>
            </a:xfrm>
            <a:custGeom>
              <a:avLst/>
              <a:gdLst>
                <a:gd name="T0" fmla="*/ 8974439 w 138"/>
                <a:gd name="T1" fmla="*/ 421715 h 33"/>
                <a:gd name="T2" fmla="*/ 3383130 w 138"/>
                <a:gd name="T3" fmla="*/ 6030583 h 33"/>
                <a:gd name="T4" fmla="*/ 24394326 w 138"/>
                <a:gd name="T5" fmla="*/ 9439083 h 33"/>
                <a:gd name="T6" fmla="*/ 50132843 w 138"/>
                <a:gd name="T7" fmla="*/ 9860798 h 33"/>
                <a:gd name="T8" fmla="*/ 48858650 w 138"/>
                <a:gd name="T9" fmla="*/ 3392033 h 33"/>
                <a:gd name="T10" fmla="*/ 35146303 w 138"/>
                <a:gd name="T11" fmla="*/ 1277590 h 33"/>
                <a:gd name="T12" fmla="*/ 8974439 w 138"/>
                <a:gd name="T13" fmla="*/ 421715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 name="Freeform 14"/>
            <p:cNvSpPr>
              <a:spLocks/>
            </p:cNvSpPr>
            <p:nvPr/>
          </p:nvSpPr>
          <p:spPr bwMode="auto">
            <a:xfrm>
              <a:off x="2159" y="1522"/>
              <a:ext cx="567" cy="146"/>
            </a:xfrm>
            <a:custGeom>
              <a:avLst/>
              <a:gdLst>
                <a:gd name="T0" fmla="*/ 42270959 w 112"/>
                <a:gd name="T1" fmla="*/ 7865780 h 29"/>
                <a:gd name="T2" fmla="*/ 44409050 w 112"/>
                <a:gd name="T3" fmla="*/ 1643285 h 29"/>
                <a:gd name="T4" fmla="*/ 31952632 w 112"/>
                <a:gd name="T5" fmla="*/ 4104382 h 29"/>
                <a:gd name="T6" fmla="*/ 15505334 w 112"/>
                <a:gd name="T7" fmla="*/ 2457905 h 29"/>
                <a:gd name="T8" fmla="*/ 857876 w 112"/>
                <a:gd name="T9" fmla="*/ 1643285 h 29"/>
                <a:gd name="T10" fmla="*/ 42270959 w 112"/>
                <a:gd name="T11" fmla="*/ 786578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3" name="Freeform 15"/>
            <p:cNvSpPr>
              <a:spLocks/>
            </p:cNvSpPr>
            <p:nvPr/>
          </p:nvSpPr>
          <p:spPr bwMode="auto">
            <a:xfrm>
              <a:off x="2124" y="1638"/>
              <a:ext cx="584" cy="480"/>
            </a:xfrm>
            <a:custGeom>
              <a:avLst/>
              <a:gdLst>
                <a:gd name="T0" fmla="*/ 1303468 w 115"/>
                <a:gd name="T1" fmla="*/ 22527173 h 95"/>
                <a:gd name="T2" fmla="*/ 11489550 w 115"/>
                <a:gd name="T3" fmla="*/ 22945617 h 95"/>
                <a:gd name="T4" fmla="*/ 22125236 w 115"/>
                <a:gd name="T5" fmla="*/ 32692931 h 95"/>
                <a:gd name="T6" fmla="*/ 26120223 w 115"/>
                <a:gd name="T7" fmla="*/ 35640061 h 95"/>
                <a:gd name="T8" fmla="*/ 35792801 w 115"/>
                <a:gd name="T9" fmla="*/ 22112069 h 95"/>
                <a:gd name="T10" fmla="*/ 49119879 w 115"/>
                <a:gd name="T11" fmla="*/ 22112069 h 95"/>
                <a:gd name="T12" fmla="*/ 34918254 w 115"/>
                <a:gd name="T13" fmla="*/ 11430114 h 95"/>
                <a:gd name="T14" fmla="*/ 16380464 w 115"/>
                <a:gd name="T15" fmla="*/ 6806744 h 95"/>
                <a:gd name="T16" fmla="*/ 5315883 w 115"/>
                <a:gd name="T17" fmla="*/ 17403203 h 95"/>
                <a:gd name="T18" fmla="*/ 1303468 w 115"/>
                <a:gd name="T19" fmla="*/ 22527173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4" name="Freeform 16"/>
            <p:cNvSpPr>
              <a:spLocks/>
            </p:cNvSpPr>
            <p:nvPr/>
          </p:nvSpPr>
          <p:spPr bwMode="auto">
            <a:xfrm>
              <a:off x="2503" y="1446"/>
              <a:ext cx="329" cy="854"/>
            </a:xfrm>
            <a:custGeom>
              <a:avLst/>
              <a:gdLst>
                <a:gd name="T0" fmla="*/ 21959242 w 65"/>
                <a:gd name="T1" fmla="*/ 16999057 h 169"/>
                <a:gd name="T2" fmla="*/ 9451294 w 65"/>
                <a:gd name="T3" fmla="*/ 20863836 h 169"/>
                <a:gd name="T4" fmla="*/ 9451294 w 65"/>
                <a:gd name="T5" fmla="*/ 25074825 h 169"/>
                <a:gd name="T6" fmla="*/ 21540521 w 65"/>
                <a:gd name="T7" fmla="*/ 38278251 h 169"/>
                <a:gd name="T8" fmla="*/ 14646893 w 65"/>
                <a:gd name="T9" fmla="*/ 50150261 h 169"/>
                <a:gd name="T10" fmla="*/ 0 w 65"/>
                <a:gd name="T11" fmla="*/ 62937693 h 169"/>
                <a:gd name="T12" fmla="*/ 7315604 w 65"/>
                <a:gd name="T13" fmla="*/ 65886949 h 169"/>
                <a:gd name="T14" fmla="*/ 20261308 w 65"/>
                <a:gd name="T15" fmla="*/ 70598740 h 169"/>
                <a:gd name="T16" fmla="*/ 27154835 w 65"/>
                <a:gd name="T17" fmla="*/ 68915061 h 169"/>
                <a:gd name="T18" fmla="*/ 27995632 w 65"/>
                <a:gd name="T19" fmla="*/ 0 h 169"/>
                <a:gd name="T20" fmla="*/ 21959242 w 65"/>
                <a:gd name="T21" fmla="*/ 16999057 h 1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2052" name="Group 17"/>
          <p:cNvGrpSpPr>
            <a:grpSpLocks/>
          </p:cNvGrpSpPr>
          <p:nvPr/>
        </p:nvGrpSpPr>
        <p:grpSpPr bwMode="auto">
          <a:xfrm>
            <a:off x="738718" y="36513"/>
            <a:ext cx="10521949" cy="6821487"/>
            <a:chOff x="0" y="0"/>
            <a:chExt cx="4971" cy="4297"/>
          </a:xfrm>
        </p:grpSpPr>
        <p:sp>
          <p:nvSpPr>
            <p:cNvPr id="2072" name="Rectangle 18"/>
            <p:cNvSpPr>
              <a:spLocks noChangeArrowheads="1"/>
            </p:cNvSpPr>
            <p:nvPr/>
          </p:nvSpPr>
          <p:spPr bwMode="auto">
            <a:xfrm>
              <a:off x="35" y="0"/>
              <a:ext cx="21"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073" name="Freeform 19"/>
            <p:cNvSpPr>
              <a:spLocks noEditPoints="1"/>
            </p:cNvSpPr>
            <p:nvPr/>
          </p:nvSpPr>
          <p:spPr bwMode="auto">
            <a:xfrm>
              <a:off x="35"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74" name="Freeform 20"/>
            <p:cNvSpPr>
              <a:spLocks noEditPoints="1"/>
            </p:cNvSpPr>
            <p:nvPr/>
          </p:nvSpPr>
          <p:spPr bwMode="auto">
            <a:xfrm>
              <a:off x="35"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75" name="Freeform 21"/>
            <p:cNvSpPr>
              <a:spLocks noEditPoints="1"/>
            </p:cNvSpPr>
            <p:nvPr/>
          </p:nvSpPr>
          <p:spPr bwMode="auto">
            <a:xfrm>
              <a:off x="35"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76" name="Freeform 22"/>
            <p:cNvSpPr>
              <a:spLocks noEditPoints="1"/>
            </p:cNvSpPr>
            <p:nvPr/>
          </p:nvSpPr>
          <p:spPr bwMode="auto">
            <a:xfrm>
              <a:off x="35"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77" name="Freeform 23"/>
            <p:cNvSpPr>
              <a:spLocks noEditPoints="1"/>
            </p:cNvSpPr>
            <p:nvPr/>
          </p:nvSpPr>
          <p:spPr bwMode="auto">
            <a:xfrm>
              <a:off x="35"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78" name="Freeform 24"/>
            <p:cNvSpPr>
              <a:spLocks noEditPoints="1"/>
            </p:cNvSpPr>
            <p:nvPr/>
          </p:nvSpPr>
          <p:spPr bwMode="auto">
            <a:xfrm>
              <a:off x="35"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79" name="Freeform 25"/>
            <p:cNvSpPr>
              <a:spLocks noEditPoints="1"/>
            </p:cNvSpPr>
            <p:nvPr/>
          </p:nvSpPr>
          <p:spPr bwMode="auto">
            <a:xfrm>
              <a:off x="35"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80" name="Freeform 26"/>
            <p:cNvSpPr>
              <a:spLocks noEditPoints="1"/>
            </p:cNvSpPr>
            <p:nvPr/>
          </p:nvSpPr>
          <p:spPr bwMode="auto">
            <a:xfrm>
              <a:off x="35"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81" name="Freeform 27"/>
            <p:cNvSpPr>
              <a:spLocks noEditPoints="1"/>
            </p:cNvSpPr>
            <p:nvPr/>
          </p:nvSpPr>
          <p:spPr bwMode="auto">
            <a:xfrm>
              <a:off x="35"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82" name="Freeform 28"/>
            <p:cNvSpPr>
              <a:spLocks noEditPoints="1"/>
            </p:cNvSpPr>
            <p:nvPr/>
          </p:nvSpPr>
          <p:spPr bwMode="auto">
            <a:xfrm>
              <a:off x="35"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83" name="Rectangle 29"/>
            <p:cNvSpPr>
              <a:spLocks noChangeArrowheads="1"/>
            </p:cNvSpPr>
            <p:nvPr/>
          </p:nvSpPr>
          <p:spPr bwMode="auto">
            <a:xfrm>
              <a:off x="35" y="4246"/>
              <a:ext cx="21"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084" name="Rectangle 30"/>
            <p:cNvSpPr>
              <a:spLocks noChangeArrowheads="1"/>
            </p:cNvSpPr>
            <p:nvPr/>
          </p:nvSpPr>
          <p:spPr bwMode="auto">
            <a:xfrm>
              <a:off x="480" y="0"/>
              <a:ext cx="21"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085" name="Freeform 31"/>
            <p:cNvSpPr>
              <a:spLocks noEditPoints="1"/>
            </p:cNvSpPr>
            <p:nvPr/>
          </p:nvSpPr>
          <p:spPr bwMode="auto">
            <a:xfrm>
              <a:off x="48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86" name="Freeform 32"/>
            <p:cNvSpPr>
              <a:spLocks noEditPoints="1"/>
            </p:cNvSpPr>
            <p:nvPr/>
          </p:nvSpPr>
          <p:spPr bwMode="auto">
            <a:xfrm>
              <a:off x="48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87" name="Freeform 33"/>
            <p:cNvSpPr>
              <a:spLocks noEditPoints="1"/>
            </p:cNvSpPr>
            <p:nvPr/>
          </p:nvSpPr>
          <p:spPr bwMode="auto">
            <a:xfrm>
              <a:off x="48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88" name="Freeform 34"/>
            <p:cNvSpPr>
              <a:spLocks noEditPoints="1"/>
            </p:cNvSpPr>
            <p:nvPr/>
          </p:nvSpPr>
          <p:spPr bwMode="auto">
            <a:xfrm>
              <a:off x="48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89" name="Freeform 35"/>
            <p:cNvSpPr>
              <a:spLocks noEditPoints="1"/>
            </p:cNvSpPr>
            <p:nvPr/>
          </p:nvSpPr>
          <p:spPr bwMode="auto">
            <a:xfrm>
              <a:off x="48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90" name="Freeform 36"/>
            <p:cNvSpPr>
              <a:spLocks noEditPoints="1"/>
            </p:cNvSpPr>
            <p:nvPr/>
          </p:nvSpPr>
          <p:spPr bwMode="auto">
            <a:xfrm>
              <a:off x="48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91" name="Freeform 37"/>
            <p:cNvSpPr>
              <a:spLocks noEditPoints="1"/>
            </p:cNvSpPr>
            <p:nvPr/>
          </p:nvSpPr>
          <p:spPr bwMode="auto">
            <a:xfrm>
              <a:off x="48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92" name="Freeform 38"/>
            <p:cNvSpPr>
              <a:spLocks noEditPoints="1"/>
            </p:cNvSpPr>
            <p:nvPr/>
          </p:nvSpPr>
          <p:spPr bwMode="auto">
            <a:xfrm>
              <a:off x="48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93" name="Freeform 39"/>
            <p:cNvSpPr>
              <a:spLocks noEditPoints="1"/>
            </p:cNvSpPr>
            <p:nvPr/>
          </p:nvSpPr>
          <p:spPr bwMode="auto">
            <a:xfrm>
              <a:off x="48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94" name="Freeform 40"/>
            <p:cNvSpPr>
              <a:spLocks noEditPoints="1"/>
            </p:cNvSpPr>
            <p:nvPr/>
          </p:nvSpPr>
          <p:spPr bwMode="auto">
            <a:xfrm>
              <a:off x="48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95" name="Rectangle 41"/>
            <p:cNvSpPr>
              <a:spLocks noChangeArrowheads="1"/>
            </p:cNvSpPr>
            <p:nvPr/>
          </p:nvSpPr>
          <p:spPr bwMode="auto">
            <a:xfrm>
              <a:off x="480" y="4246"/>
              <a:ext cx="21"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096" name="Rectangle 42"/>
            <p:cNvSpPr>
              <a:spLocks noChangeArrowheads="1"/>
            </p:cNvSpPr>
            <p:nvPr/>
          </p:nvSpPr>
          <p:spPr bwMode="auto">
            <a:xfrm>
              <a:off x="930" y="0"/>
              <a:ext cx="21"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097" name="Freeform 43"/>
            <p:cNvSpPr>
              <a:spLocks noEditPoints="1"/>
            </p:cNvSpPr>
            <p:nvPr/>
          </p:nvSpPr>
          <p:spPr bwMode="auto">
            <a:xfrm>
              <a:off x="93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98" name="Freeform 44"/>
            <p:cNvSpPr>
              <a:spLocks noEditPoints="1"/>
            </p:cNvSpPr>
            <p:nvPr/>
          </p:nvSpPr>
          <p:spPr bwMode="auto">
            <a:xfrm>
              <a:off x="93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99" name="Freeform 45"/>
            <p:cNvSpPr>
              <a:spLocks noEditPoints="1"/>
            </p:cNvSpPr>
            <p:nvPr/>
          </p:nvSpPr>
          <p:spPr bwMode="auto">
            <a:xfrm>
              <a:off x="93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00" name="Freeform 46"/>
            <p:cNvSpPr>
              <a:spLocks noEditPoints="1"/>
            </p:cNvSpPr>
            <p:nvPr/>
          </p:nvSpPr>
          <p:spPr bwMode="auto">
            <a:xfrm>
              <a:off x="93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01" name="Freeform 47"/>
            <p:cNvSpPr>
              <a:spLocks noEditPoints="1"/>
            </p:cNvSpPr>
            <p:nvPr/>
          </p:nvSpPr>
          <p:spPr bwMode="auto">
            <a:xfrm>
              <a:off x="93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02" name="Freeform 48"/>
            <p:cNvSpPr>
              <a:spLocks noEditPoints="1"/>
            </p:cNvSpPr>
            <p:nvPr/>
          </p:nvSpPr>
          <p:spPr bwMode="auto">
            <a:xfrm>
              <a:off x="93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03" name="Freeform 49"/>
            <p:cNvSpPr>
              <a:spLocks noEditPoints="1"/>
            </p:cNvSpPr>
            <p:nvPr/>
          </p:nvSpPr>
          <p:spPr bwMode="auto">
            <a:xfrm>
              <a:off x="93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04" name="Freeform 50"/>
            <p:cNvSpPr>
              <a:spLocks noEditPoints="1"/>
            </p:cNvSpPr>
            <p:nvPr/>
          </p:nvSpPr>
          <p:spPr bwMode="auto">
            <a:xfrm>
              <a:off x="93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05" name="Freeform 51"/>
            <p:cNvSpPr>
              <a:spLocks noEditPoints="1"/>
            </p:cNvSpPr>
            <p:nvPr/>
          </p:nvSpPr>
          <p:spPr bwMode="auto">
            <a:xfrm>
              <a:off x="93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06" name="Freeform 52"/>
            <p:cNvSpPr>
              <a:spLocks noEditPoints="1"/>
            </p:cNvSpPr>
            <p:nvPr/>
          </p:nvSpPr>
          <p:spPr bwMode="auto">
            <a:xfrm>
              <a:off x="93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07" name="Rectangle 53"/>
            <p:cNvSpPr>
              <a:spLocks noChangeArrowheads="1"/>
            </p:cNvSpPr>
            <p:nvPr/>
          </p:nvSpPr>
          <p:spPr bwMode="auto">
            <a:xfrm>
              <a:off x="930" y="4246"/>
              <a:ext cx="21"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08" name="Rectangle 54"/>
            <p:cNvSpPr>
              <a:spLocks noChangeArrowheads="1"/>
            </p:cNvSpPr>
            <p:nvPr/>
          </p:nvSpPr>
          <p:spPr bwMode="auto">
            <a:xfrm>
              <a:off x="1375" y="0"/>
              <a:ext cx="21"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09" name="Freeform 55"/>
            <p:cNvSpPr>
              <a:spLocks noEditPoints="1"/>
            </p:cNvSpPr>
            <p:nvPr/>
          </p:nvSpPr>
          <p:spPr bwMode="auto">
            <a:xfrm>
              <a:off x="1375"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0" name="Freeform 56"/>
            <p:cNvSpPr>
              <a:spLocks noEditPoints="1"/>
            </p:cNvSpPr>
            <p:nvPr/>
          </p:nvSpPr>
          <p:spPr bwMode="auto">
            <a:xfrm>
              <a:off x="1375"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1" name="Freeform 57"/>
            <p:cNvSpPr>
              <a:spLocks noEditPoints="1"/>
            </p:cNvSpPr>
            <p:nvPr/>
          </p:nvSpPr>
          <p:spPr bwMode="auto">
            <a:xfrm>
              <a:off x="1375"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2" name="Freeform 58"/>
            <p:cNvSpPr>
              <a:spLocks noEditPoints="1"/>
            </p:cNvSpPr>
            <p:nvPr/>
          </p:nvSpPr>
          <p:spPr bwMode="auto">
            <a:xfrm>
              <a:off x="1375"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3" name="Freeform 59"/>
            <p:cNvSpPr>
              <a:spLocks noEditPoints="1"/>
            </p:cNvSpPr>
            <p:nvPr/>
          </p:nvSpPr>
          <p:spPr bwMode="auto">
            <a:xfrm>
              <a:off x="1375"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4" name="Freeform 60"/>
            <p:cNvSpPr>
              <a:spLocks noEditPoints="1"/>
            </p:cNvSpPr>
            <p:nvPr/>
          </p:nvSpPr>
          <p:spPr bwMode="auto">
            <a:xfrm>
              <a:off x="1375"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5" name="Freeform 61"/>
            <p:cNvSpPr>
              <a:spLocks noEditPoints="1"/>
            </p:cNvSpPr>
            <p:nvPr/>
          </p:nvSpPr>
          <p:spPr bwMode="auto">
            <a:xfrm>
              <a:off x="1375"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6" name="Freeform 62"/>
            <p:cNvSpPr>
              <a:spLocks noEditPoints="1"/>
            </p:cNvSpPr>
            <p:nvPr/>
          </p:nvSpPr>
          <p:spPr bwMode="auto">
            <a:xfrm>
              <a:off x="1375"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7" name="Freeform 63"/>
            <p:cNvSpPr>
              <a:spLocks noEditPoints="1"/>
            </p:cNvSpPr>
            <p:nvPr/>
          </p:nvSpPr>
          <p:spPr bwMode="auto">
            <a:xfrm>
              <a:off x="1375"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8" name="Freeform 64"/>
            <p:cNvSpPr>
              <a:spLocks noEditPoints="1"/>
            </p:cNvSpPr>
            <p:nvPr/>
          </p:nvSpPr>
          <p:spPr bwMode="auto">
            <a:xfrm>
              <a:off x="1375"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9" name="Rectangle 65"/>
            <p:cNvSpPr>
              <a:spLocks noChangeArrowheads="1"/>
            </p:cNvSpPr>
            <p:nvPr/>
          </p:nvSpPr>
          <p:spPr bwMode="auto">
            <a:xfrm>
              <a:off x="1375" y="4246"/>
              <a:ext cx="21"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20" name="Rectangle 66"/>
            <p:cNvSpPr>
              <a:spLocks noChangeArrowheads="1"/>
            </p:cNvSpPr>
            <p:nvPr/>
          </p:nvSpPr>
          <p:spPr bwMode="auto">
            <a:xfrm>
              <a:off x="1820" y="0"/>
              <a:ext cx="21"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21" name="Freeform 67"/>
            <p:cNvSpPr>
              <a:spLocks noEditPoints="1"/>
            </p:cNvSpPr>
            <p:nvPr/>
          </p:nvSpPr>
          <p:spPr bwMode="auto">
            <a:xfrm>
              <a:off x="182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22" name="Freeform 68"/>
            <p:cNvSpPr>
              <a:spLocks noEditPoints="1"/>
            </p:cNvSpPr>
            <p:nvPr/>
          </p:nvSpPr>
          <p:spPr bwMode="auto">
            <a:xfrm>
              <a:off x="182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23" name="Freeform 69"/>
            <p:cNvSpPr>
              <a:spLocks noEditPoints="1"/>
            </p:cNvSpPr>
            <p:nvPr/>
          </p:nvSpPr>
          <p:spPr bwMode="auto">
            <a:xfrm>
              <a:off x="182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24" name="Freeform 70"/>
            <p:cNvSpPr>
              <a:spLocks noEditPoints="1"/>
            </p:cNvSpPr>
            <p:nvPr/>
          </p:nvSpPr>
          <p:spPr bwMode="auto">
            <a:xfrm>
              <a:off x="182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25" name="Freeform 71"/>
            <p:cNvSpPr>
              <a:spLocks noEditPoints="1"/>
            </p:cNvSpPr>
            <p:nvPr/>
          </p:nvSpPr>
          <p:spPr bwMode="auto">
            <a:xfrm>
              <a:off x="182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26" name="Freeform 72"/>
            <p:cNvSpPr>
              <a:spLocks noEditPoints="1"/>
            </p:cNvSpPr>
            <p:nvPr/>
          </p:nvSpPr>
          <p:spPr bwMode="auto">
            <a:xfrm>
              <a:off x="182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27" name="Freeform 73"/>
            <p:cNvSpPr>
              <a:spLocks noEditPoints="1"/>
            </p:cNvSpPr>
            <p:nvPr/>
          </p:nvSpPr>
          <p:spPr bwMode="auto">
            <a:xfrm>
              <a:off x="182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28" name="Freeform 74"/>
            <p:cNvSpPr>
              <a:spLocks noEditPoints="1"/>
            </p:cNvSpPr>
            <p:nvPr/>
          </p:nvSpPr>
          <p:spPr bwMode="auto">
            <a:xfrm>
              <a:off x="182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29" name="Freeform 75"/>
            <p:cNvSpPr>
              <a:spLocks noEditPoints="1"/>
            </p:cNvSpPr>
            <p:nvPr/>
          </p:nvSpPr>
          <p:spPr bwMode="auto">
            <a:xfrm>
              <a:off x="182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30" name="Freeform 76"/>
            <p:cNvSpPr>
              <a:spLocks noEditPoints="1"/>
            </p:cNvSpPr>
            <p:nvPr/>
          </p:nvSpPr>
          <p:spPr bwMode="auto">
            <a:xfrm>
              <a:off x="182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31" name="Rectangle 77"/>
            <p:cNvSpPr>
              <a:spLocks noChangeArrowheads="1"/>
            </p:cNvSpPr>
            <p:nvPr/>
          </p:nvSpPr>
          <p:spPr bwMode="auto">
            <a:xfrm>
              <a:off x="1820" y="4246"/>
              <a:ext cx="21"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32" name="Rectangle 78"/>
            <p:cNvSpPr>
              <a:spLocks noChangeArrowheads="1"/>
            </p:cNvSpPr>
            <p:nvPr/>
          </p:nvSpPr>
          <p:spPr bwMode="auto">
            <a:xfrm>
              <a:off x="2271" y="0"/>
              <a:ext cx="20"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33" name="Freeform 79"/>
            <p:cNvSpPr>
              <a:spLocks noEditPoints="1"/>
            </p:cNvSpPr>
            <p:nvPr/>
          </p:nvSpPr>
          <p:spPr bwMode="auto">
            <a:xfrm>
              <a:off x="227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34" name="Freeform 80"/>
            <p:cNvSpPr>
              <a:spLocks noEditPoints="1"/>
            </p:cNvSpPr>
            <p:nvPr/>
          </p:nvSpPr>
          <p:spPr bwMode="auto">
            <a:xfrm>
              <a:off x="227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35" name="Freeform 81"/>
            <p:cNvSpPr>
              <a:spLocks noEditPoints="1"/>
            </p:cNvSpPr>
            <p:nvPr/>
          </p:nvSpPr>
          <p:spPr bwMode="auto">
            <a:xfrm>
              <a:off x="227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36" name="Freeform 82"/>
            <p:cNvSpPr>
              <a:spLocks noEditPoints="1"/>
            </p:cNvSpPr>
            <p:nvPr/>
          </p:nvSpPr>
          <p:spPr bwMode="auto">
            <a:xfrm>
              <a:off x="227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37" name="Freeform 83"/>
            <p:cNvSpPr>
              <a:spLocks noEditPoints="1"/>
            </p:cNvSpPr>
            <p:nvPr/>
          </p:nvSpPr>
          <p:spPr bwMode="auto">
            <a:xfrm>
              <a:off x="227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38" name="Freeform 84"/>
            <p:cNvSpPr>
              <a:spLocks noEditPoints="1"/>
            </p:cNvSpPr>
            <p:nvPr/>
          </p:nvSpPr>
          <p:spPr bwMode="auto">
            <a:xfrm>
              <a:off x="227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39" name="Freeform 85"/>
            <p:cNvSpPr>
              <a:spLocks noEditPoints="1"/>
            </p:cNvSpPr>
            <p:nvPr/>
          </p:nvSpPr>
          <p:spPr bwMode="auto">
            <a:xfrm>
              <a:off x="227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40" name="Freeform 86"/>
            <p:cNvSpPr>
              <a:spLocks noEditPoints="1"/>
            </p:cNvSpPr>
            <p:nvPr/>
          </p:nvSpPr>
          <p:spPr bwMode="auto">
            <a:xfrm>
              <a:off x="227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41" name="Freeform 87"/>
            <p:cNvSpPr>
              <a:spLocks noEditPoints="1"/>
            </p:cNvSpPr>
            <p:nvPr/>
          </p:nvSpPr>
          <p:spPr bwMode="auto">
            <a:xfrm>
              <a:off x="227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42" name="Freeform 88"/>
            <p:cNvSpPr>
              <a:spLocks noEditPoints="1"/>
            </p:cNvSpPr>
            <p:nvPr/>
          </p:nvSpPr>
          <p:spPr bwMode="auto">
            <a:xfrm>
              <a:off x="227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43" name="Rectangle 89"/>
            <p:cNvSpPr>
              <a:spLocks noChangeArrowheads="1"/>
            </p:cNvSpPr>
            <p:nvPr/>
          </p:nvSpPr>
          <p:spPr bwMode="auto">
            <a:xfrm>
              <a:off x="2271" y="4246"/>
              <a:ext cx="20"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44" name="Rectangle 90"/>
            <p:cNvSpPr>
              <a:spLocks noChangeArrowheads="1"/>
            </p:cNvSpPr>
            <p:nvPr/>
          </p:nvSpPr>
          <p:spPr bwMode="auto">
            <a:xfrm>
              <a:off x="2716" y="0"/>
              <a:ext cx="20"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45" name="Freeform 91"/>
            <p:cNvSpPr>
              <a:spLocks noEditPoints="1"/>
            </p:cNvSpPr>
            <p:nvPr/>
          </p:nvSpPr>
          <p:spPr bwMode="auto">
            <a:xfrm>
              <a:off x="2716"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46" name="Freeform 92"/>
            <p:cNvSpPr>
              <a:spLocks noEditPoints="1"/>
            </p:cNvSpPr>
            <p:nvPr/>
          </p:nvSpPr>
          <p:spPr bwMode="auto">
            <a:xfrm>
              <a:off x="2716"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47" name="Freeform 93"/>
            <p:cNvSpPr>
              <a:spLocks noEditPoints="1"/>
            </p:cNvSpPr>
            <p:nvPr/>
          </p:nvSpPr>
          <p:spPr bwMode="auto">
            <a:xfrm>
              <a:off x="2716"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48" name="Freeform 94"/>
            <p:cNvSpPr>
              <a:spLocks noEditPoints="1"/>
            </p:cNvSpPr>
            <p:nvPr/>
          </p:nvSpPr>
          <p:spPr bwMode="auto">
            <a:xfrm>
              <a:off x="2716"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49" name="Freeform 95"/>
            <p:cNvSpPr>
              <a:spLocks noEditPoints="1"/>
            </p:cNvSpPr>
            <p:nvPr/>
          </p:nvSpPr>
          <p:spPr bwMode="auto">
            <a:xfrm>
              <a:off x="2716"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50" name="Freeform 96"/>
            <p:cNvSpPr>
              <a:spLocks noEditPoints="1"/>
            </p:cNvSpPr>
            <p:nvPr/>
          </p:nvSpPr>
          <p:spPr bwMode="auto">
            <a:xfrm>
              <a:off x="2716"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51" name="Freeform 97"/>
            <p:cNvSpPr>
              <a:spLocks noEditPoints="1"/>
            </p:cNvSpPr>
            <p:nvPr/>
          </p:nvSpPr>
          <p:spPr bwMode="auto">
            <a:xfrm>
              <a:off x="2716"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52" name="Freeform 98"/>
            <p:cNvSpPr>
              <a:spLocks noEditPoints="1"/>
            </p:cNvSpPr>
            <p:nvPr/>
          </p:nvSpPr>
          <p:spPr bwMode="auto">
            <a:xfrm>
              <a:off x="2716"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53" name="Freeform 99"/>
            <p:cNvSpPr>
              <a:spLocks noEditPoints="1"/>
            </p:cNvSpPr>
            <p:nvPr/>
          </p:nvSpPr>
          <p:spPr bwMode="auto">
            <a:xfrm>
              <a:off x="2716"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54" name="Freeform 100"/>
            <p:cNvSpPr>
              <a:spLocks noEditPoints="1"/>
            </p:cNvSpPr>
            <p:nvPr/>
          </p:nvSpPr>
          <p:spPr bwMode="auto">
            <a:xfrm>
              <a:off x="2716"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55" name="Rectangle 101"/>
            <p:cNvSpPr>
              <a:spLocks noChangeArrowheads="1"/>
            </p:cNvSpPr>
            <p:nvPr/>
          </p:nvSpPr>
          <p:spPr bwMode="auto">
            <a:xfrm>
              <a:off x="2716" y="4246"/>
              <a:ext cx="20"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56" name="Rectangle 102"/>
            <p:cNvSpPr>
              <a:spLocks noChangeArrowheads="1"/>
            </p:cNvSpPr>
            <p:nvPr/>
          </p:nvSpPr>
          <p:spPr bwMode="auto">
            <a:xfrm>
              <a:off x="3161" y="0"/>
              <a:ext cx="20"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57" name="Freeform 103"/>
            <p:cNvSpPr>
              <a:spLocks noEditPoints="1"/>
            </p:cNvSpPr>
            <p:nvPr/>
          </p:nvSpPr>
          <p:spPr bwMode="auto">
            <a:xfrm>
              <a:off x="316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58" name="Freeform 104"/>
            <p:cNvSpPr>
              <a:spLocks noEditPoints="1"/>
            </p:cNvSpPr>
            <p:nvPr/>
          </p:nvSpPr>
          <p:spPr bwMode="auto">
            <a:xfrm>
              <a:off x="316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59" name="Freeform 105"/>
            <p:cNvSpPr>
              <a:spLocks noEditPoints="1"/>
            </p:cNvSpPr>
            <p:nvPr/>
          </p:nvSpPr>
          <p:spPr bwMode="auto">
            <a:xfrm>
              <a:off x="316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60" name="Freeform 106"/>
            <p:cNvSpPr>
              <a:spLocks noEditPoints="1"/>
            </p:cNvSpPr>
            <p:nvPr/>
          </p:nvSpPr>
          <p:spPr bwMode="auto">
            <a:xfrm>
              <a:off x="316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61" name="Freeform 107"/>
            <p:cNvSpPr>
              <a:spLocks noEditPoints="1"/>
            </p:cNvSpPr>
            <p:nvPr/>
          </p:nvSpPr>
          <p:spPr bwMode="auto">
            <a:xfrm>
              <a:off x="316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62" name="Freeform 108"/>
            <p:cNvSpPr>
              <a:spLocks noEditPoints="1"/>
            </p:cNvSpPr>
            <p:nvPr/>
          </p:nvSpPr>
          <p:spPr bwMode="auto">
            <a:xfrm>
              <a:off x="316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63" name="Freeform 109"/>
            <p:cNvSpPr>
              <a:spLocks noEditPoints="1"/>
            </p:cNvSpPr>
            <p:nvPr/>
          </p:nvSpPr>
          <p:spPr bwMode="auto">
            <a:xfrm>
              <a:off x="316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64" name="Freeform 110"/>
            <p:cNvSpPr>
              <a:spLocks noEditPoints="1"/>
            </p:cNvSpPr>
            <p:nvPr/>
          </p:nvSpPr>
          <p:spPr bwMode="auto">
            <a:xfrm>
              <a:off x="316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65" name="Freeform 111"/>
            <p:cNvSpPr>
              <a:spLocks noEditPoints="1"/>
            </p:cNvSpPr>
            <p:nvPr/>
          </p:nvSpPr>
          <p:spPr bwMode="auto">
            <a:xfrm>
              <a:off x="316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66" name="Freeform 112"/>
            <p:cNvSpPr>
              <a:spLocks noEditPoints="1"/>
            </p:cNvSpPr>
            <p:nvPr/>
          </p:nvSpPr>
          <p:spPr bwMode="auto">
            <a:xfrm>
              <a:off x="316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67" name="Rectangle 113"/>
            <p:cNvSpPr>
              <a:spLocks noChangeArrowheads="1"/>
            </p:cNvSpPr>
            <p:nvPr/>
          </p:nvSpPr>
          <p:spPr bwMode="auto">
            <a:xfrm>
              <a:off x="3161" y="4246"/>
              <a:ext cx="20"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68" name="Rectangle 114"/>
            <p:cNvSpPr>
              <a:spLocks noChangeArrowheads="1"/>
            </p:cNvSpPr>
            <p:nvPr/>
          </p:nvSpPr>
          <p:spPr bwMode="auto">
            <a:xfrm>
              <a:off x="3611" y="0"/>
              <a:ext cx="20"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69" name="Freeform 115"/>
            <p:cNvSpPr>
              <a:spLocks noEditPoints="1"/>
            </p:cNvSpPr>
            <p:nvPr/>
          </p:nvSpPr>
          <p:spPr bwMode="auto">
            <a:xfrm>
              <a:off x="361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0" name="Freeform 116"/>
            <p:cNvSpPr>
              <a:spLocks noEditPoints="1"/>
            </p:cNvSpPr>
            <p:nvPr/>
          </p:nvSpPr>
          <p:spPr bwMode="auto">
            <a:xfrm>
              <a:off x="361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1" name="Freeform 117"/>
            <p:cNvSpPr>
              <a:spLocks noEditPoints="1"/>
            </p:cNvSpPr>
            <p:nvPr/>
          </p:nvSpPr>
          <p:spPr bwMode="auto">
            <a:xfrm>
              <a:off x="361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2" name="Freeform 118"/>
            <p:cNvSpPr>
              <a:spLocks noEditPoints="1"/>
            </p:cNvSpPr>
            <p:nvPr/>
          </p:nvSpPr>
          <p:spPr bwMode="auto">
            <a:xfrm>
              <a:off x="361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3" name="Freeform 119"/>
            <p:cNvSpPr>
              <a:spLocks noEditPoints="1"/>
            </p:cNvSpPr>
            <p:nvPr/>
          </p:nvSpPr>
          <p:spPr bwMode="auto">
            <a:xfrm>
              <a:off x="361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4" name="Freeform 120"/>
            <p:cNvSpPr>
              <a:spLocks noEditPoints="1"/>
            </p:cNvSpPr>
            <p:nvPr/>
          </p:nvSpPr>
          <p:spPr bwMode="auto">
            <a:xfrm>
              <a:off x="361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5" name="Freeform 121"/>
            <p:cNvSpPr>
              <a:spLocks noEditPoints="1"/>
            </p:cNvSpPr>
            <p:nvPr/>
          </p:nvSpPr>
          <p:spPr bwMode="auto">
            <a:xfrm>
              <a:off x="361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6" name="Freeform 122"/>
            <p:cNvSpPr>
              <a:spLocks noEditPoints="1"/>
            </p:cNvSpPr>
            <p:nvPr/>
          </p:nvSpPr>
          <p:spPr bwMode="auto">
            <a:xfrm>
              <a:off x="361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7" name="Freeform 123"/>
            <p:cNvSpPr>
              <a:spLocks noEditPoints="1"/>
            </p:cNvSpPr>
            <p:nvPr/>
          </p:nvSpPr>
          <p:spPr bwMode="auto">
            <a:xfrm>
              <a:off x="361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8" name="Freeform 124"/>
            <p:cNvSpPr>
              <a:spLocks noEditPoints="1"/>
            </p:cNvSpPr>
            <p:nvPr/>
          </p:nvSpPr>
          <p:spPr bwMode="auto">
            <a:xfrm>
              <a:off x="361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9" name="Rectangle 125"/>
            <p:cNvSpPr>
              <a:spLocks noChangeArrowheads="1"/>
            </p:cNvSpPr>
            <p:nvPr/>
          </p:nvSpPr>
          <p:spPr bwMode="auto">
            <a:xfrm>
              <a:off x="3611" y="4246"/>
              <a:ext cx="20"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80" name="Rectangle 126"/>
            <p:cNvSpPr>
              <a:spLocks noChangeArrowheads="1"/>
            </p:cNvSpPr>
            <p:nvPr/>
          </p:nvSpPr>
          <p:spPr bwMode="auto">
            <a:xfrm>
              <a:off x="4056" y="0"/>
              <a:ext cx="20"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81" name="Freeform 127"/>
            <p:cNvSpPr>
              <a:spLocks noEditPoints="1"/>
            </p:cNvSpPr>
            <p:nvPr/>
          </p:nvSpPr>
          <p:spPr bwMode="auto">
            <a:xfrm>
              <a:off x="4056"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82" name="Freeform 128"/>
            <p:cNvSpPr>
              <a:spLocks noEditPoints="1"/>
            </p:cNvSpPr>
            <p:nvPr/>
          </p:nvSpPr>
          <p:spPr bwMode="auto">
            <a:xfrm>
              <a:off x="4056"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83" name="Freeform 129"/>
            <p:cNvSpPr>
              <a:spLocks noEditPoints="1"/>
            </p:cNvSpPr>
            <p:nvPr/>
          </p:nvSpPr>
          <p:spPr bwMode="auto">
            <a:xfrm>
              <a:off x="4056"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84" name="Freeform 130"/>
            <p:cNvSpPr>
              <a:spLocks noEditPoints="1"/>
            </p:cNvSpPr>
            <p:nvPr/>
          </p:nvSpPr>
          <p:spPr bwMode="auto">
            <a:xfrm>
              <a:off x="4056"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85" name="Freeform 131"/>
            <p:cNvSpPr>
              <a:spLocks noEditPoints="1"/>
            </p:cNvSpPr>
            <p:nvPr/>
          </p:nvSpPr>
          <p:spPr bwMode="auto">
            <a:xfrm>
              <a:off x="4056"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86" name="Freeform 132"/>
            <p:cNvSpPr>
              <a:spLocks noEditPoints="1"/>
            </p:cNvSpPr>
            <p:nvPr/>
          </p:nvSpPr>
          <p:spPr bwMode="auto">
            <a:xfrm>
              <a:off x="4056"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87" name="Freeform 133"/>
            <p:cNvSpPr>
              <a:spLocks noEditPoints="1"/>
            </p:cNvSpPr>
            <p:nvPr/>
          </p:nvSpPr>
          <p:spPr bwMode="auto">
            <a:xfrm>
              <a:off x="4056"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88" name="Freeform 134"/>
            <p:cNvSpPr>
              <a:spLocks noEditPoints="1"/>
            </p:cNvSpPr>
            <p:nvPr/>
          </p:nvSpPr>
          <p:spPr bwMode="auto">
            <a:xfrm>
              <a:off x="4056"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89" name="Freeform 135"/>
            <p:cNvSpPr>
              <a:spLocks noEditPoints="1"/>
            </p:cNvSpPr>
            <p:nvPr/>
          </p:nvSpPr>
          <p:spPr bwMode="auto">
            <a:xfrm>
              <a:off x="4056"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90" name="Freeform 136"/>
            <p:cNvSpPr>
              <a:spLocks noEditPoints="1"/>
            </p:cNvSpPr>
            <p:nvPr/>
          </p:nvSpPr>
          <p:spPr bwMode="auto">
            <a:xfrm>
              <a:off x="4056"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91" name="Rectangle 137"/>
            <p:cNvSpPr>
              <a:spLocks noChangeArrowheads="1"/>
            </p:cNvSpPr>
            <p:nvPr/>
          </p:nvSpPr>
          <p:spPr bwMode="auto">
            <a:xfrm>
              <a:off x="4056" y="4246"/>
              <a:ext cx="20"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92" name="Rectangle 138"/>
            <p:cNvSpPr>
              <a:spLocks noChangeArrowheads="1"/>
            </p:cNvSpPr>
            <p:nvPr/>
          </p:nvSpPr>
          <p:spPr bwMode="auto">
            <a:xfrm>
              <a:off x="4501" y="0"/>
              <a:ext cx="20"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93" name="Freeform 139"/>
            <p:cNvSpPr>
              <a:spLocks noEditPoints="1"/>
            </p:cNvSpPr>
            <p:nvPr/>
          </p:nvSpPr>
          <p:spPr bwMode="auto">
            <a:xfrm>
              <a:off x="450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94" name="Freeform 140"/>
            <p:cNvSpPr>
              <a:spLocks noEditPoints="1"/>
            </p:cNvSpPr>
            <p:nvPr/>
          </p:nvSpPr>
          <p:spPr bwMode="auto">
            <a:xfrm>
              <a:off x="450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95" name="Freeform 141"/>
            <p:cNvSpPr>
              <a:spLocks noEditPoints="1"/>
            </p:cNvSpPr>
            <p:nvPr/>
          </p:nvSpPr>
          <p:spPr bwMode="auto">
            <a:xfrm>
              <a:off x="450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96" name="Freeform 142"/>
            <p:cNvSpPr>
              <a:spLocks noEditPoints="1"/>
            </p:cNvSpPr>
            <p:nvPr/>
          </p:nvSpPr>
          <p:spPr bwMode="auto">
            <a:xfrm>
              <a:off x="450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97" name="Freeform 143"/>
            <p:cNvSpPr>
              <a:spLocks noEditPoints="1"/>
            </p:cNvSpPr>
            <p:nvPr/>
          </p:nvSpPr>
          <p:spPr bwMode="auto">
            <a:xfrm>
              <a:off x="450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98" name="Freeform 144"/>
            <p:cNvSpPr>
              <a:spLocks noEditPoints="1"/>
            </p:cNvSpPr>
            <p:nvPr/>
          </p:nvSpPr>
          <p:spPr bwMode="auto">
            <a:xfrm>
              <a:off x="450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99" name="Freeform 145"/>
            <p:cNvSpPr>
              <a:spLocks noEditPoints="1"/>
            </p:cNvSpPr>
            <p:nvPr/>
          </p:nvSpPr>
          <p:spPr bwMode="auto">
            <a:xfrm>
              <a:off x="450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00" name="Freeform 146"/>
            <p:cNvSpPr>
              <a:spLocks noEditPoints="1"/>
            </p:cNvSpPr>
            <p:nvPr/>
          </p:nvSpPr>
          <p:spPr bwMode="auto">
            <a:xfrm>
              <a:off x="450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01" name="Freeform 147"/>
            <p:cNvSpPr>
              <a:spLocks noEditPoints="1"/>
            </p:cNvSpPr>
            <p:nvPr/>
          </p:nvSpPr>
          <p:spPr bwMode="auto">
            <a:xfrm>
              <a:off x="450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02" name="Freeform 148"/>
            <p:cNvSpPr>
              <a:spLocks noEditPoints="1"/>
            </p:cNvSpPr>
            <p:nvPr/>
          </p:nvSpPr>
          <p:spPr bwMode="auto">
            <a:xfrm>
              <a:off x="450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03" name="Rectangle 149"/>
            <p:cNvSpPr>
              <a:spLocks noChangeArrowheads="1"/>
            </p:cNvSpPr>
            <p:nvPr/>
          </p:nvSpPr>
          <p:spPr bwMode="auto">
            <a:xfrm>
              <a:off x="4501" y="4246"/>
              <a:ext cx="20"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204" name="Rectangle 150"/>
            <p:cNvSpPr>
              <a:spLocks noChangeArrowheads="1"/>
            </p:cNvSpPr>
            <p:nvPr/>
          </p:nvSpPr>
          <p:spPr bwMode="auto">
            <a:xfrm>
              <a:off x="4951" y="0"/>
              <a:ext cx="20"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205" name="Freeform 151"/>
            <p:cNvSpPr>
              <a:spLocks noEditPoints="1"/>
            </p:cNvSpPr>
            <p:nvPr/>
          </p:nvSpPr>
          <p:spPr bwMode="auto">
            <a:xfrm>
              <a:off x="495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06" name="Freeform 152"/>
            <p:cNvSpPr>
              <a:spLocks noEditPoints="1"/>
            </p:cNvSpPr>
            <p:nvPr/>
          </p:nvSpPr>
          <p:spPr bwMode="auto">
            <a:xfrm>
              <a:off x="495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07" name="Freeform 153"/>
            <p:cNvSpPr>
              <a:spLocks noEditPoints="1"/>
            </p:cNvSpPr>
            <p:nvPr/>
          </p:nvSpPr>
          <p:spPr bwMode="auto">
            <a:xfrm>
              <a:off x="495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08" name="Freeform 154"/>
            <p:cNvSpPr>
              <a:spLocks noEditPoints="1"/>
            </p:cNvSpPr>
            <p:nvPr/>
          </p:nvSpPr>
          <p:spPr bwMode="auto">
            <a:xfrm>
              <a:off x="495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09" name="Freeform 155"/>
            <p:cNvSpPr>
              <a:spLocks noEditPoints="1"/>
            </p:cNvSpPr>
            <p:nvPr/>
          </p:nvSpPr>
          <p:spPr bwMode="auto">
            <a:xfrm>
              <a:off x="495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10" name="Freeform 156"/>
            <p:cNvSpPr>
              <a:spLocks noEditPoints="1"/>
            </p:cNvSpPr>
            <p:nvPr/>
          </p:nvSpPr>
          <p:spPr bwMode="auto">
            <a:xfrm>
              <a:off x="495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11" name="Freeform 157"/>
            <p:cNvSpPr>
              <a:spLocks noEditPoints="1"/>
            </p:cNvSpPr>
            <p:nvPr/>
          </p:nvSpPr>
          <p:spPr bwMode="auto">
            <a:xfrm>
              <a:off x="495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12" name="Freeform 158"/>
            <p:cNvSpPr>
              <a:spLocks noEditPoints="1"/>
            </p:cNvSpPr>
            <p:nvPr/>
          </p:nvSpPr>
          <p:spPr bwMode="auto">
            <a:xfrm>
              <a:off x="495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13" name="Freeform 159"/>
            <p:cNvSpPr>
              <a:spLocks noEditPoints="1"/>
            </p:cNvSpPr>
            <p:nvPr/>
          </p:nvSpPr>
          <p:spPr bwMode="auto">
            <a:xfrm>
              <a:off x="495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14" name="Freeform 160"/>
            <p:cNvSpPr>
              <a:spLocks noEditPoints="1"/>
            </p:cNvSpPr>
            <p:nvPr/>
          </p:nvSpPr>
          <p:spPr bwMode="auto">
            <a:xfrm>
              <a:off x="495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15" name="Rectangle 161"/>
            <p:cNvSpPr>
              <a:spLocks noChangeArrowheads="1"/>
            </p:cNvSpPr>
            <p:nvPr/>
          </p:nvSpPr>
          <p:spPr bwMode="auto">
            <a:xfrm>
              <a:off x="4951" y="4246"/>
              <a:ext cx="20"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216" name="Freeform 162"/>
            <p:cNvSpPr>
              <a:spLocks/>
            </p:cNvSpPr>
            <p:nvPr/>
          </p:nvSpPr>
          <p:spPr bwMode="auto">
            <a:xfrm>
              <a:off x="0" y="3281"/>
              <a:ext cx="20" cy="10"/>
            </a:xfrm>
            <a:custGeom>
              <a:avLst/>
              <a:gdLst>
                <a:gd name="T0" fmla="*/ 0 w 4"/>
                <a:gd name="T1" fmla="*/ 390625 h 2"/>
                <a:gd name="T2" fmla="*/ 0 w 4"/>
                <a:gd name="T3" fmla="*/ 390625 h 2"/>
                <a:gd name="T4" fmla="*/ 0 60000 65536"/>
                <a:gd name="T5" fmla="*/ 0 60000 65536"/>
              </a:gdLst>
              <a:ahLst/>
              <a:cxnLst>
                <a:cxn ang="T4">
                  <a:pos x="T0" y="T1"/>
                </a:cxn>
                <a:cxn ang="T5">
                  <a:pos x="T2" y="T3"/>
                </a:cxn>
              </a:cxnLst>
              <a:rect l="0" t="0" r="r" b="b"/>
              <a:pathLst>
                <a:path w="4" h="2">
                  <a:moveTo>
                    <a:pt x="0" y="1"/>
                  </a:moveTo>
                  <a:cubicBezTo>
                    <a:pt x="1" y="2"/>
                    <a:pt x="4" y="0"/>
                    <a:pt x="0" y="1"/>
                  </a:cubicBez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2053" name="Group 163"/>
          <p:cNvGrpSpPr>
            <a:grpSpLocks/>
          </p:cNvGrpSpPr>
          <p:nvPr/>
        </p:nvGrpSpPr>
        <p:grpSpPr bwMode="auto">
          <a:xfrm>
            <a:off x="203201" y="4724400"/>
            <a:ext cx="2247900" cy="1557338"/>
            <a:chOff x="0" y="0"/>
            <a:chExt cx="1062" cy="981"/>
          </a:xfrm>
        </p:grpSpPr>
        <p:sp>
          <p:nvSpPr>
            <p:cNvPr id="2059" name="Freeform 169"/>
            <p:cNvSpPr>
              <a:spLocks/>
            </p:cNvSpPr>
            <p:nvPr userDrawn="1"/>
          </p:nvSpPr>
          <p:spPr bwMode="auto">
            <a:xfrm>
              <a:off x="25" y="0"/>
              <a:ext cx="207" cy="81"/>
            </a:xfrm>
            <a:custGeom>
              <a:avLst/>
              <a:gdLst>
                <a:gd name="T0" fmla="*/ 12620038 w 41"/>
                <a:gd name="T1" fmla="*/ 5200873 h 16"/>
                <a:gd name="T2" fmla="*/ 15634301 w 41"/>
                <a:gd name="T3" fmla="*/ 4342997 h 16"/>
                <a:gd name="T4" fmla="*/ 16048185 w 41"/>
                <a:gd name="T5" fmla="*/ 3923913 h 16"/>
                <a:gd name="T6" fmla="*/ 13134685 w 41"/>
                <a:gd name="T7" fmla="*/ 422314 h 16"/>
                <a:gd name="T8" fmla="*/ 3346175 w 41"/>
                <a:gd name="T9" fmla="*/ 4781789 h 16"/>
                <a:gd name="T10" fmla="*/ 12620038 w 41"/>
                <a:gd name="T11" fmla="*/ 5200873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0" name="Freeform 170"/>
            <p:cNvSpPr>
              <a:spLocks noEditPoints="1"/>
            </p:cNvSpPr>
            <p:nvPr userDrawn="1"/>
          </p:nvSpPr>
          <p:spPr bwMode="auto">
            <a:xfrm>
              <a:off x="0" y="5"/>
              <a:ext cx="1062" cy="976"/>
            </a:xfrm>
            <a:custGeom>
              <a:avLst/>
              <a:gdLst>
                <a:gd name="T0" fmla="*/ 69703085 w 210"/>
                <a:gd name="T1" fmla="*/ 66313091 h 193"/>
                <a:gd name="T2" fmla="*/ 65052608 w 210"/>
                <a:gd name="T3" fmla="*/ 53451100 h 193"/>
                <a:gd name="T4" fmla="*/ 60735780 w 210"/>
                <a:gd name="T5" fmla="*/ 42378421 h 193"/>
                <a:gd name="T6" fmla="*/ 70556564 w 210"/>
                <a:gd name="T7" fmla="*/ 39752637 h 193"/>
                <a:gd name="T8" fmla="*/ 62425933 w 210"/>
                <a:gd name="T9" fmla="*/ 35106042 h 193"/>
                <a:gd name="T10" fmla="*/ 67159327 w 210"/>
                <a:gd name="T11" fmla="*/ 35522703 h 193"/>
                <a:gd name="T12" fmla="*/ 67159327 w 210"/>
                <a:gd name="T13" fmla="*/ 32896925 h 193"/>
                <a:gd name="T14" fmla="*/ 57775561 w 210"/>
                <a:gd name="T15" fmla="*/ 33316837 h 193"/>
                <a:gd name="T16" fmla="*/ 54732835 w 210"/>
                <a:gd name="T17" fmla="*/ 53451100 h 193"/>
                <a:gd name="T18" fmla="*/ 53042045 w 210"/>
                <a:gd name="T19" fmla="*/ 35939268 h 193"/>
                <a:gd name="T20" fmla="*/ 50501655 w 210"/>
                <a:gd name="T21" fmla="*/ 28666890 h 193"/>
                <a:gd name="T22" fmla="*/ 53042045 w 210"/>
                <a:gd name="T23" fmla="*/ 21824245 h 193"/>
                <a:gd name="T24" fmla="*/ 51771853 w 210"/>
                <a:gd name="T25" fmla="*/ 15821956 h 193"/>
                <a:gd name="T26" fmla="*/ 50919011 w 210"/>
                <a:gd name="T27" fmla="*/ 10235570 h 193"/>
                <a:gd name="T28" fmla="*/ 56505369 w 210"/>
                <a:gd name="T29" fmla="*/ 16658434 h 193"/>
                <a:gd name="T30" fmla="*/ 63782390 w 210"/>
                <a:gd name="T31" fmla="*/ 7692802 h 193"/>
                <a:gd name="T32" fmla="*/ 62846535 w 210"/>
                <a:gd name="T33" fmla="*/ 15385093 h 193"/>
                <a:gd name="T34" fmla="*/ 61156383 w 210"/>
                <a:gd name="T35" fmla="*/ 20554176 h 193"/>
                <a:gd name="T36" fmla="*/ 61589385 w 210"/>
                <a:gd name="T37" fmla="*/ 28666890 h 193"/>
                <a:gd name="T38" fmla="*/ 85093807 w 210"/>
                <a:gd name="T39" fmla="*/ 12425148 h 193"/>
                <a:gd name="T40" fmla="*/ 38488508 w 210"/>
                <a:gd name="T41" fmla="*/ 416560 h 193"/>
                <a:gd name="T42" fmla="*/ 23938067 w 210"/>
                <a:gd name="T43" fmla="*/ 3379883 h 193"/>
                <a:gd name="T44" fmla="*/ 36381768 w 210"/>
                <a:gd name="T45" fmla="*/ 5152769 h 193"/>
                <a:gd name="T46" fmla="*/ 25628219 w 210"/>
                <a:gd name="T47" fmla="*/ 9382804 h 193"/>
                <a:gd name="T48" fmla="*/ 24791035 w 210"/>
                <a:gd name="T49" fmla="*/ 12425148 h 193"/>
                <a:gd name="T50" fmla="*/ 16241105 w 210"/>
                <a:gd name="T51" fmla="*/ 7275600 h 193"/>
                <a:gd name="T52" fmla="*/ 5586995 w 210"/>
                <a:gd name="T53" fmla="*/ 49221192 h 193"/>
                <a:gd name="T54" fmla="*/ 26061227 w 210"/>
                <a:gd name="T55" fmla="*/ 62417344 h 193"/>
                <a:gd name="T56" fmla="*/ 19287053 w 210"/>
                <a:gd name="T57" fmla="*/ 56913994 h 193"/>
                <a:gd name="T58" fmla="*/ 14970888 w 210"/>
                <a:gd name="T59" fmla="*/ 61996794 h 193"/>
                <a:gd name="T60" fmla="*/ 13700695 w 210"/>
                <a:gd name="T61" fmla="*/ 54721169 h 193"/>
                <a:gd name="T62" fmla="*/ 19703640 w 210"/>
                <a:gd name="T63" fmla="*/ 36792672 h 193"/>
                <a:gd name="T64" fmla="*/ 28670945 w 210"/>
                <a:gd name="T65" fmla="*/ 35522703 h 193"/>
                <a:gd name="T66" fmla="*/ 30378055 w 210"/>
                <a:gd name="T67" fmla="*/ 40589089 h 193"/>
                <a:gd name="T68" fmla="*/ 26061227 w 210"/>
                <a:gd name="T69" fmla="*/ 51761224 h 193"/>
                <a:gd name="T70" fmla="*/ 38908342 w 210"/>
                <a:gd name="T71" fmla="*/ 76965221 h 193"/>
                <a:gd name="T72" fmla="*/ 79606271 w 210"/>
                <a:gd name="T73" fmla="*/ 70962912 h 193"/>
                <a:gd name="T74" fmla="*/ 77833742 w 210"/>
                <a:gd name="T75" fmla="*/ 28247104 h 193"/>
                <a:gd name="T76" fmla="*/ 70556564 w 210"/>
                <a:gd name="T77" fmla="*/ 25621325 h 193"/>
                <a:gd name="T78" fmla="*/ 48309293 w 210"/>
                <a:gd name="T79" fmla="*/ 26057526 h 193"/>
                <a:gd name="T80" fmla="*/ 46185495 w 210"/>
                <a:gd name="T81" fmla="*/ 37212579 h 193"/>
                <a:gd name="T82" fmla="*/ 48811502 w 210"/>
                <a:gd name="T83" fmla="*/ 21391265 h 193"/>
                <a:gd name="T84" fmla="*/ 38071795 w 210"/>
                <a:gd name="T85" fmla="*/ 11072685 h 193"/>
                <a:gd name="T86" fmla="*/ 44912051 w 210"/>
                <a:gd name="T87" fmla="*/ 14968427 h 193"/>
                <a:gd name="T88" fmla="*/ 26061227 w 210"/>
                <a:gd name="T89" fmla="*/ 30790383 h 193"/>
                <a:gd name="T90" fmla="*/ 10237372 w 210"/>
                <a:gd name="T91" fmla="*/ 15821956 h 193"/>
                <a:gd name="T92" fmla="*/ 29104616 w 210"/>
                <a:gd name="T93" fmla="*/ 17092051 h 193"/>
                <a:gd name="T94" fmla="*/ 33841384 w 210"/>
                <a:gd name="T95" fmla="*/ 17092051 h 193"/>
                <a:gd name="T96" fmla="*/ 46185495 w 210"/>
                <a:gd name="T97" fmla="*/ 19284213 h 193"/>
                <a:gd name="T98" fmla="*/ 42387960 w 210"/>
                <a:gd name="T99" fmla="*/ 39752637 h 193"/>
                <a:gd name="T100" fmla="*/ 39761948 w 210"/>
                <a:gd name="T101" fmla="*/ 21824245 h 193"/>
                <a:gd name="T102" fmla="*/ 26061227 w 210"/>
                <a:gd name="T103" fmla="*/ 30790383 h 193"/>
                <a:gd name="T104" fmla="*/ 34257966 w 210"/>
                <a:gd name="T105" fmla="*/ 35106042 h 193"/>
                <a:gd name="T106" fmla="*/ 37638125 w 210"/>
                <a:gd name="T107" fmla="*/ 24784210 h 193"/>
                <a:gd name="T108" fmla="*/ 43641858 w 210"/>
                <a:gd name="T109" fmla="*/ 61996794 h 193"/>
                <a:gd name="T110" fmla="*/ 35111576 w 210"/>
                <a:gd name="T111" fmla="*/ 41025953 h 193"/>
                <a:gd name="T112" fmla="*/ 50081695 w 210"/>
                <a:gd name="T113" fmla="*/ 45341739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1" name="Freeform 171"/>
            <p:cNvSpPr>
              <a:spLocks/>
            </p:cNvSpPr>
            <p:nvPr userDrawn="1"/>
          </p:nvSpPr>
          <p:spPr bwMode="auto">
            <a:xfrm>
              <a:off x="252" y="470"/>
              <a:ext cx="86" cy="102"/>
            </a:xfrm>
            <a:custGeom>
              <a:avLst/>
              <a:gdLst>
                <a:gd name="T0" fmla="*/ 6016838 w 17"/>
                <a:gd name="T1" fmla="*/ 2339441 h 20"/>
                <a:gd name="T2" fmla="*/ 3906059 w 17"/>
                <a:gd name="T3" fmla="*/ 9150007 h 20"/>
                <a:gd name="T4" fmla="*/ 6016838 w 17"/>
                <a:gd name="T5" fmla="*/ 2339441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2" name="Freeform 172"/>
            <p:cNvSpPr>
              <a:spLocks/>
            </p:cNvSpPr>
            <p:nvPr userDrawn="1"/>
          </p:nvSpPr>
          <p:spPr bwMode="auto">
            <a:xfrm>
              <a:off x="171" y="511"/>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3" name="Freeform 173"/>
            <p:cNvSpPr>
              <a:spLocks/>
            </p:cNvSpPr>
            <p:nvPr userDrawn="1"/>
          </p:nvSpPr>
          <p:spPr bwMode="auto">
            <a:xfrm>
              <a:off x="126" y="238"/>
              <a:ext cx="243" cy="116"/>
            </a:xfrm>
            <a:custGeom>
              <a:avLst/>
              <a:gdLst>
                <a:gd name="T0" fmla="*/ 17304536 w 48"/>
                <a:gd name="T1" fmla="*/ 822344 h 23"/>
                <a:gd name="T2" fmla="*/ 3923913 w 48"/>
                <a:gd name="T3" fmla="*/ 410902 h 23"/>
                <a:gd name="T4" fmla="*/ 422314 w 48"/>
                <a:gd name="T5" fmla="*/ 3736547 h 23"/>
                <a:gd name="T6" fmla="*/ 9460451 w 48"/>
                <a:gd name="T7" fmla="*/ 8804118 h 23"/>
                <a:gd name="T8" fmla="*/ 14661349 w 48"/>
                <a:gd name="T9" fmla="*/ 8377036 h 23"/>
                <a:gd name="T10" fmla="*/ 17304536 w 48"/>
                <a:gd name="T11" fmla="*/ 7965493 h 23"/>
                <a:gd name="T12" fmla="*/ 17304536 w 48"/>
                <a:gd name="T13" fmla="*/ 822344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4" name="Freeform 174"/>
            <p:cNvSpPr>
              <a:spLocks/>
            </p:cNvSpPr>
            <p:nvPr userDrawn="1"/>
          </p:nvSpPr>
          <p:spPr bwMode="auto">
            <a:xfrm>
              <a:off x="404" y="561"/>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5" name="Freeform 175"/>
            <p:cNvSpPr>
              <a:spLocks/>
            </p:cNvSpPr>
            <p:nvPr userDrawn="1"/>
          </p:nvSpPr>
          <p:spPr bwMode="auto">
            <a:xfrm>
              <a:off x="809" y="374"/>
              <a:ext cx="177" cy="36"/>
            </a:xfrm>
            <a:custGeom>
              <a:avLst/>
              <a:gdLst>
                <a:gd name="T0" fmla="*/ 2106740 w 35"/>
                <a:gd name="T1" fmla="*/ 0 h 7"/>
                <a:gd name="T2" fmla="*/ 6006960 w 35"/>
                <a:gd name="T3" fmla="*/ 2478482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6" name="Freeform 176"/>
            <p:cNvSpPr>
              <a:spLocks/>
            </p:cNvSpPr>
            <p:nvPr userDrawn="1"/>
          </p:nvSpPr>
          <p:spPr bwMode="auto">
            <a:xfrm>
              <a:off x="869" y="369"/>
              <a:ext cx="137" cy="81"/>
            </a:xfrm>
            <a:custGeom>
              <a:avLst/>
              <a:gdLst>
                <a:gd name="T0" fmla="*/ 3124742 w 27"/>
                <a:gd name="T1" fmla="*/ 5623212 h 16"/>
                <a:gd name="T2" fmla="*/ 10991632 w 27"/>
                <a:gd name="T3" fmla="*/ 2560405 h 16"/>
                <a:gd name="T4" fmla="*/ 7439988 w 27"/>
                <a:gd name="T5" fmla="*/ 422314 h 16"/>
                <a:gd name="T6" fmla="*/ 3124742 w 27"/>
                <a:gd name="T7" fmla="*/ 4781789 h 16"/>
                <a:gd name="T8" fmla="*/ 3124742 w 27"/>
                <a:gd name="T9" fmla="*/ 5623212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7" name="Freeform 177"/>
            <p:cNvSpPr>
              <a:spLocks/>
            </p:cNvSpPr>
            <p:nvPr userDrawn="1"/>
          </p:nvSpPr>
          <p:spPr bwMode="auto">
            <a:xfrm>
              <a:off x="864" y="420"/>
              <a:ext cx="177" cy="86"/>
            </a:xfrm>
            <a:custGeom>
              <a:avLst/>
              <a:gdLst>
                <a:gd name="T0" fmla="*/ 10654085 w 35"/>
                <a:gd name="T1" fmla="*/ 2547730 h 17"/>
                <a:gd name="T2" fmla="*/ 3380154 w 35"/>
                <a:gd name="T3" fmla="*/ 4323847 h 17"/>
                <a:gd name="T4" fmla="*/ 2543632 w 35"/>
                <a:gd name="T5" fmla="*/ 5599055 h 17"/>
                <a:gd name="T6" fmla="*/ 11593318 w 35"/>
                <a:gd name="T7" fmla="*/ 5178556 h 17"/>
                <a:gd name="T8" fmla="*/ 10654085 w 35"/>
                <a:gd name="T9" fmla="*/ 254773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8" name="Freeform 178"/>
            <p:cNvSpPr>
              <a:spLocks/>
            </p:cNvSpPr>
            <p:nvPr userDrawn="1"/>
          </p:nvSpPr>
          <p:spPr bwMode="auto">
            <a:xfrm>
              <a:off x="748" y="501"/>
              <a:ext cx="248" cy="60"/>
            </a:xfrm>
            <a:custGeom>
              <a:avLst/>
              <a:gdLst>
                <a:gd name="T0" fmla="*/ 17180084 w 49"/>
                <a:gd name="T1" fmla="*/ 1171875 h 12"/>
                <a:gd name="T2" fmla="*/ 12507419 w 49"/>
                <a:gd name="T3" fmla="*/ 390625 h 12"/>
                <a:gd name="T4" fmla="*/ 2975808 w 49"/>
                <a:gd name="T5" fmla="*/ 0 h 12"/>
                <a:gd name="T6" fmla="*/ 856982 w 49"/>
                <a:gd name="T7" fmla="*/ 1953125 h 12"/>
                <a:gd name="T8" fmla="*/ 8588043 w 49"/>
                <a:gd name="T9" fmla="*/ 3125000 h 12"/>
                <a:gd name="T10" fmla="*/ 17697781 w 49"/>
                <a:gd name="T11" fmla="*/ 3125000 h 12"/>
                <a:gd name="T12" fmla="*/ 17180084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9" name="Freeform 179"/>
            <p:cNvSpPr>
              <a:spLocks/>
            </p:cNvSpPr>
            <p:nvPr userDrawn="1"/>
          </p:nvSpPr>
          <p:spPr bwMode="auto">
            <a:xfrm>
              <a:off x="773" y="556"/>
              <a:ext cx="203" cy="56"/>
            </a:xfrm>
            <a:custGeom>
              <a:avLst/>
              <a:gdLst>
                <a:gd name="T0" fmla="*/ 16300555 w 40"/>
                <a:gd name="T1" fmla="*/ 889300 h 11"/>
                <a:gd name="T2" fmla="*/ 11446135 w 40"/>
                <a:gd name="T3" fmla="*/ 1774640 h 11"/>
                <a:gd name="T4" fmla="*/ 5723387 w 40"/>
                <a:gd name="T5" fmla="*/ 1323265 h 11"/>
                <a:gd name="T6" fmla="*/ 427802 w 40"/>
                <a:gd name="T7" fmla="*/ 889300 h 11"/>
                <a:gd name="T8" fmla="*/ 15428858 w 40"/>
                <a:gd name="T9" fmla="*/ 3638590 h 11"/>
                <a:gd name="T10" fmla="*/ 16300555 w 40"/>
                <a:gd name="T11" fmla="*/ 889300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70" name="Freeform 180"/>
            <p:cNvSpPr>
              <a:spLocks/>
            </p:cNvSpPr>
            <p:nvPr userDrawn="1"/>
          </p:nvSpPr>
          <p:spPr bwMode="auto">
            <a:xfrm>
              <a:off x="763" y="602"/>
              <a:ext cx="207" cy="172"/>
            </a:xfrm>
            <a:custGeom>
              <a:avLst/>
              <a:gdLst>
                <a:gd name="T0" fmla="*/ 11792906 w 41"/>
                <a:gd name="T1" fmla="*/ 3906059 h 34"/>
                <a:gd name="T2" fmla="*/ 5514419 w 41"/>
                <a:gd name="T3" fmla="*/ 2547730 h 34"/>
                <a:gd name="T4" fmla="*/ 1673151 w 41"/>
                <a:gd name="T5" fmla="*/ 6437333 h 34"/>
                <a:gd name="T6" fmla="*/ 413248 w 41"/>
                <a:gd name="T7" fmla="*/ 8147422 h 34"/>
                <a:gd name="T8" fmla="*/ 3759418 w 41"/>
                <a:gd name="T9" fmla="*/ 8147422 h 34"/>
                <a:gd name="T10" fmla="*/ 7187570 w 41"/>
                <a:gd name="T11" fmla="*/ 11615894 h 34"/>
                <a:gd name="T12" fmla="*/ 8860620 w 41"/>
                <a:gd name="T13" fmla="*/ 12888516 h 34"/>
                <a:gd name="T14" fmla="*/ 12206790 w 41"/>
                <a:gd name="T15" fmla="*/ 8147422 h 34"/>
                <a:gd name="T16" fmla="*/ 16480855 w 41"/>
                <a:gd name="T17" fmla="*/ 8147422 h 34"/>
                <a:gd name="T18" fmla="*/ 11792906 w 41"/>
                <a:gd name="T19" fmla="*/ 3906059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71" name="Freeform 181"/>
            <p:cNvSpPr>
              <a:spLocks/>
            </p:cNvSpPr>
            <p:nvPr userDrawn="1"/>
          </p:nvSpPr>
          <p:spPr bwMode="auto">
            <a:xfrm>
              <a:off x="900" y="521"/>
              <a:ext cx="126" cy="318"/>
            </a:xfrm>
            <a:custGeom>
              <a:avLst/>
              <a:gdLst>
                <a:gd name="T0" fmla="*/ 9161137 w 25"/>
                <a:gd name="T1" fmla="*/ 825780 h 63"/>
                <a:gd name="T2" fmla="*/ 7522175 w 25"/>
                <a:gd name="T3" fmla="*/ 7179017 h 63"/>
                <a:gd name="T4" fmla="*/ 2884251 w 25"/>
                <a:gd name="T5" fmla="*/ 8434465 h 63"/>
                <a:gd name="T6" fmla="*/ 2884251 w 25"/>
                <a:gd name="T7" fmla="*/ 9692489 h 63"/>
                <a:gd name="T8" fmla="*/ 7095735 w 25"/>
                <a:gd name="T9" fmla="*/ 14355328 h 63"/>
                <a:gd name="T10" fmla="*/ 4949653 w 25"/>
                <a:gd name="T11" fmla="*/ 18955182 h 63"/>
                <a:gd name="T12" fmla="*/ 0 w 25"/>
                <a:gd name="T13" fmla="*/ 23205192 h 63"/>
                <a:gd name="T14" fmla="*/ 2064767 w 25"/>
                <a:gd name="T15" fmla="*/ 24460010 h 63"/>
                <a:gd name="T16" fmla="*/ 6685928 w 25"/>
                <a:gd name="T17" fmla="*/ 26131625 h 63"/>
                <a:gd name="T18" fmla="*/ 9586947 w 25"/>
                <a:gd name="T19" fmla="*/ 24047180 h 63"/>
                <a:gd name="T20" fmla="*/ 10406426 w 25"/>
                <a:gd name="T21" fmla="*/ 5920862 h 63"/>
                <a:gd name="T22" fmla="*/ 10406426 w 25"/>
                <a:gd name="T23" fmla="*/ 825780 h 63"/>
                <a:gd name="T24" fmla="*/ 9161137 w 25"/>
                <a:gd name="T25" fmla="*/ 82578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sp>
        <p:nvSpPr>
          <p:cNvPr id="2054" name="Rectangle 248"/>
          <p:cNvSpPr>
            <a:spLocks noGrp="1" noRot="1" noChangeArrowheads="1"/>
          </p:cNvSpPr>
          <p:nvPr>
            <p:ph type="title"/>
          </p:nvPr>
        </p:nvSpPr>
        <p:spPr bwMode="auto">
          <a:xfrm>
            <a:off x="397933" y="228600"/>
            <a:ext cx="1138766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5" name="Rectangle 249"/>
          <p:cNvSpPr>
            <a:spLocks noGrp="1" noRot="1" noChangeArrowheads="1"/>
          </p:cNvSpPr>
          <p:nvPr>
            <p:ph type="body" idx="1"/>
          </p:nvPr>
        </p:nvSpPr>
        <p:spPr bwMode="auto">
          <a:xfrm>
            <a:off x="812800" y="1600200"/>
            <a:ext cx="10871200"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227" name="Rectangle 164"/>
          <p:cNvSpPr>
            <a:spLocks noGrp="1" noChangeArrowheads="1"/>
          </p:cNvSpPr>
          <p:nvPr>
            <p:ph type="dt" sz="half" idx="2"/>
          </p:nvPr>
        </p:nvSpPr>
        <p:spPr bwMode="auto">
          <a:xfrm>
            <a:off x="402167" y="6248400"/>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2228" name="Rectangle 165"/>
          <p:cNvSpPr>
            <a:spLocks noGrp="1" noChangeArrowheads="1"/>
          </p:cNvSpPr>
          <p:nvPr>
            <p:ph type="ftr" sz="quarter" idx="3"/>
          </p:nvPr>
        </p:nvSpPr>
        <p:spPr bwMode="auto">
          <a:xfrm>
            <a:off x="4165600" y="6248400"/>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2229" name="Rectangle 166"/>
          <p:cNvSpPr>
            <a:spLocks noGrp="1" noChangeArrowheads="1"/>
          </p:cNvSpPr>
          <p:nvPr>
            <p:ph type="sldNum" sz="quarter" idx="4"/>
          </p:nvPr>
        </p:nvSpPr>
        <p:spPr bwMode="auto">
          <a:xfrm>
            <a:off x="8737601" y="6248400"/>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F253E6AF-1AA7-4A2D-A929-2362E337B90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8" Type="http://schemas.openxmlformats.org/officeDocument/2006/relationships/image" Target="../media/image124.png"/><Relationship Id="rId3" Type="http://schemas.openxmlformats.org/officeDocument/2006/relationships/image" Target="../media/image119.png"/><Relationship Id="rId7" Type="http://schemas.openxmlformats.org/officeDocument/2006/relationships/image" Target="../media/image123.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22.png"/><Relationship Id="rId5" Type="http://schemas.openxmlformats.org/officeDocument/2006/relationships/image" Target="../media/image121.png"/><Relationship Id="rId4" Type="http://schemas.openxmlformats.org/officeDocument/2006/relationships/image" Target="../media/image120.png"/><Relationship Id="rId9" Type="http://schemas.openxmlformats.org/officeDocument/2006/relationships/image" Target="../media/image125.png"/></Relationships>
</file>

<file path=ppt/slides/_rels/slide11.xml.rels><?xml version="1.0" encoding="UTF-8" standalone="yes"?>
<Relationships xmlns="http://schemas.openxmlformats.org/package/2006/relationships"><Relationship Id="rId8" Type="http://schemas.openxmlformats.org/officeDocument/2006/relationships/image" Target="../media/image130.png"/><Relationship Id="rId3" Type="http://schemas.openxmlformats.org/officeDocument/2006/relationships/image" Target="../media/image119.png"/><Relationship Id="rId7" Type="http://schemas.openxmlformats.org/officeDocument/2006/relationships/image" Target="../media/image12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28.png"/><Relationship Id="rId11" Type="http://schemas.openxmlformats.org/officeDocument/2006/relationships/image" Target="../media/image133.png"/><Relationship Id="rId5" Type="http://schemas.openxmlformats.org/officeDocument/2006/relationships/image" Target="../media/image127.png"/><Relationship Id="rId10" Type="http://schemas.openxmlformats.org/officeDocument/2006/relationships/image" Target="../media/image132.png"/><Relationship Id="rId4" Type="http://schemas.openxmlformats.org/officeDocument/2006/relationships/image" Target="../media/image126.png"/><Relationship Id="rId9" Type="http://schemas.openxmlformats.org/officeDocument/2006/relationships/image" Target="../media/image13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image" Target="../media/image3.png"/><Relationship Id="rId18" Type="http://schemas.openxmlformats.org/officeDocument/2006/relationships/image" Target="../media/image69.png"/><Relationship Id="rId3" Type="http://schemas.openxmlformats.org/officeDocument/2006/relationships/image" Target="../media/image54.png"/><Relationship Id="rId7" Type="http://schemas.openxmlformats.org/officeDocument/2006/relationships/image" Target="../media/image58.png"/><Relationship Id="rId12" Type="http://schemas.openxmlformats.org/officeDocument/2006/relationships/image" Target="../media/image2.png"/><Relationship Id="rId17" Type="http://schemas.openxmlformats.org/officeDocument/2006/relationships/image" Target="../media/image4.png"/><Relationship Id="rId2" Type="http://schemas.openxmlformats.org/officeDocument/2006/relationships/notesSlide" Target="../notesSlides/notesSlide4.xml"/><Relationship Id="rId16" Type="http://schemas.openxmlformats.org/officeDocument/2006/relationships/image" Target="../media/image67.png"/><Relationship Id="rId1" Type="http://schemas.openxmlformats.org/officeDocument/2006/relationships/slideLayout" Target="../slideLayouts/slideLayout7.xml"/><Relationship Id="rId6" Type="http://schemas.openxmlformats.org/officeDocument/2006/relationships/image" Target="../media/image57.png"/><Relationship Id="rId11" Type="http://schemas.openxmlformats.org/officeDocument/2006/relationships/image" Target="../media/image62.png"/><Relationship Id="rId5" Type="http://schemas.openxmlformats.org/officeDocument/2006/relationships/image" Target="../media/image56.png"/><Relationship Id="rId15" Type="http://schemas.openxmlformats.org/officeDocument/2006/relationships/image" Target="../media/image66.png"/><Relationship Id="rId10" Type="http://schemas.openxmlformats.org/officeDocument/2006/relationships/image" Target="../media/image61.png"/><Relationship Id="rId4" Type="http://schemas.openxmlformats.org/officeDocument/2006/relationships/image" Target="../media/image55.png"/><Relationship Id="rId9" Type="http://schemas.openxmlformats.org/officeDocument/2006/relationships/image" Target="../media/image1.png"/><Relationship Id="rId14" Type="http://schemas.openxmlformats.org/officeDocument/2006/relationships/image" Target="../media/image65.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75.png"/><Relationship Id="rId13" Type="http://schemas.openxmlformats.org/officeDocument/2006/relationships/image" Target="../media/image80.png"/><Relationship Id="rId18" Type="http://schemas.openxmlformats.org/officeDocument/2006/relationships/image" Target="../media/image85.png"/><Relationship Id="rId3" Type="http://schemas.openxmlformats.org/officeDocument/2006/relationships/image" Target="../media/image70.png"/><Relationship Id="rId21" Type="http://schemas.openxmlformats.org/officeDocument/2006/relationships/image" Target="../media/image88.png"/><Relationship Id="rId7" Type="http://schemas.openxmlformats.org/officeDocument/2006/relationships/image" Target="../media/image74.png"/><Relationship Id="rId12" Type="http://schemas.openxmlformats.org/officeDocument/2006/relationships/image" Target="../media/image79.png"/><Relationship Id="rId17" Type="http://schemas.openxmlformats.org/officeDocument/2006/relationships/image" Target="../media/image84.png"/><Relationship Id="rId2" Type="http://schemas.openxmlformats.org/officeDocument/2006/relationships/notesSlide" Target="../notesSlides/notesSlide6.xml"/><Relationship Id="rId16" Type="http://schemas.openxmlformats.org/officeDocument/2006/relationships/image" Target="../media/image83.png"/><Relationship Id="rId20" Type="http://schemas.openxmlformats.org/officeDocument/2006/relationships/image" Target="../media/image87.png"/><Relationship Id="rId1" Type="http://schemas.openxmlformats.org/officeDocument/2006/relationships/slideLayout" Target="../slideLayouts/slideLayout7.xml"/><Relationship Id="rId6" Type="http://schemas.openxmlformats.org/officeDocument/2006/relationships/image" Target="../media/image73.png"/><Relationship Id="rId11" Type="http://schemas.openxmlformats.org/officeDocument/2006/relationships/image" Target="../media/image78.png"/><Relationship Id="rId5" Type="http://schemas.openxmlformats.org/officeDocument/2006/relationships/image" Target="../media/image72.png"/><Relationship Id="rId15" Type="http://schemas.openxmlformats.org/officeDocument/2006/relationships/image" Target="../media/image82.png"/><Relationship Id="rId10" Type="http://schemas.openxmlformats.org/officeDocument/2006/relationships/image" Target="../media/image77.png"/><Relationship Id="rId19" Type="http://schemas.openxmlformats.org/officeDocument/2006/relationships/image" Target="../media/image86.png"/><Relationship Id="rId4" Type="http://schemas.openxmlformats.org/officeDocument/2006/relationships/image" Target="../media/image71.png"/><Relationship Id="rId9" Type="http://schemas.openxmlformats.org/officeDocument/2006/relationships/image" Target="../media/image76.png"/><Relationship Id="rId14" Type="http://schemas.openxmlformats.org/officeDocument/2006/relationships/image" Target="../media/image81.png"/><Relationship Id="rId22" Type="http://schemas.openxmlformats.org/officeDocument/2006/relationships/image" Target="../media/image89.png"/></Relationships>
</file>

<file path=ppt/slides/_rels/slide7.xml.rels><?xml version="1.0" encoding="UTF-8" standalone="yes"?>
<Relationships xmlns="http://schemas.openxmlformats.org/package/2006/relationships"><Relationship Id="rId8" Type="http://schemas.openxmlformats.org/officeDocument/2006/relationships/image" Target="../media/image95.png"/><Relationship Id="rId3" Type="http://schemas.openxmlformats.org/officeDocument/2006/relationships/image" Target="../media/image90.png"/><Relationship Id="rId7" Type="http://schemas.openxmlformats.org/officeDocument/2006/relationships/image" Target="../media/image94.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93.png"/><Relationship Id="rId11" Type="http://schemas.openxmlformats.org/officeDocument/2006/relationships/image" Target="../media/image10.png"/><Relationship Id="rId5" Type="http://schemas.openxmlformats.org/officeDocument/2006/relationships/image" Target="../media/image92.png"/><Relationship Id="rId10" Type="http://schemas.openxmlformats.org/officeDocument/2006/relationships/image" Target="../media/image97.png"/><Relationship Id="rId4" Type="http://schemas.openxmlformats.org/officeDocument/2006/relationships/image" Target="../media/image91.png"/><Relationship Id="rId9"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0.png"/><Relationship Id="rId18"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19.png"/><Relationship Id="rId17" Type="http://schemas.openxmlformats.org/officeDocument/2006/relationships/image" Target="../media/image112.png"/><Relationship Id="rId2" Type="http://schemas.openxmlformats.org/officeDocument/2006/relationships/notesSlide" Target="../notesSlides/notesSlide8.xml"/><Relationship Id="rId16" Type="http://schemas.openxmlformats.org/officeDocument/2006/relationships/image" Target="../media/image111.png"/><Relationship Id="rId1" Type="http://schemas.openxmlformats.org/officeDocument/2006/relationships/slideLayout" Target="../slideLayouts/slideLayout7.xml"/><Relationship Id="rId6" Type="http://schemas.openxmlformats.org/officeDocument/2006/relationships/image" Target="../media/image14.png"/><Relationship Id="rId11" Type="http://schemas.openxmlformats.org/officeDocument/2006/relationships/image" Target="../media/image106.png"/><Relationship Id="rId5" Type="http://schemas.openxmlformats.org/officeDocument/2006/relationships/image" Target="../media/image13.png"/><Relationship Id="rId15" Type="http://schemas.openxmlformats.org/officeDocument/2006/relationships/image" Target="../media/image110.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109.png"/></Relationships>
</file>

<file path=ppt/slides/_rels/slide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Rot="1" noChangeArrowheads="1"/>
          </p:cNvSpPr>
          <p:nvPr>
            <p:ph type="ctrTitle" idx="4294967295"/>
          </p:nvPr>
        </p:nvSpPr>
        <p:spPr>
          <a:xfrm>
            <a:off x="1596550" y="1732818"/>
            <a:ext cx="8721780" cy="1143000"/>
          </a:xfrm>
        </p:spPr>
        <p:txBody>
          <a:bodyPr/>
          <a:lstStyle/>
          <a:p>
            <a:pPr eaLnBrk="1" hangingPunct="1"/>
            <a:r>
              <a:rPr lang="en-US" altLang="zh-CN" sz="4000" b="1" dirty="0" smtClean="0"/>
              <a:t>5.3 </a:t>
            </a:r>
            <a:r>
              <a:rPr lang="zh-CN" altLang="en-US" sz="4000" b="1" dirty="0" smtClean="0"/>
              <a:t>霍尔效应</a:t>
            </a:r>
            <a:endParaRPr lang="zh-CN" altLang="en-US" sz="4000" b="1" dirty="0"/>
          </a:p>
        </p:txBody>
      </p:sp>
      <p:sp>
        <p:nvSpPr>
          <p:cNvPr id="3075" name="Rectangle 3"/>
          <p:cNvSpPr>
            <a:spLocks noGrp="1" noRot="1" noChangeArrowheads="1"/>
          </p:cNvSpPr>
          <p:nvPr>
            <p:ph type="subTitle" idx="4294967295"/>
          </p:nvPr>
        </p:nvSpPr>
        <p:spPr>
          <a:xfrm>
            <a:off x="3012558" y="4229100"/>
            <a:ext cx="6400800" cy="1752600"/>
          </a:xfrm>
        </p:spPr>
        <p:txBody>
          <a:bodyPr/>
          <a:lstStyle/>
          <a:p>
            <a:pPr marL="0" indent="0" algn="ctr" eaLnBrk="1" hangingPunct="1">
              <a:buNone/>
            </a:pPr>
            <a:r>
              <a:rPr lang="zh-CN" altLang="en-US" sz="2800" b="1" dirty="0"/>
              <a:t>大连理工大学微电子学院</a:t>
            </a:r>
          </a:p>
          <a:p>
            <a:pPr marL="0" indent="0" algn="ctr" eaLnBrk="1" hangingPunct="1">
              <a:buNone/>
            </a:pPr>
            <a:r>
              <a:rPr lang="zh-CN" altLang="en-US" sz="2800" b="1" dirty="0"/>
              <a:t>张贺秋</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0"/>
          <p:cNvSpPr>
            <a:spLocks noChangeArrowheads="1"/>
          </p:cNvSpPr>
          <p:nvPr/>
        </p:nvSpPr>
        <p:spPr bwMode="auto">
          <a:xfrm>
            <a:off x="306825" y="125944"/>
            <a:ext cx="57060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en-US" altLang="zh-CN" sz="4000" b="1" dirty="0">
                <a:solidFill>
                  <a:schemeClr val="tx2"/>
                </a:solidFill>
                <a:latin typeface="+mn-ea"/>
                <a:ea typeface="+mn-ea"/>
              </a:rPr>
              <a:t>5.3 </a:t>
            </a:r>
            <a:r>
              <a:rPr lang="zh-CN" altLang="en-US" sz="4000" b="1" dirty="0">
                <a:solidFill>
                  <a:schemeClr val="tx2"/>
                </a:solidFill>
                <a:latin typeface="+mn-ea"/>
                <a:ea typeface="+mn-ea"/>
              </a:rPr>
              <a:t>霍尔效应</a:t>
            </a:r>
            <a:r>
              <a:rPr lang="en-US" altLang="zh-CN" sz="4000" b="1" dirty="0">
                <a:solidFill>
                  <a:schemeClr val="tx2"/>
                </a:solidFill>
                <a:latin typeface="+mn-ea"/>
                <a:ea typeface="+mn-ea"/>
              </a:rPr>
              <a:t> </a:t>
            </a:r>
            <a:r>
              <a:rPr lang="zh-CN" altLang="en-US" sz="4000" dirty="0">
                <a:solidFill>
                  <a:schemeClr val="tx2"/>
                </a:solidFill>
                <a:latin typeface="+mn-ea"/>
                <a:ea typeface="+mn-ea"/>
              </a:rPr>
              <a:t> </a:t>
            </a:r>
          </a:p>
        </p:txBody>
      </p:sp>
      <p:sp>
        <p:nvSpPr>
          <p:cNvPr id="3" name="TextBox 2"/>
          <p:cNvSpPr txBox="1"/>
          <p:nvPr/>
        </p:nvSpPr>
        <p:spPr>
          <a:xfrm>
            <a:off x="4234697" y="330855"/>
            <a:ext cx="3775393" cy="523220"/>
          </a:xfrm>
          <a:prstGeom prst="rect">
            <a:avLst/>
          </a:prstGeom>
          <a:noFill/>
        </p:spPr>
        <p:txBody>
          <a:bodyPr wrap="none" rtlCol="0">
            <a:spAutoFit/>
          </a:bodyPr>
          <a:lstStyle/>
          <a:p>
            <a:r>
              <a:rPr lang="zh-CN" altLang="en-US" b="1" dirty="0">
                <a:solidFill>
                  <a:srgbClr val="0070C0"/>
                </a:solidFill>
              </a:rPr>
              <a:t>两种载流子的霍尔效应</a:t>
            </a:r>
          </a:p>
        </p:txBody>
      </p:sp>
      <mc:AlternateContent xmlns:mc="http://schemas.openxmlformats.org/markup-compatibility/2006" xmlns:a14="http://schemas.microsoft.com/office/drawing/2010/main">
        <mc:Choice Requires="a14">
          <p:sp>
            <p:nvSpPr>
              <p:cNvPr id="4" name="TextBox 3"/>
              <p:cNvSpPr txBox="1"/>
              <p:nvPr/>
            </p:nvSpPr>
            <p:spPr>
              <a:xfrm>
                <a:off x="4577026" y="1157074"/>
                <a:ext cx="2769027" cy="10405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𝑹</m:t>
                      </m:r>
                      <m:r>
                        <a:rPr lang="en-US" altLang="zh-CN" b="1" i="1">
                          <a:latin typeface="Cambria Math"/>
                        </a:rPr>
                        <m:t>=</m:t>
                      </m:r>
                      <m:f>
                        <m:fPr>
                          <m:ctrlPr>
                            <a:rPr lang="en-US" altLang="zh-CN" b="1" i="1">
                              <a:latin typeface="Cambria Math" panose="02040503050406030204" pitchFamily="18" charset="0"/>
                            </a:rPr>
                          </m:ctrlPr>
                        </m:fPr>
                        <m:num>
                          <m:r>
                            <a:rPr lang="en-US" altLang="zh-CN" b="1" i="1">
                              <a:latin typeface="Cambria Math"/>
                            </a:rPr>
                            <m:t>𝒑</m:t>
                          </m:r>
                          <m:r>
                            <a:rPr lang="en-US" altLang="zh-CN" b="1" i="1">
                              <a:latin typeface="Cambria Math"/>
                            </a:rPr>
                            <m:t>−</m:t>
                          </m:r>
                          <m:r>
                            <a:rPr lang="en-US" altLang="zh-CN" b="1" i="1">
                              <a:latin typeface="Cambria Math"/>
                            </a:rPr>
                            <m:t>𝒏</m:t>
                          </m:r>
                          <m:sSup>
                            <m:sSupPr>
                              <m:ctrlPr>
                                <a:rPr lang="en-US" altLang="zh-CN" b="1" i="1">
                                  <a:latin typeface="Cambria Math" panose="02040503050406030204" pitchFamily="18" charset="0"/>
                                </a:rPr>
                              </m:ctrlPr>
                            </m:sSupPr>
                            <m:e>
                              <m:r>
                                <a:rPr lang="en-US" altLang="zh-CN" b="1" i="1">
                                  <a:latin typeface="Cambria Math"/>
                                </a:rPr>
                                <m:t>𝒃</m:t>
                              </m:r>
                            </m:e>
                            <m:sup>
                              <m:r>
                                <a:rPr lang="en-US" altLang="zh-CN" b="1" i="1">
                                  <a:latin typeface="Cambria Math"/>
                                </a:rPr>
                                <m:t>𝟐</m:t>
                              </m:r>
                            </m:sup>
                          </m:sSup>
                        </m:num>
                        <m:den>
                          <m:sSup>
                            <m:sSupPr>
                              <m:ctrlPr>
                                <a:rPr lang="en-US" altLang="zh-CN" b="1" i="1">
                                  <a:latin typeface="Cambria Math" panose="02040503050406030204" pitchFamily="18" charset="0"/>
                                </a:rPr>
                              </m:ctrlPr>
                            </m:sSupPr>
                            <m:e>
                              <m:d>
                                <m:dPr>
                                  <m:ctrlPr>
                                    <a:rPr lang="en-US" altLang="zh-CN" b="1" i="1">
                                      <a:latin typeface="Cambria Math" panose="02040503050406030204" pitchFamily="18" charset="0"/>
                                    </a:rPr>
                                  </m:ctrlPr>
                                </m:dPr>
                                <m:e>
                                  <m:r>
                                    <a:rPr lang="en-US" altLang="zh-CN" b="1" i="1">
                                      <a:latin typeface="Cambria Math"/>
                                    </a:rPr>
                                    <m:t>𝒑</m:t>
                                  </m:r>
                                  <m:r>
                                    <a:rPr lang="en-US" altLang="zh-CN" b="1" i="1">
                                      <a:latin typeface="Cambria Math"/>
                                    </a:rPr>
                                    <m:t>+</m:t>
                                  </m:r>
                                  <m:r>
                                    <a:rPr lang="en-US" altLang="zh-CN" b="1" i="1">
                                      <a:latin typeface="Cambria Math"/>
                                    </a:rPr>
                                    <m:t>𝒏𝒃</m:t>
                                  </m:r>
                                </m:e>
                              </m:d>
                            </m:e>
                            <m:sup>
                              <m:r>
                                <a:rPr lang="en-US" altLang="zh-CN" b="1" i="1">
                                  <a:latin typeface="Cambria Math"/>
                                </a:rPr>
                                <m:t>𝟐</m:t>
                              </m:r>
                            </m:sup>
                          </m:sSup>
                          <m:r>
                            <a:rPr lang="en-US" altLang="zh-CN" b="1" i="1">
                              <a:latin typeface="Cambria Math"/>
                            </a:rPr>
                            <m:t>𝒆</m:t>
                          </m:r>
                        </m:den>
                      </m:f>
                    </m:oMath>
                  </m:oMathPara>
                </a14:m>
                <a:endParaRPr lang="zh-CN" altLang="en-US" b="1" dirty="0"/>
              </a:p>
            </p:txBody>
          </p:sp>
        </mc:Choice>
        <mc:Fallback xmlns="">
          <p:sp>
            <p:nvSpPr>
              <p:cNvPr id="4" name="TextBox 3"/>
              <p:cNvSpPr txBox="1">
                <a:spLocks noRot="1" noChangeAspect="1" noMove="1" noResize="1" noEditPoints="1" noAdjustHandles="1" noChangeArrowheads="1" noChangeShapeType="1" noTextEdit="1"/>
              </p:cNvSpPr>
              <p:nvPr/>
            </p:nvSpPr>
            <p:spPr>
              <a:xfrm>
                <a:off x="4577026" y="1157074"/>
                <a:ext cx="2769027" cy="1040541"/>
              </a:xfrm>
              <a:prstGeom prst="rect">
                <a:avLst/>
              </a:prstGeom>
              <a:blipFill>
                <a:blip r:embed="rId3"/>
                <a:stretch>
                  <a:fillRect/>
                </a:stretch>
              </a:blipFill>
            </p:spPr>
            <p:txBody>
              <a:bodyPr/>
              <a:lstStyle/>
              <a:p>
                <a:r>
                  <a:rPr lang="zh-CN" altLang="en-US">
                    <a:noFill/>
                  </a:rPr>
                  <a:t> </a:t>
                </a:r>
              </a:p>
            </p:txBody>
          </p:sp>
        </mc:Fallback>
      </mc:AlternateContent>
      <p:sp>
        <p:nvSpPr>
          <p:cNvPr id="5" name="TextBox 4"/>
          <p:cNvSpPr txBox="1"/>
          <p:nvPr/>
        </p:nvSpPr>
        <p:spPr>
          <a:xfrm>
            <a:off x="1839310" y="2695903"/>
            <a:ext cx="2339102" cy="523220"/>
          </a:xfrm>
          <a:prstGeom prst="rect">
            <a:avLst/>
          </a:prstGeom>
          <a:noFill/>
        </p:spPr>
        <p:txBody>
          <a:bodyPr wrap="none" rtlCol="0">
            <a:spAutoFit/>
          </a:bodyPr>
          <a:lstStyle/>
          <a:p>
            <a:r>
              <a:rPr lang="zh-CN" altLang="en-US" b="1" dirty="0">
                <a:solidFill>
                  <a:srgbClr val="0070C0"/>
                </a:solidFill>
              </a:rPr>
              <a:t>本征半导体：</a:t>
            </a:r>
          </a:p>
        </p:txBody>
      </p:sp>
      <mc:AlternateContent xmlns:mc="http://schemas.openxmlformats.org/markup-compatibility/2006" xmlns:a14="http://schemas.microsoft.com/office/drawing/2010/main">
        <mc:Choice Requires="a14">
          <p:sp>
            <p:nvSpPr>
              <p:cNvPr id="6" name="TextBox 5"/>
              <p:cNvSpPr txBox="1"/>
              <p:nvPr/>
            </p:nvSpPr>
            <p:spPr>
              <a:xfrm>
                <a:off x="4178412" y="2657303"/>
                <a:ext cx="201888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𝒏</m:t>
                      </m:r>
                      <m:r>
                        <a:rPr lang="en-US" altLang="zh-CN" b="1" i="1">
                          <a:latin typeface="Cambria Math"/>
                        </a:rPr>
                        <m:t>=</m:t>
                      </m:r>
                      <m:r>
                        <a:rPr lang="en-US" altLang="zh-CN" b="1" i="1">
                          <a:latin typeface="Cambria Math"/>
                        </a:rPr>
                        <m:t>𝒑</m:t>
                      </m:r>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rPr>
                            <m:t>𝒏</m:t>
                          </m:r>
                        </m:e>
                        <m:sub>
                          <m:r>
                            <a:rPr lang="en-US" altLang="zh-CN" b="1" i="1">
                              <a:latin typeface="Cambria Math"/>
                            </a:rPr>
                            <m:t>𝒊</m:t>
                          </m:r>
                        </m:sub>
                      </m:sSub>
                    </m:oMath>
                  </m:oMathPara>
                </a14:m>
                <a:endParaRPr lang="zh-CN" altLang="en-US" b="1" dirty="0"/>
              </a:p>
            </p:txBody>
          </p:sp>
        </mc:Choice>
        <mc:Fallback xmlns="">
          <p:sp>
            <p:nvSpPr>
              <p:cNvPr id="6" name="TextBox 5"/>
              <p:cNvSpPr txBox="1">
                <a:spLocks noRot="1" noChangeAspect="1" noMove="1" noResize="1" noEditPoints="1" noAdjustHandles="1" noChangeArrowheads="1" noChangeShapeType="1" noTextEdit="1"/>
              </p:cNvSpPr>
              <p:nvPr/>
            </p:nvSpPr>
            <p:spPr>
              <a:xfrm>
                <a:off x="4178412" y="2657303"/>
                <a:ext cx="2018886" cy="52322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3008861" y="3368239"/>
                <a:ext cx="3003964" cy="104047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𝑹</m:t>
                      </m:r>
                      <m:r>
                        <a:rPr lang="en-US" altLang="zh-CN" b="1" i="1">
                          <a:latin typeface="Cambria Math"/>
                        </a:rPr>
                        <m:t>=</m:t>
                      </m:r>
                      <m:f>
                        <m:fPr>
                          <m:ctrlPr>
                            <a:rPr lang="en-US" altLang="zh-CN" b="1" i="1">
                              <a:latin typeface="Cambria Math" panose="02040503050406030204" pitchFamily="18" charset="0"/>
                            </a:rPr>
                          </m:ctrlPr>
                        </m:fPr>
                        <m:num>
                          <m:sSub>
                            <m:sSubPr>
                              <m:ctrlPr>
                                <a:rPr lang="en-US" altLang="zh-CN" b="1" i="1">
                                  <a:latin typeface="Cambria Math" panose="02040503050406030204" pitchFamily="18" charset="0"/>
                                </a:rPr>
                              </m:ctrlPr>
                            </m:sSubPr>
                            <m:e>
                              <m:r>
                                <a:rPr lang="en-US" altLang="zh-CN" b="1" i="1">
                                  <a:latin typeface="Cambria Math"/>
                                </a:rPr>
                                <m:t>𝒏</m:t>
                              </m:r>
                            </m:e>
                            <m:sub>
                              <m:r>
                                <a:rPr lang="en-US" altLang="zh-CN" b="1" i="1">
                                  <a:latin typeface="Cambria Math"/>
                                </a:rPr>
                                <m:t>𝒊</m:t>
                              </m:r>
                            </m:sub>
                          </m:sSub>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rPr>
                                <m:t>𝒏</m:t>
                              </m:r>
                            </m:e>
                            <m:sub>
                              <m:r>
                                <a:rPr lang="en-US" altLang="zh-CN" b="1" i="1">
                                  <a:latin typeface="Cambria Math"/>
                                </a:rPr>
                                <m:t>𝒊</m:t>
                              </m:r>
                            </m:sub>
                          </m:sSub>
                          <m:sSup>
                            <m:sSupPr>
                              <m:ctrlPr>
                                <a:rPr lang="en-US" altLang="zh-CN" b="1" i="1">
                                  <a:latin typeface="Cambria Math" panose="02040503050406030204" pitchFamily="18" charset="0"/>
                                </a:rPr>
                              </m:ctrlPr>
                            </m:sSupPr>
                            <m:e>
                              <m:r>
                                <a:rPr lang="en-US" altLang="zh-CN" b="1" i="1">
                                  <a:latin typeface="Cambria Math"/>
                                </a:rPr>
                                <m:t>𝒃</m:t>
                              </m:r>
                            </m:e>
                            <m:sup>
                              <m:r>
                                <a:rPr lang="en-US" altLang="zh-CN" b="1" i="1">
                                  <a:latin typeface="Cambria Math"/>
                                </a:rPr>
                                <m:t>𝟐</m:t>
                              </m:r>
                            </m:sup>
                          </m:sSup>
                        </m:num>
                        <m:den>
                          <m:sSup>
                            <m:sSupPr>
                              <m:ctrlPr>
                                <a:rPr lang="en-US" altLang="zh-CN" b="1" i="1">
                                  <a:latin typeface="Cambria Math" panose="02040503050406030204" pitchFamily="18" charset="0"/>
                                </a:rPr>
                              </m:ctrlPr>
                            </m:sSupPr>
                            <m:e>
                              <m:d>
                                <m:dPr>
                                  <m:ctrlPr>
                                    <a:rPr lang="en-US" altLang="zh-CN" b="1" i="1">
                                      <a:latin typeface="Cambria Math" panose="02040503050406030204" pitchFamily="18" charset="0"/>
                                    </a:rPr>
                                  </m:ctrlPr>
                                </m:dPr>
                                <m:e>
                                  <m:sSub>
                                    <m:sSubPr>
                                      <m:ctrlPr>
                                        <a:rPr lang="en-US" altLang="zh-CN" b="1" i="1">
                                          <a:latin typeface="Cambria Math" panose="02040503050406030204" pitchFamily="18" charset="0"/>
                                        </a:rPr>
                                      </m:ctrlPr>
                                    </m:sSubPr>
                                    <m:e>
                                      <m:r>
                                        <a:rPr lang="en-US" altLang="zh-CN" b="1" i="1">
                                          <a:latin typeface="Cambria Math"/>
                                        </a:rPr>
                                        <m:t>𝒏</m:t>
                                      </m:r>
                                    </m:e>
                                    <m:sub>
                                      <m:r>
                                        <a:rPr lang="en-US" altLang="zh-CN" b="1" i="1">
                                          <a:latin typeface="Cambria Math"/>
                                        </a:rPr>
                                        <m:t>𝒊</m:t>
                                      </m:r>
                                    </m:sub>
                                  </m:sSub>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rPr>
                                        <m:t>𝒏</m:t>
                                      </m:r>
                                    </m:e>
                                    <m:sub>
                                      <m:r>
                                        <a:rPr lang="en-US" altLang="zh-CN" b="1" i="1">
                                          <a:latin typeface="Cambria Math"/>
                                        </a:rPr>
                                        <m:t>𝒊</m:t>
                                      </m:r>
                                    </m:sub>
                                  </m:sSub>
                                  <m:r>
                                    <a:rPr lang="en-US" altLang="zh-CN" b="1" i="1">
                                      <a:latin typeface="Cambria Math"/>
                                    </a:rPr>
                                    <m:t>𝒃</m:t>
                                  </m:r>
                                </m:e>
                              </m:d>
                            </m:e>
                            <m:sup>
                              <m:r>
                                <a:rPr lang="en-US" altLang="zh-CN" b="1" i="1">
                                  <a:latin typeface="Cambria Math"/>
                                </a:rPr>
                                <m:t>𝟐</m:t>
                              </m:r>
                            </m:sup>
                          </m:sSup>
                          <m:r>
                            <a:rPr lang="en-US" altLang="zh-CN" b="1" i="1">
                              <a:latin typeface="Cambria Math"/>
                            </a:rPr>
                            <m:t>𝒆</m:t>
                          </m:r>
                        </m:den>
                      </m:f>
                    </m:oMath>
                  </m:oMathPara>
                </a14:m>
                <a:endParaRPr lang="zh-CN" altLang="en-US" b="1" dirty="0"/>
              </a:p>
            </p:txBody>
          </p:sp>
        </mc:Choice>
        <mc:Fallback xmlns="">
          <p:sp>
            <p:nvSpPr>
              <p:cNvPr id="7" name="TextBox 6"/>
              <p:cNvSpPr txBox="1">
                <a:spLocks noRot="1" noChangeAspect="1" noMove="1" noResize="1" noEditPoints="1" noAdjustHandles="1" noChangeArrowheads="1" noChangeShapeType="1" noTextEdit="1"/>
              </p:cNvSpPr>
              <p:nvPr/>
            </p:nvSpPr>
            <p:spPr>
              <a:xfrm>
                <a:off x="3008861" y="3368239"/>
                <a:ext cx="3003964" cy="1040478"/>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6012825" y="3382483"/>
                <a:ext cx="2523832" cy="104047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m:t>
                      </m:r>
                      <m:f>
                        <m:fPr>
                          <m:ctrlPr>
                            <a:rPr lang="en-US" altLang="zh-CN" b="1" i="1">
                              <a:latin typeface="Cambria Math" panose="02040503050406030204" pitchFamily="18" charset="0"/>
                            </a:rPr>
                          </m:ctrlPr>
                        </m:fPr>
                        <m:num>
                          <m:r>
                            <a:rPr lang="en-US" altLang="zh-CN" b="1" i="1">
                              <a:latin typeface="Cambria Math"/>
                            </a:rPr>
                            <m:t>𝟏</m:t>
                          </m:r>
                          <m:r>
                            <a:rPr lang="en-US" altLang="zh-CN" b="1" i="1">
                              <a:latin typeface="Cambria Math"/>
                            </a:rPr>
                            <m:t>−</m:t>
                          </m:r>
                          <m:sSup>
                            <m:sSupPr>
                              <m:ctrlPr>
                                <a:rPr lang="en-US" altLang="zh-CN" b="1" i="1">
                                  <a:latin typeface="Cambria Math" panose="02040503050406030204" pitchFamily="18" charset="0"/>
                                </a:rPr>
                              </m:ctrlPr>
                            </m:sSupPr>
                            <m:e>
                              <m:r>
                                <a:rPr lang="en-US" altLang="zh-CN" b="1" i="1">
                                  <a:latin typeface="Cambria Math"/>
                                </a:rPr>
                                <m:t>𝒃</m:t>
                              </m:r>
                            </m:e>
                            <m:sup>
                              <m:r>
                                <a:rPr lang="en-US" altLang="zh-CN" b="1" i="1">
                                  <a:latin typeface="Cambria Math"/>
                                </a:rPr>
                                <m:t>𝟐</m:t>
                              </m:r>
                            </m:sup>
                          </m:sSup>
                        </m:num>
                        <m:den>
                          <m:sSup>
                            <m:sSupPr>
                              <m:ctrlPr>
                                <a:rPr lang="en-US" altLang="zh-CN" b="1" i="1">
                                  <a:latin typeface="Cambria Math" panose="02040503050406030204" pitchFamily="18" charset="0"/>
                                </a:rPr>
                              </m:ctrlPr>
                            </m:sSupPr>
                            <m:e>
                              <m:sSub>
                                <m:sSubPr>
                                  <m:ctrlPr>
                                    <a:rPr lang="en-US" altLang="zh-CN" b="1" i="1">
                                      <a:latin typeface="Cambria Math" panose="02040503050406030204" pitchFamily="18" charset="0"/>
                                    </a:rPr>
                                  </m:ctrlPr>
                                </m:sSubPr>
                                <m:e>
                                  <m:r>
                                    <a:rPr lang="en-US" altLang="zh-CN" b="1" i="1">
                                      <a:latin typeface="Cambria Math"/>
                                    </a:rPr>
                                    <m:t>𝒏</m:t>
                                  </m:r>
                                </m:e>
                                <m:sub>
                                  <m:r>
                                    <a:rPr lang="en-US" altLang="zh-CN" b="1" i="1">
                                      <a:latin typeface="Cambria Math"/>
                                    </a:rPr>
                                    <m:t>𝒊</m:t>
                                  </m:r>
                                </m:sub>
                              </m:sSub>
                              <m:d>
                                <m:dPr>
                                  <m:ctrlPr>
                                    <a:rPr lang="en-US" altLang="zh-CN" b="1" i="1">
                                      <a:latin typeface="Cambria Math" panose="02040503050406030204" pitchFamily="18" charset="0"/>
                                    </a:rPr>
                                  </m:ctrlPr>
                                </m:dPr>
                                <m:e>
                                  <m:r>
                                    <a:rPr lang="en-US" altLang="zh-CN" b="1" i="1">
                                      <a:latin typeface="Cambria Math"/>
                                    </a:rPr>
                                    <m:t>𝟏</m:t>
                                  </m:r>
                                  <m:r>
                                    <a:rPr lang="en-US" altLang="zh-CN" b="1" i="1">
                                      <a:latin typeface="Cambria Math"/>
                                    </a:rPr>
                                    <m:t>+</m:t>
                                  </m:r>
                                  <m:r>
                                    <a:rPr lang="en-US" altLang="zh-CN" b="1" i="1">
                                      <a:latin typeface="Cambria Math"/>
                                    </a:rPr>
                                    <m:t>𝒃</m:t>
                                  </m:r>
                                </m:e>
                              </m:d>
                            </m:e>
                            <m:sup>
                              <m:r>
                                <a:rPr lang="en-US" altLang="zh-CN" b="1" i="1">
                                  <a:latin typeface="Cambria Math"/>
                                </a:rPr>
                                <m:t>𝟐</m:t>
                              </m:r>
                            </m:sup>
                          </m:sSup>
                          <m:r>
                            <a:rPr lang="en-US" altLang="zh-CN" b="1" i="1">
                              <a:latin typeface="Cambria Math"/>
                            </a:rPr>
                            <m:t>𝒆</m:t>
                          </m:r>
                        </m:den>
                      </m:f>
                    </m:oMath>
                  </m:oMathPara>
                </a14:m>
                <a:endParaRPr lang="zh-CN" altLang="en-US" b="1" dirty="0"/>
              </a:p>
            </p:txBody>
          </p:sp>
        </mc:Choice>
        <mc:Fallback xmlns="">
          <p:sp>
            <p:nvSpPr>
              <p:cNvPr id="8" name="TextBox 7"/>
              <p:cNvSpPr txBox="1">
                <a:spLocks noRot="1" noChangeAspect="1" noMove="1" noResize="1" noEditPoints="1" noAdjustHandles="1" noChangeArrowheads="1" noChangeShapeType="1" noTextEdit="1"/>
              </p:cNvSpPr>
              <p:nvPr/>
            </p:nvSpPr>
            <p:spPr>
              <a:xfrm>
                <a:off x="6012825" y="3382483"/>
                <a:ext cx="2523832" cy="1040478"/>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6510334" y="3416336"/>
                <a:ext cx="2600199" cy="523220"/>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altLang="zh-CN" b="1" i="1">
                              <a:latin typeface="Cambria Math" panose="02040503050406030204" pitchFamily="18" charset="0"/>
                            </a:rPr>
                          </m:ctrlPr>
                        </m:dPr>
                        <m:e>
                          <m:r>
                            <a:rPr lang="en-US" altLang="zh-CN" b="1" i="1">
                              <a:latin typeface="Cambria Math"/>
                            </a:rPr>
                            <m:t>𝟏</m:t>
                          </m:r>
                          <m:r>
                            <a:rPr lang="en-US" altLang="zh-CN" b="1" i="1">
                              <a:latin typeface="Cambria Math"/>
                            </a:rPr>
                            <m:t>−</m:t>
                          </m:r>
                          <m:r>
                            <a:rPr lang="en-US" altLang="zh-CN" b="1" i="1">
                              <a:latin typeface="Cambria Math"/>
                            </a:rPr>
                            <m:t>𝒃</m:t>
                          </m:r>
                        </m:e>
                      </m:d>
                      <m:d>
                        <m:dPr>
                          <m:ctrlPr>
                            <a:rPr lang="en-US" altLang="zh-CN" b="1" i="1">
                              <a:latin typeface="Cambria Math" panose="02040503050406030204" pitchFamily="18" charset="0"/>
                            </a:rPr>
                          </m:ctrlPr>
                        </m:dPr>
                        <m:e>
                          <m:r>
                            <a:rPr lang="en-US" altLang="zh-CN" b="1" i="1">
                              <a:latin typeface="Cambria Math"/>
                            </a:rPr>
                            <m:t>𝟏</m:t>
                          </m:r>
                          <m:r>
                            <a:rPr lang="en-US" altLang="zh-CN" b="1" i="1">
                              <a:latin typeface="Cambria Math"/>
                            </a:rPr>
                            <m:t>+</m:t>
                          </m:r>
                          <m:r>
                            <a:rPr lang="en-US" altLang="zh-CN" b="1" i="1">
                              <a:latin typeface="Cambria Math"/>
                            </a:rPr>
                            <m:t>𝒃</m:t>
                          </m:r>
                        </m:e>
                      </m:d>
                    </m:oMath>
                  </m:oMathPara>
                </a14:m>
                <a:endParaRPr lang="zh-CN" altLang="en-US" b="1" dirty="0"/>
              </a:p>
            </p:txBody>
          </p:sp>
        </mc:Choice>
        <mc:Fallback xmlns="">
          <p:sp>
            <p:nvSpPr>
              <p:cNvPr id="9" name="TextBox 8"/>
              <p:cNvSpPr txBox="1">
                <a:spLocks noRot="1" noChangeAspect="1" noMove="1" noResize="1" noEditPoints="1" noAdjustHandles="1" noChangeArrowheads="1" noChangeShapeType="1" noTextEdit="1"/>
              </p:cNvSpPr>
              <p:nvPr/>
            </p:nvSpPr>
            <p:spPr>
              <a:xfrm>
                <a:off x="6510334" y="3416336"/>
                <a:ext cx="2600199" cy="523220"/>
              </a:xfrm>
              <a:prstGeom prst="rect">
                <a:avLst/>
              </a:prstGeom>
              <a:blipFill>
                <a:blip r:embed="rId7"/>
                <a:stretch>
                  <a:fillRect/>
                </a:stretch>
              </a:blipFill>
            </p:spPr>
            <p:txBody>
              <a:bodyPr/>
              <a:lstStyle/>
              <a:p>
                <a:r>
                  <a:rPr lang="zh-CN" altLang="en-US">
                    <a:noFill/>
                  </a:rPr>
                  <a:t> </a:t>
                </a:r>
              </a:p>
            </p:txBody>
          </p:sp>
        </mc:Fallback>
      </mc:AlternateContent>
      <p:cxnSp>
        <p:nvCxnSpPr>
          <p:cNvPr id="11" name="直接连接符 10"/>
          <p:cNvCxnSpPr/>
          <p:nvPr/>
        </p:nvCxnSpPr>
        <p:spPr>
          <a:xfrm>
            <a:off x="7665584" y="3368240"/>
            <a:ext cx="1444948" cy="534483"/>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8010090" y="4040900"/>
            <a:ext cx="183892" cy="143365"/>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p:cNvSpPr txBox="1"/>
              <p:nvPr/>
            </p:nvSpPr>
            <p:spPr>
              <a:xfrm>
                <a:off x="4740947" y="4614563"/>
                <a:ext cx="2791020" cy="983283"/>
              </a:xfrm>
              <a:prstGeom prst="rect">
                <a:avLst/>
              </a:prstGeom>
              <a:solidFill>
                <a:srgbClr val="FFFF00"/>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𝑹</m:t>
                      </m:r>
                      <m:r>
                        <a:rPr lang="en-US" altLang="zh-CN" b="1" i="1">
                          <a:latin typeface="Cambria Math"/>
                        </a:rPr>
                        <m:t>=−</m:t>
                      </m:r>
                      <m:f>
                        <m:fPr>
                          <m:ctrlPr>
                            <a:rPr lang="en-US" altLang="zh-CN" b="1" i="1">
                              <a:latin typeface="Cambria Math" panose="02040503050406030204" pitchFamily="18" charset="0"/>
                            </a:rPr>
                          </m:ctrlPr>
                        </m:fPr>
                        <m:num>
                          <m:r>
                            <a:rPr lang="en-US" altLang="zh-CN" b="1" i="1">
                              <a:latin typeface="Cambria Math"/>
                            </a:rPr>
                            <m:t>𝟏</m:t>
                          </m:r>
                        </m:num>
                        <m:den>
                          <m:sSub>
                            <m:sSubPr>
                              <m:ctrlPr>
                                <a:rPr lang="en-US" altLang="zh-CN" b="1" i="1">
                                  <a:latin typeface="Cambria Math" panose="02040503050406030204" pitchFamily="18" charset="0"/>
                                </a:rPr>
                              </m:ctrlPr>
                            </m:sSubPr>
                            <m:e>
                              <m:r>
                                <a:rPr lang="en-US" altLang="zh-CN" b="1" i="1">
                                  <a:latin typeface="Cambria Math"/>
                                </a:rPr>
                                <m:t>𝒏</m:t>
                              </m:r>
                            </m:e>
                            <m:sub>
                              <m:r>
                                <a:rPr lang="en-US" altLang="zh-CN" b="1" i="1">
                                  <a:latin typeface="Cambria Math"/>
                                </a:rPr>
                                <m:t>𝒊</m:t>
                              </m:r>
                            </m:sub>
                          </m:sSub>
                          <m:r>
                            <a:rPr lang="en-US" altLang="zh-CN" b="1" i="1">
                              <a:latin typeface="Cambria Math"/>
                            </a:rPr>
                            <m:t>𝒆</m:t>
                          </m:r>
                        </m:den>
                      </m:f>
                      <m:f>
                        <m:fPr>
                          <m:ctrlPr>
                            <a:rPr lang="en-US" altLang="zh-CN" b="1" i="1">
                              <a:latin typeface="Cambria Math" panose="02040503050406030204" pitchFamily="18" charset="0"/>
                            </a:rPr>
                          </m:ctrlPr>
                        </m:fPr>
                        <m:num>
                          <m:r>
                            <a:rPr lang="en-US" altLang="zh-CN" b="1" i="1">
                              <a:latin typeface="Cambria Math"/>
                            </a:rPr>
                            <m:t>𝒃</m:t>
                          </m:r>
                          <m:r>
                            <a:rPr lang="en-US" altLang="zh-CN" b="1" i="1">
                              <a:latin typeface="Cambria Math"/>
                            </a:rPr>
                            <m:t>−</m:t>
                          </m:r>
                          <m:r>
                            <a:rPr lang="en-US" altLang="zh-CN" b="1" i="1">
                              <a:latin typeface="Cambria Math"/>
                            </a:rPr>
                            <m:t>𝟏</m:t>
                          </m:r>
                        </m:num>
                        <m:den>
                          <m:r>
                            <a:rPr lang="en-US" altLang="zh-CN" b="1" i="1">
                              <a:latin typeface="Cambria Math"/>
                            </a:rPr>
                            <m:t>𝒃</m:t>
                          </m:r>
                          <m:r>
                            <a:rPr lang="en-US" altLang="zh-CN" b="1" i="1">
                              <a:latin typeface="Cambria Math"/>
                            </a:rPr>
                            <m:t>+</m:t>
                          </m:r>
                          <m:r>
                            <a:rPr lang="en-US" altLang="zh-CN" b="1" i="1">
                              <a:latin typeface="Cambria Math"/>
                            </a:rPr>
                            <m:t>𝟏</m:t>
                          </m:r>
                        </m:den>
                      </m:f>
                    </m:oMath>
                  </m:oMathPara>
                </a14:m>
                <a:endParaRPr lang="zh-CN" altLang="en-US" b="1" dirty="0"/>
              </a:p>
            </p:txBody>
          </p:sp>
        </mc:Choice>
        <mc:Fallback xmlns="">
          <p:sp>
            <p:nvSpPr>
              <p:cNvPr id="14" name="TextBox 13"/>
              <p:cNvSpPr txBox="1">
                <a:spLocks noRot="1" noChangeAspect="1" noMove="1" noResize="1" noEditPoints="1" noAdjustHandles="1" noChangeArrowheads="1" noChangeShapeType="1" noTextEdit="1"/>
              </p:cNvSpPr>
              <p:nvPr/>
            </p:nvSpPr>
            <p:spPr>
              <a:xfrm>
                <a:off x="4740947" y="4614563"/>
                <a:ext cx="2791020" cy="983283"/>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7507861" y="4844593"/>
                <a:ext cx="867930" cy="523220"/>
              </a:xfrm>
              <a:prstGeom prst="rect">
                <a:avLst/>
              </a:prstGeom>
              <a:solidFill>
                <a:srgbClr val="FFFF00"/>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&lt;</m:t>
                      </m:r>
                      <m:r>
                        <a:rPr lang="en-US" altLang="zh-CN" b="1" i="1">
                          <a:latin typeface="Cambria Math"/>
                        </a:rPr>
                        <m:t>𝟎</m:t>
                      </m:r>
                    </m:oMath>
                  </m:oMathPara>
                </a14:m>
                <a:endParaRPr lang="zh-CN" altLang="en-US" b="1" dirty="0"/>
              </a:p>
            </p:txBody>
          </p:sp>
        </mc:Choice>
        <mc:Fallback xmlns="">
          <p:sp>
            <p:nvSpPr>
              <p:cNvPr id="15" name="TextBox 14"/>
              <p:cNvSpPr txBox="1">
                <a:spLocks noRot="1" noChangeAspect="1" noMove="1" noResize="1" noEditPoints="1" noAdjustHandles="1" noChangeArrowheads="1" noChangeShapeType="1" noTextEdit="1"/>
              </p:cNvSpPr>
              <p:nvPr/>
            </p:nvSpPr>
            <p:spPr>
              <a:xfrm>
                <a:off x="7507861" y="4844593"/>
                <a:ext cx="867930" cy="523220"/>
              </a:xfrm>
              <a:prstGeom prst="rect">
                <a:avLst/>
              </a:prstGeom>
              <a:blipFill>
                <a:blip r:embed="rId9"/>
                <a:stretch>
                  <a:fillRect/>
                </a:stretch>
              </a:blipFill>
            </p:spPr>
            <p:txBody>
              <a:bodyPr/>
              <a:lstStyle/>
              <a:p>
                <a:r>
                  <a:rPr lang="zh-CN" altLang="en-US">
                    <a:noFill/>
                  </a:rPr>
                  <a:t> </a:t>
                </a:r>
              </a:p>
            </p:txBody>
          </p:sp>
        </mc:Fallback>
      </mc:AlternateContent>
      <p:sp>
        <p:nvSpPr>
          <p:cNvPr id="20" name="文本框 19"/>
          <p:cNvSpPr txBox="1"/>
          <p:nvPr/>
        </p:nvSpPr>
        <p:spPr>
          <a:xfrm>
            <a:off x="9526232" y="6519446"/>
            <a:ext cx="2723823" cy="369332"/>
          </a:xfrm>
          <a:prstGeom prst="rect">
            <a:avLst/>
          </a:prstGeom>
          <a:noFill/>
        </p:spPr>
        <p:txBody>
          <a:bodyPr wrap="none" rtlCol="0">
            <a:spAutoFit/>
          </a:bodyPr>
          <a:lstStyle/>
          <a:p>
            <a:r>
              <a:rPr lang="zh-CN" altLang="en-US" sz="1800" b="1" dirty="0" smtClean="0">
                <a:latin typeface="华文行楷" panose="02010800040101010101" pitchFamily="2" charset="-122"/>
                <a:ea typeface="华文行楷" panose="02010800040101010101" pitchFamily="2" charset="-122"/>
              </a:rPr>
              <a:t>大连理工大学微电子学院</a:t>
            </a:r>
            <a:endParaRPr lang="zh-CN" altLang="en-US" sz="1800" b="1" dirty="0">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3237213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200"/>
                                  </p:iterate>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20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20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20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up)">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ipe(up)">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left)">
                                      <p:cBhvr>
                                        <p:cTn id="41" dur="2000"/>
                                        <p:tgtEl>
                                          <p:spTgt spid="1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wipe(left)">
                                      <p:cBhvr>
                                        <p:cTn id="46"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animBg="1"/>
      <p:bldP spid="14" grpId="0" animBg="1"/>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0"/>
          <p:cNvSpPr>
            <a:spLocks noChangeArrowheads="1"/>
          </p:cNvSpPr>
          <p:nvPr/>
        </p:nvSpPr>
        <p:spPr bwMode="auto">
          <a:xfrm>
            <a:off x="327025" y="43517"/>
            <a:ext cx="57060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en-US" altLang="zh-CN" sz="4000" b="1" dirty="0">
                <a:solidFill>
                  <a:schemeClr val="tx2"/>
                </a:solidFill>
                <a:latin typeface="+mn-ea"/>
                <a:ea typeface="+mn-ea"/>
              </a:rPr>
              <a:t>5.3 </a:t>
            </a:r>
            <a:r>
              <a:rPr lang="zh-CN" altLang="en-US" sz="4000" b="1" dirty="0">
                <a:solidFill>
                  <a:schemeClr val="tx2"/>
                </a:solidFill>
                <a:latin typeface="+mn-ea"/>
                <a:ea typeface="+mn-ea"/>
              </a:rPr>
              <a:t>霍尔效应</a:t>
            </a:r>
            <a:r>
              <a:rPr lang="en-US" altLang="zh-CN" sz="4000" b="1" dirty="0">
                <a:solidFill>
                  <a:schemeClr val="tx2"/>
                </a:solidFill>
                <a:latin typeface="+mn-ea"/>
                <a:ea typeface="+mn-ea"/>
              </a:rPr>
              <a:t> </a:t>
            </a:r>
            <a:r>
              <a:rPr lang="zh-CN" altLang="en-US" sz="4000" dirty="0">
                <a:solidFill>
                  <a:schemeClr val="tx2"/>
                </a:solidFill>
                <a:latin typeface="+mn-ea"/>
                <a:ea typeface="+mn-ea"/>
              </a:rPr>
              <a:t> </a:t>
            </a:r>
          </a:p>
        </p:txBody>
      </p:sp>
      <p:sp>
        <p:nvSpPr>
          <p:cNvPr id="3" name="TextBox 2"/>
          <p:cNvSpPr txBox="1"/>
          <p:nvPr/>
        </p:nvSpPr>
        <p:spPr>
          <a:xfrm>
            <a:off x="4206220" y="348972"/>
            <a:ext cx="3775393" cy="523220"/>
          </a:xfrm>
          <a:prstGeom prst="rect">
            <a:avLst/>
          </a:prstGeom>
          <a:noFill/>
        </p:spPr>
        <p:txBody>
          <a:bodyPr wrap="none" rtlCol="0">
            <a:spAutoFit/>
          </a:bodyPr>
          <a:lstStyle/>
          <a:p>
            <a:r>
              <a:rPr lang="zh-CN" altLang="en-US" b="1" dirty="0">
                <a:solidFill>
                  <a:srgbClr val="0000FF"/>
                </a:solidFill>
              </a:rPr>
              <a:t>两种载流子的霍尔效应</a:t>
            </a:r>
          </a:p>
        </p:txBody>
      </p:sp>
      <mc:AlternateContent xmlns:mc="http://schemas.openxmlformats.org/markup-compatibility/2006" xmlns:a14="http://schemas.microsoft.com/office/drawing/2010/main">
        <mc:Choice Requires="a14">
          <p:sp>
            <p:nvSpPr>
              <p:cNvPr id="4" name="TextBox 3"/>
              <p:cNvSpPr txBox="1"/>
              <p:nvPr/>
            </p:nvSpPr>
            <p:spPr>
              <a:xfrm>
                <a:off x="4577026" y="1157074"/>
                <a:ext cx="2769027" cy="10405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𝑹</m:t>
                      </m:r>
                      <m:r>
                        <a:rPr lang="en-US" altLang="zh-CN" b="1" i="1">
                          <a:latin typeface="Cambria Math"/>
                        </a:rPr>
                        <m:t>=</m:t>
                      </m:r>
                      <m:f>
                        <m:fPr>
                          <m:ctrlPr>
                            <a:rPr lang="en-US" altLang="zh-CN" b="1" i="1">
                              <a:latin typeface="Cambria Math" panose="02040503050406030204" pitchFamily="18" charset="0"/>
                            </a:rPr>
                          </m:ctrlPr>
                        </m:fPr>
                        <m:num>
                          <m:r>
                            <a:rPr lang="en-US" altLang="zh-CN" b="1" i="1">
                              <a:latin typeface="Cambria Math"/>
                            </a:rPr>
                            <m:t>𝒑</m:t>
                          </m:r>
                          <m:r>
                            <a:rPr lang="en-US" altLang="zh-CN" b="1" i="1">
                              <a:latin typeface="Cambria Math"/>
                            </a:rPr>
                            <m:t>−</m:t>
                          </m:r>
                          <m:r>
                            <a:rPr lang="en-US" altLang="zh-CN" b="1" i="1">
                              <a:latin typeface="Cambria Math"/>
                            </a:rPr>
                            <m:t>𝒏</m:t>
                          </m:r>
                          <m:sSup>
                            <m:sSupPr>
                              <m:ctrlPr>
                                <a:rPr lang="en-US" altLang="zh-CN" b="1" i="1">
                                  <a:latin typeface="Cambria Math" panose="02040503050406030204" pitchFamily="18" charset="0"/>
                                </a:rPr>
                              </m:ctrlPr>
                            </m:sSupPr>
                            <m:e>
                              <m:r>
                                <a:rPr lang="en-US" altLang="zh-CN" b="1" i="1">
                                  <a:latin typeface="Cambria Math"/>
                                </a:rPr>
                                <m:t>𝒃</m:t>
                              </m:r>
                            </m:e>
                            <m:sup>
                              <m:r>
                                <a:rPr lang="en-US" altLang="zh-CN" b="1" i="1">
                                  <a:latin typeface="Cambria Math"/>
                                </a:rPr>
                                <m:t>𝟐</m:t>
                              </m:r>
                            </m:sup>
                          </m:sSup>
                        </m:num>
                        <m:den>
                          <m:sSup>
                            <m:sSupPr>
                              <m:ctrlPr>
                                <a:rPr lang="en-US" altLang="zh-CN" b="1" i="1">
                                  <a:latin typeface="Cambria Math" panose="02040503050406030204" pitchFamily="18" charset="0"/>
                                </a:rPr>
                              </m:ctrlPr>
                            </m:sSupPr>
                            <m:e>
                              <m:d>
                                <m:dPr>
                                  <m:ctrlPr>
                                    <a:rPr lang="en-US" altLang="zh-CN" b="1" i="1">
                                      <a:latin typeface="Cambria Math" panose="02040503050406030204" pitchFamily="18" charset="0"/>
                                    </a:rPr>
                                  </m:ctrlPr>
                                </m:dPr>
                                <m:e>
                                  <m:r>
                                    <a:rPr lang="en-US" altLang="zh-CN" b="1" i="1">
                                      <a:latin typeface="Cambria Math"/>
                                    </a:rPr>
                                    <m:t>𝒑</m:t>
                                  </m:r>
                                  <m:r>
                                    <a:rPr lang="en-US" altLang="zh-CN" b="1" i="1">
                                      <a:latin typeface="Cambria Math"/>
                                    </a:rPr>
                                    <m:t>+</m:t>
                                  </m:r>
                                  <m:r>
                                    <a:rPr lang="en-US" altLang="zh-CN" b="1" i="1">
                                      <a:latin typeface="Cambria Math"/>
                                    </a:rPr>
                                    <m:t>𝒏𝒃</m:t>
                                  </m:r>
                                </m:e>
                              </m:d>
                            </m:e>
                            <m:sup>
                              <m:r>
                                <a:rPr lang="en-US" altLang="zh-CN" b="1" i="1">
                                  <a:latin typeface="Cambria Math"/>
                                </a:rPr>
                                <m:t>𝟐</m:t>
                              </m:r>
                            </m:sup>
                          </m:sSup>
                          <m:r>
                            <a:rPr lang="en-US" altLang="zh-CN" b="1" i="1">
                              <a:latin typeface="Cambria Math"/>
                            </a:rPr>
                            <m:t>𝒆</m:t>
                          </m:r>
                        </m:den>
                      </m:f>
                    </m:oMath>
                  </m:oMathPara>
                </a14:m>
                <a:endParaRPr lang="zh-CN" altLang="en-US" b="1" dirty="0"/>
              </a:p>
            </p:txBody>
          </p:sp>
        </mc:Choice>
        <mc:Fallback xmlns="">
          <p:sp>
            <p:nvSpPr>
              <p:cNvPr id="4" name="TextBox 3"/>
              <p:cNvSpPr txBox="1">
                <a:spLocks noRot="1" noChangeAspect="1" noMove="1" noResize="1" noEditPoints="1" noAdjustHandles="1" noChangeArrowheads="1" noChangeShapeType="1" noTextEdit="1"/>
              </p:cNvSpPr>
              <p:nvPr/>
            </p:nvSpPr>
            <p:spPr>
              <a:xfrm>
                <a:off x="4577026" y="1157074"/>
                <a:ext cx="2769027" cy="1040541"/>
              </a:xfrm>
              <a:prstGeom prst="rect">
                <a:avLst/>
              </a:prstGeom>
              <a:blipFill>
                <a:blip r:embed="rId3"/>
                <a:stretch>
                  <a:fillRect/>
                </a:stretch>
              </a:blipFill>
            </p:spPr>
            <p:txBody>
              <a:bodyPr/>
              <a:lstStyle/>
              <a:p>
                <a:r>
                  <a:rPr lang="zh-CN" altLang="en-US">
                    <a:noFill/>
                  </a:rPr>
                  <a:t> </a:t>
                </a:r>
              </a:p>
            </p:txBody>
          </p:sp>
        </mc:Fallback>
      </mc:AlternateContent>
      <p:sp>
        <p:nvSpPr>
          <p:cNvPr id="5" name="TextBox 4"/>
          <p:cNvSpPr txBox="1"/>
          <p:nvPr/>
        </p:nvSpPr>
        <p:spPr>
          <a:xfrm>
            <a:off x="2212146" y="2449312"/>
            <a:ext cx="2207656" cy="523220"/>
          </a:xfrm>
          <a:prstGeom prst="rect">
            <a:avLst/>
          </a:prstGeom>
          <a:noFill/>
        </p:spPr>
        <p:txBody>
          <a:bodyPr wrap="none" rtlCol="0">
            <a:spAutoFit/>
          </a:bodyPr>
          <a:lstStyle/>
          <a:p>
            <a:r>
              <a:rPr lang="en-US" altLang="zh-CN" b="1" i="1" dirty="0">
                <a:solidFill>
                  <a:srgbClr val="0000FF"/>
                </a:solidFill>
                <a:latin typeface="Times New Roman" panose="02020603050405020304" pitchFamily="18" charset="0"/>
                <a:cs typeface="Times New Roman" panose="02020603050405020304" pitchFamily="18" charset="0"/>
              </a:rPr>
              <a:t>p</a:t>
            </a:r>
            <a:r>
              <a:rPr lang="zh-CN" altLang="en-US" b="1" dirty="0">
                <a:solidFill>
                  <a:srgbClr val="0000FF"/>
                </a:solidFill>
              </a:rPr>
              <a:t>型半导体：</a:t>
            </a:r>
          </a:p>
        </p:txBody>
      </p:sp>
      <mc:AlternateContent xmlns:mc="http://schemas.openxmlformats.org/markup-compatibility/2006" xmlns:a14="http://schemas.microsoft.com/office/drawing/2010/main">
        <mc:Choice Requires="a14">
          <p:sp>
            <p:nvSpPr>
              <p:cNvPr id="6" name="TextBox 5"/>
              <p:cNvSpPr txBox="1"/>
              <p:nvPr/>
            </p:nvSpPr>
            <p:spPr>
              <a:xfrm>
                <a:off x="6562326" y="2388789"/>
                <a:ext cx="1598130" cy="53296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𝒑</m:t>
                      </m:r>
                      <m:r>
                        <a:rPr lang="en-US" altLang="zh-CN" b="1" i="1">
                          <a:latin typeface="Cambria Math"/>
                        </a:rPr>
                        <m:t>&gt;</m:t>
                      </m:r>
                      <m:r>
                        <a:rPr lang="en-US" altLang="zh-CN" b="1" i="1">
                          <a:latin typeface="Cambria Math"/>
                        </a:rPr>
                        <m:t>𝒏</m:t>
                      </m:r>
                      <m:sSup>
                        <m:sSupPr>
                          <m:ctrlPr>
                            <a:rPr lang="en-US" altLang="zh-CN" b="1" i="1">
                              <a:latin typeface="Cambria Math" panose="02040503050406030204" pitchFamily="18" charset="0"/>
                            </a:rPr>
                          </m:ctrlPr>
                        </m:sSupPr>
                        <m:e>
                          <m:r>
                            <a:rPr lang="en-US" altLang="zh-CN" b="1" i="1">
                              <a:latin typeface="Cambria Math"/>
                            </a:rPr>
                            <m:t>𝒃</m:t>
                          </m:r>
                        </m:e>
                        <m:sup>
                          <m:r>
                            <a:rPr lang="en-US" altLang="zh-CN" b="1" i="1">
                              <a:latin typeface="Cambria Math"/>
                            </a:rPr>
                            <m:t>𝟐</m:t>
                          </m:r>
                        </m:sup>
                      </m:sSup>
                    </m:oMath>
                  </m:oMathPara>
                </a14:m>
                <a:endParaRPr lang="zh-CN" altLang="en-US" b="1" dirty="0"/>
              </a:p>
            </p:txBody>
          </p:sp>
        </mc:Choice>
        <mc:Fallback xmlns="">
          <p:sp>
            <p:nvSpPr>
              <p:cNvPr id="6" name="TextBox 5"/>
              <p:cNvSpPr txBox="1">
                <a:spLocks noRot="1" noChangeAspect="1" noMove="1" noResize="1" noEditPoints="1" noAdjustHandles="1" noChangeArrowheads="1" noChangeShapeType="1" noTextEdit="1"/>
              </p:cNvSpPr>
              <p:nvPr/>
            </p:nvSpPr>
            <p:spPr>
              <a:xfrm>
                <a:off x="6562326" y="2388789"/>
                <a:ext cx="1598130" cy="532966"/>
              </a:xfrm>
              <a:prstGeom prst="rect">
                <a:avLst/>
              </a:prstGeom>
              <a:blipFill>
                <a:blip r:embed="rId4"/>
                <a:stretch>
                  <a:fillRect/>
                </a:stretch>
              </a:blipFill>
            </p:spPr>
            <p:txBody>
              <a:bodyPr/>
              <a:lstStyle/>
              <a:p>
                <a:r>
                  <a:rPr lang="zh-CN" altLang="en-US">
                    <a:noFill/>
                  </a:rPr>
                  <a:t> </a:t>
                </a:r>
              </a:p>
            </p:txBody>
          </p:sp>
        </mc:Fallback>
      </mc:AlternateContent>
      <p:sp>
        <p:nvSpPr>
          <p:cNvPr id="16" name="TextBox 15"/>
          <p:cNvSpPr txBox="1"/>
          <p:nvPr/>
        </p:nvSpPr>
        <p:spPr>
          <a:xfrm>
            <a:off x="4419803" y="2459899"/>
            <a:ext cx="1988045" cy="523220"/>
          </a:xfrm>
          <a:prstGeom prst="rect">
            <a:avLst/>
          </a:prstGeom>
          <a:noFill/>
        </p:spPr>
        <p:txBody>
          <a:bodyPr wrap="none" rtlCol="0">
            <a:spAutoFit/>
          </a:bodyPr>
          <a:lstStyle/>
          <a:p>
            <a:r>
              <a:rPr lang="zh-CN" altLang="en-US" b="1" dirty="0">
                <a:solidFill>
                  <a:srgbClr val="C00000"/>
                </a:solidFill>
              </a:rPr>
              <a:t>杂质电离区</a:t>
            </a:r>
          </a:p>
        </p:txBody>
      </p:sp>
      <mc:AlternateContent xmlns:mc="http://schemas.openxmlformats.org/markup-compatibility/2006" xmlns:a14="http://schemas.microsoft.com/office/drawing/2010/main">
        <mc:Choice Requires="a14">
          <p:sp>
            <p:nvSpPr>
              <p:cNvPr id="17" name="TextBox 16"/>
              <p:cNvSpPr txBox="1"/>
              <p:nvPr/>
            </p:nvSpPr>
            <p:spPr>
              <a:xfrm>
                <a:off x="8610292" y="2412601"/>
                <a:ext cx="1217769" cy="523220"/>
              </a:xfrm>
              <a:prstGeom prst="rect">
                <a:avLst/>
              </a:prstGeom>
              <a:solidFill>
                <a:srgbClr val="FFFF00"/>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𝑹</m:t>
                      </m:r>
                      <m:r>
                        <a:rPr lang="en-US" altLang="zh-CN" b="1" i="1">
                          <a:latin typeface="Cambria Math"/>
                        </a:rPr>
                        <m:t>&gt;</m:t>
                      </m:r>
                      <m:r>
                        <a:rPr lang="en-US" altLang="zh-CN" b="1" i="1">
                          <a:latin typeface="Cambria Math"/>
                        </a:rPr>
                        <m:t>𝟎</m:t>
                      </m:r>
                    </m:oMath>
                  </m:oMathPara>
                </a14:m>
                <a:endParaRPr lang="zh-CN" altLang="en-US" b="1" dirty="0"/>
              </a:p>
            </p:txBody>
          </p:sp>
        </mc:Choice>
        <mc:Fallback xmlns="">
          <p:sp>
            <p:nvSpPr>
              <p:cNvPr id="17" name="TextBox 16"/>
              <p:cNvSpPr txBox="1">
                <a:spLocks noRot="1" noChangeAspect="1" noMove="1" noResize="1" noEditPoints="1" noAdjustHandles="1" noChangeArrowheads="1" noChangeShapeType="1" noTextEdit="1"/>
              </p:cNvSpPr>
              <p:nvPr/>
            </p:nvSpPr>
            <p:spPr>
              <a:xfrm>
                <a:off x="8610292" y="2412601"/>
                <a:ext cx="1217769" cy="52322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6609072" y="2983119"/>
                <a:ext cx="1596527" cy="53296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𝒑</m:t>
                      </m:r>
                      <m:r>
                        <a:rPr lang="en-US" altLang="zh-CN" b="1" i="1">
                          <a:latin typeface="Cambria Math"/>
                        </a:rPr>
                        <m:t>=</m:t>
                      </m:r>
                      <m:r>
                        <a:rPr lang="en-US" altLang="zh-CN" b="1" i="1">
                          <a:latin typeface="Cambria Math"/>
                        </a:rPr>
                        <m:t>𝒏</m:t>
                      </m:r>
                      <m:sSup>
                        <m:sSupPr>
                          <m:ctrlPr>
                            <a:rPr lang="en-US" altLang="zh-CN" b="1" i="1">
                              <a:latin typeface="Cambria Math" panose="02040503050406030204" pitchFamily="18" charset="0"/>
                            </a:rPr>
                          </m:ctrlPr>
                        </m:sSupPr>
                        <m:e>
                          <m:r>
                            <a:rPr lang="en-US" altLang="zh-CN" b="1" i="1">
                              <a:latin typeface="Cambria Math"/>
                            </a:rPr>
                            <m:t>𝒃</m:t>
                          </m:r>
                        </m:e>
                        <m:sup>
                          <m:r>
                            <a:rPr lang="en-US" altLang="zh-CN" b="1" i="1">
                              <a:latin typeface="Cambria Math"/>
                            </a:rPr>
                            <m:t>𝟐</m:t>
                          </m:r>
                        </m:sup>
                      </m:sSup>
                    </m:oMath>
                  </m:oMathPara>
                </a14:m>
                <a:endParaRPr lang="zh-CN" altLang="en-US" b="1" dirty="0"/>
              </a:p>
            </p:txBody>
          </p:sp>
        </mc:Choice>
        <mc:Fallback xmlns="">
          <p:sp>
            <p:nvSpPr>
              <p:cNvPr id="19" name="TextBox 18"/>
              <p:cNvSpPr txBox="1">
                <a:spLocks noRot="1" noChangeAspect="1" noMove="1" noResize="1" noEditPoints="1" noAdjustHandles="1" noChangeArrowheads="1" noChangeShapeType="1" noTextEdit="1"/>
              </p:cNvSpPr>
              <p:nvPr/>
            </p:nvSpPr>
            <p:spPr>
              <a:xfrm>
                <a:off x="6609072" y="2983119"/>
                <a:ext cx="1596527" cy="532966"/>
              </a:xfrm>
              <a:prstGeom prst="rect">
                <a:avLst/>
              </a:prstGeom>
              <a:blipFill>
                <a:blip r:embed="rId6"/>
                <a:stretch>
                  <a:fillRect/>
                </a:stretch>
              </a:blipFill>
            </p:spPr>
            <p:txBody>
              <a:bodyPr/>
              <a:lstStyle/>
              <a:p>
                <a:r>
                  <a:rPr lang="zh-CN" altLang="en-US">
                    <a:noFill/>
                  </a:rPr>
                  <a:t> </a:t>
                </a:r>
              </a:p>
            </p:txBody>
          </p:sp>
        </mc:Fallback>
      </mc:AlternateContent>
      <p:sp>
        <p:nvSpPr>
          <p:cNvPr id="20" name="TextBox 19"/>
          <p:cNvSpPr txBox="1"/>
          <p:nvPr/>
        </p:nvSpPr>
        <p:spPr>
          <a:xfrm>
            <a:off x="4466548" y="3054229"/>
            <a:ext cx="1627369" cy="523220"/>
          </a:xfrm>
          <a:prstGeom prst="rect">
            <a:avLst/>
          </a:prstGeom>
          <a:noFill/>
        </p:spPr>
        <p:txBody>
          <a:bodyPr wrap="none" rtlCol="0">
            <a:spAutoFit/>
          </a:bodyPr>
          <a:lstStyle/>
          <a:p>
            <a:r>
              <a:rPr lang="zh-CN" altLang="en-US" b="1" dirty="0">
                <a:solidFill>
                  <a:srgbClr val="C00000"/>
                </a:solidFill>
              </a:rPr>
              <a:t>温度升高</a:t>
            </a:r>
          </a:p>
        </p:txBody>
      </p:sp>
      <mc:AlternateContent xmlns:mc="http://schemas.openxmlformats.org/markup-compatibility/2006" xmlns:a14="http://schemas.microsoft.com/office/drawing/2010/main">
        <mc:Choice Requires="a14">
          <p:sp>
            <p:nvSpPr>
              <p:cNvPr id="21" name="TextBox 20"/>
              <p:cNvSpPr txBox="1"/>
              <p:nvPr/>
            </p:nvSpPr>
            <p:spPr>
              <a:xfrm>
                <a:off x="8657037" y="3006931"/>
                <a:ext cx="1216167" cy="523220"/>
              </a:xfrm>
              <a:prstGeom prst="rect">
                <a:avLst/>
              </a:prstGeom>
              <a:solidFill>
                <a:srgbClr val="FFFF00"/>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𝑹</m:t>
                      </m:r>
                      <m:r>
                        <a:rPr lang="en-US" altLang="zh-CN" b="1" i="1">
                          <a:latin typeface="Cambria Math"/>
                        </a:rPr>
                        <m:t>=</m:t>
                      </m:r>
                      <m:r>
                        <a:rPr lang="en-US" altLang="zh-CN" b="1" i="1">
                          <a:latin typeface="Cambria Math"/>
                        </a:rPr>
                        <m:t>𝟎</m:t>
                      </m:r>
                    </m:oMath>
                  </m:oMathPara>
                </a14:m>
                <a:endParaRPr lang="zh-CN" altLang="en-US" b="1" dirty="0"/>
              </a:p>
            </p:txBody>
          </p:sp>
        </mc:Choice>
        <mc:Fallback xmlns="">
          <p:sp>
            <p:nvSpPr>
              <p:cNvPr id="21" name="TextBox 20"/>
              <p:cNvSpPr txBox="1">
                <a:spLocks noRot="1" noChangeAspect="1" noMove="1" noResize="1" noEditPoints="1" noAdjustHandles="1" noChangeArrowheads="1" noChangeShapeType="1" noTextEdit="1"/>
              </p:cNvSpPr>
              <p:nvPr/>
            </p:nvSpPr>
            <p:spPr>
              <a:xfrm>
                <a:off x="8657037" y="3006931"/>
                <a:ext cx="1216167" cy="523220"/>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6651662" y="3592142"/>
                <a:ext cx="1598130" cy="53296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𝒑</m:t>
                      </m:r>
                      <m:r>
                        <a:rPr lang="en-US" altLang="zh-CN" b="1" i="1">
                          <a:latin typeface="Cambria Math"/>
                        </a:rPr>
                        <m:t>&lt;</m:t>
                      </m:r>
                      <m:r>
                        <a:rPr lang="en-US" altLang="zh-CN" b="1" i="1">
                          <a:latin typeface="Cambria Math"/>
                        </a:rPr>
                        <m:t>𝒏</m:t>
                      </m:r>
                      <m:sSup>
                        <m:sSupPr>
                          <m:ctrlPr>
                            <a:rPr lang="en-US" altLang="zh-CN" b="1" i="1">
                              <a:latin typeface="Cambria Math" panose="02040503050406030204" pitchFamily="18" charset="0"/>
                            </a:rPr>
                          </m:ctrlPr>
                        </m:sSupPr>
                        <m:e>
                          <m:r>
                            <a:rPr lang="en-US" altLang="zh-CN" b="1" i="1">
                              <a:latin typeface="Cambria Math"/>
                            </a:rPr>
                            <m:t>𝒃</m:t>
                          </m:r>
                        </m:e>
                        <m:sup>
                          <m:r>
                            <a:rPr lang="en-US" altLang="zh-CN" b="1" i="1">
                              <a:latin typeface="Cambria Math"/>
                            </a:rPr>
                            <m:t>𝟐</m:t>
                          </m:r>
                        </m:sup>
                      </m:sSup>
                    </m:oMath>
                  </m:oMathPara>
                </a14:m>
                <a:endParaRPr lang="zh-CN" altLang="en-US" b="1" dirty="0"/>
              </a:p>
            </p:txBody>
          </p:sp>
        </mc:Choice>
        <mc:Fallback xmlns="">
          <p:sp>
            <p:nvSpPr>
              <p:cNvPr id="22" name="TextBox 21"/>
              <p:cNvSpPr txBox="1">
                <a:spLocks noRot="1" noChangeAspect="1" noMove="1" noResize="1" noEditPoints="1" noAdjustHandles="1" noChangeArrowheads="1" noChangeShapeType="1" noTextEdit="1"/>
              </p:cNvSpPr>
              <p:nvPr/>
            </p:nvSpPr>
            <p:spPr>
              <a:xfrm>
                <a:off x="6651662" y="3592142"/>
                <a:ext cx="1598130" cy="532966"/>
              </a:xfrm>
              <a:prstGeom prst="rect">
                <a:avLst/>
              </a:prstGeom>
              <a:blipFill>
                <a:blip r:embed="rId8"/>
                <a:stretch>
                  <a:fillRect/>
                </a:stretch>
              </a:blipFill>
            </p:spPr>
            <p:txBody>
              <a:bodyPr/>
              <a:lstStyle/>
              <a:p>
                <a:r>
                  <a:rPr lang="zh-CN" altLang="en-US">
                    <a:noFill/>
                  </a:rPr>
                  <a:t> </a:t>
                </a:r>
              </a:p>
            </p:txBody>
          </p:sp>
        </mc:Fallback>
      </mc:AlternateContent>
      <p:sp>
        <p:nvSpPr>
          <p:cNvPr id="23" name="TextBox 22"/>
          <p:cNvSpPr txBox="1"/>
          <p:nvPr/>
        </p:nvSpPr>
        <p:spPr>
          <a:xfrm>
            <a:off x="4509139" y="3663252"/>
            <a:ext cx="1988045" cy="523220"/>
          </a:xfrm>
          <a:prstGeom prst="rect">
            <a:avLst/>
          </a:prstGeom>
          <a:noFill/>
        </p:spPr>
        <p:txBody>
          <a:bodyPr wrap="none" rtlCol="0">
            <a:spAutoFit/>
          </a:bodyPr>
          <a:lstStyle/>
          <a:p>
            <a:r>
              <a:rPr lang="zh-CN" altLang="en-US" b="1" dirty="0">
                <a:solidFill>
                  <a:srgbClr val="C00000"/>
                </a:solidFill>
              </a:rPr>
              <a:t>本征激发区</a:t>
            </a:r>
          </a:p>
        </p:txBody>
      </p:sp>
      <mc:AlternateContent xmlns:mc="http://schemas.openxmlformats.org/markup-compatibility/2006" xmlns:a14="http://schemas.microsoft.com/office/drawing/2010/main">
        <mc:Choice Requires="a14">
          <p:sp>
            <p:nvSpPr>
              <p:cNvPr id="24" name="TextBox 23"/>
              <p:cNvSpPr txBox="1"/>
              <p:nvPr/>
            </p:nvSpPr>
            <p:spPr>
              <a:xfrm>
                <a:off x="8699628" y="3615954"/>
                <a:ext cx="1217769" cy="523220"/>
              </a:xfrm>
              <a:prstGeom prst="rect">
                <a:avLst/>
              </a:prstGeom>
              <a:solidFill>
                <a:srgbClr val="FFFF00"/>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𝑹</m:t>
                      </m:r>
                      <m:r>
                        <a:rPr lang="en-US" altLang="zh-CN" b="1" i="1">
                          <a:latin typeface="Cambria Math"/>
                        </a:rPr>
                        <m:t>&lt;</m:t>
                      </m:r>
                      <m:r>
                        <a:rPr lang="en-US" altLang="zh-CN" b="1" i="1">
                          <a:latin typeface="Cambria Math"/>
                        </a:rPr>
                        <m:t>𝟎</m:t>
                      </m:r>
                    </m:oMath>
                  </m:oMathPara>
                </a14:m>
                <a:endParaRPr lang="zh-CN" altLang="en-US" b="1" dirty="0"/>
              </a:p>
            </p:txBody>
          </p:sp>
        </mc:Choice>
        <mc:Fallback xmlns="">
          <p:sp>
            <p:nvSpPr>
              <p:cNvPr id="24" name="TextBox 23"/>
              <p:cNvSpPr txBox="1">
                <a:spLocks noRot="1" noChangeAspect="1" noMove="1" noResize="1" noEditPoints="1" noAdjustHandles="1" noChangeArrowheads="1" noChangeShapeType="1" noTextEdit="1"/>
              </p:cNvSpPr>
              <p:nvPr/>
            </p:nvSpPr>
            <p:spPr>
              <a:xfrm>
                <a:off x="8699628" y="3615954"/>
                <a:ext cx="1217769" cy="523220"/>
              </a:xfrm>
              <a:prstGeom prst="rect">
                <a:avLst/>
              </a:prstGeom>
              <a:blipFill>
                <a:blip r:embed="rId9"/>
                <a:stretch>
                  <a:fillRect/>
                </a:stretch>
              </a:blipFill>
            </p:spPr>
            <p:txBody>
              <a:bodyPr/>
              <a:lstStyle/>
              <a:p>
                <a:r>
                  <a:rPr lang="zh-CN" altLang="en-US">
                    <a:noFill/>
                  </a:rPr>
                  <a:t> </a:t>
                </a:r>
              </a:p>
            </p:txBody>
          </p:sp>
        </mc:Fallback>
      </mc:AlternateContent>
      <p:sp>
        <p:nvSpPr>
          <p:cNvPr id="25" name="TextBox 24"/>
          <p:cNvSpPr txBox="1"/>
          <p:nvPr/>
        </p:nvSpPr>
        <p:spPr>
          <a:xfrm>
            <a:off x="2212146" y="4533151"/>
            <a:ext cx="2188420" cy="523220"/>
          </a:xfrm>
          <a:prstGeom prst="rect">
            <a:avLst/>
          </a:prstGeom>
          <a:noFill/>
        </p:spPr>
        <p:txBody>
          <a:bodyPr wrap="none" rtlCol="0">
            <a:spAutoFit/>
          </a:bodyPr>
          <a:lstStyle/>
          <a:p>
            <a:r>
              <a:rPr lang="en-US" altLang="zh-CN" b="1" i="1" dirty="0">
                <a:solidFill>
                  <a:srgbClr val="0000FF"/>
                </a:solidFill>
                <a:latin typeface="Times New Roman" panose="02020603050405020304" pitchFamily="18" charset="0"/>
                <a:cs typeface="Times New Roman" panose="02020603050405020304" pitchFamily="18" charset="0"/>
              </a:rPr>
              <a:t>n</a:t>
            </a:r>
            <a:r>
              <a:rPr lang="zh-CN" altLang="en-US" b="1" dirty="0">
                <a:solidFill>
                  <a:srgbClr val="0000FF"/>
                </a:solidFill>
              </a:rPr>
              <a:t>型半导体：</a:t>
            </a:r>
          </a:p>
        </p:txBody>
      </p:sp>
      <mc:AlternateContent xmlns:mc="http://schemas.openxmlformats.org/markup-compatibility/2006" xmlns:a14="http://schemas.microsoft.com/office/drawing/2010/main">
        <mc:Choice Requires="a14">
          <p:sp>
            <p:nvSpPr>
              <p:cNvPr id="26" name="TextBox 25"/>
              <p:cNvSpPr txBox="1"/>
              <p:nvPr/>
            </p:nvSpPr>
            <p:spPr>
              <a:xfrm>
                <a:off x="6639325" y="4472628"/>
                <a:ext cx="1598130" cy="53296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𝒑</m:t>
                      </m:r>
                      <m:r>
                        <a:rPr lang="en-US" altLang="zh-CN" b="1" i="1">
                          <a:latin typeface="Cambria Math"/>
                        </a:rPr>
                        <m:t>&lt;</m:t>
                      </m:r>
                      <m:r>
                        <a:rPr lang="en-US" altLang="zh-CN" b="1" i="1">
                          <a:latin typeface="Cambria Math"/>
                        </a:rPr>
                        <m:t>𝒏</m:t>
                      </m:r>
                      <m:sSup>
                        <m:sSupPr>
                          <m:ctrlPr>
                            <a:rPr lang="en-US" altLang="zh-CN" b="1" i="1">
                              <a:latin typeface="Cambria Math" panose="02040503050406030204" pitchFamily="18" charset="0"/>
                            </a:rPr>
                          </m:ctrlPr>
                        </m:sSupPr>
                        <m:e>
                          <m:r>
                            <a:rPr lang="en-US" altLang="zh-CN" b="1" i="1">
                              <a:latin typeface="Cambria Math"/>
                            </a:rPr>
                            <m:t>𝒃</m:t>
                          </m:r>
                        </m:e>
                        <m:sup>
                          <m:r>
                            <a:rPr lang="en-US" altLang="zh-CN" b="1" i="1">
                              <a:latin typeface="Cambria Math"/>
                            </a:rPr>
                            <m:t>𝟐</m:t>
                          </m:r>
                        </m:sup>
                      </m:sSup>
                    </m:oMath>
                  </m:oMathPara>
                </a14:m>
                <a:endParaRPr lang="zh-CN" altLang="en-US" b="1" dirty="0"/>
              </a:p>
            </p:txBody>
          </p:sp>
        </mc:Choice>
        <mc:Fallback xmlns="">
          <p:sp>
            <p:nvSpPr>
              <p:cNvPr id="26" name="TextBox 25"/>
              <p:cNvSpPr txBox="1">
                <a:spLocks noRot="1" noChangeAspect="1" noMove="1" noResize="1" noEditPoints="1" noAdjustHandles="1" noChangeArrowheads="1" noChangeShapeType="1" noTextEdit="1"/>
              </p:cNvSpPr>
              <p:nvPr/>
            </p:nvSpPr>
            <p:spPr>
              <a:xfrm>
                <a:off x="6639325" y="4472628"/>
                <a:ext cx="1598130" cy="532966"/>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8687291" y="4496440"/>
                <a:ext cx="1217769" cy="523220"/>
              </a:xfrm>
              <a:prstGeom prst="rect">
                <a:avLst/>
              </a:prstGeom>
              <a:solidFill>
                <a:srgbClr val="FFFF00"/>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𝑹</m:t>
                      </m:r>
                      <m:r>
                        <a:rPr lang="en-US" altLang="zh-CN" b="1" i="1">
                          <a:latin typeface="Cambria Math"/>
                        </a:rPr>
                        <m:t>&lt;</m:t>
                      </m:r>
                      <m:r>
                        <a:rPr lang="en-US" altLang="zh-CN" b="1" i="1">
                          <a:latin typeface="Cambria Math"/>
                        </a:rPr>
                        <m:t>𝟎</m:t>
                      </m:r>
                    </m:oMath>
                  </m:oMathPara>
                </a14:m>
                <a:endParaRPr lang="zh-CN" altLang="en-US" b="1" dirty="0"/>
              </a:p>
            </p:txBody>
          </p:sp>
        </mc:Choice>
        <mc:Fallback xmlns="">
          <p:sp>
            <p:nvSpPr>
              <p:cNvPr id="28" name="TextBox 27"/>
              <p:cNvSpPr txBox="1">
                <a:spLocks noRot="1" noChangeAspect="1" noMove="1" noResize="1" noEditPoints="1" noAdjustHandles="1" noChangeArrowheads="1" noChangeShapeType="1" noTextEdit="1"/>
              </p:cNvSpPr>
              <p:nvPr/>
            </p:nvSpPr>
            <p:spPr>
              <a:xfrm>
                <a:off x="8687291" y="4496440"/>
                <a:ext cx="1217769" cy="523220"/>
              </a:xfrm>
              <a:prstGeom prst="rect">
                <a:avLst/>
              </a:prstGeom>
              <a:blipFill>
                <a:blip r:embed="rId11"/>
                <a:stretch>
                  <a:fillRect/>
                </a:stretch>
              </a:blipFill>
            </p:spPr>
            <p:txBody>
              <a:bodyPr/>
              <a:lstStyle/>
              <a:p>
                <a:r>
                  <a:rPr lang="zh-CN" altLang="en-US">
                    <a:noFill/>
                  </a:rPr>
                  <a:t> </a:t>
                </a:r>
              </a:p>
            </p:txBody>
          </p:sp>
        </mc:Fallback>
      </mc:AlternateContent>
      <p:sp>
        <p:nvSpPr>
          <p:cNvPr id="35" name="TextBox 34"/>
          <p:cNvSpPr txBox="1"/>
          <p:nvPr/>
        </p:nvSpPr>
        <p:spPr>
          <a:xfrm>
            <a:off x="4410669" y="4512206"/>
            <a:ext cx="2348720" cy="523220"/>
          </a:xfrm>
          <a:prstGeom prst="rect">
            <a:avLst/>
          </a:prstGeom>
          <a:noFill/>
        </p:spPr>
        <p:txBody>
          <a:bodyPr wrap="none" rtlCol="0">
            <a:spAutoFit/>
          </a:bodyPr>
          <a:lstStyle/>
          <a:p>
            <a:r>
              <a:rPr lang="zh-CN" altLang="en-US" b="1" dirty="0">
                <a:solidFill>
                  <a:srgbClr val="C00000"/>
                </a:solidFill>
              </a:rPr>
              <a:t>无论什么温度</a:t>
            </a:r>
          </a:p>
        </p:txBody>
      </p:sp>
      <p:sp>
        <p:nvSpPr>
          <p:cNvPr id="32" name="文本框 31"/>
          <p:cNvSpPr txBox="1"/>
          <p:nvPr/>
        </p:nvSpPr>
        <p:spPr>
          <a:xfrm>
            <a:off x="9526232" y="6519446"/>
            <a:ext cx="2723823" cy="369332"/>
          </a:xfrm>
          <a:prstGeom prst="rect">
            <a:avLst/>
          </a:prstGeom>
          <a:noFill/>
        </p:spPr>
        <p:txBody>
          <a:bodyPr wrap="none" rtlCol="0">
            <a:spAutoFit/>
          </a:bodyPr>
          <a:lstStyle/>
          <a:p>
            <a:r>
              <a:rPr lang="zh-CN" altLang="en-US" sz="1800" b="1" dirty="0" smtClean="0">
                <a:latin typeface="华文行楷" panose="02010800040101010101" pitchFamily="2" charset="-122"/>
                <a:ea typeface="华文行楷" panose="02010800040101010101" pitchFamily="2" charset="-122"/>
              </a:rPr>
              <a:t>大连理工大学微电子学院</a:t>
            </a:r>
            <a:endParaRPr lang="zh-CN" altLang="en-US" sz="1800" b="1" dirty="0">
              <a:latin typeface="华文行楷" panose="02010800040101010101" pitchFamily="2" charset="-122"/>
              <a:ea typeface="华文行楷" panose="02010800040101010101" pitchFamily="2" charset="-122"/>
            </a:endParaRPr>
          </a:p>
        </p:txBody>
      </p:sp>
      <p:sp>
        <p:nvSpPr>
          <p:cNvPr id="7" name="文本框 6"/>
          <p:cNvSpPr txBox="1"/>
          <p:nvPr/>
        </p:nvSpPr>
        <p:spPr>
          <a:xfrm>
            <a:off x="4789279" y="5552420"/>
            <a:ext cx="3791423" cy="523220"/>
          </a:xfrm>
          <a:prstGeom prst="rect">
            <a:avLst/>
          </a:prstGeom>
          <a:noFill/>
        </p:spPr>
        <p:txBody>
          <a:bodyPr wrap="none" rtlCol="0">
            <a:spAutoFit/>
          </a:bodyPr>
          <a:lstStyle/>
          <a:p>
            <a:r>
              <a:rPr lang="zh-CN" altLang="en-US" b="1" dirty="0" smtClean="0">
                <a:solidFill>
                  <a:srgbClr val="FF0000"/>
                </a:solidFill>
              </a:rPr>
              <a:t>①半导体的导电类型。</a:t>
            </a:r>
            <a:endParaRPr lang="zh-CN" altLang="en-US" b="1" dirty="0">
              <a:solidFill>
                <a:srgbClr val="FF0000"/>
              </a:solidFill>
            </a:endParaRPr>
          </a:p>
        </p:txBody>
      </p:sp>
    </p:spTree>
    <p:extLst>
      <p:ext uri="{BB962C8B-B14F-4D97-AF65-F5344CB8AC3E}">
        <p14:creationId xmlns:p14="http://schemas.microsoft.com/office/powerpoint/2010/main" val="527830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200"/>
                                  </p:iterate>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200"/>
                                  </p:iterate>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left)">
                                      <p:cBhvr>
                                        <p:cTn id="20" dur="20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iterate type="lt">
                                    <p:tmAbs val="200"/>
                                  </p:iterate>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left)">
                                      <p:cBhvr>
                                        <p:cTn id="29" dur="500"/>
                                        <p:tgtEl>
                                          <p:spTgt spid="1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ipe(left)">
                                      <p:cBhvr>
                                        <p:cTn id="34" dur="2000"/>
                                        <p:tgtEl>
                                          <p:spTgt spid="21"/>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iterate type="lt">
                                    <p:tmAbs val="200"/>
                                  </p:iterate>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wipe(left)">
                                      <p:cBhvr>
                                        <p:cTn id="43" dur="500"/>
                                        <p:tgtEl>
                                          <p:spTgt spid="22"/>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wipe(left)">
                                      <p:cBhvr>
                                        <p:cTn id="48" dur="2000"/>
                                        <p:tgtEl>
                                          <p:spTgt spid="24"/>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iterate type="lt">
                                    <p:tmAbs val="200"/>
                                  </p:iterate>
                                  <p:childTnLst>
                                    <p:set>
                                      <p:cBhvr>
                                        <p:cTn id="52" dur="1" fill="hold">
                                          <p:stCondLst>
                                            <p:cond delay="0"/>
                                          </p:stCondLst>
                                        </p:cTn>
                                        <p:tgtEl>
                                          <p:spTgt spid="2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iterate type="lt">
                                    <p:tmAbs val="200"/>
                                  </p:iterate>
                                  <p:childTnLst>
                                    <p:set>
                                      <p:cBhvr>
                                        <p:cTn id="56" dur="1" fill="hold">
                                          <p:stCondLst>
                                            <p:cond delay="0"/>
                                          </p:stCondLst>
                                        </p:cTn>
                                        <p:tgtEl>
                                          <p:spTgt spid="3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wipe(left)">
                                      <p:cBhvr>
                                        <p:cTn id="61" dur="500"/>
                                        <p:tgtEl>
                                          <p:spTgt spid="26"/>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8"/>
                                        </p:tgtEl>
                                        <p:attrNameLst>
                                          <p:attrName>style.visibility</p:attrName>
                                        </p:attrNameLst>
                                      </p:cBhvr>
                                      <p:to>
                                        <p:strVal val="visible"/>
                                      </p:to>
                                    </p:set>
                                    <p:animEffect transition="in" filter="wipe(left)">
                                      <p:cBhvr>
                                        <p:cTn id="66" dur="2000"/>
                                        <p:tgtEl>
                                          <p:spTgt spid="28"/>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6" grpId="0"/>
      <p:bldP spid="17" grpId="0" animBg="1"/>
      <p:bldP spid="19" grpId="0"/>
      <p:bldP spid="20" grpId="0"/>
      <p:bldP spid="21" grpId="0" animBg="1"/>
      <p:bldP spid="22" grpId="0"/>
      <p:bldP spid="23" grpId="0"/>
      <p:bldP spid="24" grpId="0" animBg="1"/>
      <p:bldP spid="25" grpId="0"/>
      <p:bldP spid="26" grpId="0"/>
      <p:bldP spid="28" grpId="0" animBg="1"/>
      <p:bldP spid="35"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33133" y="2267818"/>
            <a:ext cx="8084264" cy="1446550"/>
          </a:xfrm>
          <a:prstGeom prst="rect">
            <a:avLst/>
          </a:prstGeom>
          <a:noFill/>
        </p:spPr>
        <p:txBody>
          <a:bodyPr wrap="none" rtlCol="0">
            <a:spAutoFit/>
          </a:bodyPr>
          <a:lstStyle/>
          <a:p>
            <a:r>
              <a:rPr lang="zh-CN" altLang="en-US" sz="8800" b="1" dirty="0" smtClean="0">
                <a:ln w="12700">
                  <a:solidFill>
                    <a:schemeClr val="tx2">
                      <a:lumMod val="75000"/>
                    </a:schemeClr>
                  </a:solidFill>
                  <a:prstDash val="solid"/>
                </a:ln>
                <a:solidFill>
                  <a:srgbClr val="FFC000"/>
                </a:solidFill>
                <a:effectLst>
                  <a:outerShdw dist="38100" dir="2640000" algn="bl" rotWithShape="0">
                    <a:schemeClr val="tx2">
                      <a:lumMod val="75000"/>
                    </a:schemeClr>
                  </a:outerShdw>
                </a:effectLst>
              </a:rPr>
              <a:t>谢谢学习本章！</a:t>
            </a:r>
            <a:endParaRPr lang="zh-CN" altLang="en-US" sz="8800" b="1" dirty="0">
              <a:ln w="12700">
                <a:solidFill>
                  <a:schemeClr val="tx2">
                    <a:lumMod val="75000"/>
                  </a:schemeClr>
                </a:solidFill>
                <a:prstDash val="solid"/>
              </a:ln>
              <a:solidFill>
                <a:srgbClr val="FFC000"/>
              </a:solid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31245624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a:t>
            </a:r>
            <a:r>
              <a:rPr lang="zh-CN" altLang="en-US" dirty="0" smtClean="0"/>
              <a:t>节要点</a:t>
            </a:r>
            <a:endParaRPr lang="zh-CN" altLang="en-US" dirty="0"/>
          </a:p>
        </p:txBody>
      </p:sp>
      <p:sp>
        <p:nvSpPr>
          <p:cNvPr id="4" name="文本框 3"/>
          <p:cNvSpPr txBox="1"/>
          <p:nvPr/>
        </p:nvSpPr>
        <p:spPr>
          <a:xfrm>
            <a:off x="1363785" y="1781908"/>
            <a:ext cx="10421815" cy="2677656"/>
          </a:xfrm>
          <a:prstGeom prst="rect">
            <a:avLst/>
          </a:prstGeom>
          <a:noFill/>
        </p:spPr>
        <p:txBody>
          <a:bodyPr wrap="square" rtlCol="0">
            <a:spAutoFit/>
          </a:bodyPr>
          <a:lstStyle/>
          <a:p>
            <a:pPr>
              <a:lnSpc>
                <a:spcPct val="150000"/>
              </a:lnSpc>
            </a:pPr>
            <a:r>
              <a:rPr lang="en-US" altLang="zh-CN" b="1" dirty="0" smtClean="0"/>
              <a:t>1</a:t>
            </a:r>
            <a:r>
              <a:rPr lang="zh-CN" altLang="en-US" b="1" dirty="0" smtClean="0"/>
              <a:t>、</a:t>
            </a:r>
            <a:r>
              <a:rPr lang="zh-CN" altLang="en-US" b="1" dirty="0"/>
              <a:t>霍尔效应的基本原理；</a:t>
            </a:r>
            <a:endParaRPr lang="en-US" altLang="zh-CN" b="1" dirty="0" smtClean="0"/>
          </a:p>
          <a:p>
            <a:pPr>
              <a:lnSpc>
                <a:spcPct val="150000"/>
              </a:lnSpc>
            </a:pPr>
            <a:r>
              <a:rPr lang="en-US" altLang="zh-CN" b="1" dirty="0" smtClean="0"/>
              <a:t>2</a:t>
            </a:r>
            <a:r>
              <a:rPr lang="zh-CN" altLang="en-US" b="1" dirty="0" smtClean="0"/>
              <a:t>、为什么半导体的霍尔效应</a:t>
            </a:r>
            <a:r>
              <a:rPr lang="zh-CN" altLang="en-US" b="1" dirty="0"/>
              <a:t>比金属的霍尔效应更加明显</a:t>
            </a:r>
            <a:r>
              <a:rPr lang="zh-CN" altLang="en-US" b="1" dirty="0" smtClean="0"/>
              <a:t>；</a:t>
            </a:r>
            <a:endParaRPr lang="en-US" altLang="zh-CN" b="1" dirty="0" smtClean="0"/>
          </a:p>
          <a:p>
            <a:pPr>
              <a:lnSpc>
                <a:spcPct val="150000"/>
              </a:lnSpc>
            </a:pPr>
            <a:r>
              <a:rPr lang="en-US" altLang="zh-CN" b="1" dirty="0" smtClean="0"/>
              <a:t>3</a:t>
            </a:r>
            <a:r>
              <a:rPr lang="zh-CN" altLang="en-US" b="1" dirty="0" smtClean="0"/>
              <a:t>、利用</a:t>
            </a:r>
            <a:r>
              <a:rPr lang="zh-CN" altLang="en-US" b="1" dirty="0"/>
              <a:t>霍尔效应和电导效应能够对半导体的哪些参数进行</a:t>
            </a:r>
            <a:r>
              <a:rPr lang="zh-CN" altLang="en-US" b="1" dirty="0" smtClean="0"/>
              <a:t>表征；</a:t>
            </a:r>
            <a:r>
              <a:rPr lang="en-US" altLang="zh-CN" b="1" dirty="0" smtClean="0"/>
              <a:t>4</a:t>
            </a:r>
            <a:r>
              <a:rPr lang="zh-CN" altLang="en-US" b="1" dirty="0" smtClean="0"/>
              <a:t>、半导体</a:t>
            </a:r>
            <a:r>
              <a:rPr lang="zh-CN" altLang="en-US" b="1" dirty="0"/>
              <a:t>的霍尔系数如何随温度发生变化</a:t>
            </a:r>
            <a:r>
              <a:rPr lang="zh-CN" altLang="en-US" b="1" dirty="0" smtClean="0"/>
              <a:t>？</a:t>
            </a:r>
            <a:endParaRPr lang="zh-CN" altLang="en-US" b="1" dirty="0"/>
          </a:p>
        </p:txBody>
      </p:sp>
    </p:spTree>
    <p:extLst>
      <p:ext uri="{BB962C8B-B14F-4D97-AF65-F5344CB8AC3E}">
        <p14:creationId xmlns:p14="http://schemas.microsoft.com/office/powerpoint/2010/main" val="40339467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什么是霍尔效应？</a:t>
            </a:r>
          </a:p>
        </p:txBody>
      </p:sp>
      <p:sp>
        <p:nvSpPr>
          <p:cNvPr id="3" name="文本框 2"/>
          <p:cNvSpPr txBox="1"/>
          <p:nvPr/>
        </p:nvSpPr>
        <p:spPr>
          <a:xfrm>
            <a:off x="982133" y="1811867"/>
            <a:ext cx="10219267" cy="3641381"/>
          </a:xfrm>
          <a:prstGeom prst="rect">
            <a:avLst/>
          </a:prstGeom>
          <a:noFill/>
        </p:spPr>
        <p:txBody>
          <a:bodyPr wrap="square" rtlCol="0">
            <a:spAutoFit/>
          </a:bodyPr>
          <a:lstStyle/>
          <a:p>
            <a:pPr>
              <a:lnSpc>
                <a:spcPct val="150000"/>
              </a:lnSpc>
            </a:pPr>
            <a:r>
              <a:rPr lang="zh-CN" altLang="zh-CN" sz="4000" b="1" dirty="0">
                <a:latin typeface="楷体" panose="02010609060101010101" pitchFamily="49" charset="-122"/>
                <a:ea typeface="楷体" panose="02010609060101010101" pitchFamily="49" charset="-122"/>
              </a:rPr>
              <a:t>将有</a:t>
            </a:r>
            <a:r>
              <a:rPr lang="zh-CN" altLang="zh-CN" sz="4000" b="1" dirty="0">
                <a:solidFill>
                  <a:srgbClr val="0000FF"/>
                </a:solidFill>
                <a:latin typeface="楷体" panose="02010609060101010101" pitchFamily="49" charset="-122"/>
                <a:ea typeface="楷体" panose="02010609060101010101" pitchFamily="49" charset="-122"/>
              </a:rPr>
              <a:t>电流通过</a:t>
            </a:r>
            <a:r>
              <a:rPr lang="zh-CN" altLang="zh-CN" sz="4000" b="1" dirty="0">
                <a:latin typeface="楷体" panose="02010609060101010101" pitchFamily="49" charset="-122"/>
                <a:ea typeface="楷体" panose="02010609060101010101" pitchFamily="49" charset="-122"/>
              </a:rPr>
              <a:t>的半导体样品放在磁场中，如果</a:t>
            </a:r>
            <a:r>
              <a:rPr lang="zh-CN" altLang="zh-CN" sz="4000" b="1" dirty="0">
                <a:solidFill>
                  <a:srgbClr val="0000FF"/>
                </a:solidFill>
                <a:latin typeface="楷体" panose="02010609060101010101" pitchFamily="49" charset="-122"/>
                <a:ea typeface="楷体" panose="02010609060101010101" pitchFamily="49" charset="-122"/>
              </a:rPr>
              <a:t>磁场方向与电流方向垂直</a:t>
            </a:r>
            <a:r>
              <a:rPr lang="zh-CN" altLang="zh-CN" sz="4000" b="1" dirty="0">
                <a:latin typeface="楷体" panose="02010609060101010101" pitchFamily="49" charset="-122"/>
                <a:ea typeface="楷体" panose="02010609060101010101" pitchFamily="49" charset="-122"/>
              </a:rPr>
              <a:t>，将在</a:t>
            </a:r>
            <a:r>
              <a:rPr lang="zh-CN" altLang="zh-CN" sz="4000" b="1" dirty="0">
                <a:solidFill>
                  <a:srgbClr val="0000FF"/>
                </a:solidFill>
                <a:latin typeface="楷体" panose="02010609060101010101" pitchFamily="49" charset="-122"/>
                <a:ea typeface="楷体" panose="02010609060101010101" pitchFamily="49" charset="-122"/>
              </a:rPr>
              <a:t>垂直于电流和磁场的方向上产生一个横向电势差</a:t>
            </a:r>
            <a:r>
              <a:rPr lang="zh-CN" altLang="zh-CN" sz="4000" b="1" dirty="0">
                <a:latin typeface="楷体" panose="02010609060101010101" pitchFamily="49" charset="-122"/>
                <a:ea typeface="楷体" panose="02010609060101010101" pitchFamily="49" charset="-122"/>
              </a:rPr>
              <a:t>，这种现象称霍耳效应。</a:t>
            </a:r>
            <a:endParaRPr lang="zh-CN" altLang="en-US" sz="40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177582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0"/>
          <p:cNvSpPr>
            <a:spLocks noChangeArrowheads="1"/>
          </p:cNvSpPr>
          <p:nvPr/>
        </p:nvSpPr>
        <p:spPr bwMode="auto">
          <a:xfrm>
            <a:off x="106167" y="-46068"/>
            <a:ext cx="6473463"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en-US" altLang="zh-CN" sz="4000" b="1" dirty="0">
                <a:solidFill>
                  <a:schemeClr val="tx2"/>
                </a:solidFill>
                <a:latin typeface="+mn-ea"/>
                <a:ea typeface="+mn-ea"/>
              </a:rPr>
              <a:t>5.3 </a:t>
            </a:r>
            <a:r>
              <a:rPr lang="zh-CN" altLang="en-US" sz="4000" b="1" dirty="0">
                <a:solidFill>
                  <a:schemeClr val="tx2"/>
                </a:solidFill>
                <a:latin typeface="+mn-ea"/>
                <a:ea typeface="+mn-ea"/>
              </a:rPr>
              <a:t>霍尔效应</a:t>
            </a:r>
            <a:r>
              <a:rPr lang="en-US" altLang="zh-CN" sz="4000" b="1" dirty="0">
                <a:solidFill>
                  <a:schemeClr val="tx2"/>
                </a:solidFill>
                <a:latin typeface="+mn-ea"/>
                <a:ea typeface="+mn-ea"/>
              </a:rPr>
              <a:t>(</a:t>
            </a:r>
            <a:r>
              <a:rPr lang="zh-CN" altLang="en-US" sz="4000" b="1" dirty="0">
                <a:solidFill>
                  <a:schemeClr val="tx2"/>
                </a:solidFill>
                <a:latin typeface="+mn-ea"/>
                <a:ea typeface="+mn-ea"/>
              </a:rPr>
              <a:t>单一掺杂）</a:t>
            </a:r>
            <a:r>
              <a:rPr lang="en-US" altLang="zh-CN" sz="4000" b="1" dirty="0">
                <a:solidFill>
                  <a:schemeClr val="tx2"/>
                </a:solidFill>
                <a:latin typeface="+mn-ea"/>
                <a:ea typeface="+mn-ea"/>
              </a:rPr>
              <a:t> </a:t>
            </a:r>
            <a:r>
              <a:rPr lang="zh-CN" altLang="en-US" sz="4000" dirty="0">
                <a:solidFill>
                  <a:schemeClr val="tx2"/>
                </a:solidFill>
                <a:latin typeface="+mn-ea"/>
                <a:ea typeface="+mn-ea"/>
              </a:rPr>
              <a:t> </a:t>
            </a:r>
          </a:p>
        </p:txBody>
      </p:sp>
      <p:grpSp>
        <p:nvGrpSpPr>
          <p:cNvPr id="16" name="组合 15"/>
          <p:cNvGrpSpPr/>
          <p:nvPr/>
        </p:nvGrpSpPr>
        <p:grpSpPr>
          <a:xfrm>
            <a:off x="2460520" y="2065283"/>
            <a:ext cx="3306522" cy="2033752"/>
            <a:chOff x="2826264" y="2159876"/>
            <a:chExt cx="3306522" cy="2033752"/>
          </a:xfrm>
        </p:grpSpPr>
        <p:sp>
          <p:nvSpPr>
            <p:cNvPr id="3" name="矩形 2"/>
            <p:cNvSpPr/>
            <p:nvPr/>
          </p:nvSpPr>
          <p:spPr>
            <a:xfrm>
              <a:off x="3053025" y="2159876"/>
              <a:ext cx="3079761" cy="1702676"/>
            </a:xfrm>
            <a:prstGeom prst="rect">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5" name="直接连接符 4"/>
            <p:cNvCxnSpPr/>
            <p:nvPr/>
          </p:nvCxnSpPr>
          <p:spPr>
            <a:xfrm flipH="1">
              <a:off x="5906025" y="2159876"/>
              <a:ext cx="226761" cy="3310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5897747" y="3862552"/>
              <a:ext cx="226761" cy="3310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2826264" y="2159876"/>
              <a:ext cx="226761" cy="3310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2826264" y="3862552"/>
              <a:ext cx="226761" cy="331076"/>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2826264" y="2467305"/>
              <a:ext cx="3079761" cy="1702676"/>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1" name="直接连接符 10"/>
            <p:cNvCxnSpPr/>
            <p:nvPr/>
          </p:nvCxnSpPr>
          <p:spPr>
            <a:xfrm>
              <a:off x="3053025" y="2159876"/>
              <a:ext cx="307976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132786" y="2159876"/>
              <a:ext cx="0" cy="17026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 name="组合 33"/>
          <p:cNvGrpSpPr/>
          <p:nvPr/>
        </p:nvGrpSpPr>
        <p:grpSpPr>
          <a:xfrm>
            <a:off x="1874175" y="3058511"/>
            <a:ext cx="4428896" cy="2270234"/>
            <a:chOff x="2239919" y="3153104"/>
            <a:chExt cx="4428896" cy="2270234"/>
          </a:xfrm>
        </p:grpSpPr>
        <p:cxnSp>
          <p:nvCxnSpPr>
            <p:cNvPr id="18" name="直接连接符 17"/>
            <p:cNvCxnSpPr/>
            <p:nvPr/>
          </p:nvCxnSpPr>
          <p:spPr>
            <a:xfrm>
              <a:off x="6019405" y="3153104"/>
              <a:ext cx="64940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239919" y="3168870"/>
              <a:ext cx="64940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2239919" y="3168870"/>
              <a:ext cx="0" cy="20652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6668814" y="3153104"/>
              <a:ext cx="0" cy="20810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2239919" y="5234152"/>
              <a:ext cx="170146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4051738" y="5234152"/>
              <a:ext cx="26170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3941379" y="5044966"/>
              <a:ext cx="0" cy="3783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4051738" y="5108030"/>
              <a:ext cx="0" cy="28377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5" name="TextBox 34"/>
          <p:cNvSpPr txBox="1"/>
          <p:nvPr/>
        </p:nvSpPr>
        <p:spPr>
          <a:xfrm>
            <a:off x="4994532" y="3263469"/>
            <a:ext cx="385042" cy="523220"/>
          </a:xfrm>
          <a:prstGeom prst="rect">
            <a:avLst/>
          </a:prstGeom>
          <a:noFill/>
        </p:spPr>
        <p:txBody>
          <a:bodyPr wrap="none" rtlCol="0">
            <a:spAutoFit/>
          </a:bodyPr>
          <a:lstStyle/>
          <a:p>
            <a:r>
              <a:rPr lang="en-US" altLang="zh-CN" dirty="0"/>
              <a:t>e</a:t>
            </a:r>
            <a:endParaRPr lang="zh-CN" altLang="en-US" dirty="0"/>
          </a:p>
        </p:txBody>
      </p:sp>
      <p:sp>
        <p:nvSpPr>
          <p:cNvPr id="36" name="TextBox 35"/>
          <p:cNvSpPr txBox="1"/>
          <p:nvPr/>
        </p:nvSpPr>
        <p:spPr>
          <a:xfrm>
            <a:off x="2866186" y="2380585"/>
            <a:ext cx="385042" cy="523220"/>
          </a:xfrm>
          <a:prstGeom prst="rect">
            <a:avLst/>
          </a:prstGeom>
          <a:noFill/>
        </p:spPr>
        <p:txBody>
          <a:bodyPr wrap="none" rtlCol="0">
            <a:spAutoFit/>
          </a:bodyPr>
          <a:lstStyle/>
          <a:p>
            <a:r>
              <a:rPr lang="en-US" altLang="zh-CN" dirty="0"/>
              <a:t>p</a:t>
            </a:r>
            <a:endParaRPr lang="zh-CN" altLang="en-US" dirty="0"/>
          </a:p>
        </p:txBody>
      </p:sp>
      <p:cxnSp>
        <p:nvCxnSpPr>
          <p:cNvPr id="38" name="直接箭头连接符 37"/>
          <p:cNvCxnSpPr/>
          <p:nvPr/>
        </p:nvCxnSpPr>
        <p:spPr>
          <a:xfrm>
            <a:off x="3058708" y="1671145"/>
            <a:ext cx="1935825"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TextBox 39"/>
              <p:cNvSpPr txBox="1"/>
              <p:nvPr/>
            </p:nvSpPr>
            <p:spPr>
              <a:xfrm>
                <a:off x="3966929" y="963259"/>
                <a:ext cx="652230" cy="6937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4000" i="1">
                          <a:latin typeface="Cambria Math"/>
                        </a:rPr>
                        <m:t>𝑗</m:t>
                      </m:r>
                      <m:r>
                        <a:rPr lang="en-US" altLang="zh-CN" sz="4000" i="1" baseline="-25000">
                          <a:latin typeface="Cambria Math"/>
                        </a:rPr>
                        <m:t>𝑥</m:t>
                      </m:r>
                    </m:oMath>
                  </m:oMathPara>
                </a14:m>
                <a:endParaRPr lang="zh-CN" altLang="en-US" sz="4000" i="1" baseline="-25000" dirty="0">
                  <a:latin typeface="Times New Roman" panose="02020603050405020304" pitchFamily="18" charset="0"/>
                  <a:cs typeface="Times New Roman" panose="02020603050405020304" pitchFamily="18" charset="0"/>
                </a:endParaRPr>
              </a:p>
            </p:txBody>
          </p:sp>
        </mc:Choice>
        <mc:Fallback xmlns="">
          <p:sp>
            <p:nvSpPr>
              <p:cNvPr id="40" name="TextBox 39"/>
              <p:cNvSpPr txBox="1">
                <a:spLocks noRot="1" noChangeAspect="1" noMove="1" noResize="1" noEditPoints="1" noAdjustHandles="1" noChangeArrowheads="1" noChangeShapeType="1" noTextEdit="1"/>
              </p:cNvSpPr>
              <p:nvPr/>
            </p:nvSpPr>
            <p:spPr>
              <a:xfrm>
                <a:off x="3966929" y="963259"/>
                <a:ext cx="652230" cy="693716"/>
              </a:xfrm>
              <a:prstGeom prst="rect">
                <a:avLst/>
              </a:prstGeom>
              <a:blipFill>
                <a:blip r:embed="rId3"/>
                <a:stretch>
                  <a:fillRect/>
                </a:stretch>
              </a:blipFill>
            </p:spPr>
            <p:txBody>
              <a:bodyPr/>
              <a:lstStyle/>
              <a:p>
                <a:r>
                  <a:rPr lang="zh-CN" altLang="en-US">
                    <a:noFill/>
                  </a:rPr>
                  <a:t> </a:t>
                </a:r>
              </a:p>
            </p:txBody>
          </p:sp>
        </mc:Fallback>
      </mc:AlternateContent>
      <p:sp>
        <p:nvSpPr>
          <p:cNvPr id="41" name="椭圆 40"/>
          <p:cNvSpPr/>
          <p:nvPr/>
        </p:nvSpPr>
        <p:spPr>
          <a:xfrm>
            <a:off x="3685995" y="4122684"/>
            <a:ext cx="370489" cy="370489"/>
          </a:xfrm>
          <a:prstGeom prst="ellips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dirty="0">
                <a:solidFill>
                  <a:schemeClr val="tx2"/>
                </a:solidFill>
              </a:rPr>
              <a:t>X</a:t>
            </a:r>
            <a:endParaRPr lang="zh-CN" altLang="en-US" dirty="0">
              <a:solidFill>
                <a:schemeClr val="tx2"/>
              </a:solidFill>
            </a:endParaRPr>
          </a:p>
        </p:txBody>
      </p:sp>
      <mc:AlternateContent xmlns:mc="http://schemas.openxmlformats.org/markup-compatibility/2006" xmlns:a14="http://schemas.microsoft.com/office/drawing/2010/main">
        <mc:Choice Requires="a14">
          <p:sp>
            <p:nvSpPr>
              <p:cNvPr id="42" name="TextBox 41"/>
              <p:cNvSpPr txBox="1"/>
              <p:nvPr/>
            </p:nvSpPr>
            <p:spPr>
              <a:xfrm>
                <a:off x="3911266" y="3965029"/>
                <a:ext cx="780149" cy="6937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4000" i="1">
                          <a:latin typeface="Cambria Math"/>
                          <a:cs typeface="Times New Roman" panose="02020603050405020304" pitchFamily="18" charset="0"/>
                        </a:rPr>
                        <m:t>𝐵</m:t>
                      </m:r>
                      <m:r>
                        <a:rPr lang="en-US" altLang="zh-CN" sz="4000" i="1" baseline="-25000">
                          <a:latin typeface="Cambria Math"/>
                          <a:cs typeface="Times New Roman" panose="02020603050405020304" pitchFamily="18" charset="0"/>
                        </a:rPr>
                        <m:t>𝑧</m:t>
                      </m:r>
                    </m:oMath>
                  </m:oMathPara>
                </a14:m>
                <a:endParaRPr lang="zh-CN" altLang="en-US" sz="4000" i="1" baseline="-25000" dirty="0">
                  <a:latin typeface="Times New Roman" panose="02020603050405020304" pitchFamily="18" charset="0"/>
                  <a:cs typeface="Times New Roman" panose="02020603050405020304" pitchFamily="18" charset="0"/>
                </a:endParaRPr>
              </a:p>
            </p:txBody>
          </p:sp>
        </mc:Choice>
        <mc:Fallback xmlns="">
          <p:sp>
            <p:nvSpPr>
              <p:cNvPr id="42" name="TextBox 41"/>
              <p:cNvSpPr txBox="1">
                <a:spLocks noRot="1" noChangeAspect="1" noMove="1" noResize="1" noEditPoints="1" noAdjustHandles="1" noChangeArrowheads="1" noChangeShapeType="1" noTextEdit="1"/>
              </p:cNvSpPr>
              <p:nvPr/>
            </p:nvSpPr>
            <p:spPr>
              <a:xfrm>
                <a:off x="3911266" y="3965029"/>
                <a:ext cx="780149" cy="693716"/>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3600270" y="4540471"/>
                <a:ext cx="2900987" cy="61003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a:latin typeface="Cambria Math" panose="02040503050406030204" pitchFamily="18" charset="0"/>
                            </a:rPr>
                          </m:ctrlPr>
                        </m:accPr>
                        <m:e>
                          <m:r>
                            <a:rPr lang="en-US" altLang="zh-CN" i="1">
                              <a:latin typeface="Cambria Math"/>
                            </a:rPr>
                            <m:t>𝐹</m:t>
                          </m:r>
                        </m:e>
                      </m:acc>
                      <m:r>
                        <a:rPr lang="en-US" altLang="zh-CN" i="1" baseline="-25000">
                          <a:latin typeface="Cambria Math"/>
                        </a:rPr>
                        <m:t>𝐻</m:t>
                      </m:r>
                      <m:r>
                        <a:rPr lang="en-US" altLang="zh-CN" i="1">
                          <a:latin typeface="Cambria Math"/>
                        </a:rPr>
                        <m:t>=−</m:t>
                      </m:r>
                      <m:r>
                        <a:rPr lang="en-US" altLang="zh-CN" i="1">
                          <a:latin typeface="Cambria Math"/>
                        </a:rPr>
                        <m:t>𝑒</m:t>
                      </m:r>
                      <m:d>
                        <m:dPr>
                          <m:ctrlPr>
                            <a:rPr lang="en-US" altLang="zh-CN" i="1">
                              <a:latin typeface="Cambria Math" panose="02040503050406030204" pitchFamily="18" charset="0"/>
                            </a:rPr>
                          </m:ctrlPr>
                        </m:dPr>
                        <m:e>
                          <m:acc>
                            <m:accPr>
                              <m:chr m:val="⃑"/>
                              <m:ctrlPr>
                                <a:rPr lang="en-US" altLang="zh-CN" i="1">
                                  <a:latin typeface="Cambria Math" panose="02040503050406030204" pitchFamily="18" charset="0"/>
                                </a:rPr>
                              </m:ctrlPr>
                            </m:accPr>
                            <m:e>
                              <m:r>
                                <a:rPr lang="en-US" altLang="zh-CN" i="1">
                                  <a:latin typeface="Cambria Math"/>
                                  <a:sym typeface="Symbol"/>
                                </a:rPr>
                                <m:t></m:t>
                              </m:r>
                            </m:e>
                          </m:acc>
                          <m:r>
                            <a:rPr lang="en-US" altLang="zh-CN" i="1">
                              <a:latin typeface="Cambria Math"/>
                              <a:ea typeface="Cambria Math"/>
                            </a:rPr>
                            <m:t>×</m:t>
                          </m:r>
                          <m:acc>
                            <m:accPr>
                              <m:chr m:val="⃑"/>
                              <m:ctrlPr>
                                <a:rPr lang="en-US" altLang="zh-CN" i="1">
                                  <a:latin typeface="Cambria Math" panose="02040503050406030204" pitchFamily="18" charset="0"/>
                                  <a:ea typeface="Cambria Math"/>
                                </a:rPr>
                              </m:ctrlPr>
                            </m:accPr>
                            <m:e>
                              <m:r>
                                <a:rPr lang="en-US" altLang="zh-CN" i="1">
                                  <a:latin typeface="Cambria Math"/>
                                  <a:ea typeface="Cambria Math"/>
                                </a:rPr>
                                <m:t>𝐵</m:t>
                              </m:r>
                            </m:e>
                          </m:acc>
                        </m:e>
                      </m:d>
                    </m:oMath>
                  </m:oMathPara>
                </a14:m>
                <a:endParaRPr lang="zh-CN" altLang="en-US" dirty="0"/>
              </a:p>
            </p:txBody>
          </p:sp>
        </mc:Choice>
        <mc:Fallback xmlns="">
          <p:sp>
            <p:nvSpPr>
              <p:cNvPr id="44" name="TextBox 43"/>
              <p:cNvSpPr txBox="1">
                <a:spLocks noRot="1" noChangeAspect="1" noMove="1" noResize="1" noEditPoints="1" noAdjustHandles="1" noChangeArrowheads="1" noChangeShapeType="1" noTextEdit="1"/>
              </p:cNvSpPr>
              <p:nvPr/>
            </p:nvSpPr>
            <p:spPr>
              <a:xfrm>
                <a:off x="3600270" y="4540471"/>
                <a:ext cx="2900987" cy="610039"/>
              </a:xfrm>
              <a:prstGeom prst="rect">
                <a:avLst/>
              </a:prstGeom>
              <a:blipFill>
                <a:blip r:embed="rId5"/>
                <a:stretch>
                  <a:fillRect/>
                </a:stretch>
              </a:blipFill>
            </p:spPr>
            <p:txBody>
              <a:bodyPr/>
              <a:lstStyle/>
              <a:p>
                <a:r>
                  <a:rPr lang="zh-CN" altLang="en-US">
                    <a:noFill/>
                  </a:rPr>
                  <a:t> </a:t>
                </a:r>
              </a:p>
            </p:txBody>
          </p:sp>
        </mc:Fallback>
      </mc:AlternateContent>
      <p:sp>
        <p:nvSpPr>
          <p:cNvPr id="45" name="TextBox 44"/>
          <p:cNvSpPr txBox="1"/>
          <p:nvPr/>
        </p:nvSpPr>
        <p:spPr>
          <a:xfrm>
            <a:off x="4150378" y="2759634"/>
            <a:ext cx="385042" cy="523220"/>
          </a:xfrm>
          <a:prstGeom prst="rect">
            <a:avLst/>
          </a:prstGeom>
          <a:noFill/>
        </p:spPr>
        <p:txBody>
          <a:bodyPr wrap="none" rtlCol="0">
            <a:spAutoFit/>
          </a:bodyPr>
          <a:lstStyle/>
          <a:p>
            <a:r>
              <a:rPr lang="en-US" altLang="zh-CN" dirty="0"/>
              <a:t>e</a:t>
            </a:r>
            <a:endParaRPr lang="zh-CN" altLang="en-US" dirty="0"/>
          </a:p>
        </p:txBody>
      </p:sp>
      <p:sp>
        <p:nvSpPr>
          <p:cNvPr id="48" name="TextBox 47"/>
          <p:cNvSpPr txBox="1"/>
          <p:nvPr/>
        </p:nvSpPr>
        <p:spPr>
          <a:xfrm>
            <a:off x="2526603" y="1841607"/>
            <a:ext cx="3183885" cy="707886"/>
          </a:xfrm>
          <a:prstGeom prst="rect">
            <a:avLst/>
          </a:prstGeom>
          <a:noFill/>
        </p:spPr>
        <p:txBody>
          <a:bodyPr wrap="none" rtlCol="0">
            <a:spAutoFit/>
          </a:bodyPr>
          <a:lstStyle/>
          <a:p>
            <a:r>
              <a:rPr lang="en-US" altLang="zh-CN" sz="4000" dirty="0"/>
              <a:t>- - - - - - - - - -</a:t>
            </a:r>
            <a:endParaRPr lang="zh-CN" altLang="en-US" sz="4000" dirty="0"/>
          </a:p>
        </p:txBody>
      </p:sp>
      <p:sp>
        <p:nvSpPr>
          <p:cNvPr id="49" name="TextBox 48"/>
          <p:cNvSpPr txBox="1"/>
          <p:nvPr/>
        </p:nvSpPr>
        <p:spPr>
          <a:xfrm>
            <a:off x="2539627" y="3640355"/>
            <a:ext cx="3278462" cy="523220"/>
          </a:xfrm>
          <a:prstGeom prst="rect">
            <a:avLst/>
          </a:prstGeom>
          <a:noFill/>
        </p:spPr>
        <p:txBody>
          <a:bodyPr wrap="none" rtlCol="0">
            <a:spAutoFit/>
          </a:bodyPr>
          <a:lstStyle/>
          <a:p>
            <a:r>
              <a:rPr lang="en-US" altLang="zh-CN" dirty="0"/>
              <a:t>+ + + + + + + + + + </a:t>
            </a:r>
            <a:endParaRPr lang="zh-CN" altLang="en-US" dirty="0"/>
          </a:p>
        </p:txBody>
      </p:sp>
      <p:cxnSp>
        <p:nvCxnSpPr>
          <p:cNvPr id="50" name="直接箭头连接符 49"/>
          <p:cNvCxnSpPr/>
          <p:nvPr/>
        </p:nvCxnSpPr>
        <p:spPr>
          <a:xfrm flipV="1">
            <a:off x="5978365" y="2065284"/>
            <a:ext cx="0" cy="8545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5894827" y="2193261"/>
            <a:ext cx="684803" cy="646331"/>
          </a:xfrm>
          <a:prstGeom prst="rect">
            <a:avLst/>
          </a:prstGeom>
          <a:noFill/>
        </p:spPr>
        <p:txBody>
          <a:bodyPr wrap="none" rtlCol="0">
            <a:spAutoFit/>
          </a:bodyPr>
          <a:lstStyle/>
          <a:p>
            <a:r>
              <a:rPr lang="zh-CN" altLang="en-US" sz="3600" b="1" dirty="0">
                <a:sym typeface="Symbol"/>
              </a:rPr>
              <a:t></a:t>
            </a:r>
            <a:r>
              <a:rPr lang="en-US" altLang="zh-CN" sz="3600" b="1" baseline="-25000" dirty="0">
                <a:sym typeface="Symbol"/>
              </a:rPr>
              <a:t>y</a:t>
            </a:r>
            <a:endParaRPr lang="zh-CN" altLang="en-US" sz="3600" b="1" baseline="-25000" dirty="0"/>
          </a:p>
        </p:txBody>
      </p:sp>
      <p:sp>
        <p:nvSpPr>
          <p:cNvPr id="56" name="TextBox 55"/>
          <p:cNvSpPr txBox="1"/>
          <p:nvPr/>
        </p:nvSpPr>
        <p:spPr>
          <a:xfrm>
            <a:off x="1829981" y="5538320"/>
            <a:ext cx="4512774" cy="523220"/>
          </a:xfrm>
          <a:prstGeom prst="rect">
            <a:avLst/>
          </a:prstGeom>
          <a:noFill/>
        </p:spPr>
        <p:txBody>
          <a:bodyPr wrap="none" rtlCol="0">
            <a:spAutoFit/>
          </a:bodyPr>
          <a:lstStyle/>
          <a:p>
            <a:r>
              <a:rPr lang="zh-CN" altLang="en-US" b="1" dirty="0" smtClean="0">
                <a:solidFill>
                  <a:schemeClr val="tx2"/>
                </a:solidFill>
              </a:rPr>
              <a:t>①</a:t>
            </a:r>
            <a:r>
              <a:rPr lang="zh-CN" altLang="zh-CN" b="1" dirty="0" smtClean="0">
                <a:solidFill>
                  <a:schemeClr val="tx2"/>
                </a:solidFill>
              </a:rPr>
              <a:t>判断</a:t>
            </a:r>
            <a:r>
              <a:rPr lang="zh-CN" altLang="zh-CN" b="1" dirty="0">
                <a:solidFill>
                  <a:schemeClr val="tx2"/>
                </a:solidFill>
              </a:rPr>
              <a:t>半导体的导电</a:t>
            </a:r>
            <a:r>
              <a:rPr lang="zh-CN" altLang="zh-CN" b="1" dirty="0" smtClean="0">
                <a:solidFill>
                  <a:schemeClr val="tx2"/>
                </a:solidFill>
              </a:rPr>
              <a:t>类型</a:t>
            </a:r>
            <a:r>
              <a:rPr lang="zh-CN" altLang="en-US" b="1" dirty="0" smtClean="0">
                <a:solidFill>
                  <a:schemeClr val="tx2"/>
                </a:solidFill>
              </a:rPr>
              <a:t>。</a:t>
            </a:r>
            <a:endParaRPr lang="zh-CN" altLang="en-US" b="1" dirty="0">
              <a:solidFill>
                <a:schemeClr val="tx2"/>
              </a:solidFill>
            </a:endParaRPr>
          </a:p>
        </p:txBody>
      </p:sp>
      <p:cxnSp>
        <p:nvCxnSpPr>
          <p:cNvPr id="58" name="直接箭头连接符 57"/>
          <p:cNvCxnSpPr/>
          <p:nvPr/>
        </p:nvCxnSpPr>
        <p:spPr>
          <a:xfrm>
            <a:off x="1983542" y="1671145"/>
            <a:ext cx="476979"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flipV="1">
            <a:off x="1983541" y="1198179"/>
            <a:ext cx="0" cy="47296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a:xfrm flipH="1">
            <a:off x="1727309" y="1664905"/>
            <a:ext cx="259516" cy="28377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8" name="TextBox 67"/>
              <p:cNvSpPr txBox="1"/>
              <p:nvPr/>
            </p:nvSpPr>
            <p:spPr>
              <a:xfrm>
                <a:off x="2097914" y="1195219"/>
                <a:ext cx="48571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𝑥</m:t>
                      </m:r>
                    </m:oMath>
                  </m:oMathPara>
                </a14:m>
                <a:endParaRPr lang="zh-CN" altLang="en-US" dirty="0"/>
              </a:p>
            </p:txBody>
          </p:sp>
        </mc:Choice>
        <mc:Fallback xmlns="">
          <p:sp>
            <p:nvSpPr>
              <p:cNvPr id="68" name="TextBox 67"/>
              <p:cNvSpPr txBox="1">
                <a:spLocks noRot="1" noChangeAspect="1" noMove="1" noResize="1" noEditPoints="1" noAdjustHandles="1" noChangeArrowheads="1" noChangeShapeType="1" noTextEdit="1"/>
              </p:cNvSpPr>
              <p:nvPr/>
            </p:nvSpPr>
            <p:spPr>
              <a:xfrm>
                <a:off x="2097914" y="1195219"/>
                <a:ext cx="485710" cy="523220"/>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9" name="TextBox 68"/>
              <p:cNvSpPr txBox="1"/>
              <p:nvPr/>
            </p:nvSpPr>
            <p:spPr>
              <a:xfrm>
                <a:off x="1626694" y="866400"/>
                <a:ext cx="49058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𝑦</m:t>
                      </m:r>
                    </m:oMath>
                  </m:oMathPara>
                </a14:m>
                <a:endParaRPr lang="zh-CN" altLang="en-US" dirty="0"/>
              </a:p>
            </p:txBody>
          </p:sp>
        </mc:Choice>
        <mc:Fallback xmlns="">
          <p:sp>
            <p:nvSpPr>
              <p:cNvPr id="69" name="TextBox 68"/>
              <p:cNvSpPr txBox="1">
                <a:spLocks noRot="1" noChangeAspect="1" noMove="1" noResize="1" noEditPoints="1" noAdjustHandles="1" noChangeArrowheads="1" noChangeShapeType="1" noTextEdit="1"/>
              </p:cNvSpPr>
              <p:nvPr/>
            </p:nvSpPr>
            <p:spPr>
              <a:xfrm>
                <a:off x="1626694" y="866400"/>
                <a:ext cx="490584" cy="523220"/>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0" name="TextBox 69"/>
              <p:cNvSpPr txBox="1"/>
              <p:nvPr/>
            </p:nvSpPr>
            <p:spPr>
              <a:xfrm>
                <a:off x="1603744" y="1776326"/>
                <a:ext cx="46333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𝑧</m:t>
                      </m:r>
                    </m:oMath>
                  </m:oMathPara>
                </a14:m>
                <a:endParaRPr lang="zh-CN" altLang="en-US" dirty="0"/>
              </a:p>
            </p:txBody>
          </p:sp>
        </mc:Choice>
        <mc:Fallback xmlns="">
          <p:sp>
            <p:nvSpPr>
              <p:cNvPr id="70" name="TextBox 69"/>
              <p:cNvSpPr txBox="1">
                <a:spLocks noRot="1" noChangeAspect="1" noMove="1" noResize="1" noEditPoints="1" noAdjustHandles="1" noChangeArrowheads="1" noChangeShapeType="1" noTextEdit="1"/>
              </p:cNvSpPr>
              <p:nvPr/>
            </p:nvSpPr>
            <p:spPr>
              <a:xfrm>
                <a:off x="1603744" y="1776326"/>
                <a:ext cx="463332" cy="523220"/>
              </a:xfrm>
              <a:prstGeom prst="rect">
                <a:avLst/>
              </a:prstGeom>
              <a:blipFill>
                <a:blip r:embed="rId8"/>
                <a:stretch>
                  <a:fillRect/>
                </a:stretch>
              </a:blipFill>
            </p:spPr>
            <p:txBody>
              <a:bodyPr/>
              <a:lstStyle/>
              <a:p>
                <a:r>
                  <a:rPr lang="zh-CN" altLang="en-US">
                    <a:noFill/>
                  </a:rPr>
                  <a:t> </a:t>
                </a:r>
              </a:p>
            </p:txBody>
          </p:sp>
        </mc:Fallback>
      </mc:AlternateContent>
      <p:sp>
        <p:nvSpPr>
          <p:cNvPr id="71" name="TextBox 70"/>
          <p:cNvSpPr txBox="1"/>
          <p:nvPr/>
        </p:nvSpPr>
        <p:spPr>
          <a:xfrm>
            <a:off x="6111822" y="604790"/>
            <a:ext cx="4310219" cy="523220"/>
          </a:xfrm>
          <a:prstGeom prst="rect">
            <a:avLst/>
          </a:prstGeom>
          <a:noFill/>
        </p:spPr>
        <p:txBody>
          <a:bodyPr wrap="none" rtlCol="0">
            <a:spAutoFit/>
          </a:bodyPr>
          <a:lstStyle/>
          <a:p>
            <a:r>
              <a:rPr lang="zh-CN" altLang="en-US" b="1" dirty="0">
                <a:solidFill>
                  <a:srgbClr val="CC00CC"/>
                </a:solidFill>
              </a:rPr>
              <a:t>弱磁场条件下（</a:t>
            </a:r>
            <a:r>
              <a:rPr lang="en-US" altLang="zh-CN" b="1" dirty="0">
                <a:solidFill>
                  <a:srgbClr val="CC00CC"/>
                </a:solidFill>
              </a:rPr>
              <a:t>0.5T-1T</a:t>
            </a:r>
            <a:r>
              <a:rPr lang="zh-CN" altLang="en-US" b="1" dirty="0">
                <a:solidFill>
                  <a:srgbClr val="CC00CC"/>
                </a:solidFill>
              </a:rPr>
              <a:t>）</a:t>
            </a:r>
          </a:p>
        </p:txBody>
      </p:sp>
      <mc:AlternateContent xmlns:mc="http://schemas.openxmlformats.org/markup-compatibility/2006" xmlns:a14="http://schemas.microsoft.com/office/drawing/2010/main">
        <mc:Choice Requires="a14">
          <p:sp>
            <p:nvSpPr>
              <p:cNvPr id="73" name="TextBox 72"/>
              <p:cNvSpPr txBox="1"/>
              <p:nvPr/>
            </p:nvSpPr>
            <p:spPr>
              <a:xfrm>
                <a:off x="7160597" y="1167224"/>
                <a:ext cx="221458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1">
                              <a:latin typeface="Cambria Math"/>
                            </a:rPr>
                            <m:t>𝑭</m:t>
                          </m:r>
                        </m:e>
                        <m:sub>
                          <m:r>
                            <a:rPr lang="en-US" altLang="zh-CN" b="1" i="1">
                              <a:latin typeface="Cambria Math"/>
                            </a:rPr>
                            <m:t>𝑯</m:t>
                          </m:r>
                        </m:sub>
                      </m:sSub>
                      <m:r>
                        <a:rPr lang="en-US" altLang="zh-CN" b="1" i="1">
                          <a:latin typeface="Cambria Math"/>
                        </a:rPr>
                        <m:t>=</m:t>
                      </m:r>
                      <m:r>
                        <a:rPr lang="en-US" altLang="zh-CN" b="1" i="1">
                          <a:latin typeface="Cambria Math"/>
                        </a:rPr>
                        <m:t>𝒆</m:t>
                      </m:r>
                      <m:sSub>
                        <m:sSubPr>
                          <m:ctrlPr>
                            <a:rPr lang="en-US" altLang="zh-CN" b="1" i="1">
                              <a:latin typeface="Cambria Math" panose="02040503050406030204" pitchFamily="18" charset="0"/>
                            </a:rPr>
                          </m:ctrlPr>
                        </m:sSubPr>
                        <m:e>
                          <m:r>
                            <a:rPr lang="en-US" altLang="zh-CN" b="1" i="1">
                              <a:latin typeface="Cambria Math"/>
                              <a:sym typeface="Symbol"/>
                            </a:rPr>
                            <m:t></m:t>
                          </m:r>
                        </m:e>
                        <m:sub>
                          <m:r>
                            <a:rPr lang="en-US" altLang="zh-CN" b="1" i="1">
                              <a:latin typeface="Cambria Math"/>
                            </a:rPr>
                            <m:t>𝒙</m:t>
                          </m:r>
                        </m:sub>
                      </m:sSub>
                      <m:sSub>
                        <m:sSubPr>
                          <m:ctrlPr>
                            <a:rPr lang="en-US" altLang="zh-CN" b="1" i="1">
                              <a:latin typeface="Cambria Math" panose="02040503050406030204" pitchFamily="18" charset="0"/>
                              <a:ea typeface="Cambria Math"/>
                            </a:rPr>
                          </m:ctrlPr>
                        </m:sSubPr>
                        <m:e>
                          <m:r>
                            <a:rPr lang="en-US" altLang="zh-CN" b="1" i="1">
                              <a:latin typeface="Cambria Math"/>
                              <a:ea typeface="Cambria Math"/>
                            </a:rPr>
                            <m:t>𝑩</m:t>
                          </m:r>
                        </m:e>
                        <m:sub>
                          <m:r>
                            <a:rPr lang="en-US" altLang="zh-CN" b="1" i="1">
                              <a:latin typeface="Cambria Math"/>
                              <a:ea typeface="Cambria Math"/>
                            </a:rPr>
                            <m:t>𝒛</m:t>
                          </m:r>
                        </m:sub>
                      </m:sSub>
                    </m:oMath>
                  </m:oMathPara>
                </a14:m>
                <a:endParaRPr lang="zh-CN" altLang="en-US" b="1" dirty="0"/>
              </a:p>
            </p:txBody>
          </p:sp>
        </mc:Choice>
        <mc:Fallback xmlns="">
          <p:sp>
            <p:nvSpPr>
              <p:cNvPr id="73" name="TextBox 72"/>
              <p:cNvSpPr txBox="1">
                <a:spLocks noRot="1" noChangeAspect="1" noMove="1" noResize="1" noEditPoints="1" noAdjustHandles="1" noChangeArrowheads="1" noChangeShapeType="1" noTextEdit="1"/>
              </p:cNvSpPr>
              <p:nvPr/>
            </p:nvSpPr>
            <p:spPr>
              <a:xfrm>
                <a:off x="7160597" y="1167224"/>
                <a:ext cx="2214581" cy="523220"/>
              </a:xfrm>
              <a:prstGeom prst="rect">
                <a:avLst/>
              </a:prstGeom>
              <a:blipFill>
                <a:blip r:embed="rId9"/>
                <a:stretch>
                  <a:fillRect/>
                </a:stretch>
              </a:blipFill>
            </p:spPr>
            <p:txBody>
              <a:bodyPr/>
              <a:lstStyle/>
              <a:p>
                <a:r>
                  <a:rPr lang="zh-CN" altLang="en-US">
                    <a:noFill/>
                  </a:rPr>
                  <a:t> </a:t>
                </a:r>
              </a:p>
            </p:txBody>
          </p:sp>
        </mc:Fallback>
      </mc:AlternateContent>
      <p:cxnSp>
        <p:nvCxnSpPr>
          <p:cNvPr id="75" name="直接箭头连接符 74"/>
          <p:cNvCxnSpPr/>
          <p:nvPr/>
        </p:nvCxnSpPr>
        <p:spPr>
          <a:xfrm flipV="1">
            <a:off x="4619159" y="2549494"/>
            <a:ext cx="0" cy="47175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6" name="矩形 75"/>
              <p:cNvSpPr/>
              <p:nvPr/>
            </p:nvSpPr>
            <p:spPr>
              <a:xfrm>
                <a:off x="4508797" y="2422474"/>
                <a:ext cx="683520"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𝐹</m:t>
                          </m:r>
                        </m:e>
                        <m:sub>
                          <m:r>
                            <a:rPr lang="en-US" altLang="zh-CN" i="1">
                              <a:latin typeface="Cambria Math"/>
                            </a:rPr>
                            <m:t>𝐻</m:t>
                          </m:r>
                        </m:sub>
                      </m:sSub>
                    </m:oMath>
                  </m:oMathPara>
                </a14:m>
                <a:endParaRPr lang="zh-CN" altLang="en-US" dirty="0"/>
              </a:p>
            </p:txBody>
          </p:sp>
        </mc:Choice>
        <mc:Fallback xmlns="">
          <p:sp>
            <p:nvSpPr>
              <p:cNvPr id="76" name="矩形 75"/>
              <p:cNvSpPr>
                <a:spLocks noRot="1" noChangeAspect="1" noMove="1" noResize="1" noEditPoints="1" noAdjustHandles="1" noChangeArrowheads="1" noChangeShapeType="1" noTextEdit="1"/>
              </p:cNvSpPr>
              <p:nvPr/>
            </p:nvSpPr>
            <p:spPr>
              <a:xfrm>
                <a:off x="4508797" y="2422474"/>
                <a:ext cx="683520" cy="523220"/>
              </a:xfrm>
              <a:prstGeom prst="rect">
                <a:avLst/>
              </a:prstGeom>
              <a:blipFill>
                <a:blip r:embed="rId10"/>
                <a:stretch>
                  <a:fillRect/>
                </a:stretch>
              </a:blipFill>
            </p:spPr>
            <p:txBody>
              <a:bodyPr/>
              <a:lstStyle/>
              <a:p>
                <a:r>
                  <a:rPr lang="zh-CN" altLang="en-US">
                    <a:noFill/>
                  </a:rPr>
                  <a:t> </a:t>
                </a:r>
              </a:p>
            </p:txBody>
          </p:sp>
        </mc:Fallback>
      </mc:AlternateContent>
      <p:cxnSp>
        <p:nvCxnSpPr>
          <p:cNvPr id="81" name="直接箭头连接符 80"/>
          <p:cNvCxnSpPr/>
          <p:nvPr/>
        </p:nvCxnSpPr>
        <p:spPr>
          <a:xfrm flipV="1">
            <a:off x="4619159" y="3027594"/>
            <a:ext cx="0" cy="471751"/>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2" name="矩形 81"/>
              <p:cNvSpPr/>
              <p:nvPr/>
            </p:nvSpPr>
            <p:spPr>
              <a:xfrm>
                <a:off x="4109387" y="3142450"/>
                <a:ext cx="621516" cy="5572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𝐹</m:t>
                          </m:r>
                        </m:e>
                        <m:sub>
                          <m:r>
                            <a:rPr lang="en-US" altLang="zh-CN" i="1">
                              <a:latin typeface="Cambria Math"/>
                            </a:rPr>
                            <m:t>𝑦</m:t>
                          </m:r>
                        </m:sub>
                      </m:sSub>
                    </m:oMath>
                  </m:oMathPara>
                </a14:m>
                <a:endParaRPr lang="zh-CN" altLang="en-US" dirty="0"/>
              </a:p>
            </p:txBody>
          </p:sp>
        </mc:Choice>
        <mc:Fallback xmlns="">
          <p:sp>
            <p:nvSpPr>
              <p:cNvPr id="82" name="矩形 81"/>
              <p:cNvSpPr>
                <a:spLocks noRot="1" noChangeAspect="1" noMove="1" noResize="1" noEditPoints="1" noAdjustHandles="1" noChangeArrowheads="1" noChangeShapeType="1" noTextEdit="1"/>
              </p:cNvSpPr>
              <p:nvPr/>
            </p:nvSpPr>
            <p:spPr>
              <a:xfrm>
                <a:off x="4109387" y="3142450"/>
                <a:ext cx="621516" cy="557204"/>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3" name="TextBox 82"/>
              <p:cNvSpPr txBox="1"/>
              <p:nvPr/>
            </p:nvSpPr>
            <p:spPr>
              <a:xfrm>
                <a:off x="7187687" y="1816585"/>
                <a:ext cx="2113527" cy="56271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1">
                              <a:latin typeface="Cambria Math"/>
                            </a:rPr>
                            <m:t>𝑭</m:t>
                          </m:r>
                        </m:e>
                        <m:sub>
                          <m:r>
                            <a:rPr lang="en-US" altLang="zh-CN" b="1" i="1">
                              <a:latin typeface="Cambria Math"/>
                            </a:rPr>
                            <m:t>𝒚</m:t>
                          </m:r>
                        </m:sub>
                      </m:sSub>
                      <m:r>
                        <a:rPr lang="en-US" altLang="zh-CN" b="1" i="1">
                          <a:latin typeface="Cambria Math"/>
                        </a:rPr>
                        <m:t>=</m:t>
                      </m:r>
                      <m:r>
                        <a:rPr lang="en-US" altLang="zh-CN" b="1" i="1" smtClean="0">
                          <a:latin typeface="Cambria Math" panose="02040503050406030204" pitchFamily="18" charset="0"/>
                        </a:rPr>
                        <m:t>−</m:t>
                      </m:r>
                      <m:r>
                        <a:rPr lang="en-US" altLang="zh-CN" b="1" i="1">
                          <a:latin typeface="Cambria Math"/>
                        </a:rPr>
                        <m:t>𝒆</m:t>
                      </m:r>
                      <m:sSub>
                        <m:sSubPr>
                          <m:ctrlPr>
                            <a:rPr lang="en-US" altLang="zh-CN" b="1" i="1">
                              <a:latin typeface="Cambria Math" panose="02040503050406030204" pitchFamily="18" charset="0"/>
                            </a:rPr>
                          </m:ctrlPr>
                        </m:sSubPr>
                        <m:e>
                          <m:r>
                            <a:rPr lang="en-US" altLang="zh-CN" b="1" i="1">
                              <a:latin typeface="Cambria Math"/>
                              <a:ea typeface="Cambria Math"/>
                            </a:rPr>
                            <m:t>∈</m:t>
                          </m:r>
                        </m:e>
                        <m:sub>
                          <m:r>
                            <a:rPr lang="en-US" altLang="zh-CN" b="1" i="1">
                              <a:latin typeface="Cambria Math"/>
                            </a:rPr>
                            <m:t>𝒚</m:t>
                          </m:r>
                        </m:sub>
                      </m:sSub>
                    </m:oMath>
                  </m:oMathPara>
                </a14:m>
                <a:endParaRPr lang="zh-CN" altLang="en-US" b="1" dirty="0"/>
              </a:p>
            </p:txBody>
          </p:sp>
        </mc:Choice>
        <mc:Fallback xmlns="">
          <p:sp>
            <p:nvSpPr>
              <p:cNvPr id="83" name="TextBox 82"/>
              <p:cNvSpPr txBox="1">
                <a:spLocks noRot="1" noChangeAspect="1" noMove="1" noResize="1" noEditPoints="1" noAdjustHandles="1" noChangeArrowheads="1" noChangeShapeType="1" noTextEdit="1"/>
              </p:cNvSpPr>
              <p:nvPr/>
            </p:nvSpPr>
            <p:spPr>
              <a:xfrm>
                <a:off x="7187687" y="1816585"/>
                <a:ext cx="2113527" cy="562718"/>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9" name="TextBox 88"/>
              <p:cNvSpPr txBox="1"/>
              <p:nvPr/>
            </p:nvSpPr>
            <p:spPr>
              <a:xfrm>
                <a:off x="7204903" y="3021244"/>
                <a:ext cx="212596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1">
                              <a:latin typeface="Cambria Math"/>
                            </a:rPr>
                            <m:t>𝒋</m:t>
                          </m:r>
                        </m:e>
                        <m:sub>
                          <m:r>
                            <a:rPr lang="en-US" altLang="zh-CN" b="1" i="1">
                              <a:latin typeface="Cambria Math"/>
                            </a:rPr>
                            <m:t>𝒙</m:t>
                          </m:r>
                        </m:sub>
                      </m:sSub>
                      <m:r>
                        <a:rPr lang="en-US" altLang="zh-CN" b="1" i="1">
                          <a:latin typeface="Cambria Math"/>
                        </a:rPr>
                        <m:t>=</m:t>
                      </m:r>
                      <m:r>
                        <a:rPr lang="en-US" altLang="zh-CN" b="1" smtClean="0">
                          <a:latin typeface="Cambria Math"/>
                        </a:rPr>
                        <m:t>−</m:t>
                      </m:r>
                      <m:r>
                        <a:rPr lang="en-US" altLang="zh-CN" b="1" i="1">
                          <a:latin typeface="Cambria Math"/>
                        </a:rPr>
                        <m:t>𝒏𝒆</m:t>
                      </m:r>
                      <m:sSub>
                        <m:sSubPr>
                          <m:ctrlPr>
                            <a:rPr lang="en-US" altLang="zh-CN" b="1" i="1">
                              <a:latin typeface="Cambria Math" panose="02040503050406030204" pitchFamily="18" charset="0"/>
                            </a:rPr>
                          </m:ctrlPr>
                        </m:sSubPr>
                        <m:e>
                          <m:r>
                            <a:rPr lang="en-US" altLang="zh-CN" b="1" i="1">
                              <a:latin typeface="Cambria Math"/>
                              <a:sym typeface="Symbol"/>
                            </a:rPr>
                            <m:t></m:t>
                          </m:r>
                        </m:e>
                        <m:sub>
                          <m:r>
                            <a:rPr lang="en-US" altLang="zh-CN" b="1" i="1">
                              <a:latin typeface="Cambria Math"/>
                            </a:rPr>
                            <m:t>𝒙</m:t>
                          </m:r>
                        </m:sub>
                      </m:sSub>
                    </m:oMath>
                  </m:oMathPara>
                </a14:m>
                <a:endParaRPr lang="zh-CN" altLang="en-US" b="1" i="1" dirty="0"/>
              </a:p>
            </p:txBody>
          </p:sp>
        </mc:Choice>
        <mc:Fallback xmlns="">
          <p:sp>
            <p:nvSpPr>
              <p:cNvPr id="89" name="TextBox 88"/>
              <p:cNvSpPr txBox="1">
                <a:spLocks noRot="1" noChangeAspect="1" noMove="1" noResize="1" noEditPoints="1" noAdjustHandles="1" noChangeArrowheads="1" noChangeShapeType="1" noTextEdit="1"/>
              </p:cNvSpPr>
              <p:nvPr/>
            </p:nvSpPr>
            <p:spPr>
              <a:xfrm>
                <a:off x="7204903" y="3021244"/>
                <a:ext cx="2125967" cy="523220"/>
              </a:xfrm>
              <a:prstGeom prst="rect">
                <a:avLst/>
              </a:prstGeom>
              <a:blipFill>
                <a:blip r:embed="rId13"/>
                <a:stretch>
                  <a:fillRect/>
                </a:stretch>
              </a:blipFill>
            </p:spPr>
            <p:txBody>
              <a:bodyPr/>
              <a:lstStyle/>
              <a:p>
                <a:r>
                  <a:rPr lang="zh-CN" altLang="en-US">
                    <a:noFill/>
                  </a:rPr>
                  <a:t> </a:t>
                </a:r>
              </a:p>
            </p:txBody>
          </p:sp>
        </mc:Fallback>
      </mc:AlternateContent>
      <p:sp>
        <p:nvSpPr>
          <p:cNvPr id="90" name="右弧形箭头 89"/>
          <p:cNvSpPr/>
          <p:nvPr/>
        </p:nvSpPr>
        <p:spPr>
          <a:xfrm rot="20389397" flipV="1">
            <a:off x="9058511" y="2514880"/>
            <a:ext cx="439661" cy="819744"/>
          </a:xfrm>
          <a:prstGeom prst="curvedLeftArrow">
            <a:avLst>
              <a:gd name="adj1" fmla="val 25000"/>
              <a:gd name="adj2" fmla="val 50000"/>
              <a:gd name="adj3" fmla="val 28017"/>
            </a:avLst>
          </a:prstGeom>
          <a:solidFill>
            <a:schemeClr val="tx2"/>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91" name="TextBox 90"/>
              <p:cNvSpPr txBox="1"/>
              <p:nvPr/>
            </p:nvSpPr>
            <p:spPr>
              <a:xfrm>
                <a:off x="7349481" y="4316158"/>
                <a:ext cx="1943289" cy="901785"/>
              </a:xfrm>
              <a:prstGeom prst="rect">
                <a:avLst/>
              </a:prstGeom>
              <a:solidFill>
                <a:srgbClr val="FFFF00"/>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a:rPr>
                            <m:t>𝑹</m:t>
                          </m:r>
                        </m:e>
                        <m:sub>
                          <m:r>
                            <a:rPr lang="en-US" altLang="zh-CN" b="1" i="1">
                              <a:latin typeface="Cambria Math"/>
                            </a:rPr>
                            <m:t>𝒏</m:t>
                          </m:r>
                        </m:sub>
                      </m:sSub>
                      <m:r>
                        <a:rPr lang="en-US" altLang="zh-CN" b="1" i="1">
                          <a:latin typeface="Cambria Math"/>
                        </a:rPr>
                        <m:t>=</m:t>
                      </m:r>
                      <m:r>
                        <a:rPr lang="en-US" altLang="zh-CN" b="1">
                          <a:latin typeface="Cambria Math"/>
                        </a:rPr>
                        <m:t>−</m:t>
                      </m:r>
                      <m:f>
                        <m:fPr>
                          <m:ctrlPr>
                            <a:rPr lang="en-US" altLang="zh-CN" b="1" i="1">
                              <a:latin typeface="Cambria Math" panose="02040503050406030204" pitchFamily="18" charset="0"/>
                            </a:rPr>
                          </m:ctrlPr>
                        </m:fPr>
                        <m:num>
                          <m:r>
                            <a:rPr lang="en-US" altLang="zh-CN" b="1" i="1">
                              <a:latin typeface="Cambria Math"/>
                            </a:rPr>
                            <m:t>𝟏</m:t>
                          </m:r>
                        </m:num>
                        <m:den>
                          <m:r>
                            <a:rPr lang="en-US" altLang="zh-CN" b="1" i="1">
                              <a:latin typeface="Cambria Math"/>
                            </a:rPr>
                            <m:t>𝒏𝒆</m:t>
                          </m:r>
                        </m:den>
                      </m:f>
                    </m:oMath>
                  </m:oMathPara>
                </a14:m>
                <a:endParaRPr lang="zh-CN" altLang="en-US" b="1" i="1" dirty="0"/>
              </a:p>
            </p:txBody>
          </p:sp>
        </mc:Choice>
        <mc:Fallback xmlns="">
          <p:sp>
            <p:nvSpPr>
              <p:cNvPr id="91" name="TextBox 90"/>
              <p:cNvSpPr txBox="1">
                <a:spLocks noRot="1" noChangeAspect="1" noMove="1" noResize="1" noEditPoints="1" noAdjustHandles="1" noChangeArrowheads="1" noChangeShapeType="1" noTextEdit="1"/>
              </p:cNvSpPr>
              <p:nvPr/>
            </p:nvSpPr>
            <p:spPr>
              <a:xfrm>
                <a:off x="7349481" y="4316158"/>
                <a:ext cx="1943289" cy="901785"/>
              </a:xfrm>
              <a:prstGeom prst="rect">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2" name="TextBox 91"/>
              <p:cNvSpPr txBox="1"/>
              <p:nvPr/>
            </p:nvSpPr>
            <p:spPr>
              <a:xfrm>
                <a:off x="9821142" y="4227544"/>
                <a:ext cx="1598130" cy="974369"/>
              </a:xfrm>
              <a:prstGeom prst="rect">
                <a:avLst/>
              </a:prstGeom>
              <a:solidFill>
                <a:srgbClr val="FFFF00"/>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a:rPr>
                            <m:t>𝑹</m:t>
                          </m:r>
                        </m:e>
                        <m:sub>
                          <m:r>
                            <a:rPr lang="en-US" altLang="zh-CN" b="1" i="1">
                              <a:latin typeface="Cambria Math"/>
                            </a:rPr>
                            <m:t>𝒑</m:t>
                          </m:r>
                        </m:sub>
                      </m:sSub>
                      <m:r>
                        <a:rPr lang="en-US" altLang="zh-CN" b="1" i="1">
                          <a:latin typeface="Cambria Math"/>
                        </a:rPr>
                        <m:t>=</m:t>
                      </m:r>
                      <m:f>
                        <m:fPr>
                          <m:ctrlPr>
                            <a:rPr lang="en-US" altLang="zh-CN" b="1" i="1">
                              <a:latin typeface="Cambria Math" panose="02040503050406030204" pitchFamily="18" charset="0"/>
                            </a:rPr>
                          </m:ctrlPr>
                        </m:fPr>
                        <m:num>
                          <m:r>
                            <a:rPr lang="en-US" altLang="zh-CN" b="1" i="1">
                              <a:latin typeface="Cambria Math"/>
                            </a:rPr>
                            <m:t>𝟏</m:t>
                          </m:r>
                        </m:num>
                        <m:den>
                          <m:r>
                            <a:rPr lang="en-US" altLang="zh-CN" b="1" i="1">
                              <a:latin typeface="Cambria Math"/>
                            </a:rPr>
                            <m:t>𝒑𝒆</m:t>
                          </m:r>
                        </m:den>
                      </m:f>
                    </m:oMath>
                  </m:oMathPara>
                </a14:m>
                <a:endParaRPr lang="zh-CN" altLang="en-US" b="1" i="1" dirty="0"/>
              </a:p>
            </p:txBody>
          </p:sp>
        </mc:Choice>
        <mc:Fallback xmlns="">
          <p:sp>
            <p:nvSpPr>
              <p:cNvPr id="92" name="TextBox 91"/>
              <p:cNvSpPr txBox="1">
                <a:spLocks noRot="1" noChangeAspect="1" noMove="1" noResize="1" noEditPoints="1" noAdjustHandles="1" noChangeArrowheads="1" noChangeShapeType="1" noTextEdit="1"/>
              </p:cNvSpPr>
              <p:nvPr/>
            </p:nvSpPr>
            <p:spPr>
              <a:xfrm>
                <a:off x="9821142" y="4227544"/>
                <a:ext cx="1598130" cy="974369"/>
              </a:xfrm>
              <a:prstGeom prst="rect">
                <a:avLst/>
              </a:prstGeom>
              <a:blipFill>
                <a:blip r:embed="rId15"/>
                <a:stretch>
                  <a:fillRect/>
                </a:stretch>
              </a:blipFill>
            </p:spPr>
            <p:txBody>
              <a:bodyPr/>
              <a:lstStyle/>
              <a:p>
                <a:r>
                  <a:rPr lang="zh-CN" altLang="en-US">
                    <a:noFill/>
                  </a:rPr>
                  <a:t> </a:t>
                </a:r>
              </a:p>
            </p:txBody>
          </p:sp>
        </mc:Fallback>
      </mc:AlternateContent>
      <p:cxnSp>
        <p:nvCxnSpPr>
          <p:cNvPr id="10" name="直接箭头连接符 9"/>
          <p:cNvCxnSpPr/>
          <p:nvPr/>
        </p:nvCxnSpPr>
        <p:spPr>
          <a:xfrm flipH="1">
            <a:off x="3834737" y="3064751"/>
            <a:ext cx="424441"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p:cNvSpPr txBox="1"/>
              <p:nvPr/>
            </p:nvSpPr>
            <p:spPr>
              <a:xfrm>
                <a:off x="3508591" y="2833501"/>
                <a:ext cx="402674"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000" i="1">
                              <a:latin typeface="Cambria Math" panose="02040503050406030204" pitchFamily="18" charset="0"/>
                            </a:rPr>
                          </m:ctrlPr>
                        </m:accPr>
                        <m:e>
                          <m:r>
                            <a:rPr lang="zh-CN" altLang="en-US" sz="2000" i="1">
                              <a:latin typeface="Cambria Math"/>
                              <a:sym typeface="Symbol"/>
                            </a:rPr>
                            <m:t></m:t>
                          </m:r>
                        </m:e>
                      </m:acc>
                    </m:oMath>
                  </m:oMathPara>
                </a14:m>
                <a:endParaRPr lang="zh-CN" altLang="en-US" sz="2000" dirty="0"/>
              </a:p>
            </p:txBody>
          </p:sp>
        </mc:Choice>
        <mc:Fallback xmlns="">
          <p:sp>
            <p:nvSpPr>
              <p:cNvPr id="17" name="TextBox 16"/>
              <p:cNvSpPr txBox="1">
                <a:spLocks noRot="1" noChangeAspect="1" noMove="1" noResize="1" noEditPoints="1" noAdjustHandles="1" noChangeArrowheads="1" noChangeShapeType="1" noTextEdit="1"/>
              </p:cNvSpPr>
              <p:nvPr/>
            </p:nvSpPr>
            <p:spPr>
              <a:xfrm>
                <a:off x="3508591" y="2833501"/>
                <a:ext cx="402674" cy="400110"/>
              </a:xfrm>
              <a:prstGeom prst="rect">
                <a:avLst/>
              </a:prstGeom>
              <a:blipFill>
                <a:blip r:embed="rId16"/>
                <a:stretch>
                  <a:fillRect/>
                </a:stretch>
              </a:blipFill>
            </p:spPr>
            <p:txBody>
              <a:bodyPr/>
              <a:lstStyle/>
              <a:p>
                <a:r>
                  <a:rPr lang="zh-CN" altLang="en-US">
                    <a:noFill/>
                  </a:rPr>
                  <a:t> </a:t>
                </a:r>
              </a:p>
            </p:txBody>
          </p:sp>
        </mc:Fallback>
      </mc:AlternateContent>
      <p:sp>
        <p:nvSpPr>
          <p:cNvPr id="4" name="TextBox 3"/>
          <p:cNvSpPr txBox="1"/>
          <p:nvPr/>
        </p:nvSpPr>
        <p:spPr>
          <a:xfrm>
            <a:off x="1939923" y="786897"/>
            <a:ext cx="1980029" cy="523220"/>
          </a:xfrm>
          <a:prstGeom prst="rect">
            <a:avLst/>
          </a:prstGeom>
          <a:noFill/>
        </p:spPr>
        <p:txBody>
          <a:bodyPr wrap="none" rtlCol="0">
            <a:spAutoFit/>
          </a:bodyPr>
          <a:lstStyle/>
          <a:p>
            <a:r>
              <a:rPr lang="zh-CN" altLang="en-US" b="1" dirty="0">
                <a:solidFill>
                  <a:srgbClr val="0000FF"/>
                </a:solidFill>
              </a:rPr>
              <a:t>右手坐标系</a:t>
            </a:r>
          </a:p>
        </p:txBody>
      </p:sp>
      <mc:AlternateContent xmlns:mc="http://schemas.openxmlformats.org/markup-compatibility/2006" xmlns:a14="http://schemas.microsoft.com/office/drawing/2010/main">
        <mc:Choice Requires="a14">
          <p:sp>
            <p:nvSpPr>
              <p:cNvPr id="39" name="TextBox 38"/>
              <p:cNvSpPr txBox="1"/>
              <p:nvPr/>
            </p:nvSpPr>
            <p:spPr>
              <a:xfrm>
                <a:off x="7213042" y="2405482"/>
                <a:ext cx="1859933" cy="56271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1">
                              <a:latin typeface="Cambria Math"/>
                              <a:ea typeface="Cambria Math"/>
                            </a:rPr>
                            <m:t>∈</m:t>
                          </m:r>
                        </m:e>
                        <m:sub>
                          <m:r>
                            <a:rPr lang="en-US" altLang="zh-CN" b="1" i="1">
                              <a:latin typeface="Cambria Math"/>
                            </a:rPr>
                            <m:t>𝒚</m:t>
                          </m:r>
                        </m:sub>
                      </m:sSub>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sym typeface="Symbol"/>
                            </a:rPr>
                            <m:t></m:t>
                          </m:r>
                        </m:e>
                        <m:sub>
                          <m:r>
                            <a:rPr lang="en-US" altLang="zh-CN" b="1" i="1">
                              <a:latin typeface="Cambria Math"/>
                            </a:rPr>
                            <m:t>𝒙</m:t>
                          </m:r>
                        </m:sub>
                      </m:sSub>
                      <m:sSub>
                        <m:sSubPr>
                          <m:ctrlPr>
                            <a:rPr lang="en-US" altLang="zh-CN" b="1" i="1">
                              <a:latin typeface="Cambria Math" panose="02040503050406030204" pitchFamily="18" charset="0"/>
                            </a:rPr>
                          </m:ctrlPr>
                        </m:sSubPr>
                        <m:e>
                          <m:r>
                            <a:rPr lang="en-US" altLang="zh-CN" b="1" i="1">
                              <a:latin typeface="Cambria Math"/>
                            </a:rPr>
                            <m:t>𝑩</m:t>
                          </m:r>
                        </m:e>
                        <m:sub>
                          <m:r>
                            <a:rPr lang="en-US" altLang="zh-CN" b="1" i="1">
                              <a:latin typeface="Cambria Math"/>
                            </a:rPr>
                            <m:t>𝒁</m:t>
                          </m:r>
                        </m:sub>
                      </m:sSub>
                    </m:oMath>
                  </m:oMathPara>
                </a14:m>
                <a:endParaRPr lang="zh-CN" altLang="en-US" b="1" dirty="0"/>
              </a:p>
            </p:txBody>
          </p:sp>
        </mc:Choice>
        <mc:Fallback xmlns="">
          <p:sp>
            <p:nvSpPr>
              <p:cNvPr id="39" name="TextBox 38"/>
              <p:cNvSpPr txBox="1">
                <a:spLocks noRot="1" noChangeAspect="1" noMove="1" noResize="1" noEditPoints="1" noAdjustHandles="1" noChangeArrowheads="1" noChangeShapeType="1" noTextEdit="1"/>
              </p:cNvSpPr>
              <p:nvPr/>
            </p:nvSpPr>
            <p:spPr>
              <a:xfrm>
                <a:off x="7213042" y="2405482"/>
                <a:ext cx="1859933" cy="562718"/>
              </a:xfrm>
              <a:prstGeom prst="rect">
                <a:avLst/>
              </a:prstGeom>
              <a:blipFill>
                <a:blip r:embed="rId1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7155159" y="3403267"/>
                <a:ext cx="2621102" cy="9017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ea typeface="Cambria Math"/>
                            </a:rPr>
                            <m:t>∈</m:t>
                          </m:r>
                        </m:e>
                        <m:sub>
                          <m:r>
                            <a:rPr lang="en-US" altLang="zh-CN" i="1">
                              <a:latin typeface="Cambria Math"/>
                            </a:rPr>
                            <m:t>𝑦</m:t>
                          </m:r>
                        </m:sub>
                      </m:sSub>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1</m:t>
                          </m:r>
                        </m:num>
                        <m:den>
                          <m:r>
                            <a:rPr lang="en-US" altLang="zh-CN" i="1">
                              <a:latin typeface="Cambria Math"/>
                            </a:rPr>
                            <m:t>𝑛𝑒</m:t>
                          </m:r>
                        </m:den>
                      </m:f>
                      <m:sSub>
                        <m:sSubPr>
                          <m:ctrlPr>
                            <a:rPr lang="en-US" altLang="zh-CN" i="1">
                              <a:latin typeface="Cambria Math" panose="02040503050406030204" pitchFamily="18" charset="0"/>
                            </a:rPr>
                          </m:ctrlPr>
                        </m:sSubPr>
                        <m:e>
                          <m:r>
                            <a:rPr lang="en-US" altLang="zh-CN" i="1">
                              <a:latin typeface="Cambria Math"/>
                            </a:rPr>
                            <m:t>𝑗</m:t>
                          </m:r>
                        </m:e>
                        <m:sub>
                          <m:r>
                            <a:rPr lang="en-US" altLang="zh-CN" i="1">
                              <a:latin typeface="Cambria Math"/>
                            </a:rPr>
                            <m:t>𝑥</m:t>
                          </m:r>
                        </m:sub>
                      </m:sSub>
                      <m:sSub>
                        <m:sSubPr>
                          <m:ctrlPr>
                            <a:rPr lang="en-US" altLang="zh-CN" i="1">
                              <a:latin typeface="Cambria Math" panose="02040503050406030204" pitchFamily="18" charset="0"/>
                            </a:rPr>
                          </m:ctrlPr>
                        </m:sSubPr>
                        <m:e>
                          <m:r>
                            <a:rPr lang="en-US" altLang="zh-CN" i="1">
                              <a:latin typeface="Cambria Math"/>
                            </a:rPr>
                            <m:t>𝐵</m:t>
                          </m:r>
                        </m:e>
                        <m:sub>
                          <m:r>
                            <a:rPr lang="en-US" altLang="zh-CN" i="1">
                              <a:latin typeface="Cambria Math"/>
                            </a:rPr>
                            <m:t>𝑍</m:t>
                          </m:r>
                        </m:sub>
                      </m:sSub>
                    </m:oMath>
                  </m:oMathPara>
                </a14:m>
                <a:endParaRPr lang="zh-CN" altLang="en-US" dirty="0"/>
              </a:p>
            </p:txBody>
          </p:sp>
        </mc:Choice>
        <mc:Fallback xmlns="">
          <p:sp>
            <p:nvSpPr>
              <p:cNvPr id="43" name="TextBox 42"/>
              <p:cNvSpPr txBox="1">
                <a:spLocks noRot="1" noChangeAspect="1" noMove="1" noResize="1" noEditPoints="1" noAdjustHandles="1" noChangeArrowheads="1" noChangeShapeType="1" noTextEdit="1"/>
              </p:cNvSpPr>
              <p:nvPr/>
            </p:nvSpPr>
            <p:spPr>
              <a:xfrm>
                <a:off x="7155159" y="3403267"/>
                <a:ext cx="2621102" cy="901722"/>
              </a:xfrm>
              <a:prstGeom prst="rect">
                <a:avLst/>
              </a:prstGeom>
              <a:blipFill>
                <a:blip r:embed="rId18"/>
                <a:stretch>
                  <a:fillRect/>
                </a:stretch>
              </a:blipFill>
            </p:spPr>
            <p:txBody>
              <a:bodyPr/>
              <a:lstStyle/>
              <a:p>
                <a:r>
                  <a:rPr lang="zh-CN" altLang="en-US">
                    <a:noFill/>
                  </a:rPr>
                  <a:t> </a:t>
                </a:r>
              </a:p>
            </p:txBody>
          </p:sp>
        </mc:Fallback>
      </mc:AlternateContent>
      <p:sp>
        <p:nvSpPr>
          <p:cNvPr id="64" name="文本框 63"/>
          <p:cNvSpPr txBox="1"/>
          <p:nvPr/>
        </p:nvSpPr>
        <p:spPr>
          <a:xfrm>
            <a:off x="9526232" y="6519446"/>
            <a:ext cx="2723823" cy="369332"/>
          </a:xfrm>
          <a:prstGeom prst="rect">
            <a:avLst/>
          </a:prstGeom>
          <a:noFill/>
        </p:spPr>
        <p:txBody>
          <a:bodyPr wrap="none" rtlCol="0">
            <a:spAutoFit/>
          </a:bodyPr>
          <a:lstStyle/>
          <a:p>
            <a:r>
              <a:rPr lang="zh-CN" altLang="en-US" sz="1800" b="1" dirty="0" smtClean="0">
                <a:latin typeface="华文行楷" panose="02010800040101010101" pitchFamily="2" charset="-122"/>
                <a:ea typeface="华文行楷" panose="02010800040101010101" pitchFamily="2" charset="-122"/>
              </a:rPr>
              <a:t>大连理工大学微电子学院</a:t>
            </a:r>
            <a:endParaRPr lang="zh-CN" altLang="en-US" sz="1800" b="1" dirty="0">
              <a:latin typeface="华文行楷" panose="02010800040101010101" pitchFamily="2" charset="-122"/>
              <a:ea typeface="华文行楷" panose="02010800040101010101" pitchFamily="2" charset="-122"/>
            </a:endParaRPr>
          </a:p>
        </p:txBody>
      </p:sp>
      <p:sp>
        <p:nvSpPr>
          <p:cNvPr id="59" name="TextBox 55"/>
          <p:cNvSpPr txBox="1"/>
          <p:nvPr/>
        </p:nvSpPr>
        <p:spPr>
          <a:xfrm>
            <a:off x="7659804" y="5503860"/>
            <a:ext cx="3430747" cy="523220"/>
          </a:xfrm>
          <a:prstGeom prst="rect">
            <a:avLst/>
          </a:prstGeom>
          <a:noFill/>
        </p:spPr>
        <p:txBody>
          <a:bodyPr wrap="none" rtlCol="0">
            <a:spAutoFit/>
          </a:bodyPr>
          <a:lstStyle/>
          <a:p>
            <a:r>
              <a:rPr lang="zh-CN" altLang="en-US" b="1" dirty="0" smtClean="0">
                <a:solidFill>
                  <a:schemeClr val="tx2"/>
                </a:solidFill>
              </a:rPr>
              <a:t>②获得载流子浓度。</a:t>
            </a:r>
            <a:endParaRPr lang="zh-CN" altLang="en-US" b="1" dirty="0">
              <a:solidFill>
                <a:schemeClr val="tx2"/>
              </a:solidFill>
            </a:endParaRPr>
          </a:p>
        </p:txBody>
      </p:sp>
    </p:spTree>
    <p:extLst>
      <p:ext uri="{BB962C8B-B14F-4D97-AF65-F5344CB8AC3E}">
        <p14:creationId xmlns:p14="http://schemas.microsoft.com/office/powerpoint/2010/main" val="2240778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up)">
                                      <p:cBhvr>
                                        <p:cTn id="11" dur="500"/>
                                        <p:tgtEl>
                                          <p:spTgt spid="3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1" nodeType="clickEffect">
                                  <p:stCondLst>
                                    <p:cond delay="0"/>
                                  </p:stCondLst>
                                  <p:childTnLst>
                                    <p:set>
                                      <p:cBhvr>
                                        <p:cTn id="15" dur="1" fill="hold">
                                          <p:stCondLst>
                                            <p:cond delay="0"/>
                                          </p:stCondLst>
                                        </p:cTn>
                                        <p:tgtEl>
                                          <p:spTgt spid="36"/>
                                        </p:tgtEl>
                                        <p:attrNameLst>
                                          <p:attrName>style.visibility</p:attrName>
                                        </p:attrNameLst>
                                      </p:cBhvr>
                                      <p:to>
                                        <p:strVal val="visible"/>
                                      </p:to>
                                    </p:set>
                                  </p:childTnLst>
                                </p:cTn>
                              </p:par>
                              <p:par>
                                <p:cTn id="16" presetID="1" presetClass="entr" presetSubtype="0" fill="hold" grpId="1" nodeType="withEffect">
                                  <p:stCondLst>
                                    <p:cond delay="0"/>
                                  </p:stCondLst>
                                  <p:childTnLst>
                                    <p:set>
                                      <p:cBhvr>
                                        <p:cTn id="17" dur="1" fill="hold">
                                          <p:stCondLst>
                                            <p:cond delay="0"/>
                                          </p:stCondLst>
                                        </p:cTn>
                                        <p:tgtEl>
                                          <p:spTgt spid="35"/>
                                        </p:tgtEl>
                                        <p:attrNameLst>
                                          <p:attrName>style.visibility</p:attrName>
                                        </p:attrNameLst>
                                      </p:cBhvr>
                                      <p:to>
                                        <p:strVal val="visible"/>
                                      </p:to>
                                    </p:set>
                                  </p:childTnLst>
                                </p:cTn>
                              </p:par>
                            </p:childTnLst>
                          </p:cTn>
                        </p:par>
                        <p:par>
                          <p:cTn id="18" fill="hold">
                            <p:stCondLst>
                              <p:cond delay="0"/>
                            </p:stCondLst>
                            <p:childTnLst>
                              <p:par>
                                <p:cTn id="19" presetID="63" presetClass="path" presetSubtype="0" accel="50000" decel="50000" fill="hold" grpId="0" nodeType="afterEffect">
                                  <p:stCondLst>
                                    <p:cond delay="0"/>
                                  </p:stCondLst>
                                  <p:childTnLst>
                                    <p:animMotion origin="layout" path="M 0 0 L 0.25 0 E" pathEditMode="relative" ptsTypes="">
                                      <p:cBhvr>
                                        <p:cTn id="20" dur="2000" fill="hold"/>
                                        <p:tgtEl>
                                          <p:spTgt spid="36"/>
                                        </p:tgtEl>
                                        <p:attrNameLst>
                                          <p:attrName>ppt_x</p:attrName>
                                          <p:attrName>ppt_y</p:attrName>
                                        </p:attrNameLst>
                                      </p:cBhvr>
                                    </p:animMotion>
                                  </p:childTnLst>
                                </p:cTn>
                              </p:par>
                              <p:par>
                                <p:cTn id="21" presetID="35" presetClass="path" presetSubtype="0" accel="50000" decel="50000" fill="hold" grpId="0" nodeType="withEffect">
                                  <p:stCondLst>
                                    <p:cond delay="0"/>
                                  </p:stCondLst>
                                  <p:childTnLst>
                                    <p:animMotion origin="layout" path="M 0 0 L -0.25 0 E" pathEditMode="relative" ptsTypes="">
                                      <p:cBhvr>
                                        <p:cTn id="22" dur="2000" fill="hold"/>
                                        <p:tgtEl>
                                          <p:spTgt spid="35"/>
                                        </p:tgtEl>
                                        <p:attrNameLst>
                                          <p:attrName>ppt_x</p:attrName>
                                          <p:attrName>ppt_y</p:attrName>
                                        </p:attrNameLst>
                                      </p:cBhvr>
                                    </p:animMotion>
                                  </p:childTnLst>
                                </p:cTn>
                              </p:par>
                            </p:childTnLst>
                          </p:cTn>
                        </p:par>
                        <p:par>
                          <p:cTn id="23" fill="hold">
                            <p:stCondLst>
                              <p:cond delay="2000"/>
                            </p:stCondLst>
                            <p:childTnLst>
                              <p:par>
                                <p:cTn id="24" presetID="1" presetClass="exit" presetSubtype="0" fill="hold" grpId="3" nodeType="afterEffect">
                                  <p:stCondLst>
                                    <p:cond delay="0"/>
                                  </p:stCondLst>
                                  <p:childTnLst>
                                    <p:set>
                                      <p:cBhvr>
                                        <p:cTn id="25" dur="1" fill="hold">
                                          <p:stCondLst>
                                            <p:cond delay="0"/>
                                          </p:stCondLst>
                                        </p:cTn>
                                        <p:tgtEl>
                                          <p:spTgt spid="36"/>
                                        </p:tgtEl>
                                        <p:attrNameLst>
                                          <p:attrName>style.visibility</p:attrName>
                                        </p:attrNameLst>
                                      </p:cBhvr>
                                      <p:to>
                                        <p:strVal val="hidden"/>
                                      </p:to>
                                    </p:set>
                                  </p:childTnLst>
                                </p:cTn>
                              </p:par>
                              <p:par>
                                <p:cTn id="26" presetID="1" presetClass="exit" presetSubtype="0" fill="hold" grpId="3" nodeType="withEffect">
                                  <p:stCondLst>
                                    <p:cond delay="0"/>
                                  </p:stCondLst>
                                  <p:childTnLst>
                                    <p:set>
                                      <p:cBhvr>
                                        <p:cTn id="27" dur="1" fill="hold">
                                          <p:stCondLst>
                                            <p:cond delay="0"/>
                                          </p:stCondLst>
                                        </p:cTn>
                                        <p:tgtEl>
                                          <p:spTgt spid="35"/>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wipe(left)">
                                      <p:cBhvr>
                                        <p:cTn id="32" dur="500"/>
                                        <p:tgtEl>
                                          <p:spTgt spid="38"/>
                                        </p:tgtEl>
                                      </p:cBhvr>
                                    </p:animEffect>
                                  </p:childTnLst>
                                </p:cTn>
                              </p:par>
                            </p:childTnLst>
                          </p:cTn>
                        </p:par>
                        <p:par>
                          <p:cTn id="33" fill="hold">
                            <p:stCondLst>
                              <p:cond delay="500"/>
                            </p:stCondLst>
                            <p:childTnLst>
                              <p:par>
                                <p:cTn id="34" presetID="1" presetClass="entr" presetSubtype="0" fill="hold" grpId="0" nodeType="afterEffect">
                                  <p:stCondLst>
                                    <p:cond delay="0"/>
                                  </p:stCondLst>
                                  <p:childTnLst>
                                    <p:set>
                                      <p:cBhvr>
                                        <p:cTn id="35" dur="1" fill="hold">
                                          <p:stCondLst>
                                            <p:cond delay="0"/>
                                          </p:stCondLst>
                                        </p:cTn>
                                        <p:tgtEl>
                                          <p:spTgt spid="4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41"/>
                                        </p:tgtEl>
                                        <p:attrNameLst>
                                          <p:attrName>style.visibility</p:attrName>
                                        </p:attrNameLst>
                                      </p:cBhvr>
                                      <p:to>
                                        <p:strVal val="visible"/>
                                      </p:to>
                                    </p:set>
                                  </p:childTnLst>
                                </p:cTn>
                              </p:par>
                            </p:childTnLst>
                          </p:cTn>
                        </p:par>
                        <p:par>
                          <p:cTn id="40" fill="hold">
                            <p:stCondLst>
                              <p:cond delay="0"/>
                            </p:stCondLst>
                            <p:childTnLst>
                              <p:par>
                                <p:cTn id="41" presetID="1" presetClass="entr" presetSubtype="0" fill="hold" grpId="0" nodeType="after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wipe(left)">
                                      <p:cBhvr>
                                        <p:cTn id="47" dur="2000"/>
                                        <p:tgtEl>
                                          <p:spTgt spid="44"/>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1" nodeType="clickEffect">
                                  <p:stCondLst>
                                    <p:cond delay="0"/>
                                  </p:stCondLst>
                                  <p:childTnLst>
                                    <p:set>
                                      <p:cBhvr>
                                        <p:cTn id="51" dur="1" fill="hold">
                                          <p:stCondLst>
                                            <p:cond delay="0"/>
                                          </p:stCondLst>
                                        </p:cTn>
                                        <p:tgtEl>
                                          <p:spTgt spid="45"/>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2" fill="hold" nodeType="click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wipe(right)">
                                      <p:cBhvr>
                                        <p:cTn id="56" dur="500"/>
                                        <p:tgtEl>
                                          <p:spTgt spid="10"/>
                                        </p:tgtEl>
                                      </p:cBhvr>
                                    </p:animEffect>
                                  </p:childTnLst>
                                </p:cTn>
                              </p:par>
                            </p:childTnLst>
                          </p:cTn>
                        </p:par>
                        <p:par>
                          <p:cTn id="57" fill="hold">
                            <p:stCondLst>
                              <p:cond delay="500"/>
                            </p:stCondLst>
                            <p:childTnLst>
                              <p:par>
                                <p:cTn id="58" presetID="1" presetClass="entr" presetSubtype="0" fill="hold" grpId="0" nodeType="afterEffect">
                                  <p:stCondLst>
                                    <p:cond delay="0"/>
                                  </p:stCondLst>
                                  <p:childTnLst>
                                    <p:set>
                                      <p:cBhvr>
                                        <p:cTn id="59" dur="1" fill="hold">
                                          <p:stCondLst>
                                            <p:cond delay="0"/>
                                          </p:stCondLst>
                                        </p:cTn>
                                        <p:tgtEl>
                                          <p:spTgt spid="17"/>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0" presetClass="path" presetSubtype="0" accel="50000" decel="50000" fill="hold" grpId="0" nodeType="clickEffect">
                                  <p:stCondLst>
                                    <p:cond delay="0"/>
                                  </p:stCondLst>
                                  <p:childTnLst>
                                    <p:animMotion origin="layout" path="M 2.77778E-7 7.40741E-7 C -0.00868 -0.0007 -0.01354 0.00023 -0.02222 -0.00093 C -0.03194 -0.00232 -0.03056 -0.00208 -0.03837 -0.00718 C -0.04514 -0.01157 -0.04358 -0.00995 -0.05035 -0.01482 C -0.05139 -0.01713 -0.05521 -0.01921 -0.0566 -0.02107 C -0.05903 -0.02338 -0.05972 -0.02338 -0.06181 -0.02523 C -0.06389 -0.02708 -0.06701 -0.03032 -0.06892 -0.03218 C -0.07014 -0.03403 -0.07205 -0.03449 -0.07326 -0.03634 C -0.07448 -0.03843 -0.07899 -0.04282 -0.08056 -0.04468 C -0.0842 -0.04907 -0.08229 -0.04769 -0.08576 -0.05232 C -0.0875 -0.05463 -0.09132 -0.06435 -0.09132 -0.06412 C -0.09253 -0.06806 -0.09288 -0.06759 -0.0941 -0.07176 C -0.09531 -0.07593 -0.0974 -0.08588 -0.09826 -0.08958 " pathEditMode="relative" rAng="0" ptsTypes="fffffafffffaf">
                                      <p:cBhvr>
                                        <p:cTn id="63" dur="2000" fill="hold"/>
                                        <p:tgtEl>
                                          <p:spTgt spid="45"/>
                                        </p:tgtEl>
                                        <p:attrNameLst>
                                          <p:attrName>ppt_x</p:attrName>
                                          <p:attrName>ppt_y</p:attrName>
                                        </p:attrNameLst>
                                      </p:cBhvr>
                                      <p:rCtr x="-4913" y="-4468"/>
                                    </p:animMotion>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48"/>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49"/>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nodeType="clickEffect">
                                  <p:stCondLst>
                                    <p:cond delay="0"/>
                                  </p:stCondLst>
                                  <p:childTnLst>
                                    <p:set>
                                      <p:cBhvr>
                                        <p:cTn id="73" dur="1" fill="hold">
                                          <p:stCondLst>
                                            <p:cond delay="0"/>
                                          </p:stCondLst>
                                        </p:cTn>
                                        <p:tgtEl>
                                          <p:spTgt spid="50"/>
                                        </p:tgtEl>
                                        <p:attrNameLst>
                                          <p:attrName>style.visibility</p:attrName>
                                        </p:attrNameLst>
                                      </p:cBhvr>
                                      <p:to>
                                        <p:strVal val="visible"/>
                                      </p:to>
                                    </p:set>
                                    <p:animEffect transition="in" filter="wipe(down)">
                                      <p:cBhvr>
                                        <p:cTn id="74" dur="500"/>
                                        <p:tgtEl>
                                          <p:spTgt spid="50"/>
                                        </p:tgtEl>
                                      </p:cBhvr>
                                    </p:animEffect>
                                  </p:childTnLst>
                                </p:cTn>
                              </p:par>
                            </p:childTnLst>
                          </p:cTn>
                        </p:par>
                        <p:par>
                          <p:cTn id="75" fill="hold">
                            <p:stCondLst>
                              <p:cond delay="500"/>
                            </p:stCondLst>
                            <p:childTnLst>
                              <p:par>
                                <p:cTn id="76" presetID="1" presetClass="entr" presetSubtype="0" fill="hold" grpId="0" nodeType="afterEffect">
                                  <p:stCondLst>
                                    <p:cond delay="0"/>
                                  </p:stCondLst>
                                  <p:childTnLst>
                                    <p:set>
                                      <p:cBhvr>
                                        <p:cTn id="77" dur="1" fill="hold">
                                          <p:stCondLst>
                                            <p:cond delay="0"/>
                                          </p:stCondLst>
                                        </p:cTn>
                                        <p:tgtEl>
                                          <p:spTgt spid="55"/>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iterate type="lt">
                                    <p:tmAbs val="200"/>
                                  </p:iterate>
                                  <p:childTnLst>
                                    <p:set>
                                      <p:cBhvr>
                                        <p:cTn id="81" dur="1" fill="hold">
                                          <p:stCondLst>
                                            <p:cond delay="0"/>
                                          </p:stCondLst>
                                        </p:cTn>
                                        <p:tgtEl>
                                          <p:spTgt spid="56"/>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iterate type="lt">
                                    <p:tmAbs val="200"/>
                                  </p:iterate>
                                  <p:childTnLst>
                                    <p:set>
                                      <p:cBhvr>
                                        <p:cTn id="85" dur="1" fill="hold">
                                          <p:stCondLst>
                                            <p:cond delay="0"/>
                                          </p:stCondLst>
                                        </p:cTn>
                                        <p:tgtEl>
                                          <p:spTgt spid="71"/>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nodeType="clickEffect">
                                  <p:stCondLst>
                                    <p:cond delay="0"/>
                                  </p:stCondLst>
                                  <p:childTnLst>
                                    <p:set>
                                      <p:cBhvr>
                                        <p:cTn id="89" dur="1" fill="hold">
                                          <p:stCondLst>
                                            <p:cond delay="0"/>
                                          </p:stCondLst>
                                        </p:cTn>
                                        <p:tgtEl>
                                          <p:spTgt spid="75"/>
                                        </p:tgtEl>
                                        <p:attrNameLst>
                                          <p:attrName>style.visibility</p:attrName>
                                        </p:attrNameLst>
                                      </p:cBhvr>
                                      <p:to>
                                        <p:strVal val="visible"/>
                                      </p:to>
                                    </p:set>
                                    <p:animEffect transition="in" filter="wipe(down)">
                                      <p:cBhvr>
                                        <p:cTn id="90" dur="1000"/>
                                        <p:tgtEl>
                                          <p:spTgt spid="75"/>
                                        </p:tgtEl>
                                      </p:cBhvr>
                                    </p:animEffect>
                                  </p:childTnLst>
                                </p:cTn>
                              </p:par>
                            </p:childTnLst>
                          </p:cTn>
                        </p:par>
                        <p:par>
                          <p:cTn id="91" fill="hold">
                            <p:stCondLst>
                              <p:cond delay="1000"/>
                            </p:stCondLst>
                            <p:childTnLst>
                              <p:par>
                                <p:cTn id="92" presetID="1" presetClass="entr" presetSubtype="0" fill="hold" grpId="0" nodeType="afterEffect">
                                  <p:stCondLst>
                                    <p:cond delay="0"/>
                                  </p:stCondLst>
                                  <p:childTnLst>
                                    <p:set>
                                      <p:cBhvr>
                                        <p:cTn id="93" dur="1" fill="hold">
                                          <p:stCondLst>
                                            <p:cond delay="0"/>
                                          </p:stCondLst>
                                        </p:cTn>
                                        <p:tgtEl>
                                          <p:spTgt spid="76"/>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73"/>
                                        </p:tgtEl>
                                        <p:attrNameLst>
                                          <p:attrName>style.visibility</p:attrName>
                                        </p:attrNameLst>
                                      </p:cBhvr>
                                      <p:to>
                                        <p:strVal val="visible"/>
                                      </p:to>
                                    </p:set>
                                    <p:animEffect transition="in" filter="wipe(left)">
                                      <p:cBhvr>
                                        <p:cTn id="98" dur="2000"/>
                                        <p:tgtEl>
                                          <p:spTgt spid="73"/>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1" fill="hold" nodeType="clickEffect">
                                  <p:stCondLst>
                                    <p:cond delay="0"/>
                                  </p:stCondLst>
                                  <p:childTnLst>
                                    <p:set>
                                      <p:cBhvr>
                                        <p:cTn id="102" dur="1" fill="hold">
                                          <p:stCondLst>
                                            <p:cond delay="0"/>
                                          </p:stCondLst>
                                        </p:cTn>
                                        <p:tgtEl>
                                          <p:spTgt spid="81"/>
                                        </p:tgtEl>
                                        <p:attrNameLst>
                                          <p:attrName>style.visibility</p:attrName>
                                        </p:attrNameLst>
                                      </p:cBhvr>
                                      <p:to>
                                        <p:strVal val="visible"/>
                                      </p:to>
                                    </p:set>
                                    <p:animEffect transition="in" filter="wipe(up)">
                                      <p:cBhvr>
                                        <p:cTn id="103" dur="500"/>
                                        <p:tgtEl>
                                          <p:spTgt spid="81"/>
                                        </p:tgtEl>
                                      </p:cBhvr>
                                    </p:animEffect>
                                  </p:childTnLst>
                                </p:cTn>
                              </p:par>
                            </p:childTnLst>
                          </p:cTn>
                        </p:par>
                        <p:par>
                          <p:cTn id="104" fill="hold">
                            <p:stCondLst>
                              <p:cond delay="500"/>
                            </p:stCondLst>
                            <p:childTnLst>
                              <p:par>
                                <p:cTn id="105" presetID="1" presetClass="entr" presetSubtype="0" fill="hold" grpId="0" nodeType="afterEffect">
                                  <p:stCondLst>
                                    <p:cond delay="0"/>
                                  </p:stCondLst>
                                  <p:childTnLst>
                                    <p:set>
                                      <p:cBhvr>
                                        <p:cTn id="106" dur="1" fill="hold">
                                          <p:stCondLst>
                                            <p:cond delay="0"/>
                                          </p:stCondLst>
                                        </p:cTn>
                                        <p:tgtEl>
                                          <p:spTgt spid="82"/>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grpId="0" nodeType="clickEffect">
                                  <p:stCondLst>
                                    <p:cond delay="0"/>
                                  </p:stCondLst>
                                  <p:childTnLst>
                                    <p:set>
                                      <p:cBhvr>
                                        <p:cTn id="110" dur="1" fill="hold">
                                          <p:stCondLst>
                                            <p:cond delay="0"/>
                                          </p:stCondLst>
                                        </p:cTn>
                                        <p:tgtEl>
                                          <p:spTgt spid="83"/>
                                        </p:tgtEl>
                                        <p:attrNameLst>
                                          <p:attrName>style.visibility</p:attrName>
                                        </p:attrNameLst>
                                      </p:cBhvr>
                                      <p:to>
                                        <p:strVal val="visible"/>
                                      </p:to>
                                    </p:set>
                                    <p:animEffect transition="in" filter="wipe(left)">
                                      <p:cBhvr>
                                        <p:cTn id="111" dur="2000"/>
                                        <p:tgtEl>
                                          <p:spTgt spid="83"/>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grpId="0" nodeType="clickEffect">
                                  <p:stCondLst>
                                    <p:cond delay="0"/>
                                  </p:stCondLst>
                                  <p:childTnLst>
                                    <p:set>
                                      <p:cBhvr>
                                        <p:cTn id="115" dur="1" fill="hold">
                                          <p:stCondLst>
                                            <p:cond delay="0"/>
                                          </p:stCondLst>
                                        </p:cTn>
                                        <p:tgtEl>
                                          <p:spTgt spid="39"/>
                                        </p:tgtEl>
                                        <p:attrNameLst>
                                          <p:attrName>style.visibility</p:attrName>
                                        </p:attrNameLst>
                                      </p:cBhvr>
                                      <p:to>
                                        <p:strVal val="visible"/>
                                      </p:to>
                                    </p:set>
                                    <p:animEffect transition="in" filter="wipe(left)">
                                      <p:cBhvr>
                                        <p:cTn id="116" dur="1000"/>
                                        <p:tgtEl>
                                          <p:spTgt spid="39"/>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grpId="0" nodeType="clickEffect">
                                  <p:stCondLst>
                                    <p:cond delay="0"/>
                                  </p:stCondLst>
                                  <p:childTnLst>
                                    <p:set>
                                      <p:cBhvr>
                                        <p:cTn id="120" dur="1" fill="hold">
                                          <p:stCondLst>
                                            <p:cond delay="0"/>
                                          </p:stCondLst>
                                        </p:cTn>
                                        <p:tgtEl>
                                          <p:spTgt spid="89"/>
                                        </p:tgtEl>
                                        <p:attrNameLst>
                                          <p:attrName>style.visibility</p:attrName>
                                        </p:attrNameLst>
                                      </p:cBhvr>
                                      <p:to>
                                        <p:strVal val="visible"/>
                                      </p:to>
                                    </p:set>
                                    <p:animEffect transition="in" filter="wipe(left)">
                                      <p:cBhvr>
                                        <p:cTn id="121" dur="2000"/>
                                        <p:tgtEl>
                                          <p:spTgt spid="89"/>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4" fill="hold" grpId="0" nodeType="clickEffect">
                                  <p:stCondLst>
                                    <p:cond delay="0"/>
                                  </p:stCondLst>
                                  <p:childTnLst>
                                    <p:set>
                                      <p:cBhvr>
                                        <p:cTn id="125" dur="1" fill="hold">
                                          <p:stCondLst>
                                            <p:cond delay="0"/>
                                          </p:stCondLst>
                                        </p:cTn>
                                        <p:tgtEl>
                                          <p:spTgt spid="90"/>
                                        </p:tgtEl>
                                        <p:attrNameLst>
                                          <p:attrName>style.visibility</p:attrName>
                                        </p:attrNameLst>
                                      </p:cBhvr>
                                      <p:to>
                                        <p:strVal val="visible"/>
                                      </p:to>
                                    </p:set>
                                    <p:animEffect transition="in" filter="wipe(down)">
                                      <p:cBhvr>
                                        <p:cTn id="126" dur="500"/>
                                        <p:tgtEl>
                                          <p:spTgt spid="90"/>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8" fill="hold" grpId="0" nodeType="clickEffect">
                                  <p:stCondLst>
                                    <p:cond delay="0"/>
                                  </p:stCondLst>
                                  <p:childTnLst>
                                    <p:set>
                                      <p:cBhvr>
                                        <p:cTn id="130" dur="1" fill="hold">
                                          <p:stCondLst>
                                            <p:cond delay="0"/>
                                          </p:stCondLst>
                                        </p:cTn>
                                        <p:tgtEl>
                                          <p:spTgt spid="43"/>
                                        </p:tgtEl>
                                        <p:attrNameLst>
                                          <p:attrName>style.visibility</p:attrName>
                                        </p:attrNameLst>
                                      </p:cBhvr>
                                      <p:to>
                                        <p:strVal val="visible"/>
                                      </p:to>
                                    </p:set>
                                    <p:animEffect transition="in" filter="wipe(left)">
                                      <p:cBhvr>
                                        <p:cTn id="131" dur="1000"/>
                                        <p:tgtEl>
                                          <p:spTgt spid="43"/>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8" fill="hold" grpId="0" nodeType="clickEffect">
                                  <p:stCondLst>
                                    <p:cond delay="0"/>
                                  </p:stCondLst>
                                  <p:childTnLst>
                                    <p:set>
                                      <p:cBhvr>
                                        <p:cTn id="135" dur="1" fill="hold">
                                          <p:stCondLst>
                                            <p:cond delay="0"/>
                                          </p:stCondLst>
                                        </p:cTn>
                                        <p:tgtEl>
                                          <p:spTgt spid="91"/>
                                        </p:tgtEl>
                                        <p:attrNameLst>
                                          <p:attrName>style.visibility</p:attrName>
                                        </p:attrNameLst>
                                      </p:cBhvr>
                                      <p:to>
                                        <p:strVal val="visible"/>
                                      </p:to>
                                    </p:set>
                                    <p:animEffect transition="in" filter="wipe(left)">
                                      <p:cBhvr>
                                        <p:cTn id="136" dur="2000"/>
                                        <p:tgtEl>
                                          <p:spTgt spid="91"/>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8" fill="hold" grpId="0" nodeType="clickEffect">
                                  <p:stCondLst>
                                    <p:cond delay="0"/>
                                  </p:stCondLst>
                                  <p:childTnLst>
                                    <p:set>
                                      <p:cBhvr>
                                        <p:cTn id="140" dur="1" fill="hold">
                                          <p:stCondLst>
                                            <p:cond delay="0"/>
                                          </p:stCondLst>
                                        </p:cTn>
                                        <p:tgtEl>
                                          <p:spTgt spid="92"/>
                                        </p:tgtEl>
                                        <p:attrNameLst>
                                          <p:attrName>style.visibility</p:attrName>
                                        </p:attrNameLst>
                                      </p:cBhvr>
                                      <p:to>
                                        <p:strVal val="visible"/>
                                      </p:to>
                                    </p:set>
                                    <p:animEffect transition="in" filter="wipe(left)">
                                      <p:cBhvr>
                                        <p:cTn id="141" dur="2000"/>
                                        <p:tgtEl>
                                          <p:spTgt spid="92"/>
                                        </p:tgtEl>
                                      </p:cBhvr>
                                    </p:animEffect>
                                  </p:childTnLst>
                                </p:cTn>
                              </p:par>
                            </p:childTnLst>
                          </p:cTn>
                        </p:par>
                      </p:childTnLst>
                    </p:cTn>
                  </p:par>
                  <p:par>
                    <p:cTn id="142" fill="hold">
                      <p:stCondLst>
                        <p:cond delay="indefinite"/>
                      </p:stCondLst>
                      <p:childTnLst>
                        <p:par>
                          <p:cTn id="143" fill="hold">
                            <p:stCondLst>
                              <p:cond delay="0"/>
                            </p:stCondLst>
                            <p:childTnLst>
                              <p:par>
                                <p:cTn id="144" presetID="1" presetClass="entr" presetSubtype="0" fill="hold" grpId="0" nodeType="clickEffect">
                                  <p:stCondLst>
                                    <p:cond delay="0"/>
                                  </p:stCondLst>
                                  <p:iterate type="lt">
                                    <p:tmAbs val="200"/>
                                  </p:iterate>
                                  <p:childTnLst>
                                    <p:set>
                                      <p:cBhvr>
                                        <p:cTn id="145"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5" grpId="1"/>
      <p:bldP spid="35" grpId="3"/>
      <p:bldP spid="36" grpId="0"/>
      <p:bldP spid="36" grpId="1"/>
      <p:bldP spid="36" grpId="3"/>
      <p:bldP spid="40" grpId="0"/>
      <p:bldP spid="41" grpId="0" animBg="1"/>
      <p:bldP spid="42" grpId="0"/>
      <p:bldP spid="44" grpId="0"/>
      <p:bldP spid="45" grpId="0"/>
      <p:bldP spid="45" grpId="1"/>
      <p:bldP spid="48" grpId="0"/>
      <p:bldP spid="49" grpId="0"/>
      <p:bldP spid="55" grpId="0"/>
      <p:bldP spid="56" grpId="0"/>
      <p:bldP spid="71" grpId="0"/>
      <p:bldP spid="73" grpId="0"/>
      <p:bldP spid="76" grpId="0"/>
      <p:bldP spid="82" grpId="0"/>
      <p:bldP spid="83" grpId="0"/>
      <p:bldP spid="89" grpId="0"/>
      <p:bldP spid="90" grpId="0" animBg="1"/>
      <p:bldP spid="91" grpId="0" animBg="1"/>
      <p:bldP spid="92" grpId="0" animBg="1"/>
      <p:bldP spid="17" grpId="0"/>
      <p:bldP spid="39" grpId="0"/>
      <p:bldP spid="43" grpId="0"/>
      <p:bldP spid="5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0"/>
          <p:cNvSpPr>
            <a:spLocks noChangeArrowheads="1"/>
          </p:cNvSpPr>
          <p:nvPr/>
        </p:nvSpPr>
        <p:spPr bwMode="auto">
          <a:xfrm>
            <a:off x="106167" y="-46068"/>
            <a:ext cx="6473463"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en-US" altLang="zh-CN" sz="4000" b="1" dirty="0">
                <a:solidFill>
                  <a:schemeClr val="tx2"/>
                </a:solidFill>
                <a:latin typeface="+mn-ea"/>
                <a:ea typeface="+mn-ea"/>
              </a:rPr>
              <a:t>5.3 </a:t>
            </a:r>
            <a:r>
              <a:rPr lang="zh-CN" altLang="en-US" sz="4000" b="1" dirty="0">
                <a:solidFill>
                  <a:schemeClr val="tx2"/>
                </a:solidFill>
                <a:latin typeface="+mn-ea"/>
                <a:ea typeface="+mn-ea"/>
              </a:rPr>
              <a:t>霍尔效应</a:t>
            </a:r>
            <a:r>
              <a:rPr lang="en-US" altLang="zh-CN" sz="4000" b="1" dirty="0">
                <a:solidFill>
                  <a:schemeClr val="tx2"/>
                </a:solidFill>
                <a:latin typeface="+mn-ea"/>
                <a:ea typeface="+mn-ea"/>
              </a:rPr>
              <a:t>(</a:t>
            </a:r>
            <a:r>
              <a:rPr lang="zh-CN" altLang="en-US" sz="4000" b="1" dirty="0">
                <a:solidFill>
                  <a:schemeClr val="tx2"/>
                </a:solidFill>
                <a:latin typeface="+mn-ea"/>
                <a:ea typeface="+mn-ea"/>
              </a:rPr>
              <a:t>单一掺杂）</a:t>
            </a:r>
            <a:r>
              <a:rPr lang="en-US" altLang="zh-CN" sz="4000" b="1" dirty="0">
                <a:solidFill>
                  <a:schemeClr val="tx2"/>
                </a:solidFill>
                <a:latin typeface="+mn-ea"/>
                <a:ea typeface="+mn-ea"/>
              </a:rPr>
              <a:t> </a:t>
            </a:r>
            <a:r>
              <a:rPr lang="zh-CN" altLang="en-US" sz="4000" dirty="0">
                <a:solidFill>
                  <a:schemeClr val="tx2"/>
                </a:solidFill>
                <a:latin typeface="+mn-ea"/>
                <a:ea typeface="+mn-ea"/>
              </a:rPr>
              <a:t> </a:t>
            </a:r>
          </a:p>
        </p:txBody>
      </p:sp>
      <mc:AlternateContent xmlns:mc="http://schemas.openxmlformats.org/markup-compatibility/2006">
        <mc:Choice xmlns:a14="http://schemas.microsoft.com/office/drawing/2010/main" Requires="a14">
          <p:sp>
            <p:nvSpPr>
              <p:cNvPr id="3" name="矩形 2"/>
              <p:cNvSpPr/>
              <p:nvPr/>
            </p:nvSpPr>
            <p:spPr>
              <a:xfrm>
                <a:off x="5129259" y="2470148"/>
                <a:ext cx="200413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r>
                            <a:rPr lang="zh-CN" altLang="en-US" b="1" i="1">
                              <a:latin typeface="Cambria Math"/>
                            </a:rPr>
                            <m:t>𝝈</m:t>
                          </m:r>
                        </m:e>
                        <m:sub>
                          <m:r>
                            <a:rPr lang="en-US" altLang="zh-CN" b="1" i="1">
                              <a:latin typeface="Cambria Math"/>
                            </a:rPr>
                            <m:t>𝒏</m:t>
                          </m:r>
                        </m:sub>
                      </m:sSub>
                      <m:r>
                        <a:rPr lang="en-US" altLang="zh-CN" b="1" i="1">
                          <a:latin typeface="Cambria Math"/>
                        </a:rPr>
                        <m:t>=</m:t>
                      </m:r>
                      <m:r>
                        <a:rPr lang="en-US" altLang="zh-CN" b="1" i="1">
                          <a:latin typeface="Cambria Math"/>
                        </a:rPr>
                        <m:t>𝒏𝒆</m:t>
                      </m:r>
                      <m:sSub>
                        <m:sSubPr>
                          <m:ctrlPr>
                            <a:rPr lang="en-US" altLang="zh-CN" b="1" i="1">
                              <a:latin typeface="Cambria Math" panose="02040503050406030204" pitchFamily="18" charset="0"/>
                            </a:rPr>
                          </m:ctrlPr>
                        </m:sSubPr>
                        <m:e>
                          <m:r>
                            <a:rPr lang="zh-CN" altLang="en-US" b="1" i="1">
                              <a:latin typeface="Cambria Math"/>
                            </a:rPr>
                            <m:t>𝝁</m:t>
                          </m:r>
                        </m:e>
                        <m:sub>
                          <m:r>
                            <a:rPr lang="en-US" altLang="zh-CN" b="1" i="1">
                              <a:latin typeface="Cambria Math"/>
                            </a:rPr>
                            <m:t>𝒏</m:t>
                          </m:r>
                        </m:sub>
                      </m:sSub>
                    </m:oMath>
                  </m:oMathPara>
                </a14:m>
                <a:endParaRPr lang="zh-CN" altLang="en-US" b="1" dirty="0"/>
              </a:p>
            </p:txBody>
          </p:sp>
        </mc:Choice>
        <mc:Fallback>
          <p:sp>
            <p:nvSpPr>
              <p:cNvPr id="3" name="矩形 2"/>
              <p:cNvSpPr>
                <a:spLocks noRot="1" noChangeAspect="1" noMove="1" noResize="1" noEditPoints="1" noAdjustHandles="1" noChangeArrowheads="1" noChangeShapeType="1" noTextEdit="1"/>
              </p:cNvSpPr>
              <p:nvPr/>
            </p:nvSpPr>
            <p:spPr>
              <a:xfrm>
                <a:off x="5129259" y="2470148"/>
                <a:ext cx="2004138" cy="52322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矩形 3"/>
              <p:cNvSpPr/>
              <p:nvPr/>
            </p:nvSpPr>
            <p:spPr>
              <a:xfrm>
                <a:off x="5129259" y="3380734"/>
                <a:ext cx="2057038" cy="5618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r>
                            <a:rPr lang="zh-CN" altLang="en-US" b="1" i="1">
                              <a:latin typeface="Cambria Math"/>
                            </a:rPr>
                            <m:t>𝝈</m:t>
                          </m:r>
                        </m:e>
                        <m:sub>
                          <m:r>
                            <a:rPr lang="en-US" altLang="zh-CN" b="1" i="1">
                              <a:latin typeface="Cambria Math"/>
                            </a:rPr>
                            <m:t>𝒑</m:t>
                          </m:r>
                        </m:sub>
                      </m:sSub>
                      <m:r>
                        <a:rPr lang="en-US" altLang="zh-CN" b="1" i="1">
                          <a:latin typeface="Cambria Math"/>
                        </a:rPr>
                        <m:t>=</m:t>
                      </m:r>
                      <m:r>
                        <a:rPr lang="en-US" altLang="zh-CN" b="1" i="1">
                          <a:latin typeface="Cambria Math"/>
                        </a:rPr>
                        <m:t>𝒑𝒆</m:t>
                      </m:r>
                      <m:sSub>
                        <m:sSubPr>
                          <m:ctrlPr>
                            <a:rPr lang="en-US" altLang="zh-CN" b="1" i="1">
                              <a:latin typeface="Cambria Math" panose="02040503050406030204" pitchFamily="18" charset="0"/>
                            </a:rPr>
                          </m:ctrlPr>
                        </m:sSubPr>
                        <m:e>
                          <m:r>
                            <a:rPr lang="zh-CN" altLang="en-US" b="1" i="1">
                              <a:latin typeface="Cambria Math"/>
                            </a:rPr>
                            <m:t>𝝁</m:t>
                          </m:r>
                        </m:e>
                        <m:sub>
                          <m:r>
                            <a:rPr lang="en-US" altLang="zh-CN" b="1" i="1">
                              <a:latin typeface="Cambria Math"/>
                            </a:rPr>
                            <m:t>𝒑</m:t>
                          </m:r>
                        </m:sub>
                      </m:sSub>
                    </m:oMath>
                  </m:oMathPara>
                </a14:m>
                <a:endParaRPr lang="zh-CN" altLang="en-US" b="1" dirty="0"/>
              </a:p>
            </p:txBody>
          </p:sp>
        </mc:Choice>
        <mc:Fallback>
          <p:sp>
            <p:nvSpPr>
              <p:cNvPr id="4" name="矩形 3"/>
              <p:cNvSpPr>
                <a:spLocks noRot="1" noChangeAspect="1" noMove="1" noResize="1" noEditPoints="1" noAdjustHandles="1" noChangeArrowheads="1" noChangeShapeType="1" noTextEdit="1"/>
              </p:cNvSpPr>
              <p:nvPr/>
            </p:nvSpPr>
            <p:spPr>
              <a:xfrm>
                <a:off x="5129259" y="3380734"/>
                <a:ext cx="2057038" cy="561820"/>
              </a:xfrm>
              <a:prstGeom prst="rect">
                <a:avLst/>
              </a:prstGeom>
              <a:blipFill>
                <a:blip r:embed="rId4"/>
                <a:stretch>
                  <a:fillRect/>
                </a:stretch>
              </a:blipFill>
            </p:spPr>
            <p:txBody>
              <a:bodyPr/>
              <a:lstStyle/>
              <a:p>
                <a:r>
                  <a:rPr lang="zh-CN" altLang="en-US">
                    <a:noFill/>
                  </a:rPr>
                  <a:t> </a:t>
                </a:r>
              </a:p>
            </p:txBody>
          </p:sp>
        </mc:Fallback>
      </mc:AlternateContent>
      <p:sp>
        <p:nvSpPr>
          <p:cNvPr id="6" name="文本框 5"/>
          <p:cNvSpPr txBox="1"/>
          <p:nvPr/>
        </p:nvSpPr>
        <p:spPr>
          <a:xfrm>
            <a:off x="2678932" y="2576699"/>
            <a:ext cx="1821332" cy="523220"/>
          </a:xfrm>
          <a:prstGeom prst="rect">
            <a:avLst/>
          </a:prstGeom>
          <a:noFill/>
        </p:spPr>
        <p:txBody>
          <a:bodyPr wrap="none" rtlCol="0">
            <a:spAutoFit/>
          </a:bodyPr>
          <a:lstStyle/>
          <a:p>
            <a:r>
              <a:rPr lang="en-US" altLang="zh-CN" dirty="0"/>
              <a:t>n</a:t>
            </a:r>
            <a:r>
              <a:rPr lang="zh-CN" altLang="en-US" dirty="0" smtClean="0"/>
              <a:t>型半导体</a:t>
            </a:r>
            <a:endParaRPr lang="zh-CN" altLang="en-US" dirty="0"/>
          </a:p>
        </p:txBody>
      </p:sp>
      <p:sp>
        <p:nvSpPr>
          <p:cNvPr id="7" name="文本框 6"/>
          <p:cNvSpPr txBox="1"/>
          <p:nvPr/>
        </p:nvSpPr>
        <p:spPr>
          <a:xfrm>
            <a:off x="2738199" y="3516499"/>
            <a:ext cx="1821332" cy="523220"/>
          </a:xfrm>
          <a:prstGeom prst="rect">
            <a:avLst/>
          </a:prstGeom>
          <a:noFill/>
        </p:spPr>
        <p:txBody>
          <a:bodyPr wrap="none" rtlCol="0">
            <a:spAutoFit/>
          </a:bodyPr>
          <a:lstStyle/>
          <a:p>
            <a:r>
              <a:rPr lang="en-US" altLang="zh-CN" dirty="0" smtClean="0"/>
              <a:t>p</a:t>
            </a:r>
            <a:r>
              <a:rPr lang="zh-CN" altLang="en-US" dirty="0" smtClean="0"/>
              <a:t>型半导体</a:t>
            </a:r>
            <a:endParaRPr lang="zh-CN" altLang="en-US" dirty="0"/>
          </a:p>
        </p:txBody>
      </p:sp>
      <mc:AlternateContent xmlns:mc="http://schemas.openxmlformats.org/markup-compatibility/2006">
        <mc:Choice xmlns:a14="http://schemas.microsoft.com/office/drawing/2010/main" Requires="a14">
          <p:sp>
            <p:nvSpPr>
              <p:cNvPr id="8" name="TextBox 90"/>
              <p:cNvSpPr txBox="1"/>
              <p:nvPr/>
            </p:nvSpPr>
            <p:spPr>
              <a:xfrm>
                <a:off x="7628245" y="2178162"/>
                <a:ext cx="1943289" cy="901785"/>
              </a:xfrm>
              <a:prstGeom prst="rect">
                <a:avLst/>
              </a:prstGeom>
              <a:solidFill>
                <a:srgbClr val="FFFF00"/>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a:rPr>
                            <m:t>𝑹</m:t>
                          </m:r>
                        </m:e>
                        <m:sub>
                          <m:r>
                            <a:rPr lang="en-US" altLang="zh-CN" b="1" i="1">
                              <a:latin typeface="Cambria Math"/>
                            </a:rPr>
                            <m:t>𝒏</m:t>
                          </m:r>
                        </m:sub>
                      </m:sSub>
                      <m:r>
                        <a:rPr lang="en-US" altLang="zh-CN" b="1" i="1">
                          <a:latin typeface="Cambria Math"/>
                        </a:rPr>
                        <m:t>=</m:t>
                      </m:r>
                      <m:r>
                        <a:rPr lang="en-US" altLang="zh-CN" b="1">
                          <a:latin typeface="Cambria Math"/>
                        </a:rPr>
                        <m:t>−</m:t>
                      </m:r>
                      <m:f>
                        <m:fPr>
                          <m:ctrlPr>
                            <a:rPr lang="en-US" altLang="zh-CN" b="1" i="1">
                              <a:latin typeface="Cambria Math" panose="02040503050406030204" pitchFamily="18" charset="0"/>
                            </a:rPr>
                          </m:ctrlPr>
                        </m:fPr>
                        <m:num>
                          <m:r>
                            <a:rPr lang="en-US" altLang="zh-CN" b="1" i="1">
                              <a:latin typeface="Cambria Math"/>
                            </a:rPr>
                            <m:t>𝟏</m:t>
                          </m:r>
                        </m:num>
                        <m:den>
                          <m:r>
                            <a:rPr lang="en-US" altLang="zh-CN" b="1" i="1">
                              <a:latin typeface="Cambria Math"/>
                            </a:rPr>
                            <m:t>𝒏𝒆</m:t>
                          </m:r>
                        </m:den>
                      </m:f>
                    </m:oMath>
                  </m:oMathPara>
                </a14:m>
                <a:endParaRPr lang="zh-CN" altLang="en-US" b="1" i="1" dirty="0"/>
              </a:p>
            </p:txBody>
          </p:sp>
        </mc:Choice>
        <mc:Fallback>
          <p:sp>
            <p:nvSpPr>
              <p:cNvPr id="8" name="TextBox 90"/>
              <p:cNvSpPr txBox="1">
                <a:spLocks noRot="1" noChangeAspect="1" noMove="1" noResize="1" noEditPoints="1" noAdjustHandles="1" noChangeArrowheads="1" noChangeShapeType="1" noTextEdit="1"/>
              </p:cNvSpPr>
              <p:nvPr/>
            </p:nvSpPr>
            <p:spPr>
              <a:xfrm>
                <a:off x="7628245" y="2178162"/>
                <a:ext cx="1943289" cy="901785"/>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TextBox 91"/>
              <p:cNvSpPr txBox="1"/>
              <p:nvPr/>
            </p:nvSpPr>
            <p:spPr>
              <a:xfrm>
                <a:off x="7628245" y="3216089"/>
                <a:ext cx="1598130" cy="974369"/>
              </a:xfrm>
              <a:prstGeom prst="rect">
                <a:avLst/>
              </a:prstGeom>
              <a:solidFill>
                <a:srgbClr val="FFFF00"/>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a:rPr>
                            <m:t>𝑹</m:t>
                          </m:r>
                        </m:e>
                        <m:sub>
                          <m:r>
                            <a:rPr lang="en-US" altLang="zh-CN" b="1" i="1">
                              <a:latin typeface="Cambria Math"/>
                            </a:rPr>
                            <m:t>𝒑</m:t>
                          </m:r>
                        </m:sub>
                      </m:sSub>
                      <m:r>
                        <a:rPr lang="en-US" altLang="zh-CN" b="1" i="1">
                          <a:latin typeface="Cambria Math"/>
                        </a:rPr>
                        <m:t>=</m:t>
                      </m:r>
                      <m:f>
                        <m:fPr>
                          <m:ctrlPr>
                            <a:rPr lang="en-US" altLang="zh-CN" b="1" i="1">
                              <a:latin typeface="Cambria Math" panose="02040503050406030204" pitchFamily="18" charset="0"/>
                            </a:rPr>
                          </m:ctrlPr>
                        </m:fPr>
                        <m:num>
                          <m:r>
                            <a:rPr lang="en-US" altLang="zh-CN" b="1" i="1">
                              <a:latin typeface="Cambria Math"/>
                            </a:rPr>
                            <m:t>𝟏</m:t>
                          </m:r>
                        </m:num>
                        <m:den>
                          <m:r>
                            <a:rPr lang="en-US" altLang="zh-CN" b="1" i="1">
                              <a:latin typeface="Cambria Math"/>
                            </a:rPr>
                            <m:t>𝒑𝒆</m:t>
                          </m:r>
                        </m:den>
                      </m:f>
                    </m:oMath>
                  </m:oMathPara>
                </a14:m>
                <a:endParaRPr lang="zh-CN" altLang="en-US" b="1" i="1" dirty="0"/>
              </a:p>
            </p:txBody>
          </p:sp>
        </mc:Choice>
        <mc:Fallback>
          <p:sp>
            <p:nvSpPr>
              <p:cNvPr id="9" name="TextBox 91"/>
              <p:cNvSpPr txBox="1">
                <a:spLocks noRot="1" noChangeAspect="1" noMove="1" noResize="1" noEditPoints="1" noAdjustHandles="1" noChangeArrowheads="1" noChangeShapeType="1" noTextEdit="1"/>
              </p:cNvSpPr>
              <p:nvPr/>
            </p:nvSpPr>
            <p:spPr>
              <a:xfrm>
                <a:off x="7628245" y="3216089"/>
                <a:ext cx="1598130" cy="974369"/>
              </a:xfrm>
              <a:prstGeom prst="rect">
                <a:avLst/>
              </a:prstGeom>
              <a:blipFill>
                <a:blip r:embed="rId6"/>
                <a:stretch>
                  <a:fillRect/>
                </a:stretch>
              </a:blipFill>
            </p:spPr>
            <p:txBody>
              <a:bodyPr/>
              <a:lstStyle/>
              <a:p>
                <a:r>
                  <a:rPr lang="zh-CN" altLang="en-US">
                    <a:noFill/>
                  </a:rPr>
                  <a:t> </a:t>
                </a:r>
              </a:p>
            </p:txBody>
          </p:sp>
        </mc:Fallback>
      </mc:AlternateContent>
      <p:sp>
        <p:nvSpPr>
          <p:cNvPr id="10" name="TextBox 55"/>
          <p:cNvSpPr txBox="1"/>
          <p:nvPr/>
        </p:nvSpPr>
        <p:spPr>
          <a:xfrm>
            <a:off x="3323799" y="4481464"/>
            <a:ext cx="3430747" cy="523220"/>
          </a:xfrm>
          <a:prstGeom prst="rect">
            <a:avLst/>
          </a:prstGeom>
          <a:noFill/>
        </p:spPr>
        <p:txBody>
          <a:bodyPr wrap="none" rtlCol="0">
            <a:spAutoFit/>
          </a:bodyPr>
          <a:lstStyle/>
          <a:p>
            <a:r>
              <a:rPr lang="zh-CN" altLang="en-US" b="1" dirty="0">
                <a:solidFill>
                  <a:schemeClr val="tx2"/>
                </a:solidFill>
              </a:rPr>
              <a:t>③</a:t>
            </a:r>
            <a:r>
              <a:rPr lang="zh-CN" altLang="en-US" b="1" dirty="0" smtClean="0">
                <a:solidFill>
                  <a:schemeClr val="tx2"/>
                </a:solidFill>
              </a:rPr>
              <a:t>获得多子迁移率。</a:t>
            </a:r>
            <a:endParaRPr lang="zh-CN" altLang="en-US" b="1" dirty="0">
              <a:solidFill>
                <a:schemeClr val="tx2"/>
              </a:solidFill>
            </a:endParaRPr>
          </a:p>
        </p:txBody>
      </p:sp>
    </p:spTree>
    <p:extLst>
      <p:ext uri="{BB962C8B-B14F-4D97-AF65-F5344CB8AC3E}">
        <p14:creationId xmlns:p14="http://schemas.microsoft.com/office/powerpoint/2010/main" val="1925937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2000"/>
                                        <p:tgtEl>
                                          <p:spTgt spid="8"/>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20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type="lt">
                                    <p:tmAbs val="200"/>
                                  </p:iterate>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7" grpId="0"/>
      <p:bldP spid="8" grpId="0" animBg="1"/>
      <p:bldP spid="9" grpId="0" animBg="1"/>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9" name="TextBox 38"/>
              <p:cNvSpPr txBox="1"/>
              <p:nvPr/>
            </p:nvSpPr>
            <p:spPr>
              <a:xfrm>
                <a:off x="4067142" y="2124397"/>
                <a:ext cx="68589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ea typeface="Cambria Math"/>
                            </a:rPr>
                            <m:t>∈</m:t>
                          </m:r>
                        </m:e>
                        <m:sub>
                          <m:r>
                            <a:rPr lang="en-US" altLang="zh-CN" i="1">
                              <a:latin typeface="Cambria Math"/>
                            </a:rPr>
                            <m:t>𝑥</m:t>
                          </m:r>
                        </m:sub>
                      </m:sSub>
                    </m:oMath>
                  </m:oMathPara>
                </a14:m>
                <a:endParaRPr lang="zh-CN" altLang="en-US" dirty="0"/>
              </a:p>
            </p:txBody>
          </p:sp>
        </mc:Choice>
        <mc:Fallback xmlns="">
          <p:sp>
            <p:nvSpPr>
              <p:cNvPr id="39" name="TextBox 38"/>
              <p:cNvSpPr txBox="1">
                <a:spLocks noRot="1" noChangeAspect="1" noMove="1" noResize="1" noEditPoints="1" noAdjustHandles="1" noChangeArrowheads="1" noChangeShapeType="1" noTextEdit="1"/>
              </p:cNvSpPr>
              <p:nvPr/>
            </p:nvSpPr>
            <p:spPr>
              <a:xfrm>
                <a:off x="4067142" y="2124397"/>
                <a:ext cx="685892" cy="52322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3757449" y="2254208"/>
                <a:ext cx="45179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a:rPr>
                        <m:t>𝜃</m:t>
                      </m:r>
                    </m:oMath>
                  </m:oMathPara>
                </a14:m>
                <a:endParaRPr lang="zh-CN" altLang="en-US" sz="2400" dirty="0"/>
              </a:p>
            </p:txBody>
          </p:sp>
        </mc:Choice>
        <mc:Fallback xmlns="">
          <p:sp>
            <p:nvSpPr>
              <p:cNvPr id="42" name="TextBox 41"/>
              <p:cNvSpPr txBox="1">
                <a:spLocks noRot="1" noChangeAspect="1" noMove="1" noResize="1" noEditPoints="1" noAdjustHandles="1" noChangeArrowheads="1" noChangeShapeType="1" noTextEdit="1"/>
              </p:cNvSpPr>
              <p:nvPr/>
            </p:nvSpPr>
            <p:spPr>
              <a:xfrm>
                <a:off x="3757449" y="2254208"/>
                <a:ext cx="451790" cy="461665"/>
              </a:xfrm>
              <a:prstGeom prst="rect">
                <a:avLst/>
              </a:prstGeom>
              <a:blipFill>
                <a:blip r:embed="rId4"/>
                <a:stretch>
                  <a:fillRect/>
                </a:stretch>
              </a:blipFill>
            </p:spPr>
            <p:txBody>
              <a:bodyPr/>
              <a:lstStyle/>
              <a:p>
                <a:r>
                  <a:rPr lang="zh-CN" altLang="en-US">
                    <a:noFill/>
                  </a:rPr>
                  <a:t> </a:t>
                </a:r>
              </a:p>
            </p:txBody>
          </p:sp>
        </mc:Fallback>
      </mc:AlternateContent>
      <p:sp>
        <p:nvSpPr>
          <p:cNvPr id="2" name="Rectangle 20"/>
          <p:cNvSpPr>
            <a:spLocks noChangeArrowheads="1"/>
          </p:cNvSpPr>
          <p:nvPr/>
        </p:nvSpPr>
        <p:spPr bwMode="auto">
          <a:xfrm>
            <a:off x="1600739" y="-47625"/>
            <a:ext cx="6426043"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en-US" altLang="zh-CN" sz="4000" b="1" dirty="0">
                <a:solidFill>
                  <a:schemeClr val="tx2"/>
                </a:solidFill>
                <a:latin typeface="+mn-ea"/>
                <a:ea typeface="+mn-ea"/>
              </a:rPr>
              <a:t>5.3 </a:t>
            </a:r>
            <a:r>
              <a:rPr lang="zh-CN" altLang="en-US" sz="4000" b="1" dirty="0">
                <a:solidFill>
                  <a:schemeClr val="tx2"/>
                </a:solidFill>
                <a:latin typeface="+mn-ea"/>
                <a:ea typeface="+mn-ea"/>
              </a:rPr>
              <a:t>霍尔效应（单一掺杂）</a:t>
            </a:r>
            <a:r>
              <a:rPr lang="en-US" altLang="zh-CN" sz="4000" b="1" dirty="0">
                <a:solidFill>
                  <a:schemeClr val="tx2"/>
                </a:solidFill>
                <a:latin typeface="+mn-ea"/>
                <a:ea typeface="+mn-ea"/>
              </a:rPr>
              <a:t> </a:t>
            </a:r>
            <a:r>
              <a:rPr lang="zh-CN" altLang="en-US" sz="4000" dirty="0">
                <a:solidFill>
                  <a:schemeClr val="tx2"/>
                </a:solidFill>
                <a:latin typeface="+mn-ea"/>
                <a:ea typeface="+mn-ea"/>
              </a:rPr>
              <a:t> </a:t>
            </a:r>
          </a:p>
        </p:txBody>
      </p:sp>
      <p:sp>
        <p:nvSpPr>
          <p:cNvPr id="3" name="TextBox 2"/>
          <p:cNvSpPr txBox="1"/>
          <p:nvPr/>
        </p:nvSpPr>
        <p:spPr>
          <a:xfrm>
            <a:off x="7120851" y="856262"/>
            <a:ext cx="1454244" cy="523220"/>
          </a:xfrm>
          <a:prstGeom prst="rect">
            <a:avLst/>
          </a:prstGeom>
          <a:noFill/>
        </p:spPr>
        <p:txBody>
          <a:bodyPr wrap="none" rtlCol="0">
            <a:spAutoFit/>
          </a:bodyPr>
          <a:lstStyle/>
          <a:p>
            <a:r>
              <a:rPr lang="zh-CN" altLang="en-US" b="1" dirty="0">
                <a:solidFill>
                  <a:srgbClr val="0000FF"/>
                </a:solidFill>
              </a:rPr>
              <a:t>霍尔角</a:t>
            </a:r>
            <a:r>
              <a:rPr lang="zh-CN" altLang="en-US" b="1" i="1" dirty="0">
                <a:solidFill>
                  <a:srgbClr val="0000FF"/>
                </a:solidFill>
                <a:sym typeface="Symbol"/>
              </a:rPr>
              <a:t></a:t>
            </a:r>
            <a:endParaRPr lang="zh-CN" altLang="en-US" b="1" i="1" dirty="0">
              <a:solidFill>
                <a:srgbClr val="0000FF"/>
              </a:solidFill>
            </a:endParaRPr>
          </a:p>
        </p:txBody>
      </p:sp>
      <p:grpSp>
        <p:nvGrpSpPr>
          <p:cNvPr id="4" name="组合 3"/>
          <p:cNvGrpSpPr/>
          <p:nvPr/>
        </p:nvGrpSpPr>
        <p:grpSpPr>
          <a:xfrm>
            <a:off x="2612920" y="1208033"/>
            <a:ext cx="3306522" cy="2033752"/>
            <a:chOff x="2826264" y="2159876"/>
            <a:chExt cx="3306522" cy="2033752"/>
          </a:xfrm>
        </p:grpSpPr>
        <p:sp>
          <p:nvSpPr>
            <p:cNvPr id="5" name="矩形 4"/>
            <p:cNvSpPr/>
            <p:nvPr/>
          </p:nvSpPr>
          <p:spPr>
            <a:xfrm>
              <a:off x="3053025" y="2159876"/>
              <a:ext cx="3079761" cy="1702676"/>
            </a:xfrm>
            <a:prstGeom prst="rect">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6" name="直接连接符 5"/>
            <p:cNvCxnSpPr/>
            <p:nvPr/>
          </p:nvCxnSpPr>
          <p:spPr>
            <a:xfrm flipH="1">
              <a:off x="5906025" y="2159876"/>
              <a:ext cx="226761" cy="3310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5897747" y="3862552"/>
              <a:ext cx="226761" cy="3310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2826264" y="2159876"/>
              <a:ext cx="226761" cy="3310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2826264" y="3862552"/>
              <a:ext cx="226761" cy="331076"/>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826264" y="2467305"/>
              <a:ext cx="3079761" cy="1702676"/>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1" name="直接连接符 10"/>
            <p:cNvCxnSpPr/>
            <p:nvPr/>
          </p:nvCxnSpPr>
          <p:spPr>
            <a:xfrm>
              <a:off x="3053025" y="2159876"/>
              <a:ext cx="307976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132786" y="2159876"/>
              <a:ext cx="0" cy="17026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椭圆 14"/>
          <p:cNvSpPr/>
          <p:nvPr/>
        </p:nvSpPr>
        <p:spPr>
          <a:xfrm>
            <a:off x="3838395" y="3265434"/>
            <a:ext cx="370489" cy="370489"/>
          </a:xfrm>
          <a:prstGeom prst="ellips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dirty="0">
                <a:solidFill>
                  <a:schemeClr val="tx2"/>
                </a:solidFill>
              </a:rPr>
              <a:t>X</a:t>
            </a:r>
            <a:endParaRPr lang="zh-CN" altLang="en-US" dirty="0">
              <a:solidFill>
                <a:schemeClr val="tx2"/>
              </a:solidFill>
            </a:endParaRPr>
          </a:p>
        </p:txBody>
      </p:sp>
      <mc:AlternateContent xmlns:mc="http://schemas.openxmlformats.org/markup-compatibility/2006" xmlns:a14="http://schemas.microsoft.com/office/drawing/2010/main">
        <mc:Choice Requires="a14">
          <p:sp>
            <p:nvSpPr>
              <p:cNvPr id="16" name="TextBox 15"/>
              <p:cNvSpPr txBox="1"/>
              <p:nvPr/>
            </p:nvSpPr>
            <p:spPr>
              <a:xfrm>
                <a:off x="4063666" y="3107779"/>
                <a:ext cx="780149" cy="6937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4000" i="1">
                          <a:latin typeface="Cambria Math"/>
                          <a:cs typeface="Times New Roman" panose="02020603050405020304" pitchFamily="18" charset="0"/>
                        </a:rPr>
                        <m:t>𝐵</m:t>
                      </m:r>
                      <m:r>
                        <a:rPr lang="en-US" altLang="zh-CN" sz="4000" i="1" baseline="-25000">
                          <a:latin typeface="Cambria Math"/>
                          <a:cs typeface="Times New Roman" panose="02020603050405020304" pitchFamily="18" charset="0"/>
                        </a:rPr>
                        <m:t>𝑧</m:t>
                      </m:r>
                    </m:oMath>
                  </m:oMathPara>
                </a14:m>
                <a:endParaRPr lang="zh-CN" altLang="en-US" sz="4000" i="1" baseline="-25000" dirty="0">
                  <a:latin typeface="Times New Roman" panose="02020603050405020304" pitchFamily="18" charset="0"/>
                  <a:cs typeface="Times New Roman" panose="02020603050405020304" pitchFamily="18" charset="0"/>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4063666" y="3107779"/>
                <a:ext cx="780149" cy="693716"/>
              </a:xfrm>
              <a:prstGeom prst="rect">
                <a:avLst/>
              </a:prstGeom>
              <a:blipFill>
                <a:blip r:embed="rId5"/>
                <a:stretch>
                  <a:fillRect/>
                </a:stretch>
              </a:blipFill>
            </p:spPr>
            <p:txBody>
              <a:bodyPr/>
              <a:lstStyle/>
              <a:p>
                <a:r>
                  <a:rPr lang="zh-CN" altLang="en-US">
                    <a:noFill/>
                  </a:rPr>
                  <a:t> </a:t>
                </a:r>
              </a:p>
            </p:txBody>
          </p:sp>
        </mc:Fallback>
      </mc:AlternateContent>
      <p:sp>
        <p:nvSpPr>
          <p:cNvPr id="18" name="TextBox 17"/>
          <p:cNvSpPr txBox="1"/>
          <p:nvPr/>
        </p:nvSpPr>
        <p:spPr>
          <a:xfrm>
            <a:off x="2679003" y="984357"/>
            <a:ext cx="3183885" cy="707886"/>
          </a:xfrm>
          <a:prstGeom prst="rect">
            <a:avLst/>
          </a:prstGeom>
          <a:noFill/>
        </p:spPr>
        <p:txBody>
          <a:bodyPr wrap="none" rtlCol="0">
            <a:spAutoFit/>
          </a:bodyPr>
          <a:lstStyle/>
          <a:p>
            <a:r>
              <a:rPr lang="en-US" altLang="zh-CN" sz="4000" dirty="0"/>
              <a:t>- - - - - - - - - -</a:t>
            </a:r>
            <a:endParaRPr lang="zh-CN" altLang="en-US" sz="4000" dirty="0"/>
          </a:p>
        </p:txBody>
      </p:sp>
      <p:sp>
        <p:nvSpPr>
          <p:cNvPr id="19" name="TextBox 18"/>
          <p:cNvSpPr txBox="1"/>
          <p:nvPr/>
        </p:nvSpPr>
        <p:spPr>
          <a:xfrm>
            <a:off x="2692027" y="2783105"/>
            <a:ext cx="3278462" cy="523220"/>
          </a:xfrm>
          <a:prstGeom prst="rect">
            <a:avLst/>
          </a:prstGeom>
          <a:noFill/>
        </p:spPr>
        <p:txBody>
          <a:bodyPr wrap="none" rtlCol="0">
            <a:spAutoFit/>
          </a:bodyPr>
          <a:lstStyle/>
          <a:p>
            <a:r>
              <a:rPr lang="en-US" altLang="zh-CN" dirty="0"/>
              <a:t>+ + + + + + + + + + </a:t>
            </a:r>
            <a:endParaRPr lang="zh-CN" altLang="en-US" dirty="0"/>
          </a:p>
        </p:txBody>
      </p:sp>
      <p:cxnSp>
        <p:nvCxnSpPr>
          <p:cNvPr id="24" name="直接箭头连接符 23"/>
          <p:cNvCxnSpPr/>
          <p:nvPr/>
        </p:nvCxnSpPr>
        <p:spPr>
          <a:xfrm>
            <a:off x="3398631" y="2626930"/>
            <a:ext cx="1935825"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p:cNvSpPr txBox="1"/>
              <p:nvPr/>
            </p:nvSpPr>
            <p:spPr>
              <a:xfrm>
                <a:off x="5018718" y="1862285"/>
                <a:ext cx="652230" cy="6937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4000" i="1">
                          <a:latin typeface="Cambria Math"/>
                        </a:rPr>
                        <m:t>𝑗</m:t>
                      </m:r>
                      <m:r>
                        <a:rPr lang="en-US" altLang="zh-CN" sz="4000" i="1" baseline="-25000">
                          <a:latin typeface="Cambria Math"/>
                        </a:rPr>
                        <m:t>𝑥</m:t>
                      </m:r>
                    </m:oMath>
                  </m:oMathPara>
                </a14:m>
                <a:endParaRPr lang="zh-CN" altLang="en-US" sz="4000" i="1" baseline="-25000" dirty="0">
                  <a:latin typeface="Times New Roman" panose="02020603050405020304" pitchFamily="18" charset="0"/>
                  <a:cs typeface="Times New Roman" panose="02020603050405020304" pitchFamily="18" charset="0"/>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5018718" y="1862285"/>
                <a:ext cx="652230" cy="693716"/>
              </a:xfrm>
              <a:prstGeom prst="rect">
                <a:avLst/>
              </a:prstGeom>
              <a:blipFill>
                <a:blip r:embed="rId6"/>
                <a:stretch>
                  <a:fillRect/>
                </a:stretch>
              </a:blipFill>
            </p:spPr>
            <p:txBody>
              <a:bodyPr/>
              <a:lstStyle/>
              <a:p>
                <a:r>
                  <a:rPr lang="zh-CN" altLang="en-US">
                    <a:noFill/>
                  </a:rPr>
                  <a:t> </a:t>
                </a:r>
              </a:p>
            </p:txBody>
          </p:sp>
        </mc:Fallback>
      </mc:AlternateContent>
      <p:cxnSp>
        <p:nvCxnSpPr>
          <p:cNvPr id="26" name="直接箭头连接符 25"/>
          <p:cNvCxnSpPr/>
          <p:nvPr/>
        </p:nvCxnSpPr>
        <p:spPr>
          <a:xfrm>
            <a:off x="2050018" y="1583784"/>
            <a:ext cx="476979"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V="1">
            <a:off x="2050017" y="1110818"/>
            <a:ext cx="0" cy="47296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H="1">
            <a:off x="1784260" y="1577544"/>
            <a:ext cx="259516" cy="28377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p:cNvSpPr txBox="1"/>
              <p:nvPr/>
            </p:nvSpPr>
            <p:spPr>
              <a:xfrm>
                <a:off x="2164390" y="1107858"/>
                <a:ext cx="48571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𝑥</m:t>
                      </m:r>
                    </m:oMath>
                  </m:oMathPara>
                </a14:m>
                <a:endParaRPr lang="zh-CN" altLang="en-US" dirty="0"/>
              </a:p>
            </p:txBody>
          </p:sp>
        </mc:Choice>
        <mc:Fallback xmlns="">
          <p:sp>
            <p:nvSpPr>
              <p:cNvPr id="29" name="TextBox 28"/>
              <p:cNvSpPr txBox="1">
                <a:spLocks noRot="1" noChangeAspect="1" noMove="1" noResize="1" noEditPoints="1" noAdjustHandles="1" noChangeArrowheads="1" noChangeShapeType="1" noTextEdit="1"/>
              </p:cNvSpPr>
              <p:nvPr/>
            </p:nvSpPr>
            <p:spPr>
              <a:xfrm>
                <a:off x="2164390" y="1107858"/>
                <a:ext cx="485710" cy="523220"/>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1697877" y="846248"/>
                <a:ext cx="49058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𝑦</m:t>
                      </m:r>
                    </m:oMath>
                  </m:oMathPara>
                </a14:m>
                <a:endParaRPr lang="zh-CN" altLang="en-US" dirty="0"/>
              </a:p>
            </p:txBody>
          </p:sp>
        </mc:Choice>
        <mc:Fallback xmlns="">
          <p:sp>
            <p:nvSpPr>
              <p:cNvPr id="30" name="TextBox 29"/>
              <p:cNvSpPr txBox="1">
                <a:spLocks noRot="1" noChangeAspect="1" noMove="1" noResize="1" noEditPoints="1" noAdjustHandles="1" noChangeArrowheads="1" noChangeShapeType="1" noTextEdit="1"/>
              </p:cNvSpPr>
              <p:nvPr/>
            </p:nvSpPr>
            <p:spPr>
              <a:xfrm>
                <a:off x="1697877" y="846248"/>
                <a:ext cx="490584" cy="523220"/>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1435986" y="1543876"/>
                <a:ext cx="46333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𝑧</m:t>
                      </m:r>
                    </m:oMath>
                  </m:oMathPara>
                </a14:m>
                <a:endParaRPr lang="zh-CN" altLang="en-US" dirty="0"/>
              </a:p>
            </p:txBody>
          </p:sp>
        </mc:Choice>
        <mc:Fallback xmlns="">
          <p:sp>
            <p:nvSpPr>
              <p:cNvPr id="31" name="TextBox 30"/>
              <p:cNvSpPr txBox="1">
                <a:spLocks noRot="1" noChangeAspect="1" noMove="1" noResize="1" noEditPoints="1" noAdjustHandles="1" noChangeArrowheads="1" noChangeShapeType="1" noTextEdit="1"/>
              </p:cNvSpPr>
              <p:nvPr/>
            </p:nvSpPr>
            <p:spPr>
              <a:xfrm>
                <a:off x="1435986" y="1543876"/>
                <a:ext cx="463332" cy="523220"/>
              </a:xfrm>
              <a:prstGeom prst="rect">
                <a:avLst/>
              </a:prstGeom>
              <a:blipFill>
                <a:blip r:embed="rId9"/>
                <a:stretch>
                  <a:fillRect/>
                </a:stretch>
              </a:blipFill>
            </p:spPr>
            <p:txBody>
              <a:bodyPr/>
              <a:lstStyle/>
              <a:p>
                <a:r>
                  <a:rPr lang="zh-CN" altLang="en-US">
                    <a:noFill/>
                  </a:rPr>
                  <a:t> </a:t>
                </a:r>
              </a:p>
            </p:txBody>
          </p:sp>
        </mc:Fallback>
      </mc:AlternateContent>
      <p:cxnSp>
        <p:nvCxnSpPr>
          <p:cNvPr id="33" name="直接箭头连接符 32"/>
          <p:cNvCxnSpPr/>
          <p:nvPr/>
        </p:nvCxnSpPr>
        <p:spPr>
          <a:xfrm flipV="1">
            <a:off x="3389670" y="2051507"/>
            <a:ext cx="1212769" cy="56755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flipV="1">
            <a:off x="3389669" y="2051506"/>
            <a:ext cx="0" cy="57542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3398630" y="2051506"/>
            <a:ext cx="1203808"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flipV="1">
            <a:off x="4602438" y="2059371"/>
            <a:ext cx="0" cy="575424"/>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TextBox 39"/>
              <p:cNvSpPr txBox="1"/>
              <p:nvPr/>
            </p:nvSpPr>
            <p:spPr>
              <a:xfrm>
                <a:off x="2801442" y="1662273"/>
                <a:ext cx="696473" cy="55720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ea typeface="Cambria Math"/>
                            </a:rPr>
                            <m:t>∈</m:t>
                          </m:r>
                        </m:e>
                        <m:sub>
                          <m:r>
                            <a:rPr lang="en-US" altLang="zh-CN" i="1">
                              <a:latin typeface="Cambria Math"/>
                            </a:rPr>
                            <m:t>𝑦</m:t>
                          </m:r>
                        </m:sub>
                      </m:sSub>
                    </m:oMath>
                  </m:oMathPara>
                </a14:m>
                <a:endParaRPr lang="zh-CN" altLang="en-US" dirty="0"/>
              </a:p>
            </p:txBody>
          </p:sp>
        </mc:Choice>
        <mc:Fallback xmlns="">
          <p:sp>
            <p:nvSpPr>
              <p:cNvPr id="40" name="TextBox 39"/>
              <p:cNvSpPr txBox="1">
                <a:spLocks noRot="1" noChangeAspect="1" noMove="1" noResize="1" noEditPoints="1" noAdjustHandles="1" noChangeArrowheads="1" noChangeShapeType="1" noTextEdit="1"/>
              </p:cNvSpPr>
              <p:nvPr/>
            </p:nvSpPr>
            <p:spPr>
              <a:xfrm>
                <a:off x="2801442" y="1662273"/>
                <a:ext cx="696473" cy="557204"/>
              </a:xfrm>
              <a:prstGeom prst="rect">
                <a:avLst/>
              </a:prstGeom>
              <a:blipFill>
                <a:blip r:embed="rId10"/>
                <a:stretch>
                  <a:fillRect/>
                </a:stretch>
              </a:blipFill>
            </p:spPr>
            <p:txBody>
              <a:bodyPr/>
              <a:lstStyle/>
              <a:p>
                <a:r>
                  <a:rPr lang="zh-CN" altLang="en-US">
                    <a:noFill/>
                  </a:rPr>
                  <a:t> </a:t>
                </a:r>
              </a:p>
            </p:txBody>
          </p:sp>
        </mc:Fallback>
      </mc:AlternateContent>
      <p:sp>
        <p:nvSpPr>
          <p:cNvPr id="41" name="任意多边形 40"/>
          <p:cNvSpPr/>
          <p:nvPr/>
        </p:nvSpPr>
        <p:spPr>
          <a:xfrm>
            <a:off x="3725917" y="2469274"/>
            <a:ext cx="114272" cy="141890"/>
          </a:xfrm>
          <a:custGeom>
            <a:avLst/>
            <a:gdLst>
              <a:gd name="connsiteX0" fmla="*/ 0 w 114272"/>
              <a:gd name="connsiteY0" fmla="*/ 0 h 141890"/>
              <a:gd name="connsiteX1" fmla="*/ 110359 w 114272"/>
              <a:gd name="connsiteY1" fmla="*/ 63062 h 141890"/>
              <a:gd name="connsiteX2" fmla="*/ 78828 w 114272"/>
              <a:gd name="connsiteY2" fmla="*/ 141890 h 141890"/>
            </a:gdLst>
            <a:ahLst/>
            <a:cxnLst>
              <a:cxn ang="0">
                <a:pos x="connsiteX0" y="connsiteY0"/>
              </a:cxn>
              <a:cxn ang="0">
                <a:pos x="connsiteX1" y="connsiteY1"/>
              </a:cxn>
              <a:cxn ang="0">
                <a:pos x="connsiteX2" y="connsiteY2"/>
              </a:cxn>
            </a:cxnLst>
            <a:rect l="l" t="t" r="r" b="b"/>
            <a:pathLst>
              <a:path w="114272" h="141890">
                <a:moveTo>
                  <a:pt x="0" y="0"/>
                </a:moveTo>
                <a:cubicBezTo>
                  <a:pt x="48610" y="19707"/>
                  <a:pt x="97221" y="39414"/>
                  <a:pt x="110359" y="63062"/>
                </a:cubicBezTo>
                <a:cubicBezTo>
                  <a:pt x="123497" y="86710"/>
                  <a:pt x="101162" y="114300"/>
                  <a:pt x="78828" y="141890"/>
                </a:cubicBezTo>
              </a:path>
            </a:pathLst>
          </a:cu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TextBox 42"/>
          <p:cNvSpPr txBox="1"/>
          <p:nvPr/>
        </p:nvSpPr>
        <p:spPr>
          <a:xfrm>
            <a:off x="4524109" y="1638642"/>
            <a:ext cx="513282" cy="646331"/>
          </a:xfrm>
          <a:prstGeom prst="rect">
            <a:avLst/>
          </a:prstGeom>
          <a:noFill/>
        </p:spPr>
        <p:txBody>
          <a:bodyPr wrap="none" rtlCol="0">
            <a:spAutoFit/>
          </a:bodyPr>
          <a:lstStyle/>
          <a:p>
            <a:r>
              <a:rPr lang="zh-CN" altLang="en-US" sz="3600" b="1" dirty="0">
                <a:sym typeface="Symbol"/>
              </a:rPr>
              <a:t></a:t>
            </a:r>
            <a:endParaRPr lang="zh-CN" altLang="en-US" sz="3600" b="1" dirty="0"/>
          </a:p>
        </p:txBody>
      </p:sp>
      <mc:AlternateContent xmlns:mc="http://schemas.openxmlformats.org/markup-compatibility/2006" xmlns:a14="http://schemas.microsoft.com/office/drawing/2010/main">
        <mc:Choice Requires="a14">
          <p:sp>
            <p:nvSpPr>
              <p:cNvPr id="44" name="TextBox 43"/>
              <p:cNvSpPr txBox="1"/>
              <p:nvPr/>
            </p:nvSpPr>
            <p:spPr>
              <a:xfrm>
                <a:off x="7084219" y="1379482"/>
                <a:ext cx="2444580" cy="56271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𝒕𝒂𝒏</m:t>
                      </m:r>
                      <m:r>
                        <a:rPr lang="zh-CN" altLang="en-US" b="1" i="1">
                          <a:latin typeface="Cambria Math"/>
                        </a:rPr>
                        <m:t>𝜽</m:t>
                      </m:r>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ea typeface="Cambria Math"/>
                            </a:rPr>
                            <m:t>∈</m:t>
                          </m:r>
                        </m:e>
                        <m:sub>
                          <m:r>
                            <a:rPr lang="en-US" altLang="zh-CN" b="1" i="1">
                              <a:latin typeface="Cambria Math"/>
                            </a:rPr>
                            <m:t>𝒚</m:t>
                          </m:r>
                        </m:sub>
                      </m:sSub>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ea typeface="Cambria Math"/>
                            </a:rPr>
                            <m:t>∈</m:t>
                          </m:r>
                        </m:e>
                        <m:sub>
                          <m:r>
                            <a:rPr lang="en-US" altLang="zh-CN" b="1" i="1">
                              <a:latin typeface="Cambria Math"/>
                            </a:rPr>
                            <m:t>𝒙</m:t>
                          </m:r>
                        </m:sub>
                      </m:sSub>
                    </m:oMath>
                  </m:oMathPara>
                </a14:m>
                <a:endParaRPr lang="zh-CN" altLang="en-US" b="1" dirty="0"/>
              </a:p>
            </p:txBody>
          </p:sp>
        </mc:Choice>
        <mc:Fallback xmlns="">
          <p:sp>
            <p:nvSpPr>
              <p:cNvPr id="44" name="TextBox 43"/>
              <p:cNvSpPr txBox="1">
                <a:spLocks noRot="1" noChangeAspect="1" noMove="1" noResize="1" noEditPoints="1" noAdjustHandles="1" noChangeArrowheads="1" noChangeShapeType="1" noTextEdit="1"/>
              </p:cNvSpPr>
              <p:nvPr/>
            </p:nvSpPr>
            <p:spPr>
              <a:xfrm>
                <a:off x="7084219" y="1379482"/>
                <a:ext cx="2444580" cy="562718"/>
              </a:xfrm>
              <a:prstGeom prst="rect">
                <a:avLst/>
              </a:prstGeom>
              <a:blipFill>
                <a:blip r:embed="rId11"/>
                <a:stretch>
                  <a:fillRect/>
                </a:stretch>
              </a:blipFill>
            </p:spPr>
            <p:txBody>
              <a:bodyPr/>
              <a:lstStyle/>
              <a:p>
                <a:r>
                  <a:rPr lang="zh-CN" altLang="en-US">
                    <a:noFill/>
                  </a:rPr>
                  <a:t> </a:t>
                </a:r>
              </a:p>
            </p:txBody>
          </p:sp>
        </mc:Fallback>
      </mc:AlternateContent>
      <p:sp>
        <p:nvSpPr>
          <p:cNvPr id="45" name="TextBox 44"/>
          <p:cNvSpPr txBox="1"/>
          <p:nvPr/>
        </p:nvSpPr>
        <p:spPr>
          <a:xfrm>
            <a:off x="6540084" y="2236709"/>
            <a:ext cx="1620957" cy="523220"/>
          </a:xfrm>
          <a:prstGeom prst="rect">
            <a:avLst/>
          </a:prstGeom>
          <a:noFill/>
        </p:spPr>
        <p:txBody>
          <a:bodyPr wrap="none" rtlCol="0">
            <a:spAutoFit/>
          </a:bodyPr>
          <a:lstStyle/>
          <a:p>
            <a:r>
              <a:rPr lang="zh-CN" altLang="en-US" b="1" dirty="0">
                <a:solidFill>
                  <a:srgbClr val="CC00CC"/>
                </a:solidFill>
                <a:latin typeface="华文宋体" panose="02010600040101010101" pitchFamily="2" charset="-122"/>
                <a:ea typeface="华文宋体" panose="02010600040101010101" pitchFamily="2" charset="-122"/>
              </a:rPr>
              <a:t>弱磁场：</a:t>
            </a:r>
          </a:p>
        </p:txBody>
      </p:sp>
      <mc:AlternateContent xmlns:mc="http://schemas.openxmlformats.org/markup-compatibility/2006" xmlns:a14="http://schemas.microsoft.com/office/drawing/2010/main">
        <mc:Choice Requires="a14">
          <p:sp>
            <p:nvSpPr>
              <p:cNvPr id="46" name="TextBox 45"/>
              <p:cNvSpPr txBox="1"/>
              <p:nvPr/>
            </p:nvSpPr>
            <p:spPr>
              <a:xfrm>
                <a:off x="8026783" y="2216960"/>
                <a:ext cx="1838645" cy="56271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b="1" i="1">
                          <a:latin typeface="Cambria Math"/>
                        </a:rPr>
                        <m:t>𝜽</m:t>
                      </m:r>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ea typeface="Cambria Math"/>
                            </a:rPr>
                            <m:t>∈</m:t>
                          </m:r>
                        </m:e>
                        <m:sub>
                          <m:r>
                            <a:rPr lang="en-US" altLang="zh-CN" b="1" i="1">
                              <a:latin typeface="Cambria Math"/>
                            </a:rPr>
                            <m:t>𝒚</m:t>
                          </m:r>
                        </m:sub>
                      </m:sSub>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ea typeface="Cambria Math"/>
                            </a:rPr>
                            <m:t>∈</m:t>
                          </m:r>
                        </m:e>
                        <m:sub>
                          <m:r>
                            <a:rPr lang="en-US" altLang="zh-CN" b="1" i="1">
                              <a:latin typeface="Cambria Math"/>
                            </a:rPr>
                            <m:t>𝒙</m:t>
                          </m:r>
                        </m:sub>
                      </m:sSub>
                    </m:oMath>
                  </m:oMathPara>
                </a14:m>
                <a:endParaRPr lang="zh-CN" altLang="en-US" b="1" dirty="0"/>
              </a:p>
            </p:txBody>
          </p:sp>
        </mc:Choice>
        <mc:Fallback xmlns="">
          <p:sp>
            <p:nvSpPr>
              <p:cNvPr id="46" name="TextBox 45"/>
              <p:cNvSpPr txBox="1">
                <a:spLocks noRot="1" noChangeAspect="1" noMove="1" noResize="1" noEditPoints="1" noAdjustHandles="1" noChangeArrowheads="1" noChangeShapeType="1" noTextEdit="1"/>
              </p:cNvSpPr>
              <p:nvPr/>
            </p:nvSpPr>
            <p:spPr>
              <a:xfrm>
                <a:off x="8026783" y="2216960"/>
                <a:ext cx="1838645" cy="562718"/>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7" name="TextBox 46"/>
              <p:cNvSpPr txBox="1"/>
              <p:nvPr/>
            </p:nvSpPr>
            <p:spPr>
              <a:xfrm>
                <a:off x="8107511" y="2921771"/>
                <a:ext cx="175791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a:rPr>
                            <m:t>𝒋</m:t>
                          </m:r>
                        </m:e>
                        <m:sub>
                          <m:r>
                            <a:rPr lang="en-US" altLang="zh-CN" b="1" i="1">
                              <a:latin typeface="Cambria Math"/>
                            </a:rPr>
                            <m:t>𝒙</m:t>
                          </m:r>
                        </m:sub>
                      </m:sSub>
                      <m:r>
                        <a:rPr lang="en-US" altLang="zh-CN" b="1" i="1">
                          <a:latin typeface="Cambria Math"/>
                        </a:rPr>
                        <m:t>=</m:t>
                      </m:r>
                      <m:r>
                        <a:rPr lang="zh-CN" altLang="en-US" b="1" i="1">
                          <a:latin typeface="Cambria Math"/>
                        </a:rPr>
                        <m:t>𝝈</m:t>
                      </m:r>
                      <m:sSub>
                        <m:sSubPr>
                          <m:ctrlPr>
                            <a:rPr lang="en-US" altLang="zh-CN" b="1" i="1">
                              <a:latin typeface="Cambria Math" panose="02040503050406030204" pitchFamily="18" charset="0"/>
                            </a:rPr>
                          </m:ctrlPr>
                        </m:sSubPr>
                        <m:e>
                          <m:r>
                            <a:rPr lang="en-US" altLang="zh-CN" b="1" i="1">
                              <a:latin typeface="Cambria Math"/>
                              <a:ea typeface="Cambria Math"/>
                            </a:rPr>
                            <m:t>∈</m:t>
                          </m:r>
                        </m:e>
                        <m:sub>
                          <m:r>
                            <a:rPr lang="en-US" altLang="zh-CN" b="1" i="1">
                              <a:latin typeface="Cambria Math"/>
                            </a:rPr>
                            <m:t>𝒙</m:t>
                          </m:r>
                        </m:sub>
                      </m:sSub>
                    </m:oMath>
                  </m:oMathPara>
                </a14:m>
                <a:endParaRPr lang="zh-CN" altLang="en-US" b="1" dirty="0"/>
              </a:p>
            </p:txBody>
          </p:sp>
        </mc:Choice>
        <mc:Fallback xmlns="">
          <p:sp>
            <p:nvSpPr>
              <p:cNvPr id="47" name="TextBox 46"/>
              <p:cNvSpPr txBox="1">
                <a:spLocks noRot="1" noChangeAspect="1" noMove="1" noResize="1" noEditPoints="1" noAdjustHandles="1" noChangeArrowheads="1" noChangeShapeType="1" noTextEdit="1"/>
              </p:cNvSpPr>
              <p:nvPr/>
            </p:nvSpPr>
            <p:spPr>
              <a:xfrm>
                <a:off x="8107511" y="2921771"/>
                <a:ext cx="1757917" cy="523220"/>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7939995" y="3534363"/>
                <a:ext cx="2012218" cy="56271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a:ea typeface="Cambria Math"/>
                            </a:rPr>
                            <m:t>∈</m:t>
                          </m:r>
                        </m:e>
                        <m:sub>
                          <m:r>
                            <a:rPr lang="en-US" altLang="zh-CN" b="1" i="1">
                              <a:latin typeface="Cambria Math"/>
                            </a:rPr>
                            <m:t>𝒚</m:t>
                          </m:r>
                        </m:sub>
                      </m:sSub>
                      <m:r>
                        <a:rPr lang="en-US" altLang="zh-CN" b="1" i="1">
                          <a:latin typeface="Cambria Math"/>
                        </a:rPr>
                        <m:t>=</m:t>
                      </m:r>
                      <m:r>
                        <a:rPr lang="en-US" altLang="zh-CN" b="1" i="1">
                          <a:latin typeface="Cambria Math"/>
                        </a:rPr>
                        <m:t>𝑹</m:t>
                      </m:r>
                      <m:sSub>
                        <m:sSubPr>
                          <m:ctrlPr>
                            <a:rPr lang="en-US" altLang="zh-CN" b="1" i="1">
                              <a:latin typeface="Cambria Math" panose="02040503050406030204" pitchFamily="18" charset="0"/>
                            </a:rPr>
                          </m:ctrlPr>
                        </m:sSubPr>
                        <m:e>
                          <m:r>
                            <a:rPr lang="en-US" altLang="zh-CN" b="1" i="1">
                              <a:latin typeface="Cambria Math"/>
                            </a:rPr>
                            <m:t>𝒋</m:t>
                          </m:r>
                        </m:e>
                        <m:sub>
                          <m:r>
                            <a:rPr lang="en-US" altLang="zh-CN" b="1" i="1">
                              <a:latin typeface="Cambria Math"/>
                            </a:rPr>
                            <m:t>𝒙</m:t>
                          </m:r>
                        </m:sub>
                      </m:sSub>
                      <m:sSub>
                        <m:sSubPr>
                          <m:ctrlPr>
                            <a:rPr lang="en-US" altLang="zh-CN" b="1" i="1">
                              <a:latin typeface="Cambria Math" panose="02040503050406030204" pitchFamily="18" charset="0"/>
                            </a:rPr>
                          </m:ctrlPr>
                        </m:sSubPr>
                        <m:e>
                          <m:r>
                            <a:rPr lang="en-US" altLang="zh-CN" b="1" i="1">
                              <a:latin typeface="Cambria Math"/>
                            </a:rPr>
                            <m:t>𝑩</m:t>
                          </m:r>
                        </m:e>
                        <m:sub>
                          <m:r>
                            <a:rPr lang="en-US" altLang="zh-CN" b="1" i="1">
                              <a:latin typeface="Cambria Math"/>
                            </a:rPr>
                            <m:t>𝒛</m:t>
                          </m:r>
                        </m:sub>
                      </m:sSub>
                    </m:oMath>
                  </m:oMathPara>
                </a14:m>
                <a:endParaRPr lang="zh-CN" altLang="en-US" b="1" dirty="0"/>
              </a:p>
            </p:txBody>
          </p:sp>
        </mc:Choice>
        <mc:Fallback xmlns="">
          <p:sp>
            <p:nvSpPr>
              <p:cNvPr id="48" name="TextBox 47"/>
              <p:cNvSpPr txBox="1">
                <a:spLocks noRot="1" noChangeAspect="1" noMove="1" noResize="1" noEditPoints="1" noAdjustHandles="1" noChangeArrowheads="1" noChangeShapeType="1" noTextEdit="1"/>
              </p:cNvSpPr>
              <p:nvPr/>
            </p:nvSpPr>
            <p:spPr>
              <a:xfrm>
                <a:off x="7939995" y="3534363"/>
                <a:ext cx="2012218" cy="562718"/>
              </a:xfrm>
              <a:prstGeom prst="rect">
                <a:avLst/>
              </a:prstGeom>
              <a:blipFill>
                <a:blip r:embed="rId14"/>
                <a:stretch>
                  <a:fillRect/>
                </a:stretch>
              </a:blipFill>
            </p:spPr>
            <p:txBody>
              <a:bodyPr/>
              <a:lstStyle/>
              <a:p>
                <a:r>
                  <a:rPr lang="zh-CN" altLang="en-US">
                    <a:noFill/>
                  </a:rPr>
                  <a:t> </a:t>
                </a:r>
              </a:p>
            </p:txBody>
          </p:sp>
        </mc:Fallback>
      </mc:AlternateContent>
      <p:sp>
        <p:nvSpPr>
          <p:cNvPr id="49" name="任意多边形 48"/>
          <p:cNvSpPr/>
          <p:nvPr/>
        </p:nvSpPr>
        <p:spPr>
          <a:xfrm>
            <a:off x="9819311" y="3288856"/>
            <a:ext cx="299545" cy="567558"/>
          </a:xfrm>
          <a:custGeom>
            <a:avLst/>
            <a:gdLst>
              <a:gd name="connsiteX0" fmla="*/ 0 w 299545"/>
              <a:gd name="connsiteY0" fmla="*/ 0 h 567558"/>
              <a:gd name="connsiteX1" fmla="*/ 299545 w 299545"/>
              <a:gd name="connsiteY1" fmla="*/ 409903 h 567558"/>
              <a:gd name="connsiteX2" fmla="*/ 299545 w 299545"/>
              <a:gd name="connsiteY2" fmla="*/ 409903 h 567558"/>
              <a:gd name="connsiteX3" fmla="*/ 141890 w 299545"/>
              <a:gd name="connsiteY3" fmla="*/ 567558 h 567558"/>
            </a:gdLst>
            <a:ahLst/>
            <a:cxnLst>
              <a:cxn ang="0">
                <a:pos x="connsiteX0" y="connsiteY0"/>
              </a:cxn>
              <a:cxn ang="0">
                <a:pos x="connsiteX1" y="connsiteY1"/>
              </a:cxn>
              <a:cxn ang="0">
                <a:pos x="connsiteX2" y="connsiteY2"/>
              </a:cxn>
              <a:cxn ang="0">
                <a:pos x="connsiteX3" y="connsiteY3"/>
              </a:cxn>
            </a:cxnLst>
            <a:rect l="l" t="t" r="r" b="b"/>
            <a:pathLst>
              <a:path w="299545" h="567558">
                <a:moveTo>
                  <a:pt x="0" y="0"/>
                </a:moveTo>
                <a:lnTo>
                  <a:pt x="299545" y="409903"/>
                </a:lnTo>
                <a:lnTo>
                  <a:pt x="299545" y="409903"/>
                </a:lnTo>
                <a:lnTo>
                  <a:pt x="141890" y="567558"/>
                </a:lnTo>
              </a:path>
            </a:pathLst>
          </a:custGeom>
          <a:noFill/>
          <a:ln w="381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0" name="左弧形箭头 49"/>
          <p:cNvSpPr/>
          <p:nvPr/>
        </p:nvSpPr>
        <p:spPr>
          <a:xfrm rot="20218844" flipH="1" flipV="1">
            <a:off x="9894196" y="2369588"/>
            <a:ext cx="449318" cy="1092664"/>
          </a:xfrm>
          <a:prstGeom prst="curvedRightArrow">
            <a:avLst/>
          </a:prstGeom>
          <a:solidFill>
            <a:schemeClr val="tx2"/>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1" name="TextBox 50"/>
              <p:cNvSpPr txBox="1"/>
              <p:nvPr/>
            </p:nvSpPr>
            <p:spPr>
              <a:xfrm>
                <a:off x="5837617" y="4296819"/>
                <a:ext cx="312175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b="1" i="1">
                          <a:latin typeface="Cambria Math"/>
                        </a:rPr>
                        <m:t>𝜽</m:t>
                      </m:r>
                      <m:r>
                        <a:rPr lang="en-US" altLang="zh-CN" b="1" i="1">
                          <a:latin typeface="Cambria Math"/>
                        </a:rPr>
                        <m:t>=</m:t>
                      </m:r>
                      <m:r>
                        <a:rPr lang="en-US" altLang="zh-CN" b="1" i="1">
                          <a:latin typeface="Cambria Math"/>
                        </a:rPr>
                        <m:t>𝑹</m:t>
                      </m:r>
                      <m:sSub>
                        <m:sSubPr>
                          <m:ctrlPr>
                            <a:rPr lang="en-US" altLang="zh-CN" b="1" i="1">
                              <a:latin typeface="Cambria Math" panose="02040503050406030204" pitchFamily="18" charset="0"/>
                            </a:rPr>
                          </m:ctrlPr>
                        </m:sSubPr>
                        <m:e>
                          <m:r>
                            <a:rPr lang="en-US" altLang="zh-CN" b="1" i="1">
                              <a:latin typeface="Cambria Math"/>
                            </a:rPr>
                            <m:t>𝒋</m:t>
                          </m:r>
                        </m:e>
                        <m:sub>
                          <m:r>
                            <a:rPr lang="en-US" altLang="zh-CN" b="1" i="1">
                              <a:latin typeface="Cambria Math"/>
                            </a:rPr>
                            <m:t>𝒙</m:t>
                          </m:r>
                        </m:sub>
                      </m:sSub>
                      <m:sSub>
                        <m:sSubPr>
                          <m:ctrlPr>
                            <a:rPr lang="en-US" altLang="zh-CN" b="1" i="1">
                              <a:latin typeface="Cambria Math" panose="02040503050406030204" pitchFamily="18" charset="0"/>
                            </a:rPr>
                          </m:ctrlPr>
                        </m:sSubPr>
                        <m:e>
                          <m:r>
                            <a:rPr lang="en-US" altLang="zh-CN" b="1" i="1">
                              <a:latin typeface="Cambria Math"/>
                            </a:rPr>
                            <m:t>𝑩</m:t>
                          </m:r>
                        </m:e>
                        <m:sub>
                          <m:r>
                            <a:rPr lang="en-US" altLang="zh-CN" b="1" i="1">
                              <a:latin typeface="Cambria Math"/>
                            </a:rPr>
                            <m:t>𝒛</m:t>
                          </m:r>
                        </m:sub>
                      </m:sSub>
                      <m:r>
                        <a:rPr lang="en-US" altLang="zh-CN" b="1" i="1">
                          <a:latin typeface="Cambria Math"/>
                        </a:rPr>
                        <m:t>/</m:t>
                      </m:r>
                      <m:d>
                        <m:dPr>
                          <m:ctrlPr>
                            <a:rPr lang="en-US" altLang="zh-CN" b="1" i="1">
                              <a:latin typeface="Cambria Math" panose="02040503050406030204" pitchFamily="18" charset="0"/>
                            </a:rPr>
                          </m:ctrlPr>
                        </m:dPr>
                        <m:e>
                          <m:sSub>
                            <m:sSubPr>
                              <m:ctrlPr>
                                <a:rPr lang="en-US" altLang="zh-CN" b="1" i="1">
                                  <a:latin typeface="Cambria Math" panose="02040503050406030204" pitchFamily="18" charset="0"/>
                                </a:rPr>
                              </m:ctrlPr>
                            </m:sSubPr>
                            <m:e>
                              <m:r>
                                <a:rPr lang="en-US" altLang="zh-CN" b="1" i="1">
                                  <a:latin typeface="Cambria Math"/>
                                </a:rPr>
                                <m:t>𝒋</m:t>
                              </m:r>
                            </m:e>
                            <m:sub>
                              <m:r>
                                <a:rPr lang="en-US" altLang="zh-CN" b="1" i="1">
                                  <a:latin typeface="Cambria Math"/>
                                </a:rPr>
                                <m:t>𝒙</m:t>
                              </m:r>
                            </m:sub>
                          </m:sSub>
                          <m:r>
                            <a:rPr lang="en-US" altLang="zh-CN" b="1" i="1">
                              <a:latin typeface="Cambria Math"/>
                            </a:rPr>
                            <m:t>/</m:t>
                          </m:r>
                          <m:r>
                            <a:rPr lang="zh-CN" altLang="en-US" b="1" i="1">
                              <a:latin typeface="Cambria Math"/>
                            </a:rPr>
                            <m:t>𝝈</m:t>
                          </m:r>
                        </m:e>
                      </m:d>
                    </m:oMath>
                  </m:oMathPara>
                </a14:m>
                <a:endParaRPr lang="zh-CN" altLang="en-US" b="1" dirty="0"/>
              </a:p>
            </p:txBody>
          </p:sp>
        </mc:Choice>
        <mc:Fallback xmlns="">
          <p:sp>
            <p:nvSpPr>
              <p:cNvPr id="51" name="TextBox 50"/>
              <p:cNvSpPr txBox="1">
                <a:spLocks noRot="1" noChangeAspect="1" noMove="1" noResize="1" noEditPoints="1" noAdjustHandles="1" noChangeArrowheads="1" noChangeShapeType="1" noTextEdit="1"/>
              </p:cNvSpPr>
              <p:nvPr/>
            </p:nvSpPr>
            <p:spPr>
              <a:xfrm>
                <a:off x="5837617" y="4296819"/>
                <a:ext cx="3121752" cy="523220"/>
              </a:xfrm>
              <a:prstGeom prst="rect">
                <a:avLst/>
              </a:prstGeom>
              <a:blipFill>
                <a:blip r:embed="rId15"/>
                <a:stretch>
                  <a:fillRect/>
                </a:stretch>
              </a:blipFill>
            </p:spPr>
            <p:txBody>
              <a:bodyPr/>
              <a:lstStyle/>
              <a:p>
                <a:r>
                  <a:rPr lang="zh-CN" altLang="en-US">
                    <a:noFill/>
                  </a:rPr>
                  <a:t> </a:t>
                </a:r>
              </a:p>
            </p:txBody>
          </p:sp>
        </mc:Fallback>
      </mc:AlternateContent>
      <p:cxnSp>
        <p:nvCxnSpPr>
          <p:cNvPr id="53" name="直接连接符 52"/>
          <p:cNvCxnSpPr/>
          <p:nvPr/>
        </p:nvCxnSpPr>
        <p:spPr>
          <a:xfrm>
            <a:off x="6966689" y="4359883"/>
            <a:ext cx="239308" cy="52322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7980545" y="4359883"/>
            <a:ext cx="239308" cy="52322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TextBox 56"/>
              <p:cNvSpPr txBox="1"/>
              <p:nvPr/>
            </p:nvSpPr>
            <p:spPr>
              <a:xfrm>
                <a:off x="8733215" y="4302423"/>
                <a:ext cx="15368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m:t>
                      </m:r>
                      <m:r>
                        <a:rPr lang="en-US" altLang="zh-CN" b="1" i="1">
                          <a:latin typeface="Cambria Math"/>
                        </a:rPr>
                        <m:t>𝑹</m:t>
                      </m:r>
                      <m:sSub>
                        <m:sSubPr>
                          <m:ctrlPr>
                            <a:rPr lang="en-US" altLang="zh-CN" b="1" i="1">
                              <a:latin typeface="Cambria Math" panose="02040503050406030204" pitchFamily="18" charset="0"/>
                            </a:rPr>
                          </m:ctrlPr>
                        </m:sSubPr>
                        <m:e>
                          <m:r>
                            <a:rPr lang="zh-CN" altLang="en-US" b="1" i="1">
                              <a:latin typeface="Cambria Math"/>
                            </a:rPr>
                            <m:t>𝝈</m:t>
                          </m:r>
                          <m:r>
                            <a:rPr lang="en-US" altLang="zh-CN" b="1" i="1">
                              <a:latin typeface="Cambria Math"/>
                            </a:rPr>
                            <m:t>𝑩</m:t>
                          </m:r>
                        </m:e>
                        <m:sub>
                          <m:r>
                            <a:rPr lang="en-US" altLang="zh-CN" b="1" i="1">
                              <a:latin typeface="Cambria Math"/>
                            </a:rPr>
                            <m:t>𝒛</m:t>
                          </m:r>
                        </m:sub>
                      </m:sSub>
                    </m:oMath>
                  </m:oMathPara>
                </a14:m>
                <a:endParaRPr lang="zh-CN" altLang="en-US" b="1" dirty="0"/>
              </a:p>
            </p:txBody>
          </p:sp>
        </mc:Choice>
        <mc:Fallback xmlns="">
          <p:sp>
            <p:nvSpPr>
              <p:cNvPr id="57" name="TextBox 56"/>
              <p:cNvSpPr txBox="1">
                <a:spLocks noRot="1" noChangeAspect="1" noMove="1" noResize="1" noEditPoints="1" noAdjustHandles="1" noChangeArrowheads="1" noChangeShapeType="1" noTextEdit="1"/>
              </p:cNvSpPr>
              <p:nvPr/>
            </p:nvSpPr>
            <p:spPr>
              <a:xfrm>
                <a:off x="8733215" y="4302423"/>
                <a:ext cx="1536831" cy="523220"/>
              </a:xfrm>
              <a:prstGeom prst="rect">
                <a:avLst/>
              </a:prstGeom>
              <a:blipFill>
                <a:blip r:embed="rId1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8" name="TextBox 57"/>
              <p:cNvSpPr txBox="1"/>
              <p:nvPr/>
            </p:nvSpPr>
            <p:spPr>
              <a:xfrm>
                <a:off x="1727941" y="5130443"/>
                <a:ext cx="1992469" cy="523220"/>
              </a:xfrm>
              <a:prstGeom prst="rect">
                <a:avLst/>
              </a:prstGeom>
              <a:noFill/>
            </p:spPr>
            <p:txBody>
              <a:bodyPr wrap="none" rtlCol="0">
                <a:spAutoFit/>
              </a:bodyPr>
              <a:lstStyle/>
              <a:p>
                <a14:m>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a:rPr>
                          <m:t>𝑹</m:t>
                        </m:r>
                      </m:e>
                      <m:sub>
                        <m:r>
                          <a:rPr lang="en-US" altLang="zh-CN" b="1" i="1">
                            <a:latin typeface="Cambria Math"/>
                          </a:rPr>
                          <m:t>𝒏</m:t>
                        </m:r>
                      </m:sub>
                    </m:sSub>
                    <m:r>
                      <a:rPr lang="en-US" altLang="zh-CN" b="1" i="1">
                        <a:latin typeface="Cambria Math"/>
                      </a:rPr>
                      <m:t>=−</m:t>
                    </m:r>
                  </m:oMath>
                </a14:m>
                <a:r>
                  <a:rPr lang="en-US" altLang="zh-CN" b="1" dirty="0">
                    <a:latin typeface="Times New Roman" panose="02020603050405020304" pitchFamily="18" charset="0"/>
                    <a:cs typeface="Times New Roman" panose="02020603050405020304" pitchFamily="18" charset="0"/>
                  </a:rPr>
                  <a:t>1/</a:t>
                </a:r>
                <a:r>
                  <a:rPr lang="en-US" altLang="zh-CN" b="1" i="1" dirty="0">
                    <a:latin typeface="Times New Roman" panose="02020603050405020304" pitchFamily="18" charset="0"/>
                    <a:cs typeface="Times New Roman" panose="02020603050405020304" pitchFamily="18" charset="0"/>
                  </a:rPr>
                  <a:t>ne</a:t>
                </a:r>
                <a:endParaRPr lang="zh-CN" altLang="en-US" b="1" i="1" dirty="0">
                  <a:latin typeface="Times New Roman" panose="02020603050405020304" pitchFamily="18" charset="0"/>
                  <a:cs typeface="Times New Roman" panose="02020603050405020304" pitchFamily="18" charset="0"/>
                </a:endParaRPr>
              </a:p>
            </p:txBody>
          </p:sp>
        </mc:Choice>
        <mc:Fallback xmlns="">
          <p:sp>
            <p:nvSpPr>
              <p:cNvPr id="58" name="TextBox 57"/>
              <p:cNvSpPr txBox="1">
                <a:spLocks noRot="1" noChangeAspect="1" noMove="1" noResize="1" noEditPoints="1" noAdjustHandles="1" noChangeArrowheads="1" noChangeShapeType="1" noTextEdit="1"/>
              </p:cNvSpPr>
              <p:nvPr/>
            </p:nvSpPr>
            <p:spPr>
              <a:xfrm>
                <a:off x="1727941" y="5130443"/>
                <a:ext cx="1992469" cy="523220"/>
              </a:xfrm>
              <a:prstGeom prst="rect">
                <a:avLst/>
              </a:prstGeom>
              <a:blipFill>
                <a:blip r:embed="rId17"/>
                <a:stretch>
                  <a:fillRect t="-12941" r="-5199" b="-3294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TextBox 58"/>
              <p:cNvSpPr txBox="1"/>
              <p:nvPr/>
            </p:nvSpPr>
            <p:spPr>
              <a:xfrm>
                <a:off x="3914743" y="5109914"/>
                <a:ext cx="20746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r>
                            <a:rPr lang="zh-CN" altLang="en-US" b="1" i="1">
                              <a:latin typeface="Cambria Math"/>
                            </a:rPr>
                            <m:t>𝝈</m:t>
                          </m:r>
                        </m:e>
                        <m:sub>
                          <m:r>
                            <a:rPr lang="en-US" altLang="zh-CN" b="1" i="1">
                              <a:latin typeface="Cambria Math"/>
                            </a:rPr>
                            <m:t>𝒏</m:t>
                          </m:r>
                        </m:sub>
                      </m:sSub>
                      <m:r>
                        <a:rPr lang="en-US" altLang="zh-CN" b="1" i="1">
                          <a:latin typeface="Cambria Math"/>
                        </a:rPr>
                        <m:t>=</m:t>
                      </m:r>
                      <m:r>
                        <a:rPr lang="en-US" altLang="zh-CN" b="1" i="1">
                          <a:latin typeface="Cambria Math"/>
                        </a:rPr>
                        <m:t>𝒏𝒆</m:t>
                      </m:r>
                      <m:sSub>
                        <m:sSubPr>
                          <m:ctrlPr>
                            <a:rPr lang="en-US" altLang="zh-CN" b="1" i="1">
                              <a:latin typeface="Cambria Math" panose="02040503050406030204" pitchFamily="18" charset="0"/>
                            </a:rPr>
                          </m:ctrlPr>
                        </m:sSubPr>
                        <m:e>
                          <m:r>
                            <a:rPr lang="zh-CN" altLang="en-US" b="1" i="1">
                              <a:latin typeface="Cambria Math"/>
                            </a:rPr>
                            <m:t>𝝁</m:t>
                          </m:r>
                        </m:e>
                        <m:sub>
                          <m:r>
                            <a:rPr lang="en-US" altLang="zh-CN" b="1" i="1">
                              <a:latin typeface="Cambria Math"/>
                            </a:rPr>
                            <m:t>𝒏</m:t>
                          </m:r>
                        </m:sub>
                      </m:sSub>
                    </m:oMath>
                  </m:oMathPara>
                </a14:m>
                <a:endParaRPr lang="zh-CN" altLang="en-US" b="1" dirty="0"/>
              </a:p>
            </p:txBody>
          </p:sp>
        </mc:Choice>
        <mc:Fallback xmlns="">
          <p:sp>
            <p:nvSpPr>
              <p:cNvPr id="59" name="TextBox 58"/>
              <p:cNvSpPr txBox="1">
                <a:spLocks noRot="1" noChangeAspect="1" noMove="1" noResize="1" noEditPoints="1" noAdjustHandles="1" noChangeArrowheads="1" noChangeShapeType="1" noTextEdit="1"/>
              </p:cNvSpPr>
              <p:nvPr/>
            </p:nvSpPr>
            <p:spPr>
              <a:xfrm>
                <a:off x="3914743" y="5109914"/>
                <a:ext cx="2074671" cy="523220"/>
              </a:xfrm>
              <a:prstGeom prst="rect">
                <a:avLst/>
              </a:prstGeom>
              <a:blipFill>
                <a:blip r:embed="rId1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TextBox 59"/>
              <p:cNvSpPr txBox="1"/>
              <p:nvPr/>
            </p:nvSpPr>
            <p:spPr>
              <a:xfrm>
                <a:off x="6240706" y="5161080"/>
                <a:ext cx="1596143" cy="561820"/>
              </a:xfrm>
              <a:prstGeom prst="rect">
                <a:avLst/>
              </a:prstGeom>
              <a:noFill/>
            </p:spPr>
            <p:txBody>
              <a:bodyPr wrap="none" rtlCol="0">
                <a:spAutoFit/>
              </a:bodyPr>
              <a:lstStyle/>
              <a:p>
                <a14:m>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a:rPr>
                          <m:t>𝑹</m:t>
                        </m:r>
                      </m:e>
                      <m:sub>
                        <m:r>
                          <a:rPr lang="en-US" altLang="zh-CN" b="1" i="1">
                            <a:latin typeface="Cambria Math"/>
                          </a:rPr>
                          <m:t>𝒑</m:t>
                        </m:r>
                      </m:sub>
                    </m:sSub>
                    <m:r>
                      <a:rPr lang="en-US" altLang="zh-CN" b="1" i="1">
                        <a:latin typeface="Cambria Math"/>
                      </a:rPr>
                      <m:t>=</m:t>
                    </m:r>
                  </m:oMath>
                </a14:m>
                <a:r>
                  <a:rPr lang="en-US" altLang="zh-CN" b="1" dirty="0">
                    <a:latin typeface="Times New Roman" panose="02020603050405020304" pitchFamily="18" charset="0"/>
                    <a:cs typeface="Times New Roman" panose="02020603050405020304" pitchFamily="18" charset="0"/>
                  </a:rPr>
                  <a:t>1/</a:t>
                </a:r>
                <a:r>
                  <a:rPr lang="en-US" altLang="zh-CN" b="1" i="1" dirty="0">
                    <a:latin typeface="Times New Roman" panose="02020603050405020304" pitchFamily="18" charset="0"/>
                    <a:cs typeface="Times New Roman" panose="02020603050405020304" pitchFamily="18" charset="0"/>
                  </a:rPr>
                  <a:t>pe</a:t>
                </a:r>
                <a:endParaRPr lang="zh-CN" altLang="en-US" b="1" i="1" dirty="0">
                  <a:latin typeface="Times New Roman" panose="02020603050405020304" pitchFamily="18" charset="0"/>
                  <a:cs typeface="Times New Roman" panose="02020603050405020304" pitchFamily="18" charset="0"/>
                </a:endParaRPr>
              </a:p>
            </p:txBody>
          </p:sp>
        </mc:Choice>
        <mc:Fallback xmlns="">
          <p:sp>
            <p:nvSpPr>
              <p:cNvPr id="60" name="TextBox 59"/>
              <p:cNvSpPr txBox="1">
                <a:spLocks noRot="1" noChangeAspect="1" noMove="1" noResize="1" noEditPoints="1" noAdjustHandles="1" noChangeArrowheads="1" noChangeShapeType="1" noTextEdit="1"/>
              </p:cNvSpPr>
              <p:nvPr/>
            </p:nvSpPr>
            <p:spPr>
              <a:xfrm>
                <a:off x="6240706" y="5161080"/>
                <a:ext cx="1596143" cy="561820"/>
              </a:xfrm>
              <a:prstGeom prst="rect">
                <a:avLst/>
              </a:prstGeom>
              <a:blipFill>
                <a:blip r:embed="rId19"/>
                <a:stretch>
                  <a:fillRect t="-11957" r="-6489" b="-228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1" name="TextBox 60"/>
              <p:cNvSpPr txBox="1"/>
              <p:nvPr/>
            </p:nvSpPr>
            <p:spPr>
              <a:xfrm>
                <a:off x="8427507" y="5140551"/>
                <a:ext cx="2057038" cy="5618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r>
                            <a:rPr lang="zh-CN" altLang="en-US" b="1" i="1">
                              <a:latin typeface="Cambria Math"/>
                            </a:rPr>
                            <m:t>𝝈</m:t>
                          </m:r>
                        </m:e>
                        <m:sub>
                          <m:r>
                            <a:rPr lang="en-US" altLang="zh-CN" b="1" i="1">
                              <a:latin typeface="Cambria Math"/>
                            </a:rPr>
                            <m:t>𝒑</m:t>
                          </m:r>
                        </m:sub>
                      </m:sSub>
                      <m:r>
                        <a:rPr lang="en-US" altLang="zh-CN" b="1" i="1">
                          <a:latin typeface="Cambria Math"/>
                        </a:rPr>
                        <m:t>=</m:t>
                      </m:r>
                      <m:r>
                        <a:rPr lang="en-US" altLang="zh-CN" b="1" i="1">
                          <a:latin typeface="Cambria Math"/>
                        </a:rPr>
                        <m:t>𝒑𝒆</m:t>
                      </m:r>
                      <m:sSub>
                        <m:sSubPr>
                          <m:ctrlPr>
                            <a:rPr lang="en-US" altLang="zh-CN" b="1" i="1">
                              <a:latin typeface="Cambria Math" panose="02040503050406030204" pitchFamily="18" charset="0"/>
                            </a:rPr>
                          </m:ctrlPr>
                        </m:sSubPr>
                        <m:e>
                          <m:r>
                            <a:rPr lang="zh-CN" altLang="en-US" b="1" i="1">
                              <a:latin typeface="Cambria Math"/>
                            </a:rPr>
                            <m:t>𝝁</m:t>
                          </m:r>
                        </m:e>
                        <m:sub>
                          <m:r>
                            <a:rPr lang="en-US" altLang="zh-CN" b="1" i="1">
                              <a:latin typeface="Cambria Math"/>
                            </a:rPr>
                            <m:t>𝒑</m:t>
                          </m:r>
                        </m:sub>
                      </m:sSub>
                    </m:oMath>
                  </m:oMathPara>
                </a14:m>
                <a:endParaRPr lang="zh-CN" altLang="en-US" b="1" dirty="0"/>
              </a:p>
            </p:txBody>
          </p:sp>
        </mc:Choice>
        <mc:Fallback xmlns="">
          <p:sp>
            <p:nvSpPr>
              <p:cNvPr id="61" name="TextBox 60"/>
              <p:cNvSpPr txBox="1">
                <a:spLocks noRot="1" noChangeAspect="1" noMove="1" noResize="1" noEditPoints="1" noAdjustHandles="1" noChangeArrowheads="1" noChangeShapeType="1" noTextEdit="1"/>
              </p:cNvSpPr>
              <p:nvPr/>
            </p:nvSpPr>
            <p:spPr>
              <a:xfrm>
                <a:off x="8427507" y="5140551"/>
                <a:ext cx="2057038" cy="561820"/>
              </a:xfrm>
              <a:prstGeom prst="rect">
                <a:avLst/>
              </a:prstGeom>
              <a:blipFill>
                <a:blip r:embed="rId2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2" name="TextBox 61"/>
              <p:cNvSpPr txBox="1"/>
              <p:nvPr/>
            </p:nvSpPr>
            <p:spPr>
              <a:xfrm>
                <a:off x="3632283" y="5904596"/>
                <a:ext cx="224984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r>
                            <a:rPr lang="zh-CN" altLang="en-US" b="1" i="1">
                              <a:latin typeface="Cambria Math"/>
                            </a:rPr>
                            <m:t>𝜽</m:t>
                          </m:r>
                        </m:e>
                        <m:sub>
                          <m:r>
                            <a:rPr lang="en-US" altLang="zh-CN" b="1" i="1">
                              <a:latin typeface="Cambria Math"/>
                            </a:rPr>
                            <m:t>𝒏</m:t>
                          </m:r>
                        </m:sub>
                      </m:sSub>
                      <m:r>
                        <a:rPr lang="en-US" altLang="zh-CN" b="1" i="1">
                          <a:latin typeface="Cambria Math"/>
                        </a:rPr>
                        <m:t>=</m:t>
                      </m:r>
                      <m:r>
                        <a:rPr lang="en-US" altLang="zh-CN" b="1">
                          <a:latin typeface="Cambria Math"/>
                        </a:rPr>
                        <m:t>−</m:t>
                      </m:r>
                      <m:sSub>
                        <m:sSubPr>
                          <m:ctrlPr>
                            <a:rPr lang="en-US" altLang="zh-CN" b="1" i="1">
                              <a:latin typeface="Cambria Math" panose="02040503050406030204" pitchFamily="18" charset="0"/>
                            </a:rPr>
                          </m:ctrlPr>
                        </m:sSubPr>
                        <m:e>
                          <m:r>
                            <a:rPr lang="zh-CN" altLang="en-US" b="1" i="1">
                              <a:latin typeface="Cambria Math"/>
                            </a:rPr>
                            <m:t>𝝁</m:t>
                          </m:r>
                        </m:e>
                        <m:sub>
                          <m:r>
                            <a:rPr lang="en-US" altLang="zh-CN" b="1" i="1">
                              <a:latin typeface="Cambria Math"/>
                            </a:rPr>
                            <m:t>𝒏</m:t>
                          </m:r>
                        </m:sub>
                      </m:sSub>
                      <m:sSub>
                        <m:sSubPr>
                          <m:ctrlPr>
                            <a:rPr lang="en-US" altLang="zh-CN" b="1" i="1">
                              <a:latin typeface="Cambria Math" panose="02040503050406030204" pitchFamily="18" charset="0"/>
                            </a:rPr>
                          </m:ctrlPr>
                        </m:sSubPr>
                        <m:e>
                          <m:r>
                            <a:rPr lang="en-US" altLang="zh-CN" b="1" i="1">
                              <a:latin typeface="Cambria Math"/>
                            </a:rPr>
                            <m:t>𝑩</m:t>
                          </m:r>
                        </m:e>
                        <m:sub>
                          <m:r>
                            <a:rPr lang="en-US" altLang="zh-CN" b="1" i="1">
                              <a:latin typeface="Cambria Math"/>
                            </a:rPr>
                            <m:t>𝒛</m:t>
                          </m:r>
                        </m:sub>
                      </m:sSub>
                    </m:oMath>
                  </m:oMathPara>
                </a14:m>
                <a:endParaRPr lang="zh-CN" altLang="en-US" b="1" dirty="0"/>
              </a:p>
            </p:txBody>
          </p:sp>
        </mc:Choice>
        <mc:Fallback xmlns="">
          <p:sp>
            <p:nvSpPr>
              <p:cNvPr id="62" name="TextBox 61"/>
              <p:cNvSpPr txBox="1">
                <a:spLocks noRot="1" noChangeAspect="1" noMove="1" noResize="1" noEditPoints="1" noAdjustHandles="1" noChangeArrowheads="1" noChangeShapeType="1" noTextEdit="1"/>
              </p:cNvSpPr>
              <p:nvPr/>
            </p:nvSpPr>
            <p:spPr>
              <a:xfrm>
                <a:off x="3632283" y="5904596"/>
                <a:ext cx="2249847" cy="523220"/>
              </a:xfrm>
              <a:prstGeom prst="rect">
                <a:avLst/>
              </a:prstGeom>
              <a:blipFill>
                <a:blip r:embed="rId2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3" name="TextBox 62"/>
              <p:cNvSpPr txBox="1"/>
              <p:nvPr/>
            </p:nvSpPr>
            <p:spPr>
              <a:xfrm>
                <a:off x="6415435" y="5909613"/>
                <a:ext cx="1966116" cy="5618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r>
                            <a:rPr lang="zh-CN" altLang="en-US" b="1" i="1">
                              <a:latin typeface="Cambria Math"/>
                            </a:rPr>
                            <m:t>𝜽</m:t>
                          </m:r>
                        </m:e>
                        <m:sub>
                          <m:r>
                            <a:rPr lang="en-US" altLang="zh-CN" b="1" i="1">
                              <a:latin typeface="Cambria Math"/>
                            </a:rPr>
                            <m:t>𝒑</m:t>
                          </m:r>
                        </m:sub>
                      </m:sSub>
                      <m:r>
                        <a:rPr lang="en-US" altLang="zh-CN" b="1" i="1">
                          <a:latin typeface="Cambria Math"/>
                        </a:rPr>
                        <m:t>=</m:t>
                      </m:r>
                      <m:sSub>
                        <m:sSubPr>
                          <m:ctrlPr>
                            <a:rPr lang="en-US" altLang="zh-CN" b="1" i="1">
                              <a:latin typeface="Cambria Math" panose="02040503050406030204" pitchFamily="18" charset="0"/>
                            </a:rPr>
                          </m:ctrlPr>
                        </m:sSubPr>
                        <m:e>
                          <m:r>
                            <a:rPr lang="zh-CN" altLang="en-US" b="1" i="1">
                              <a:latin typeface="Cambria Math"/>
                            </a:rPr>
                            <m:t>𝝁</m:t>
                          </m:r>
                        </m:e>
                        <m:sub>
                          <m:r>
                            <a:rPr lang="en-US" altLang="zh-CN" b="1" i="1">
                              <a:latin typeface="Cambria Math"/>
                            </a:rPr>
                            <m:t>𝒑</m:t>
                          </m:r>
                        </m:sub>
                      </m:sSub>
                      <m:sSub>
                        <m:sSubPr>
                          <m:ctrlPr>
                            <a:rPr lang="en-US" altLang="zh-CN" b="1" i="1">
                              <a:latin typeface="Cambria Math" panose="02040503050406030204" pitchFamily="18" charset="0"/>
                            </a:rPr>
                          </m:ctrlPr>
                        </m:sSubPr>
                        <m:e>
                          <m:r>
                            <a:rPr lang="en-US" altLang="zh-CN" b="1" i="1">
                              <a:latin typeface="Cambria Math"/>
                            </a:rPr>
                            <m:t>𝑩</m:t>
                          </m:r>
                        </m:e>
                        <m:sub>
                          <m:r>
                            <a:rPr lang="en-US" altLang="zh-CN" b="1" i="1">
                              <a:latin typeface="Cambria Math"/>
                            </a:rPr>
                            <m:t>𝒛</m:t>
                          </m:r>
                        </m:sub>
                      </m:sSub>
                    </m:oMath>
                  </m:oMathPara>
                </a14:m>
                <a:endParaRPr lang="zh-CN" altLang="en-US" b="1" dirty="0"/>
              </a:p>
            </p:txBody>
          </p:sp>
        </mc:Choice>
        <mc:Fallback xmlns="">
          <p:sp>
            <p:nvSpPr>
              <p:cNvPr id="63" name="TextBox 62"/>
              <p:cNvSpPr txBox="1">
                <a:spLocks noRot="1" noChangeAspect="1" noMove="1" noResize="1" noEditPoints="1" noAdjustHandles="1" noChangeArrowheads="1" noChangeShapeType="1" noTextEdit="1"/>
              </p:cNvSpPr>
              <p:nvPr/>
            </p:nvSpPr>
            <p:spPr>
              <a:xfrm>
                <a:off x="6415435" y="5909613"/>
                <a:ext cx="1966116" cy="561820"/>
              </a:xfrm>
              <a:prstGeom prst="rect">
                <a:avLst/>
              </a:prstGeom>
              <a:blipFill>
                <a:blip r:embed="rId22"/>
                <a:stretch>
                  <a:fillRect/>
                </a:stretch>
              </a:blipFill>
            </p:spPr>
            <p:txBody>
              <a:bodyPr/>
              <a:lstStyle/>
              <a:p>
                <a:r>
                  <a:rPr lang="zh-CN" altLang="en-US">
                    <a:noFill/>
                  </a:rPr>
                  <a:t> </a:t>
                </a:r>
              </a:p>
            </p:txBody>
          </p:sp>
        </mc:Fallback>
      </mc:AlternateContent>
      <p:grpSp>
        <p:nvGrpSpPr>
          <p:cNvPr id="65" name="组合 64"/>
          <p:cNvGrpSpPr/>
          <p:nvPr/>
        </p:nvGrpSpPr>
        <p:grpSpPr>
          <a:xfrm>
            <a:off x="2026575" y="2201261"/>
            <a:ext cx="4428896" cy="2081048"/>
            <a:chOff x="2239919" y="3153104"/>
            <a:chExt cx="4428896" cy="2270234"/>
          </a:xfrm>
        </p:grpSpPr>
        <p:cxnSp>
          <p:nvCxnSpPr>
            <p:cNvPr id="66" name="直接连接符 65"/>
            <p:cNvCxnSpPr/>
            <p:nvPr/>
          </p:nvCxnSpPr>
          <p:spPr>
            <a:xfrm>
              <a:off x="6019405" y="3153104"/>
              <a:ext cx="64940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2239919" y="3168870"/>
              <a:ext cx="64940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2239919" y="3168870"/>
              <a:ext cx="0" cy="20652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6668814" y="3153104"/>
              <a:ext cx="0" cy="20810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2239919" y="5234152"/>
              <a:ext cx="170146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flipH="1">
              <a:off x="4051738" y="5234152"/>
              <a:ext cx="26170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3941379" y="5044966"/>
              <a:ext cx="0" cy="3783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4051738" y="5108030"/>
              <a:ext cx="0" cy="28377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5" name="文本框 74"/>
          <p:cNvSpPr txBox="1"/>
          <p:nvPr/>
        </p:nvSpPr>
        <p:spPr>
          <a:xfrm>
            <a:off x="9526232" y="6519446"/>
            <a:ext cx="2723823" cy="369332"/>
          </a:xfrm>
          <a:prstGeom prst="rect">
            <a:avLst/>
          </a:prstGeom>
          <a:noFill/>
        </p:spPr>
        <p:txBody>
          <a:bodyPr wrap="none" rtlCol="0">
            <a:spAutoFit/>
          </a:bodyPr>
          <a:lstStyle/>
          <a:p>
            <a:r>
              <a:rPr lang="zh-CN" altLang="en-US" sz="1800" b="1" dirty="0" smtClean="0">
                <a:latin typeface="华文行楷" panose="02010800040101010101" pitchFamily="2" charset="-122"/>
                <a:ea typeface="华文行楷" panose="02010800040101010101" pitchFamily="2" charset="-122"/>
              </a:rPr>
              <a:t>大连理工大学微电子学院</a:t>
            </a:r>
            <a:endParaRPr lang="zh-CN" altLang="en-US" sz="1800" b="1" dirty="0">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3588487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left)">
                                      <p:cBhvr>
                                        <p:cTn id="11" dur="2000"/>
                                        <p:tgtEl>
                                          <p:spTgt spid="24"/>
                                        </p:tgtEl>
                                      </p:cBhvr>
                                    </p:animEffect>
                                  </p:childTnLst>
                                </p:cTn>
                              </p:par>
                            </p:childTnLst>
                          </p:cTn>
                        </p:par>
                        <p:par>
                          <p:cTn id="12" fill="hold">
                            <p:stCondLst>
                              <p:cond delay="2000"/>
                            </p:stCondLst>
                            <p:childTnLst>
                              <p:par>
                                <p:cTn id="13" presetID="1" presetClass="entr" presetSubtype="0"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wipe(down)">
                                      <p:cBhvr>
                                        <p:cTn id="19" dur="2000"/>
                                        <p:tgtEl>
                                          <p:spTgt spid="33"/>
                                        </p:tgtEl>
                                      </p:cBhvr>
                                    </p:animEffect>
                                  </p:childTnLst>
                                </p:cTn>
                              </p:par>
                            </p:childTnLst>
                          </p:cTn>
                        </p:par>
                        <p:par>
                          <p:cTn id="20" fill="hold">
                            <p:stCondLst>
                              <p:cond delay="2000"/>
                            </p:stCondLst>
                            <p:childTnLst>
                              <p:par>
                                <p:cTn id="21" presetID="1" presetClass="entr" presetSubtype="0" fill="hold" grpId="0" nodeType="after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wipe(down)">
                                      <p:cBhvr>
                                        <p:cTn id="27" dur="500"/>
                                        <p:tgtEl>
                                          <p:spTgt spid="35"/>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wipe(down)">
                                      <p:cBhvr>
                                        <p:cTn id="35" dur="500"/>
                                        <p:tgtEl>
                                          <p:spTgt spid="38"/>
                                        </p:tgtEl>
                                      </p:cBhvr>
                                    </p:animEffect>
                                  </p:child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childTnLst>
                          </p:cTn>
                        </p:par>
                        <p:par>
                          <p:cTn id="39" fill="hold">
                            <p:stCondLst>
                              <p:cond delay="500"/>
                            </p:stCondLst>
                            <p:childTnLst>
                              <p:par>
                                <p:cTn id="40" presetID="22" presetClass="entr" presetSubtype="8" fill="hold" nodeType="after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wipe(left)">
                                      <p:cBhvr>
                                        <p:cTn id="42" dur="500"/>
                                        <p:tgtEl>
                                          <p:spTgt spid="3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wipe(down)">
                                      <p:cBhvr>
                                        <p:cTn id="47" dur="500"/>
                                        <p:tgtEl>
                                          <p:spTgt spid="41"/>
                                        </p:tgtEl>
                                      </p:cBhvr>
                                    </p:animEffect>
                                  </p:childTnLst>
                                </p:cTn>
                              </p:par>
                            </p:childTnLst>
                          </p:cTn>
                        </p:par>
                        <p:par>
                          <p:cTn id="48" fill="hold">
                            <p:stCondLst>
                              <p:cond delay="500"/>
                            </p:stCondLst>
                            <p:childTnLst>
                              <p:par>
                                <p:cTn id="49" presetID="1" presetClass="entr" presetSubtype="0" fill="hold" grpId="0" nodeType="afterEffect">
                                  <p:stCondLst>
                                    <p:cond delay="0"/>
                                  </p:stCondLst>
                                  <p:childTnLst>
                                    <p:set>
                                      <p:cBhvr>
                                        <p:cTn id="50" dur="1" fill="hold">
                                          <p:stCondLst>
                                            <p:cond delay="0"/>
                                          </p:stCondLst>
                                        </p:cTn>
                                        <p:tgtEl>
                                          <p:spTgt spid="4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44"/>
                                        </p:tgtEl>
                                        <p:attrNameLst>
                                          <p:attrName>style.visibility</p:attrName>
                                        </p:attrNameLst>
                                      </p:cBhvr>
                                      <p:to>
                                        <p:strVal val="visible"/>
                                      </p:to>
                                    </p:set>
                                    <p:animEffect transition="in" filter="wipe(left)">
                                      <p:cBhvr>
                                        <p:cTn id="55" dur="500"/>
                                        <p:tgtEl>
                                          <p:spTgt spid="44"/>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iterate type="lt">
                                    <p:tmAbs val="200"/>
                                  </p:iterate>
                                  <p:childTnLst>
                                    <p:set>
                                      <p:cBhvr>
                                        <p:cTn id="59" dur="1" fill="hold">
                                          <p:stCondLst>
                                            <p:cond delay="0"/>
                                          </p:stCondLst>
                                        </p:cTn>
                                        <p:tgtEl>
                                          <p:spTgt spid="45"/>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46"/>
                                        </p:tgtEl>
                                        <p:attrNameLst>
                                          <p:attrName>style.visibility</p:attrName>
                                        </p:attrNameLst>
                                      </p:cBhvr>
                                      <p:to>
                                        <p:strVal val="visible"/>
                                      </p:to>
                                    </p:set>
                                    <p:animEffect transition="in" filter="wipe(left)">
                                      <p:cBhvr>
                                        <p:cTn id="64" dur="500"/>
                                        <p:tgtEl>
                                          <p:spTgt spid="46"/>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47"/>
                                        </p:tgtEl>
                                        <p:attrNameLst>
                                          <p:attrName>style.visibility</p:attrName>
                                        </p:attrNameLst>
                                      </p:cBhvr>
                                      <p:to>
                                        <p:strVal val="visible"/>
                                      </p:to>
                                    </p:set>
                                    <p:animEffect transition="in" filter="wipe(left)">
                                      <p:cBhvr>
                                        <p:cTn id="69" dur="1000"/>
                                        <p:tgtEl>
                                          <p:spTgt spid="47"/>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48"/>
                                        </p:tgtEl>
                                        <p:attrNameLst>
                                          <p:attrName>style.visibility</p:attrName>
                                        </p:attrNameLst>
                                      </p:cBhvr>
                                      <p:to>
                                        <p:strVal val="visible"/>
                                      </p:to>
                                    </p:set>
                                    <p:animEffect transition="in" filter="wipe(left)">
                                      <p:cBhvr>
                                        <p:cTn id="74" dur="1000"/>
                                        <p:tgtEl>
                                          <p:spTgt spid="48"/>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1" fill="hold" grpId="0" nodeType="clickEffect">
                                  <p:stCondLst>
                                    <p:cond delay="0"/>
                                  </p:stCondLst>
                                  <p:childTnLst>
                                    <p:set>
                                      <p:cBhvr>
                                        <p:cTn id="78" dur="1" fill="hold">
                                          <p:stCondLst>
                                            <p:cond delay="0"/>
                                          </p:stCondLst>
                                        </p:cTn>
                                        <p:tgtEl>
                                          <p:spTgt spid="49"/>
                                        </p:tgtEl>
                                        <p:attrNameLst>
                                          <p:attrName>style.visibility</p:attrName>
                                        </p:attrNameLst>
                                      </p:cBhvr>
                                      <p:to>
                                        <p:strVal val="visible"/>
                                      </p:to>
                                    </p:set>
                                    <p:animEffect transition="in" filter="wipe(up)">
                                      <p:cBhvr>
                                        <p:cTn id="79" dur="500"/>
                                        <p:tgtEl>
                                          <p:spTgt spid="49"/>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grpId="0" nodeType="clickEffect">
                                  <p:stCondLst>
                                    <p:cond delay="0"/>
                                  </p:stCondLst>
                                  <p:childTnLst>
                                    <p:set>
                                      <p:cBhvr>
                                        <p:cTn id="83" dur="1" fill="hold">
                                          <p:stCondLst>
                                            <p:cond delay="0"/>
                                          </p:stCondLst>
                                        </p:cTn>
                                        <p:tgtEl>
                                          <p:spTgt spid="50"/>
                                        </p:tgtEl>
                                        <p:attrNameLst>
                                          <p:attrName>style.visibility</p:attrName>
                                        </p:attrNameLst>
                                      </p:cBhvr>
                                      <p:to>
                                        <p:strVal val="visible"/>
                                      </p:to>
                                    </p:set>
                                    <p:animEffect transition="in" filter="wipe(down)">
                                      <p:cBhvr>
                                        <p:cTn id="84" dur="500"/>
                                        <p:tgtEl>
                                          <p:spTgt spid="50"/>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51"/>
                                        </p:tgtEl>
                                        <p:attrNameLst>
                                          <p:attrName>style.visibility</p:attrName>
                                        </p:attrNameLst>
                                      </p:cBhvr>
                                      <p:to>
                                        <p:strVal val="visible"/>
                                      </p:to>
                                    </p:set>
                                    <p:animEffect transition="in" filter="wipe(left)">
                                      <p:cBhvr>
                                        <p:cTn id="89" dur="500"/>
                                        <p:tgtEl>
                                          <p:spTgt spid="51"/>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1" fill="hold" nodeType="clickEffect">
                                  <p:stCondLst>
                                    <p:cond delay="0"/>
                                  </p:stCondLst>
                                  <p:childTnLst>
                                    <p:set>
                                      <p:cBhvr>
                                        <p:cTn id="93" dur="1" fill="hold">
                                          <p:stCondLst>
                                            <p:cond delay="0"/>
                                          </p:stCondLst>
                                        </p:cTn>
                                        <p:tgtEl>
                                          <p:spTgt spid="53"/>
                                        </p:tgtEl>
                                        <p:attrNameLst>
                                          <p:attrName>style.visibility</p:attrName>
                                        </p:attrNameLst>
                                      </p:cBhvr>
                                      <p:to>
                                        <p:strVal val="visible"/>
                                      </p:to>
                                    </p:set>
                                    <p:animEffect transition="in" filter="wipe(up)">
                                      <p:cBhvr>
                                        <p:cTn id="94" dur="500"/>
                                        <p:tgtEl>
                                          <p:spTgt spid="53"/>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1" fill="hold" nodeType="clickEffect">
                                  <p:stCondLst>
                                    <p:cond delay="0"/>
                                  </p:stCondLst>
                                  <p:childTnLst>
                                    <p:set>
                                      <p:cBhvr>
                                        <p:cTn id="98" dur="1" fill="hold">
                                          <p:stCondLst>
                                            <p:cond delay="0"/>
                                          </p:stCondLst>
                                        </p:cTn>
                                        <p:tgtEl>
                                          <p:spTgt spid="56"/>
                                        </p:tgtEl>
                                        <p:attrNameLst>
                                          <p:attrName>style.visibility</p:attrName>
                                        </p:attrNameLst>
                                      </p:cBhvr>
                                      <p:to>
                                        <p:strVal val="visible"/>
                                      </p:to>
                                    </p:set>
                                    <p:animEffect transition="in" filter="wipe(up)">
                                      <p:cBhvr>
                                        <p:cTn id="99" dur="500"/>
                                        <p:tgtEl>
                                          <p:spTgt spid="56"/>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grpId="0" nodeType="clickEffect">
                                  <p:stCondLst>
                                    <p:cond delay="0"/>
                                  </p:stCondLst>
                                  <p:childTnLst>
                                    <p:set>
                                      <p:cBhvr>
                                        <p:cTn id="103" dur="1" fill="hold">
                                          <p:stCondLst>
                                            <p:cond delay="0"/>
                                          </p:stCondLst>
                                        </p:cTn>
                                        <p:tgtEl>
                                          <p:spTgt spid="57"/>
                                        </p:tgtEl>
                                        <p:attrNameLst>
                                          <p:attrName>style.visibility</p:attrName>
                                        </p:attrNameLst>
                                      </p:cBhvr>
                                      <p:to>
                                        <p:strVal val="visible"/>
                                      </p:to>
                                    </p:set>
                                    <p:animEffect transition="in" filter="wipe(left)">
                                      <p:cBhvr>
                                        <p:cTn id="104" dur="500"/>
                                        <p:tgtEl>
                                          <p:spTgt spid="57"/>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grpId="0" nodeType="clickEffect">
                                  <p:stCondLst>
                                    <p:cond delay="0"/>
                                  </p:stCondLst>
                                  <p:childTnLst>
                                    <p:set>
                                      <p:cBhvr>
                                        <p:cTn id="108" dur="1" fill="hold">
                                          <p:stCondLst>
                                            <p:cond delay="0"/>
                                          </p:stCondLst>
                                        </p:cTn>
                                        <p:tgtEl>
                                          <p:spTgt spid="58"/>
                                        </p:tgtEl>
                                        <p:attrNameLst>
                                          <p:attrName>style.visibility</p:attrName>
                                        </p:attrNameLst>
                                      </p:cBhvr>
                                      <p:to>
                                        <p:strVal val="visible"/>
                                      </p:to>
                                    </p:set>
                                    <p:animEffect transition="in" filter="wipe(left)">
                                      <p:cBhvr>
                                        <p:cTn id="109" dur="500"/>
                                        <p:tgtEl>
                                          <p:spTgt spid="58"/>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59"/>
                                        </p:tgtEl>
                                        <p:attrNameLst>
                                          <p:attrName>style.visibility</p:attrName>
                                        </p:attrNameLst>
                                      </p:cBhvr>
                                      <p:to>
                                        <p:strVal val="visible"/>
                                      </p:to>
                                    </p:set>
                                    <p:animEffect transition="in" filter="wipe(left)">
                                      <p:cBhvr>
                                        <p:cTn id="114" dur="500"/>
                                        <p:tgtEl>
                                          <p:spTgt spid="59"/>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grpId="0" nodeType="clickEffect">
                                  <p:stCondLst>
                                    <p:cond delay="0"/>
                                  </p:stCondLst>
                                  <p:childTnLst>
                                    <p:set>
                                      <p:cBhvr>
                                        <p:cTn id="118" dur="1" fill="hold">
                                          <p:stCondLst>
                                            <p:cond delay="0"/>
                                          </p:stCondLst>
                                        </p:cTn>
                                        <p:tgtEl>
                                          <p:spTgt spid="60"/>
                                        </p:tgtEl>
                                        <p:attrNameLst>
                                          <p:attrName>style.visibility</p:attrName>
                                        </p:attrNameLst>
                                      </p:cBhvr>
                                      <p:to>
                                        <p:strVal val="visible"/>
                                      </p:to>
                                    </p:set>
                                    <p:animEffect transition="in" filter="wipe(left)">
                                      <p:cBhvr>
                                        <p:cTn id="119" dur="500"/>
                                        <p:tgtEl>
                                          <p:spTgt spid="60"/>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grpId="0" nodeType="clickEffect">
                                  <p:stCondLst>
                                    <p:cond delay="0"/>
                                  </p:stCondLst>
                                  <p:childTnLst>
                                    <p:set>
                                      <p:cBhvr>
                                        <p:cTn id="123" dur="1" fill="hold">
                                          <p:stCondLst>
                                            <p:cond delay="0"/>
                                          </p:stCondLst>
                                        </p:cTn>
                                        <p:tgtEl>
                                          <p:spTgt spid="61"/>
                                        </p:tgtEl>
                                        <p:attrNameLst>
                                          <p:attrName>style.visibility</p:attrName>
                                        </p:attrNameLst>
                                      </p:cBhvr>
                                      <p:to>
                                        <p:strVal val="visible"/>
                                      </p:to>
                                    </p:set>
                                    <p:animEffect transition="in" filter="wipe(left)">
                                      <p:cBhvr>
                                        <p:cTn id="124" dur="500"/>
                                        <p:tgtEl>
                                          <p:spTgt spid="61"/>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8" fill="hold" grpId="0" nodeType="clickEffect">
                                  <p:stCondLst>
                                    <p:cond delay="0"/>
                                  </p:stCondLst>
                                  <p:childTnLst>
                                    <p:set>
                                      <p:cBhvr>
                                        <p:cTn id="128" dur="1" fill="hold">
                                          <p:stCondLst>
                                            <p:cond delay="0"/>
                                          </p:stCondLst>
                                        </p:cTn>
                                        <p:tgtEl>
                                          <p:spTgt spid="62"/>
                                        </p:tgtEl>
                                        <p:attrNameLst>
                                          <p:attrName>style.visibility</p:attrName>
                                        </p:attrNameLst>
                                      </p:cBhvr>
                                      <p:to>
                                        <p:strVal val="visible"/>
                                      </p:to>
                                    </p:set>
                                    <p:animEffect transition="in" filter="wipe(left)">
                                      <p:cBhvr>
                                        <p:cTn id="129" dur="500"/>
                                        <p:tgtEl>
                                          <p:spTgt spid="62"/>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8" fill="hold" grpId="0" nodeType="clickEffect">
                                  <p:stCondLst>
                                    <p:cond delay="0"/>
                                  </p:stCondLst>
                                  <p:childTnLst>
                                    <p:set>
                                      <p:cBhvr>
                                        <p:cTn id="133" dur="1" fill="hold">
                                          <p:stCondLst>
                                            <p:cond delay="0"/>
                                          </p:stCondLst>
                                        </p:cTn>
                                        <p:tgtEl>
                                          <p:spTgt spid="63"/>
                                        </p:tgtEl>
                                        <p:attrNameLst>
                                          <p:attrName>style.visibility</p:attrName>
                                        </p:attrNameLst>
                                      </p:cBhvr>
                                      <p:to>
                                        <p:strVal val="visible"/>
                                      </p:to>
                                    </p:set>
                                    <p:animEffect transition="in" filter="wipe(left)">
                                      <p:cBhvr>
                                        <p:cTn id="134"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2" grpId="0"/>
      <p:bldP spid="3" grpId="0"/>
      <p:bldP spid="25" grpId="0"/>
      <p:bldP spid="40" grpId="0"/>
      <p:bldP spid="41" grpId="0" animBg="1"/>
      <p:bldP spid="43" grpId="0"/>
      <p:bldP spid="44" grpId="0"/>
      <p:bldP spid="45" grpId="0"/>
      <p:bldP spid="46" grpId="0"/>
      <p:bldP spid="47" grpId="0"/>
      <p:bldP spid="48" grpId="0"/>
      <p:bldP spid="49" grpId="0" animBg="1"/>
      <p:bldP spid="50" grpId="0" animBg="1"/>
      <p:bldP spid="51" grpId="0"/>
      <p:bldP spid="57" grpId="0"/>
      <p:bldP spid="58" grpId="0"/>
      <p:bldP spid="59" grpId="0"/>
      <p:bldP spid="60" grpId="0"/>
      <p:bldP spid="61" grpId="0"/>
      <p:bldP spid="62" grpId="0"/>
      <p:bldP spid="6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3206614" y="1317574"/>
                <a:ext cx="224984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r>
                            <a:rPr lang="zh-CN" altLang="en-US" b="1" i="1">
                              <a:latin typeface="Cambria Math"/>
                            </a:rPr>
                            <m:t>𝜽</m:t>
                          </m:r>
                        </m:e>
                        <m:sub>
                          <m:r>
                            <a:rPr lang="en-US" altLang="zh-CN" b="1" i="1">
                              <a:latin typeface="Cambria Math"/>
                            </a:rPr>
                            <m:t>𝒏</m:t>
                          </m:r>
                        </m:sub>
                      </m:sSub>
                      <m:r>
                        <a:rPr lang="en-US" altLang="zh-CN" b="1" i="1">
                          <a:latin typeface="Cambria Math"/>
                        </a:rPr>
                        <m:t>=</m:t>
                      </m:r>
                      <m:r>
                        <a:rPr lang="en-US" altLang="zh-CN" b="1">
                          <a:latin typeface="Cambria Math"/>
                        </a:rPr>
                        <m:t>−</m:t>
                      </m:r>
                      <m:sSub>
                        <m:sSubPr>
                          <m:ctrlPr>
                            <a:rPr lang="en-US" altLang="zh-CN" b="1" i="1">
                              <a:latin typeface="Cambria Math" panose="02040503050406030204" pitchFamily="18" charset="0"/>
                            </a:rPr>
                          </m:ctrlPr>
                        </m:sSubPr>
                        <m:e>
                          <m:r>
                            <a:rPr lang="zh-CN" altLang="en-US" b="1" i="1">
                              <a:latin typeface="Cambria Math"/>
                            </a:rPr>
                            <m:t>𝝁</m:t>
                          </m:r>
                        </m:e>
                        <m:sub>
                          <m:r>
                            <a:rPr lang="en-US" altLang="zh-CN" b="1" i="1">
                              <a:latin typeface="Cambria Math"/>
                            </a:rPr>
                            <m:t>𝒏</m:t>
                          </m:r>
                        </m:sub>
                      </m:sSub>
                      <m:sSub>
                        <m:sSubPr>
                          <m:ctrlPr>
                            <a:rPr lang="en-US" altLang="zh-CN" b="1" i="1">
                              <a:latin typeface="Cambria Math" panose="02040503050406030204" pitchFamily="18" charset="0"/>
                            </a:rPr>
                          </m:ctrlPr>
                        </m:sSubPr>
                        <m:e>
                          <m:r>
                            <a:rPr lang="en-US" altLang="zh-CN" b="1" i="1">
                              <a:latin typeface="Cambria Math"/>
                            </a:rPr>
                            <m:t>𝑩</m:t>
                          </m:r>
                        </m:e>
                        <m:sub>
                          <m:r>
                            <a:rPr lang="en-US" altLang="zh-CN" b="1" i="1">
                              <a:latin typeface="Cambria Math"/>
                            </a:rPr>
                            <m:t>𝒛</m:t>
                          </m:r>
                        </m:sub>
                      </m:sSub>
                    </m:oMath>
                  </m:oMathPara>
                </a14:m>
                <a:endParaRPr lang="zh-CN" altLang="en-US" b="1" dirty="0"/>
              </a:p>
            </p:txBody>
          </p:sp>
        </mc:Choice>
        <mc:Fallback xmlns="">
          <p:sp>
            <p:nvSpPr>
              <p:cNvPr id="2" name="TextBox 1"/>
              <p:cNvSpPr txBox="1">
                <a:spLocks noRot="1" noChangeAspect="1" noMove="1" noResize="1" noEditPoints="1" noAdjustHandles="1" noChangeArrowheads="1" noChangeShapeType="1" noTextEdit="1"/>
              </p:cNvSpPr>
              <p:nvPr/>
            </p:nvSpPr>
            <p:spPr>
              <a:xfrm>
                <a:off x="3206614" y="1317574"/>
                <a:ext cx="2249847" cy="52322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6604621" y="1313802"/>
                <a:ext cx="1966116" cy="5618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r>
                            <a:rPr lang="zh-CN" altLang="en-US" b="1" i="1">
                              <a:latin typeface="Cambria Math"/>
                            </a:rPr>
                            <m:t>𝜽</m:t>
                          </m:r>
                        </m:e>
                        <m:sub>
                          <m:r>
                            <a:rPr lang="en-US" altLang="zh-CN" b="1" i="1">
                              <a:latin typeface="Cambria Math"/>
                            </a:rPr>
                            <m:t>𝒑</m:t>
                          </m:r>
                        </m:sub>
                      </m:sSub>
                      <m:r>
                        <a:rPr lang="en-US" altLang="zh-CN" b="1" i="1">
                          <a:latin typeface="Cambria Math"/>
                        </a:rPr>
                        <m:t>=</m:t>
                      </m:r>
                      <m:sSub>
                        <m:sSubPr>
                          <m:ctrlPr>
                            <a:rPr lang="en-US" altLang="zh-CN" b="1" i="1">
                              <a:latin typeface="Cambria Math" panose="02040503050406030204" pitchFamily="18" charset="0"/>
                            </a:rPr>
                          </m:ctrlPr>
                        </m:sSubPr>
                        <m:e>
                          <m:r>
                            <a:rPr lang="zh-CN" altLang="en-US" b="1" i="1">
                              <a:latin typeface="Cambria Math"/>
                            </a:rPr>
                            <m:t>𝝁</m:t>
                          </m:r>
                        </m:e>
                        <m:sub>
                          <m:r>
                            <a:rPr lang="en-US" altLang="zh-CN" b="1" i="1">
                              <a:latin typeface="Cambria Math"/>
                            </a:rPr>
                            <m:t>𝒑</m:t>
                          </m:r>
                        </m:sub>
                      </m:sSub>
                      <m:sSub>
                        <m:sSubPr>
                          <m:ctrlPr>
                            <a:rPr lang="en-US" altLang="zh-CN" b="1" i="1">
                              <a:latin typeface="Cambria Math" panose="02040503050406030204" pitchFamily="18" charset="0"/>
                            </a:rPr>
                          </m:ctrlPr>
                        </m:sSubPr>
                        <m:e>
                          <m:r>
                            <a:rPr lang="en-US" altLang="zh-CN" b="1" i="1">
                              <a:latin typeface="Cambria Math"/>
                            </a:rPr>
                            <m:t>𝑩</m:t>
                          </m:r>
                        </m:e>
                        <m:sub>
                          <m:r>
                            <a:rPr lang="en-US" altLang="zh-CN" b="1" i="1">
                              <a:latin typeface="Cambria Math"/>
                            </a:rPr>
                            <m:t>𝒛</m:t>
                          </m:r>
                        </m:sub>
                      </m:sSub>
                    </m:oMath>
                  </m:oMathPara>
                </a14:m>
                <a:endParaRPr lang="zh-CN" altLang="en-US" b="1" dirty="0"/>
              </a:p>
            </p:txBody>
          </p:sp>
        </mc:Choice>
        <mc:Fallback xmlns="">
          <p:sp>
            <p:nvSpPr>
              <p:cNvPr id="3" name="TextBox 2"/>
              <p:cNvSpPr txBox="1">
                <a:spLocks noRot="1" noChangeAspect="1" noMove="1" noResize="1" noEditPoints="1" noAdjustHandles="1" noChangeArrowheads="1" noChangeShapeType="1" noTextEdit="1"/>
              </p:cNvSpPr>
              <p:nvPr/>
            </p:nvSpPr>
            <p:spPr>
              <a:xfrm>
                <a:off x="6604621" y="1313802"/>
                <a:ext cx="1966116" cy="561820"/>
              </a:xfrm>
              <a:prstGeom prst="rect">
                <a:avLst/>
              </a:prstGeom>
              <a:blipFill>
                <a:blip r:embed="rId4"/>
                <a:stretch>
                  <a:fillRect/>
                </a:stretch>
              </a:blipFill>
            </p:spPr>
            <p:txBody>
              <a:bodyPr/>
              <a:lstStyle/>
              <a:p>
                <a:r>
                  <a:rPr lang="zh-CN" altLang="en-US">
                    <a:noFill/>
                  </a:rPr>
                  <a:t> </a:t>
                </a:r>
              </a:p>
            </p:txBody>
          </p:sp>
        </mc:Fallback>
      </mc:AlternateContent>
      <p:sp>
        <p:nvSpPr>
          <p:cNvPr id="4" name="Rectangle 20"/>
          <p:cNvSpPr>
            <a:spLocks noChangeArrowheads="1"/>
          </p:cNvSpPr>
          <p:nvPr/>
        </p:nvSpPr>
        <p:spPr bwMode="auto">
          <a:xfrm>
            <a:off x="225425" y="0"/>
            <a:ext cx="57060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en-US" altLang="zh-CN" sz="4000" b="1" dirty="0">
                <a:solidFill>
                  <a:schemeClr val="tx2"/>
                </a:solidFill>
                <a:latin typeface="+mn-ea"/>
                <a:ea typeface="+mn-ea"/>
              </a:rPr>
              <a:t>5.3 </a:t>
            </a:r>
            <a:r>
              <a:rPr lang="zh-CN" altLang="en-US" sz="4000" b="1" dirty="0">
                <a:solidFill>
                  <a:schemeClr val="tx2"/>
                </a:solidFill>
                <a:latin typeface="+mn-ea"/>
                <a:ea typeface="+mn-ea"/>
              </a:rPr>
              <a:t>霍尔效应</a:t>
            </a:r>
            <a:r>
              <a:rPr lang="en-US" altLang="zh-CN" sz="4000" b="1" dirty="0">
                <a:solidFill>
                  <a:schemeClr val="tx2"/>
                </a:solidFill>
                <a:latin typeface="+mn-ea"/>
                <a:ea typeface="+mn-ea"/>
              </a:rPr>
              <a:t> </a:t>
            </a:r>
            <a:r>
              <a:rPr lang="zh-CN" altLang="en-US" sz="4000" dirty="0">
                <a:solidFill>
                  <a:schemeClr val="tx2"/>
                </a:solidFill>
                <a:latin typeface="+mn-ea"/>
                <a:ea typeface="+mn-ea"/>
              </a:rPr>
              <a:t> </a:t>
            </a:r>
          </a:p>
        </p:txBody>
      </p:sp>
      <p:sp>
        <p:nvSpPr>
          <p:cNvPr id="5" name="TextBox 4"/>
          <p:cNvSpPr txBox="1"/>
          <p:nvPr/>
        </p:nvSpPr>
        <p:spPr>
          <a:xfrm>
            <a:off x="5204303" y="567065"/>
            <a:ext cx="1454244" cy="523220"/>
          </a:xfrm>
          <a:prstGeom prst="rect">
            <a:avLst/>
          </a:prstGeom>
          <a:noFill/>
        </p:spPr>
        <p:txBody>
          <a:bodyPr wrap="none" rtlCol="0">
            <a:spAutoFit/>
          </a:bodyPr>
          <a:lstStyle/>
          <a:p>
            <a:r>
              <a:rPr lang="zh-CN" altLang="en-US" b="1" dirty="0">
                <a:solidFill>
                  <a:srgbClr val="0000FF"/>
                </a:solidFill>
              </a:rPr>
              <a:t>霍尔角</a:t>
            </a:r>
            <a:r>
              <a:rPr lang="zh-CN" altLang="en-US" b="1" i="1" dirty="0">
                <a:solidFill>
                  <a:srgbClr val="0000FF"/>
                </a:solidFill>
                <a:sym typeface="Symbol"/>
              </a:rPr>
              <a:t></a:t>
            </a:r>
            <a:endParaRPr lang="zh-CN" altLang="en-US" b="1" i="1" dirty="0">
              <a:solidFill>
                <a:srgbClr val="0000FF"/>
              </a:solidFill>
            </a:endParaRPr>
          </a:p>
        </p:txBody>
      </p:sp>
      <mc:AlternateContent xmlns:mc="http://schemas.openxmlformats.org/markup-compatibility/2006" xmlns:a14="http://schemas.microsoft.com/office/drawing/2010/main">
        <mc:Choice Requires="a14">
          <p:sp>
            <p:nvSpPr>
              <p:cNvPr id="6" name="TextBox 5"/>
              <p:cNvSpPr txBox="1"/>
              <p:nvPr/>
            </p:nvSpPr>
            <p:spPr>
              <a:xfrm>
                <a:off x="3206614" y="1922213"/>
                <a:ext cx="256448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r>
                            <a:rPr lang="zh-CN" altLang="en-US" b="1" i="1">
                              <a:latin typeface="Cambria Math"/>
                            </a:rPr>
                            <m:t>𝝁</m:t>
                          </m:r>
                        </m:e>
                        <m:sub>
                          <m:r>
                            <a:rPr lang="en-US" altLang="zh-CN" b="1" i="1">
                              <a:latin typeface="Cambria Math"/>
                            </a:rPr>
                            <m:t>𝒏</m:t>
                          </m:r>
                        </m:sub>
                      </m:sSub>
                      <m:r>
                        <a:rPr lang="en-US" altLang="zh-CN" b="1">
                          <a:latin typeface="Cambria Math"/>
                        </a:rPr>
                        <m:t>=</m:t>
                      </m:r>
                      <m:r>
                        <a:rPr lang="en-US" altLang="zh-CN" b="1" i="1">
                          <a:latin typeface="Cambria Math"/>
                        </a:rPr>
                        <m:t>𝒆</m:t>
                      </m:r>
                      <m:sSub>
                        <m:sSubPr>
                          <m:ctrlPr>
                            <a:rPr lang="en-US" altLang="zh-CN" b="1" i="1">
                              <a:latin typeface="Cambria Math" panose="02040503050406030204" pitchFamily="18" charset="0"/>
                              <a:sym typeface="Symbol"/>
                            </a:rPr>
                          </m:ctrlPr>
                        </m:sSubPr>
                        <m:e>
                          <m:r>
                            <a:rPr lang="zh-CN" altLang="en-US" b="1" i="1">
                              <a:latin typeface="Cambria Math"/>
                              <a:sym typeface="Symbol"/>
                            </a:rPr>
                            <m:t>𝝉</m:t>
                          </m:r>
                        </m:e>
                        <m:sub>
                          <m:r>
                            <a:rPr lang="en-US" altLang="zh-CN" b="1" i="1">
                              <a:latin typeface="Cambria Math"/>
                              <a:sym typeface="Symbol"/>
                            </a:rPr>
                            <m:t>𝒏</m:t>
                          </m:r>
                        </m:sub>
                      </m:sSub>
                      <m:r>
                        <a:rPr lang="en-US" altLang="zh-CN" b="1" i="1">
                          <a:latin typeface="Cambria Math"/>
                          <a:sym typeface="Symbol"/>
                        </a:rPr>
                        <m:t>/</m:t>
                      </m:r>
                      <m:sSup>
                        <m:sSupPr>
                          <m:ctrlPr>
                            <a:rPr lang="en-US" altLang="zh-CN" b="1" i="1">
                              <a:latin typeface="Cambria Math" panose="02040503050406030204" pitchFamily="18" charset="0"/>
                              <a:sym typeface="Symbol"/>
                            </a:rPr>
                          </m:ctrlPr>
                        </m:sSupPr>
                        <m:e>
                          <m:sSub>
                            <m:sSubPr>
                              <m:ctrlPr>
                                <a:rPr lang="en-US" altLang="zh-CN" b="1" i="1">
                                  <a:latin typeface="Cambria Math" panose="02040503050406030204" pitchFamily="18" charset="0"/>
                                  <a:sym typeface="Symbol"/>
                                </a:rPr>
                              </m:ctrlPr>
                            </m:sSubPr>
                            <m:e>
                              <m:r>
                                <a:rPr lang="en-US" altLang="zh-CN" b="1" i="1">
                                  <a:latin typeface="Cambria Math"/>
                                  <a:sym typeface="Symbol"/>
                                </a:rPr>
                                <m:t>𝒎</m:t>
                              </m:r>
                            </m:e>
                            <m:sub>
                              <m:r>
                                <a:rPr lang="en-US" altLang="zh-CN" b="1" i="1">
                                  <a:latin typeface="Cambria Math"/>
                                  <a:sym typeface="Symbol"/>
                                </a:rPr>
                                <m:t>𝒏</m:t>
                              </m:r>
                            </m:sub>
                          </m:sSub>
                        </m:e>
                        <m:sup>
                          <m:r>
                            <a:rPr lang="en-US" altLang="zh-CN" b="1" i="1">
                              <a:latin typeface="Cambria Math"/>
                              <a:sym typeface="Symbol"/>
                            </a:rPr>
                            <m:t>∗</m:t>
                          </m:r>
                        </m:sup>
                      </m:sSup>
                    </m:oMath>
                  </m:oMathPara>
                </a14:m>
                <a:endParaRPr lang="zh-CN" altLang="en-US" b="1" dirty="0"/>
              </a:p>
            </p:txBody>
          </p:sp>
        </mc:Choice>
        <mc:Fallback xmlns="">
          <p:sp>
            <p:nvSpPr>
              <p:cNvPr id="6" name="TextBox 5"/>
              <p:cNvSpPr txBox="1">
                <a:spLocks noRot="1" noChangeAspect="1" noMove="1" noResize="1" noEditPoints="1" noAdjustHandles="1" noChangeArrowheads="1" noChangeShapeType="1" noTextEdit="1"/>
              </p:cNvSpPr>
              <p:nvPr/>
            </p:nvSpPr>
            <p:spPr>
              <a:xfrm>
                <a:off x="3206614" y="1922213"/>
                <a:ext cx="2564485" cy="52322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6604622" y="1943548"/>
                <a:ext cx="2540439" cy="5618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r>
                            <a:rPr lang="zh-CN" altLang="en-US" b="1" i="1">
                              <a:latin typeface="Cambria Math"/>
                            </a:rPr>
                            <m:t>𝝁</m:t>
                          </m:r>
                        </m:e>
                        <m:sub>
                          <m:r>
                            <a:rPr lang="en-US" altLang="zh-CN" b="1" i="1">
                              <a:latin typeface="Cambria Math"/>
                            </a:rPr>
                            <m:t>𝒑</m:t>
                          </m:r>
                        </m:sub>
                      </m:sSub>
                      <m:r>
                        <a:rPr lang="en-US" altLang="zh-CN" b="1">
                          <a:latin typeface="Cambria Math"/>
                        </a:rPr>
                        <m:t>=</m:t>
                      </m:r>
                      <m:r>
                        <a:rPr lang="en-US" altLang="zh-CN" b="1" i="1">
                          <a:latin typeface="Cambria Math"/>
                        </a:rPr>
                        <m:t>𝒆</m:t>
                      </m:r>
                      <m:sSub>
                        <m:sSubPr>
                          <m:ctrlPr>
                            <a:rPr lang="en-US" altLang="zh-CN" b="1" i="1">
                              <a:latin typeface="Cambria Math" panose="02040503050406030204" pitchFamily="18" charset="0"/>
                              <a:sym typeface="Symbol"/>
                            </a:rPr>
                          </m:ctrlPr>
                        </m:sSubPr>
                        <m:e>
                          <m:r>
                            <a:rPr lang="zh-CN" altLang="en-US" b="1" i="1">
                              <a:latin typeface="Cambria Math"/>
                              <a:sym typeface="Symbol"/>
                            </a:rPr>
                            <m:t>𝝉</m:t>
                          </m:r>
                        </m:e>
                        <m:sub>
                          <m:r>
                            <a:rPr lang="en-US" altLang="zh-CN" b="1" i="1">
                              <a:latin typeface="Cambria Math"/>
                              <a:sym typeface="Symbol"/>
                            </a:rPr>
                            <m:t>𝒑</m:t>
                          </m:r>
                        </m:sub>
                      </m:sSub>
                      <m:r>
                        <a:rPr lang="en-US" altLang="zh-CN" b="1" i="1">
                          <a:latin typeface="Cambria Math"/>
                          <a:sym typeface="Symbol"/>
                        </a:rPr>
                        <m:t>/</m:t>
                      </m:r>
                      <m:sSup>
                        <m:sSupPr>
                          <m:ctrlPr>
                            <a:rPr lang="en-US" altLang="zh-CN" b="1" i="1">
                              <a:latin typeface="Cambria Math" panose="02040503050406030204" pitchFamily="18" charset="0"/>
                              <a:sym typeface="Symbol"/>
                            </a:rPr>
                          </m:ctrlPr>
                        </m:sSupPr>
                        <m:e>
                          <m:sSub>
                            <m:sSubPr>
                              <m:ctrlPr>
                                <a:rPr lang="en-US" altLang="zh-CN" b="1" i="1">
                                  <a:latin typeface="Cambria Math" panose="02040503050406030204" pitchFamily="18" charset="0"/>
                                  <a:sym typeface="Symbol"/>
                                </a:rPr>
                              </m:ctrlPr>
                            </m:sSubPr>
                            <m:e>
                              <m:r>
                                <a:rPr lang="en-US" altLang="zh-CN" b="1" i="1">
                                  <a:latin typeface="Cambria Math"/>
                                  <a:sym typeface="Symbol"/>
                                </a:rPr>
                                <m:t>𝒎</m:t>
                              </m:r>
                            </m:e>
                            <m:sub>
                              <m:r>
                                <a:rPr lang="en-US" altLang="zh-CN" b="1" i="1">
                                  <a:latin typeface="Cambria Math"/>
                                  <a:sym typeface="Symbol"/>
                                </a:rPr>
                                <m:t>𝒑</m:t>
                              </m:r>
                            </m:sub>
                          </m:sSub>
                        </m:e>
                        <m:sup>
                          <m:r>
                            <a:rPr lang="en-US" altLang="zh-CN" b="1" i="1">
                              <a:latin typeface="Cambria Math"/>
                              <a:sym typeface="Symbol"/>
                            </a:rPr>
                            <m:t>∗</m:t>
                          </m:r>
                        </m:sup>
                      </m:sSup>
                    </m:oMath>
                  </m:oMathPara>
                </a14:m>
                <a:endParaRPr lang="zh-CN" altLang="en-US" b="1" dirty="0"/>
              </a:p>
            </p:txBody>
          </p:sp>
        </mc:Choice>
        <mc:Fallback xmlns="">
          <p:sp>
            <p:nvSpPr>
              <p:cNvPr id="7" name="TextBox 6"/>
              <p:cNvSpPr txBox="1">
                <a:spLocks noRot="1" noChangeAspect="1" noMove="1" noResize="1" noEditPoints="1" noAdjustHandles="1" noChangeArrowheads="1" noChangeShapeType="1" noTextEdit="1"/>
              </p:cNvSpPr>
              <p:nvPr/>
            </p:nvSpPr>
            <p:spPr>
              <a:xfrm>
                <a:off x="6604622" y="1943548"/>
                <a:ext cx="2540439" cy="561820"/>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3222380" y="2557315"/>
                <a:ext cx="2575129" cy="9714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r>
                            <a:rPr lang="zh-CN" altLang="en-US" b="1" i="1">
                              <a:latin typeface="Cambria Math"/>
                            </a:rPr>
                            <m:t>𝜽</m:t>
                          </m:r>
                        </m:e>
                        <m:sub>
                          <m:r>
                            <a:rPr lang="en-US" altLang="zh-CN" b="1" i="1">
                              <a:latin typeface="Cambria Math"/>
                            </a:rPr>
                            <m:t>𝒏</m:t>
                          </m:r>
                        </m:sub>
                      </m:sSub>
                      <m:r>
                        <a:rPr lang="en-US" altLang="zh-CN" b="1" i="1">
                          <a:latin typeface="Cambria Math"/>
                        </a:rPr>
                        <m:t>=</m:t>
                      </m:r>
                      <m:r>
                        <a:rPr lang="en-US" altLang="zh-CN" b="1">
                          <a:latin typeface="Cambria Math"/>
                        </a:rPr>
                        <m:t>−</m:t>
                      </m:r>
                      <m:f>
                        <m:fPr>
                          <m:ctrlPr>
                            <a:rPr lang="en-US" altLang="zh-CN" b="1" i="1">
                              <a:latin typeface="Cambria Math" panose="02040503050406030204" pitchFamily="18" charset="0"/>
                            </a:rPr>
                          </m:ctrlPr>
                        </m:fPr>
                        <m:num>
                          <m:r>
                            <a:rPr lang="en-US" altLang="zh-CN" b="1" i="1">
                              <a:latin typeface="Cambria Math"/>
                            </a:rPr>
                            <m:t>𝒆</m:t>
                          </m:r>
                          <m:sSub>
                            <m:sSubPr>
                              <m:ctrlPr>
                                <a:rPr lang="en-US" altLang="zh-CN" b="1" i="1">
                                  <a:latin typeface="Cambria Math" panose="02040503050406030204" pitchFamily="18" charset="0"/>
                                </a:rPr>
                              </m:ctrlPr>
                            </m:sSubPr>
                            <m:e>
                              <m:r>
                                <a:rPr lang="en-US" altLang="zh-CN" b="1" i="1">
                                  <a:latin typeface="Cambria Math"/>
                                </a:rPr>
                                <m:t>𝑩</m:t>
                              </m:r>
                            </m:e>
                            <m:sub>
                              <m:r>
                                <a:rPr lang="en-US" altLang="zh-CN" b="1" i="1">
                                  <a:latin typeface="Cambria Math"/>
                                </a:rPr>
                                <m:t>𝒛</m:t>
                              </m:r>
                            </m:sub>
                          </m:sSub>
                        </m:num>
                        <m:den>
                          <m:sSup>
                            <m:sSupPr>
                              <m:ctrlPr>
                                <a:rPr lang="en-US" altLang="zh-CN" b="1" i="1">
                                  <a:latin typeface="Cambria Math" panose="02040503050406030204" pitchFamily="18" charset="0"/>
                                  <a:sym typeface="Symbol"/>
                                </a:rPr>
                              </m:ctrlPr>
                            </m:sSupPr>
                            <m:e>
                              <m:sSub>
                                <m:sSubPr>
                                  <m:ctrlPr>
                                    <a:rPr lang="en-US" altLang="zh-CN" b="1" i="1">
                                      <a:latin typeface="Cambria Math" panose="02040503050406030204" pitchFamily="18" charset="0"/>
                                      <a:sym typeface="Symbol"/>
                                    </a:rPr>
                                  </m:ctrlPr>
                                </m:sSubPr>
                                <m:e>
                                  <m:r>
                                    <a:rPr lang="en-US" altLang="zh-CN" b="1" i="1">
                                      <a:latin typeface="Cambria Math"/>
                                      <a:sym typeface="Symbol"/>
                                    </a:rPr>
                                    <m:t>𝒎</m:t>
                                  </m:r>
                                </m:e>
                                <m:sub>
                                  <m:r>
                                    <a:rPr lang="en-US" altLang="zh-CN" b="1" i="1">
                                      <a:latin typeface="Cambria Math"/>
                                      <a:sym typeface="Symbol"/>
                                    </a:rPr>
                                    <m:t>𝒏</m:t>
                                  </m:r>
                                </m:sub>
                              </m:sSub>
                            </m:e>
                            <m:sup>
                              <m:r>
                                <a:rPr lang="en-US" altLang="zh-CN" b="1" i="1">
                                  <a:latin typeface="Cambria Math"/>
                                  <a:sym typeface="Symbol"/>
                                </a:rPr>
                                <m:t>∗</m:t>
                              </m:r>
                            </m:sup>
                          </m:sSup>
                        </m:den>
                      </m:f>
                      <m:sSub>
                        <m:sSubPr>
                          <m:ctrlPr>
                            <a:rPr lang="en-US" altLang="zh-CN" b="1" i="1">
                              <a:latin typeface="Cambria Math" panose="02040503050406030204" pitchFamily="18" charset="0"/>
                              <a:sym typeface="Symbol"/>
                            </a:rPr>
                          </m:ctrlPr>
                        </m:sSubPr>
                        <m:e>
                          <m:r>
                            <a:rPr lang="zh-CN" altLang="en-US" b="1" i="1">
                              <a:latin typeface="Cambria Math"/>
                              <a:sym typeface="Symbol"/>
                            </a:rPr>
                            <m:t>𝝉</m:t>
                          </m:r>
                        </m:e>
                        <m:sub>
                          <m:r>
                            <a:rPr lang="en-US" altLang="zh-CN" b="1" i="1">
                              <a:latin typeface="Cambria Math"/>
                              <a:sym typeface="Symbol"/>
                            </a:rPr>
                            <m:t>𝒏</m:t>
                          </m:r>
                        </m:sub>
                      </m:sSub>
                    </m:oMath>
                  </m:oMathPara>
                </a14:m>
                <a:endParaRPr lang="zh-CN" altLang="en-US" b="1" dirty="0"/>
              </a:p>
            </p:txBody>
          </p:sp>
        </mc:Choice>
        <mc:Fallback xmlns="">
          <p:sp>
            <p:nvSpPr>
              <p:cNvPr id="8" name="TextBox 7"/>
              <p:cNvSpPr txBox="1">
                <a:spLocks noRot="1" noChangeAspect="1" noMove="1" noResize="1" noEditPoints="1" noAdjustHandles="1" noChangeArrowheads="1" noChangeShapeType="1" noTextEdit="1"/>
              </p:cNvSpPr>
              <p:nvPr/>
            </p:nvSpPr>
            <p:spPr>
              <a:xfrm>
                <a:off x="3222380" y="2557315"/>
                <a:ext cx="2575129" cy="971484"/>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6630557" y="2574418"/>
                <a:ext cx="2223557" cy="102444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r>
                            <a:rPr lang="zh-CN" altLang="en-US" b="1" i="1">
                              <a:latin typeface="Cambria Math"/>
                            </a:rPr>
                            <m:t>𝜽</m:t>
                          </m:r>
                        </m:e>
                        <m:sub>
                          <m:r>
                            <a:rPr lang="en-US" altLang="zh-CN" b="1" i="1">
                              <a:latin typeface="Cambria Math"/>
                            </a:rPr>
                            <m:t>𝒑</m:t>
                          </m:r>
                        </m:sub>
                      </m:sSub>
                      <m:r>
                        <a:rPr lang="en-US" altLang="zh-CN" b="1" i="1">
                          <a:latin typeface="Cambria Math"/>
                        </a:rPr>
                        <m:t>=</m:t>
                      </m:r>
                      <m:f>
                        <m:fPr>
                          <m:ctrlPr>
                            <a:rPr lang="en-US" altLang="zh-CN" b="1" i="1">
                              <a:latin typeface="Cambria Math" panose="02040503050406030204" pitchFamily="18" charset="0"/>
                            </a:rPr>
                          </m:ctrlPr>
                        </m:fPr>
                        <m:num>
                          <m:r>
                            <a:rPr lang="en-US" altLang="zh-CN" b="1" i="1">
                              <a:latin typeface="Cambria Math"/>
                            </a:rPr>
                            <m:t>𝒆</m:t>
                          </m:r>
                          <m:sSub>
                            <m:sSubPr>
                              <m:ctrlPr>
                                <a:rPr lang="en-US" altLang="zh-CN" b="1" i="1">
                                  <a:latin typeface="Cambria Math" panose="02040503050406030204" pitchFamily="18" charset="0"/>
                                </a:rPr>
                              </m:ctrlPr>
                            </m:sSubPr>
                            <m:e>
                              <m:r>
                                <a:rPr lang="en-US" altLang="zh-CN" b="1" i="1">
                                  <a:latin typeface="Cambria Math"/>
                                </a:rPr>
                                <m:t>𝑩</m:t>
                              </m:r>
                            </m:e>
                            <m:sub>
                              <m:r>
                                <a:rPr lang="en-US" altLang="zh-CN" b="1" i="1">
                                  <a:latin typeface="Cambria Math"/>
                                </a:rPr>
                                <m:t>𝒛</m:t>
                              </m:r>
                            </m:sub>
                          </m:sSub>
                        </m:num>
                        <m:den>
                          <m:sSup>
                            <m:sSupPr>
                              <m:ctrlPr>
                                <a:rPr lang="en-US" altLang="zh-CN" b="1" i="1">
                                  <a:latin typeface="Cambria Math" panose="02040503050406030204" pitchFamily="18" charset="0"/>
                                  <a:sym typeface="Symbol"/>
                                </a:rPr>
                              </m:ctrlPr>
                            </m:sSupPr>
                            <m:e>
                              <m:sSub>
                                <m:sSubPr>
                                  <m:ctrlPr>
                                    <a:rPr lang="en-US" altLang="zh-CN" b="1" i="1">
                                      <a:latin typeface="Cambria Math" panose="02040503050406030204" pitchFamily="18" charset="0"/>
                                      <a:sym typeface="Symbol"/>
                                    </a:rPr>
                                  </m:ctrlPr>
                                </m:sSubPr>
                                <m:e>
                                  <m:r>
                                    <a:rPr lang="en-US" altLang="zh-CN" b="1" i="1">
                                      <a:latin typeface="Cambria Math"/>
                                      <a:sym typeface="Symbol"/>
                                    </a:rPr>
                                    <m:t>𝒎</m:t>
                                  </m:r>
                                </m:e>
                                <m:sub>
                                  <m:r>
                                    <a:rPr lang="en-US" altLang="zh-CN" b="1" i="1">
                                      <a:latin typeface="Cambria Math"/>
                                      <a:sym typeface="Symbol"/>
                                    </a:rPr>
                                    <m:t>𝒑</m:t>
                                  </m:r>
                                </m:sub>
                              </m:sSub>
                            </m:e>
                            <m:sup>
                              <m:r>
                                <a:rPr lang="en-US" altLang="zh-CN" b="1" i="1">
                                  <a:latin typeface="Cambria Math"/>
                                  <a:sym typeface="Symbol"/>
                                </a:rPr>
                                <m:t>∗</m:t>
                              </m:r>
                            </m:sup>
                          </m:sSup>
                        </m:den>
                      </m:f>
                      <m:sSub>
                        <m:sSubPr>
                          <m:ctrlPr>
                            <a:rPr lang="en-US" altLang="zh-CN" b="1" i="1">
                              <a:latin typeface="Cambria Math" panose="02040503050406030204" pitchFamily="18" charset="0"/>
                              <a:sym typeface="Symbol"/>
                            </a:rPr>
                          </m:ctrlPr>
                        </m:sSubPr>
                        <m:e>
                          <m:r>
                            <a:rPr lang="zh-CN" altLang="en-US" b="1" i="1">
                              <a:latin typeface="Cambria Math"/>
                              <a:sym typeface="Symbol"/>
                            </a:rPr>
                            <m:t>𝝉</m:t>
                          </m:r>
                        </m:e>
                        <m:sub>
                          <m:r>
                            <a:rPr lang="en-US" altLang="zh-CN" b="1" i="1">
                              <a:latin typeface="Cambria Math"/>
                              <a:sym typeface="Symbol"/>
                            </a:rPr>
                            <m:t>𝒑</m:t>
                          </m:r>
                        </m:sub>
                      </m:sSub>
                    </m:oMath>
                  </m:oMathPara>
                </a14:m>
                <a:endParaRPr lang="zh-CN" altLang="en-US" b="1" dirty="0"/>
              </a:p>
            </p:txBody>
          </p:sp>
        </mc:Choice>
        <mc:Fallback xmlns="">
          <p:sp>
            <p:nvSpPr>
              <p:cNvPr id="10" name="TextBox 9"/>
              <p:cNvSpPr txBox="1">
                <a:spLocks noRot="1" noChangeAspect="1" noMove="1" noResize="1" noEditPoints="1" noAdjustHandles="1" noChangeArrowheads="1" noChangeShapeType="1" noTextEdit="1"/>
              </p:cNvSpPr>
              <p:nvPr/>
            </p:nvSpPr>
            <p:spPr>
              <a:xfrm>
                <a:off x="6630557" y="2574418"/>
                <a:ext cx="2223557" cy="1024448"/>
              </a:xfrm>
              <a:prstGeom prst="rect">
                <a:avLst/>
              </a:prstGeom>
              <a:blipFill>
                <a:blip r:embed="rId8"/>
                <a:stretch>
                  <a:fillRect/>
                </a:stretch>
              </a:blipFill>
            </p:spPr>
            <p:txBody>
              <a:bodyPr/>
              <a:lstStyle/>
              <a:p>
                <a:r>
                  <a:rPr lang="zh-CN" altLang="en-US">
                    <a:noFill/>
                  </a:rPr>
                  <a:t> </a:t>
                </a:r>
              </a:p>
            </p:txBody>
          </p:sp>
        </mc:Fallback>
      </mc:AlternateContent>
      <p:sp>
        <p:nvSpPr>
          <p:cNvPr id="11" name="TextBox 10"/>
          <p:cNvSpPr txBox="1"/>
          <p:nvPr/>
        </p:nvSpPr>
        <p:spPr>
          <a:xfrm>
            <a:off x="4469077" y="3819398"/>
            <a:ext cx="1620957" cy="523220"/>
          </a:xfrm>
          <a:prstGeom prst="rect">
            <a:avLst/>
          </a:prstGeom>
          <a:solidFill>
            <a:srgbClr val="FFFF00"/>
          </a:solidFill>
        </p:spPr>
        <p:txBody>
          <a:bodyPr wrap="none" rtlCol="0">
            <a:spAutoFit/>
          </a:bodyPr>
          <a:lstStyle/>
          <a:p>
            <a:r>
              <a:rPr lang="zh-CN" altLang="en-US" b="1" dirty="0">
                <a:solidFill>
                  <a:srgbClr val="CC00CC"/>
                </a:solidFill>
                <a:latin typeface="华文宋体" panose="02010600040101010101" pitchFamily="2" charset="-122"/>
                <a:ea typeface="华文宋体" panose="02010600040101010101" pitchFamily="2" charset="-122"/>
              </a:rPr>
              <a:t>弱磁场：</a:t>
            </a:r>
          </a:p>
        </p:txBody>
      </p:sp>
      <mc:AlternateContent xmlns:mc="http://schemas.openxmlformats.org/markup-compatibility/2006">
        <mc:Choice xmlns:a14="http://schemas.microsoft.com/office/drawing/2010/main" Requires="a14">
          <p:sp>
            <p:nvSpPr>
              <p:cNvPr id="12" name="TextBox 11"/>
              <p:cNvSpPr txBox="1"/>
              <p:nvPr/>
            </p:nvSpPr>
            <p:spPr>
              <a:xfrm>
                <a:off x="6025499" y="3819398"/>
                <a:ext cx="1666610" cy="523220"/>
              </a:xfrm>
              <a:prstGeom prst="rect">
                <a:avLst/>
              </a:prstGeom>
              <a:solidFill>
                <a:srgbClr val="FFFF00"/>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a:rPr>
                        <m:t>𝜇</m:t>
                      </m:r>
                      <m:r>
                        <a:rPr lang="en-US" altLang="zh-CN" i="1">
                          <a:latin typeface="Cambria Math"/>
                        </a:rPr>
                        <m:t>𝐵</m:t>
                      </m:r>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0.</m:t>
                      </m:r>
                      <m:r>
                        <a:rPr lang="en-US" altLang="zh-CN" i="1">
                          <a:latin typeface="Cambria Math"/>
                        </a:rPr>
                        <m:t>1</m:t>
                      </m:r>
                    </m:oMath>
                  </m:oMathPara>
                </a14:m>
                <a:endParaRPr lang="zh-CN" altLang="en-US" dirty="0"/>
              </a:p>
            </p:txBody>
          </p:sp>
        </mc:Choice>
        <mc:Fallback>
          <p:sp>
            <p:nvSpPr>
              <p:cNvPr id="12" name="TextBox 11"/>
              <p:cNvSpPr txBox="1">
                <a:spLocks noRot="1" noChangeAspect="1" noMove="1" noResize="1" noEditPoints="1" noAdjustHandles="1" noChangeArrowheads="1" noChangeShapeType="1" noTextEdit="1"/>
              </p:cNvSpPr>
              <p:nvPr/>
            </p:nvSpPr>
            <p:spPr>
              <a:xfrm>
                <a:off x="6025499" y="3819398"/>
                <a:ext cx="1666610" cy="523220"/>
              </a:xfrm>
              <a:prstGeom prst="rect">
                <a:avLst/>
              </a:prstGeom>
              <a:blipFill>
                <a:blip r:embed="rId9"/>
                <a:stretch>
                  <a:fillRect/>
                </a:stretch>
              </a:blipFill>
            </p:spPr>
            <p:txBody>
              <a:bodyPr/>
              <a:lstStyle/>
              <a:p>
                <a:r>
                  <a:rPr lang="zh-CN" altLang="en-US">
                    <a:noFill/>
                  </a:rPr>
                  <a:t> </a:t>
                </a:r>
              </a:p>
            </p:txBody>
          </p:sp>
        </mc:Fallback>
      </mc:AlternateContent>
      <p:sp>
        <p:nvSpPr>
          <p:cNvPr id="13" name="TextBox 12"/>
          <p:cNvSpPr txBox="1"/>
          <p:nvPr/>
        </p:nvSpPr>
        <p:spPr>
          <a:xfrm>
            <a:off x="2105853" y="4512630"/>
            <a:ext cx="6748261" cy="954107"/>
          </a:xfrm>
          <a:prstGeom prst="rect">
            <a:avLst/>
          </a:prstGeom>
          <a:solidFill>
            <a:srgbClr val="FFFF00"/>
          </a:solidFill>
        </p:spPr>
        <p:txBody>
          <a:bodyPr wrap="square" rtlCol="0">
            <a:spAutoFit/>
          </a:bodyPr>
          <a:lstStyle/>
          <a:p>
            <a:r>
              <a:rPr lang="zh-CN" altLang="en-US" b="1" dirty="0">
                <a:solidFill>
                  <a:srgbClr val="008000"/>
                </a:solidFill>
                <a:latin typeface="Times New Roman" panose="02020603050405020304" pitchFamily="18" charset="0"/>
                <a:ea typeface="华文宋体" panose="02010600040101010101" pitchFamily="2" charset="-122"/>
                <a:cs typeface="Times New Roman" panose="02020603050405020304" pitchFamily="18" charset="0"/>
              </a:rPr>
              <a:t>例子：</a:t>
            </a:r>
            <a:r>
              <a:rPr lang="en-US" altLang="zh-CN" b="1" dirty="0">
                <a:solidFill>
                  <a:srgbClr val="008000"/>
                </a:solidFill>
                <a:latin typeface="Times New Roman" panose="02020603050405020304" pitchFamily="18" charset="0"/>
                <a:ea typeface="华文宋体" panose="02010600040101010101" pitchFamily="2" charset="-122"/>
                <a:cs typeface="Times New Roman" panose="02020603050405020304" pitchFamily="18" charset="0"/>
              </a:rPr>
              <a:t>n</a:t>
            </a:r>
            <a:r>
              <a:rPr lang="zh-CN" altLang="en-US" b="1" dirty="0">
                <a:solidFill>
                  <a:srgbClr val="008000"/>
                </a:solidFill>
                <a:latin typeface="Times New Roman" panose="02020603050405020304" pitchFamily="18" charset="0"/>
                <a:ea typeface="华文宋体" panose="02010600040101010101" pitchFamily="2" charset="-122"/>
                <a:cs typeface="Times New Roman" panose="02020603050405020304" pitchFamily="18" charset="0"/>
              </a:rPr>
              <a:t>型</a:t>
            </a:r>
            <a:r>
              <a:rPr lang="en-US" altLang="zh-CN" b="1" dirty="0">
                <a:solidFill>
                  <a:srgbClr val="008000"/>
                </a:solidFill>
                <a:latin typeface="Times New Roman" panose="02020603050405020304" pitchFamily="18" charset="0"/>
                <a:ea typeface="华文宋体" panose="02010600040101010101" pitchFamily="2" charset="-122"/>
                <a:cs typeface="Times New Roman" panose="02020603050405020304" pitchFamily="18" charset="0"/>
              </a:rPr>
              <a:t>Si</a:t>
            </a:r>
            <a:r>
              <a:rPr lang="zh-CN" altLang="en-US" b="1" dirty="0">
                <a:solidFill>
                  <a:srgbClr val="008000"/>
                </a:solidFill>
                <a:latin typeface="Times New Roman" panose="02020603050405020304" pitchFamily="18" charset="0"/>
                <a:ea typeface="华文宋体" panose="02010600040101010101" pitchFamily="2" charset="-122"/>
                <a:cs typeface="Times New Roman" panose="02020603050405020304" pitchFamily="18" charset="0"/>
              </a:rPr>
              <a:t>，电子迁移率为</a:t>
            </a:r>
            <a:r>
              <a:rPr lang="en-US" altLang="zh-CN" b="1" dirty="0">
                <a:solidFill>
                  <a:srgbClr val="008000"/>
                </a:solidFill>
                <a:latin typeface="Times New Roman" panose="02020603050405020304" pitchFamily="18" charset="0"/>
                <a:ea typeface="华文宋体" panose="02010600040101010101" pitchFamily="2" charset="-122"/>
                <a:cs typeface="Times New Roman" panose="02020603050405020304" pitchFamily="18" charset="0"/>
              </a:rPr>
              <a:t>0.135 m</a:t>
            </a:r>
            <a:r>
              <a:rPr lang="en-US" altLang="zh-CN" b="1" baseline="30000" dirty="0">
                <a:solidFill>
                  <a:srgbClr val="008000"/>
                </a:solidFill>
                <a:latin typeface="Times New Roman" panose="02020603050405020304" pitchFamily="18" charset="0"/>
                <a:ea typeface="华文宋体" panose="02010600040101010101" pitchFamily="2" charset="-122"/>
                <a:cs typeface="Times New Roman" panose="02020603050405020304" pitchFamily="18" charset="0"/>
              </a:rPr>
              <a:t>2</a:t>
            </a:r>
            <a:r>
              <a:rPr lang="en-US" altLang="zh-CN" b="1" dirty="0">
                <a:solidFill>
                  <a:srgbClr val="008000"/>
                </a:solidFill>
                <a:latin typeface="Times New Roman" panose="02020603050405020304" pitchFamily="18" charset="0"/>
                <a:ea typeface="华文宋体" panose="02010600040101010101" pitchFamily="2" charset="-122"/>
                <a:cs typeface="Times New Roman" panose="02020603050405020304" pitchFamily="18" charset="0"/>
              </a:rPr>
              <a:t>/V</a:t>
            </a:r>
            <a:r>
              <a:rPr lang="en-US" altLang="zh-CN" b="1" dirty="0">
                <a:solidFill>
                  <a:srgbClr val="008000"/>
                </a:solidFill>
                <a:latin typeface="Times New Roman" panose="02020603050405020304" pitchFamily="18" charset="0"/>
                <a:ea typeface="华文宋体" panose="02010600040101010101" pitchFamily="2" charset="-122"/>
                <a:cs typeface="Times New Roman" panose="02020603050405020304" pitchFamily="18" charset="0"/>
                <a:sym typeface="Symbol"/>
              </a:rPr>
              <a:t></a:t>
            </a:r>
            <a:r>
              <a:rPr lang="en-US" altLang="zh-CN" b="1" dirty="0">
                <a:solidFill>
                  <a:srgbClr val="008000"/>
                </a:solidFill>
                <a:latin typeface="Times New Roman" panose="02020603050405020304" pitchFamily="18" charset="0"/>
                <a:ea typeface="华文宋体" panose="02010600040101010101" pitchFamily="2" charset="-122"/>
                <a:cs typeface="Times New Roman" panose="02020603050405020304" pitchFamily="18" charset="0"/>
              </a:rPr>
              <a:t>s</a:t>
            </a:r>
            <a:r>
              <a:rPr lang="zh-CN" altLang="en-US" b="1" dirty="0">
                <a:solidFill>
                  <a:srgbClr val="008000"/>
                </a:solidFill>
                <a:latin typeface="Times New Roman" panose="02020603050405020304" pitchFamily="18" charset="0"/>
                <a:ea typeface="华文宋体" panose="02010600040101010101" pitchFamily="2" charset="-122"/>
                <a:cs typeface="Times New Roman" panose="02020603050405020304" pitchFamily="18" charset="0"/>
              </a:rPr>
              <a:t>（</a:t>
            </a:r>
            <a:r>
              <a:rPr lang="en-US" altLang="zh-CN" b="1" dirty="0">
                <a:solidFill>
                  <a:srgbClr val="008000"/>
                </a:solidFill>
                <a:latin typeface="Times New Roman" panose="02020603050405020304" pitchFamily="18" charset="0"/>
                <a:ea typeface="华文宋体" panose="02010600040101010101" pitchFamily="2" charset="-122"/>
                <a:cs typeface="Times New Roman" panose="02020603050405020304" pitchFamily="18" charset="0"/>
              </a:rPr>
              <a:t>1350 cm</a:t>
            </a:r>
            <a:r>
              <a:rPr lang="en-US" altLang="zh-CN" b="1" baseline="30000" dirty="0">
                <a:solidFill>
                  <a:srgbClr val="008000"/>
                </a:solidFill>
                <a:latin typeface="Times New Roman" panose="02020603050405020304" pitchFamily="18" charset="0"/>
                <a:ea typeface="华文宋体" panose="02010600040101010101" pitchFamily="2" charset="-122"/>
                <a:cs typeface="Times New Roman" panose="02020603050405020304" pitchFamily="18" charset="0"/>
              </a:rPr>
              <a:t>2</a:t>
            </a:r>
            <a:r>
              <a:rPr lang="en-US" altLang="zh-CN" b="1" dirty="0">
                <a:solidFill>
                  <a:srgbClr val="008000"/>
                </a:solidFill>
                <a:latin typeface="Times New Roman" panose="02020603050405020304" pitchFamily="18" charset="0"/>
                <a:ea typeface="华文宋体" panose="02010600040101010101" pitchFamily="2" charset="-122"/>
                <a:cs typeface="Times New Roman" panose="02020603050405020304" pitchFamily="18" charset="0"/>
              </a:rPr>
              <a:t>/V</a:t>
            </a:r>
            <a:r>
              <a:rPr lang="en-US" altLang="zh-CN" b="1" dirty="0">
                <a:solidFill>
                  <a:srgbClr val="008000"/>
                </a:solidFill>
                <a:latin typeface="Times New Roman" panose="02020603050405020304" pitchFamily="18" charset="0"/>
                <a:ea typeface="华文宋体" panose="02010600040101010101" pitchFamily="2" charset="-122"/>
                <a:cs typeface="Times New Roman" panose="02020603050405020304" pitchFamily="18" charset="0"/>
                <a:sym typeface="Symbol"/>
              </a:rPr>
              <a:t></a:t>
            </a:r>
            <a:r>
              <a:rPr lang="en-US" altLang="zh-CN" b="1" dirty="0">
                <a:solidFill>
                  <a:srgbClr val="008000"/>
                </a:solidFill>
                <a:latin typeface="Times New Roman" panose="02020603050405020304" pitchFamily="18" charset="0"/>
                <a:ea typeface="华文宋体" panose="02010600040101010101" pitchFamily="2" charset="-122"/>
                <a:cs typeface="Times New Roman" panose="02020603050405020304" pitchFamily="18" charset="0"/>
              </a:rPr>
              <a:t>s</a:t>
            </a:r>
            <a:r>
              <a:rPr lang="zh-CN" altLang="en-US" b="1" dirty="0">
                <a:solidFill>
                  <a:srgbClr val="008000"/>
                </a:solidFill>
                <a:latin typeface="Times New Roman" panose="02020603050405020304" pitchFamily="18" charset="0"/>
                <a:ea typeface="华文宋体" panose="02010600040101010101" pitchFamily="2" charset="-122"/>
                <a:cs typeface="Times New Roman" panose="02020603050405020304" pitchFamily="18" charset="0"/>
              </a:rPr>
              <a:t>）。</a:t>
            </a:r>
          </a:p>
        </p:txBody>
      </p:sp>
      <mc:AlternateContent xmlns:mc="http://schemas.openxmlformats.org/markup-compatibility/2006" xmlns:a14="http://schemas.microsoft.com/office/drawing/2010/main">
        <mc:Choice Requires="a14">
          <p:sp>
            <p:nvSpPr>
              <p:cNvPr id="14" name="TextBox 13"/>
              <p:cNvSpPr txBox="1"/>
              <p:nvPr/>
            </p:nvSpPr>
            <p:spPr>
              <a:xfrm>
                <a:off x="6574723" y="5205126"/>
                <a:ext cx="1663276" cy="523220"/>
              </a:xfrm>
              <a:prstGeom prst="rect">
                <a:avLst/>
              </a:prstGeom>
              <a:solidFill>
                <a:srgbClr val="FFFF00"/>
              </a:solid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i="1">
                          <a:latin typeface="Cambria Math"/>
                        </a:rPr>
                        <m:t>B</m:t>
                      </m:r>
                      <m:r>
                        <a:rPr lang="en-US" altLang="zh-CN" i="1">
                          <a:latin typeface="Cambria Math"/>
                        </a:rPr>
                        <m:t>=0.5</m:t>
                      </m:r>
                      <m:r>
                        <m:rPr>
                          <m:sty m:val="p"/>
                        </m:rPr>
                        <a:rPr lang="en-US" altLang="zh-CN">
                          <a:latin typeface="Cambria Math"/>
                        </a:rPr>
                        <m:t>T</m:t>
                      </m:r>
                    </m:oMath>
                  </m:oMathPara>
                </a14:m>
                <a:endParaRPr lang="zh-CN" alt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6574723" y="5205126"/>
                <a:ext cx="1663276" cy="523220"/>
              </a:xfrm>
              <a:prstGeom prst="rect">
                <a:avLst/>
              </a:prstGeom>
              <a:blipFill>
                <a:blip r:embed="rId10"/>
                <a:stretch>
                  <a:fillRect/>
                </a:stretch>
              </a:blipFill>
            </p:spPr>
            <p:txBody>
              <a:bodyPr/>
              <a:lstStyle/>
              <a:p>
                <a:r>
                  <a:rPr lang="zh-CN" altLang="en-US">
                    <a:noFill/>
                  </a:rPr>
                  <a:t> </a:t>
                </a:r>
              </a:p>
            </p:txBody>
          </p:sp>
        </mc:Fallback>
      </mc:AlternateContent>
      <p:sp>
        <p:nvSpPr>
          <p:cNvPr id="21" name="矩形 20"/>
          <p:cNvSpPr/>
          <p:nvPr/>
        </p:nvSpPr>
        <p:spPr>
          <a:xfrm>
            <a:off x="4469076" y="2574419"/>
            <a:ext cx="810478" cy="954381"/>
          </a:xfrm>
          <a:prstGeom prst="rect">
            <a:avLst/>
          </a:prstGeom>
          <a:noFill/>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矩形 21"/>
          <p:cNvSpPr/>
          <p:nvPr/>
        </p:nvSpPr>
        <p:spPr>
          <a:xfrm>
            <a:off x="7534218" y="2609452"/>
            <a:ext cx="810478" cy="954381"/>
          </a:xfrm>
          <a:prstGeom prst="rect">
            <a:avLst/>
          </a:prstGeom>
          <a:noFill/>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文本框 22"/>
          <p:cNvSpPr txBox="1"/>
          <p:nvPr/>
        </p:nvSpPr>
        <p:spPr>
          <a:xfrm>
            <a:off x="9526232" y="6519446"/>
            <a:ext cx="2723823" cy="369332"/>
          </a:xfrm>
          <a:prstGeom prst="rect">
            <a:avLst/>
          </a:prstGeom>
          <a:noFill/>
        </p:spPr>
        <p:txBody>
          <a:bodyPr wrap="none" rtlCol="0">
            <a:spAutoFit/>
          </a:bodyPr>
          <a:lstStyle/>
          <a:p>
            <a:r>
              <a:rPr lang="zh-CN" altLang="en-US" sz="1800" b="1" dirty="0" smtClean="0">
                <a:latin typeface="华文行楷" panose="02010800040101010101" pitchFamily="2" charset="-122"/>
                <a:ea typeface="华文行楷" panose="02010800040101010101" pitchFamily="2" charset="-122"/>
              </a:rPr>
              <a:t>大连理工大学微电子学院</a:t>
            </a:r>
            <a:endParaRPr lang="zh-CN" altLang="en-US" sz="1800" b="1" dirty="0">
              <a:latin typeface="华文行楷" panose="02010800040101010101" pitchFamily="2" charset="-122"/>
              <a:ea typeface="华文行楷" panose="02010800040101010101" pitchFamily="2" charset="-122"/>
            </a:endParaRPr>
          </a:p>
        </p:txBody>
      </p:sp>
      <mc:AlternateContent xmlns:mc="http://schemas.openxmlformats.org/markup-compatibility/2006">
        <mc:Choice xmlns:a14="http://schemas.microsoft.com/office/drawing/2010/main" Requires="a14">
          <p:sp>
            <p:nvSpPr>
              <p:cNvPr id="18" name="文本框 17"/>
              <p:cNvSpPr txBox="1"/>
              <p:nvPr/>
            </p:nvSpPr>
            <p:spPr>
              <a:xfrm>
                <a:off x="9145061" y="3387100"/>
                <a:ext cx="2205732" cy="86459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m:rPr>
                          <m:nor/>
                        </m:rPr>
                        <a:rPr lang="en-US" altLang="zh-CN" b="1" dirty="0">
                          <a:solidFill>
                            <a:srgbClr val="008000"/>
                          </a:solidFill>
                          <a:latin typeface="Times New Roman" panose="02020603050405020304" pitchFamily="18" charset="0"/>
                          <a:ea typeface="华文宋体" panose="02010600040101010101" pitchFamily="2" charset="-122"/>
                          <a:cs typeface="Times New Roman" panose="02020603050405020304" pitchFamily="18" charset="0"/>
                        </a:rPr>
                        <m:t>m</m:t>
                      </m:r>
                      <m:r>
                        <m:rPr>
                          <m:nor/>
                        </m:rPr>
                        <a:rPr lang="en-US" altLang="zh-CN" b="1" baseline="30000" dirty="0">
                          <a:solidFill>
                            <a:srgbClr val="008000"/>
                          </a:solidFill>
                          <a:latin typeface="Times New Roman" panose="02020603050405020304" pitchFamily="18" charset="0"/>
                          <a:ea typeface="华文宋体" panose="02010600040101010101" pitchFamily="2" charset="-122"/>
                          <a:cs typeface="Times New Roman" panose="02020603050405020304" pitchFamily="18" charset="0"/>
                        </a:rPr>
                        <m:t>2</m:t>
                      </m:r>
                      <m:r>
                        <m:rPr>
                          <m:nor/>
                        </m:rPr>
                        <a:rPr lang="en-US" altLang="zh-CN" b="1" dirty="0">
                          <a:solidFill>
                            <a:srgbClr val="008000"/>
                          </a:solidFill>
                          <a:latin typeface="Times New Roman" panose="02020603050405020304" pitchFamily="18" charset="0"/>
                          <a:ea typeface="华文宋体" panose="02010600040101010101" pitchFamily="2" charset="-122"/>
                          <a:cs typeface="Times New Roman" panose="02020603050405020304" pitchFamily="18" charset="0"/>
                        </a:rPr>
                        <m:t>/</m:t>
                      </m:r>
                      <m:r>
                        <m:rPr>
                          <m:nor/>
                        </m:rPr>
                        <a:rPr lang="en-US" altLang="zh-CN" b="1" dirty="0">
                          <a:solidFill>
                            <a:srgbClr val="008000"/>
                          </a:solidFill>
                          <a:latin typeface="Times New Roman" panose="02020603050405020304" pitchFamily="18" charset="0"/>
                          <a:ea typeface="华文宋体" panose="02010600040101010101" pitchFamily="2" charset="-122"/>
                          <a:cs typeface="Times New Roman" panose="02020603050405020304" pitchFamily="18" charset="0"/>
                        </a:rPr>
                        <m:t>V</m:t>
                      </m:r>
                      <m:r>
                        <m:rPr>
                          <m:nor/>
                        </m:rPr>
                        <a:rPr lang="en-US" altLang="zh-CN" b="1" dirty="0">
                          <a:solidFill>
                            <a:srgbClr val="008000"/>
                          </a:solidFill>
                          <a:latin typeface="Times New Roman" panose="02020603050405020304" pitchFamily="18" charset="0"/>
                          <a:ea typeface="华文宋体" panose="02010600040101010101" pitchFamily="2" charset="-122"/>
                          <a:cs typeface="Times New Roman" panose="02020603050405020304" pitchFamily="18" charset="0"/>
                          <a:sym typeface="Symbol"/>
                        </a:rPr>
                        <m:t></m:t>
                      </m:r>
                      <m:r>
                        <m:rPr>
                          <m:nor/>
                        </m:rPr>
                        <a:rPr lang="en-US" altLang="zh-CN" b="1" dirty="0">
                          <a:solidFill>
                            <a:srgbClr val="008000"/>
                          </a:solidFill>
                          <a:latin typeface="Times New Roman" panose="02020603050405020304" pitchFamily="18" charset="0"/>
                          <a:ea typeface="华文宋体" panose="02010600040101010101" pitchFamily="2" charset="-122"/>
                          <a:cs typeface="Times New Roman" panose="02020603050405020304" pitchFamily="18" charset="0"/>
                        </a:rPr>
                        <m:t>s</m:t>
                      </m:r>
                      <m:r>
                        <a:rPr lang="en-US" altLang="zh-CN" b="1" i="1" smtClean="0">
                          <a:solidFill>
                            <a:srgbClr val="008000"/>
                          </a:solidFill>
                          <a:latin typeface="Cambria Math" panose="02040503050406030204" pitchFamily="18" charset="0"/>
                        </a:rPr>
                        <m:t>=</m:t>
                      </m:r>
                      <m:f>
                        <m:fPr>
                          <m:ctrlPr>
                            <a:rPr lang="en-US" altLang="zh-CN" i="1" smtClean="0">
                              <a:latin typeface="Cambria Math" panose="02040503050406030204" pitchFamily="18" charset="0"/>
                            </a:rPr>
                          </m:ctrlPr>
                        </m:fPr>
                        <m:num>
                          <m:sSup>
                            <m:sSupPr>
                              <m:ctrlPr>
                                <a:rPr lang="en-US" altLang="zh-CN" i="1" smtClean="0">
                                  <a:latin typeface="Cambria Math" panose="02040503050406030204" pitchFamily="18" charset="0"/>
                                </a:rPr>
                              </m:ctrlPr>
                            </m:sSupPr>
                            <m:e>
                              <m:r>
                                <m:rPr>
                                  <m:sty m:val="p"/>
                                </m:rPr>
                                <a:rPr lang="en-US" altLang="zh-CN" i="1">
                                  <a:latin typeface="Cambria Math" panose="02040503050406030204" pitchFamily="18" charset="0"/>
                                </a:rPr>
                                <m:t>m</m:t>
                              </m:r>
                            </m:e>
                            <m:sup>
                              <m:r>
                                <a:rPr lang="en-US" altLang="zh-CN" b="0" i="1" smtClean="0">
                                  <a:latin typeface="Cambria Math" panose="02040503050406030204" pitchFamily="18" charset="0"/>
                                </a:rPr>
                                <m:t>2</m:t>
                              </m:r>
                            </m:sup>
                          </m:sSup>
                        </m:num>
                        <m:den>
                          <m:r>
                            <m:rPr>
                              <m:sty m:val="p"/>
                            </m:rPr>
                            <a:rPr lang="en-US" altLang="zh-CN" i="1">
                              <a:latin typeface="Cambria Math" panose="02040503050406030204" pitchFamily="18" charset="0"/>
                            </a:rPr>
                            <m:t>V</m:t>
                          </m:r>
                          <m:r>
                            <a:rPr lang="en-US" altLang="zh-CN" i="1" smtClean="0">
                              <a:latin typeface="Cambria Math" panose="02040503050406030204" pitchFamily="18" charset="0"/>
                              <a:ea typeface="Cambria Math" panose="02040503050406030204" pitchFamily="18" charset="0"/>
                            </a:rPr>
                            <m:t>∙</m:t>
                          </m:r>
                          <m:r>
                            <m:rPr>
                              <m:sty m:val="p"/>
                            </m:rPr>
                            <a:rPr lang="en-US" altLang="zh-CN" i="1">
                              <a:latin typeface="Cambria Math" panose="02040503050406030204" pitchFamily="18" charset="0"/>
                              <a:ea typeface="Cambria Math" panose="02040503050406030204" pitchFamily="18" charset="0"/>
                            </a:rPr>
                            <m:t>s</m:t>
                          </m:r>
                        </m:den>
                      </m:f>
                    </m:oMath>
                  </m:oMathPara>
                </a14:m>
                <a:endParaRPr lang="zh-CN" altLang="en-US" dirty="0"/>
              </a:p>
            </p:txBody>
          </p:sp>
        </mc:Choice>
        <mc:Fallback>
          <p:sp>
            <p:nvSpPr>
              <p:cNvPr id="18" name="文本框 17"/>
              <p:cNvSpPr txBox="1">
                <a:spLocks noRot="1" noChangeAspect="1" noMove="1" noResize="1" noEditPoints="1" noAdjustHandles="1" noChangeArrowheads="1" noChangeShapeType="1" noTextEdit="1"/>
              </p:cNvSpPr>
              <p:nvPr/>
            </p:nvSpPr>
            <p:spPr>
              <a:xfrm>
                <a:off x="9145061" y="3387100"/>
                <a:ext cx="2205732" cy="864596"/>
              </a:xfrm>
              <a:prstGeom prst="rect">
                <a:avLst/>
              </a:prstGeom>
              <a:blipFill>
                <a:blip r:embed="rId11"/>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258516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1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10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heel(1)">
                                      <p:cBhvr>
                                        <p:cTn id="27" dur="20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heel(1)">
                                      <p:cBhvr>
                                        <p:cTn id="32" dur="20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iterate type="lt">
                                    <p:tmAbs val="200"/>
                                  </p:iterate>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iterate type="lt">
                                    <p:tmAbs val="200"/>
                                  </p:iterate>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iterate type="lt">
                                    <p:tmAbs val="200"/>
                                  </p:iterate>
                                  <p:childTnLst>
                                    <p:set>
                                      <p:cBhvr>
                                        <p:cTn id="44" dur="1" fill="hold">
                                          <p:stCondLst>
                                            <p:cond delay="0"/>
                                          </p:stCondLst>
                                        </p:cTn>
                                        <p:tgtEl>
                                          <p:spTgt spid="13"/>
                                        </p:tgtEl>
                                        <p:attrNameLst>
                                          <p:attrName>style.visibility</p:attrName>
                                        </p:attrNameLst>
                                      </p:cBhvr>
                                      <p:to>
                                        <p:strVal val="visible"/>
                                      </p:to>
                                    </p:set>
                                  </p:childTnLst>
                                </p:cTn>
                              </p:par>
                            </p:childTnLst>
                          </p:cTn>
                        </p:par>
                        <p:par>
                          <p:cTn id="45" fill="hold">
                            <p:stCondLst>
                              <p:cond delay="7601"/>
                            </p:stCondLst>
                            <p:childTnLst>
                              <p:par>
                                <p:cTn id="46" presetID="1" presetClass="entr" presetSubtype="0" fill="hold" grpId="0" nodeType="afterEffect">
                                  <p:stCondLst>
                                    <p:cond delay="0"/>
                                  </p:stCondLst>
                                  <p:childTnLst>
                                    <p:set>
                                      <p:cBhvr>
                                        <p:cTn id="47" dur="1" fill="hold">
                                          <p:stCondLst>
                                            <p:cond delay="0"/>
                                          </p:stCondLst>
                                        </p:cTn>
                                        <p:tgtEl>
                                          <p:spTgt spid="18"/>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left)">
                                      <p:cBhvr>
                                        <p:cTn id="5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0" grpId="0"/>
      <p:bldP spid="11" grpId="0" animBg="1"/>
      <p:bldP spid="12" grpId="0" animBg="1"/>
      <p:bldP spid="13" grpId="0" animBg="1"/>
      <p:bldP spid="14" grpId="0" animBg="1"/>
      <p:bldP spid="21" grpId="0" animBg="1"/>
      <p:bldP spid="22" grpId="0" animBg="1"/>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0"/>
          <p:cNvSpPr>
            <a:spLocks noChangeArrowheads="1"/>
          </p:cNvSpPr>
          <p:nvPr/>
        </p:nvSpPr>
        <p:spPr bwMode="auto">
          <a:xfrm>
            <a:off x="143934" y="-9524"/>
            <a:ext cx="6734173"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en-US" altLang="zh-CN" sz="4000" b="1" dirty="0">
                <a:solidFill>
                  <a:schemeClr val="tx2"/>
                </a:solidFill>
                <a:latin typeface="+mn-ea"/>
                <a:ea typeface="+mn-ea"/>
              </a:rPr>
              <a:t>5.3 </a:t>
            </a:r>
            <a:r>
              <a:rPr lang="zh-CN" altLang="en-US" sz="4000" b="1" dirty="0">
                <a:solidFill>
                  <a:schemeClr val="tx2"/>
                </a:solidFill>
                <a:latin typeface="+mn-ea"/>
                <a:ea typeface="+mn-ea"/>
              </a:rPr>
              <a:t>霍尔效应（两种载流子）</a:t>
            </a:r>
            <a:r>
              <a:rPr lang="en-US" altLang="zh-CN" sz="4000" b="1" dirty="0">
                <a:solidFill>
                  <a:schemeClr val="tx2"/>
                </a:solidFill>
                <a:latin typeface="+mn-ea"/>
                <a:ea typeface="+mn-ea"/>
              </a:rPr>
              <a:t> </a:t>
            </a:r>
            <a:r>
              <a:rPr lang="zh-CN" altLang="en-US" sz="4000" dirty="0">
                <a:solidFill>
                  <a:schemeClr val="tx2"/>
                </a:solidFill>
                <a:latin typeface="+mn-ea"/>
                <a:ea typeface="+mn-ea"/>
              </a:rPr>
              <a:t> </a:t>
            </a:r>
          </a:p>
        </p:txBody>
      </p:sp>
      <p:sp>
        <p:nvSpPr>
          <p:cNvPr id="4" name="立方体 3"/>
          <p:cNvSpPr/>
          <p:nvPr/>
        </p:nvSpPr>
        <p:spPr>
          <a:xfrm>
            <a:off x="1785880" y="1702677"/>
            <a:ext cx="3310759" cy="1765738"/>
          </a:xfrm>
          <a:prstGeom prst="cube">
            <a:avLst>
              <a:gd name="adj" fmla="val 13353"/>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5" name="直接箭头连接符 4"/>
          <p:cNvCxnSpPr/>
          <p:nvPr/>
        </p:nvCxnSpPr>
        <p:spPr>
          <a:xfrm>
            <a:off x="1100027" y="1671145"/>
            <a:ext cx="476979"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V="1">
            <a:off x="1100026" y="1198179"/>
            <a:ext cx="0" cy="47296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H="1">
            <a:off x="824744" y="1655380"/>
            <a:ext cx="259516" cy="28377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 name="TextBox 7"/>
              <p:cNvSpPr txBox="1"/>
              <p:nvPr/>
            </p:nvSpPr>
            <p:spPr>
              <a:xfrm>
                <a:off x="1214399" y="1195219"/>
                <a:ext cx="48571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𝑥</m:t>
                      </m:r>
                    </m:oMath>
                  </m:oMathPara>
                </a14:m>
                <a:endParaRPr lang="zh-CN" altLang="en-US" dirty="0"/>
              </a:p>
            </p:txBody>
          </p:sp>
        </mc:Choice>
        <mc:Fallback>
          <p:sp>
            <p:nvSpPr>
              <p:cNvPr id="8" name="TextBox 7"/>
              <p:cNvSpPr txBox="1">
                <a:spLocks noRot="1" noChangeAspect="1" noMove="1" noResize="1" noEditPoints="1" noAdjustHandles="1" noChangeArrowheads="1" noChangeShapeType="1" noTextEdit="1"/>
              </p:cNvSpPr>
              <p:nvPr/>
            </p:nvSpPr>
            <p:spPr>
              <a:xfrm>
                <a:off x="1214399" y="1195219"/>
                <a:ext cx="485710" cy="52322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743179" y="866400"/>
                <a:ext cx="49058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𝑦</m:t>
                      </m:r>
                    </m:oMath>
                  </m:oMathPara>
                </a14:m>
                <a:endParaRPr lang="zh-CN" altLang="en-US" dirty="0"/>
              </a:p>
            </p:txBody>
          </p:sp>
        </mc:Choice>
        <mc:Fallback>
          <p:sp>
            <p:nvSpPr>
              <p:cNvPr id="9" name="TextBox 8"/>
              <p:cNvSpPr txBox="1">
                <a:spLocks noRot="1" noChangeAspect="1" noMove="1" noResize="1" noEditPoints="1" noAdjustHandles="1" noChangeArrowheads="1" noChangeShapeType="1" noTextEdit="1"/>
              </p:cNvSpPr>
              <p:nvPr/>
            </p:nvSpPr>
            <p:spPr>
              <a:xfrm>
                <a:off x="743179" y="866400"/>
                <a:ext cx="490584" cy="52322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683069" y="1707601"/>
                <a:ext cx="46333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𝑧</m:t>
                      </m:r>
                    </m:oMath>
                  </m:oMathPara>
                </a14:m>
                <a:endParaRPr lang="zh-CN" altLang="en-US" dirty="0"/>
              </a:p>
            </p:txBody>
          </p:sp>
        </mc:Choice>
        <mc:Fallback>
          <p:sp>
            <p:nvSpPr>
              <p:cNvPr id="10" name="TextBox 9"/>
              <p:cNvSpPr txBox="1">
                <a:spLocks noRot="1" noChangeAspect="1" noMove="1" noResize="1" noEditPoints="1" noAdjustHandles="1" noChangeArrowheads="1" noChangeShapeType="1" noTextEdit="1"/>
              </p:cNvSpPr>
              <p:nvPr/>
            </p:nvSpPr>
            <p:spPr>
              <a:xfrm>
                <a:off x="683069" y="1707601"/>
                <a:ext cx="463332" cy="52322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3646042" y="1132160"/>
                <a:ext cx="68589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ea typeface="Cambria Math"/>
                            </a:rPr>
                            <m:t>∈</m:t>
                          </m:r>
                        </m:e>
                        <m:sub>
                          <m:r>
                            <a:rPr lang="en-US" altLang="zh-CN" i="1">
                              <a:latin typeface="Cambria Math"/>
                            </a:rPr>
                            <m:t>𝑥</m:t>
                          </m:r>
                        </m:sub>
                      </m:sSub>
                    </m:oMath>
                  </m:oMathPara>
                </a14:m>
                <a:endParaRPr lang="zh-CN" altLang="en-US" dirty="0"/>
              </a:p>
            </p:txBody>
          </p:sp>
        </mc:Choice>
        <mc:Fallback>
          <p:sp>
            <p:nvSpPr>
              <p:cNvPr id="11" name="TextBox 10"/>
              <p:cNvSpPr txBox="1">
                <a:spLocks noRot="1" noChangeAspect="1" noMove="1" noResize="1" noEditPoints="1" noAdjustHandles="1" noChangeArrowheads="1" noChangeShapeType="1" noTextEdit="1"/>
              </p:cNvSpPr>
              <p:nvPr/>
            </p:nvSpPr>
            <p:spPr>
              <a:xfrm>
                <a:off x="3646042" y="1132160"/>
                <a:ext cx="685892" cy="523220"/>
              </a:xfrm>
              <a:prstGeom prst="rect">
                <a:avLst/>
              </a:prstGeom>
              <a:blipFill>
                <a:blip r:embed="rId6"/>
                <a:stretch>
                  <a:fillRect/>
                </a:stretch>
              </a:blipFill>
            </p:spPr>
            <p:txBody>
              <a:bodyPr/>
              <a:lstStyle/>
              <a:p>
                <a:r>
                  <a:rPr lang="zh-CN" altLang="en-US">
                    <a:noFill/>
                  </a:rPr>
                  <a:t> </a:t>
                </a:r>
              </a:p>
            </p:txBody>
          </p:sp>
        </mc:Fallback>
      </mc:AlternateContent>
      <p:sp>
        <p:nvSpPr>
          <p:cNvPr id="12" name="椭圆 11"/>
          <p:cNvSpPr/>
          <p:nvPr/>
        </p:nvSpPr>
        <p:spPr>
          <a:xfrm>
            <a:off x="2983569" y="3626070"/>
            <a:ext cx="370489" cy="370489"/>
          </a:xfrm>
          <a:prstGeom prst="ellips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dirty="0">
                <a:solidFill>
                  <a:schemeClr val="tx2"/>
                </a:solidFill>
              </a:rPr>
              <a:t>X</a:t>
            </a:r>
            <a:endParaRPr lang="zh-CN" altLang="en-US" dirty="0">
              <a:solidFill>
                <a:schemeClr val="tx2"/>
              </a:solidFill>
            </a:endParaRPr>
          </a:p>
        </p:txBody>
      </p:sp>
      <mc:AlternateContent xmlns:mc="http://schemas.openxmlformats.org/markup-compatibility/2006">
        <mc:Choice xmlns:a14="http://schemas.microsoft.com/office/drawing/2010/main" Requires="a14">
          <p:sp>
            <p:nvSpPr>
              <p:cNvPr id="13" name="TextBox 12"/>
              <p:cNvSpPr txBox="1"/>
              <p:nvPr/>
            </p:nvSpPr>
            <p:spPr>
              <a:xfrm>
                <a:off x="3208840" y="3468415"/>
                <a:ext cx="780149" cy="6937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4000" i="1">
                          <a:latin typeface="Cambria Math"/>
                          <a:cs typeface="Times New Roman" panose="02020603050405020304" pitchFamily="18" charset="0"/>
                        </a:rPr>
                        <m:t>𝐵</m:t>
                      </m:r>
                      <m:r>
                        <a:rPr lang="en-US" altLang="zh-CN" sz="4000" i="1" baseline="-25000">
                          <a:latin typeface="Cambria Math"/>
                          <a:cs typeface="Times New Roman" panose="02020603050405020304" pitchFamily="18" charset="0"/>
                        </a:rPr>
                        <m:t>𝑧</m:t>
                      </m:r>
                    </m:oMath>
                  </m:oMathPara>
                </a14:m>
                <a:endParaRPr lang="zh-CN" altLang="en-US" sz="4000" i="1" baseline="-25000" dirty="0">
                  <a:latin typeface="Times New Roman" panose="02020603050405020304" pitchFamily="18" charset="0"/>
                  <a:cs typeface="Times New Roman" panose="02020603050405020304" pitchFamily="18" charset="0"/>
                </a:endParaRPr>
              </a:p>
            </p:txBody>
          </p:sp>
        </mc:Choice>
        <mc:Fallback>
          <p:sp>
            <p:nvSpPr>
              <p:cNvPr id="13" name="TextBox 12"/>
              <p:cNvSpPr txBox="1">
                <a:spLocks noRot="1" noChangeAspect="1" noMove="1" noResize="1" noEditPoints="1" noAdjustHandles="1" noChangeArrowheads="1" noChangeShapeType="1" noTextEdit="1"/>
              </p:cNvSpPr>
              <p:nvPr/>
            </p:nvSpPr>
            <p:spPr>
              <a:xfrm>
                <a:off x="3208840" y="3468415"/>
                <a:ext cx="780149" cy="693716"/>
              </a:xfrm>
              <a:prstGeom prst="rect">
                <a:avLst/>
              </a:prstGeom>
              <a:blipFill>
                <a:blip r:embed="rId7"/>
                <a:stretch>
                  <a:fillRect/>
                </a:stretch>
              </a:blipFill>
            </p:spPr>
            <p:txBody>
              <a:bodyPr/>
              <a:lstStyle/>
              <a:p>
                <a:r>
                  <a:rPr lang="zh-CN" altLang="en-US">
                    <a:noFill/>
                  </a:rPr>
                  <a:t> </a:t>
                </a:r>
              </a:p>
            </p:txBody>
          </p:sp>
        </mc:Fallback>
      </mc:AlternateContent>
      <p:cxnSp>
        <p:nvCxnSpPr>
          <p:cNvPr id="14" name="直接箭头连接符 13"/>
          <p:cNvCxnSpPr/>
          <p:nvPr/>
        </p:nvCxnSpPr>
        <p:spPr>
          <a:xfrm>
            <a:off x="2620804" y="1472595"/>
            <a:ext cx="1085943"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378693" y="2459422"/>
            <a:ext cx="656107" cy="523220"/>
          </a:xfrm>
          <a:prstGeom prst="rect">
            <a:avLst/>
          </a:prstGeom>
          <a:noFill/>
        </p:spPr>
        <p:txBody>
          <a:bodyPr wrap="square" rtlCol="0">
            <a:spAutoFit/>
          </a:bodyPr>
          <a:lstStyle/>
          <a:p>
            <a:r>
              <a:rPr lang="en-US" altLang="zh-CN" dirty="0"/>
              <a:t>e</a:t>
            </a:r>
            <a:endParaRPr lang="zh-CN" altLang="en-US" dirty="0"/>
          </a:p>
        </p:txBody>
      </p:sp>
      <p:cxnSp>
        <p:nvCxnSpPr>
          <p:cNvPr id="20" name="直接箭头连接符 19"/>
          <p:cNvCxnSpPr/>
          <p:nvPr/>
        </p:nvCxnSpPr>
        <p:spPr>
          <a:xfrm flipV="1">
            <a:off x="3583147" y="2096814"/>
            <a:ext cx="0" cy="48873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1" name="TextBox 20"/>
              <p:cNvSpPr txBox="1"/>
              <p:nvPr/>
            </p:nvSpPr>
            <p:spPr>
              <a:xfrm>
                <a:off x="3550389" y="1828796"/>
                <a:ext cx="678840" cy="55720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sym typeface="Symbol"/>
                            </a:rPr>
                            <m:t></m:t>
                          </m:r>
                        </m:e>
                        <m:sub>
                          <m:r>
                            <a:rPr lang="en-US" altLang="zh-CN" i="1">
                              <a:latin typeface="Cambria Math"/>
                              <a:ea typeface="Cambria Math"/>
                            </a:rPr>
                            <m:t>𝑦</m:t>
                          </m:r>
                        </m:sub>
                      </m:sSub>
                    </m:oMath>
                  </m:oMathPara>
                </a14:m>
                <a:endParaRPr lang="zh-CN" altLang="en-US" dirty="0"/>
              </a:p>
            </p:txBody>
          </p:sp>
        </mc:Choice>
        <mc:Fallback>
          <p:sp>
            <p:nvSpPr>
              <p:cNvPr id="21" name="TextBox 20"/>
              <p:cNvSpPr txBox="1">
                <a:spLocks noRot="1" noChangeAspect="1" noMove="1" noResize="1" noEditPoints="1" noAdjustHandles="1" noChangeArrowheads="1" noChangeShapeType="1" noTextEdit="1"/>
              </p:cNvSpPr>
              <p:nvPr/>
            </p:nvSpPr>
            <p:spPr>
              <a:xfrm>
                <a:off x="3550389" y="1828796"/>
                <a:ext cx="678840" cy="557204"/>
              </a:xfrm>
              <a:prstGeom prst="rect">
                <a:avLst/>
              </a:prstGeom>
              <a:blipFill>
                <a:blip r:embed="rId8"/>
                <a:stretch>
                  <a:fillRect/>
                </a:stretch>
              </a:blipFill>
            </p:spPr>
            <p:txBody>
              <a:bodyPr/>
              <a:lstStyle/>
              <a:p>
                <a:r>
                  <a:rPr lang="zh-CN" altLang="en-US">
                    <a:noFill/>
                  </a:rPr>
                  <a:t> </a:t>
                </a:r>
              </a:p>
            </p:txBody>
          </p:sp>
        </mc:Fallback>
      </mc:AlternateContent>
      <p:cxnSp>
        <p:nvCxnSpPr>
          <p:cNvPr id="22" name="直接箭头连接符 21"/>
          <p:cNvCxnSpPr/>
          <p:nvPr/>
        </p:nvCxnSpPr>
        <p:spPr>
          <a:xfrm flipH="1">
            <a:off x="2658246" y="2737946"/>
            <a:ext cx="751979"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4" name="TextBox 23"/>
              <p:cNvSpPr txBox="1"/>
              <p:nvPr/>
            </p:nvSpPr>
            <p:spPr>
              <a:xfrm>
                <a:off x="2405011" y="2585546"/>
                <a:ext cx="66826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sym typeface="Symbol"/>
                            </a:rPr>
                            <m:t></m:t>
                          </m:r>
                        </m:e>
                        <m:sub>
                          <m:r>
                            <a:rPr lang="en-US" altLang="zh-CN" i="1">
                              <a:latin typeface="Cambria Math"/>
                              <a:ea typeface="Cambria Math"/>
                            </a:rPr>
                            <m:t>𝑥</m:t>
                          </m:r>
                        </m:sub>
                      </m:sSub>
                    </m:oMath>
                  </m:oMathPara>
                </a14:m>
                <a:endParaRPr lang="zh-CN" altLang="en-US" dirty="0"/>
              </a:p>
            </p:txBody>
          </p:sp>
        </mc:Choice>
        <mc:Fallback>
          <p:sp>
            <p:nvSpPr>
              <p:cNvPr id="24" name="TextBox 23"/>
              <p:cNvSpPr txBox="1">
                <a:spLocks noRot="1" noChangeAspect="1" noMove="1" noResize="1" noEditPoints="1" noAdjustHandles="1" noChangeArrowheads="1" noChangeShapeType="1" noTextEdit="1"/>
              </p:cNvSpPr>
              <p:nvPr/>
            </p:nvSpPr>
            <p:spPr>
              <a:xfrm>
                <a:off x="2405011" y="2585546"/>
                <a:ext cx="668260" cy="523220"/>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TextBox 24"/>
              <p:cNvSpPr txBox="1"/>
              <p:nvPr/>
            </p:nvSpPr>
            <p:spPr>
              <a:xfrm>
                <a:off x="6267568" y="951185"/>
                <a:ext cx="4381264" cy="91076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zh-CN" b="1" i="1" smtClean="0">
                              <a:latin typeface="Cambria Math" panose="02040503050406030204" pitchFamily="18" charset="0"/>
                            </a:rPr>
                          </m:ctrlPr>
                        </m:sSupPr>
                        <m:e>
                          <m:sSub>
                            <m:sSubPr>
                              <m:ctrlPr>
                                <a:rPr lang="en-US" altLang="zh-CN" b="1" i="1">
                                  <a:latin typeface="Cambria Math" panose="02040503050406030204" pitchFamily="18" charset="0"/>
                                </a:rPr>
                              </m:ctrlPr>
                            </m:sSubPr>
                            <m:e>
                              <m:r>
                                <a:rPr lang="en-US" altLang="zh-CN" b="1" i="1">
                                  <a:latin typeface="Cambria Math"/>
                                </a:rPr>
                                <m:t>𝒎</m:t>
                              </m:r>
                            </m:e>
                            <m:sub>
                              <m:r>
                                <a:rPr lang="en-US" altLang="zh-CN" b="1" i="1">
                                  <a:latin typeface="Cambria Math"/>
                                </a:rPr>
                                <m:t>𝒏</m:t>
                              </m:r>
                            </m:sub>
                          </m:sSub>
                        </m:e>
                        <m:sup>
                          <m:r>
                            <a:rPr lang="en-US" altLang="zh-CN" b="1" i="1">
                              <a:latin typeface="Cambria Math"/>
                            </a:rPr>
                            <m:t>∗</m:t>
                          </m:r>
                        </m:sup>
                      </m:sSup>
                      <m:f>
                        <m:fPr>
                          <m:ctrlPr>
                            <a:rPr lang="en-US" altLang="zh-CN" b="1" i="1">
                              <a:latin typeface="Cambria Math" panose="02040503050406030204" pitchFamily="18" charset="0"/>
                            </a:rPr>
                          </m:ctrlPr>
                        </m:fPr>
                        <m:num>
                          <m:r>
                            <a:rPr lang="en-US" altLang="zh-CN" b="1" i="1">
                              <a:latin typeface="Cambria Math"/>
                            </a:rPr>
                            <m:t>𝒅</m:t>
                          </m:r>
                          <m:sSub>
                            <m:sSubPr>
                              <m:ctrlPr>
                                <a:rPr lang="en-US" altLang="zh-CN" b="1" i="1">
                                  <a:latin typeface="Cambria Math" panose="02040503050406030204" pitchFamily="18" charset="0"/>
                                </a:rPr>
                              </m:ctrlPr>
                            </m:sSubPr>
                            <m:e>
                              <m:r>
                                <a:rPr lang="en-US" altLang="zh-CN" b="1" i="1">
                                  <a:latin typeface="Cambria Math"/>
                                  <a:sym typeface="Symbol"/>
                                </a:rPr>
                                <m:t></m:t>
                              </m:r>
                            </m:e>
                            <m:sub>
                              <m:r>
                                <a:rPr lang="en-US" altLang="zh-CN" b="1" i="1">
                                  <a:latin typeface="Cambria Math"/>
                                </a:rPr>
                                <m:t>𝒙</m:t>
                              </m:r>
                            </m:sub>
                          </m:sSub>
                        </m:num>
                        <m:den>
                          <m:r>
                            <a:rPr lang="en-US" altLang="zh-CN" b="1" i="1">
                              <a:latin typeface="Cambria Math"/>
                            </a:rPr>
                            <m:t>𝒅𝒕</m:t>
                          </m:r>
                        </m:den>
                      </m:f>
                      <m:r>
                        <a:rPr lang="en-US" altLang="zh-CN" b="1" i="1">
                          <a:latin typeface="Cambria Math"/>
                        </a:rPr>
                        <m:t>=</m:t>
                      </m:r>
                      <m:r>
                        <a:rPr lang="en-US" altLang="zh-CN" b="1" i="1" smtClean="0">
                          <a:latin typeface="Cambria Math" panose="02040503050406030204" pitchFamily="18" charset="0"/>
                        </a:rPr>
                        <m:t>−</m:t>
                      </m:r>
                      <m:r>
                        <a:rPr lang="en-US" altLang="zh-CN" b="1" i="1">
                          <a:latin typeface="Cambria Math"/>
                        </a:rPr>
                        <m:t>𝒆</m:t>
                      </m:r>
                      <m:sSub>
                        <m:sSubPr>
                          <m:ctrlPr>
                            <a:rPr lang="en-US" altLang="zh-CN" b="1" i="1">
                              <a:latin typeface="Cambria Math" panose="02040503050406030204" pitchFamily="18" charset="0"/>
                            </a:rPr>
                          </m:ctrlPr>
                        </m:sSubPr>
                        <m:e>
                          <m:r>
                            <a:rPr lang="en-US" altLang="zh-CN" b="1" i="1">
                              <a:latin typeface="Cambria Math"/>
                              <a:ea typeface="Cambria Math"/>
                            </a:rPr>
                            <m:t>∈</m:t>
                          </m:r>
                        </m:e>
                        <m:sub>
                          <m:r>
                            <a:rPr lang="en-US" altLang="zh-CN" b="1" i="1">
                              <a:latin typeface="Cambria Math"/>
                            </a:rPr>
                            <m:t>𝒙</m:t>
                          </m:r>
                        </m:sub>
                      </m:sSub>
                      <m:r>
                        <a:rPr lang="en-US" altLang="zh-CN" b="1" i="1" smtClean="0">
                          <a:latin typeface="Cambria Math" panose="02040503050406030204" pitchFamily="18" charset="0"/>
                        </a:rPr>
                        <m:t>−</m:t>
                      </m:r>
                      <m:r>
                        <a:rPr lang="en-US" altLang="zh-CN" b="1" i="1">
                          <a:latin typeface="Cambria Math"/>
                        </a:rPr>
                        <m:t>𝒆</m:t>
                      </m:r>
                      <m:sSub>
                        <m:sSubPr>
                          <m:ctrlPr>
                            <a:rPr lang="en-US" altLang="zh-CN" b="1" i="1">
                              <a:latin typeface="Cambria Math" panose="02040503050406030204" pitchFamily="18" charset="0"/>
                            </a:rPr>
                          </m:ctrlPr>
                        </m:sSubPr>
                        <m:e>
                          <m:r>
                            <a:rPr lang="en-US" altLang="zh-CN" b="1" i="1">
                              <a:latin typeface="Cambria Math"/>
                              <a:sym typeface="Symbol"/>
                            </a:rPr>
                            <m:t></m:t>
                          </m:r>
                        </m:e>
                        <m:sub>
                          <m:r>
                            <a:rPr lang="en-US" altLang="zh-CN" b="1" i="1">
                              <a:latin typeface="Cambria Math"/>
                            </a:rPr>
                            <m:t>𝒚</m:t>
                          </m:r>
                        </m:sub>
                      </m:sSub>
                      <m:sSub>
                        <m:sSubPr>
                          <m:ctrlPr>
                            <a:rPr lang="en-US" altLang="zh-CN" b="1" i="1">
                              <a:latin typeface="Cambria Math" panose="02040503050406030204" pitchFamily="18" charset="0"/>
                            </a:rPr>
                          </m:ctrlPr>
                        </m:sSubPr>
                        <m:e>
                          <m:r>
                            <a:rPr lang="en-US" altLang="zh-CN" b="1" i="1">
                              <a:latin typeface="Cambria Math"/>
                            </a:rPr>
                            <m:t>𝑩</m:t>
                          </m:r>
                        </m:e>
                        <m:sub>
                          <m:r>
                            <a:rPr lang="en-US" altLang="zh-CN" b="1" i="1">
                              <a:latin typeface="Cambria Math"/>
                            </a:rPr>
                            <m:t>𝒛</m:t>
                          </m:r>
                        </m:sub>
                      </m:sSub>
                    </m:oMath>
                  </m:oMathPara>
                </a14:m>
                <a:endParaRPr lang="zh-CN" altLang="en-US" b="1" dirty="0"/>
              </a:p>
            </p:txBody>
          </p:sp>
        </mc:Choice>
        <mc:Fallback>
          <p:sp>
            <p:nvSpPr>
              <p:cNvPr id="25" name="TextBox 24"/>
              <p:cNvSpPr txBox="1">
                <a:spLocks noRot="1" noChangeAspect="1" noMove="1" noResize="1" noEditPoints="1" noAdjustHandles="1" noChangeArrowheads="1" noChangeShapeType="1" noTextEdit="1"/>
              </p:cNvSpPr>
              <p:nvPr/>
            </p:nvSpPr>
            <p:spPr>
              <a:xfrm>
                <a:off x="6267568" y="951185"/>
                <a:ext cx="4381264" cy="910762"/>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6267569" y="1926423"/>
                <a:ext cx="4403193" cy="9221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zh-CN" b="1" i="1">
                              <a:latin typeface="Cambria Math" panose="02040503050406030204" pitchFamily="18" charset="0"/>
                            </a:rPr>
                          </m:ctrlPr>
                        </m:sSupPr>
                        <m:e>
                          <m:sSub>
                            <m:sSubPr>
                              <m:ctrlPr>
                                <a:rPr lang="en-US" altLang="zh-CN" b="1" i="1">
                                  <a:latin typeface="Cambria Math" panose="02040503050406030204" pitchFamily="18" charset="0"/>
                                </a:rPr>
                              </m:ctrlPr>
                            </m:sSubPr>
                            <m:e>
                              <m:r>
                                <a:rPr lang="en-US" altLang="zh-CN" b="1" i="1">
                                  <a:latin typeface="Cambria Math"/>
                                </a:rPr>
                                <m:t>𝒎</m:t>
                              </m:r>
                            </m:e>
                            <m:sub>
                              <m:r>
                                <a:rPr lang="en-US" altLang="zh-CN" b="1" i="1">
                                  <a:latin typeface="Cambria Math"/>
                                </a:rPr>
                                <m:t>𝒏</m:t>
                              </m:r>
                            </m:sub>
                          </m:sSub>
                        </m:e>
                        <m:sup>
                          <m:r>
                            <a:rPr lang="en-US" altLang="zh-CN" b="1" i="1">
                              <a:latin typeface="Cambria Math"/>
                            </a:rPr>
                            <m:t>∗</m:t>
                          </m:r>
                        </m:sup>
                      </m:sSup>
                      <m:f>
                        <m:fPr>
                          <m:ctrlPr>
                            <a:rPr lang="en-US" altLang="zh-CN" b="1" i="1">
                              <a:latin typeface="Cambria Math" panose="02040503050406030204" pitchFamily="18" charset="0"/>
                            </a:rPr>
                          </m:ctrlPr>
                        </m:fPr>
                        <m:num>
                          <m:r>
                            <a:rPr lang="en-US" altLang="zh-CN" b="1" i="1">
                              <a:latin typeface="Cambria Math"/>
                            </a:rPr>
                            <m:t>𝒅</m:t>
                          </m:r>
                          <m:sSub>
                            <m:sSubPr>
                              <m:ctrlPr>
                                <a:rPr lang="en-US" altLang="zh-CN" b="1" i="1">
                                  <a:latin typeface="Cambria Math" panose="02040503050406030204" pitchFamily="18" charset="0"/>
                                </a:rPr>
                              </m:ctrlPr>
                            </m:sSubPr>
                            <m:e>
                              <m:r>
                                <a:rPr lang="en-US" altLang="zh-CN" b="1" i="1">
                                  <a:latin typeface="Cambria Math"/>
                                  <a:sym typeface="Symbol"/>
                                </a:rPr>
                                <m:t></m:t>
                              </m:r>
                            </m:e>
                            <m:sub>
                              <m:r>
                                <a:rPr lang="en-US" altLang="zh-CN" b="1" i="1">
                                  <a:latin typeface="Cambria Math"/>
                                </a:rPr>
                                <m:t>𝒚</m:t>
                              </m:r>
                            </m:sub>
                          </m:sSub>
                        </m:num>
                        <m:den>
                          <m:r>
                            <a:rPr lang="en-US" altLang="zh-CN" b="1" i="1">
                              <a:latin typeface="Cambria Math"/>
                            </a:rPr>
                            <m:t>𝒅𝒕</m:t>
                          </m:r>
                        </m:den>
                      </m:f>
                      <m:r>
                        <a:rPr lang="en-US" altLang="zh-CN" b="1" i="1">
                          <a:latin typeface="Cambria Math"/>
                        </a:rPr>
                        <m:t>=−</m:t>
                      </m:r>
                      <m:r>
                        <a:rPr lang="en-US" altLang="zh-CN" b="1" i="1">
                          <a:latin typeface="Cambria Math"/>
                        </a:rPr>
                        <m:t>𝒆</m:t>
                      </m:r>
                      <m:sSub>
                        <m:sSubPr>
                          <m:ctrlPr>
                            <a:rPr lang="en-US" altLang="zh-CN" b="1" i="1">
                              <a:latin typeface="Cambria Math" panose="02040503050406030204" pitchFamily="18" charset="0"/>
                            </a:rPr>
                          </m:ctrlPr>
                        </m:sSubPr>
                        <m:e>
                          <m:r>
                            <a:rPr lang="en-US" altLang="zh-CN" b="1" i="1">
                              <a:latin typeface="Cambria Math"/>
                              <a:ea typeface="Cambria Math"/>
                            </a:rPr>
                            <m:t>∈</m:t>
                          </m:r>
                        </m:e>
                        <m:sub>
                          <m:r>
                            <a:rPr lang="en-US" altLang="zh-CN" b="1" i="1">
                              <a:latin typeface="Cambria Math"/>
                            </a:rPr>
                            <m:t>𝒚</m:t>
                          </m:r>
                        </m:sub>
                      </m:sSub>
                      <m:r>
                        <a:rPr lang="en-US" altLang="zh-CN" b="1" i="1">
                          <a:latin typeface="Cambria Math"/>
                        </a:rPr>
                        <m:t>+</m:t>
                      </m:r>
                      <m:r>
                        <a:rPr lang="en-US" altLang="zh-CN" b="1" i="1">
                          <a:latin typeface="Cambria Math"/>
                        </a:rPr>
                        <m:t>𝒆</m:t>
                      </m:r>
                      <m:sSub>
                        <m:sSubPr>
                          <m:ctrlPr>
                            <a:rPr lang="en-US" altLang="zh-CN" b="1" i="1">
                              <a:latin typeface="Cambria Math" panose="02040503050406030204" pitchFamily="18" charset="0"/>
                            </a:rPr>
                          </m:ctrlPr>
                        </m:sSubPr>
                        <m:e>
                          <m:r>
                            <a:rPr lang="en-US" altLang="zh-CN" b="1" i="1">
                              <a:latin typeface="Cambria Math"/>
                              <a:sym typeface="Symbol"/>
                            </a:rPr>
                            <m:t></m:t>
                          </m:r>
                        </m:e>
                        <m:sub>
                          <m:r>
                            <a:rPr lang="en-US" altLang="zh-CN" b="1" i="1">
                              <a:latin typeface="Cambria Math"/>
                            </a:rPr>
                            <m:t>𝒙</m:t>
                          </m:r>
                        </m:sub>
                      </m:sSub>
                      <m:sSub>
                        <m:sSubPr>
                          <m:ctrlPr>
                            <a:rPr lang="en-US" altLang="zh-CN" b="1" i="1">
                              <a:latin typeface="Cambria Math" panose="02040503050406030204" pitchFamily="18" charset="0"/>
                            </a:rPr>
                          </m:ctrlPr>
                        </m:sSubPr>
                        <m:e>
                          <m:r>
                            <a:rPr lang="en-US" altLang="zh-CN" b="1" i="1">
                              <a:latin typeface="Cambria Math"/>
                            </a:rPr>
                            <m:t>𝑩</m:t>
                          </m:r>
                        </m:e>
                        <m:sub>
                          <m:r>
                            <a:rPr lang="en-US" altLang="zh-CN" b="1" i="1">
                              <a:latin typeface="Cambria Math"/>
                            </a:rPr>
                            <m:t>𝒛</m:t>
                          </m:r>
                        </m:sub>
                      </m:sSub>
                    </m:oMath>
                  </m:oMathPara>
                </a14:m>
                <a:endParaRPr lang="zh-CN" altLang="en-US" b="1" dirty="0"/>
              </a:p>
            </p:txBody>
          </p:sp>
        </mc:Choice>
        <mc:Fallback xmlns="">
          <p:sp>
            <p:nvSpPr>
              <p:cNvPr id="26" name="TextBox 25"/>
              <p:cNvSpPr txBox="1">
                <a:spLocks noRot="1" noChangeAspect="1" noMove="1" noResize="1" noEditPoints="1" noAdjustHandles="1" noChangeArrowheads="1" noChangeShapeType="1" noTextEdit="1"/>
              </p:cNvSpPr>
              <p:nvPr/>
            </p:nvSpPr>
            <p:spPr>
              <a:xfrm>
                <a:off x="6267569" y="1926423"/>
                <a:ext cx="4403193" cy="922176"/>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TextBox 26"/>
              <p:cNvSpPr txBox="1"/>
              <p:nvPr/>
            </p:nvSpPr>
            <p:spPr>
              <a:xfrm>
                <a:off x="5529794" y="2847336"/>
                <a:ext cx="3028650" cy="91076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zh-CN" b="1" i="1" smtClean="0">
                              <a:latin typeface="Cambria Math" panose="02040503050406030204" pitchFamily="18" charset="0"/>
                            </a:rPr>
                          </m:ctrlPr>
                        </m:sSupPr>
                        <m:e>
                          <m:sSub>
                            <m:sSubPr>
                              <m:ctrlPr>
                                <a:rPr lang="en-US" altLang="zh-CN" b="1" i="1">
                                  <a:latin typeface="Cambria Math" panose="02040503050406030204" pitchFamily="18" charset="0"/>
                                </a:rPr>
                              </m:ctrlPr>
                            </m:sSubPr>
                            <m:e>
                              <m:r>
                                <a:rPr lang="en-US" altLang="zh-CN" b="1" i="1">
                                  <a:latin typeface="Cambria Math"/>
                                </a:rPr>
                                <m:t>𝒎</m:t>
                              </m:r>
                            </m:e>
                            <m:sub>
                              <m:r>
                                <a:rPr lang="en-US" altLang="zh-CN" b="1" i="1">
                                  <a:latin typeface="Cambria Math"/>
                                </a:rPr>
                                <m:t>𝒏</m:t>
                              </m:r>
                            </m:sub>
                          </m:sSub>
                        </m:e>
                        <m:sup>
                          <m:r>
                            <a:rPr lang="en-US" altLang="zh-CN" b="1" i="1">
                              <a:latin typeface="Cambria Math"/>
                            </a:rPr>
                            <m:t>∗</m:t>
                          </m:r>
                        </m:sup>
                      </m:sSup>
                      <m:f>
                        <m:fPr>
                          <m:ctrlPr>
                            <a:rPr lang="en-US" altLang="zh-CN" b="1" i="1">
                              <a:latin typeface="Cambria Math" panose="02040503050406030204" pitchFamily="18" charset="0"/>
                            </a:rPr>
                          </m:ctrlPr>
                        </m:fPr>
                        <m:num>
                          <m:r>
                            <a:rPr lang="en-US" altLang="zh-CN" b="1" i="1">
                              <a:latin typeface="Cambria Math"/>
                            </a:rPr>
                            <m:t>𝒅</m:t>
                          </m:r>
                          <m:sSub>
                            <m:sSubPr>
                              <m:ctrlPr>
                                <a:rPr lang="en-US" altLang="zh-CN" b="1" i="1">
                                  <a:latin typeface="Cambria Math" panose="02040503050406030204" pitchFamily="18" charset="0"/>
                                </a:rPr>
                              </m:ctrlPr>
                            </m:sSubPr>
                            <m:e>
                              <m:r>
                                <a:rPr lang="en-US" altLang="zh-CN" b="1" i="1">
                                  <a:latin typeface="Cambria Math"/>
                                  <a:sym typeface="Symbol"/>
                                </a:rPr>
                                <m:t></m:t>
                              </m:r>
                            </m:e>
                            <m:sub>
                              <m:r>
                                <a:rPr lang="en-US" altLang="zh-CN" b="1" i="1">
                                  <a:latin typeface="Cambria Math"/>
                                </a:rPr>
                                <m:t>𝒙</m:t>
                              </m:r>
                            </m:sub>
                          </m:sSub>
                        </m:num>
                        <m:den>
                          <m:r>
                            <a:rPr lang="en-US" altLang="zh-CN" b="1" i="1">
                              <a:latin typeface="Cambria Math"/>
                            </a:rPr>
                            <m:t>𝒅𝒕</m:t>
                          </m:r>
                        </m:den>
                      </m:f>
                      <m:r>
                        <a:rPr lang="en-US" altLang="zh-CN" b="1" i="1">
                          <a:latin typeface="Cambria Math"/>
                        </a:rPr>
                        <m:t>=</m:t>
                      </m:r>
                      <m:r>
                        <a:rPr lang="en-US" altLang="zh-CN" b="1" i="1" smtClean="0">
                          <a:latin typeface="Cambria Math" panose="02040503050406030204" pitchFamily="18" charset="0"/>
                        </a:rPr>
                        <m:t>−</m:t>
                      </m:r>
                      <m:r>
                        <a:rPr lang="en-US" altLang="zh-CN" b="1" i="1">
                          <a:latin typeface="Cambria Math"/>
                        </a:rPr>
                        <m:t>𝒆</m:t>
                      </m:r>
                      <m:sSub>
                        <m:sSubPr>
                          <m:ctrlPr>
                            <a:rPr lang="en-US" altLang="zh-CN" b="1" i="1">
                              <a:latin typeface="Cambria Math" panose="02040503050406030204" pitchFamily="18" charset="0"/>
                            </a:rPr>
                          </m:ctrlPr>
                        </m:sSubPr>
                        <m:e>
                          <m:r>
                            <a:rPr lang="en-US" altLang="zh-CN" b="1" i="1">
                              <a:latin typeface="Cambria Math"/>
                              <a:ea typeface="Cambria Math"/>
                            </a:rPr>
                            <m:t>∈</m:t>
                          </m:r>
                        </m:e>
                        <m:sub>
                          <m:r>
                            <a:rPr lang="en-US" altLang="zh-CN" b="1" i="1">
                              <a:latin typeface="Cambria Math"/>
                            </a:rPr>
                            <m:t>𝒙</m:t>
                          </m:r>
                        </m:sub>
                      </m:sSub>
                    </m:oMath>
                  </m:oMathPara>
                </a14:m>
                <a:endParaRPr lang="zh-CN" altLang="en-US" b="1" dirty="0"/>
              </a:p>
            </p:txBody>
          </p:sp>
        </mc:Choice>
        <mc:Fallback>
          <p:sp>
            <p:nvSpPr>
              <p:cNvPr id="27" name="TextBox 26"/>
              <p:cNvSpPr txBox="1">
                <a:spLocks noRot="1" noChangeAspect="1" noMove="1" noResize="1" noEditPoints="1" noAdjustHandles="1" noChangeArrowheads="1" noChangeShapeType="1" noTextEdit="1"/>
              </p:cNvSpPr>
              <p:nvPr/>
            </p:nvSpPr>
            <p:spPr>
              <a:xfrm>
                <a:off x="5529794" y="2847336"/>
                <a:ext cx="3028650" cy="910762"/>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TextBox 27"/>
              <p:cNvSpPr txBox="1"/>
              <p:nvPr/>
            </p:nvSpPr>
            <p:spPr>
              <a:xfrm>
                <a:off x="7370843" y="3776265"/>
                <a:ext cx="237520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acc>
                            <m:accPr>
                              <m:chr m:val="̅"/>
                              <m:ctrlPr>
                                <a:rPr lang="en-US" altLang="zh-CN" b="1" i="1">
                                  <a:latin typeface="Cambria Math" panose="02040503050406030204" pitchFamily="18" charset="0"/>
                                </a:rPr>
                              </m:ctrlPr>
                            </m:accPr>
                            <m:e>
                              <m:r>
                                <a:rPr lang="en-US" altLang="zh-CN" b="1" i="1">
                                  <a:latin typeface="Cambria Math"/>
                                  <a:sym typeface="Symbol"/>
                                </a:rPr>
                                <m:t></m:t>
                              </m:r>
                            </m:e>
                          </m:acc>
                        </m:e>
                        <m:sub>
                          <m:r>
                            <a:rPr lang="en-US" altLang="zh-CN" b="1" i="1">
                              <a:latin typeface="Cambria Math"/>
                            </a:rPr>
                            <m:t>𝒙</m:t>
                          </m:r>
                        </m:sub>
                      </m:sSub>
                      <m:r>
                        <a:rPr lang="en-US" altLang="zh-CN" b="1" i="1">
                          <a:latin typeface="Cambria Math"/>
                        </a:rPr>
                        <m:t>=−</m:t>
                      </m:r>
                      <m:sSub>
                        <m:sSubPr>
                          <m:ctrlPr>
                            <a:rPr lang="en-US" altLang="zh-CN" b="1" i="1">
                              <a:latin typeface="Cambria Math" panose="02040503050406030204" pitchFamily="18" charset="0"/>
                            </a:rPr>
                          </m:ctrlPr>
                        </m:sSubPr>
                        <m:e>
                          <m:r>
                            <a:rPr lang="zh-CN" altLang="en-US" b="1" i="1">
                              <a:latin typeface="Cambria Math"/>
                            </a:rPr>
                            <m:t>𝝁</m:t>
                          </m:r>
                        </m:e>
                        <m:sub>
                          <m:r>
                            <a:rPr lang="en-US" altLang="zh-CN" b="1" i="1">
                              <a:latin typeface="Cambria Math"/>
                            </a:rPr>
                            <m:t>𝒏</m:t>
                          </m:r>
                        </m:sub>
                      </m:sSub>
                      <m:sSub>
                        <m:sSubPr>
                          <m:ctrlPr>
                            <a:rPr lang="en-US" altLang="zh-CN" b="1" i="1">
                              <a:latin typeface="Cambria Math" panose="02040503050406030204" pitchFamily="18" charset="0"/>
                            </a:rPr>
                          </m:ctrlPr>
                        </m:sSubPr>
                        <m:e>
                          <m:r>
                            <a:rPr lang="en-US" altLang="zh-CN" b="1" i="1">
                              <a:latin typeface="Cambria Math"/>
                              <a:ea typeface="Cambria Math"/>
                            </a:rPr>
                            <m:t>∈</m:t>
                          </m:r>
                        </m:e>
                        <m:sub>
                          <m:r>
                            <a:rPr lang="en-US" altLang="zh-CN" b="1" i="1">
                              <a:latin typeface="Cambria Math"/>
                            </a:rPr>
                            <m:t>𝒙</m:t>
                          </m:r>
                        </m:sub>
                      </m:sSub>
                    </m:oMath>
                  </m:oMathPara>
                </a14:m>
                <a:endParaRPr lang="zh-CN" altLang="en-US" b="1" dirty="0"/>
              </a:p>
            </p:txBody>
          </p:sp>
        </mc:Choice>
        <mc:Fallback>
          <p:sp>
            <p:nvSpPr>
              <p:cNvPr id="28" name="TextBox 27"/>
              <p:cNvSpPr txBox="1">
                <a:spLocks noRot="1" noChangeAspect="1" noMove="1" noResize="1" noEditPoints="1" noAdjustHandles="1" noChangeArrowheads="1" noChangeShapeType="1" noTextEdit="1"/>
              </p:cNvSpPr>
              <p:nvPr/>
            </p:nvSpPr>
            <p:spPr>
              <a:xfrm>
                <a:off x="7370843" y="3776265"/>
                <a:ext cx="2375202" cy="523220"/>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1848568" y="4570951"/>
                <a:ext cx="4405629" cy="5825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acc>
                            <m:accPr>
                              <m:chr m:val="̅"/>
                              <m:ctrlPr>
                                <a:rPr lang="en-US" altLang="zh-CN" b="1" i="1">
                                  <a:latin typeface="Cambria Math" panose="02040503050406030204" pitchFamily="18" charset="0"/>
                                </a:rPr>
                              </m:ctrlPr>
                            </m:accPr>
                            <m:e>
                              <m:r>
                                <a:rPr lang="en-US" altLang="zh-CN" b="1" i="1">
                                  <a:latin typeface="Cambria Math"/>
                                  <a:sym typeface="Symbol"/>
                                </a:rPr>
                                <m:t></m:t>
                              </m:r>
                            </m:e>
                          </m:acc>
                        </m:e>
                        <m:sub>
                          <m:r>
                            <m:rPr>
                              <m:sty m:val="p"/>
                            </m:rPr>
                            <a:rPr lang="en-US" altLang="zh-CN" b="1" i="1">
                              <a:latin typeface="Cambria Math"/>
                            </a:rPr>
                            <m:t>ny</m:t>
                          </m:r>
                        </m:sub>
                      </m:sSub>
                      <m:r>
                        <a:rPr lang="en-US" altLang="zh-CN" b="1" i="1">
                          <a:latin typeface="Cambria Math"/>
                        </a:rPr>
                        <m:t>=−</m:t>
                      </m:r>
                      <m:sSub>
                        <m:sSubPr>
                          <m:ctrlPr>
                            <a:rPr lang="en-US" altLang="zh-CN" b="1" i="1">
                              <a:latin typeface="Cambria Math" panose="02040503050406030204" pitchFamily="18" charset="0"/>
                            </a:rPr>
                          </m:ctrlPr>
                        </m:sSubPr>
                        <m:e>
                          <m:r>
                            <a:rPr lang="zh-CN" altLang="en-US" b="1" i="1">
                              <a:latin typeface="Cambria Math"/>
                            </a:rPr>
                            <m:t>𝝁</m:t>
                          </m:r>
                        </m:e>
                        <m:sub>
                          <m:r>
                            <a:rPr lang="en-US" altLang="zh-CN" b="1" i="1">
                              <a:latin typeface="Cambria Math"/>
                            </a:rPr>
                            <m:t>𝒏</m:t>
                          </m:r>
                        </m:sub>
                      </m:sSub>
                      <m:sSub>
                        <m:sSubPr>
                          <m:ctrlPr>
                            <a:rPr lang="en-US" altLang="zh-CN" b="1" i="1">
                              <a:latin typeface="Cambria Math" panose="02040503050406030204" pitchFamily="18" charset="0"/>
                            </a:rPr>
                          </m:ctrlPr>
                        </m:sSubPr>
                        <m:e>
                          <m:r>
                            <a:rPr lang="en-US" altLang="zh-CN" b="1" i="1">
                              <a:latin typeface="Cambria Math"/>
                              <a:ea typeface="Cambria Math"/>
                            </a:rPr>
                            <m:t>∈</m:t>
                          </m:r>
                        </m:e>
                        <m:sub>
                          <m:r>
                            <a:rPr lang="en-US" altLang="zh-CN" b="1" i="1">
                              <a:latin typeface="Cambria Math"/>
                            </a:rPr>
                            <m:t>𝒚</m:t>
                          </m:r>
                        </m:sub>
                      </m:sSub>
                      <m:r>
                        <a:rPr lang="en-US" altLang="zh-CN" b="1" i="1">
                          <a:latin typeface="Cambria Math"/>
                        </a:rPr>
                        <m:t>−</m:t>
                      </m:r>
                      <m:sSup>
                        <m:sSupPr>
                          <m:ctrlPr>
                            <a:rPr lang="en-US" altLang="zh-CN" b="1" i="1">
                              <a:latin typeface="Cambria Math" panose="02040503050406030204" pitchFamily="18" charset="0"/>
                            </a:rPr>
                          </m:ctrlPr>
                        </m:sSupPr>
                        <m:e>
                          <m:sSub>
                            <m:sSubPr>
                              <m:ctrlPr>
                                <a:rPr lang="en-US" altLang="zh-CN" b="1" i="1">
                                  <a:latin typeface="Cambria Math" panose="02040503050406030204" pitchFamily="18" charset="0"/>
                                </a:rPr>
                              </m:ctrlPr>
                            </m:sSubPr>
                            <m:e>
                              <m:r>
                                <a:rPr lang="zh-CN" altLang="en-US" b="1" i="1">
                                  <a:latin typeface="Cambria Math"/>
                                </a:rPr>
                                <m:t>𝝁</m:t>
                              </m:r>
                            </m:e>
                            <m:sub>
                              <m:r>
                                <a:rPr lang="en-US" altLang="zh-CN" b="1" i="1">
                                  <a:latin typeface="Cambria Math"/>
                                </a:rPr>
                                <m:t>𝒏</m:t>
                              </m:r>
                            </m:sub>
                          </m:sSub>
                        </m:e>
                        <m:sup>
                          <m:r>
                            <a:rPr lang="en-US" altLang="zh-CN" b="1" i="1">
                              <a:latin typeface="Cambria Math"/>
                            </a:rPr>
                            <m:t>𝟐</m:t>
                          </m:r>
                        </m:sup>
                      </m:sSup>
                      <m:sSub>
                        <m:sSubPr>
                          <m:ctrlPr>
                            <a:rPr lang="en-US" altLang="zh-CN" b="1" i="1">
                              <a:latin typeface="Cambria Math" panose="02040503050406030204" pitchFamily="18" charset="0"/>
                            </a:rPr>
                          </m:ctrlPr>
                        </m:sSubPr>
                        <m:e>
                          <m:r>
                            <a:rPr lang="en-US" altLang="zh-CN" b="1" i="1">
                              <a:latin typeface="Cambria Math"/>
                            </a:rPr>
                            <m:t>𝑩</m:t>
                          </m:r>
                        </m:e>
                        <m:sub>
                          <m:r>
                            <a:rPr lang="en-US" altLang="zh-CN" b="1" i="1">
                              <a:latin typeface="Cambria Math"/>
                            </a:rPr>
                            <m:t>𝒛</m:t>
                          </m:r>
                        </m:sub>
                      </m:sSub>
                      <m:sSub>
                        <m:sSubPr>
                          <m:ctrlPr>
                            <a:rPr lang="en-US" altLang="zh-CN" b="1" i="1">
                              <a:latin typeface="Cambria Math" panose="02040503050406030204" pitchFamily="18" charset="0"/>
                            </a:rPr>
                          </m:ctrlPr>
                        </m:sSubPr>
                        <m:e>
                          <m:r>
                            <a:rPr lang="en-US" altLang="zh-CN" b="1" i="1">
                              <a:latin typeface="Cambria Math"/>
                              <a:ea typeface="Cambria Math"/>
                            </a:rPr>
                            <m:t>∈</m:t>
                          </m:r>
                        </m:e>
                        <m:sub>
                          <m:r>
                            <a:rPr lang="en-US" altLang="zh-CN" b="1" i="1">
                              <a:latin typeface="Cambria Math"/>
                            </a:rPr>
                            <m:t>𝒙</m:t>
                          </m:r>
                        </m:sub>
                      </m:sSub>
                    </m:oMath>
                  </m:oMathPara>
                </a14:m>
                <a:endParaRPr lang="zh-CN" altLang="en-US" b="1" dirty="0"/>
              </a:p>
            </p:txBody>
          </p:sp>
        </mc:Choice>
        <mc:Fallback xmlns="">
          <p:sp>
            <p:nvSpPr>
              <p:cNvPr id="30" name="TextBox 29"/>
              <p:cNvSpPr txBox="1">
                <a:spLocks noRot="1" noChangeAspect="1" noMove="1" noResize="1" noEditPoints="1" noAdjustHandles="1" noChangeArrowheads="1" noChangeShapeType="1" noTextEdit="1"/>
              </p:cNvSpPr>
              <p:nvPr/>
            </p:nvSpPr>
            <p:spPr>
              <a:xfrm>
                <a:off x="1848568" y="4570951"/>
                <a:ext cx="4405629" cy="582532"/>
              </a:xfrm>
              <a:prstGeom prst="rect">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6552514" y="4598659"/>
                <a:ext cx="4115486" cy="5825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acc>
                            <m:accPr>
                              <m:chr m:val="̅"/>
                              <m:ctrlPr>
                                <a:rPr lang="en-US" altLang="zh-CN" b="1" i="1">
                                  <a:latin typeface="Cambria Math" panose="02040503050406030204" pitchFamily="18" charset="0"/>
                                </a:rPr>
                              </m:ctrlPr>
                            </m:accPr>
                            <m:e>
                              <m:r>
                                <a:rPr lang="en-US" altLang="zh-CN" b="1" i="1">
                                  <a:latin typeface="Cambria Math"/>
                                  <a:sym typeface="Symbol"/>
                                </a:rPr>
                                <m:t></m:t>
                              </m:r>
                            </m:e>
                          </m:acc>
                        </m:e>
                        <m:sub>
                          <m:r>
                            <a:rPr lang="en-US" altLang="zh-CN" b="1" i="1">
                              <a:latin typeface="Cambria Math"/>
                            </a:rPr>
                            <m:t>𝒑</m:t>
                          </m:r>
                          <m:r>
                            <m:rPr>
                              <m:sty m:val="p"/>
                            </m:rPr>
                            <a:rPr lang="en-US" altLang="zh-CN" b="1" i="1">
                              <a:latin typeface="Cambria Math"/>
                            </a:rPr>
                            <m:t>y</m:t>
                          </m:r>
                        </m:sub>
                      </m:sSub>
                      <m:r>
                        <a:rPr lang="en-US" altLang="zh-CN" b="1" i="1">
                          <a:latin typeface="Cambria Math"/>
                        </a:rPr>
                        <m:t>=</m:t>
                      </m:r>
                      <m:sSub>
                        <m:sSubPr>
                          <m:ctrlPr>
                            <a:rPr lang="en-US" altLang="zh-CN" b="1" i="1">
                              <a:latin typeface="Cambria Math" panose="02040503050406030204" pitchFamily="18" charset="0"/>
                            </a:rPr>
                          </m:ctrlPr>
                        </m:sSubPr>
                        <m:e>
                          <m:r>
                            <a:rPr lang="zh-CN" altLang="en-US" b="1" i="1">
                              <a:latin typeface="Cambria Math"/>
                            </a:rPr>
                            <m:t>𝝁</m:t>
                          </m:r>
                        </m:e>
                        <m:sub>
                          <m:r>
                            <a:rPr lang="en-US" altLang="zh-CN" b="1" i="1">
                              <a:latin typeface="Cambria Math"/>
                            </a:rPr>
                            <m:t>𝒑</m:t>
                          </m:r>
                        </m:sub>
                      </m:sSub>
                      <m:sSub>
                        <m:sSubPr>
                          <m:ctrlPr>
                            <a:rPr lang="en-US" altLang="zh-CN" b="1" i="1">
                              <a:latin typeface="Cambria Math" panose="02040503050406030204" pitchFamily="18" charset="0"/>
                            </a:rPr>
                          </m:ctrlPr>
                        </m:sSubPr>
                        <m:e>
                          <m:r>
                            <a:rPr lang="en-US" altLang="zh-CN" b="1" i="1">
                              <a:latin typeface="Cambria Math"/>
                              <a:ea typeface="Cambria Math"/>
                            </a:rPr>
                            <m:t>∈</m:t>
                          </m:r>
                        </m:e>
                        <m:sub>
                          <m:r>
                            <a:rPr lang="en-US" altLang="zh-CN" b="1" i="1">
                              <a:latin typeface="Cambria Math"/>
                            </a:rPr>
                            <m:t>𝒚</m:t>
                          </m:r>
                        </m:sub>
                      </m:sSub>
                      <m:r>
                        <a:rPr lang="en-US" altLang="zh-CN" b="1" i="1">
                          <a:latin typeface="Cambria Math"/>
                        </a:rPr>
                        <m:t>−</m:t>
                      </m:r>
                      <m:sSup>
                        <m:sSupPr>
                          <m:ctrlPr>
                            <a:rPr lang="en-US" altLang="zh-CN" b="1" i="1">
                              <a:latin typeface="Cambria Math" panose="02040503050406030204" pitchFamily="18" charset="0"/>
                            </a:rPr>
                          </m:ctrlPr>
                        </m:sSupPr>
                        <m:e>
                          <m:sSub>
                            <m:sSubPr>
                              <m:ctrlPr>
                                <a:rPr lang="en-US" altLang="zh-CN" b="1" i="1">
                                  <a:latin typeface="Cambria Math" panose="02040503050406030204" pitchFamily="18" charset="0"/>
                                </a:rPr>
                              </m:ctrlPr>
                            </m:sSubPr>
                            <m:e>
                              <m:r>
                                <a:rPr lang="zh-CN" altLang="en-US" b="1" i="1">
                                  <a:latin typeface="Cambria Math"/>
                                </a:rPr>
                                <m:t>𝝁</m:t>
                              </m:r>
                            </m:e>
                            <m:sub>
                              <m:r>
                                <a:rPr lang="en-US" altLang="zh-CN" b="1" i="1">
                                  <a:latin typeface="Cambria Math"/>
                                </a:rPr>
                                <m:t>𝒑</m:t>
                              </m:r>
                            </m:sub>
                          </m:sSub>
                        </m:e>
                        <m:sup>
                          <m:r>
                            <a:rPr lang="en-US" altLang="zh-CN" b="1" i="1">
                              <a:latin typeface="Cambria Math"/>
                            </a:rPr>
                            <m:t>𝟐</m:t>
                          </m:r>
                        </m:sup>
                      </m:sSup>
                      <m:sSub>
                        <m:sSubPr>
                          <m:ctrlPr>
                            <a:rPr lang="en-US" altLang="zh-CN" b="1" i="1">
                              <a:latin typeface="Cambria Math" panose="02040503050406030204" pitchFamily="18" charset="0"/>
                            </a:rPr>
                          </m:ctrlPr>
                        </m:sSubPr>
                        <m:e>
                          <m:r>
                            <a:rPr lang="en-US" altLang="zh-CN" b="1" i="1">
                              <a:latin typeface="Cambria Math"/>
                            </a:rPr>
                            <m:t>𝑩</m:t>
                          </m:r>
                        </m:e>
                        <m:sub>
                          <m:r>
                            <a:rPr lang="en-US" altLang="zh-CN" b="1" i="1">
                              <a:latin typeface="Cambria Math"/>
                            </a:rPr>
                            <m:t>𝒛</m:t>
                          </m:r>
                        </m:sub>
                      </m:sSub>
                      <m:sSub>
                        <m:sSubPr>
                          <m:ctrlPr>
                            <a:rPr lang="en-US" altLang="zh-CN" b="1" i="1">
                              <a:latin typeface="Cambria Math" panose="02040503050406030204" pitchFamily="18" charset="0"/>
                            </a:rPr>
                          </m:ctrlPr>
                        </m:sSubPr>
                        <m:e>
                          <m:r>
                            <a:rPr lang="en-US" altLang="zh-CN" b="1" i="1">
                              <a:latin typeface="Cambria Math"/>
                              <a:ea typeface="Cambria Math"/>
                            </a:rPr>
                            <m:t>∈</m:t>
                          </m:r>
                        </m:e>
                        <m:sub>
                          <m:r>
                            <a:rPr lang="en-US" altLang="zh-CN" b="1" i="1">
                              <a:latin typeface="Cambria Math"/>
                            </a:rPr>
                            <m:t>𝒙</m:t>
                          </m:r>
                        </m:sub>
                      </m:sSub>
                    </m:oMath>
                  </m:oMathPara>
                </a14:m>
                <a:endParaRPr lang="zh-CN" altLang="en-US" b="1" dirty="0"/>
              </a:p>
            </p:txBody>
          </p:sp>
        </mc:Choice>
        <mc:Fallback xmlns="">
          <p:sp>
            <p:nvSpPr>
              <p:cNvPr id="31" name="TextBox 30"/>
              <p:cNvSpPr txBox="1">
                <a:spLocks noRot="1" noChangeAspect="1" noMove="1" noResize="1" noEditPoints="1" noAdjustHandles="1" noChangeArrowheads="1" noChangeShapeType="1" noTextEdit="1"/>
              </p:cNvSpPr>
              <p:nvPr/>
            </p:nvSpPr>
            <p:spPr>
              <a:xfrm>
                <a:off x="6552514" y="4598659"/>
                <a:ext cx="4115486" cy="582532"/>
              </a:xfrm>
              <a:prstGeom prst="rect">
                <a:avLst/>
              </a:prstGeom>
              <a:blipFill>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1939070" y="5353965"/>
                <a:ext cx="3762312" cy="5628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a:rPr>
                            <m:t>𝒋</m:t>
                          </m:r>
                        </m:e>
                        <m:sub>
                          <m:r>
                            <a:rPr lang="en-US" altLang="zh-CN" b="1" i="1">
                              <a:latin typeface="Cambria Math"/>
                            </a:rPr>
                            <m:t>𝒚</m:t>
                          </m:r>
                        </m:sub>
                      </m:sSub>
                      <m:r>
                        <a:rPr lang="en-US" altLang="zh-CN" b="1" i="1">
                          <a:latin typeface="Cambria Math"/>
                        </a:rPr>
                        <m:t>=−</m:t>
                      </m:r>
                      <m:r>
                        <a:rPr lang="en-US" altLang="zh-CN" b="1" i="1">
                          <a:latin typeface="Cambria Math"/>
                        </a:rPr>
                        <m:t>𝒏𝒆</m:t>
                      </m:r>
                      <m:sSub>
                        <m:sSubPr>
                          <m:ctrlPr>
                            <a:rPr lang="en-US" altLang="zh-CN" b="1" i="1">
                              <a:latin typeface="Cambria Math" panose="02040503050406030204" pitchFamily="18" charset="0"/>
                            </a:rPr>
                          </m:ctrlPr>
                        </m:sSubPr>
                        <m:e>
                          <m:acc>
                            <m:accPr>
                              <m:chr m:val="̅"/>
                              <m:ctrlPr>
                                <a:rPr lang="en-US" altLang="zh-CN" b="1" i="1">
                                  <a:latin typeface="Cambria Math" panose="02040503050406030204" pitchFamily="18" charset="0"/>
                                </a:rPr>
                              </m:ctrlPr>
                            </m:accPr>
                            <m:e>
                              <m:r>
                                <a:rPr lang="en-US" altLang="zh-CN" b="1" i="1">
                                  <a:latin typeface="Cambria Math"/>
                                  <a:sym typeface="Symbol"/>
                                </a:rPr>
                                <m:t></m:t>
                              </m:r>
                            </m:e>
                          </m:acc>
                        </m:e>
                        <m:sub>
                          <m:r>
                            <m:rPr>
                              <m:sty m:val="p"/>
                            </m:rPr>
                            <a:rPr lang="en-US" altLang="zh-CN" b="1" i="1">
                              <a:latin typeface="Cambria Math"/>
                            </a:rPr>
                            <m:t>ny</m:t>
                          </m:r>
                        </m:sub>
                      </m:sSub>
                      <m:r>
                        <a:rPr lang="en-US" altLang="zh-CN" b="1" i="1">
                          <a:latin typeface="Cambria Math"/>
                        </a:rPr>
                        <m:t>+</m:t>
                      </m:r>
                      <m:r>
                        <a:rPr lang="en-US" altLang="zh-CN" b="1" i="1">
                          <a:latin typeface="Cambria Math"/>
                        </a:rPr>
                        <m:t>𝒑𝒆</m:t>
                      </m:r>
                      <m:sSub>
                        <m:sSubPr>
                          <m:ctrlPr>
                            <a:rPr lang="en-US" altLang="zh-CN" b="1" i="1">
                              <a:latin typeface="Cambria Math" panose="02040503050406030204" pitchFamily="18" charset="0"/>
                            </a:rPr>
                          </m:ctrlPr>
                        </m:sSubPr>
                        <m:e>
                          <m:acc>
                            <m:accPr>
                              <m:chr m:val="̅"/>
                              <m:ctrlPr>
                                <a:rPr lang="en-US" altLang="zh-CN" b="1" i="1">
                                  <a:latin typeface="Cambria Math" panose="02040503050406030204" pitchFamily="18" charset="0"/>
                                </a:rPr>
                              </m:ctrlPr>
                            </m:accPr>
                            <m:e>
                              <m:r>
                                <a:rPr lang="en-US" altLang="zh-CN" b="1" i="1">
                                  <a:latin typeface="Cambria Math"/>
                                  <a:sym typeface="Symbol"/>
                                </a:rPr>
                                <m:t></m:t>
                              </m:r>
                            </m:e>
                          </m:acc>
                        </m:e>
                        <m:sub>
                          <m:r>
                            <a:rPr lang="en-US" altLang="zh-CN" b="1" i="1">
                              <a:latin typeface="Cambria Math"/>
                            </a:rPr>
                            <m:t>𝒑</m:t>
                          </m:r>
                          <m:r>
                            <m:rPr>
                              <m:sty m:val="p"/>
                            </m:rPr>
                            <a:rPr lang="en-US" altLang="zh-CN" b="1" i="1">
                              <a:latin typeface="Cambria Math"/>
                            </a:rPr>
                            <m:t>y</m:t>
                          </m:r>
                        </m:sub>
                      </m:sSub>
                    </m:oMath>
                  </m:oMathPara>
                </a14:m>
                <a:endParaRPr lang="zh-CN" altLang="en-US" b="1" dirty="0"/>
              </a:p>
            </p:txBody>
          </p:sp>
        </mc:Choice>
        <mc:Fallback xmlns="">
          <p:sp>
            <p:nvSpPr>
              <p:cNvPr id="32" name="TextBox 31"/>
              <p:cNvSpPr txBox="1">
                <a:spLocks noRot="1" noChangeAspect="1" noMove="1" noResize="1" noEditPoints="1" noAdjustHandles="1" noChangeArrowheads="1" noChangeShapeType="1" noTextEdit="1"/>
              </p:cNvSpPr>
              <p:nvPr/>
            </p:nvSpPr>
            <p:spPr>
              <a:xfrm>
                <a:off x="1939070" y="5353965"/>
                <a:ext cx="3762312" cy="562846"/>
              </a:xfrm>
              <a:prstGeom prst="rect">
                <a:avLst/>
              </a:prstGeom>
              <a:blipFill>
                <a:blip r:embed="rId1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2282371" y="5916811"/>
                <a:ext cx="8220968" cy="58240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m:t>
                      </m:r>
                      <m:r>
                        <a:rPr lang="en-US" altLang="zh-CN" b="1" i="1">
                          <a:latin typeface="Cambria Math"/>
                        </a:rPr>
                        <m:t>𝒏𝒆</m:t>
                      </m:r>
                      <m:sSub>
                        <m:sSubPr>
                          <m:ctrlPr>
                            <a:rPr lang="en-US" altLang="zh-CN" b="1" i="1">
                              <a:latin typeface="Cambria Math" panose="02040503050406030204" pitchFamily="18" charset="0"/>
                            </a:rPr>
                          </m:ctrlPr>
                        </m:sSubPr>
                        <m:e>
                          <m:r>
                            <a:rPr lang="zh-CN" altLang="en-US" b="1" i="1">
                              <a:latin typeface="Cambria Math"/>
                            </a:rPr>
                            <m:t>𝝁</m:t>
                          </m:r>
                        </m:e>
                        <m:sub>
                          <m:r>
                            <a:rPr lang="en-US" altLang="zh-CN" b="1" i="1">
                              <a:latin typeface="Cambria Math"/>
                            </a:rPr>
                            <m:t>𝒏</m:t>
                          </m:r>
                        </m:sub>
                      </m:sSub>
                      <m:sSub>
                        <m:sSubPr>
                          <m:ctrlPr>
                            <a:rPr lang="en-US" altLang="zh-CN" b="1" i="1">
                              <a:latin typeface="Cambria Math" panose="02040503050406030204" pitchFamily="18" charset="0"/>
                            </a:rPr>
                          </m:ctrlPr>
                        </m:sSubPr>
                        <m:e>
                          <m:r>
                            <a:rPr lang="en-US" altLang="zh-CN" b="1" i="1">
                              <a:latin typeface="Cambria Math"/>
                              <a:ea typeface="Cambria Math"/>
                            </a:rPr>
                            <m:t>∈</m:t>
                          </m:r>
                        </m:e>
                        <m:sub>
                          <m:r>
                            <a:rPr lang="en-US" altLang="zh-CN" b="1" i="1">
                              <a:latin typeface="Cambria Math"/>
                            </a:rPr>
                            <m:t>𝒚</m:t>
                          </m:r>
                        </m:sub>
                      </m:sSub>
                      <m:r>
                        <a:rPr lang="en-US" altLang="zh-CN" b="1" i="1">
                          <a:latin typeface="Cambria Math"/>
                        </a:rPr>
                        <m:t>+</m:t>
                      </m:r>
                      <m:r>
                        <a:rPr lang="en-US" altLang="zh-CN" b="1" i="1">
                          <a:latin typeface="Cambria Math"/>
                        </a:rPr>
                        <m:t>𝒏𝒆</m:t>
                      </m:r>
                      <m:sSup>
                        <m:sSupPr>
                          <m:ctrlPr>
                            <a:rPr lang="en-US" altLang="zh-CN" b="1" i="1">
                              <a:latin typeface="Cambria Math" panose="02040503050406030204" pitchFamily="18" charset="0"/>
                            </a:rPr>
                          </m:ctrlPr>
                        </m:sSupPr>
                        <m:e>
                          <m:sSub>
                            <m:sSubPr>
                              <m:ctrlPr>
                                <a:rPr lang="en-US" altLang="zh-CN" b="1" i="1">
                                  <a:latin typeface="Cambria Math" panose="02040503050406030204" pitchFamily="18" charset="0"/>
                                </a:rPr>
                              </m:ctrlPr>
                            </m:sSubPr>
                            <m:e>
                              <m:r>
                                <a:rPr lang="zh-CN" altLang="en-US" b="1" i="1">
                                  <a:latin typeface="Cambria Math"/>
                                </a:rPr>
                                <m:t>𝝁</m:t>
                              </m:r>
                            </m:e>
                            <m:sub>
                              <m:r>
                                <a:rPr lang="en-US" altLang="zh-CN" b="1" i="1">
                                  <a:latin typeface="Cambria Math"/>
                                </a:rPr>
                                <m:t>𝒏</m:t>
                              </m:r>
                            </m:sub>
                          </m:sSub>
                        </m:e>
                        <m:sup>
                          <m:r>
                            <a:rPr lang="en-US" altLang="zh-CN" b="1" i="1">
                              <a:latin typeface="Cambria Math"/>
                            </a:rPr>
                            <m:t>𝟐</m:t>
                          </m:r>
                        </m:sup>
                      </m:sSup>
                      <m:sSub>
                        <m:sSubPr>
                          <m:ctrlPr>
                            <a:rPr lang="en-US" altLang="zh-CN" b="1" i="1">
                              <a:latin typeface="Cambria Math" panose="02040503050406030204" pitchFamily="18" charset="0"/>
                            </a:rPr>
                          </m:ctrlPr>
                        </m:sSubPr>
                        <m:e>
                          <m:r>
                            <a:rPr lang="en-US" altLang="zh-CN" b="1" i="1">
                              <a:latin typeface="Cambria Math"/>
                            </a:rPr>
                            <m:t>𝑩</m:t>
                          </m:r>
                        </m:e>
                        <m:sub>
                          <m:r>
                            <a:rPr lang="en-US" altLang="zh-CN" b="1" i="1">
                              <a:latin typeface="Cambria Math"/>
                            </a:rPr>
                            <m:t>𝒛</m:t>
                          </m:r>
                        </m:sub>
                      </m:sSub>
                      <m:sSub>
                        <m:sSubPr>
                          <m:ctrlPr>
                            <a:rPr lang="en-US" altLang="zh-CN" b="1" i="1">
                              <a:latin typeface="Cambria Math" panose="02040503050406030204" pitchFamily="18" charset="0"/>
                            </a:rPr>
                          </m:ctrlPr>
                        </m:sSubPr>
                        <m:e>
                          <m:r>
                            <a:rPr lang="en-US" altLang="zh-CN" b="1" i="1">
                              <a:latin typeface="Cambria Math"/>
                              <a:ea typeface="Cambria Math"/>
                            </a:rPr>
                            <m:t>∈</m:t>
                          </m:r>
                        </m:e>
                        <m:sub>
                          <m:r>
                            <a:rPr lang="en-US" altLang="zh-CN" b="1" i="1">
                              <a:latin typeface="Cambria Math"/>
                            </a:rPr>
                            <m:t>𝒙</m:t>
                          </m:r>
                        </m:sub>
                      </m:sSub>
                      <m:r>
                        <a:rPr lang="en-US" altLang="zh-CN" b="1" i="1">
                          <a:latin typeface="Cambria Math"/>
                        </a:rPr>
                        <m:t>+</m:t>
                      </m:r>
                      <m:r>
                        <a:rPr lang="en-US" altLang="zh-CN" b="1" i="1">
                          <a:latin typeface="Cambria Math"/>
                        </a:rPr>
                        <m:t>𝒑𝒆</m:t>
                      </m:r>
                      <m:sSub>
                        <m:sSubPr>
                          <m:ctrlPr>
                            <a:rPr lang="en-US" altLang="zh-CN" b="1" i="1">
                              <a:latin typeface="Cambria Math" panose="02040503050406030204" pitchFamily="18" charset="0"/>
                            </a:rPr>
                          </m:ctrlPr>
                        </m:sSubPr>
                        <m:e>
                          <m:r>
                            <a:rPr lang="zh-CN" altLang="en-US" b="1" i="1">
                              <a:latin typeface="Cambria Math"/>
                            </a:rPr>
                            <m:t>𝝁</m:t>
                          </m:r>
                        </m:e>
                        <m:sub>
                          <m:r>
                            <a:rPr lang="en-US" altLang="zh-CN" b="1" i="1">
                              <a:latin typeface="Cambria Math"/>
                            </a:rPr>
                            <m:t>𝒑</m:t>
                          </m:r>
                        </m:sub>
                      </m:sSub>
                      <m:sSub>
                        <m:sSubPr>
                          <m:ctrlPr>
                            <a:rPr lang="en-US" altLang="zh-CN" b="1" i="1">
                              <a:latin typeface="Cambria Math" panose="02040503050406030204" pitchFamily="18" charset="0"/>
                            </a:rPr>
                          </m:ctrlPr>
                        </m:sSubPr>
                        <m:e>
                          <m:r>
                            <a:rPr lang="en-US" altLang="zh-CN" b="1" i="1">
                              <a:latin typeface="Cambria Math"/>
                              <a:ea typeface="Cambria Math"/>
                            </a:rPr>
                            <m:t>∈</m:t>
                          </m:r>
                        </m:e>
                        <m:sub>
                          <m:r>
                            <a:rPr lang="en-US" altLang="zh-CN" b="1" i="1">
                              <a:latin typeface="Cambria Math"/>
                            </a:rPr>
                            <m:t>𝒚</m:t>
                          </m:r>
                        </m:sub>
                      </m:sSub>
                      <m:r>
                        <a:rPr lang="en-US" altLang="zh-CN" b="1" i="1">
                          <a:latin typeface="Cambria Math"/>
                        </a:rPr>
                        <m:t>−</m:t>
                      </m:r>
                      <m:sSup>
                        <m:sSupPr>
                          <m:ctrlPr>
                            <a:rPr lang="en-US" altLang="zh-CN" b="1" i="1">
                              <a:latin typeface="Cambria Math" panose="02040503050406030204" pitchFamily="18" charset="0"/>
                            </a:rPr>
                          </m:ctrlPr>
                        </m:sSupPr>
                        <m:e>
                          <m:r>
                            <a:rPr lang="en-US" altLang="zh-CN" b="1" i="1">
                              <a:latin typeface="Cambria Math"/>
                            </a:rPr>
                            <m:t>𝒑𝒆</m:t>
                          </m:r>
                          <m:sSub>
                            <m:sSubPr>
                              <m:ctrlPr>
                                <a:rPr lang="en-US" altLang="zh-CN" b="1" i="1">
                                  <a:latin typeface="Cambria Math" panose="02040503050406030204" pitchFamily="18" charset="0"/>
                                </a:rPr>
                              </m:ctrlPr>
                            </m:sSubPr>
                            <m:e>
                              <m:r>
                                <a:rPr lang="zh-CN" altLang="en-US" b="1" i="1">
                                  <a:latin typeface="Cambria Math"/>
                                </a:rPr>
                                <m:t>𝝁</m:t>
                              </m:r>
                            </m:e>
                            <m:sub>
                              <m:r>
                                <a:rPr lang="en-US" altLang="zh-CN" b="1" i="1">
                                  <a:latin typeface="Cambria Math"/>
                                </a:rPr>
                                <m:t>𝒑</m:t>
                              </m:r>
                            </m:sub>
                          </m:sSub>
                        </m:e>
                        <m:sup>
                          <m:r>
                            <a:rPr lang="en-US" altLang="zh-CN" b="1" i="1">
                              <a:latin typeface="Cambria Math"/>
                            </a:rPr>
                            <m:t>𝟐</m:t>
                          </m:r>
                        </m:sup>
                      </m:sSup>
                      <m:sSub>
                        <m:sSubPr>
                          <m:ctrlPr>
                            <a:rPr lang="en-US" altLang="zh-CN" b="1" i="1">
                              <a:latin typeface="Cambria Math" panose="02040503050406030204" pitchFamily="18" charset="0"/>
                            </a:rPr>
                          </m:ctrlPr>
                        </m:sSubPr>
                        <m:e>
                          <m:r>
                            <a:rPr lang="en-US" altLang="zh-CN" b="1" i="1">
                              <a:latin typeface="Cambria Math"/>
                            </a:rPr>
                            <m:t>𝑩</m:t>
                          </m:r>
                        </m:e>
                        <m:sub>
                          <m:r>
                            <a:rPr lang="en-US" altLang="zh-CN" b="1" i="1">
                              <a:latin typeface="Cambria Math"/>
                            </a:rPr>
                            <m:t>𝒛</m:t>
                          </m:r>
                        </m:sub>
                      </m:sSub>
                      <m:sSub>
                        <m:sSubPr>
                          <m:ctrlPr>
                            <a:rPr lang="en-US" altLang="zh-CN" b="1" i="1">
                              <a:latin typeface="Cambria Math" panose="02040503050406030204" pitchFamily="18" charset="0"/>
                            </a:rPr>
                          </m:ctrlPr>
                        </m:sSubPr>
                        <m:e>
                          <m:r>
                            <a:rPr lang="en-US" altLang="zh-CN" b="1" i="1">
                              <a:latin typeface="Cambria Math"/>
                              <a:ea typeface="Cambria Math"/>
                            </a:rPr>
                            <m:t>∈</m:t>
                          </m:r>
                        </m:e>
                        <m:sub>
                          <m:r>
                            <a:rPr lang="en-US" altLang="zh-CN" b="1" i="1">
                              <a:latin typeface="Cambria Math"/>
                            </a:rPr>
                            <m:t>𝒙</m:t>
                          </m:r>
                        </m:sub>
                      </m:sSub>
                    </m:oMath>
                  </m:oMathPara>
                </a14:m>
                <a:endParaRPr lang="zh-CN" altLang="en-US" b="1" dirty="0"/>
              </a:p>
            </p:txBody>
          </p:sp>
        </mc:Choice>
        <mc:Fallback xmlns="">
          <p:sp>
            <p:nvSpPr>
              <p:cNvPr id="33" name="TextBox 32"/>
              <p:cNvSpPr txBox="1">
                <a:spLocks noRot="1" noChangeAspect="1" noMove="1" noResize="1" noEditPoints="1" noAdjustHandles="1" noChangeArrowheads="1" noChangeShapeType="1" noTextEdit="1"/>
              </p:cNvSpPr>
              <p:nvPr/>
            </p:nvSpPr>
            <p:spPr>
              <a:xfrm>
                <a:off x="2282371" y="5916811"/>
                <a:ext cx="8220968" cy="582404"/>
              </a:xfrm>
              <a:prstGeom prst="rect">
                <a:avLst/>
              </a:prstGeom>
              <a:blipFill>
                <a:blip r:embed="rId17"/>
                <a:stretch>
                  <a:fillRect/>
                </a:stretch>
              </a:blipFill>
            </p:spPr>
            <p:txBody>
              <a:bodyPr/>
              <a:lstStyle/>
              <a:p>
                <a:r>
                  <a:rPr lang="zh-CN" altLang="en-US">
                    <a:noFill/>
                  </a:rPr>
                  <a:t> </a:t>
                </a:r>
              </a:p>
            </p:txBody>
          </p:sp>
        </mc:Fallback>
      </mc:AlternateContent>
      <p:sp>
        <p:nvSpPr>
          <p:cNvPr id="38" name="矩形 37"/>
          <p:cNvSpPr/>
          <p:nvPr/>
        </p:nvSpPr>
        <p:spPr>
          <a:xfrm>
            <a:off x="6361569" y="972043"/>
            <a:ext cx="4202715" cy="954381"/>
          </a:xfrm>
          <a:prstGeom prst="rect">
            <a:avLst/>
          </a:prstGeom>
          <a:noFill/>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9" name="文本框 38"/>
          <p:cNvSpPr txBox="1"/>
          <p:nvPr/>
        </p:nvSpPr>
        <p:spPr>
          <a:xfrm>
            <a:off x="9526232" y="6519446"/>
            <a:ext cx="2723823" cy="369332"/>
          </a:xfrm>
          <a:prstGeom prst="rect">
            <a:avLst/>
          </a:prstGeom>
          <a:noFill/>
        </p:spPr>
        <p:txBody>
          <a:bodyPr wrap="none" rtlCol="0">
            <a:spAutoFit/>
          </a:bodyPr>
          <a:lstStyle/>
          <a:p>
            <a:r>
              <a:rPr lang="zh-CN" altLang="en-US" sz="1800" b="1" dirty="0" smtClean="0">
                <a:latin typeface="华文行楷" panose="02010800040101010101" pitchFamily="2" charset="-122"/>
                <a:ea typeface="华文行楷" panose="02010800040101010101" pitchFamily="2" charset="-122"/>
              </a:rPr>
              <a:t>大连理工大学微电子学院</a:t>
            </a:r>
            <a:endParaRPr lang="zh-CN" altLang="en-US" sz="1800" b="1" dirty="0">
              <a:latin typeface="华文行楷" panose="02010800040101010101" pitchFamily="2" charset="-122"/>
              <a:ea typeface="华文行楷" panose="02010800040101010101" pitchFamily="2" charset="-122"/>
            </a:endParaRPr>
          </a:p>
        </p:txBody>
      </p:sp>
      <mc:AlternateContent xmlns:mc="http://schemas.openxmlformats.org/markup-compatibility/2006">
        <mc:Choice xmlns:a14="http://schemas.microsoft.com/office/drawing/2010/main" Requires="a14">
          <p:sp>
            <p:nvSpPr>
              <p:cNvPr id="34" name="TextBox 27"/>
              <p:cNvSpPr txBox="1"/>
              <p:nvPr/>
            </p:nvSpPr>
            <p:spPr>
              <a:xfrm>
                <a:off x="8832969" y="2898229"/>
                <a:ext cx="2505621" cy="90916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acc>
                            <m:accPr>
                              <m:chr m:val="̅"/>
                              <m:ctrlPr>
                                <a:rPr lang="en-US" altLang="zh-CN" b="1" i="1">
                                  <a:latin typeface="Cambria Math" panose="02040503050406030204" pitchFamily="18" charset="0"/>
                                </a:rPr>
                              </m:ctrlPr>
                            </m:accPr>
                            <m:e>
                              <m:r>
                                <a:rPr lang="en-US" altLang="zh-CN" b="1" i="1">
                                  <a:latin typeface="Cambria Math"/>
                                  <a:sym typeface="Symbol"/>
                                </a:rPr>
                                <m:t></m:t>
                              </m:r>
                            </m:e>
                          </m:acc>
                        </m:e>
                        <m:sub>
                          <m:r>
                            <a:rPr lang="en-US" altLang="zh-CN" b="1" i="1">
                              <a:latin typeface="Cambria Math"/>
                            </a:rPr>
                            <m:t>𝒙</m:t>
                          </m:r>
                        </m:sub>
                      </m:sSub>
                      <m:r>
                        <a:rPr lang="en-US" altLang="zh-CN" b="1" i="1">
                          <a:latin typeface="Cambria Math"/>
                        </a:rPr>
                        <m:t>=−</m:t>
                      </m:r>
                      <m:f>
                        <m:fPr>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𝒆</m:t>
                          </m:r>
                          <m:sSub>
                            <m:sSubPr>
                              <m:ctrlPr>
                                <a:rPr lang="en-US" altLang="zh-CN" b="1" i="1" smtClean="0">
                                  <a:latin typeface="Cambria Math" panose="02040503050406030204" pitchFamily="18" charset="0"/>
                                </a:rPr>
                              </m:ctrlPr>
                            </m:sSubPr>
                            <m:e>
                              <m:r>
                                <a:rPr lang="zh-CN" altLang="en-US" b="1" i="1" smtClean="0">
                                  <a:latin typeface="Cambria Math" panose="02040503050406030204" pitchFamily="18" charset="0"/>
                                </a:rPr>
                                <m:t>𝝉</m:t>
                              </m:r>
                            </m:e>
                            <m:sub>
                              <m:r>
                                <a:rPr lang="en-US" altLang="zh-CN" b="1" i="1" smtClean="0">
                                  <a:latin typeface="Cambria Math" panose="02040503050406030204" pitchFamily="18" charset="0"/>
                                </a:rPr>
                                <m:t>𝒏</m:t>
                              </m:r>
                            </m:sub>
                          </m:sSub>
                        </m:num>
                        <m:den>
                          <m:sSubSup>
                            <m:sSubSupPr>
                              <m:ctrlPr>
                                <a:rPr lang="en-US" altLang="zh-CN" b="1" i="1" smtClean="0">
                                  <a:latin typeface="Cambria Math" panose="02040503050406030204" pitchFamily="18" charset="0"/>
                                </a:rPr>
                              </m:ctrlPr>
                            </m:sSubSupPr>
                            <m:e>
                              <m:r>
                                <a:rPr lang="en-US" altLang="zh-CN" b="1" i="1" smtClean="0">
                                  <a:latin typeface="Cambria Math" panose="02040503050406030204" pitchFamily="18" charset="0"/>
                                </a:rPr>
                                <m:t>𝒎</m:t>
                              </m:r>
                            </m:e>
                            <m:sub>
                              <m:r>
                                <a:rPr lang="en-US" altLang="zh-CN" b="1" i="1" smtClean="0">
                                  <a:latin typeface="Cambria Math" panose="02040503050406030204" pitchFamily="18" charset="0"/>
                                </a:rPr>
                                <m:t>𝒏</m:t>
                              </m:r>
                            </m:sub>
                            <m:sup>
                              <m:r>
                                <a:rPr lang="en-US" altLang="zh-CN" b="1" i="1" smtClean="0">
                                  <a:latin typeface="Cambria Math" panose="02040503050406030204" pitchFamily="18" charset="0"/>
                                </a:rPr>
                                <m:t>∗</m:t>
                              </m:r>
                            </m:sup>
                          </m:sSubSup>
                        </m:den>
                      </m:f>
                      <m:sSub>
                        <m:sSubPr>
                          <m:ctrlPr>
                            <a:rPr lang="en-US" altLang="zh-CN" b="1" i="1">
                              <a:latin typeface="Cambria Math" panose="02040503050406030204" pitchFamily="18" charset="0"/>
                            </a:rPr>
                          </m:ctrlPr>
                        </m:sSubPr>
                        <m:e>
                          <m:r>
                            <a:rPr lang="en-US" altLang="zh-CN" b="1" i="1">
                              <a:latin typeface="Cambria Math"/>
                              <a:ea typeface="Cambria Math"/>
                            </a:rPr>
                            <m:t>∈</m:t>
                          </m:r>
                        </m:e>
                        <m:sub>
                          <m:r>
                            <a:rPr lang="en-US" altLang="zh-CN" b="1" i="1">
                              <a:latin typeface="Cambria Math"/>
                            </a:rPr>
                            <m:t>𝒙</m:t>
                          </m:r>
                        </m:sub>
                      </m:sSub>
                    </m:oMath>
                  </m:oMathPara>
                </a14:m>
                <a:endParaRPr lang="zh-CN" altLang="en-US" b="1" dirty="0"/>
              </a:p>
            </p:txBody>
          </p:sp>
        </mc:Choice>
        <mc:Fallback>
          <p:sp>
            <p:nvSpPr>
              <p:cNvPr id="34" name="TextBox 27"/>
              <p:cNvSpPr txBox="1">
                <a:spLocks noRot="1" noChangeAspect="1" noMove="1" noResize="1" noEditPoints="1" noAdjustHandles="1" noChangeArrowheads="1" noChangeShapeType="1" noTextEdit="1"/>
              </p:cNvSpPr>
              <p:nvPr/>
            </p:nvSpPr>
            <p:spPr>
              <a:xfrm>
                <a:off x="8832969" y="2898229"/>
                <a:ext cx="2505621" cy="909160"/>
              </a:xfrm>
              <a:prstGeom prst="rect">
                <a:avLst/>
              </a:prstGeom>
              <a:blipFill>
                <a:blip r:embed="rId18"/>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63667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down)">
                                      <p:cBhvr>
                                        <p:cTn id="11" dur="500"/>
                                        <p:tgtEl>
                                          <p:spTgt spid="20"/>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down)">
                                      <p:cBhvr>
                                        <p:cTn id="19" dur="500"/>
                                        <p:tgtEl>
                                          <p:spTgt spid="22"/>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left)">
                                      <p:cBhvr>
                                        <p:cTn id="27" dur="20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wipe(left)">
                                      <p:cBhvr>
                                        <p:cTn id="32" dur="20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wheel(1)">
                                      <p:cBhvr>
                                        <p:cTn id="37" dur="2000"/>
                                        <p:tgtEl>
                                          <p:spTgt spid="3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wipe(left)">
                                      <p:cBhvr>
                                        <p:cTn id="42" dur="2000"/>
                                        <p:tgtEl>
                                          <p:spTgt spid="2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wipe(left)">
                                      <p:cBhvr>
                                        <p:cTn id="47" dur="1000"/>
                                        <p:tgtEl>
                                          <p:spTgt spid="3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wipe(left)">
                                      <p:cBhvr>
                                        <p:cTn id="52" dur="1000"/>
                                        <p:tgtEl>
                                          <p:spTgt spid="2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wipe(left)">
                                      <p:cBhvr>
                                        <p:cTn id="57" dur="1000"/>
                                        <p:tgtEl>
                                          <p:spTgt spid="3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wipe(left)">
                                      <p:cBhvr>
                                        <p:cTn id="62" dur="1000"/>
                                        <p:tgtEl>
                                          <p:spTgt spid="31"/>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wipe(left)">
                                      <p:cBhvr>
                                        <p:cTn id="67" dur="1000"/>
                                        <p:tgtEl>
                                          <p:spTgt spid="32"/>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wipe(left)">
                                      <p:cBhvr>
                                        <p:cTn id="72" dur="1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1" grpId="0"/>
      <p:bldP spid="24" grpId="0"/>
      <p:bldP spid="25" grpId="0"/>
      <p:bldP spid="26" grpId="0"/>
      <p:bldP spid="27" grpId="0"/>
      <p:bldP spid="28" grpId="0"/>
      <p:bldP spid="30" grpId="0"/>
      <p:bldP spid="31" grpId="0"/>
      <p:bldP spid="32" grpId="0"/>
      <p:bldP spid="33" grpId="0"/>
      <p:bldP spid="38" grpId="0" animBg="1"/>
      <p:bldP spid="3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p:cNvSpPr txBox="1"/>
              <p:nvPr/>
            </p:nvSpPr>
            <p:spPr>
              <a:xfrm>
                <a:off x="1678599" y="1188628"/>
                <a:ext cx="8906284" cy="58240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a:rPr>
                            <m:t>𝒋</m:t>
                          </m:r>
                        </m:e>
                        <m:sub>
                          <m:r>
                            <a:rPr lang="en-US" altLang="zh-CN" b="1" i="1">
                              <a:latin typeface="Cambria Math"/>
                            </a:rPr>
                            <m:t>𝒚</m:t>
                          </m:r>
                        </m:sub>
                      </m:sSub>
                      <m:r>
                        <a:rPr lang="en-US" altLang="zh-CN" b="1" i="1">
                          <a:latin typeface="Cambria Math"/>
                        </a:rPr>
                        <m:t>=</m:t>
                      </m:r>
                      <m:r>
                        <a:rPr lang="en-US" altLang="zh-CN" b="1" i="1">
                          <a:latin typeface="Cambria Math"/>
                        </a:rPr>
                        <m:t>𝒏𝒆</m:t>
                      </m:r>
                      <m:sSub>
                        <m:sSubPr>
                          <m:ctrlPr>
                            <a:rPr lang="en-US" altLang="zh-CN" b="1" i="1">
                              <a:latin typeface="Cambria Math" panose="02040503050406030204" pitchFamily="18" charset="0"/>
                            </a:rPr>
                          </m:ctrlPr>
                        </m:sSubPr>
                        <m:e>
                          <m:r>
                            <a:rPr lang="zh-CN" altLang="en-US" b="1" i="1">
                              <a:latin typeface="Cambria Math"/>
                            </a:rPr>
                            <m:t>𝝁</m:t>
                          </m:r>
                        </m:e>
                        <m:sub>
                          <m:r>
                            <a:rPr lang="en-US" altLang="zh-CN" b="1" i="1">
                              <a:latin typeface="Cambria Math"/>
                            </a:rPr>
                            <m:t>𝒏</m:t>
                          </m:r>
                        </m:sub>
                      </m:sSub>
                      <m:sSub>
                        <m:sSubPr>
                          <m:ctrlPr>
                            <a:rPr lang="en-US" altLang="zh-CN" b="1" i="1">
                              <a:latin typeface="Cambria Math" panose="02040503050406030204" pitchFamily="18" charset="0"/>
                            </a:rPr>
                          </m:ctrlPr>
                        </m:sSubPr>
                        <m:e>
                          <m:r>
                            <a:rPr lang="en-US" altLang="zh-CN" b="1" i="1">
                              <a:latin typeface="Cambria Math"/>
                              <a:ea typeface="Cambria Math"/>
                            </a:rPr>
                            <m:t>∈</m:t>
                          </m:r>
                        </m:e>
                        <m:sub>
                          <m:r>
                            <a:rPr lang="en-US" altLang="zh-CN" b="1" i="1">
                              <a:latin typeface="Cambria Math"/>
                            </a:rPr>
                            <m:t>𝒚</m:t>
                          </m:r>
                        </m:sub>
                      </m:sSub>
                      <m:r>
                        <a:rPr lang="en-US" altLang="zh-CN" b="1" i="1">
                          <a:latin typeface="Cambria Math"/>
                        </a:rPr>
                        <m:t>+</m:t>
                      </m:r>
                      <m:r>
                        <a:rPr lang="en-US" altLang="zh-CN" b="1" i="1">
                          <a:latin typeface="Cambria Math"/>
                        </a:rPr>
                        <m:t>𝒏𝒆</m:t>
                      </m:r>
                      <m:sSup>
                        <m:sSupPr>
                          <m:ctrlPr>
                            <a:rPr lang="en-US" altLang="zh-CN" b="1" i="1">
                              <a:latin typeface="Cambria Math" panose="02040503050406030204" pitchFamily="18" charset="0"/>
                            </a:rPr>
                          </m:ctrlPr>
                        </m:sSupPr>
                        <m:e>
                          <m:sSub>
                            <m:sSubPr>
                              <m:ctrlPr>
                                <a:rPr lang="en-US" altLang="zh-CN" b="1" i="1">
                                  <a:latin typeface="Cambria Math" panose="02040503050406030204" pitchFamily="18" charset="0"/>
                                </a:rPr>
                              </m:ctrlPr>
                            </m:sSubPr>
                            <m:e>
                              <m:r>
                                <a:rPr lang="zh-CN" altLang="en-US" b="1" i="1">
                                  <a:latin typeface="Cambria Math"/>
                                </a:rPr>
                                <m:t>𝝁</m:t>
                              </m:r>
                            </m:e>
                            <m:sub>
                              <m:r>
                                <a:rPr lang="en-US" altLang="zh-CN" b="1" i="1">
                                  <a:latin typeface="Cambria Math"/>
                                </a:rPr>
                                <m:t>𝒏</m:t>
                              </m:r>
                            </m:sub>
                          </m:sSub>
                        </m:e>
                        <m:sup>
                          <m:r>
                            <a:rPr lang="en-US" altLang="zh-CN" b="1" i="1">
                              <a:latin typeface="Cambria Math"/>
                            </a:rPr>
                            <m:t>𝟐</m:t>
                          </m:r>
                        </m:sup>
                      </m:sSup>
                      <m:sSub>
                        <m:sSubPr>
                          <m:ctrlPr>
                            <a:rPr lang="en-US" altLang="zh-CN" b="1" i="1">
                              <a:latin typeface="Cambria Math" panose="02040503050406030204" pitchFamily="18" charset="0"/>
                            </a:rPr>
                          </m:ctrlPr>
                        </m:sSubPr>
                        <m:e>
                          <m:r>
                            <a:rPr lang="en-US" altLang="zh-CN" b="1" i="1">
                              <a:latin typeface="Cambria Math"/>
                            </a:rPr>
                            <m:t>𝑩</m:t>
                          </m:r>
                        </m:e>
                        <m:sub>
                          <m:r>
                            <a:rPr lang="en-US" altLang="zh-CN" b="1" i="1">
                              <a:latin typeface="Cambria Math"/>
                            </a:rPr>
                            <m:t>𝒛</m:t>
                          </m:r>
                        </m:sub>
                      </m:sSub>
                      <m:sSub>
                        <m:sSubPr>
                          <m:ctrlPr>
                            <a:rPr lang="en-US" altLang="zh-CN" b="1" i="1">
                              <a:latin typeface="Cambria Math" panose="02040503050406030204" pitchFamily="18" charset="0"/>
                            </a:rPr>
                          </m:ctrlPr>
                        </m:sSubPr>
                        <m:e>
                          <m:r>
                            <a:rPr lang="en-US" altLang="zh-CN" b="1" i="1">
                              <a:latin typeface="Cambria Math"/>
                              <a:ea typeface="Cambria Math"/>
                            </a:rPr>
                            <m:t>∈</m:t>
                          </m:r>
                        </m:e>
                        <m:sub>
                          <m:r>
                            <a:rPr lang="en-US" altLang="zh-CN" b="1" i="1">
                              <a:latin typeface="Cambria Math"/>
                            </a:rPr>
                            <m:t>𝒙</m:t>
                          </m:r>
                        </m:sub>
                      </m:sSub>
                      <m:r>
                        <a:rPr lang="en-US" altLang="zh-CN" b="1" i="1">
                          <a:latin typeface="Cambria Math"/>
                        </a:rPr>
                        <m:t>+</m:t>
                      </m:r>
                      <m:r>
                        <a:rPr lang="en-US" altLang="zh-CN" b="1" i="1">
                          <a:latin typeface="Cambria Math"/>
                        </a:rPr>
                        <m:t>𝒑𝒆</m:t>
                      </m:r>
                      <m:sSub>
                        <m:sSubPr>
                          <m:ctrlPr>
                            <a:rPr lang="en-US" altLang="zh-CN" b="1" i="1">
                              <a:latin typeface="Cambria Math" panose="02040503050406030204" pitchFamily="18" charset="0"/>
                            </a:rPr>
                          </m:ctrlPr>
                        </m:sSubPr>
                        <m:e>
                          <m:r>
                            <a:rPr lang="zh-CN" altLang="en-US" b="1" i="1">
                              <a:latin typeface="Cambria Math"/>
                            </a:rPr>
                            <m:t>𝝁</m:t>
                          </m:r>
                        </m:e>
                        <m:sub>
                          <m:r>
                            <a:rPr lang="en-US" altLang="zh-CN" b="1" i="1">
                              <a:latin typeface="Cambria Math"/>
                            </a:rPr>
                            <m:t>𝒑</m:t>
                          </m:r>
                        </m:sub>
                      </m:sSub>
                      <m:sSub>
                        <m:sSubPr>
                          <m:ctrlPr>
                            <a:rPr lang="en-US" altLang="zh-CN" b="1" i="1">
                              <a:latin typeface="Cambria Math" panose="02040503050406030204" pitchFamily="18" charset="0"/>
                            </a:rPr>
                          </m:ctrlPr>
                        </m:sSubPr>
                        <m:e>
                          <m:r>
                            <a:rPr lang="en-US" altLang="zh-CN" b="1" i="1">
                              <a:latin typeface="Cambria Math"/>
                              <a:ea typeface="Cambria Math"/>
                            </a:rPr>
                            <m:t>∈</m:t>
                          </m:r>
                        </m:e>
                        <m:sub>
                          <m:r>
                            <a:rPr lang="en-US" altLang="zh-CN" b="1" i="1">
                              <a:latin typeface="Cambria Math"/>
                            </a:rPr>
                            <m:t>𝒚</m:t>
                          </m:r>
                        </m:sub>
                      </m:sSub>
                      <m:r>
                        <a:rPr lang="en-US" altLang="zh-CN" b="1" i="1">
                          <a:latin typeface="Cambria Math"/>
                        </a:rPr>
                        <m:t>−</m:t>
                      </m:r>
                      <m:sSup>
                        <m:sSupPr>
                          <m:ctrlPr>
                            <a:rPr lang="en-US" altLang="zh-CN" b="1" i="1">
                              <a:latin typeface="Cambria Math" panose="02040503050406030204" pitchFamily="18" charset="0"/>
                            </a:rPr>
                          </m:ctrlPr>
                        </m:sSupPr>
                        <m:e>
                          <m:r>
                            <a:rPr lang="en-US" altLang="zh-CN" b="1" i="1">
                              <a:latin typeface="Cambria Math"/>
                            </a:rPr>
                            <m:t>𝒑𝒆</m:t>
                          </m:r>
                          <m:sSub>
                            <m:sSubPr>
                              <m:ctrlPr>
                                <a:rPr lang="en-US" altLang="zh-CN" b="1" i="1">
                                  <a:latin typeface="Cambria Math" panose="02040503050406030204" pitchFamily="18" charset="0"/>
                                </a:rPr>
                              </m:ctrlPr>
                            </m:sSubPr>
                            <m:e>
                              <m:r>
                                <a:rPr lang="zh-CN" altLang="en-US" b="1" i="1">
                                  <a:latin typeface="Cambria Math"/>
                                </a:rPr>
                                <m:t>𝝁</m:t>
                              </m:r>
                            </m:e>
                            <m:sub>
                              <m:r>
                                <a:rPr lang="en-US" altLang="zh-CN" b="1" i="1">
                                  <a:latin typeface="Cambria Math"/>
                                </a:rPr>
                                <m:t>𝒑</m:t>
                              </m:r>
                            </m:sub>
                          </m:sSub>
                        </m:e>
                        <m:sup>
                          <m:r>
                            <a:rPr lang="en-US" altLang="zh-CN" b="1" i="1">
                              <a:latin typeface="Cambria Math"/>
                            </a:rPr>
                            <m:t>𝟐</m:t>
                          </m:r>
                        </m:sup>
                      </m:sSup>
                      <m:sSub>
                        <m:sSubPr>
                          <m:ctrlPr>
                            <a:rPr lang="en-US" altLang="zh-CN" b="1" i="1">
                              <a:latin typeface="Cambria Math" panose="02040503050406030204" pitchFamily="18" charset="0"/>
                            </a:rPr>
                          </m:ctrlPr>
                        </m:sSubPr>
                        <m:e>
                          <m:r>
                            <a:rPr lang="en-US" altLang="zh-CN" b="1" i="1">
                              <a:latin typeface="Cambria Math"/>
                            </a:rPr>
                            <m:t>𝑩</m:t>
                          </m:r>
                        </m:e>
                        <m:sub>
                          <m:r>
                            <a:rPr lang="en-US" altLang="zh-CN" b="1" i="1">
                              <a:latin typeface="Cambria Math"/>
                            </a:rPr>
                            <m:t>𝒛</m:t>
                          </m:r>
                        </m:sub>
                      </m:sSub>
                      <m:sSub>
                        <m:sSubPr>
                          <m:ctrlPr>
                            <a:rPr lang="en-US" altLang="zh-CN" b="1" i="1">
                              <a:latin typeface="Cambria Math" panose="02040503050406030204" pitchFamily="18" charset="0"/>
                            </a:rPr>
                          </m:ctrlPr>
                        </m:sSubPr>
                        <m:e>
                          <m:r>
                            <a:rPr lang="en-US" altLang="zh-CN" b="1" i="1">
                              <a:latin typeface="Cambria Math"/>
                              <a:ea typeface="Cambria Math"/>
                            </a:rPr>
                            <m:t>∈</m:t>
                          </m:r>
                        </m:e>
                        <m:sub>
                          <m:r>
                            <a:rPr lang="en-US" altLang="zh-CN" b="1" i="1">
                              <a:latin typeface="Cambria Math"/>
                            </a:rPr>
                            <m:t>𝒙</m:t>
                          </m:r>
                        </m:sub>
                      </m:sSub>
                    </m:oMath>
                  </m:oMathPara>
                </a14:m>
                <a:endParaRPr lang="zh-CN" altLang="en-US" b="1" dirty="0"/>
              </a:p>
            </p:txBody>
          </p:sp>
        </mc:Choice>
        <mc:Fallback>
          <p:sp>
            <p:nvSpPr>
              <p:cNvPr id="2" name="TextBox 1"/>
              <p:cNvSpPr txBox="1">
                <a:spLocks noRot="1" noChangeAspect="1" noMove="1" noResize="1" noEditPoints="1" noAdjustHandles="1" noChangeArrowheads="1" noChangeShapeType="1" noTextEdit="1"/>
              </p:cNvSpPr>
              <p:nvPr/>
            </p:nvSpPr>
            <p:spPr>
              <a:xfrm>
                <a:off x="1678599" y="1188628"/>
                <a:ext cx="8906284" cy="582404"/>
              </a:xfrm>
              <a:prstGeom prst="rect">
                <a:avLst/>
              </a:prstGeom>
              <a:blipFill>
                <a:blip r:embed="rId3"/>
                <a:stretch>
                  <a:fillRect/>
                </a:stretch>
              </a:blipFill>
            </p:spPr>
            <p:txBody>
              <a:bodyPr/>
              <a:lstStyle/>
              <a:p>
                <a:r>
                  <a:rPr lang="zh-CN" altLang="en-US">
                    <a:noFill/>
                  </a:rPr>
                  <a:t> </a:t>
                </a:r>
              </a:p>
            </p:txBody>
          </p:sp>
        </mc:Fallback>
      </mc:AlternateContent>
      <p:sp>
        <p:nvSpPr>
          <p:cNvPr id="3" name="Rectangle 20"/>
          <p:cNvSpPr>
            <a:spLocks noChangeArrowheads="1"/>
          </p:cNvSpPr>
          <p:nvPr/>
        </p:nvSpPr>
        <p:spPr bwMode="auto">
          <a:xfrm>
            <a:off x="284691" y="76201"/>
            <a:ext cx="699135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en-US" altLang="zh-CN" sz="4000" b="1" dirty="0">
                <a:solidFill>
                  <a:schemeClr val="tx2"/>
                </a:solidFill>
                <a:latin typeface="+mn-ea"/>
                <a:ea typeface="+mn-ea"/>
              </a:rPr>
              <a:t>5.3 </a:t>
            </a:r>
            <a:r>
              <a:rPr lang="zh-CN" altLang="en-US" sz="4000" b="1" dirty="0">
                <a:solidFill>
                  <a:schemeClr val="tx2"/>
                </a:solidFill>
                <a:latin typeface="+mn-ea"/>
                <a:ea typeface="+mn-ea"/>
              </a:rPr>
              <a:t>霍尔效应（两种载流子）</a:t>
            </a:r>
            <a:r>
              <a:rPr lang="en-US" altLang="zh-CN" sz="4000" b="1" dirty="0">
                <a:solidFill>
                  <a:schemeClr val="tx2"/>
                </a:solidFill>
                <a:latin typeface="+mn-ea"/>
                <a:ea typeface="+mn-ea"/>
              </a:rPr>
              <a:t> </a:t>
            </a:r>
            <a:r>
              <a:rPr lang="zh-CN" altLang="en-US" sz="4000" dirty="0">
                <a:solidFill>
                  <a:schemeClr val="tx2"/>
                </a:solidFill>
                <a:latin typeface="+mn-ea"/>
                <a:ea typeface="+mn-ea"/>
              </a:rPr>
              <a:t> </a:t>
            </a:r>
          </a:p>
        </p:txBody>
      </p:sp>
      <mc:AlternateContent xmlns:mc="http://schemas.openxmlformats.org/markup-compatibility/2006">
        <mc:Choice xmlns:a14="http://schemas.microsoft.com/office/drawing/2010/main" Requires="a14">
          <p:sp>
            <p:nvSpPr>
              <p:cNvPr id="6" name="TextBox 5"/>
              <p:cNvSpPr txBox="1"/>
              <p:nvPr/>
            </p:nvSpPr>
            <p:spPr>
              <a:xfrm>
                <a:off x="2123541" y="2237863"/>
                <a:ext cx="2342757" cy="562718"/>
              </a:xfrm>
              <a:prstGeom prst="rect">
                <a:avLst/>
              </a:prstGeom>
              <a:noFill/>
            </p:spPr>
            <p:txBody>
              <a:bodyPr wrap="none" rtlCol="0">
                <a:spAutoFit/>
              </a:bodyPr>
              <a:lstStyle/>
              <a:p>
                <a:r>
                  <a:rPr lang="zh-CN" altLang="en-US" dirty="0"/>
                  <a:t>稳态时，</a:t>
                </a:r>
                <a14:m>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a:rPr>
                          <m:t>𝒋</m:t>
                        </m:r>
                      </m:e>
                      <m:sub>
                        <m:r>
                          <a:rPr lang="en-US" altLang="zh-CN" b="1" i="1">
                            <a:latin typeface="Cambria Math"/>
                          </a:rPr>
                          <m:t>𝒚</m:t>
                        </m:r>
                      </m:sub>
                    </m:sSub>
                  </m:oMath>
                </a14:m>
                <a:r>
                  <a:rPr lang="en-US" altLang="zh-CN" dirty="0"/>
                  <a:t>=0</a:t>
                </a:r>
                <a:endParaRPr lang="zh-CN" altLang="en-US" dirty="0"/>
              </a:p>
            </p:txBody>
          </p:sp>
        </mc:Choice>
        <mc:Fallback>
          <p:sp>
            <p:nvSpPr>
              <p:cNvPr id="6" name="TextBox 5"/>
              <p:cNvSpPr txBox="1">
                <a:spLocks noRot="1" noChangeAspect="1" noMove="1" noResize="1" noEditPoints="1" noAdjustHandles="1" noChangeArrowheads="1" noChangeShapeType="1" noTextEdit="1"/>
              </p:cNvSpPr>
              <p:nvPr/>
            </p:nvSpPr>
            <p:spPr>
              <a:xfrm>
                <a:off x="2123541" y="2237863"/>
                <a:ext cx="2342757" cy="562718"/>
              </a:xfrm>
              <a:prstGeom prst="rect">
                <a:avLst/>
              </a:prstGeom>
              <a:blipFill>
                <a:blip r:embed="rId4"/>
                <a:stretch>
                  <a:fillRect l="-5195" t="-14130" r="-3896" b="-2282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5163074" y="1874361"/>
                <a:ext cx="4049955" cy="110985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a:ea typeface="Cambria Math"/>
                            </a:rPr>
                            <m:t>∈</m:t>
                          </m:r>
                        </m:e>
                        <m:sub>
                          <m:r>
                            <a:rPr lang="en-US" altLang="zh-CN" b="1" i="1">
                              <a:latin typeface="Cambria Math"/>
                            </a:rPr>
                            <m:t>𝒚</m:t>
                          </m:r>
                        </m:sub>
                      </m:sSub>
                      <m:r>
                        <a:rPr lang="en-US" altLang="zh-CN" b="1" i="1">
                          <a:latin typeface="Cambria Math"/>
                        </a:rPr>
                        <m:t>=</m:t>
                      </m:r>
                      <m:f>
                        <m:fPr>
                          <m:ctrlPr>
                            <a:rPr lang="en-US" altLang="zh-CN" b="1" i="1">
                              <a:latin typeface="Cambria Math" panose="02040503050406030204" pitchFamily="18" charset="0"/>
                            </a:rPr>
                          </m:ctrlPr>
                        </m:fPr>
                        <m:num>
                          <m:r>
                            <a:rPr lang="en-US" altLang="zh-CN" b="1" i="1">
                              <a:latin typeface="Cambria Math"/>
                            </a:rPr>
                            <m:t>𝒑</m:t>
                          </m:r>
                          <m:sSup>
                            <m:sSupPr>
                              <m:ctrlPr>
                                <a:rPr lang="en-US" altLang="zh-CN" b="1" i="1">
                                  <a:latin typeface="Cambria Math" panose="02040503050406030204" pitchFamily="18" charset="0"/>
                                </a:rPr>
                              </m:ctrlPr>
                            </m:sSupPr>
                            <m:e>
                              <m:sSub>
                                <m:sSubPr>
                                  <m:ctrlPr>
                                    <a:rPr lang="en-US" altLang="zh-CN" b="1" i="1">
                                      <a:latin typeface="Cambria Math" panose="02040503050406030204" pitchFamily="18" charset="0"/>
                                    </a:rPr>
                                  </m:ctrlPr>
                                </m:sSubPr>
                                <m:e>
                                  <m:r>
                                    <a:rPr lang="zh-CN" altLang="en-US" b="1" i="1">
                                      <a:latin typeface="Cambria Math"/>
                                    </a:rPr>
                                    <m:t>𝝁</m:t>
                                  </m:r>
                                </m:e>
                                <m:sub>
                                  <m:r>
                                    <a:rPr lang="en-US" altLang="zh-CN" b="1" i="1">
                                      <a:latin typeface="Cambria Math"/>
                                    </a:rPr>
                                    <m:t>𝒑</m:t>
                                  </m:r>
                                </m:sub>
                              </m:sSub>
                            </m:e>
                            <m:sup>
                              <m:r>
                                <a:rPr lang="en-US" altLang="zh-CN" b="1" i="1">
                                  <a:latin typeface="Cambria Math"/>
                                </a:rPr>
                                <m:t>𝟐</m:t>
                              </m:r>
                            </m:sup>
                          </m:sSup>
                          <m:r>
                            <a:rPr lang="en-US" altLang="zh-CN" b="1" i="1">
                              <a:latin typeface="Cambria Math"/>
                            </a:rPr>
                            <m:t>−</m:t>
                          </m:r>
                          <m:r>
                            <a:rPr lang="en-US" altLang="zh-CN" b="1" i="1">
                              <a:latin typeface="Cambria Math"/>
                            </a:rPr>
                            <m:t>𝒏</m:t>
                          </m:r>
                          <m:sSup>
                            <m:sSupPr>
                              <m:ctrlPr>
                                <a:rPr lang="en-US" altLang="zh-CN" b="1" i="1">
                                  <a:latin typeface="Cambria Math" panose="02040503050406030204" pitchFamily="18" charset="0"/>
                                </a:rPr>
                              </m:ctrlPr>
                            </m:sSupPr>
                            <m:e>
                              <m:sSub>
                                <m:sSubPr>
                                  <m:ctrlPr>
                                    <a:rPr lang="en-US" altLang="zh-CN" b="1" i="1">
                                      <a:latin typeface="Cambria Math" panose="02040503050406030204" pitchFamily="18" charset="0"/>
                                    </a:rPr>
                                  </m:ctrlPr>
                                </m:sSubPr>
                                <m:e>
                                  <m:r>
                                    <a:rPr lang="zh-CN" altLang="en-US" b="1" i="1">
                                      <a:latin typeface="Cambria Math"/>
                                    </a:rPr>
                                    <m:t>𝝁</m:t>
                                  </m:r>
                                </m:e>
                                <m:sub>
                                  <m:r>
                                    <a:rPr lang="en-US" altLang="zh-CN" b="1" i="1">
                                      <a:latin typeface="Cambria Math"/>
                                    </a:rPr>
                                    <m:t>𝒏</m:t>
                                  </m:r>
                                </m:sub>
                              </m:sSub>
                            </m:e>
                            <m:sup>
                              <m:r>
                                <a:rPr lang="en-US" altLang="zh-CN" b="1" i="1">
                                  <a:latin typeface="Cambria Math"/>
                                </a:rPr>
                                <m:t>𝟐</m:t>
                              </m:r>
                            </m:sup>
                          </m:sSup>
                        </m:num>
                        <m:den>
                          <m:r>
                            <a:rPr lang="en-US" altLang="zh-CN" b="1" i="1">
                              <a:latin typeface="Cambria Math"/>
                            </a:rPr>
                            <m:t>𝒑</m:t>
                          </m:r>
                          <m:sSub>
                            <m:sSubPr>
                              <m:ctrlPr>
                                <a:rPr lang="en-US" altLang="zh-CN" b="1" i="1">
                                  <a:latin typeface="Cambria Math" panose="02040503050406030204" pitchFamily="18" charset="0"/>
                                </a:rPr>
                              </m:ctrlPr>
                            </m:sSubPr>
                            <m:e>
                              <m:r>
                                <a:rPr lang="zh-CN" altLang="en-US" b="1" i="1">
                                  <a:latin typeface="Cambria Math"/>
                                </a:rPr>
                                <m:t>𝝁</m:t>
                              </m:r>
                            </m:e>
                            <m:sub>
                              <m:r>
                                <a:rPr lang="en-US" altLang="zh-CN" b="1" i="1">
                                  <a:latin typeface="Cambria Math"/>
                                </a:rPr>
                                <m:t>𝒑</m:t>
                              </m:r>
                            </m:sub>
                          </m:sSub>
                          <m:r>
                            <a:rPr lang="en-US" altLang="zh-CN" b="1" i="1">
                              <a:latin typeface="Cambria Math"/>
                            </a:rPr>
                            <m:t>+</m:t>
                          </m:r>
                          <m:r>
                            <a:rPr lang="en-US" altLang="zh-CN" b="1" i="1">
                              <a:latin typeface="Cambria Math"/>
                            </a:rPr>
                            <m:t>𝒏</m:t>
                          </m:r>
                          <m:sSub>
                            <m:sSubPr>
                              <m:ctrlPr>
                                <a:rPr lang="en-US" altLang="zh-CN" b="1" i="1">
                                  <a:latin typeface="Cambria Math" panose="02040503050406030204" pitchFamily="18" charset="0"/>
                                </a:rPr>
                              </m:ctrlPr>
                            </m:sSubPr>
                            <m:e>
                              <m:r>
                                <a:rPr lang="zh-CN" altLang="en-US" b="1" i="1">
                                  <a:latin typeface="Cambria Math"/>
                                </a:rPr>
                                <m:t>𝝁</m:t>
                              </m:r>
                            </m:e>
                            <m:sub>
                              <m:r>
                                <a:rPr lang="en-US" altLang="zh-CN" b="1" i="1">
                                  <a:latin typeface="Cambria Math"/>
                                </a:rPr>
                                <m:t>𝒏</m:t>
                              </m:r>
                            </m:sub>
                          </m:sSub>
                        </m:den>
                      </m:f>
                      <m:sSub>
                        <m:sSubPr>
                          <m:ctrlPr>
                            <a:rPr lang="en-US" altLang="zh-CN" b="1" i="1">
                              <a:latin typeface="Cambria Math" panose="02040503050406030204" pitchFamily="18" charset="0"/>
                            </a:rPr>
                          </m:ctrlPr>
                        </m:sSubPr>
                        <m:e>
                          <m:r>
                            <a:rPr lang="en-US" altLang="zh-CN" b="1" i="1">
                              <a:latin typeface="Cambria Math"/>
                            </a:rPr>
                            <m:t>𝑩</m:t>
                          </m:r>
                        </m:e>
                        <m:sub>
                          <m:r>
                            <a:rPr lang="en-US" altLang="zh-CN" b="1" i="1">
                              <a:latin typeface="Cambria Math"/>
                            </a:rPr>
                            <m:t>𝒛</m:t>
                          </m:r>
                        </m:sub>
                      </m:sSub>
                      <m:sSub>
                        <m:sSubPr>
                          <m:ctrlPr>
                            <a:rPr lang="en-US" altLang="zh-CN" b="1" i="1">
                              <a:latin typeface="Cambria Math" panose="02040503050406030204" pitchFamily="18" charset="0"/>
                            </a:rPr>
                          </m:ctrlPr>
                        </m:sSubPr>
                        <m:e>
                          <m:r>
                            <a:rPr lang="en-US" altLang="zh-CN" b="1" i="1">
                              <a:latin typeface="Cambria Math"/>
                              <a:ea typeface="Cambria Math"/>
                            </a:rPr>
                            <m:t>∈</m:t>
                          </m:r>
                        </m:e>
                        <m:sub>
                          <m:r>
                            <a:rPr lang="en-US" altLang="zh-CN" b="1" i="1">
                              <a:latin typeface="Cambria Math"/>
                            </a:rPr>
                            <m:t>𝒙</m:t>
                          </m:r>
                        </m:sub>
                      </m:sSub>
                    </m:oMath>
                  </m:oMathPara>
                </a14:m>
                <a:endParaRPr lang="zh-CN" altLang="en-US" b="1" dirty="0"/>
              </a:p>
            </p:txBody>
          </p:sp>
        </mc:Choice>
        <mc:Fallback>
          <p:sp>
            <p:nvSpPr>
              <p:cNvPr id="7" name="TextBox 6"/>
              <p:cNvSpPr txBox="1">
                <a:spLocks noRot="1" noChangeAspect="1" noMove="1" noResize="1" noEditPoints="1" noAdjustHandles="1" noChangeArrowheads="1" noChangeShapeType="1" noTextEdit="1"/>
              </p:cNvSpPr>
              <p:nvPr/>
            </p:nvSpPr>
            <p:spPr>
              <a:xfrm>
                <a:off x="5163074" y="1874361"/>
                <a:ext cx="4049955" cy="1109856"/>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9225618" y="3237873"/>
                <a:ext cx="1962460" cy="5618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𝒃</m:t>
                      </m:r>
                      <m:r>
                        <a:rPr lang="en-US" altLang="zh-CN" b="1" i="1">
                          <a:latin typeface="Cambria Math"/>
                        </a:rPr>
                        <m:t>=</m:t>
                      </m:r>
                      <m:sSub>
                        <m:sSubPr>
                          <m:ctrlPr>
                            <a:rPr lang="en-US" altLang="zh-CN" b="1" i="1">
                              <a:latin typeface="Cambria Math" panose="02040503050406030204" pitchFamily="18" charset="0"/>
                            </a:rPr>
                          </m:ctrlPr>
                        </m:sSubPr>
                        <m:e>
                          <m:sSub>
                            <m:sSubPr>
                              <m:ctrlPr>
                                <a:rPr lang="en-US" altLang="zh-CN" b="1" i="1">
                                  <a:latin typeface="Cambria Math" panose="02040503050406030204" pitchFamily="18" charset="0"/>
                                </a:rPr>
                              </m:ctrlPr>
                            </m:sSubPr>
                            <m:e>
                              <m:r>
                                <a:rPr lang="zh-CN" altLang="en-US" b="1" i="1">
                                  <a:latin typeface="Cambria Math"/>
                                </a:rPr>
                                <m:t>𝝁</m:t>
                              </m:r>
                            </m:e>
                            <m:sub>
                              <m:r>
                                <a:rPr lang="en-US" altLang="zh-CN" b="1" i="1">
                                  <a:latin typeface="Cambria Math"/>
                                </a:rPr>
                                <m:t>𝒏</m:t>
                              </m:r>
                            </m:sub>
                          </m:sSub>
                          <m:r>
                            <a:rPr lang="en-US" altLang="zh-CN" b="1" i="1">
                              <a:latin typeface="Cambria Math"/>
                            </a:rPr>
                            <m:t>/</m:t>
                          </m:r>
                          <m:r>
                            <a:rPr lang="zh-CN" altLang="en-US" b="1" i="1">
                              <a:latin typeface="Cambria Math"/>
                            </a:rPr>
                            <m:t>𝝁</m:t>
                          </m:r>
                        </m:e>
                        <m:sub>
                          <m:r>
                            <a:rPr lang="en-US" altLang="zh-CN" b="1" i="1">
                              <a:latin typeface="Cambria Math"/>
                            </a:rPr>
                            <m:t>𝒑</m:t>
                          </m:r>
                        </m:sub>
                      </m:sSub>
                    </m:oMath>
                  </m:oMathPara>
                </a14:m>
                <a:endParaRPr lang="zh-CN" altLang="en-US" b="1" dirty="0"/>
              </a:p>
            </p:txBody>
          </p:sp>
        </mc:Choice>
        <mc:Fallback>
          <p:sp>
            <p:nvSpPr>
              <p:cNvPr id="8" name="TextBox 7"/>
              <p:cNvSpPr txBox="1">
                <a:spLocks noRot="1" noChangeAspect="1" noMove="1" noResize="1" noEditPoints="1" noAdjustHandles="1" noChangeArrowheads="1" noChangeShapeType="1" noTextEdit="1"/>
              </p:cNvSpPr>
              <p:nvPr/>
            </p:nvSpPr>
            <p:spPr>
              <a:xfrm>
                <a:off x="9225618" y="3237873"/>
                <a:ext cx="1962460" cy="561820"/>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5695022" y="4106122"/>
                <a:ext cx="2769027" cy="10405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𝑹</m:t>
                      </m:r>
                      <m:r>
                        <a:rPr lang="en-US" altLang="zh-CN" b="1" i="1">
                          <a:latin typeface="Cambria Math"/>
                        </a:rPr>
                        <m:t>=</m:t>
                      </m:r>
                      <m:f>
                        <m:fPr>
                          <m:ctrlPr>
                            <a:rPr lang="en-US" altLang="zh-CN" b="1" i="1">
                              <a:latin typeface="Cambria Math" panose="02040503050406030204" pitchFamily="18" charset="0"/>
                            </a:rPr>
                          </m:ctrlPr>
                        </m:fPr>
                        <m:num>
                          <m:r>
                            <a:rPr lang="en-US" altLang="zh-CN" b="1" i="1">
                              <a:latin typeface="Cambria Math"/>
                            </a:rPr>
                            <m:t>𝒑</m:t>
                          </m:r>
                          <m:r>
                            <a:rPr lang="en-US" altLang="zh-CN" b="1" i="1">
                              <a:latin typeface="Cambria Math"/>
                            </a:rPr>
                            <m:t>−</m:t>
                          </m:r>
                          <m:r>
                            <a:rPr lang="en-US" altLang="zh-CN" b="1" i="1">
                              <a:latin typeface="Cambria Math"/>
                            </a:rPr>
                            <m:t>𝒏</m:t>
                          </m:r>
                          <m:sSup>
                            <m:sSupPr>
                              <m:ctrlPr>
                                <a:rPr lang="en-US" altLang="zh-CN" b="1" i="1">
                                  <a:latin typeface="Cambria Math" panose="02040503050406030204" pitchFamily="18" charset="0"/>
                                </a:rPr>
                              </m:ctrlPr>
                            </m:sSupPr>
                            <m:e>
                              <m:r>
                                <a:rPr lang="en-US" altLang="zh-CN" b="1" i="1">
                                  <a:latin typeface="Cambria Math"/>
                                </a:rPr>
                                <m:t>𝒃</m:t>
                              </m:r>
                            </m:e>
                            <m:sup>
                              <m:r>
                                <a:rPr lang="en-US" altLang="zh-CN" b="1" i="1">
                                  <a:latin typeface="Cambria Math"/>
                                </a:rPr>
                                <m:t>𝟐</m:t>
                              </m:r>
                            </m:sup>
                          </m:sSup>
                        </m:num>
                        <m:den>
                          <m:sSup>
                            <m:sSupPr>
                              <m:ctrlPr>
                                <a:rPr lang="en-US" altLang="zh-CN" b="1" i="1">
                                  <a:latin typeface="Cambria Math" panose="02040503050406030204" pitchFamily="18" charset="0"/>
                                </a:rPr>
                              </m:ctrlPr>
                            </m:sSupPr>
                            <m:e>
                              <m:d>
                                <m:dPr>
                                  <m:ctrlPr>
                                    <a:rPr lang="en-US" altLang="zh-CN" b="1" i="1">
                                      <a:latin typeface="Cambria Math" panose="02040503050406030204" pitchFamily="18" charset="0"/>
                                    </a:rPr>
                                  </m:ctrlPr>
                                </m:dPr>
                                <m:e>
                                  <m:r>
                                    <a:rPr lang="en-US" altLang="zh-CN" b="1" i="1">
                                      <a:latin typeface="Cambria Math"/>
                                    </a:rPr>
                                    <m:t>𝒑</m:t>
                                  </m:r>
                                  <m:r>
                                    <a:rPr lang="en-US" altLang="zh-CN" b="1" i="1">
                                      <a:latin typeface="Cambria Math"/>
                                    </a:rPr>
                                    <m:t>+</m:t>
                                  </m:r>
                                  <m:r>
                                    <a:rPr lang="en-US" altLang="zh-CN" b="1" i="1">
                                      <a:latin typeface="Cambria Math"/>
                                    </a:rPr>
                                    <m:t>𝒏𝒃</m:t>
                                  </m:r>
                                </m:e>
                              </m:d>
                            </m:e>
                            <m:sup>
                              <m:r>
                                <a:rPr lang="en-US" altLang="zh-CN" b="1" i="1">
                                  <a:latin typeface="Cambria Math"/>
                                </a:rPr>
                                <m:t>𝟐</m:t>
                              </m:r>
                            </m:sup>
                          </m:sSup>
                          <m:r>
                            <a:rPr lang="en-US" altLang="zh-CN" b="1" i="1">
                              <a:latin typeface="Cambria Math"/>
                            </a:rPr>
                            <m:t>𝒆</m:t>
                          </m:r>
                        </m:den>
                      </m:f>
                    </m:oMath>
                  </m:oMathPara>
                </a14:m>
                <a:endParaRPr lang="zh-CN" altLang="en-US" b="1" dirty="0"/>
              </a:p>
            </p:txBody>
          </p:sp>
        </mc:Choice>
        <mc:Fallback>
          <p:sp>
            <p:nvSpPr>
              <p:cNvPr id="9" name="TextBox 8"/>
              <p:cNvSpPr txBox="1">
                <a:spLocks noRot="1" noChangeAspect="1" noMove="1" noResize="1" noEditPoints="1" noAdjustHandles="1" noChangeArrowheads="1" noChangeShapeType="1" noTextEdit="1"/>
              </p:cNvSpPr>
              <p:nvPr/>
            </p:nvSpPr>
            <p:spPr>
              <a:xfrm>
                <a:off x="5695022" y="4106122"/>
                <a:ext cx="2769027" cy="1040541"/>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a:off x="4048474" y="3264948"/>
                <a:ext cx="4033668" cy="5618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a:rPr>
                            <m:t>𝒋</m:t>
                          </m:r>
                        </m:e>
                        <m:sub>
                          <m:r>
                            <a:rPr lang="en-US" altLang="zh-CN" b="1" i="1">
                              <a:latin typeface="Cambria Math"/>
                            </a:rPr>
                            <m:t>𝒙</m:t>
                          </m:r>
                        </m:sub>
                      </m:sSub>
                      <m:r>
                        <a:rPr lang="en-US" altLang="zh-CN" b="1" i="1">
                          <a:latin typeface="Cambria Math"/>
                        </a:rPr>
                        <m:t>=(</m:t>
                      </m:r>
                      <m:r>
                        <a:rPr lang="en-US" altLang="zh-CN" b="1" i="1">
                          <a:latin typeface="Cambria Math"/>
                        </a:rPr>
                        <m:t>𝒏𝒆</m:t>
                      </m:r>
                      <m:sSub>
                        <m:sSubPr>
                          <m:ctrlPr>
                            <a:rPr lang="en-US" altLang="zh-CN" b="1" i="1">
                              <a:latin typeface="Cambria Math" panose="02040503050406030204" pitchFamily="18" charset="0"/>
                            </a:rPr>
                          </m:ctrlPr>
                        </m:sSubPr>
                        <m:e>
                          <m:r>
                            <a:rPr lang="zh-CN" altLang="en-US" b="1" i="1">
                              <a:latin typeface="Cambria Math"/>
                            </a:rPr>
                            <m:t>𝝁</m:t>
                          </m:r>
                        </m:e>
                        <m:sub>
                          <m:r>
                            <a:rPr lang="en-US" altLang="zh-CN" b="1" i="1">
                              <a:latin typeface="Cambria Math"/>
                            </a:rPr>
                            <m:t>𝒏</m:t>
                          </m:r>
                        </m:sub>
                      </m:sSub>
                      <m:r>
                        <a:rPr lang="en-US" altLang="zh-CN" b="1" i="1">
                          <a:latin typeface="Cambria Math"/>
                        </a:rPr>
                        <m:t>+</m:t>
                      </m:r>
                      <m:r>
                        <a:rPr lang="en-US" altLang="zh-CN" b="1" i="1">
                          <a:latin typeface="Cambria Math"/>
                        </a:rPr>
                        <m:t>𝒑𝒆</m:t>
                      </m:r>
                      <m:sSub>
                        <m:sSubPr>
                          <m:ctrlPr>
                            <a:rPr lang="en-US" altLang="zh-CN" b="1" i="1">
                              <a:latin typeface="Cambria Math" panose="02040503050406030204" pitchFamily="18" charset="0"/>
                            </a:rPr>
                          </m:ctrlPr>
                        </m:sSubPr>
                        <m:e>
                          <m:r>
                            <a:rPr lang="zh-CN" altLang="en-US" b="1" i="1">
                              <a:latin typeface="Cambria Math"/>
                            </a:rPr>
                            <m:t>𝝁</m:t>
                          </m:r>
                        </m:e>
                        <m:sub>
                          <m:r>
                            <a:rPr lang="en-US" altLang="zh-CN" b="1" i="1">
                              <a:latin typeface="Cambria Math"/>
                            </a:rPr>
                            <m:t>𝒑</m:t>
                          </m:r>
                        </m:sub>
                      </m:sSub>
                      <m:r>
                        <a:rPr lang="en-US" altLang="zh-CN" b="1">
                          <a:latin typeface="Cambria Math"/>
                        </a:rPr>
                        <m:t>)</m:t>
                      </m:r>
                      <m:sSub>
                        <m:sSubPr>
                          <m:ctrlPr>
                            <a:rPr lang="en-US" altLang="zh-CN" b="1" i="1">
                              <a:latin typeface="Cambria Math" panose="02040503050406030204" pitchFamily="18" charset="0"/>
                            </a:rPr>
                          </m:ctrlPr>
                        </m:sSubPr>
                        <m:e>
                          <m:r>
                            <a:rPr lang="en-US" altLang="zh-CN" b="1" i="1">
                              <a:latin typeface="Cambria Math"/>
                              <a:ea typeface="Cambria Math"/>
                            </a:rPr>
                            <m:t>∈</m:t>
                          </m:r>
                        </m:e>
                        <m:sub>
                          <m:r>
                            <a:rPr lang="en-US" altLang="zh-CN" b="1" i="1">
                              <a:latin typeface="Cambria Math"/>
                            </a:rPr>
                            <m:t>𝒙</m:t>
                          </m:r>
                        </m:sub>
                      </m:sSub>
                    </m:oMath>
                  </m:oMathPara>
                </a14:m>
                <a:endParaRPr lang="zh-CN" altLang="en-US" b="1" dirty="0"/>
              </a:p>
            </p:txBody>
          </p:sp>
        </mc:Choice>
        <mc:Fallback>
          <p:sp>
            <p:nvSpPr>
              <p:cNvPr id="5" name="TextBox 4"/>
              <p:cNvSpPr txBox="1">
                <a:spLocks noRot="1" noChangeAspect="1" noMove="1" noResize="1" noEditPoints="1" noAdjustHandles="1" noChangeArrowheads="1" noChangeShapeType="1" noTextEdit="1"/>
              </p:cNvSpPr>
              <p:nvPr/>
            </p:nvSpPr>
            <p:spPr>
              <a:xfrm>
                <a:off x="4048474" y="3264948"/>
                <a:ext cx="4033668" cy="561820"/>
              </a:xfrm>
              <a:prstGeom prst="rect">
                <a:avLst/>
              </a:prstGeom>
              <a:blipFill>
                <a:blip r:embed="rId8"/>
                <a:stretch>
                  <a:fillRect/>
                </a:stretch>
              </a:blipFill>
            </p:spPr>
            <p:txBody>
              <a:bodyPr/>
              <a:lstStyle/>
              <a:p>
                <a:r>
                  <a:rPr lang="zh-CN" altLang="en-US">
                    <a:noFill/>
                  </a:rPr>
                  <a:t> </a:t>
                </a:r>
              </a:p>
            </p:txBody>
          </p:sp>
        </mc:Fallback>
      </mc:AlternateContent>
      <p:sp>
        <p:nvSpPr>
          <p:cNvPr id="4" name="左弧形箭头 3"/>
          <p:cNvSpPr/>
          <p:nvPr/>
        </p:nvSpPr>
        <p:spPr>
          <a:xfrm rot="13407573">
            <a:off x="8401539" y="2579184"/>
            <a:ext cx="442210" cy="1286580"/>
          </a:xfrm>
          <a:prstGeom prst="curvedRightArrow">
            <a:avLst>
              <a:gd name="adj1" fmla="val 25000"/>
              <a:gd name="adj2" fmla="val 50000"/>
              <a:gd name="adj3" fmla="val 35534"/>
            </a:avLst>
          </a:prstGeom>
          <a:solidFill>
            <a:schemeClr val="tx2"/>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文本框 13"/>
          <p:cNvSpPr txBox="1"/>
          <p:nvPr/>
        </p:nvSpPr>
        <p:spPr>
          <a:xfrm>
            <a:off x="9526232" y="6519446"/>
            <a:ext cx="2723823" cy="369332"/>
          </a:xfrm>
          <a:prstGeom prst="rect">
            <a:avLst/>
          </a:prstGeom>
          <a:noFill/>
        </p:spPr>
        <p:txBody>
          <a:bodyPr wrap="none" rtlCol="0">
            <a:spAutoFit/>
          </a:bodyPr>
          <a:lstStyle/>
          <a:p>
            <a:r>
              <a:rPr lang="zh-CN" altLang="en-US" sz="1800" b="1" dirty="0" smtClean="0">
                <a:latin typeface="华文行楷" panose="02010800040101010101" pitchFamily="2" charset="-122"/>
                <a:ea typeface="华文行楷" panose="02010800040101010101" pitchFamily="2" charset="-122"/>
              </a:rPr>
              <a:t>大连理工大学微电子学院</a:t>
            </a:r>
            <a:endParaRPr lang="zh-CN" altLang="en-US" sz="1800" b="1" dirty="0">
              <a:latin typeface="华文行楷" panose="02010800040101010101" pitchFamily="2" charset="-122"/>
              <a:ea typeface="华文行楷" panose="02010800040101010101" pitchFamily="2" charset="-122"/>
            </a:endParaRPr>
          </a:p>
        </p:txBody>
      </p:sp>
      <mc:AlternateContent xmlns:mc="http://schemas.openxmlformats.org/markup-compatibility/2006">
        <mc:Choice xmlns:a14="http://schemas.microsoft.com/office/drawing/2010/main" Requires="a14">
          <p:sp>
            <p:nvSpPr>
              <p:cNvPr id="11" name="TextBox 6"/>
              <p:cNvSpPr txBox="1"/>
              <p:nvPr/>
            </p:nvSpPr>
            <p:spPr>
              <a:xfrm>
                <a:off x="1678599" y="4184692"/>
                <a:ext cx="3589637" cy="10405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a:ea typeface="Cambria Math"/>
                            </a:rPr>
                            <m:t>∈</m:t>
                          </m:r>
                        </m:e>
                        <m:sub>
                          <m:r>
                            <a:rPr lang="en-US" altLang="zh-CN" b="1" i="1">
                              <a:latin typeface="Cambria Math"/>
                            </a:rPr>
                            <m:t>𝒚</m:t>
                          </m:r>
                        </m:sub>
                      </m:sSub>
                      <m:r>
                        <a:rPr lang="en-US" altLang="zh-CN" b="1" i="1">
                          <a:latin typeface="Cambria Math"/>
                        </a:rPr>
                        <m:t>=</m:t>
                      </m:r>
                      <m:sSub>
                        <m:sSubPr>
                          <m:ctrlPr>
                            <a:rPr lang="en-US" altLang="zh-CN" b="1" i="1">
                              <a:latin typeface="Cambria Math" panose="02040503050406030204" pitchFamily="18" charset="0"/>
                            </a:rPr>
                          </m:ctrlPr>
                        </m:sSubPr>
                        <m:e>
                          <m:f>
                            <m:fPr>
                              <m:ctrlPr>
                                <a:rPr lang="en-US" altLang="zh-CN" b="1" i="1">
                                  <a:latin typeface="Cambria Math" panose="02040503050406030204" pitchFamily="18" charset="0"/>
                                </a:rPr>
                              </m:ctrlPr>
                            </m:fPr>
                            <m:num>
                              <m:r>
                                <a:rPr lang="en-US" altLang="zh-CN" b="1" i="1">
                                  <a:latin typeface="Cambria Math"/>
                                </a:rPr>
                                <m:t>𝒑</m:t>
                              </m:r>
                              <m:r>
                                <a:rPr lang="en-US" altLang="zh-CN" b="1" i="1">
                                  <a:latin typeface="Cambria Math"/>
                                </a:rPr>
                                <m:t>−</m:t>
                              </m:r>
                              <m:r>
                                <a:rPr lang="en-US" altLang="zh-CN" b="1" i="1">
                                  <a:latin typeface="Cambria Math"/>
                                </a:rPr>
                                <m:t>𝒏</m:t>
                              </m:r>
                              <m:sSup>
                                <m:sSupPr>
                                  <m:ctrlPr>
                                    <a:rPr lang="en-US" altLang="zh-CN" b="1" i="1">
                                      <a:latin typeface="Cambria Math" panose="02040503050406030204" pitchFamily="18" charset="0"/>
                                    </a:rPr>
                                  </m:ctrlPr>
                                </m:sSupPr>
                                <m:e>
                                  <m:r>
                                    <a:rPr lang="en-US" altLang="zh-CN" b="1" i="1">
                                      <a:latin typeface="Cambria Math"/>
                                    </a:rPr>
                                    <m:t>𝒃</m:t>
                                  </m:r>
                                </m:e>
                                <m:sup>
                                  <m:r>
                                    <a:rPr lang="en-US" altLang="zh-CN" b="1" i="1">
                                      <a:latin typeface="Cambria Math"/>
                                    </a:rPr>
                                    <m:t>𝟐</m:t>
                                  </m:r>
                                </m:sup>
                              </m:sSup>
                            </m:num>
                            <m:den>
                              <m:sSup>
                                <m:sSupPr>
                                  <m:ctrlPr>
                                    <a:rPr lang="en-US" altLang="zh-CN" b="1" i="1">
                                      <a:latin typeface="Cambria Math" panose="02040503050406030204" pitchFamily="18" charset="0"/>
                                    </a:rPr>
                                  </m:ctrlPr>
                                </m:sSupPr>
                                <m:e>
                                  <m:d>
                                    <m:dPr>
                                      <m:ctrlPr>
                                        <a:rPr lang="en-US" altLang="zh-CN" b="1" i="1">
                                          <a:latin typeface="Cambria Math" panose="02040503050406030204" pitchFamily="18" charset="0"/>
                                        </a:rPr>
                                      </m:ctrlPr>
                                    </m:dPr>
                                    <m:e>
                                      <m:r>
                                        <a:rPr lang="en-US" altLang="zh-CN" b="1" i="1">
                                          <a:latin typeface="Cambria Math"/>
                                        </a:rPr>
                                        <m:t>𝒑</m:t>
                                      </m:r>
                                      <m:r>
                                        <a:rPr lang="en-US" altLang="zh-CN" b="1" i="1">
                                          <a:latin typeface="Cambria Math"/>
                                        </a:rPr>
                                        <m:t>+</m:t>
                                      </m:r>
                                      <m:r>
                                        <a:rPr lang="en-US" altLang="zh-CN" b="1" i="1">
                                          <a:latin typeface="Cambria Math"/>
                                        </a:rPr>
                                        <m:t>𝒏𝒃</m:t>
                                      </m:r>
                                    </m:e>
                                  </m:d>
                                </m:e>
                                <m:sup>
                                  <m:r>
                                    <a:rPr lang="en-US" altLang="zh-CN" b="1" i="1">
                                      <a:latin typeface="Cambria Math"/>
                                    </a:rPr>
                                    <m:t>𝟐</m:t>
                                  </m:r>
                                </m:sup>
                              </m:sSup>
                              <m:r>
                                <a:rPr lang="en-US" altLang="zh-CN" b="1" i="1">
                                  <a:latin typeface="Cambria Math"/>
                                </a:rPr>
                                <m:t>𝒆</m:t>
                              </m:r>
                            </m:den>
                          </m:f>
                          <m:r>
                            <a:rPr lang="en-US" altLang="zh-CN" b="1" i="1">
                              <a:latin typeface="Cambria Math"/>
                            </a:rPr>
                            <m:t>𝑩</m:t>
                          </m:r>
                        </m:e>
                        <m:sub>
                          <m:r>
                            <a:rPr lang="en-US" altLang="zh-CN" b="1" i="1">
                              <a:latin typeface="Cambria Math"/>
                            </a:rPr>
                            <m:t>𝒛</m:t>
                          </m:r>
                        </m:sub>
                      </m:sSub>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𝒋</m:t>
                          </m:r>
                        </m:e>
                        <m:sub>
                          <m:r>
                            <a:rPr lang="en-US" altLang="zh-CN" b="1" i="1">
                              <a:latin typeface="Cambria Math"/>
                            </a:rPr>
                            <m:t>𝒙</m:t>
                          </m:r>
                        </m:sub>
                      </m:sSub>
                    </m:oMath>
                  </m:oMathPara>
                </a14:m>
                <a:endParaRPr lang="zh-CN" altLang="en-US" b="1" dirty="0"/>
              </a:p>
            </p:txBody>
          </p:sp>
        </mc:Choice>
        <mc:Fallback>
          <p:sp>
            <p:nvSpPr>
              <p:cNvPr id="11" name="TextBox 6"/>
              <p:cNvSpPr txBox="1">
                <a:spLocks noRot="1" noChangeAspect="1" noMove="1" noResize="1" noEditPoints="1" noAdjustHandles="1" noChangeArrowheads="1" noChangeShapeType="1" noTextEdit="1"/>
              </p:cNvSpPr>
              <p:nvPr/>
            </p:nvSpPr>
            <p:spPr>
              <a:xfrm>
                <a:off x="1678599" y="4184692"/>
                <a:ext cx="3589637" cy="1040541"/>
              </a:xfrm>
              <a:prstGeom prst="rect">
                <a:avLst/>
              </a:prstGeom>
              <a:blipFill>
                <a:blip r:embed="rId9"/>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216953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200"/>
                                  </p:iterate>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20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20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down)">
                                      <p:cBhvr>
                                        <p:cTn id="26" dur="10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left)">
                                      <p:cBhvr>
                                        <p:cTn id="31" dur="20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ipe(down)">
                                      <p:cBhvr>
                                        <p:cTn id="3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5" grpId="0"/>
      <p:bldP spid="4" grpId="0" animBg="1"/>
      <p:bldP spid="11" grpId="0"/>
    </p:bldLst>
  </p:timing>
</p:sld>
</file>

<file path=ppt/theme/theme1.xml><?xml version="1.0" encoding="utf-8"?>
<a:theme xmlns:a="http://schemas.openxmlformats.org/drawingml/2006/main" name="吉祥如意">
  <a:themeElements>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吉祥如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1"/>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吉祥如意">
  <a:themeElements>
    <a:clrScheme name="1_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1_吉祥如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1_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1_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1_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1_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1_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1_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1_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CDESIGNN</Template>
  <TotalTime>17819</TotalTime>
  <Pages>0</Pages>
  <Words>1579</Words>
  <Characters>0</Characters>
  <Application>Microsoft Office PowerPoint</Application>
  <DocSecurity>0</DocSecurity>
  <PresentationFormat>宽屏</PresentationFormat>
  <Lines>0</Lines>
  <Paragraphs>194</Paragraphs>
  <Slides>12</Slides>
  <Notes>12</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12</vt:i4>
      </vt:variant>
    </vt:vector>
  </HeadingPairs>
  <TitlesOfParts>
    <vt:vector size="24" baseType="lpstr">
      <vt:lpstr>华文行楷</vt:lpstr>
      <vt:lpstr>华文宋体</vt:lpstr>
      <vt:lpstr>楷体</vt:lpstr>
      <vt:lpstr>宋体</vt:lpstr>
      <vt:lpstr>Arial</vt:lpstr>
      <vt:lpstr>Cambria Math</vt:lpstr>
      <vt:lpstr>Symbol</vt:lpstr>
      <vt:lpstr>Times New Roman</vt:lpstr>
      <vt:lpstr>Wingdings</vt:lpstr>
      <vt:lpstr>Wingdings 2</vt:lpstr>
      <vt:lpstr>吉祥如意</vt:lpstr>
      <vt:lpstr>1_吉祥如意</vt:lpstr>
      <vt:lpstr>5.3 霍尔效应</vt:lpstr>
      <vt:lpstr>本节要点</vt:lpstr>
      <vt:lpstr>什么是霍尔效应？</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User</cp:lastModifiedBy>
  <cp:revision>970</cp:revision>
  <dcterms:created xsi:type="dcterms:W3CDTF">2013-04-19T13:13:42Z</dcterms:created>
  <dcterms:modified xsi:type="dcterms:W3CDTF">2020-04-16T15:23:32Z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2052-8.1.0.3526</vt:lpwstr>
  </property>
</Properties>
</file>