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00" r:id="rId2"/>
  </p:sldMasterIdLst>
  <p:notesMasterIdLst>
    <p:notesMasterId r:id="rId24"/>
  </p:notesMasterIdLst>
  <p:sldIdLst>
    <p:sldId id="256" r:id="rId3"/>
    <p:sldId id="354" r:id="rId4"/>
    <p:sldId id="355" r:id="rId5"/>
    <p:sldId id="357" r:id="rId6"/>
    <p:sldId id="358" r:id="rId7"/>
    <p:sldId id="359" r:id="rId8"/>
    <p:sldId id="360" r:id="rId9"/>
    <p:sldId id="361" r:id="rId10"/>
    <p:sldId id="363" r:id="rId11"/>
    <p:sldId id="365" r:id="rId12"/>
    <p:sldId id="367" r:id="rId13"/>
    <p:sldId id="368" r:id="rId14"/>
    <p:sldId id="369" r:id="rId15"/>
    <p:sldId id="370" r:id="rId16"/>
    <p:sldId id="371" r:id="rId17"/>
    <p:sldId id="372" r:id="rId18"/>
    <p:sldId id="373" r:id="rId19"/>
    <p:sldId id="374" r:id="rId20"/>
    <p:sldId id="375" r:id="rId21"/>
    <p:sldId id="376" r:id="rId22"/>
    <p:sldId id="377" r:id="rId23"/>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00"/>
    <a:srgbClr val="008000"/>
    <a:srgbClr val="CC00CC"/>
    <a:srgbClr val="99FF99"/>
    <a:srgbClr val="FFCCFF"/>
    <a:srgbClr val="005C2A"/>
    <a:srgbClr val="66FFFF"/>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4403" autoAdjust="0"/>
  </p:normalViewPr>
  <p:slideViewPr>
    <p:cSldViewPr snapToGrid="0" snapToObjects="1">
      <p:cViewPr varScale="1">
        <p:scale>
          <a:sx n="71" d="100"/>
          <a:sy n="71" d="100"/>
        </p:scale>
        <p:origin x="384" y="58"/>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五章讲的是在低电场、低磁场下，半导体的电导现象和霍尔效应。在进行电导现象和霍尔现象的讨论中，半导体的载流子浓度与半导体保持热平衡时的载流子浓度一致。但是，在某些条件下，半导体中载流子浓度将发生变化，例如在一定能量光照射下，半导体中的载流子浓度将增加，这些增加的载流子称为非平衡载流子。而，在某些情况下，如在第七章、第八章中将讲到的半导体中产生耗尽区，在耗尽区中载流子的浓度会减少。这些载流子浓度的变化，对半导体器件的性能非常重要。在本章中将讨论非平衡载流子的运动规律及产生和复合机理。</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7502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半导体在</a:t>
                </a:r>
                <a:r>
                  <a:rPr lang="zh-CN" altLang="zh-CN" sz="1200" kern="1200" dirty="0" smtClean="0">
                    <a:solidFill>
                      <a:schemeClr val="tx1"/>
                    </a:solidFill>
                    <a:effectLst/>
                    <a:latin typeface="Arial" pitchFamily="34" charset="0"/>
                    <a:ea typeface="宋体" pitchFamily="2" charset="-122"/>
                    <a:cs typeface="+mn-cs"/>
                  </a:rPr>
                  <a:t>在热平衡情况</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下，</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用统一的费米能级</a:t>
                </a:r>
                <a:r>
                  <a:rPr lang="en-US" altLang="zh-CN" sz="1200" kern="1200" dirty="0" err="1" smtClean="0">
                    <a:solidFill>
                      <a:schemeClr val="tx1"/>
                    </a:solidFill>
                    <a:effectLst/>
                    <a:latin typeface="Arial" pitchFamily="34" charset="0"/>
                    <a:ea typeface="宋体" pitchFamily="2" charset="-122"/>
                    <a:cs typeface="+mn-cs"/>
                  </a:rPr>
                  <a:t>E</a:t>
                </a:r>
                <a:r>
                  <a:rPr lang="en-US" altLang="zh-CN" sz="1200" kern="1200" baseline="-25000" dirty="0" err="1" smtClean="0">
                    <a:solidFill>
                      <a:schemeClr val="tx1"/>
                    </a:solidFill>
                    <a:effectLst/>
                    <a:latin typeface="Arial" pitchFamily="34" charset="0"/>
                    <a:ea typeface="宋体" pitchFamily="2" charset="-122"/>
                    <a:cs typeface="+mn-cs"/>
                  </a:rPr>
                  <a:t>f</a:t>
                </a:r>
                <a:r>
                  <a:rPr lang="zh-CN" altLang="zh-CN" sz="1200" kern="1200" dirty="0" smtClean="0">
                    <a:solidFill>
                      <a:schemeClr val="tx1"/>
                    </a:solidFill>
                    <a:effectLst/>
                    <a:latin typeface="Arial" pitchFamily="34" charset="0"/>
                    <a:ea typeface="宋体" pitchFamily="2" charset="-122"/>
                    <a:cs typeface="+mn-cs"/>
                  </a:rPr>
                  <a:t>描述半导体中电子在能级</a:t>
                </a:r>
                <a:r>
                  <a:rPr lang="zh-CN" altLang="en-US" sz="1200" kern="1200" dirty="0" smtClean="0">
                    <a:solidFill>
                      <a:schemeClr val="tx1"/>
                    </a:solidFill>
                    <a:effectLst/>
                    <a:latin typeface="Arial" pitchFamily="34" charset="0"/>
                    <a:ea typeface="宋体" pitchFamily="2" charset="-122"/>
                    <a:cs typeface="+mn-cs"/>
                  </a:rPr>
                  <a:t>上</a:t>
                </a:r>
                <a:r>
                  <a:rPr lang="zh-CN" altLang="zh-CN" sz="1200" kern="1200" dirty="0" smtClean="0">
                    <a:solidFill>
                      <a:schemeClr val="tx1"/>
                    </a:solidFill>
                    <a:effectLst/>
                    <a:latin typeface="Arial" pitchFamily="34" charset="0"/>
                    <a:ea typeface="宋体" pitchFamily="2" charset="-122"/>
                    <a:cs typeface="+mn-cs"/>
                  </a:rPr>
                  <a:t>的分布</a:t>
                </a:r>
                <a:r>
                  <a:rPr lang="zh-CN" altLang="en-US" sz="1200" kern="1200" dirty="0" smtClean="0">
                    <a:solidFill>
                      <a:schemeClr val="tx1"/>
                    </a:solidFill>
                    <a:effectLst/>
                    <a:latin typeface="Arial" pitchFamily="34" charset="0"/>
                    <a:ea typeface="宋体" pitchFamily="2" charset="-122"/>
                    <a:cs typeface="+mn-cs"/>
                  </a:rPr>
                  <a:t>情况</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这是热平衡时半导体的能带简图。图中</a:t>
                </a:r>
                <a:r>
                  <a:rPr lang="en-US" altLang="zh-CN" sz="1200" kern="1200" dirty="0" err="1" smtClean="0">
                    <a:solidFill>
                      <a:schemeClr val="tx1"/>
                    </a:solidFill>
                    <a:effectLst/>
                    <a:latin typeface="Arial" pitchFamily="34" charset="0"/>
                    <a:ea typeface="宋体" pitchFamily="2" charset="-122"/>
                    <a:cs typeface="+mn-cs"/>
                  </a:rPr>
                  <a:t>Ef</a:t>
                </a:r>
                <a:r>
                  <a:rPr lang="zh-CN" altLang="en-US" sz="1200" kern="1200" dirty="0" smtClean="0">
                    <a:solidFill>
                      <a:schemeClr val="tx1"/>
                    </a:solidFill>
                    <a:effectLst/>
                    <a:latin typeface="Arial" pitchFamily="34" charset="0"/>
                    <a:ea typeface="宋体" pitchFamily="2" charset="-122"/>
                    <a:cs typeface="+mn-cs"/>
                  </a:rPr>
                  <a:t>描述了半导体中电子在能级上的分布情况。</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在半导体受到外界作用，半导体处于非平衡态时</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，产生了非平衡载流子，此时导带电子浓度和价带空穴浓度有所增加，但是半导体中载流子的状态分布及电子在能级上的分布规律不发生变化。</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在非平衡情况下，由于非平衡载流子存在，不再存在统一的费米能级。此时，处于非平衡态的电子系统和空穴系统可以定义各自的费米能级，这种费米能级称准费米能级。</a:t>
                </a:r>
                <a:r>
                  <a:rPr lang="zh-CN" altLang="en-US" b="1" dirty="0" smtClean="0">
                    <a:solidFill>
                      <a:srgbClr val="FF0000"/>
                    </a:solidFill>
                  </a:rPr>
                  <a:t>电子准费米能级</a:t>
                </a:r>
                <a14:m>
                  <m:oMath xmlns:m="http://schemas.openxmlformats.org/officeDocument/2006/math">
                    <m:sSup>
                      <m:sSupPr>
                        <m:ctrlPr>
                          <a:rPr lang="en-US" altLang="zh-CN" b="1" i="1">
                            <a:solidFill>
                              <a:srgbClr val="FF0000"/>
                            </a:solidFill>
                            <a:latin typeface="Cambria Math" panose="02040503050406030204" pitchFamily="18" charset="0"/>
                          </a:rPr>
                        </m:ctrlPr>
                      </m:sSupPr>
                      <m:e>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𝑬</m:t>
                            </m:r>
                          </m:e>
                          <m:sub>
                            <m:r>
                              <a:rPr lang="en-US" altLang="zh-CN" b="1" i="1">
                                <a:solidFill>
                                  <a:srgbClr val="FF0000"/>
                                </a:solidFill>
                                <a:latin typeface="Cambria Math"/>
                              </a:rPr>
                              <m:t>𝒇</m:t>
                            </m:r>
                          </m:sub>
                        </m:sSub>
                      </m:e>
                      <m:sup>
                        <m:r>
                          <a:rPr lang="en-US" altLang="zh-CN" b="1" i="1">
                            <a:solidFill>
                              <a:srgbClr val="FF0000"/>
                            </a:solidFill>
                            <a:latin typeface="Cambria Math"/>
                          </a:rPr>
                          <m:t>𝒏</m:t>
                        </m:r>
                      </m:sup>
                    </m:sSup>
                  </m:oMath>
                </a14:m>
                <a:r>
                  <a:rPr lang="zh-CN" altLang="en-US" b="1" dirty="0">
                    <a:solidFill>
                      <a:srgbClr val="FF0000"/>
                    </a:solidFill>
                  </a:rPr>
                  <a:t>和空穴准费米能级</a:t>
                </a:r>
                <a14:m>
                  <m:oMath xmlns:m="http://schemas.openxmlformats.org/officeDocument/2006/math">
                    <m:sSup>
                      <m:sSupPr>
                        <m:ctrlPr>
                          <a:rPr lang="en-US" altLang="zh-CN" b="1" i="1">
                            <a:solidFill>
                              <a:srgbClr val="FF0000"/>
                            </a:solidFill>
                            <a:latin typeface="Cambria Math" panose="02040503050406030204" pitchFamily="18" charset="0"/>
                          </a:rPr>
                        </m:ctrlPr>
                      </m:sSupPr>
                      <m:e>
                        <m:sSub>
                          <m:sSubPr>
                            <m:ctrlPr>
                              <a:rPr lang="en-US" altLang="zh-CN" b="1" i="1">
                                <a:solidFill>
                                  <a:srgbClr val="FF0000"/>
                                </a:solidFill>
                                <a:latin typeface="Cambria Math" panose="02040503050406030204" pitchFamily="18" charset="0"/>
                              </a:rPr>
                            </m:ctrlPr>
                          </m:sSubPr>
                          <m:e>
                            <m:r>
                              <a:rPr lang="en-US" altLang="zh-CN" b="1" i="1">
                                <a:solidFill>
                                  <a:srgbClr val="FF0000"/>
                                </a:solidFill>
                                <a:latin typeface="Cambria Math"/>
                              </a:rPr>
                              <m:t>𝑬</m:t>
                            </m:r>
                          </m:e>
                          <m:sub>
                            <m:r>
                              <a:rPr lang="en-US" altLang="zh-CN" b="1" i="1">
                                <a:solidFill>
                                  <a:srgbClr val="FF0000"/>
                                </a:solidFill>
                                <a:latin typeface="Cambria Math"/>
                              </a:rPr>
                              <m:t>𝒇</m:t>
                            </m:r>
                          </m:sub>
                        </m:sSub>
                      </m:e>
                      <m:sup>
                        <m:r>
                          <a:rPr lang="en-US" altLang="zh-CN" b="1" i="1">
                            <a:solidFill>
                              <a:srgbClr val="FF0000"/>
                            </a:solidFill>
                            <a:latin typeface="Cambria Math"/>
                          </a:rPr>
                          <m:t>𝒑</m:t>
                        </m:r>
                      </m:sup>
                    </m:sSup>
                    <m:r>
                      <a:rPr lang="zh-CN" altLang="en-US" b="1" i="1">
                        <a:solidFill>
                          <a:srgbClr val="FF0000"/>
                        </a:solidFill>
                        <a:latin typeface="Cambria Math" panose="02040503050406030204" pitchFamily="18" charset="0"/>
                      </a:rPr>
                      <m:t>。</m:t>
                    </m:r>
                  </m:oMath>
                </a14:m>
                <a:r>
                  <a:rPr lang="en-US" altLang="zh-CN" dirty="0" smtClean="0"/>
                  <a:t>》</a:t>
                </a:r>
                <a:r>
                  <a:rPr lang="zh-CN" altLang="en-US" dirty="0" smtClean="0"/>
                  <a:t>这是存在非平衡载流子时半导体的能带简图。图中</a:t>
                </a:r>
                <a:r>
                  <a:rPr lang="en-US" altLang="zh-CN" dirty="0" err="1" smtClean="0"/>
                  <a:t>Efn</a:t>
                </a:r>
                <a:r>
                  <a:rPr lang="zh-CN" altLang="en-US" dirty="0" smtClean="0"/>
                  <a:t>和</a:t>
                </a:r>
                <a:r>
                  <a:rPr lang="en-US" altLang="zh-CN" dirty="0" err="1" smtClean="0"/>
                  <a:t>Efp</a:t>
                </a:r>
                <a:r>
                  <a:rPr lang="zh-CN" altLang="en-US" dirty="0" smtClean="0"/>
                  <a:t>分别描述电子在导带，空穴在价带中的分布情况。</a:t>
                </a:r>
                <a:endParaRPr lang="en-US" altLang="zh-CN" dirty="0" smtClean="0"/>
              </a:p>
              <a:p>
                <a:endParaRPr lang="en-US" altLang="zh-CN" dirty="0" smtClean="0"/>
              </a:p>
              <a:p>
                <a:r>
                  <a:rPr lang="zh-CN" altLang="en-US" dirty="0" smtClean="0"/>
                  <a:t>则根据热平衡时电子费米分布的情况，可以写出电子占据导带能级的占有几率公式</a:t>
                </a:r>
                <a:r>
                  <a:rPr lang="en-US" altLang="zh-CN" dirty="0" smtClean="0"/>
                  <a:t>》</a:t>
                </a:r>
                <a:r>
                  <a:rPr lang="zh-CN" altLang="en-US" dirty="0" smtClean="0"/>
                  <a:t>，和空穴占据价带能级的占有几率公式</a:t>
                </a:r>
                <a:r>
                  <a:rPr lang="en-US" altLang="zh-CN" dirty="0" smtClean="0"/>
                  <a:t>》</a:t>
                </a:r>
                <a:r>
                  <a:rPr lang="zh-CN" altLang="en-US" dirty="0" smtClean="0"/>
                  <a:t>。</a:t>
                </a:r>
                <a:endParaRPr lang="zh-CN" altLang="en-US" dirty="0"/>
              </a:p>
            </p:txBody>
          </p:sp>
        </mc:Choice>
        <mc:Fallback xmlns="">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半导体在</a:t>
                </a:r>
                <a:r>
                  <a:rPr lang="zh-CN" altLang="zh-CN" sz="1200" kern="1200" dirty="0" smtClean="0">
                    <a:solidFill>
                      <a:schemeClr val="tx1"/>
                    </a:solidFill>
                    <a:effectLst/>
                    <a:latin typeface="Arial" pitchFamily="34" charset="0"/>
                    <a:ea typeface="宋体" pitchFamily="2" charset="-122"/>
                    <a:cs typeface="+mn-cs"/>
                  </a:rPr>
                  <a:t>在热平衡情况</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下，</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用统一的费米能级</a:t>
                </a:r>
                <a:r>
                  <a:rPr lang="en-US" altLang="zh-CN" sz="1200" kern="1200" dirty="0" err="1" smtClean="0">
                    <a:solidFill>
                      <a:schemeClr val="tx1"/>
                    </a:solidFill>
                    <a:effectLst/>
                    <a:latin typeface="Arial" pitchFamily="34" charset="0"/>
                    <a:ea typeface="宋体" pitchFamily="2" charset="-122"/>
                    <a:cs typeface="+mn-cs"/>
                  </a:rPr>
                  <a:t>E</a:t>
                </a:r>
                <a:r>
                  <a:rPr lang="en-US" altLang="zh-CN" sz="1200" kern="1200" baseline="-25000" dirty="0" err="1" smtClean="0">
                    <a:solidFill>
                      <a:schemeClr val="tx1"/>
                    </a:solidFill>
                    <a:effectLst/>
                    <a:latin typeface="Arial" pitchFamily="34" charset="0"/>
                    <a:ea typeface="宋体" pitchFamily="2" charset="-122"/>
                    <a:cs typeface="+mn-cs"/>
                  </a:rPr>
                  <a:t>f</a:t>
                </a:r>
                <a:r>
                  <a:rPr lang="zh-CN" altLang="zh-CN" sz="1200" kern="1200" dirty="0" smtClean="0">
                    <a:solidFill>
                      <a:schemeClr val="tx1"/>
                    </a:solidFill>
                    <a:effectLst/>
                    <a:latin typeface="Arial" pitchFamily="34" charset="0"/>
                    <a:ea typeface="宋体" pitchFamily="2" charset="-122"/>
                    <a:cs typeface="+mn-cs"/>
                  </a:rPr>
                  <a:t>描述半导体中电子在能级</a:t>
                </a:r>
                <a:r>
                  <a:rPr lang="zh-CN" altLang="en-US" sz="1200" kern="1200" dirty="0" smtClean="0">
                    <a:solidFill>
                      <a:schemeClr val="tx1"/>
                    </a:solidFill>
                    <a:effectLst/>
                    <a:latin typeface="Arial" pitchFamily="34" charset="0"/>
                    <a:ea typeface="宋体" pitchFamily="2" charset="-122"/>
                    <a:cs typeface="+mn-cs"/>
                  </a:rPr>
                  <a:t>上</a:t>
                </a:r>
                <a:r>
                  <a:rPr lang="zh-CN" altLang="zh-CN" sz="1200" kern="1200" dirty="0" smtClean="0">
                    <a:solidFill>
                      <a:schemeClr val="tx1"/>
                    </a:solidFill>
                    <a:effectLst/>
                    <a:latin typeface="Arial" pitchFamily="34" charset="0"/>
                    <a:ea typeface="宋体" pitchFamily="2" charset="-122"/>
                    <a:cs typeface="+mn-cs"/>
                  </a:rPr>
                  <a:t>的分布</a:t>
                </a:r>
                <a:r>
                  <a:rPr lang="zh-CN" altLang="en-US" sz="1200" kern="1200" dirty="0" smtClean="0">
                    <a:solidFill>
                      <a:schemeClr val="tx1"/>
                    </a:solidFill>
                    <a:effectLst/>
                    <a:latin typeface="Arial" pitchFamily="34" charset="0"/>
                    <a:ea typeface="宋体" pitchFamily="2" charset="-122"/>
                    <a:cs typeface="+mn-cs"/>
                  </a:rPr>
                  <a:t>情况</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这是热平衡时半导体的能带简图。图中</a:t>
                </a:r>
                <a:r>
                  <a:rPr lang="en-US" altLang="zh-CN" sz="1200" kern="1200" dirty="0" err="1" smtClean="0">
                    <a:solidFill>
                      <a:schemeClr val="tx1"/>
                    </a:solidFill>
                    <a:effectLst/>
                    <a:latin typeface="Arial" pitchFamily="34" charset="0"/>
                    <a:ea typeface="宋体" pitchFamily="2" charset="-122"/>
                    <a:cs typeface="+mn-cs"/>
                  </a:rPr>
                  <a:t>Ef</a:t>
                </a:r>
                <a:r>
                  <a:rPr lang="zh-CN" altLang="en-US" sz="1200" kern="1200" dirty="0" smtClean="0">
                    <a:solidFill>
                      <a:schemeClr val="tx1"/>
                    </a:solidFill>
                    <a:effectLst/>
                    <a:latin typeface="Arial" pitchFamily="34" charset="0"/>
                    <a:ea typeface="宋体" pitchFamily="2" charset="-122"/>
                    <a:cs typeface="+mn-cs"/>
                  </a:rPr>
                  <a:t>描述了半导体中电子在能级上的分布情况。</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在半导体受到外界作用，半导体处于非平衡态时</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，产生了非平衡载流子，此时导带电子浓度和价带空穴浓度有所增加，但是半导体中载流子的状态分布及电子在能级上的分布规律不发生变化。</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在非平衡情况下，由于非平衡载流子存在，不再存在统一的费米能级。此时，处于非平衡态的电子系统和空穴系统可以定义各自的费米能级，这种费米能级称准费米能级。</a:t>
                </a:r>
                <a:r>
                  <a:rPr lang="zh-CN" altLang="en-US" b="1" dirty="0" smtClean="0">
                    <a:solidFill>
                      <a:srgbClr val="FF0000"/>
                    </a:solidFill>
                  </a:rPr>
                  <a:t>电子准费米能级</a:t>
                </a:r>
                <a:r>
                  <a:rPr lang="en-US" altLang="zh-CN" b="1" i="0">
                    <a:solidFill>
                      <a:srgbClr val="FF0000"/>
                    </a:solidFill>
                    <a:latin typeface="Cambria Math" panose="02040503050406030204" pitchFamily="18" charset="0"/>
                  </a:rPr>
                  <a:t>〖</a:t>
                </a:r>
                <a:r>
                  <a:rPr lang="en-US" altLang="zh-CN" b="1" i="0">
                    <a:solidFill>
                      <a:srgbClr val="FF0000"/>
                    </a:solidFill>
                    <a:latin typeface="Cambria Math"/>
                  </a:rPr>
                  <a:t>𝑬</a:t>
                </a:r>
                <a:r>
                  <a:rPr lang="en-US" altLang="zh-CN" b="1" i="0">
                    <a:solidFill>
                      <a:srgbClr val="FF0000"/>
                    </a:solidFill>
                    <a:latin typeface="Cambria Math" panose="02040503050406030204" pitchFamily="18" charset="0"/>
                  </a:rPr>
                  <a:t>_</a:t>
                </a:r>
                <a:r>
                  <a:rPr lang="en-US" altLang="zh-CN" b="1" i="0">
                    <a:solidFill>
                      <a:srgbClr val="FF0000"/>
                    </a:solidFill>
                    <a:latin typeface="Cambria Math"/>
                  </a:rPr>
                  <a:t>𝒇</a:t>
                </a:r>
                <a:r>
                  <a:rPr lang="en-US" altLang="zh-CN" b="1" i="0">
                    <a:solidFill>
                      <a:srgbClr val="FF0000"/>
                    </a:solidFill>
                    <a:latin typeface="Cambria Math" panose="02040503050406030204" pitchFamily="18" charset="0"/>
                  </a:rPr>
                  <a:t>〗^</a:t>
                </a:r>
                <a:r>
                  <a:rPr lang="en-US" altLang="zh-CN" b="1" i="0">
                    <a:solidFill>
                      <a:srgbClr val="FF0000"/>
                    </a:solidFill>
                    <a:latin typeface="Cambria Math"/>
                  </a:rPr>
                  <a:t>𝒏</a:t>
                </a:r>
                <a:r>
                  <a:rPr lang="zh-CN" altLang="en-US" b="1" dirty="0">
                    <a:solidFill>
                      <a:srgbClr val="FF0000"/>
                    </a:solidFill>
                  </a:rPr>
                  <a:t>和空穴准费米能级</a:t>
                </a:r>
                <a:r>
                  <a:rPr lang="en-US" altLang="zh-CN" b="1" i="0">
                    <a:solidFill>
                      <a:srgbClr val="FF0000"/>
                    </a:solidFill>
                    <a:latin typeface="Cambria Math" panose="02040503050406030204" pitchFamily="18" charset="0"/>
                  </a:rPr>
                  <a:t>〖</a:t>
                </a:r>
                <a:r>
                  <a:rPr lang="en-US" altLang="zh-CN" b="1" i="0">
                    <a:solidFill>
                      <a:srgbClr val="FF0000"/>
                    </a:solidFill>
                    <a:latin typeface="Cambria Math"/>
                  </a:rPr>
                  <a:t>𝑬</a:t>
                </a:r>
                <a:r>
                  <a:rPr lang="en-US" altLang="zh-CN" b="1" i="0">
                    <a:solidFill>
                      <a:srgbClr val="FF0000"/>
                    </a:solidFill>
                    <a:latin typeface="Cambria Math" panose="02040503050406030204" pitchFamily="18" charset="0"/>
                  </a:rPr>
                  <a:t>_</a:t>
                </a:r>
                <a:r>
                  <a:rPr lang="en-US" altLang="zh-CN" b="1" i="0">
                    <a:solidFill>
                      <a:srgbClr val="FF0000"/>
                    </a:solidFill>
                    <a:latin typeface="Cambria Math"/>
                  </a:rPr>
                  <a:t>𝒇</a:t>
                </a:r>
                <a:r>
                  <a:rPr lang="en-US" altLang="zh-CN" b="1" i="0">
                    <a:solidFill>
                      <a:srgbClr val="FF0000"/>
                    </a:solidFill>
                    <a:latin typeface="Cambria Math" panose="02040503050406030204" pitchFamily="18" charset="0"/>
                  </a:rPr>
                  <a:t>〗^</a:t>
                </a:r>
                <a:r>
                  <a:rPr lang="en-US" altLang="zh-CN" b="1" i="0">
                    <a:solidFill>
                      <a:srgbClr val="FF0000"/>
                    </a:solidFill>
                    <a:latin typeface="Cambria Math"/>
                  </a:rPr>
                  <a:t>𝒑</a:t>
                </a:r>
                <a:r>
                  <a:rPr lang="zh-CN" altLang="en-US" b="1" i="0">
                    <a:solidFill>
                      <a:srgbClr val="FF0000"/>
                    </a:solidFill>
                    <a:latin typeface="Cambria Math" panose="02040503050406030204" pitchFamily="18" charset="0"/>
                  </a:rPr>
                  <a:t> 。</a:t>
                </a:r>
                <a:r>
                  <a:rPr lang="en-US" altLang="zh-CN" dirty="0" smtClean="0"/>
                  <a:t>》</a:t>
                </a:r>
                <a:r>
                  <a:rPr lang="zh-CN" altLang="en-US" dirty="0" smtClean="0"/>
                  <a:t>这是存在非平衡载流子时半导体的能带简图。图中</a:t>
                </a:r>
                <a:r>
                  <a:rPr lang="en-US" altLang="zh-CN" dirty="0" err="1" smtClean="0"/>
                  <a:t>Efn</a:t>
                </a:r>
                <a:r>
                  <a:rPr lang="zh-CN" altLang="en-US" dirty="0" smtClean="0"/>
                  <a:t>和</a:t>
                </a:r>
                <a:r>
                  <a:rPr lang="en-US" altLang="zh-CN" dirty="0" err="1" smtClean="0"/>
                  <a:t>Efp</a:t>
                </a:r>
                <a:r>
                  <a:rPr lang="zh-CN" altLang="en-US" dirty="0" smtClean="0"/>
                  <a:t>分别描述电子在导带，空穴在价带中的分布情况。</a:t>
                </a:r>
                <a:endParaRPr lang="en-US" altLang="zh-CN" dirty="0" smtClean="0"/>
              </a:p>
              <a:p>
                <a:endParaRPr lang="en-US" altLang="zh-CN" dirty="0" smtClean="0"/>
              </a:p>
              <a:p>
                <a:r>
                  <a:rPr lang="zh-CN" altLang="en-US" dirty="0" smtClean="0"/>
                  <a:t>则根据热平衡时电子费米分布的情况，可以写出电子占据导带能级的占有几率公式</a:t>
                </a:r>
                <a:r>
                  <a:rPr lang="en-US" altLang="zh-CN" dirty="0" smtClean="0"/>
                  <a:t>》</a:t>
                </a:r>
                <a:r>
                  <a:rPr lang="zh-CN" altLang="en-US" dirty="0" smtClean="0"/>
                  <a:t>，和空穴占据价带能级的占有几率公式</a:t>
                </a:r>
                <a:r>
                  <a:rPr lang="en-US" altLang="zh-CN" dirty="0" smtClean="0"/>
                  <a:t>》</a:t>
                </a:r>
                <a:r>
                  <a:rPr lang="zh-CN" altLang="en-US" dirty="0" smtClean="0"/>
                  <a:t>。</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81968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利用与第四章类似的分析，可以得出在非平衡的稳态时，对于非简并的半导体，也就是对于处于非平衡态的半导体，分别考虑电子和空穴时，都可以看做非简并半导体，电子密度</a:t>
            </a:r>
            <a:r>
              <a:rPr lang="en-US" altLang="zh-CN" dirty="0" smtClean="0"/>
              <a:t>》</a:t>
            </a:r>
            <a:r>
              <a:rPr lang="zh-CN" altLang="en-US" dirty="0" smtClean="0"/>
              <a:t>公式类似热平衡时非简并半导体得到的电子密度公式</a:t>
            </a:r>
            <a:r>
              <a:rPr lang="en-US" altLang="zh-CN" dirty="0" smtClean="0"/>
              <a:t>》</a:t>
            </a:r>
            <a:r>
              <a:rPr lang="zh-CN" altLang="en-US" dirty="0" smtClean="0"/>
              <a:t>。空穴密度</a:t>
            </a:r>
            <a:r>
              <a:rPr lang="en-US" altLang="zh-CN" dirty="0" smtClean="0"/>
              <a:t>》</a:t>
            </a:r>
            <a:r>
              <a:rPr lang="zh-CN" altLang="en-US" dirty="0" smtClean="0"/>
              <a:t>公式类似热平衡、非简并半导体的空穴密度公式</a:t>
            </a:r>
            <a:r>
              <a:rPr lang="en-US" altLang="zh-CN" dirty="0" smtClean="0"/>
              <a:t>》</a:t>
            </a:r>
            <a:r>
              <a:rPr lang="zh-CN" altLang="en-US" dirty="0" smtClean="0"/>
              <a:t>。只不过这里要强调的是，此时电子密度公式中的费米能级为电子准费米能级</a:t>
            </a:r>
            <a:r>
              <a:rPr lang="en-US" altLang="zh-CN" dirty="0" smtClean="0"/>
              <a:t>》</a:t>
            </a:r>
            <a:r>
              <a:rPr lang="zh-CN" altLang="en-US" dirty="0" smtClean="0"/>
              <a:t>，空穴密度公式中的费米能级为空穴准费米能级</a:t>
            </a:r>
            <a:r>
              <a:rPr lang="en-US" altLang="zh-CN" dirty="0" smtClean="0"/>
              <a:t>》</a:t>
            </a:r>
            <a:r>
              <a:rPr lang="zh-CN" altLang="en-US" dirty="0" smtClean="0"/>
              <a:t>。这两个公式也要求记住。</a:t>
            </a:r>
            <a:endParaRPr lang="en-US" altLang="zh-CN" dirty="0" smtClean="0"/>
          </a:p>
          <a:p>
            <a:endParaRPr lang="en-US" altLang="zh-CN" dirty="0" smtClean="0"/>
          </a:p>
          <a:p>
            <a:r>
              <a:rPr lang="zh-CN" altLang="en-US" dirty="0" smtClean="0"/>
              <a:t>在热平衡时，非简并半导体中的电子密度和空穴密度的乘积等于本征载流子浓度的平方</a:t>
            </a:r>
            <a:r>
              <a:rPr lang="en-US" altLang="zh-CN" dirty="0" smtClean="0"/>
              <a:t>》</a:t>
            </a:r>
            <a:r>
              <a:rPr lang="zh-CN" altLang="en-US" dirty="0" smtClean="0"/>
              <a:t>。但是对于有非平衡载流子产生的非平衡态的非简并半导体中电子密度和空穴密度的乘积不再等于本征载流子浓度的平方，而是在本征载流子浓度平方的基础上增加了电子准费米能级和空穴准费米能级差除以</a:t>
            </a:r>
            <a:r>
              <a:rPr lang="en-US" altLang="zh-CN" dirty="0" smtClean="0"/>
              <a:t>k0T</a:t>
            </a:r>
            <a:r>
              <a:rPr lang="zh-CN" altLang="en-US" dirty="0" smtClean="0"/>
              <a:t>的</a:t>
            </a:r>
            <a:r>
              <a:rPr lang="en-US" altLang="zh-CN" dirty="0" smtClean="0"/>
              <a:t>e</a:t>
            </a:r>
            <a:r>
              <a:rPr lang="zh-CN" altLang="en-US" dirty="0" smtClean="0"/>
              <a:t>指数项。</a:t>
            </a:r>
            <a:endParaRPr lang="en-US" altLang="zh-CN" dirty="0" smtClean="0"/>
          </a:p>
          <a:p>
            <a:endParaRPr lang="en-US" altLang="zh-CN" dirty="0" smtClean="0"/>
          </a:p>
          <a:p>
            <a:r>
              <a:rPr lang="zh-CN" altLang="en-US" dirty="0" smtClean="0"/>
              <a:t>可见由于非平衡载流子的产生使电子浓度和空穴浓度的乘积大于本征载流子浓度的平方，此时有载流子复合发生。那么是否会存在某种情况，电子密度乘以空穴密度小于本征载流子浓度的平方呢？在第七章和第八章的内容中，在半导体中有耗尽区存在时，耗尽区中的电子密度乘以空穴密度小于本征载流子密度平方，即载流子浓度小于本征载流子浓度，此时在耗尽区中会有载流子的产生发生。</a:t>
            </a:r>
            <a:endParaRPr lang="en-US" altLang="zh-CN" dirty="0" smtClean="0"/>
          </a:p>
          <a:p>
            <a:endParaRPr lang="en-US" altLang="zh-CN" dirty="0" smtClean="0"/>
          </a:p>
          <a:p>
            <a:r>
              <a:rPr lang="zh-CN" altLang="en-US" dirty="0" smtClean="0"/>
              <a:t>半导体在工作中一定会施加外部作用，也就是半导体是处于非平衡态，研究非平衡态时半导体中载流子的运动规律是半导体物理中重要的内容。</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1757707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下面讨论一下准费米能级与热平衡态费米能级之间的相对位置</a:t>
                </a:r>
                <a:r>
                  <a:rPr lang="en-US" altLang="zh-CN" sz="1200" kern="1200" dirty="0" smtClean="0">
                    <a:solidFill>
                      <a:schemeClr val="tx1"/>
                    </a:solidFill>
                    <a:effectLst/>
                    <a:latin typeface="Arial" pitchFamily="34" charset="0"/>
                    <a:ea typeface="宋体" pitchFamily="2" charset="-122"/>
                    <a:cs typeface="+mn-cs"/>
                  </a:rPr>
                  <a:t>. </a:t>
                </a:r>
                <a:r>
                  <a:rPr lang="zh-CN" altLang="en-US" sz="1200" kern="1200" dirty="0" smtClean="0">
                    <a:solidFill>
                      <a:schemeClr val="tx1"/>
                    </a:solidFill>
                    <a:effectLst/>
                    <a:latin typeface="Arial" pitchFamily="34" charset="0"/>
                    <a:ea typeface="宋体" pitchFamily="2" charset="-122"/>
                    <a:cs typeface="+mn-cs"/>
                  </a:rPr>
                  <a:t>将非平衡条件下非简并半导体的电子密度表达式的</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指数项中分子项减去热平衡时的费米能级再加上热平衡时的费米能级</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，之后将</a:t>
                </a:r>
                <a:r>
                  <a:rPr lang="en-US" altLang="zh-CN" sz="1200" kern="1200" dirty="0" smtClean="0">
                    <a:solidFill>
                      <a:schemeClr val="tx1"/>
                    </a:solidFill>
                    <a:effectLst/>
                    <a:latin typeface="Arial" pitchFamily="34" charset="0"/>
                    <a:ea typeface="宋体" pitchFamily="2" charset="-122"/>
                    <a:cs typeface="+mn-cs"/>
                  </a:rPr>
                  <a:t>EC-</a:t>
                </a:r>
                <a:r>
                  <a:rPr lang="en-US" altLang="zh-CN" sz="1200" kern="1200" dirty="0" err="1" smtClean="0">
                    <a:solidFill>
                      <a:schemeClr val="tx1"/>
                    </a:solidFill>
                    <a:effectLst/>
                    <a:latin typeface="Arial" pitchFamily="34" charset="0"/>
                    <a:ea typeface="宋体" pitchFamily="2" charset="-122"/>
                    <a:cs typeface="+mn-cs"/>
                  </a:rPr>
                  <a:t>Ef</a:t>
                </a:r>
                <a:r>
                  <a:rPr lang="zh-CN" altLang="en-US" sz="1200" kern="1200" dirty="0" smtClean="0">
                    <a:solidFill>
                      <a:schemeClr val="tx1"/>
                    </a:solidFill>
                    <a:effectLst/>
                    <a:latin typeface="Arial" pitchFamily="34" charset="0"/>
                    <a:ea typeface="宋体" pitchFamily="2" charset="-122"/>
                    <a:cs typeface="+mn-cs"/>
                  </a:rPr>
                  <a:t>组合</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，将</a:t>
                </a:r>
                <a:r>
                  <a:rPr lang="en-US" altLang="zh-CN" sz="1200" kern="1200" dirty="0" err="1" smtClean="0">
                    <a:solidFill>
                      <a:schemeClr val="tx1"/>
                    </a:solidFill>
                    <a:effectLst/>
                    <a:latin typeface="Arial" pitchFamily="34" charset="0"/>
                    <a:ea typeface="宋体" pitchFamily="2" charset="-122"/>
                    <a:cs typeface="+mn-cs"/>
                  </a:rPr>
                  <a:t>Ef-Efn</a:t>
                </a:r>
                <a:r>
                  <a:rPr lang="zh-CN" altLang="en-US" sz="1200" kern="1200" dirty="0" smtClean="0">
                    <a:solidFill>
                      <a:schemeClr val="tx1"/>
                    </a:solidFill>
                    <a:effectLst/>
                    <a:latin typeface="Arial" pitchFamily="34" charset="0"/>
                    <a:ea typeface="宋体" pitchFamily="2" charset="-122"/>
                    <a:cs typeface="+mn-cs"/>
                  </a:rPr>
                  <a:t>组合</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Ef-Efn</a:t>
                </a:r>
                <a:r>
                  <a:rPr lang="zh-CN" altLang="en-US" sz="1200" kern="1200" dirty="0" smtClean="0">
                    <a:solidFill>
                      <a:schemeClr val="tx1"/>
                    </a:solidFill>
                    <a:effectLst/>
                    <a:latin typeface="Arial" pitchFamily="34" charset="0"/>
                    <a:ea typeface="宋体" pitchFamily="2" charset="-122"/>
                    <a:cs typeface="+mn-cs"/>
                  </a:rPr>
                  <a:t>就是热平衡时费米能级与电子准费米能级之间的相对位置。将</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指数项分解为两个</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指数项乘积</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导带底有效状态密度乘以</a:t>
                </a:r>
                <a:r>
                  <a:rPr lang="en-US" altLang="zh-CN" sz="1200" kern="1200" dirty="0" smtClean="0">
                    <a:solidFill>
                      <a:schemeClr val="tx1"/>
                    </a:solidFill>
                    <a:effectLst/>
                    <a:latin typeface="Arial" pitchFamily="34" charset="0"/>
                    <a:ea typeface="宋体" pitchFamily="2" charset="-122"/>
                    <a:cs typeface="+mn-cs"/>
                  </a:rPr>
                  <a:t>-</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b="0" i="1" smtClean="0">
                        <a:latin typeface="Cambria Math" panose="02040503050406030204" pitchFamily="18" charset="0"/>
                      </a:rPr>
                      <m:t> </m:t>
                    </m:r>
                    <m:r>
                      <a:rPr lang="zh-CN" altLang="en-US" b="0" i="1" smtClean="0">
                        <a:latin typeface="Cambria Math" panose="02040503050406030204" pitchFamily="18" charset="0"/>
                      </a:rPr>
                      <m:t>的</m:t>
                    </m:r>
                  </m:oMath>
                </a14:m>
                <a:r>
                  <a:rPr lang="en-US" altLang="zh-CN" dirty="0" smtClean="0"/>
                  <a:t>e</a:t>
                </a:r>
                <a:r>
                  <a:rPr lang="zh-CN" altLang="en-US" dirty="0" smtClean="0"/>
                  <a:t>指数项等于热平衡时电子密度，</a:t>
                </a:r>
                <a:r>
                  <a:rPr lang="en-US" altLang="zh-CN" dirty="0" smtClean="0"/>
                  <a:t>》</a:t>
                </a:r>
                <a:r>
                  <a:rPr lang="zh-CN" altLang="en-US" dirty="0" smtClean="0"/>
                  <a:t>得出非热平衡时电子密度等于热平衡电子密度乘以电子准费米能级</a:t>
                </a:r>
                <a:r>
                  <a:rPr lang="en-US" altLang="zh-CN" dirty="0" smtClean="0"/>
                  <a:t>-</a:t>
                </a:r>
                <a:r>
                  <a:rPr lang="zh-CN" altLang="en-US" dirty="0" smtClean="0"/>
                  <a:t>热平衡费米能级除以</a:t>
                </a:r>
                <a:r>
                  <a:rPr lang="en-US" altLang="zh-CN" dirty="0" smtClean="0"/>
                  <a:t>K0T</a:t>
                </a:r>
                <a:r>
                  <a:rPr lang="zh-CN" altLang="en-US" dirty="0" smtClean="0"/>
                  <a:t>的</a:t>
                </a:r>
                <a:r>
                  <a:rPr lang="en-US" altLang="zh-CN" dirty="0" smtClean="0"/>
                  <a:t>e</a:t>
                </a:r>
                <a:r>
                  <a:rPr lang="zh-CN" altLang="en-US" dirty="0" smtClean="0"/>
                  <a:t>指数。那么在非热平衡下，如果电子密度大于热平衡下电子密度</a:t>
                </a:r>
                <a:r>
                  <a:rPr lang="en-US" altLang="zh-CN" dirty="0" smtClean="0"/>
                  <a:t>》</a:t>
                </a:r>
                <a:r>
                  <a:rPr lang="zh-CN" altLang="en-US" dirty="0" smtClean="0"/>
                  <a:t>，那么电子准费米能级大于热平衡时的费米能级</a:t>
                </a:r>
                <a:r>
                  <a:rPr lang="en-US" altLang="zh-CN" dirty="0" smtClean="0"/>
                  <a:t>》</a:t>
                </a:r>
                <a:r>
                  <a:rPr lang="zh-CN" altLang="en-US" dirty="0" smtClean="0"/>
                  <a:t>，</a:t>
                </a:r>
                <a:r>
                  <a:rPr lang="en-US" altLang="zh-CN" dirty="0" smtClean="0"/>
                  <a:t>》</a:t>
                </a:r>
                <a:r>
                  <a:rPr lang="zh-CN" altLang="en-US" dirty="0" smtClean="0"/>
                  <a:t>准费米能级在禁带中更接近导带底的位置。</a:t>
                </a:r>
                <a:endParaRPr lang="en-US" altLang="zh-CN" dirty="0" smtClean="0"/>
              </a:p>
              <a:p>
                <a:endParaRPr lang="en-US" altLang="zh-CN" dirty="0" smtClean="0"/>
              </a:p>
              <a:p>
                <a:r>
                  <a:rPr lang="zh-CN" altLang="en-US" dirty="0" smtClean="0"/>
                  <a:t>如果用本征载流子密度和电子准费米能级表示非简并半导体中非平衡载电子密度同样可以得出这样的结论。</a:t>
                </a:r>
                <a:endParaRPr lang="en-US" altLang="zh-CN" dirty="0" smtClean="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下面讨论一下准费米能级与热平衡态费米能级之间的相对位置</a:t>
                </a:r>
                <a:r>
                  <a:rPr lang="en-US" altLang="zh-CN" sz="1200" kern="1200" dirty="0" smtClean="0">
                    <a:solidFill>
                      <a:schemeClr val="tx1"/>
                    </a:solidFill>
                    <a:effectLst/>
                    <a:latin typeface="Arial" pitchFamily="34" charset="0"/>
                    <a:ea typeface="宋体" pitchFamily="2" charset="-122"/>
                    <a:cs typeface="+mn-cs"/>
                  </a:rPr>
                  <a:t>. </a:t>
                </a:r>
                <a:r>
                  <a:rPr lang="zh-CN" altLang="en-US" sz="1200" kern="1200" dirty="0" smtClean="0">
                    <a:solidFill>
                      <a:schemeClr val="tx1"/>
                    </a:solidFill>
                    <a:effectLst/>
                    <a:latin typeface="Arial" pitchFamily="34" charset="0"/>
                    <a:ea typeface="宋体" pitchFamily="2" charset="-122"/>
                    <a:cs typeface="+mn-cs"/>
                  </a:rPr>
                  <a:t>将非平衡条件下非简并半导体的电子密度表达式的</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指数项中分子项减去热平衡时的费米能级再加上热平衡时的费米能级</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，之后将</a:t>
                </a:r>
                <a:r>
                  <a:rPr lang="en-US" altLang="zh-CN" sz="1200" kern="1200" dirty="0" smtClean="0">
                    <a:solidFill>
                      <a:schemeClr val="tx1"/>
                    </a:solidFill>
                    <a:effectLst/>
                    <a:latin typeface="Arial" pitchFamily="34" charset="0"/>
                    <a:ea typeface="宋体" pitchFamily="2" charset="-122"/>
                    <a:cs typeface="+mn-cs"/>
                  </a:rPr>
                  <a:t>EC-</a:t>
                </a:r>
                <a:r>
                  <a:rPr lang="en-US" altLang="zh-CN" sz="1200" kern="1200" dirty="0" err="1" smtClean="0">
                    <a:solidFill>
                      <a:schemeClr val="tx1"/>
                    </a:solidFill>
                    <a:effectLst/>
                    <a:latin typeface="Arial" pitchFamily="34" charset="0"/>
                    <a:ea typeface="宋体" pitchFamily="2" charset="-122"/>
                    <a:cs typeface="+mn-cs"/>
                  </a:rPr>
                  <a:t>Ef</a:t>
                </a:r>
                <a:r>
                  <a:rPr lang="zh-CN" altLang="en-US" sz="1200" kern="1200" dirty="0" smtClean="0">
                    <a:solidFill>
                      <a:schemeClr val="tx1"/>
                    </a:solidFill>
                    <a:effectLst/>
                    <a:latin typeface="Arial" pitchFamily="34" charset="0"/>
                    <a:ea typeface="宋体" pitchFamily="2" charset="-122"/>
                    <a:cs typeface="+mn-cs"/>
                  </a:rPr>
                  <a:t>组合</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，将</a:t>
                </a:r>
                <a:r>
                  <a:rPr lang="en-US" altLang="zh-CN" sz="1200" kern="1200" dirty="0" err="1" smtClean="0">
                    <a:solidFill>
                      <a:schemeClr val="tx1"/>
                    </a:solidFill>
                    <a:effectLst/>
                    <a:latin typeface="Arial" pitchFamily="34" charset="0"/>
                    <a:ea typeface="宋体" pitchFamily="2" charset="-122"/>
                    <a:cs typeface="+mn-cs"/>
                  </a:rPr>
                  <a:t>Ef-Efn</a:t>
                </a:r>
                <a:r>
                  <a:rPr lang="zh-CN" altLang="en-US" sz="1200" kern="1200" dirty="0" smtClean="0">
                    <a:solidFill>
                      <a:schemeClr val="tx1"/>
                    </a:solidFill>
                    <a:effectLst/>
                    <a:latin typeface="Arial" pitchFamily="34" charset="0"/>
                    <a:ea typeface="宋体" pitchFamily="2" charset="-122"/>
                    <a:cs typeface="+mn-cs"/>
                  </a:rPr>
                  <a:t>组合</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err="1" smtClean="0">
                    <a:solidFill>
                      <a:schemeClr val="tx1"/>
                    </a:solidFill>
                    <a:effectLst/>
                    <a:latin typeface="Arial" pitchFamily="34" charset="0"/>
                    <a:ea typeface="宋体" pitchFamily="2" charset="-122"/>
                    <a:cs typeface="+mn-cs"/>
                  </a:rPr>
                  <a:t>Ef-Efn</a:t>
                </a:r>
                <a:r>
                  <a:rPr lang="zh-CN" altLang="en-US" sz="1200" kern="1200" dirty="0" smtClean="0">
                    <a:solidFill>
                      <a:schemeClr val="tx1"/>
                    </a:solidFill>
                    <a:effectLst/>
                    <a:latin typeface="Arial" pitchFamily="34" charset="0"/>
                    <a:ea typeface="宋体" pitchFamily="2" charset="-122"/>
                    <a:cs typeface="+mn-cs"/>
                  </a:rPr>
                  <a:t>就是热平衡时费米能级与电子准费米能级之间的相对位置。将</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指数项分解为两个</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指数项乘积</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导带底有效状态密度乘以</a:t>
                </a:r>
                <a:r>
                  <a:rPr lang="en-US" altLang="zh-CN" sz="1200" kern="1200" dirty="0" smtClean="0">
                    <a:solidFill>
                      <a:schemeClr val="tx1"/>
                    </a:solidFill>
                    <a:effectLst/>
                    <a:latin typeface="Arial" pitchFamily="34" charset="0"/>
                    <a:ea typeface="宋体" pitchFamily="2" charset="-122"/>
                    <a:cs typeface="+mn-cs"/>
                  </a:rPr>
                  <a:t>-</a:t>
                </a:r>
                <a:r>
                  <a:rPr lang="en-US" altLang="zh-CN" i="0">
                    <a:latin typeface="Cambria Math" panose="02040503050406030204" pitchFamily="18" charset="0"/>
                  </a:rPr>
                  <a:t>(</a:t>
                </a:r>
                <a:r>
                  <a:rPr lang="en-US" altLang="zh-CN" i="0">
                    <a:latin typeface="Cambria Math"/>
                  </a:rPr>
                  <a:t>𝐸</a:t>
                </a:r>
                <a:r>
                  <a:rPr lang="en-US" altLang="zh-CN" i="0">
                    <a:latin typeface="Cambria Math" panose="02040503050406030204" pitchFamily="18" charset="0"/>
                  </a:rPr>
                  <a:t>_</a:t>
                </a:r>
                <a:r>
                  <a:rPr lang="en-US" altLang="zh-CN" i="0">
                    <a:latin typeface="Cambria Math"/>
                  </a:rPr>
                  <a:t>𝐶−𝐸</a:t>
                </a:r>
                <a:r>
                  <a:rPr lang="en-US" altLang="zh-CN" i="0">
                    <a:latin typeface="Cambria Math" panose="02040503050406030204" pitchFamily="18" charset="0"/>
                  </a:rPr>
                  <a:t>_</a:t>
                </a:r>
                <a:r>
                  <a:rPr lang="en-US" altLang="zh-CN" i="0">
                    <a:latin typeface="Cambria Math"/>
                  </a:rPr>
                  <a:t>𝑓</a:t>
                </a:r>
                <a:r>
                  <a:rPr lang="en-US" altLang="zh-CN" i="0">
                    <a:latin typeface="Cambria Math" panose="02040503050406030204" pitchFamily="18" charset="0"/>
                  </a:rPr>
                  <a:t>)/(</a:t>
                </a:r>
                <a:r>
                  <a:rPr lang="en-US" altLang="zh-CN" i="0">
                    <a:latin typeface="Cambria Math"/>
                  </a:rPr>
                  <a:t>𝐾</a:t>
                </a:r>
                <a:r>
                  <a:rPr lang="en-US" altLang="zh-CN" i="0">
                    <a:latin typeface="Cambria Math" panose="02040503050406030204" pitchFamily="18" charset="0"/>
                  </a:rPr>
                  <a:t>_</a:t>
                </a:r>
                <a:r>
                  <a:rPr lang="en-US" altLang="zh-CN" i="0">
                    <a:latin typeface="Cambria Math"/>
                  </a:rPr>
                  <a:t>0 𝑇</a:t>
                </a:r>
                <a:r>
                  <a:rPr lang="en-US" altLang="zh-CN" i="0">
                    <a:latin typeface="Cambria Math" panose="02040503050406030204" pitchFamily="18" charset="0"/>
                  </a:rPr>
                  <a:t>)</a:t>
                </a:r>
                <a:r>
                  <a:rPr lang="en-US" altLang="zh-CN" b="0" i="0" smtClean="0">
                    <a:latin typeface="Cambria Math" panose="02040503050406030204" pitchFamily="18" charset="0"/>
                  </a:rPr>
                  <a:t>  </a:t>
                </a:r>
                <a:r>
                  <a:rPr lang="zh-CN" altLang="en-US" b="0" i="0" smtClean="0">
                    <a:latin typeface="Cambria Math" panose="02040503050406030204" pitchFamily="18" charset="0"/>
                  </a:rPr>
                  <a:t>的</a:t>
                </a:r>
                <a:r>
                  <a:rPr lang="en-US" altLang="zh-CN" dirty="0" smtClean="0"/>
                  <a:t>e</a:t>
                </a:r>
                <a:r>
                  <a:rPr lang="zh-CN" altLang="en-US" dirty="0" smtClean="0"/>
                  <a:t>指数项等于热平衡时电子密度，</a:t>
                </a:r>
                <a:r>
                  <a:rPr lang="en-US" altLang="zh-CN" dirty="0" smtClean="0"/>
                  <a:t>》</a:t>
                </a:r>
                <a:r>
                  <a:rPr lang="zh-CN" altLang="en-US" dirty="0" smtClean="0"/>
                  <a:t>得出非热平衡时电子密度等于热平衡电子密度乘以电子准费米能级</a:t>
                </a:r>
                <a:r>
                  <a:rPr lang="en-US" altLang="zh-CN" dirty="0" smtClean="0"/>
                  <a:t>-</a:t>
                </a:r>
                <a:r>
                  <a:rPr lang="zh-CN" altLang="en-US" dirty="0" smtClean="0"/>
                  <a:t>热平衡费米能级除以</a:t>
                </a:r>
                <a:r>
                  <a:rPr lang="en-US" altLang="zh-CN" dirty="0" smtClean="0"/>
                  <a:t>K0T</a:t>
                </a:r>
                <a:r>
                  <a:rPr lang="zh-CN" altLang="en-US" dirty="0" smtClean="0"/>
                  <a:t>的</a:t>
                </a:r>
                <a:r>
                  <a:rPr lang="en-US" altLang="zh-CN" dirty="0" smtClean="0"/>
                  <a:t>e</a:t>
                </a:r>
                <a:r>
                  <a:rPr lang="zh-CN" altLang="en-US" dirty="0" smtClean="0"/>
                  <a:t>指数。那么在非热平衡下，如果电子密度大于热平衡下电子密度</a:t>
                </a:r>
                <a:r>
                  <a:rPr lang="en-US" altLang="zh-CN" dirty="0" smtClean="0"/>
                  <a:t>》</a:t>
                </a:r>
                <a:r>
                  <a:rPr lang="zh-CN" altLang="en-US" dirty="0" smtClean="0"/>
                  <a:t>，那么电子准费米能级大于热平衡时的费米能级</a:t>
                </a:r>
                <a:r>
                  <a:rPr lang="en-US" altLang="zh-CN" dirty="0" smtClean="0"/>
                  <a:t>》</a:t>
                </a:r>
                <a:r>
                  <a:rPr lang="zh-CN" altLang="en-US" dirty="0" smtClean="0"/>
                  <a:t>，</a:t>
                </a:r>
                <a:r>
                  <a:rPr lang="en-US" altLang="zh-CN" dirty="0" smtClean="0"/>
                  <a:t>》</a:t>
                </a:r>
                <a:r>
                  <a:rPr lang="zh-CN" altLang="en-US" dirty="0" smtClean="0"/>
                  <a:t>准费米能级在禁带中更接近导带底的位置。</a:t>
                </a:r>
                <a:endParaRPr lang="en-US" altLang="zh-CN" dirty="0" smtClean="0"/>
              </a:p>
              <a:p>
                <a:endParaRPr lang="en-US" altLang="zh-CN" dirty="0" smtClean="0"/>
              </a:p>
              <a:p>
                <a:r>
                  <a:rPr lang="zh-CN" altLang="en-US" dirty="0" smtClean="0"/>
                  <a:t>如果用本征载流子密度和电子准费米能级表示非简并半导体中非平衡载电子密度同样可以得出这样的结论。</a:t>
                </a:r>
                <a:endParaRPr lang="en-US" altLang="zh-CN" dirty="0" smtClean="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25825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同样可以得出非简并半导体在非热平衡时空穴的密度与热平衡时空穴密度之间的关系。</a:t>
            </a:r>
            <a:r>
              <a:rPr lang="en-US" altLang="zh-CN" dirty="0" smtClean="0"/>
              <a:t>》》》》》》</a:t>
            </a:r>
            <a:r>
              <a:rPr lang="zh-CN" altLang="en-US" dirty="0" smtClean="0"/>
              <a:t>，即在非平衡时空穴密度等于热平衡时空穴密度乘以热平衡费米能级减去非热平衡时空穴准费米能级除以</a:t>
            </a:r>
            <a:r>
              <a:rPr lang="en-US" altLang="zh-CN" dirty="0" smtClean="0"/>
              <a:t>K0T</a:t>
            </a:r>
            <a:r>
              <a:rPr lang="zh-CN" altLang="en-US" dirty="0" smtClean="0"/>
              <a:t>的</a:t>
            </a:r>
            <a:r>
              <a:rPr lang="en-US" altLang="zh-CN" dirty="0" smtClean="0"/>
              <a:t>e</a:t>
            </a:r>
            <a:r>
              <a:rPr lang="zh-CN" altLang="en-US" dirty="0" smtClean="0"/>
              <a:t>指数。可以知道</a:t>
            </a:r>
            <a:r>
              <a:rPr lang="en-US" altLang="zh-CN" dirty="0" smtClean="0"/>
              <a:t>》</a:t>
            </a:r>
            <a:r>
              <a:rPr lang="zh-CN" altLang="en-US" dirty="0" smtClean="0"/>
              <a:t>如果非热平衡时空穴密度大于热平衡时空穴密度，</a:t>
            </a:r>
            <a:r>
              <a:rPr lang="en-US" altLang="zh-CN" dirty="0" smtClean="0"/>
              <a:t>》</a:t>
            </a:r>
            <a:r>
              <a:rPr lang="zh-CN" altLang="en-US" dirty="0" smtClean="0"/>
              <a:t>热平衡的费米能级大于非热平衡时空穴准费米能级，</a:t>
            </a:r>
            <a:r>
              <a:rPr lang="en-US" altLang="zh-CN" dirty="0" smtClean="0"/>
              <a:t>》</a:t>
            </a:r>
            <a:r>
              <a:rPr lang="zh-CN" altLang="en-US" dirty="0" smtClean="0"/>
              <a:t>即非热平衡时空穴密度如果比热平衡时空穴密度大，空穴准费米能级更接近价带顶，反之如果非热平衡时空穴的密度小于热平衡的空穴密度，则准费米能级远离价带顶。</a:t>
            </a:r>
            <a:endParaRPr lang="en-US" altLang="zh-CN" dirty="0" smtClean="0"/>
          </a:p>
          <a:p>
            <a:endParaRPr lang="en-US" altLang="zh-CN" dirty="0" smtClean="0"/>
          </a:p>
          <a:p>
            <a:r>
              <a:rPr lang="zh-CN" altLang="en-US" dirty="0" smtClean="0"/>
              <a:t>从能带图上来看，对于非简并半导体</a:t>
            </a:r>
            <a:r>
              <a:rPr lang="en-US" altLang="zh-CN" dirty="0" smtClean="0"/>
              <a:t>》》》</a:t>
            </a:r>
            <a:r>
              <a:rPr lang="zh-CN" altLang="en-US" dirty="0" smtClean="0"/>
              <a:t>，图中的</a:t>
            </a:r>
            <a:r>
              <a:rPr lang="en-US" altLang="zh-CN" dirty="0" err="1" smtClean="0"/>
              <a:t>Ef</a:t>
            </a:r>
            <a:r>
              <a:rPr lang="zh-CN" altLang="en-US" dirty="0" smtClean="0"/>
              <a:t>为热平衡时的费米能级，如果在非热平衡时，产生了非平衡载流子，即非热平衡时电子密度和空穴密度都增加，则</a:t>
            </a:r>
            <a:r>
              <a:rPr lang="en-US" altLang="zh-CN" dirty="0" smtClean="0"/>
              <a:t>》</a:t>
            </a:r>
            <a:r>
              <a:rPr lang="zh-CN" altLang="en-US" dirty="0" smtClean="0"/>
              <a:t>电子准费米能级高于热平衡时费米能级，</a:t>
            </a:r>
            <a:r>
              <a:rPr lang="en-US" altLang="zh-CN" dirty="0" smtClean="0"/>
              <a:t>》</a:t>
            </a:r>
            <a:r>
              <a:rPr lang="zh-CN" altLang="en-US" dirty="0" smtClean="0"/>
              <a:t>空穴的准费米能级低于热平衡费米能级。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13</a:t>
            </a:fld>
            <a:endParaRPr lang="en-US"/>
          </a:p>
        </p:txBody>
      </p:sp>
    </p:spTree>
    <p:extLst>
      <p:ext uri="{BB962C8B-B14F-4D97-AF65-F5344CB8AC3E}">
        <p14:creationId xmlns:p14="http://schemas.microsoft.com/office/powerpoint/2010/main" val="2514837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下面来讨论半导体中非平衡载流子的运动规律。</a:t>
            </a:r>
            <a:r>
              <a:rPr lang="zh-CN" altLang="zh-CN" sz="1200" kern="1200" dirty="0" smtClean="0">
                <a:solidFill>
                  <a:schemeClr val="tx1"/>
                </a:solidFill>
                <a:effectLst/>
                <a:latin typeface="Arial" pitchFamily="34" charset="0"/>
                <a:ea typeface="宋体" pitchFamily="2" charset="-122"/>
                <a:cs typeface="+mn-cs"/>
              </a:rPr>
              <a:t>当在半导体</a:t>
            </a:r>
            <a:r>
              <a:rPr lang="zh-CN" altLang="en-US" sz="1200" kern="1200" dirty="0" smtClean="0">
                <a:solidFill>
                  <a:schemeClr val="tx1"/>
                </a:solidFill>
                <a:effectLst/>
                <a:latin typeface="Arial" pitchFamily="34" charset="0"/>
                <a:ea typeface="宋体" pitchFamily="2" charset="-122"/>
                <a:cs typeface="+mn-cs"/>
              </a:rPr>
              <a:t>上施加外部作用，半导体中处于非热平衡态，如果半导体中</a:t>
            </a:r>
            <a:r>
              <a:rPr lang="zh-CN" altLang="zh-CN" sz="1200" kern="1200" dirty="0" smtClean="0">
                <a:solidFill>
                  <a:schemeClr val="tx1"/>
                </a:solidFill>
                <a:effectLst/>
                <a:latin typeface="Arial" pitchFamily="34" charset="0"/>
                <a:ea typeface="宋体" pitchFamily="2" charset="-122"/>
                <a:cs typeface="+mn-cs"/>
              </a:rPr>
              <a:t>产生非平衡载流子，电子密度与空穴密度是空间坐标和时间的函数。</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连续性方程就是用来描述非平衡载流子</a:t>
            </a:r>
            <a:r>
              <a:rPr lang="zh-CN" altLang="en-US" sz="1200" kern="1200" dirty="0" smtClean="0">
                <a:solidFill>
                  <a:schemeClr val="tx1"/>
                </a:solidFill>
                <a:effectLst/>
                <a:latin typeface="Arial" pitchFamily="34" charset="0"/>
                <a:ea typeface="宋体" pitchFamily="2" charset="-122"/>
                <a:cs typeface="+mn-cs"/>
              </a:rPr>
              <a:t>空间坐标和时间函数</a:t>
            </a:r>
            <a:r>
              <a:rPr lang="zh-CN" altLang="zh-CN" sz="1200" kern="1200" dirty="0" smtClean="0">
                <a:solidFill>
                  <a:schemeClr val="tx1"/>
                </a:solidFill>
                <a:effectLst/>
                <a:latin typeface="Arial" pitchFamily="34" charset="0"/>
                <a:ea typeface="宋体" pitchFamily="2" charset="-122"/>
                <a:cs typeface="+mn-cs"/>
              </a:rPr>
              <a:t>关系的基本运动方程。</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282424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在杂质均匀分布的半导体中，热平衡时的载流子密度处处相等，不会有载流子的扩散运动。当半导体的局部区域产生非平衡载流子时，由于载流子密度的不均匀，将发生载流子由高密度区向低密度区的扩散运动。</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例如，如果有一块长方形均匀掺杂的半导体材料</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，热平衡时半导体中载流子密度处处相同，则不会有载流子的扩散运动。如果在半导体的某个位置进行光照</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在光照的局域区域产生非平衡载流子，则有光照区域的载流子密度高于无光照区域的载流子密度，高密度区域的载流子将向底密度区域扩散，在扩散的同时，非平衡载流子进行载流子的复合，当达到稳定状态时，半导体中的载流子密度是怎样分布的呢？</a:t>
            </a:r>
            <a:endParaRPr lang="en-US" altLang="zh-CN" sz="1200" kern="1200" dirty="0" smtClean="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15</a:t>
            </a:fld>
            <a:endParaRPr lang="en-US"/>
          </a:p>
        </p:txBody>
      </p:sp>
    </p:spTree>
    <p:extLst>
      <p:ext uri="{BB962C8B-B14F-4D97-AF65-F5344CB8AC3E}">
        <p14:creationId xmlns:p14="http://schemas.microsoft.com/office/powerpoint/2010/main" val="1652790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来分析载流子的流密度和电流密度。注意流密度是载流子的数量变化规律，也就是载流子密度变化规律。流密度乘以单个载流子的电荷，电子为单位负电荷，空穴为单位正电荷，就成为了载流子的电流变化规律。</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关于载流子扩散，是通过试验得到的经验公式</a:t>
                </a:r>
                <a:r>
                  <a:rPr lang="en-US" altLang="zh-CN" dirty="0" smtClean="0"/>
                  <a:t>》</a:t>
                </a:r>
                <a:r>
                  <a:rPr lang="zh-CN" altLang="en-US" dirty="0" smtClean="0"/>
                  <a:t>，</a:t>
                </a:r>
                <a:r>
                  <a:rPr lang="en-US" altLang="zh-CN" dirty="0" smtClean="0"/>
                  <a:t>》</a:t>
                </a:r>
                <a:r>
                  <a:rPr lang="zh-CN" altLang="en-US" dirty="0" smtClean="0"/>
                  <a:t>载流子扩散流密度正比于载流子数梯度，也就是载流子密度梯度。</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例如</a:t>
                </a:r>
                <a:r>
                  <a:rPr lang="en-US" altLang="zh-CN" dirty="0" smtClean="0"/>
                  <a:t>》</a:t>
                </a:r>
                <a:r>
                  <a:rPr lang="zh-CN" altLang="en-US" dirty="0" smtClean="0"/>
                  <a:t>：如果有一块杂质均匀分布的半无限大的半导体材料，在半导体材料的左侧有稳定的光照射，则相当于在半导体材料的左侧表面有稳定的非平衡载流子的产生，此时非平衡载流子从半导体左侧向半导体右侧扩散，通过实验测得载流子的扩散流密度正比载流子密度梯度。如例子中的扩散，可以看做一维扩散，忽略表面复合，则</a:t>
                </a:r>
                <a:r>
                  <a:rPr lang="en-US" altLang="zh-CN" dirty="0" smtClean="0"/>
                  <a:t>》</a:t>
                </a:r>
                <a:r>
                  <a:rPr lang="zh-CN" altLang="en-US" dirty="0" smtClean="0"/>
                  <a:t>空穴扩散流密度等于</a:t>
                </a:r>
                <a:r>
                  <a:rPr lang="en-US" altLang="zh-CN" dirty="0" smtClean="0"/>
                  <a:t>-</a:t>
                </a:r>
                <a:r>
                  <a:rPr lang="en-US" altLang="zh-CN" dirty="0" err="1" smtClean="0"/>
                  <a:t>Dp</a:t>
                </a:r>
                <a:r>
                  <a:rPr lang="zh-CN" altLang="en-US" dirty="0" smtClean="0"/>
                  <a:t>乘以空穴密度的梯度，即空穴的密度对</a:t>
                </a:r>
                <a:r>
                  <a:rPr lang="en-US" altLang="zh-CN" dirty="0" smtClean="0"/>
                  <a:t>x</a:t>
                </a:r>
                <a:r>
                  <a:rPr lang="zh-CN" altLang="en-US" dirty="0" smtClean="0"/>
                  <a:t>的偏导数。比例系数</a:t>
                </a:r>
                <a:r>
                  <a:rPr lang="en-US" altLang="zh-CN" dirty="0" err="1" smtClean="0"/>
                  <a:t>Dp</a:t>
                </a:r>
                <a:r>
                  <a:rPr lang="zh-CN" altLang="en-US" dirty="0" smtClean="0"/>
                  <a:t>称为空穴扩散系数。</a:t>
                </a:r>
                <a:r>
                  <a:rPr lang="en-US" altLang="zh-CN" dirty="0" smtClean="0"/>
                  <a:t>》</a:t>
                </a:r>
                <a:r>
                  <a:rPr lang="zh-CN" altLang="en-US" dirty="0" smtClean="0"/>
                  <a:t>电子扩散流密度等于</a:t>
                </a:r>
                <a:r>
                  <a:rPr lang="en-US" altLang="zh-CN" dirty="0" smtClean="0"/>
                  <a:t>-</a:t>
                </a:r>
                <a:r>
                  <a:rPr lang="en-US" altLang="zh-CN" dirty="0" err="1" smtClean="0"/>
                  <a:t>Dn</a:t>
                </a:r>
                <a:r>
                  <a:rPr lang="zh-CN" altLang="en-US" dirty="0" smtClean="0"/>
                  <a:t>乘以的电子密度梯度，即电子的密度对</a:t>
                </a:r>
                <a:r>
                  <a:rPr lang="en-US" altLang="zh-CN" dirty="0" smtClean="0"/>
                  <a:t>x</a:t>
                </a:r>
                <a:r>
                  <a:rPr lang="zh-CN" altLang="en-US" dirty="0" smtClean="0"/>
                  <a:t>的偏导数。比例系数</a:t>
                </a:r>
                <a:r>
                  <a:rPr lang="en-US" altLang="zh-CN" dirty="0" err="1" smtClean="0"/>
                  <a:t>Dn</a:t>
                </a:r>
                <a:r>
                  <a:rPr lang="zh-CN" altLang="en-US" dirty="0" smtClean="0"/>
                  <a:t>称为电子扩散系数。两个公式中的负号表示，载流子的扩散方向是从高密度向低密度方向扩散。</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以上是在无外加电场时，非平衡载流子的扩散运动。当对半导体施加外电场时</a:t>
                </a:r>
                <a:r>
                  <a:rPr lang="en-US" altLang="zh-CN" dirty="0" smtClean="0"/>
                  <a:t>》</a:t>
                </a:r>
                <a:r>
                  <a:rPr lang="zh-CN" altLang="en-US" dirty="0" smtClean="0"/>
                  <a:t>，半导体中载流子将在外电场的作用下发生漂移运动</a:t>
                </a:r>
                <a:r>
                  <a:rPr lang="en-US" altLang="zh-CN" dirty="0" smtClean="0"/>
                  <a:t>》</a:t>
                </a:r>
                <a:r>
                  <a:rPr lang="zh-CN" altLang="en-US" dirty="0" smtClean="0"/>
                  <a:t>。</a:t>
                </a:r>
                <a:r>
                  <a:rPr lang="en-US" altLang="zh-CN" dirty="0" smtClean="0"/>
                  <a:t>》</a:t>
                </a:r>
                <a:r>
                  <a:rPr lang="zh-CN" altLang="en-US" dirty="0" smtClean="0"/>
                  <a:t>空穴在外电场作用下的漂移流密度等于空穴密度乘以空穴的平均运动速度，</a:t>
                </a:r>
                <a:r>
                  <a:rPr lang="en-US" altLang="zh-CN" dirty="0" smtClean="0"/>
                  <a:t>》</a:t>
                </a:r>
                <a:r>
                  <a:rPr lang="zh-CN" altLang="en-US" dirty="0" smtClean="0"/>
                  <a:t>等于空穴密度乘以空穴迁移率乘以电场强度；电子漂移流密度</a:t>
                </a:r>
                <a:r>
                  <a:rPr lang="en-US" altLang="zh-CN" dirty="0" smtClean="0"/>
                  <a:t>》</a:t>
                </a:r>
                <a:r>
                  <a:rPr lang="zh-CN" altLang="en-US" dirty="0" smtClean="0"/>
                  <a:t>等于电子密度乘以电子平均运动速度等于</a:t>
                </a:r>
                <a:r>
                  <a:rPr lang="en-US" altLang="zh-CN" dirty="0" smtClean="0"/>
                  <a:t>》</a:t>
                </a:r>
                <a:r>
                  <a:rPr lang="zh-CN" altLang="en-US" dirty="0" smtClean="0"/>
                  <a:t>负的电子密度乘以电子迁移率乘以电场强度。这里的负号表示电子运动方向与电场方向相反。 </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当半导体中存在载流子的密度梯度并且有外加电场时，载流子的流密度就是载流子的扩散流密度和漂移流密度的叠加。即空穴流密度</a:t>
                </a:r>
                <a:r>
                  <a:rPr lang="en-US" altLang="zh-CN" dirty="0" err="1" smtClean="0"/>
                  <a:t>Sp</a:t>
                </a:r>
                <a:r>
                  <a:rPr lang="zh-CN" altLang="en-US" dirty="0" smtClean="0"/>
                  <a:t>等于空穴漂移流密度</a:t>
                </a:r>
                <a14:m>
                  <m:oMath xmlns:m="http://schemas.openxmlformats.org/officeDocument/2006/math">
                    <m:r>
                      <a:rPr lang="en-US" altLang="zh-CN" b="1" i="1" smtClean="0">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oMath>
                </a14:m>
                <a:r>
                  <a:rPr lang="zh-CN" altLang="en-US" dirty="0" smtClean="0"/>
                  <a:t>加上空穴扩散流密度</a:t>
                </a:r>
                <a14:m>
                  <m:oMath xmlns:m="http://schemas.openxmlformats.org/officeDocument/2006/math">
                    <m:r>
                      <a:rPr lang="en-US" altLang="zh-CN" i="1" smtClean="0">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f>
                      <m:fPr>
                        <m:ctrlPr>
                          <a:rPr lang="en-US" altLang="zh-CN" i="1">
                            <a:latin typeface="Cambria Math" panose="02040503050406030204" pitchFamily="18" charset="0"/>
                          </a:rPr>
                        </m:ctrlPr>
                      </m:fPr>
                      <m:num>
                        <m:r>
                          <a:rPr lang="zh-CN" altLang="en-US" i="1">
                            <a:latin typeface="Cambria Math"/>
                          </a:rPr>
                          <m:t>𝜕</m:t>
                        </m:r>
                        <m:r>
                          <a:rPr lang="en-US" altLang="zh-CN" i="1">
                            <a:latin typeface="Cambria Math"/>
                          </a:rPr>
                          <m:t>𝑝</m:t>
                        </m:r>
                      </m:num>
                      <m:den>
                        <m:r>
                          <a:rPr lang="zh-CN" altLang="en-US" i="1">
                            <a:latin typeface="Cambria Math"/>
                          </a:rPr>
                          <m:t>𝜕</m:t>
                        </m:r>
                        <m:r>
                          <a:rPr lang="en-US" altLang="zh-CN" i="1">
                            <a:latin typeface="Cambria Math"/>
                          </a:rPr>
                          <m:t>𝑥</m:t>
                        </m:r>
                      </m:den>
                    </m:f>
                  </m:oMath>
                </a14:m>
                <a:r>
                  <a:rPr lang="zh-CN" altLang="en-US" dirty="0" smtClean="0"/>
                  <a:t>；电子流密度</a:t>
                </a:r>
                <a:r>
                  <a:rPr lang="en-US" altLang="zh-CN" dirty="0" smtClean="0"/>
                  <a:t>Sn</a:t>
                </a:r>
                <a:r>
                  <a:rPr lang="zh-CN" altLang="en-US" dirty="0" smtClean="0"/>
                  <a:t>，等于电子漂移流密度</a:t>
                </a:r>
                <a14:m>
                  <m:oMath xmlns:m="http://schemas.openxmlformats.org/officeDocument/2006/math">
                    <m:r>
                      <a:rPr lang="en-US" altLang="zh-CN" b="1" i="1" smtClean="0">
                        <a:solidFill>
                          <a:srgbClr val="002060"/>
                        </a:solidFill>
                        <a:latin typeface="Cambria Math"/>
                      </a:rPr>
                      <m:t>−</m:t>
                    </m:r>
                    <m:r>
                      <a:rPr lang="en-US" altLang="zh-CN" b="1" i="1" smtClean="0">
                        <a:solidFill>
                          <a:srgbClr val="002060"/>
                        </a:solidFill>
                        <a:latin typeface="Cambria Math"/>
                      </a:rPr>
                      <m:t>𝒏</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oMath>
                </a14:m>
                <a:r>
                  <a:rPr lang="zh-CN" altLang="en-US" dirty="0" smtClean="0"/>
                  <a:t>，加上电子扩散流密度</a:t>
                </a:r>
                <a14:m>
                  <m:oMath xmlns:m="http://schemas.openxmlformats.org/officeDocument/2006/math">
                    <m:r>
                      <a:rPr lang="en-US" altLang="zh-CN" i="1" smtClean="0">
                        <a:solidFill>
                          <a:srgbClr val="002060"/>
                        </a:solidFill>
                        <a:latin typeface="Cambria Math"/>
                      </a:rPr>
                      <m:t>−</m:t>
                    </m:r>
                    <m:sSub>
                      <m:sSubPr>
                        <m:ctrlPr>
                          <a:rPr lang="en-US" altLang="zh-CN" i="1">
                            <a:solidFill>
                              <a:srgbClr val="002060"/>
                            </a:solidFill>
                            <a:latin typeface="Cambria Math" panose="02040503050406030204" pitchFamily="18" charset="0"/>
                          </a:rPr>
                        </m:ctrlPr>
                      </m:sSubPr>
                      <m:e>
                        <m:r>
                          <a:rPr lang="en-US" altLang="zh-CN" i="1">
                            <a:solidFill>
                              <a:srgbClr val="002060"/>
                            </a:solidFill>
                            <a:latin typeface="Cambria Math"/>
                          </a:rPr>
                          <m:t>𝐷</m:t>
                        </m:r>
                      </m:e>
                      <m:sub>
                        <m:r>
                          <a:rPr lang="en-US" altLang="zh-CN" i="1">
                            <a:solidFill>
                              <a:srgbClr val="002060"/>
                            </a:solidFill>
                            <a:latin typeface="Cambria Math"/>
                          </a:rPr>
                          <m:t>𝑛</m:t>
                        </m:r>
                      </m:sub>
                    </m:sSub>
                    <m:f>
                      <m:fPr>
                        <m:ctrlPr>
                          <a:rPr lang="en-US" altLang="zh-CN" i="1">
                            <a:solidFill>
                              <a:srgbClr val="002060"/>
                            </a:solidFill>
                            <a:latin typeface="Cambria Math" panose="02040503050406030204" pitchFamily="18" charset="0"/>
                          </a:rPr>
                        </m:ctrlPr>
                      </m:fPr>
                      <m:num>
                        <m:r>
                          <a:rPr lang="zh-CN" altLang="en-US" i="1">
                            <a:solidFill>
                              <a:srgbClr val="002060"/>
                            </a:solidFill>
                            <a:latin typeface="Cambria Math"/>
                          </a:rPr>
                          <m:t>𝜕</m:t>
                        </m:r>
                        <m:r>
                          <a:rPr lang="en-US" altLang="zh-CN" i="1">
                            <a:solidFill>
                              <a:srgbClr val="002060"/>
                            </a:solidFill>
                            <a:latin typeface="Cambria Math"/>
                          </a:rPr>
                          <m:t>𝑛</m:t>
                        </m:r>
                      </m:num>
                      <m:den>
                        <m:r>
                          <a:rPr lang="zh-CN" altLang="en-US" i="1">
                            <a:solidFill>
                              <a:srgbClr val="002060"/>
                            </a:solidFill>
                            <a:latin typeface="Cambria Math"/>
                          </a:rPr>
                          <m:t>𝜕</m:t>
                        </m:r>
                        <m:r>
                          <a:rPr lang="en-US" altLang="zh-CN" i="1">
                            <a:solidFill>
                              <a:srgbClr val="002060"/>
                            </a:solidFill>
                            <a:latin typeface="Cambria Math"/>
                          </a:rPr>
                          <m:t>𝑥</m:t>
                        </m:r>
                      </m:den>
                    </m:f>
                  </m:oMath>
                </a14:m>
                <a:r>
                  <a:rPr lang="zh-CN" altLang="en-US" dirty="0" smtClean="0"/>
                  <a:t>。</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来分析载流子的流密度和电流密度。注意流密度是载流子的数量变化规律，也就是载流子密度变化规律。流密度乘以单个载流子的电荷，电子为单位负电荷，空穴为单位正电荷，就成为了载流子的电流变化规律。</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关于载流子扩散，是通过试验得到的经验公式</a:t>
                </a:r>
                <a:r>
                  <a:rPr lang="en-US" altLang="zh-CN" dirty="0" smtClean="0"/>
                  <a:t>》</a:t>
                </a:r>
                <a:r>
                  <a:rPr lang="zh-CN" altLang="en-US" dirty="0" smtClean="0"/>
                  <a:t>，</a:t>
                </a:r>
                <a:r>
                  <a:rPr lang="en-US" altLang="zh-CN" dirty="0" smtClean="0"/>
                  <a:t>》</a:t>
                </a:r>
                <a:r>
                  <a:rPr lang="zh-CN" altLang="en-US" dirty="0" smtClean="0"/>
                  <a:t>载流子扩散流密度正比于载流子数梯度，也就是载流子密度梯度。</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例如</a:t>
                </a:r>
                <a:r>
                  <a:rPr lang="en-US" altLang="zh-CN" dirty="0" smtClean="0"/>
                  <a:t>》</a:t>
                </a:r>
                <a:r>
                  <a:rPr lang="zh-CN" altLang="en-US" dirty="0" smtClean="0"/>
                  <a:t>：如果有一块杂质均匀分布的半无限大的半导体材料，在半导体材料的左侧有稳定的光照射，则相当于在半导体材料的左侧表面有稳定的非平衡载流子的产生，此时非平衡载流子从半导体左侧向半导体右侧扩散，通过实验测得载流子的扩散流密度正比载流子密度梯度。如例子中的扩散，可以看做一维扩散，忽略表面复合，则</a:t>
                </a:r>
                <a:r>
                  <a:rPr lang="en-US" altLang="zh-CN" dirty="0" smtClean="0"/>
                  <a:t>》</a:t>
                </a:r>
                <a:r>
                  <a:rPr lang="zh-CN" altLang="en-US" dirty="0" smtClean="0"/>
                  <a:t>空穴扩散流密度等于</a:t>
                </a:r>
                <a:r>
                  <a:rPr lang="en-US" altLang="zh-CN" dirty="0" smtClean="0"/>
                  <a:t>-</a:t>
                </a:r>
                <a:r>
                  <a:rPr lang="en-US" altLang="zh-CN" dirty="0" err="1" smtClean="0"/>
                  <a:t>Dp</a:t>
                </a:r>
                <a:r>
                  <a:rPr lang="zh-CN" altLang="en-US" dirty="0" smtClean="0"/>
                  <a:t>乘以空穴密度的梯度，即空穴的密度对</a:t>
                </a:r>
                <a:r>
                  <a:rPr lang="en-US" altLang="zh-CN" dirty="0" smtClean="0"/>
                  <a:t>x</a:t>
                </a:r>
                <a:r>
                  <a:rPr lang="zh-CN" altLang="en-US" dirty="0" smtClean="0"/>
                  <a:t>的偏导数。比例系数</a:t>
                </a:r>
                <a:r>
                  <a:rPr lang="en-US" altLang="zh-CN" dirty="0" err="1" smtClean="0"/>
                  <a:t>Dp</a:t>
                </a:r>
                <a:r>
                  <a:rPr lang="zh-CN" altLang="en-US" dirty="0" smtClean="0"/>
                  <a:t>称为空穴扩散系数。</a:t>
                </a:r>
                <a:r>
                  <a:rPr lang="en-US" altLang="zh-CN" dirty="0" smtClean="0"/>
                  <a:t>》</a:t>
                </a:r>
                <a:r>
                  <a:rPr lang="zh-CN" altLang="en-US" dirty="0" smtClean="0"/>
                  <a:t>电子</a:t>
                </a:r>
                <a:r>
                  <a:rPr lang="zh-CN" altLang="en-US" dirty="0" smtClean="0"/>
                  <a:t>扩散流密度等于</a:t>
                </a:r>
                <a:r>
                  <a:rPr lang="en-US" altLang="zh-CN" dirty="0" smtClean="0"/>
                  <a:t>-</a:t>
                </a:r>
                <a:r>
                  <a:rPr lang="en-US" altLang="zh-CN" dirty="0" err="1" smtClean="0"/>
                  <a:t>Dn</a:t>
                </a:r>
                <a:r>
                  <a:rPr lang="zh-CN" altLang="en-US" dirty="0" smtClean="0"/>
                  <a:t>乘以的电子密度梯度，即电子的密度对</a:t>
                </a:r>
                <a:r>
                  <a:rPr lang="en-US" altLang="zh-CN" dirty="0" smtClean="0"/>
                  <a:t>x</a:t>
                </a:r>
                <a:r>
                  <a:rPr lang="zh-CN" altLang="en-US" dirty="0" smtClean="0"/>
                  <a:t>的偏导数。比例系数</a:t>
                </a:r>
                <a:r>
                  <a:rPr lang="en-US" altLang="zh-CN" dirty="0" err="1" smtClean="0"/>
                  <a:t>Dn</a:t>
                </a:r>
                <a:r>
                  <a:rPr lang="zh-CN" altLang="en-US" dirty="0" smtClean="0"/>
                  <a:t>称为电子扩散系数。两个公式中的负号表示，载流子的扩散方向是从高密度向低密度方向扩散。</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以上是在无外加电场时，非平衡载流子的扩散运动。当对半导体施加外电场时</a:t>
                </a:r>
                <a:r>
                  <a:rPr lang="en-US" altLang="zh-CN" dirty="0" smtClean="0"/>
                  <a:t>》</a:t>
                </a:r>
                <a:r>
                  <a:rPr lang="zh-CN" altLang="en-US" dirty="0" smtClean="0"/>
                  <a:t>，半导体中载流子将在外电场的作用下发生漂移运动</a:t>
                </a:r>
                <a:r>
                  <a:rPr lang="en-US" altLang="zh-CN" dirty="0" smtClean="0"/>
                  <a:t>》</a:t>
                </a:r>
                <a:r>
                  <a:rPr lang="zh-CN" altLang="en-US" dirty="0" smtClean="0"/>
                  <a:t>。</a:t>
                </a:r>
                <a:r>
                  <a:rPr lang="en-US" altLang="zh-CN" dirty="0" smtClean="0"/>
                  <a:t>》</a:t>
                </a:r>
                <a:r>
                  <a:rPr lang="zh-CN" altLang="en-US" dirty="0" smtClean="0"/>
                  <a:t>空穴在外电场作用下的漂移流密度等于空穴密度乘以空穴的平均运动速度，</a:t>
                </a:r>
                <a:r>
                  <a:rPr lang="en-US" altLang="zh-CN" dirty="0" smtClean="0"/>
                  <a:t>》</a:t>
                </a:r>
                <a:r>
                  <a:rPr lang="zh-CN" altLang="en-US" dirty="0" smtClean="0"/>
                  <a:t>等于空穴密度乘以空穴迁移率乘以电场强度；电子漂移流密度</a:t>
                </a:r>
                <a:r>
                  <a:rPr lang="en-US" altLang="zh-CN" dirty="0" smtClean="0"/>
                  <a:t>》</a:t>
                </a:r>
                <a:r>
                  <a:rPr lang="zh-CN" altLang="en-US" dirty="0" smtClean="0"/>
                  <a:t>等于电子密度乘以电子平均运动速度等于</a:t>
                </a:r>
                <a:r>
                  <a:rPr lang="en-US" altLang="zh-CN" dirty="0" smtClean="0"/>
                  <a:t>》</a:t>
                </a:r>
                <a:r>
                  <a:rPr lang="zh-CN" altLang="en-US" dirty="0" smtClean="0"/>
                  <a:t>负的电子密度乘以电子迁移率乘以电场强度。这里的负号表示电子运动方向与电场方向相反。 </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当半导体中存在载流子的密度梯度并且有外加电场时，载流子的流密度就是载流子的扩散流密度和漂移流密度的叠加。即空穴流密度</a:t>
                </a:r>
                <a:r>
                  <a:rPr lang="en-US" altLang="zh-CN" dirty="0" err="1" smtClean="0"/>
                  <a:t>Sp</a:t>
                </a:r>
                <a:r>
                  <a:rPr lang="zh-CN" altLang="en-US" dirty="0" smtClean="0"/>
                  <a:t>等于空穴漂移流密度</a:t>
                </a:r>
                <a:r>
                  <a:rPr lang="en-US" altLang="zh-CN" b="1" i="0" smtClean="0">
                    <a:latin typeface="Cambria Math"/>
                  </a:rPr>
                  <a:t>𝒑</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𝒑</a:t>
                </a:r>
                <a:r>
                  <a:rPr lang="en-US" altLang="zh-CN" b="1" i="0">
                    <a:latin typeface="Cambria Math"/>
                    <a:ea typeface="Cambria Math"/>
                  </a:rPr>
                  <a:t>∈</a:t>
                </a:r>
                <a:r>
                  <a:rPr lang="zh-CN" altLang="en-US" dirty="0" smtClean="0"/>
                  <a:t>加上空穴扩散流密度</a:t>
                </a:r>
                <a:r>
                  <a:rPr lang="en-US" altLang="zh-CN" i="0" smtClean="0">
                    <a:latin typeface="Cambria Math"/>
                  </a:rPr>
                  <a:t>−</a:t>
                </a:r>
                <a:r>
                  <a:rPr lang="en-US" altLang="zh-CN" i="0">
                    <a:latin typeface="Cambria Math"/>
                  </a:rPr>
                  <a:t>𝐷</a:t>
                </a:r>
                <a:r>
                  <a:rPr lang="en-US" altLang="zh-CN" i="0">
                    <a:latin typeface="Cambria Math" panose="02040503050406030204" pitchFamily="18" charset="0"/>
                  </a:rPr>
                  <a:t>_</a:t>
                </a:r>
                <a:r>
                  <a:rPr lang="en-US" altLang="zh-CN" i="0">
                    <a:latin typeface="Cambria Math"/>
                  </a:rPr>
                  <a:t>𝑝</a:t>
                </a:r>
                <a:r>
                  <a:rPr lang="en-US" altLang="zh-CN" i="0">
                    <a:latin typeface="Cambria Math" panose="02040503050406030204" pitchFamily="18" charset="0"/>
                  </a:rPr>
                  <a:t> </a:t>
                </a:r>
                <a:r>
                  <a:rPr lang="zh-CN" altLang="en-US" i="0">
                    <a:latin typeface="Cambria Math"/>
                  </a:rPr>
                  <a:t> 𝜕</a:t>
                </a:r>
                <a:r>
                  <a:rPr lang="en-US" altLang="zh-CN" i="0">
                    <a:latin typeface="Cambria Math"/>
                  </a:rPr>
                  <a:t>𝑝</a:t>
                </a:r>
                <a:r>
                  <a:rPr lang="en-US" altLang="zh-CN" i="0">
                    <a:latin typeface="Cambria Math" panose="02040503050406030204" pitchFamily="18" charset="0"/>
                  </a:rPr>
                  <a:t>/</a:t>
                </a:r>
                <a:r>
                  <a:rPr lang="zh-CN" altLang="en-US" i="0">
                    <a:latin typeface="Cambria Math"/>
                  </a:rPr>
                  <a:t>𝜕</a:t>
                </a:r>
                <a:r>
                  <a:rPr lang="en-US" altLang="zh-CN" i="0">
                    <a:latin typeface="Cambria Math"/>
                  </a:rPr>
                  <a:t>𝑥</a:t>
                </a:r>
                <a:r>
                  <a:rPr lang="zh-CN" altLang="en-US" dirty="0" smtClean="0"/>
                  <a:t>；电子流密度</a:t>
                </a:r>
                <a:r>
                  <a:rPr lang="en-US" altLang="zh-CN" dirty="0" smtClean="0"/>
                  <a:t>Sn</a:t>
                </a:r>
                <a:r>
                  <a:rPr lang="zh-CN" altLang="en-US" dirty="0" smtClean="0"/>
                  <a:t>，等于电子漂移流密度</a:t>
                </a:r>
                <a:r>
                  <a:rPr lang="en-US" altLang="zh-CN" b="1" i="0" smtClean="0">
                    <a:solidFill>
                      <a:srgbClr val="002060"/>
                    </a:solidFill>
                    <a:latin typeface="Cambria Math"/>
                  </a:rPr>
                  <a:t>−𝒏</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a:t>
                </a:r>
                <a:r>
                  <a:rPr lang="zh-CN" altLang="en-US" dirty="0" smtClean="0"/>
                  <a:t>，加上电子扩散流密度</a:t>
                </a:r>
                <a:r>
                  <a:rPr lang="en-US" altLang="zh-CN" i="0" smtClean="0">
                    <a:solidFill>
                      <a:srgbClr val="002060"/>
                    </a:solidFill>
                    <a:latin typeface="Cambria Math"/>
                  </a:rPr>
                  <a:t>−</a:t>
                </a:r>
                <a:r>
                  <a:rPr lang="en-US" altLang="zh-CN" i="0">
                    <a:solidFill>
                      <a:srgbClr val="002060"/>
                    </a:solidFill>
                    <a:latin typeface="Cambria Math"/>
                  </a:rPr>
                  <a:t>𝐷</a:t>
                </a:r>
                <a:r>
                  <a:rPr lang="en-US" altLang="zh-CN" i="0">
                    <a:solidFill>
                      <a:srgbClr val="002060"/>
                    </a:solidFill>
                    <a:latin typeface="Cambria Math" panose="02040503050406030204" pitchFamily="18" charset="0"/>
                  </a:rPr>
                  <a:t>_</a:t>
                </a:r>
                <a:r>
                  <a:rPr lang="en-US" altLang="zh-CN" i="0">
                    <a:solidFill>
                      <a:srgbClr val="002060"/>
                    </a:solidFill>
                    <a:latin typeface="Cambria Math"/>
                  </a:rPr>
                  <a:t>𝑛</a:t>
                </a:r>
                <a:r>
                  <a:rPr lang="en-US" altLang="zh-CN" i="0">
                    <a:solidFill>
                      <a:srgbClr val="002060"/>
                    </a:solidFill>
                    <a:latin typeface="Cambria Math" panose="02040503050406030204" pitchFamily="18" charset="0"/>
                  </a:rPr>
                  <a:t> </a:t>
                </a:r>
                <a:r>
                  <a:rPr lang="zh-CN" altLang="en-US" i="0">
                    <a:solidFill>
                      <a:srgbClr val="002060"/>
                    </a:solidFill>
                    <a:latin typeface="Cambria Math"/>
                  </a:rPr>
                  <a:t> 𝜕</a:t>
                </a:r>
                <a:r>
                  <a:rPr lang="en-US" altLang="zh-CN" i="0">
                    <a:solidFill>
                      <a:srgbClr val="002060"/>
                    </a:solidFill>
                    <a:latin typeface="Cambria Math"/>
                  </a:rPr>
                  <a:t>𝑛</a:t>
                </a:r>
                <a:r>
                  <a:rPr lang="en-US" altLang="zh-CN" i="0">
                    <a:solidFill>
                      <a:srgbClr val="002060"/>
                    </a:solidFill>
                    <a:latin typeface="Cambria Math" panose="02040503050406030204" pitchFamily="18" charset="0"/>
                  </a:rPr>
                  <a:t>/</a:t>
                </a:r>
                <a:r>
                  <a:rPr lang="zh-CN" altLang="en-US" i="0">
                    <a:solidFill>
                      <a:srgbClr val="002060"/>
                    </a:solidFill>
                    <a:latin typeface="Cambria Math"/>
                  </a:rPr>
                  <a:t>𝜕</a:t>
                </a:r>
                <a:r>
                  <a:rPr lang="en-US" altLang="zh-CN" i="0">
                    <a:solidFill>
                      <a:srgbClr val="002060"/>
                    </a:solidFill>
                    <a:latin typeface="Cambria Math"/>
                  </a:rPr>
                  <a:t>𝑥</a:t>
                </a:r>
                <a:r>
                  <a:rPr lang="zh-CN" altLang="en-US" dirty="0" smtClean="0"/>
                  <a:t>。</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16</a:t>
            </a:fld>
            <a:endParaRPr lang="en-US"/>
          </a:p>
        </p:txBody>
      </p:sp>
    </p:spTree>
    <p:extLst>
      <p:ext uri="{BB962C8B-B14F-4D97-AF65-F5344CB8AC3E}">
        <p14:creationId xmlns:p14="http://schemas.microsoft.com/office/powerpoint/2010/main" val="339741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得到了载流子的流密度，再乘以载流子的单位电荷量，就得到载流子的电流密度</a:t>
                </a:r>
                <a:r>
                  <a:rPr lang="en-US" altLang="zh-CN" dirty="0" smtClean="0"/>
                  <a:t>》</a:t>
                </a:r>
                <a:r>
                  <a:rPr lang="zh-CN" altLang="en-US" dirty="0" smtClean="0"/>
                  <a:t>，空穴电流密度是空穴流密度乘以单位正电荷</a:t>
                </a:r>
                <a:r>
                  <a:rPr lang="en-US" altLang="zh-CN" dirty="0" smtClean="0"/>
                  <a:t>e</a:t>
                </a:r>
                <a:r>
                  <a:rPr lang="zh-CN" altLang="en-US" dirty="0" smtClean="0"/>
                  <a:t>，就得到</a:t>
                </a:r>
                <a:r>
                  <a:rPr lang="en-US" altLang="zh-CN" dirty="0" smtClean="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a:rPr>
                          <m:t>𝑱</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𝒆𝑫</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oMath>
                </a14:m>
                <a:r>
                  <a:rPr lang="zh-CN" altLang="en-US" dirty="0" smtClean="0"/>
                  <a:t>；电子电流密度是电子流密度乘以单位负电荷</a:t>
                </a:r>
                <a:r>
                  <a:rPr lang="en-US" altLang="zh-CN" dirty="0" smtClean="0"/>
                  <a:t>-e</a:t>
                </a:r>
                <a:r>
                  <a:rPr lang="zh-CN" altLang="en-US" dirty="0" smtClean="0"/>
                  <a:t>，就得到</a:t>
                </a:r>
                <a:r>
                  <a:rPr lang="en-US" altLang="zh-CN" dirty="0" smtClean="0"/>
                  <a:t>》</a:t>
                </a:r>
                <a14:m>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a:solidFill>
                              <a:srgbClr val="002060"/>
                            </a:solidFill>
                            <a:latin typeface="Cambria Math"/>
                          </a:rPr>
                          <m:t>𝑱</m:t>
                        </m:r>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r>
                      <a:rPr lang="zh-CN" altLang="en-US" b="1" i="1">
                        <a:solidFill>
                          <a:srgbClr val="002060"/>
                        </a:solidFill>
                        <a:latin typeface="Cambria Math" panose="02040503050406030204" pitchFamily="18" charset="0"/>
                      </a:rPr>
                      <m:t>，</m:t>
                    </m:r>
                  </m:oMath>
                </a14:m>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2060"/>
                    </a:solidFill>
                  </a:rPr>
                  <a:t>在公式中注意符号的变化。无论是空穴还是电子，电流密度都包含两项，一项为电场作用下的漂移电流，这一项的表达式与第五章讲的低电场下电导现象的载流子漂移电流表达式相同。也就是在本章讨论的仍然是低电场条件。空穴漂移电流是</a:t>
                </a:r>
                <a14:m>
                  <m:oMath xmlns:m="http://schemas.openxmlformats.org/officeDocument/2006/math">
                    <m:r>
                      <a:rPr lang="en-US" altLang="zh-CN" b="1" i="1" smtClean="0">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oMath>
                </a14:m>
                <a:r>
                  <a:rPr lang="en-US" altLang="zh-CN" b="1" dirty="0" smtClean="0">
                    <a:solidFill>
                      <a:srgbClr val="002060"/>
                    </a:solidFill>
                  </a:rPr>
                  <a:t>, </a:t>
                </a:r>
                <a:r>
                  <a:rPr lang="zh-CN" altLang="en-US" b="1" dirty="0" smtClean="0">
                    <a:solidFill>
                      <a:srgbClr val="002060"/>
                    </a:solidFill>
                  </a:rPr>
                  <a:t>电子漂移电是时</a:t>
                </a:r>
                <a14:m>
                  <m:oMath xmlns:m="http://schemas.openxmlformats.org/officeDocument/2006/math">
                    <m:r>
                      <a:rPr lang="en-US" altLang="zh-CN" b="1" i="1" smtClean="0">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oMath>
                </a14:m>
                <a:r>
                  <a:rPr lang="zh-CN" altLang="en-US" b="1" dirty="0" smtClean="0">
                    <a:solidFill>
                      <a:srgbClr val="002060"/>
                    </a:solidFill>
                  </a:rPr>
                  <a:t>，电子和空穴的漂移电流方向与电场方向相同。另一项为扩散电流密度，就是由于载流子的密度梯度存在引起的电流。无论是电子和空穴，都是从高密度向底密度扩散，即负的扩散系数乘以载流子电荷密度梯度，而空穴带正电荷，符号保持负号，电子带负电荷，公式中符号为正号。</a:t>
                </a: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2060"/>
                    </a:solidFill>
                  </a:rPr>
                  <a:t>很容易从一维的电流密度公式推广到三维空间的电流密度公式</a:t>
                </a:r>
                <a:r>
                  <a:rPr lang="en-US" altLang="zh-CN" b="1" dirty="0" smtClean="0">
                    <a:solidFill>
                      <a:srgbClr val="002060"/>
                    </a:solidFill>
                  </a:rPr>
                  <a:t>》</a:t>
                </a:r>
                <a:r>
                  <a:rPr lang="zh-CN" altLang="en-US" b="1" dirty="0" smtClean="0">
                    <a:solidFill>
                      <a:srgbClr val="002060"/>
                    </a:solidFill>
                  </a:rPr>
                  <a:t>，</a:t>
                </a:r>
                <a:r>
                  <a:rPr lang="en-US" altLang="zh-CN" b="1" dirty="0" smtClean="0">
                    <a:solidFill>
                      <a:srgbClr val="002060"/>
                    </a:solidFill>
                  </a:rPr>
                  <a:t>》</a:t>
                </a:r>
                <a14:m>
                  <m:oMath xmlns:m="http://schemas.openxmlformats.org/officeDocument/2006/math">
                    <m:sSub>
                      <m:sSubPr>
                        <m:ctrlPr>
                          <a:rPr lang="en-US" altLang="zh-CN" b="1" i="1" smtClean="0">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𝑱</m:t>
                            </m:r>
                          </m:e>
                        </m:acc>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acc>
                      <m:accPr>
                        <m:chr m:val="⃑"/>
                        <m:ctrlPr>
                          <a:rPr lang="en-US" altLang="zh-CN" b="1" i="1">
                            <a:latin typeface="Cambria Math" panose="02040503050406030204" pitchFamily="18" charset="0"/>
                          </a:rPr>
                        </m:ctrlPr>
                      </m:accPr>
                      <m:e>
                        <m:r>
                          <a:rPr lang="en-US" altLang="zh-CN" b="1" i="1">
                            <a:latin typeface="Cambria Math"/>
                            <a:ea typeface="Cambria Math"/>
                          </a:rPr>
                          <m:t>∈</m:t>
                        </m:r>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𝒆𝑫</m:t>
                        </m:r>
                      </m:e>
                      <m:sub>
                        <m:r>
                          <a:rPr lang="en-US" altLang="zh-CN" b="1" i="1">
                            <a:latin typeface="Cambria Math"/>
                          </a:rPr>
                          <m:t>𝒑</m:t>
                        </m:r>
                      </m:sub>
                    </m:sSub>
                    <m:r>
                      <a:rPr lang="en-US" altLang="zh-CN" b="1" i="1">
                        <a:latin typeface="Cambria Math"/>
                        <a:ea typeface="Cambria Math"/>
                      </a:rPr>
                      <m:t>𝜵</m:t>
                    </m:r>
                    <m:r>
                      <a:rPr lang="en-US" altLang="zh-CN" b="1" i="1">
                        <a:latin typeface="Cambria Math"/>
                        <a:ea typeface="Cambria Math"/>
                      </a:rPr>
                      <m:t>𝒑</m:t>
                    </m:r>
                    <m:r>
                      <a:rPr lang="en-US" altLang="zh-CN" b="1" i="0" smtClean="0">
                        <a:latin typeface="Cambria Math" panose="02040503050406030204" pitchFamily="18" charset="0"/>
                        <a:ea typeface="Cambria Math"/>
                      </a:rPr>
                      <m:t>, </m:t>
                    </m:r>
                    <m:r>
                      <a:rPr lang="en-US" altLang="zh-CN" b="1" i="1" smtClean="0">
                        <a:latin typeface="Cambria Math" panose="02040503050406030204" pitchFamily="18" charset="0"/>
                        <a:ea typeface="Cambria Math"/>
                      </a:rPr>
                      <m:t>⟫</m:t>
                    </m:r>
                    <m:sSub>
                      <m:sSubPr>
                        <m:ctrlPr>
                          <a:rPr lang="en-US" altLang="zh-CN" b="1" i="1" smtClean="0">
                            <a:solidFill>
                              <a:srgbClr val="002060"/>
                            </a:solidFill>
                            <a:latin typeface="Cambria Math" panose="02040503050406030204" pitchFamily="18" charset="0"/>
                          </a:rPr>
                        </m:ctrlPr>
                      </m:sSubPr>
                      <m:e>
                        <m:acc>
                          <m:accPr>
                            <m:chr m:val="⃑"/>
                            <m:ctrlPr>
                              <a:rPr lang="en-US" altLang="zh-CN" b="1" i="1">
                                <a:solidFill>
                                  <a:srgbClr val="002060"/>
                                </a:solidFill>
                                <a:latin typeface="Cambria Math" panose="02040503050406030204" pitchFamily="18" charset="0"/>
                              </a:rPr>
                            </m:ctrlPr>
                          </m:accPr>
                          <m:e>
                            <m:r>
                              <a:rPr lang="en-US" altLang="zh-CN" b="1" i="1">
                                <a:solidFill>
                                  <a:srgbClr val="002060"/>
                                </a:solidFill>
                                <a:latin typeface="Cambria Math"/>
                              </a:rPr>
                              <m:t>𝑱</m:t>
                            </m:r>
                          </m:e>
                        </m:acc>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acc>
                      <m:accPr>
                        <m:chr m:val="⃑"/>
                        <m:ctrlPr>
                          <a:rPr lang="en-US" altLang="zh-CN" b="1" i="1">
                            <a:solidFill>
                              <a:srgbClr val="002060"/>
                            </a:solidFill>
                            <a:latin typeface="Cambria Math" panose="02040503050406030204" pitchFamily="18" charset="0"/>
                          </a:rPr>
                        </m:ctrlPr>
                      </m:accPr>
                      <m:e>
                        <m:r>
                          <a:rPr lang="en-US" altLang="zh-CN" b="1" i="1">
                            <a:solidFill>
                              <a:srgbClr val="002060"/>
                            </a:solidFill>
                            <a:latin typeface="Cambria Math"/>
                            <a:ea typeface="Cambria Math"/>
                          </a:rPr>
                          <m:t>∈</m:t>
                        </m:r>
                      </m:e>
                    </m:acc>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𝒏</m:t>
                    </m:r>
                  </m:oMath>
                </a14:m>
                <a:r>
                  <a:rPr lang="zh-CN" altLang="en-US" b="1" dirty="0" smtClean="0">
                    <a:solidFill>
                      <a:srgbClr val="002060"/>
                    </a:solidFill>
                  </a:rPr>
                  <a:t>。</a:t>
                </a:r>
                <a:endParaRPr lang="zh-CN" altLang="en-US" b="1" dirty="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2060"/>
                  </a:solidFill>
                </a:endParaRPr>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得到了载流子的流密度，再乘以载流子的单位电荷量，就得到载流子的电流密度</a:t>
                </a:r>
                <a:r>
                  <a:rPr lang="en-US" altLang="zh-CN" dirty="0" smtClean="0"/>
                  <a:t>》</a:t>
                </a:r>
                <a:r>
                  <a:rPr lang="zh-CN" altLang="en-US" dirty="0" smtClean="0"/>
                  <a:t>，空穴电流密度是空穴流密度乘以单位正电荷</a:t>
                </a:r>
                <a:r>
                  <a:rPr lang="en-US" altLang="zh-CN" dirty="0" smtClean="0"/>
                  <a:t>e</a:t>
                </a:r>
                <a:r>
                  <a:rPr lang="zh-CN" altLang="en-US" dirty="0" smtClean="0"/>
                  <a:t>，就得到</a:t>
                </a:r>
                <a:r>
                  <a:rPr lang="en-US" altLang="zh-CN" dirty="0" smtClean="0"/>
                  <a:t>》</a:t>
                </a:r>
                <a:r>
                  <a:rPr lang="en-US" altLang="zh-CN" b="1" i="0">
                    <a:latin typeface="Cambria Math"/>
                  </a:rPr>
                  <a:t>𝑱</a:t>
                </a:r>
                <a:r>
                  <a:rPr lang="en-US" altLang="zh-CN" b="1" i="0" smtClean="0">
                    <a:latin typeface="Cambria Math" panose="02040503050406030204" pitchFamily="18" charset="0"/>
                  </a:rPr>
                  <a:t>_</a:t>
                </a:r>
                <a:r>
                  <a:rPr lang="en-US" altLang="zh-CN" b="1" i="0">
                    <a:latin typeface="Cambria Math"/>
                  </a:rPr>
                  <a:t>𝒑=𝒑𝒆</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𝒑</a:t>
                </a:r>
                <a:r>
                  <a:rPr lang="en-US" altLang="zh-CN" b="1" i="0">
                    <a:latin typeface="Cambria Math"/>
                    <a:ea typeface="Cambria Math"/>
                  </a:rPr>
                  <a:t>∈</a:t>
                </a:r>
                <a:r>
                  <a:rPr lang="en-US" altLang="zh-CN" b="1" i="0">
                    <a:latin typeface="Cambria Math"/>
                  </a:rPr>
                  <a:t>−</a:t>
                </a:r>
                <a:r>
                  <a:rPr lang="en-US" altLang="zh-CN" b="1" i="0">
                    <a:latin typeface="Cambria Math" panose="02040503050406030204" pitchFamily="18" charset="0"/>
                  </a:rPr>
                  <a:t>〖</a:t>
                </a:r>
                <a:r>
                  <a:rPr lang="en-US" altLang="zh-CN" b="1" i="0">
                    <a:latin typeface="Cambria Math"/>
                  </a:rPr>
                  <a:t>𝒆𝑫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zh-CN" altLang="en-US" b="1" i="0">
                    <a:latin typeface="Cambria Math"/>
                  </a:rPr>
                  <a:t> 𝝏</a:t>
                </a:r>
                <a:r>
                  <a:rPr lang="en-US" altLang="zh-CN" b="1" i="0">
                    <a:latin typeface="Cambria Math"/>
                  </a:rPr>
                  <a:t>𝒑</a:t>
                </a:r>
                <a:r>
                  <a:rPr lang="en-US" altLang="zh-CN" b="1" i="0">
                    <a:latin typeface="Cambria Math" panose="02040503050406030204" pitchFamily="18" charset="0"/>
                  </a:rPr>
                  <a:t>/</a:t>
                </a:r>
                <a:r>
                  <a:rPr lang="zh-CN" altLang="en-US" b="1" i="0">
                    <a:latin typeface="Cambria Math"/>
                  </a:rPr>
                  <a:t>𝝏</a:t>
                </a:r>
                <a:r>
                  <a:rPr lang="en-US" altLang="zh-CN" b="1" i="0">
                    <a:latin typeface="Cambria Math"/>
                  </a:rPr>
                  <a:t>𝒙</a:t>
                </a:r>
                <a:r>
                  <a:rPr lang="zh-CN" altLang="en-US" dirty="0" smtClean="0"/>
                  <a:t>；电子电流密度是电子流密度乘以单位负电荷</a:t>
                </a:r>
                <a:r>
                  <a:rPr lang="en-US" altLang="zh-CN" dirty="0" smtClean="0"/>
                  <a:t>-e</a:t>
                </a:r>
                <a:r>
                  <a:rPr lang="zh-CN" altLang="en-US" dirty="0" smtClean="0"/>
                  <a:t>，就得到</a:t>
                </a:r>
                <a:r>
                  <a:rPr lang="en-US" altLang="zh-CN" dirty="0" smtClean="0"/>
                  <a:t>》</a:t>
                </a:r>
                <a:r>
                  <a:rPr lang="en-US" altLang="zh-CN" b="1" i="0">
                    <a:solidFill>
                      <a:srgbClr val="002060"/>
                    </a:solidFill>
                    <a:latin typeface="Cambria Math"/>
                  </a:rPr>
                  <a:t>𝑱</a:t>
                </a:r>
                <a:r>
                  <a:rPr lang="en-US" altLang="zh-CN" b="1" i="0" smtClean="0">
                    <a:solidFill>
                      <a:srgbClr val="002060"/>
                    </a:solidFill>
                    <a:latin typeface="Cambria Math" panose="02040503050406030204" pitchFamily="18" charset="0"/>
                  </a:rPr>
                  <a:t>_</a:t>
                </a:r>
                <a:r>
                  <a:rPr lang="en-US" altLang="zh-CN" b="1" i="0">
                    <a:solidFill>
                      <a:srgbClr val="002060"/>
                    </a:solidFill>
                    <a:latin typeface="Cambria Math"/>
                  </a:rPr>
                  <a:t>𝒏=𝒏𝒆</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∈+𝒆</a:t>
                </a:r>
                <a:r>
                  <a:rPr lang="en-US" altLang="zh-CN" b="1" i="0">
                    <a:solidFill>
                      <a:srgbClr val="002060"/>
                    </a:solidFill>
                    <a:latin typeface="Cambria Math"/>
                  </a:rPr>
                  <a:t>𝑫</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 </a:t>
                </a:r>
                <a:r>
                  <a:rPr lang="zh-CN" altLang="en-US" b="1" i="0">
                    <a:solidFill>
                      <a:srgbClr val="002060"/>
                    </a:solidFill>
                    <a:latin typeface="Cambria Math"/>
                  </a:rPr>
                  <a:t> 𝝏</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a:t>
                </a:r>
                <a:r>
                  <a:rPr lang="zh-CN" altLang="en-US" b="1" i="0">
                    <a:solidFill>
                      <a:srgbClr val="002060"/>
                    </a:solidFill>
                    <a:latin typeface="Cambria Math"/>
                  </a:rPr>
                  <a:t>𝝏</a:t>
                </a:r>
                <a:r>
                  <a:rPr lang="en-US" altLang="zh-CN" b="1" i="0">
                    <a:solidFill>
                      <a:srgbClr val="002060"/>
                    </a:solidFill>
                    <a:latin typeface="Cambria Math"/>
                  </a:rPr>
                  <a:t>𝒙</a:t>
                </a:r>
                <a:r>
                  <a:rPr lang="zh-CN" altLang="en-US" b="1" i="0">
                    <a:solidFill>
                      <a:srgbClr val="002060"/>
                    </a:solidFill>
                    <a:latin typeface="Cambria Math" panose="02040503050406030204" pitchFamily="18" charset="0"/>
                  </a:rPr>
                  <a:t>，</a:t>
                </a: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2060"/>
                    </a:solidFill>
                  </a:rPr>
                  <a:t>在公式中注意符号的变化。无论是空穴还是电子，电流密度都包含两项，一项为电场作用下的漂移电流，这一项的表达式与第五章讲的低电场下电导现象的载流子漂移电流表达式相同。也就是在本章讨论的仍然是低电场条件。空穴漂移电流是</a:t>
                </a:r>
                <a:r>
                  <a:rPr lang="en-US" altLang="zh-CN" b="1" i="0" smtClean="0">
                    <a:latin typeface="Cambria Math"/>
                  </a:rPr>
                  <a:t>𝒑𝒆</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𝒑</a:t>
                </a:r>
                <a:r>
                  <a:rPr lang="en-US" altLang="zh-CN" b="1" i="0">
                    <a:latin typeface="Cambria Math"/>
                    <a:ea typeface="Cambria Math"/>
                  </a:rPr>
                  <a:t>∈</a:t>
                </a:r>
                <a:r>
                  <a:rPr lang="en-US" altLang="zh-CN" b="1" dirty="0" smtClean="0">
                    <a:solidFill>
                      <a:srgbClr val="002060"/>
                    </a:solidFill>
                  </a:rPr>
                  <a:t>, </a:t>
                </a:r>
                <a:r>
                  <a:rPr lang="zh-CN" altLang="en-US" b="1" dirty="0" smtClean="0">
                    <a:solidFill>
                      <a:srgbClr val="002060"/>
                    </a:solidFill>
                  </a:rPr>
                  <a:t>电子漂移电是时</a:t>
                </a:r>
                <a:r>
                  <a:rPr lang="en-US" altLang="zh-CN" b="1" i="0" smtClean="0">
                    <a:solidFill>
                      <a:srgbClr val="002060"/>
                    </a:solidFill>
                    <a:latin typeface="Cambria Math"/>
                  </a:rPr>
                  <a:t>𝒏𝒆</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a:t>
                </a:r>
                <a:r>
                  <a:rPr lang="zh-CN" altLang="en-US" b="1" dirty="0" smtClean="0">
                    <a:solidFill>
                      <a:srgbClr val="002060"/>
                    </a:solidFill>
                  </a:rPr>
                  <a:t>，电子和空穴的漂移电流方向与电场方向相同。另一项为扩散电流密度，就是由于载流子的密度梯度存在引起的电流。无论是电子和空穴，都是从高密度向底密度扩散，即负的扩散系数乘以载流子电荷密度梯度，而空穴带正电荷，符号保持负号，电子带负电荷，公式中符号为正号。</a:t>
                </a: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smtClean="0">
                    <a:solidFill>
                      <a:srgbClr val="002060"/>
                    </a:solidFill>
                  </a:rPr>
                  <a:t>很容易从一维的电流密度公式推广到三维空间的电流密度公式</a:t>
                </a:r>
                <a:r>
                  <a:rPr lang="en-US" altLang="zh-CN" b="1" dirty="0" smtClean="0">
                    <a:solidFill>
                      <a:srgbClr val="002060"/>
                    </a:solidFill>
                  </a:rPr>
                  <a:t>》</a:t>
                </a:r>
                <a:r>
                  <a:rPr lang="zh-CN" altLang="en-US" b="1" dirty="0" smtClean="0">
                    <a:solidFill>
                      <a:srgbClr val="002060"/>
                    </a:solidFill>
                  </a:rPr>
                  <a:t>，</a:t>
                </a:r>
                <a:r>
                  <a:rPr lang="en-US" altLang="zh-CN" b="1" dirty="0" smtClean="0">
                    <a:solidFill>
                      <a:srgbClr val="002060"/>
                    </a:solidFill>
                  </a:rPr>
                  <a:t>》</a:t>
                </a:r>
                <a:r>
                  <a:rPr lang="en-US" altLang="zh-CN" b="1" i="0">
                    <a:latin typeface="Cambria Math"/>
                  </a:rPr>
                  <a:t>𝑱</a:t>
                </a:r>
                <a:r>
                  <a:rPr lang="en-US" altLang="zh-CN" b="1" i="0">
                    <a:latin typeface="Cambria Math" panose="02040503050406030204" pitchFamily="18" charset="0"/>
                  </a:rPr>
                  <a:t> ⃑</a:t>
                </a:r>
                <a:r>
                  <a:rPr lang="en-US" altLang="zh-CN" b="1" i="0" smtClean="0">
                    <a:latin typeface="Cambria Math" panose="02040503050406030204" pitchFamily="18" charset="0"/>
                  </a:rPr>
                  <a:t>_</a:t>
                </a:r>
                <a:r>
                  <a:rPr lang="en-US" altLang="zh-CN" b="1" i="0">
                    <a:latin typeface="Cambria Math"/>
                  </a:rPr>
                  <a:t>𝒑=𝒑𝒆</a:t>
                </a:r>
                <a:r>
                  <a:rPr lang="zh-CN" altLang="en-US" b="1" i="0">
                    <a:latin typeface="Cambria Math"/>
                  </a:rPr>
                  <a:t>𝝁</a:t>
                </a:r>
                <a:r>
                  <a:rPr lang="en-US" altLang="zh-CN" b="1" i="0">
                    <a:latin typeface="Cambria Math" panose="02040503050406030204" pitchFamily="18" charset="0"/>
                  </a:rPr>
                  <a:t>_</a:t>
                </a:r>
                <a:r>
                  <a:rPr lang="en-US" altLang="zh-CN" b="1" i="0">
                    <a:latin typeface="Cambria Math"/>
                  </a:rPr>
                  <a:t>𝒑</a:t>
                </a:r>
                <a:r>
                  <a:rPr lang="en-US" altLang="zh-CN" b="1" i="0">
                    <a:latin typeface="Cambria Math" panose="02040503050406030204" pitchFamily="18" charset="0"/>
                  </a:rPr>
                  <a:t> </a:t>
                </a:r>
                <a:r>
                  <a:rPr lang="en-US" altLang="zh-CN" b="1" i="0">
                    <a:latin typeface="Cambria Math"/>
                    <a:ea typeface="Cambria Math"/>
                  </a:rPr>
                  <a:t>∈</a:t>
                </a:r>
                <a:r>
                  <a:rPr lang="en-US" altLang="zh-CN" b="1" i="0">
                    <a:latin typeface="Cambria Math" panose="02040503050406030204" pitchFamily="18" charset="0"/>
                    <a:ea typeface="Cambria Math"/>
                  </a:rPr>
                  <a:t> ⃑</a:t>
                </a:r>
                <a:r>
                  <a:rPr lang="en-US" altLang="zh-CN" b="1" i="0">
                    <a:latin typeface="Cambria Math"/>
                  </a:rPr>
                  <a:t>−</a:t>
                </a:r>
                <a:r>
                  <a:rPr lang="en-US" altLang="zh-CN" b="1" i="0">
                    <a:latin typeface="Cambria Math" panose="02040503050406030204" pitchFamily="18" charset="0"/>
                  </a:rPr>
                  <a:t>〖</a:t>
                </a:r>
                <a:r>
                  <a:rPr lang="en-US" altLang="zh-CN" b="1" i="0">
                    <a:latin typeface="Cambria Math"/>
                  </a:rPr>
                  <a:t>𝒆𝑫</a:t>
                </a:r>
                <a:r>
                  <a:rPr lang="en-US" altLang="zh-CN" b="1" i="0">
                    <a:latin typeface="Cambria Math" panose="02040503050406030204" pitchFamily="18" charset="0"/>
                  </a:rPr>
                  <a:t>〗_</a:t>
                </a:r>
                <a:r>
                  <a:rPr lang="en-US" altLang="zh-CN" b="1" i="0">
                    <a:latin typeface="Cambria Math"/>
                  </a:rPr>
                  <a:t>𝒑</a:t>
                </a:r>
                <a:r>
                  <a:rPr lang="en-US" altLang="zh-CN" b="1" i="0">
                    <a:latin typeface="Cambria Math"/>
                    <a:ea typeface="Cambria Math"/>
                  </a:rPr>
                  <a:t> 𝜵𝒑</a:t>
                </a:r>
                <a:r>
                  <a:rPr lang="en-US" altLang="zh-CN" b="1" i="0" smtClean="0">
                    <a:latin typeface="Cambria Math" panose="02040503050406030204" pitchFamily="18" charset="0"/>
                    <a:ea typeface="Cambria Math"/>
                  </a:rPr>
                  <a:t>, 》</a:t>
                </a:r>
                <a:r>
                  <a:rPr lang="en-US" altLang="zh-CN" b="1" i="0">
                    <a:solidFill>
                      <a:srgbClr val="002060"/>
                    </a:solidFill>
                    <a:latin typeface="Cambria Math"/>
                  </a:rPr>
                  <a:t>𝑱</a:t>
                </a:r>
                <a:r>
                  <a:rPr lang="en-US" altLang="zh-CN" b="1" i="0">
                    <a:solidFill>
                      <a:srgbClr val="002060"/>
                    </a:solidFill>
                    <a:latin typeface="Cambria Math" panose="02040503050406030204" pitchFamily="18" charset="0"/>
                  </a:rPr>
                  <a:t> ⃑</a:t>
                </a:r>
                <a:r>
                  <a:rPr lang="en-US" altLang="zh-CN" b="1" i="0" smtClean="0">
                    <a:solidFill>
                      <a:srgbClr val="002060"/>
                    </a:solidFill>
                    <a:latin typeface="Cambria Math" panose="02040503050406030204" pitchFamily="18" charset="0"/>
                  </a:rPr>
                  <a:t>_</a:t>
                </a:r>
                <a:r>
                  <a:rPr lang="en-US" altLang="zh-CN" b="1" i="0">
                    <a:solidFill>
                      <a:srgbClr val="002060"/>
                    </a:solidFill>
                    <a:latin typeface="Cambria Math"/>
                  </a:rPr>
                  <a:t>𝒏=𝒏𝒆</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 </a:t>
                </a:r>
                <a:r>
                  <a:rPr lang="en-US" altLang="zh-CN" b="1" i="0">
                    <a:solidFill>
                      <a:srgbClr val="002060"/>
                    </a:solidFill>
                    <a:latin typeface="Cambria Math"/>
                    <a:ea typeface="Cambria Math"/>
                  </a:rPr>
                  <a:t>∈</a:t>
                </a:r>
                <a:r>
                  <a:rPr lang="en-US" altLang="zh-CN" b="1" i="0">
                    <a:solidFill>
                      <a:srgbClr val="002060"/>
                    </a:solidFill>
                    <a:latin typeface="Cambria Math" panose="02040503050406030204" pitchFamily="18" charset="0"/>
                    <a:ea typeface="Cambria Math"/>
                  </a:rPr>
                  <a:t> ⃑</a:t>
                </a:r>
                <a:r>
                  <a:rPr lang="en-US" altLang="zh-CN" b="1" i="0">
                    <a:solidFill>
                      <a:srgbClr val="002060"/>
                    </a:solidFill>
                    <a:latin typeface="Cambria Math"/>
                    <a:ea typeface="Cambria Math"/>
                  </a:rPr>
                  <a:t>+𝒆</a:t>
                </a:r>
                <a:r>
                  <a:rPr lang="en-US" altLang="zh-CN" b="1" i="0">
                    <a:solidFill>
                      <a:srgbClr val="002060"/>
                    </a:solidFill>
                    <a:latin typeface="Cambria Math"/>
                  </a:rPr>
                  <a:t>𝑫</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 𝜵𝒏</a:t>
                </a:r>
                <a:r>
                  <a:rPr lang="zh-CN" altLang="en-US" b="1" dirty="0" smtClean="0">
                    <a:solidFill>
                      <a:srgbClr val="002060"/>
                    </a:solidFill>
                  </a:rPr>
                  <a:t>。</a:t>
                </a:r>
                <a:endParaRPr lang="zh-CN" altLang="en-US" b="1" dirty="0">
                  <a:solidFill>
                    <a:srgbClr val="00206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002060"/>
                  </a:solidFill>
                </a:endParaRPr>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17</a:t>
            </a:fld>
            <a:endParaRPr lang="en-US"/>
          </a:p>
        </p:txBody>
      </p:sp>
    </p:spTree>
    <p:extLst>
      <p:ext uri="{BB962C8B-B14F-4D97-AF65-F5344CB8AC3E}">
        <p14:creationId xmlns:p14="http://schemas.microsoft.com/office/powerpoint/2010/main" val="1224877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载流子的电流公式中有两个参数，载流子的迁移率和载流子的扩散系数。下面在热平衡下来分析在非均匀分布的非简并半导体中这两个参数之间的关系，爱因斯坦关系。要注意得到爱因斯坦关系的前提条件是热平衡、非均匀载流子分布和非简并半导体。也可以说得到爱因斯坦关系的物理图像是这样的。</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dirty="0" smtClean="0"/>
              <a:t>在热平衡情况下，杂质非均匀分布的半导体中的载流子也是非均匀分布的，由于载流子密度梯度的存在，必然引起载流子的扩散，以使载流子趋向均匀分布。但是电离杂质却是固定不动的。此时，半导体中将出现空间电荷，从而形成电场。通常称这种电场为自建电场。自建电场又可引起载流子的漂移运动。在热平衡情况下，自建场引起的漂移电流与扩散电流彼此抵消，总的电流密度为零。</a:t>
            </a:r>
            <a:r>
              <a:rPr lang="en-US" altLang="zh-CN" dirty="0" smtClean="0"/>
              <a:t> </a:t>
            </a:r>
            <a:r>
              <a:rPr lang="zh-CN" altLang="en-US" dirty="0" smtClean="0"/>
              <a:t>此处要求能够进行爱因斯坦关系的推导，能够对推导爱因斯坦关系的物理图像或者说推导出爱因斯坦关系的前提条件，进行描述。</a:t>
            </a:r>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18</a:t>
            </a:fld>
            <a:endParaRPr lang="en-US"/>
          </a:p>
        </p:txBody>
      </p:sp>
    </p:spTree>
    <p:extLst>
      <p:ext uri="{BB962C8B-B14F-4D97-AF65-F5344CB8AC3E}">
        <p14:creationId xmlns:p14="http://schemas.microsoft.com/office/powerpoint/2010/main" val="203487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依据上面的物理图像，考虑一维</a:t>
                </a:r>
                <a:r>
                  <a:rPr lang="en-US" altLang="zh-CN" dirty="0" smtClean="0"/>
                  <a:t>n</a:t>
                </a:r>
                <a:r>
                  <a:rPr lang="zh-CN" altLang="en-US" dirty="0" smtClean="0"/>
                  <a:t>型非简并半导体</a:t>
                </a:r>
                <a:r>
                  <a:rPr lang="en-US" altLang="zh-CN" dirty="0" smtClean="0"/>
                  <a:t>》</a:t>
                </a:r>
                <a:r>
                  <a:rPr lang="zh-CN" altLang="en-US" dirty="0" smtClean="0"/>
                  <a:t>，在热平衡时，漂移电流与扩散电流和为零</a:t>
                </a:r>
                <a:r>
                  <a:rPr lang="en-US" altLang="zh-CN" dirty="0" smtClean="0"/>
                  <a:t>》</a:t>
                </a:r>
                <a:r>
                  <a:rPr lang="zh-CN" altLang="en-US" dirty="0" smtClean="0"/>
                  <a:t>。就可以得到</a:t>
                </a:r>
                <a:r>
                  <a:rPr lang="en-US" altLang="zh-CN" dirty="0" smtClean="0"/>
                  <a:t>》</a:t>
                </a:r>
                <a14:m>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a:solidFill>
                              <a:srgbClr val="002060"/>
                            </a:solidFill>
                            <a:latin typeface="Cambria Math"/>
                          </a:rPr>
                          <m:t>𝑱</m:t>
                        </m:r>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a14:m>
                <a:r>
                  <a:rPr lang="en-US" altLang="zh-CN" dirty="0" smtClean="0"/>
                  <a:t>=0》</a:t>
                </a:r>
                <a:r>
                  <a:rPr lang="zh-CN" altLang="en-US" dirty="0" smtClean="0"/>
                  <a:t>，</a:t>
                </a:r>
                <a14:m>
                  <m:oMath xmlns:m="http://schemas.openxmlformats.org/officeDocument/2006/math">
                    <m:r>
                      <a:rPr lang="zh-CN" altLang="en-US" b="1" i="1" dirty="0" smtClean="0">
                        <a:solidFill>
                          <a:srgbClr val="002060"/>
                        </a:solidFill>
                        <a:latin typeface="Cambria Math" panose="02040503050406030204" pitchFamily="18" charset="0"/>
                      </a:rPr>
                      <m:t>则</m:t>
                    </m:r>
                    <m:r>
                      <a:rPr lang="en-US" altLang="zh-CN" b="1" i="1" dirty="0" smtClean="0">
                        <a:solidFill>
                          <a:srgbClr val="002060"/>
                        </a:solidFill>
                        <a:latin typeface="Cambria Math" panose="02040503050406030204" pitchFamily="18" charset="0"/>
                      </a:rPr>
                      <m:t>⟫</m:t>
                    </m:r>
                    <m:r>
                      <a:rPr lang="en-US" altLang="zh-CN" b="1" i="1" smtClean="0">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panose="02040503050406030204" pitchFamily="18" charset="0"/>
                        <a:ea typeface="Cambria Math"/>
                      </a:rPr>
                      <m:t>=</m:t>
                    </m:r>
                    <m:r>
                      <a:rPr lang="en-US" altLang="zh-CN" b="1" i="1" smtClean="0">
                        <a:solidFill>
                          <a:srgbClr val="002060"/>
                        </a:solidFill>
                        <a:latin typeface="Cambria Math" panose="02040503050406030204" pitchFamily="18" charset="0"/>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a14:m>
                <a:r>
                  <a:rPr lang="zh-CN" altLang="en-US" dirty="0" smtClean="0"/>
                  <a:t>；在热平衡条件下，对于非简并半导体，公式中的电子密度可以表示为</a:t>
                </a:r>
                <a:r>
                  <a:rPr lang="en-US" altLang="zh-CN" dirty="0" smtClean="0"/>
                  <a:t>》</a:t>
                </a:r>
                <a14:m>
                  <m:oMath xmlns:m="http://schemas.openxmlformats.org/officeDocument/2006/math">
                    <m:r>
                      <a:rPr lang="en-US" altLang="zh-CN" b="1" i="1" smtClean="0">
                        <a:latin typeface="Cambria Math"/>
                      </a:rPr>
                      <m:t>𝒏</m:t>
                    </m:r>
                    <m:r>
                      <a:rPr lang="en-US" altLang="zh-CN" b="1" i="1" smtClean="0">
                        <a:latin typeface="Cambria Math"/>
                      </a:rPr>
                      <m:t>=</m:t>
                    </m:r>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𝑪</m:t>
                        </m:r>
                      </m:sub>
                    </m:sSub>
                    <m:r>
                      <a:rPr lang="en-US" altLang="zh-CN" b="1" i="1">
                        <a:latin typeface="Cambria Math"/>
                      </a:rPr>
                      <m:t>𝒆𝒙𝒑</m:t>
                    </m:r>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𝑪</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𝒇</m:t>
                            </m:r>
                          </m:sub>
                        </m:sSub>
                      </m:num>
                      <m:den>
                        <m:sSub>
                          <m:sSubPr>
                            <m:ctrlPr>
                              <a:rPr lang="en-US" altLang="zh-CN" b="1" i="1">
                                <a:latin typeface="Cambria Math" panose="02040503050406030204" pitchFamily="18" charset="0"/>
                              </a:rPr>
                            </m:ctrlPr>
                          </m:sSubPr>
                          <m:e>
                            <m:r>
                              <a:rPr lang="en-US" altLang="zh-CN" b="1" i="1">
                                <a:latin typeface="Cambria Math"/>
                              </a:rPr>
                              <m:t>𝑲</m:t>
                            </m:r>
                          </m:e>
                          <m:sub>
                            <m:r>
                              <a:rPr lang="en-US" altLang="zh-CN" b="1" i="1">
                                <a:latin typeface="Cambria Math"/>
                              </a:rPr>
                              <m:t>𝟎</m:t>
                            </m:r>
                          </m:sub>
                        </m:sSub>
                        <m:r>
                          <a:rPr lang="en-US" altLang="zh-CN" b="1" i="1">
                            <a:latin typeface="Cambria Math"/>
                          </a:rPr>
                          <m:t>𝑻</m:t>
                        </m:r>
                      </m:den>
                    </m:f>
                    <m:r>
                      <a:rPr lang="en-US" altLang="zh-CN" b="0" i="0" smtClean="0">
                        <a:latin typeface="Cambria Math" panose="02040503050406030204" pitchFamily="18" charset="0"/>
                      </a:rPr>
                      <m:t> </m:t>
                    </m:r>
                  </m:oMath>
                </a14:m>
                <a:r>
                  <a:rPr lang="en-US" altLang="zh-CN"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利用这个公式来求电子对</a:t>
                </a:r>
                <a:r>
                  <a:rPr lang="en-US" altLang="zh-CN" dirty="0" smtClean="0"/>
                  <a:t>x</a:t>
                </a:r>
                <a:r>
                  <a:rPr lang="zh-CN" altLang="en-US" dirty="0" smtClean="0"/>
                  <a:t>的偏导，公式中载流子密度是位置的函数，导带底有效状态密度不是位置函数，热平衡时，同一块半导体中表示载流子的分布的费米能级是统一的费米能级，一块半导体是一个统一的电子系统，费米能级不随位置变化，而半导体中由于有内建电场存在</a:t>
                </a:r>
                <a:r>
                  <a:rPr lang="en-US" altLang="zh-CN" dirty="0" smtClean="0"/>
                  <a:t>》</a:t>
                </a:r>
                <a:r>
                  <a:rPr lang="zh-CN" altLang="en-US" dirty="0" smtClean="0"/>
                  <a:t>，半导体中电子能量将叠加一个电势能，就反应在导带底能量随位置变化上</a:t>
                </a:r>
                <a:r>
                  <a:rPr lang="en-US" altLang="zh-CN" dirty="0" smtClean="0"/>
                  <a:t>》</a:t>
                </a:r>
                <a:r>
                  <a:rPr lang="zh-CN" altLang="en-US" dirty="0" smtClean="0"/>
                  <a:t>，电子的电势能等于电子电荷量</a:t>
                </a:r>
                <a:r>
                  <a:rPr lang="en-US" altLang="zh-CN" dirty="0" smtClean="0"/>
                  <a:t>-e</a:t>
                </a:r>
                <a:r>
                  <a:rPr lang="zh-CN" altLang="en-US" dirty="0" smtClean="0"/>
                  <a:t>乘以电势</a:t>
                </a:r>
                <a:r>
                  <a:rPr lang="en-US" altLang="zh-CN" dirty="0" err="1" smtClean="0"/>
                  <a:t>Vx</a:t>
                </a:r>
                <a:r>
                  <a:rPr lang="zh-CN" altLang="en-US" dirty="0" smtClean="0"/>
                  <a:t>。因此电子密度对位置</a:t>
                </a:r>
                <a:r>
                  <a:rPr lang="en-US" altLang="zh-CN" dirty="0" smtClean="0"/>
                  <a:t>x</a:t>
                </a:r>
                <a:r>
                  <a:rPr lang="zh-CN" altLang="en-US" dirty="0" smtClean="0"/>
                  <a:t>求偏导就等于</a:t>
                </a:r>
                <a:r>
                  <a:rPr lang="en-US" altLang="zh-CN" dirty="0" smtClean="0"/>
                  <a:t>》</a:t>
                </a:r>
                <a14:m>
                  <m:oMath xmlns:m="http://schemas.openxmlformats.org/officeDocument/2006/math">
                    <m:f>
                      <m:fPr>
                        <m:ctrlPr>
                          <a:rPr lang="en-US" altLang="zh-CN" b="1" i="1" smtClean="0">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𝒏</m:t>
                        </m:r>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𝒏</m:t>
                        </m:r>
                      </m:num>
                      <m:den>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den>
                    </m:f>
                    <m:f>
                      <m:fPr>
                        <m:ctrlPr>
                          <a:rPr lang="en-US" altLang="zh-CN" b="1" i="1">
                            <a:latin typeface="Cambria Math" panose="02040503050406030204" pitchFamily="18" charset="0"/>
                            <a:ea typeface="Cambria Math"/>
                          </a:rPr>
                        </m:ctrlPr>
                      </m:fPr>
                      <m:num>
                        <m:r>
                          <a:rPr lang="zh-CN" altLang="en-US"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𝑬</m:t>
                            </m:r>
                          </m:e>
                          <m:sub>
                            <m:r>
                              <a:rPr lang="en-US" altLang="zh-CN" b="1" i="1">
                                <a:latin typeface="Cambria Math"/>
                                <a:ea typeface="Cambria Math"/>
                              </a:rPr>
                              <m:t>𝑪</m:t>
                            </m:r>
                          </m:sub>
                        </m:sSub>
                      </m:num>
                      <m:den>
                        <m:r>
                          <a:rPr lang="zh-CN" altLang="en-US" b="1" i="1">
                            <a:latin typeface="Cambria Math"/>
                            <a:ea typeface="Cambria Math"/>
                          </a:rPr>
                          <m:t>𝝏</m:t>
                        </m:r>
                        <m:r>
                          <a:rPr lang="en-US" altLang="zh-CN" b="1" i="1">
                            <a:latin typeface="Cambria Math"/>
                            <a:ea typeface="Cambria Math"/>
                          </a:rPr>
                          <m:t>𝒙</m:t>
                        </m:r>
                      </m:den>
                    </m:f>
                  </m:oMath>
                </a14:m>
                <a:r>
                  <a:rPr lang="zh-CN" altLang="en-US" b="1" dirty="0" smtClean="0"/>
                  <a:t>；公式中的导带底能量对位置求偏导就等于</a:t>
                </a:r>
                <a14:m>
                  <m:oMath xmlns:m="http://schemas.openxmlformats.org/officeDocument/2006/math">
                    <m:r>
                      <a:rPr lang="en-US" altLang="zh-CN" b="1" i="1" smtClean="0">
                        <a:latin typeface="Cambria Math"/>
                        <a:ea typeface="Cambria Math"/>
                      </a:rPr>
                      <m:t>−</m:t>
                    </m:r>
                    <m:r>
                      <a:rPr lang="en-US" altLang="zh-CN" b="1" i="1" smtClean="0">
                        <a:latin typeface="Cambria Math"/>
                        <a:ea typeface="Cambria Math"/>
                      </a:rPr>
                      <m:t>𝒆</m:t>
                    </m:r>
                    <m:f>
                      <m:fPr>
                        <m:ctrlPr>
                          <a:rPr lang="en-US" altLang="zh-CN" b="1" i="1">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𝑽</m:t>
                        </m:r>
                        <m:d>
                          <m:dPr>
                            <m:ctrlPr>
                              <a:rPr lang="en-US" altLang="zh-CN" b="1" i="1">
                                <a:latin typeface="Cambria Math" panose="02040503050406030204" pitchFamily="18" charset="0"/>
                                <a:ea typeface="Cambria Math"/>
                              </a:rPr>
                            </m:ctrlPr>
                          </m:dPr>
                          <m:e>
                            <m:r>
                              <a:rPr lang="en-US" altLang="zh-CN" b="1" i="1">
                                <a:latin typeface="Cambria Math"/>
                                <a:ea typeface="Cambria Math"/>
                              </a:rPr>
                              <m:t>𝒙</m:t>
                            </m:r>
                          </m:e>
                        </m:d>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r>
                      <a:rPr lang="en-US" altLang="zh-CN" b="1" i="1">
                        <a:latin typeface="Cambria Math"/>
                        <a:ea typeface="Cambria Math"/>
                      </a:rPr>
                      <m:t>𝒆</m:t>
                    </m:r>
                    <m:r>
                      <a:rPr lang="en-US" altLang="zh-CN" b="1" i="1">
                        <a:latin typeface="Cambria Math"/>
                        <a:ea typeface="Cambria Math"/>
                      </a:rPr>
                      <m:t>∈</m:t>
                    </m:r>
                  </m:oMath>
                </a14:m>
                <a:r>
                  <a:rPr lang="zh-CN" altLang="en-US" b="1" dirty="0" smtClean="0"/>
                  <a:t>，得到</a:t>
                </a:r>
                <a:r>
                  <a:rPr lang="en-US" altLang="zh-CN" b="1" dirty="0" smtClean="0"/>
                  <a:t>》</a:t>
                </a:r>
                <a14:m>
                  <m:oMath xmlns:m="http://schemas.openxmlformats.org/officeDocument/2006/math">
                    <m:f>
                      <m:fPr>
                        <m:ctrlPr>
                          <a:rPr lang="en-US" altLang="zh-CN" b="1" i="1" smtClean="0">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𝒏</m:t>
                        </m:r>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𝒏𝒆</m:t>
                        </m:r>
                        <m:r>
                          <a:rPr lang="en-US" altLang="zh-CN" b="1" i="1">
                            <a:latin typeface="Cambria Math"/>
                            <a:ea typeface="Cambria Math"/>
                          </a:rPr>
                          <m:t>∈</m:t>
                        </m:r>
                      </m:num>
                      <m:den>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den>
                    </m:f>
                  </m:oMath>
                </a14:m>
                <a:r>
                  <a:rPr lang="zh-CN" altLang="en-US" b="1" dirty="0" smtClean="0"/>
                  <a:t>。代回公式</a:t>
                </a:r>
                <a:r>
                  <a:rPr lang="en-US" altLang="zh-CN" b="1" dirty="0" smtClean="0"/>
                  <a:t>》</a:t>
                </a:r>
                <a14:m>
                  <m:oMath xmlns:m="http://schemas.openxmlformats.org/officeDocument/2006/math">
                    <m:r>
                      <a:rPr lang="en-US" altLang="zh-CN" b="1" i="1" smtClean="0">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panose="02040503050406030204" pitchFamily="18" charset="0"/>
                        <a:ea typeface="Cambria Math"/>
                      </a:rPr>
                      <m:t>=</m:t>
                    </m:r>
                    <m:r>
                      <a:rPr lang="en-US" altLang="zh-CN" b="1" i="1" smtClean="0">
                        <a:solidFill>
                          <a:srgbClr val="002060"/>
                        </a:solidFill>
                        <a:latin typeface="Cambria Math" panose="02040503050406030204" pitchFamily="18" charset="0"/>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a14:m>
                <a:r>
                  <a:rPr lang="zh-CN" altLang="en-US" b="1" dirty="0" smtClean="0"/>
                  <a:t>，</a:t>
                </a:r>
                <a:endParaRPr lang="zh-CN"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依据上面的物理图像，考虑一维</a:t>
                </a:r>
                <a:r>
                  <a:rPr lang="en-US" altLang="zh-CN" dirty="0" smtClean="0"/>
                  <a:t>n</a:t>
                </a:r>
                <a:r>
                  <a:rPr lang="zh-CN" altLang="en-US" dirty="0" smtClean="0"/>
                  <a:t>型非简并半导体</a:t>
                </a:r>
                <a:r>
                  <a:rPr lang="en-US" altLang="zh-CN" dirty="0" smtClean="0"/>
                  <a:t>》</a:t>
                </a:r>
                <a:r>
                  <a:rPr lang="zh-CN" altLang="en-US" dirty="0" smtClean="0"/>
                  <a:t>，在热平衡时，漂移电流与扩散电流和为零</a:t>
                </a:r>
                <a:r>
                  <a:rPr lang="en-US" altLang="zh-CN" dirty="0" smtClean="0"/>
                  <a:t>》</a:t>
                </a:r>
                <a:r>
                  <a:rPr lang="zh-CN" altLang="en-US" dirty="0" smtClean="0"/>
                  <a:t>。就可以得到</a:t>
                </a:r>
                <a:r>
                  <a:rPr lang="en-US" altLang="zh-CN" dirty="0" smtClean="0"/>
                  <a:t>》</a:t>
                </a:r>
                <a:r>
                  <a:rPr lang="en-US" altLang="zh-CN" b="1" i="0">
                    <a:solidFill>
                      <a:srgbClr val="002060"/>
                    </a:solidFill>
                    <a:latin typeface="Cambria Math"/>
                  </a:rPr>
                  <a:t>𝑱</a:t>
                </a:r>
                <a:r>
                  <a:rPr lang="en-US" altLang="zh-CN" b="1" i="0" smtClean="0">
                    <a:solidFill>
                      <a:srgbClr val="002060"/>
                    </a:solidFill>
                    <a:latin typeface="Cambria Math" panose="02040503050406030204" pitchFamily="18" charset="0"/>
                  </a:rPr>
                  <a:t>_</a:t>
                </a:r>
                <a:r>
                  <a:rPr lang="en-US" altLang="zh-CN" b="1" i="0">
                    <a:solidFill>
                      <a:srgbClr val="002060"/>
                    </a:solidFill>
                    <a:latin typeface="Cambria Math"/>
                  </a:rPr>
                  <a:t>𝒏=𝒏𝒆</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∈+𝒆</a:t>
                </a:r>
                <a:r>
                  <a:rPr lang="en-US" altLang="zh-CN" b="1" i="0">
                    <a:solidFill>
                      <a:srgbClr val="002060"/>
                    </a:solidFill>
                    <a:latin typeface="Cambria Math"/>
                  </a:rPr>
                  <a:t>𝑫</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 </a:t>
                </a:r>
                <a:r>
                  <a:rPr lang="zh-CN" altLang="en-US" b="1" i="0">
                    <a:solidFill>
                      <a:srgbClr val="002060"/>
                    </a:solidFill>
                    <a:latin typeface="Cambria Math"/>
                  </a:rPr>
                  <a:t> 𝝏</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a:t>
                </a:r>
                <a:r>
                  <a:rPr lang="zh-CN" altLang="en-US" b="1" i="0">
                    <a:solidFill>
                      <a:srgbClr val="002060"/>
                    </a:solidFill>
                    <a:latin typeface="Cambria Math"/>
                  </a:rPr>
                  <a:t>𝝏</a:t>
                </a:r>
                <a:r>
                  <a:rPr lang="en-US" altLang="zh-CN" b="1" i="0">
                    <a:solidFill>
                      <a:srgbClr val="002060"/>
                    </a:solidFill>
                    <a:latin typeface="Cambria Math"/>
                  </a:rPr>
                  <a:t>𝒙</a:t>
                </a:r>
                <a:r>
                  <a:rPr lang="en-US" altLang="zh-CN" dirty="0" smtClean="0"/>
                  <a:t>=0》</a:t>
                </a:r>
                <a:r>
                  <a:rPr lang="zh-CN" altLang="en-US" dirty="0" smtClean="0"/>
                  <a:t>，</a:t>
                </a:r>
                <a:r>
                  <a:rPr lang="zh-CN" altLang="en-US" b="1" i="0" dirty="0" smtClean="0">
                    <a:solidFill>
                      <a:srgbClr val="002060"/>
                    </a:solidFill>
                    <a:latin typeface="Cambria Math" panose="02040503050406030204" pitchFamily="18" charset="0"/>
                  </a:rPr>
                  <a:t>则</a:t>
                </a:r>
                <a:r>
                  <a:rPr lang="en-US" altLang="zh-CN" b="1" i="0" dirty="0" smtClean="0">
                    <a:solidFill>
                      <a:srgbClr val="002060"/>
                    </a:solidFill>
                    <a:latin typeface="Cambria Math" panose="02040503050406030204" pitchFamily="18" charset="0"/>
                  </a:rPr>
                  <a:t>》</a:t>
                </a:r>
                <a:r>
                  <a:rPr lang="en-US" altLang="zh-CN" b="1" i="0" smtClean="0">
                    <a:solidFill>
                      <a:srgbClr val="002060"/>
                    </a:solidFill>
                    <a:latin typeface="Cambria Math"/>
                  </a:rPr>
                  <a:t>𝒏𝒆</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a:t>
                </a:r>
                <a:r>
                  <a:rPr lang="en-US" altLang="zh-CN" b="1" i="0">
                    <a:solidFill>
                      <a:srgbClr val="002060"/>
                    </a:solidFill>
                    <a:latin typeface="Cambria Math" panose="02040503050406030204" pitchFamily="18" charset="0"/>
                    <a:ea typeface="Cambria Math"/>
                  </a:rPr>
                  <a:t>=</a:t>
                </a:r>
                <a:r>
                  <a:rPr lang="en-US" altLang="zh-CN" b="1" i="0" smtClean="0">
                    <a:solidFill>
                      <a:srgbClr val="002060"/>
                    </a:solidFill>
                    <a:latin typeface="Cambria Math" panose="02040503050406030204" pitchFamily="18" charset="0"/>
                    <a:ea typeface="Cambria Math"/>
                  </a:rPr>
                  <a:t>−</a:t>
                </a:r>
                <a:r>
                  <a:rPr lang="en-US" altLang="zh-CN" b="1" i="0">
                    <a:solidFill>
                      <a:srgbClr val="002060"/>
                    </a:solidFill>
                    <a:latin typeface="Cambria Math"/>
                    <a:ea typeface="Cambria Math"/>
                  </a:rPr>
                  <a:t>𝒆</a:t>
                </a:r>
                <a:r>
                  <a:rPr lang="en-US" altLang="zh-CN" b="1" i="0">
                    <a:solidFill>
                      <a:srgbClr val="002060"/>
                    </a:solidFill>
                    <a:latin typeface="Cambria Math"/>
                  </a:rPr>
                  <a:t>𝑫</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 </a:t>
                </a:r>
                <a:r>
                  <a:rPr lang="zh-CN" altLang="en-US" b="1" i="0">
                    <a:solidFill>
                      <a:srgbClr val="002060"/>
                    </a:solidFill>
                    <a:latin typeface="Cambria Math"/>
                  </a:rPr>
                  <a:t> 𝝏</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a:t>
                </a:r>
                <a:r>
                  <a:rPr lang="zh-CN" altLang="en-US" b="1" i="0">
                    <a:solidFill>
                      <a:srgbClr val="002060"/>
                    </a:solidFill>
                    <a:latin typeface="Cambria Math"/>
                  </a:rPr>
                  <a:t>𝝏</a:t>
                </a:r>
                <a:r>
                  <a:rPr lang="en-US" altLang="zh-CN" b="1" i="0">
                    <a:solidFill>
                      <a:srgbClr val="002060"/>
                    </a:solidFill>
                    <a:latin typeface="Cambria Math"/>
                  </a:rPr>
                  <a:t>𝒙</a:t>
                </a:r>
                <a:r>
                  <a:rPr lang="zh-CN" altLang="en-US" dirty="0" smtClean="0"/>
                  <a:t>；在热平衡条件下，对于非简并半导体，公式中的电子密度可以表示为</a:t>
                </a:r>
                <a:r>
                  <a:rPr lang="en-US" altLang="zh-CN" dirty="0" smtClean="0"/>
                  <a:t>》</a:t>
                </a:r>
                <a:r>
                  <a:rPr lang="en-US" altLang="zh-CN" b="1" i="0" smtClean="0">
                    <a:latin typeface="Cambria Math"/>
                  </a:rPr>
                  <a:t>𝒏=</a:t>
                </a:r>
                <a:r>
                  <a:rPr lang="en-US" altLang="zh-CN" b="1" i="0">
                    <a:latin typeface="Cambria Math"/>
                  </a:rPr>
                  <a:t>𝑵</a:t>
                </a:r>
                <a:r>
                  <a:rPr lang="en-US" altLang="zh-CN" b="1" i="0">
                    <a:latin typeface="Cambria Math" panose="02040503050406030204" pitchFamily="18" charset="0"/>
                  </a:rPr>
                  <a:t>_</a:t>
                </a:r>
                <a:r>
                  <a:rPr lang="en-US" altLang="zh-CN" b="1" i="0">
                    <a:latin typeface="Cambria Math"/>
                  </a:rPr>
                  <a:t>𝑪 𝒆𝒙𝒑−</a:t>
                </a:r>
                <a:r>
                  <a:rPr lang="en-US" altLang="zh-CN" b="1" i="0">
                    <a:latin typeface="Cambria Math" panose="02040503050406030204" pitchFamily="18" charset="0"/>
                  </a:rPr>
                  <a:t>(</a:t>
                </a:r>
                <a:r>
                  <a:rPr lang="en-US" altLang="zh-CN" b="1" i="0">
                    <a:latin typeface="Cambria Math"/>
                  </a:rPr>
                  <a:t>𝑬</a:t>
                </a:r>
                <a:r>
                  <a:rPr lang="en-US" altLang="zh-CN" b="1" i="0">
                    <a:latin typeface="Cambria Math" panose="02040503050406030204" pitchFamily="18" charset="0"/>
                  </a:rPr>
                  <a:t>_</a:t>
                </a:r>
                <a:r>
                  <a:rPr lang="en-US" altLang="zh-CN" b="1" i="0">
                    <a:latin typeface="Cambria Math"/>
                  </a:rPr>
                  <a:t>𝑪−𝑬</a:t>
                </a:r>
                <a:r>
                  <a:rPr lang="en-US" altLang="zh-CN" b="1" i="0">
                    <a:latin typeface="Cambria Math" panose="02040503050406030204" pitchFamily="18" charset="0"/>
                  </a:rPr>
                  <a:t>_</a:t>
                </a:r>
                <a:r>
                  <a:rPr lang="en-US" altLang="zh-CN" b="1" i="0">
                    <a:latin typeface="Cambria Math"/>
                  </a:rPr>
                  <a:t>𝒇</a:t>
                </a:r>
                <a:r>
                  <a:rPr lang="en-US" altLang="zh-CN" b="1" i="0">
                    <a:latin typeface="Cambria Math" panose="02040503050406030204" pitchFamily="18" charset="0"/>
                  </a:rPr>
                  <a:t>)/(</a:t>
                </a:r>
                <a:r>
                  <a:rPr lang="en-US" altLang="zh-CN" b="1" i="0">
                    <a:latin typeface="Cambria Math"/>
                  </a:rPr>
                  <a:t>𝑲</a:t>
                </a:r>
                <a:r>
                  <a:rPr lang="en-US" altLang="zh-CN" b="1" i="0">
                    <a:latin typeface="Cambria Math" panose="02040503050406030204" pitchFamily="18" charset="0"/>
                  </a:rPr>
                  <a:t>_</a:t>
                </a:r>
                <a:r>
                  <a:rPr lang="en-US" altLang="zh-CN" b="1" i="0">
                    <a:latin typeface="Cambria Math"/>
                  </a:rPr>
                  <a:t>𝟎 𝑻</a:t>
                </a:r>
                <a:r>
                  <a:rPr lang="en-US" altLang="zh-CN" b="1" i="0">
                    <a:latin typeface="Cambria Math" panose="02040503050406030204" pitchFamily="18" charset="0"/>
                  </a:rPr>
                  <a:t>)</a:t>
                </a:r>
                <a:r>
                  <a:rPr lang="en-US" altLang="zh-CN" b="0" i="0" smtClean="0">
                    <a:latin typeface="Cambria Math" panose="02040503050406030204" pitchFamily="18" charset="0"/>
                  </a:rPr>
                  <a:t>  </a:t>
                </a:r>
                <a:r>
                  <a:rPr lang="en-US" altLang="zh-CN"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利用这个公式来求电子对</a:t>
                </a:r>
                <a:r>
                  <a:rPr lang="en-US" altLang="zh-CN" dirty="0" smtClean="0"/>
                  <a:t>x</a:t>
                </a:r>
                <a:r>
                  <a:rPr lang="zh-CN" altLang="en-US" dirty="0" smtClean="0"/>
                  <a:t>的偏导，公式中载流子密度是位置的函数，导带底有效状态密度不是位置函数，热平衡时，同一块半导体中表示载流子的分布的费米能级是统一的费米能级，一块半导体是一个统一的电子系统，费米能级不随位置变化，而半导体中由于有内建电场存在</a:t>
                </a:r>
                <a:r>
                  <a:rPr lang="en-US" altLang="zh-CN" dirty="0" smtClean="0"/>
                  <a:t>》</a:t>
                </a:r>
                <a:r>
                  <a:rPr lang="zh-CN" altLang="en-US" dirty="0" smtClean="0"/>
                  <a:t>，半导体中电子能量将叠加一个电势能，就反应在导带底能量随位置变化上</a:t>
                </a:r>
                <a:r>
                  <a:rPr lang="en-US" altLang="zh-CN" dirty="0" smtClean="0"/>
                  <a:t>》</a:t>
                </a:r>
                <a:r>
                  <a:rPr lang="zh-CN" altLang="en-US" dirty="0" smtClean="0"/>
                  <a:t>，电子的电势能等于电子电荷量</a:t>
                </a:r>
                <a:r>
                  <a:rPr lang="en-US" altLang="zh-CN" dirty="0" smtClean="0"/>
                  <a:t>-e</a:t>
                </a:r>
                <a:r>
                  <a:rPr lang="zh-CN" altLang="en-US" dirty="0" smtClean="0"/>
                  <a:t>乘以电势</a:t>
                </a:r>
                <a:r>
                  <a:rPr lang="en-US" altLang="zh-CN" dirty="0" err="1" smtClean="0"/>
                  <a:t>Vx</a:t>
                </a:r>
                <a:r>
                  <a:rPr lang="zh-CN" altLang="en-US" dirty="0" smtClean="0"/>
                  <a:t>。因此电子密度对位置</a:t>
                </a:r>
                <a:r>
                  <a:rPr lang="en-US" altLang="zh-CN" dirty="0" smtClean="0"/>
                  <a:t>x</a:t>
                </a:r>
                <a:r>
                  <a:rPr lang="zh-CN" altLang="en-US" dirty="0" smtClean="0"/>
                  <a:t>求偏导就等于</a:t>
                </a:r>
                <a:r>
                  <a:rPr lang="en-US" altLang="zh-CN" dirty="0" smtClean="0"/>
                  <a:t>》</a:t>
                </a:r>
                <a:r>
                  <a:rPr lang="zh-CN" altLang="en-US" b="1" i="0">
                    <a:latin typeface="Cambria Math"/>
                    <a:ea typeface="Cambria Math"/>
                  </a:rPr>
                  <a:t>𝝏</a:t>
                </a:r>
                <a:r>
                  <a:rPr lang="en-US" altLang="zh-CN" b="1" i="0">
                    <a:latin typeface="Cambria Math"/>
                    <a:ea typeface="Cambria Math"/>
                  </a:rPr>
                  <a:t>𝒏</a:t>
                </a:r>
                <a:r>
                  <a:rPr lang="en-US" altLang="zh-CN" b="1" i="0" smtClean="0">
                    <a:latin typeface="Cambria Math" panose="02040503050406030204" pitchFamily="18" charset="0"/>
                    <a:ea typeface="Cambria Math"/>
                  </a:rPr>
                  <a:t>/</a:t>
                </a:r>
                <a:r>
                  <a:rPr lang="zh-CN" altLang="en-US" b="1" i="0">
                    <a:latin typeface="Cambria Math"/>
                    <a:ea typeface="Cambria Math"/>
                  </a:rPr>
                  <a:t>𝝏</a:t>
                </a:r>
                <a:r>
                  <a:rPr lang="en-US" altLang="zh-CN" b="1" i="0">
                    <a:latin typeface="Cambria Math"/>
                    <a:ea typeface="Cambria Math"/>
                  </a:rPr>
                  <a:t>𝒙=−𝒏</a:t>
                </a:r>
                <a:r>
                  <a:rPr lang="en-US" altLang="zh-CN" b="1" i="0">
                    <a:latin typeface="Cambria Math" panose="02040503050406030204" pitchFamily="18" charset="0"/>
                    <a:ea typeface="Cambria Math"/>
                  </a:rPr>
                  <a:t>/(</a:t>
                </a:r>
                <a:r>
                  <a:rPr lang="en-US" altLang="zh-CN" b="1" i="0">
                    <a:latin typeface="Cambria Math"/>
                    <a:ea typeface="Cambria Math"/>
                  </a:rPr>
                  <a:t>𝑲</a:t>
                </a:r>
                <a:r>
                  <a:rPr lang="en-US" altLang="zh-CN" b="1" i="0">
                    <a:latin typeface="Cambria Math" panose="02040503050406030204" pitchFamily="18" charset="0"/>
                    <a:ea typeface="Cambria Math"/>
                  </a:rPr>
                  <a:t>_</a:t>
                </a:r>
                <a:r>
                  <a:rPr lang="en-US" altLang="zh-CN" b="1" i="0">
                    <a:latin typeface="Cambria Math"/>
                    <a:ea typeface="Cambria Math"/>
                  </a:rPr>
                  <a:t>𝟎 𝑻</a:t>
                </a:r>
                <a:r>
                  <a:rPr lang="en-US" altLang="zh-CN" b="1" i="0">
                    <a:latin typeface="Cambria Math" panose="02040503050406030204" pitchFamily="18" charset="0"/>
                    <a:ea typeface="Cambria Math"/>
                  </a:rPr>
                  <a:t>) </a:t>
                </a:r>
                <a:r>
                  <a:rPr lang="zh-CN" altLang="en-US" b="1" i="0">
                    <a:latin typeface="Cambria Math"/>
                  </a:rPr>
                  <a:t> </a:t>
                </a:r>
                <a:r>
                  <a:rPr lang="en-US" altLang="zh-CN" b="1" i="0">
                    <a:latin typeface="Cambria Math" panose="02040503050406030204" pitchFamily="18" charset="0"/>
                    <a:ea typeface="Cambria Math"/>
                  </a:rPr>
                  <a:t>(</a:t>
                </a:r>
                <a:r>
                  <a:rPr lang="zh-CN" altLang="en-US" b="1" i="0">
                    <a:latin typeface="Cambria Math"/>
                    <a:ea typeface="Cambria Math"/>
                  </a:rPr>
                  <a:t>𝝏</a:t>
                </a:r>
                <a:r>
                  <a:rPr lang="en-US" altLang="zh-CN" b="1" i="0">
                    <a:latin typeface="Cambria Math"/>
                    <a:ea typeface="Cambria Math"/>
                  </a:rPr>
                  <a:t>𝑬</a:t>
                </a:r>
                <a:r>
                  <a:rPr lang="en-US" altLang="zh-CN" b="1" i="0">
                    <a:latin typeface="Cambria Math" panose="02040503050406030204" pitchFamily="18" charset="0"/>
                    <a:ea typeface="Cambria Math"/>
                  </a:rPr>
                  <a:t>_</a:t>
                </a:r>
                <a:r>
                  <a:rPr lang="en-US" altLang="zh-CN" b="1" i="0">
                    <a:latin typeface="Cambria Math"/>
                    <a:ea typeface="Cambria Math"/>
                  </a:rPr>
                  <a:t>𝑪</a:t>
                </a:r>
                <a:r>
                  <a:rPr lang="en-US" altLang="zh-CN" b="1" i="0">
                    <a:latin typeface="Cambria Math" panose="02040503050406030204" pitchFamily="18" charset="0"/>
                    <a:ea typeface="Cambria Math"/>
                  </a:rPr>
                  <a:t>)/</a:t>
                </a:r>
                <a:r>
                  <a:rPr lang="zh-CN" altLang="en-US" b="1" i="0">
                    <a:latin typeface="Cambria Math"/>
                    <a:ea typeface="Cambria Math"/>
                  </a:rPr>
                  <a:t>𝝏</a:t>
                </a:r>
                <a:r>
                  <a:rPr lang="en-US" altLang="zh-CN" b="1" i="0">
                    <a:latin typeface="Cambria Math"/>
                    <a:ea typeface="Cambria Math"/>
                  </a:rPr>
                  <a:t>𝒙</a:t>
                </a:r>
                <a:r>
                  <a:rPr lang="zh-CN" altLang="en-US" b="1" dirty="0" smtClean="0"/>
                  <a:t>；公式中的导带底能量对位置求偏导就等于</a:t>
                </a:r>
                <a:r>
                  <a:rPr lang="en-US" altLang="zh-CN" b="1" i="0" smtClean="0">
                    <a:latin typeface="Cambria Math"/>
                    <a:ea typeface="Cambria Math"/>
                  </a:rPr>
                  <a:t>−𝒆</a:t>
                </a:r>
                <a:r>
                  <a:rPr lang="zh-CN" altLang="en-US" b="1" i="0">
                    <a:latin typeface="Cambria Math"/>
                  </a:rPr>
                  <a:t> </a:t>
                </a:r>
                <a:r>
                  <a:rPr lang="zh-CN" altLang="en-US" b="1" i="0">
                    <a:latin typeface="Cambria Math"/>
                    <a:ea typeface="Cambria Math"/>
                  </a:rPr>
                  <a:t>𝝏</a:t>
                </a:r>
                <a:r>
                  <a:rPr lang="en-US" altLang="zh-CN" b="1" i="0">
                    <a:latin typeface="Cambria Math"/>
                    <a:ea typeface="Cambria Math"/>
                  </a:rPr>
                  <a:t>𝑽</a:t>
                </a:r>
                <a:r>
                  <a:rPr lang="en-US" altLang="zh-CN" b="1" i="0">
                    <a:latin typeface="Cambria Math" panose="02040503050406030204" pitchFamily="18" charset="0"/>
                    <a:ea typeface="Cambria Math"/>
                  </a:rPr>
                  <a:t>(</a:t>
                </a:r>
                <a:r>
                  <a:rPr lang="en-US" altLang="zh-CN" b="1" i="0">
                    <a:latin typeface="Cambria Math"/>
                    <a:ea typeface="Cambria Math"/>
                  </a:rPr>
                  <a:t>𝒙</a:t>
                </a:r>
                <a:r>
                  <a:rPr lang="en-US" altLang="zh-CN" b="1" i="0">
                    <a:latin typeface="Cambria Math" panose="02040503050406030204" pitchFamily="18" charset="0"/>
                    <a:ea typeface="Cambria Math"/>
                  </a:rPr>
                  <a:t>)/</a:t>
                </a:r>
                <a:r>
                  <a:rPr lang="zh-CN" altLang="en-US" b="1" i="0">
                    <a:latin typeface="Cambria Math"/>
                    <a:ea typeface="Cambria Math"/>
                  </a:rPr>
                  <a:t>𝝏</a:t>
                </a:r>
                <a:r>
                  <a:rPr lang="en-US" altLang="zh-CN" b="1" i="0">
                    <a:latin typeface="Cambria Math"/>
                    <a:ea typeface="Cambria Math"/>
                  </a:rPr>
                  <a:t>𝒙=𝒆∈</a:t>
                </a:r>
                <a:r>
                  <a:rPr lang="zh-CN" altLang="en-US" b="1" dirty="0" smtClean="0"/>
                  <a:t>，得到</a:t>
                </a:r>
                <a:r>
                  <a:rPr lang="en-US" altLang="zh-CN" b="1" dirty="0" smtClean="0"/>
                  <a:t>》</a:t>
                </a:r>
                <a:r>
                  <a:rPr lang="zh-CN" altLang="en-US" b="1" i="0">
                    <a:latin typeface="Cambria Math"/>
                    <a:ea typeface="Cambria Math"/>
                  </a:rPr>
                  <a:t>𝝏</a:t>
                </a:r>
                <a:r>
                  <a:rPr lang="en-US" altLang="zh-CN" b="1" i="0">
                    <a:latin typeface="Cambria Math"/>
                    <a:ea typeface="Cambria Math"/>
                  </a:rPr>
                  <a:t>𝒏</a:t>
                </a:r>
                <a:r>
                  <a:rPr lang="en-US" altLang="zh-CN" b="1" i="0" smtClean="0">
                    <a:latin typeface="Cambria Math" panose="02040503050406030204" pitchFamily="18" charset="0"/>
                    <a:ea typeface="Cambria Math"/>
                  </a:rPr>
                  <a:t>/</a:t>
                </a:r>
                <a:r>
                  <a:rPr lang="zh-CN" altLang="en-US" b="1" i="0">
                    <a:latin typeface="Cambria Math"/>
                    <a:ea typeface="Cambria Math"/>
                  </a:rPr>
                  <a:t>𝝏</a:t>
                </a:r>
                <a:r>
                  <a:rPr lang="en-US" altLang="zh-CN" b="1" i="0">
                    <a:latin typeface="Cambria Math"/>
                    <a:ea typeface="Cambria Math"/>
                  </a:rPr>
                  <a:t>𝒙=−</a:t>
                </a:r>
                <a:r>
                  <a:rPr lang="en-US" altLang="zh-CN" b="1" i="0">
                    <a:latin typeface="Cambria Math" panose="02040503050406030204" pitchFamily="18" charset="0"/>
                    <a:ea typeface="Cambria Math"/>
                  </a:rPr>
                  <a:t>(</a:t>
                </a:r>
                <a:r>
                  <a:rPr lang="en-US" altLang="zh-CN" b="1" i="0">
                    <a:latin typeface="Cambria Math"/>
                    <a:ea typeface="Cambria Math"/>
                  </a:rPr>
                  <a:t>𝒏𝒆∈</a:t>
                </a:r>
                <a:r>
                  <a:rPr lang="en-US" altLang="zh-CN" b="1" i="0">
                    <a:latin typeface="Cambria Math" panose="02040503050406030204" pitchFamily="18" charset="0"/>
                    <a:ea typeface="Cambria Math"/>
                  </a:rPr>
                  <a:t>)/(</a:t>
                </a:r>
                <a:r>
                  <a:rPr lang="en-US" altLang="zh-CN" b="1" i="0">
                    <a:latin typeface="Cambria Math"/>
                    <a:ea typeface="Cambria Math"/>
                  </a:rPr>
                  <a:t>𝑲</a:t>
                </a:r>
                <a:r>
                  <a:rPr lang="en-US" altLang="zh-CN" b="1" i="0">
                    <a:latin typeface="Cambria Math" panose="02040503050406030204" pitchFamily="18" charset="0"/>
                    <a:ea typeface="Cambria Math"/>
                  </a:rPr>
                  <a:t>_</a:t>
                </a:r>
                <a:r>
                  <a:rPr lang="en-US" altLang="zh-CN" b="1" i="0">
                    <a:latin typeface="Cambria Math"/>
                    <a:ea typeface="Cambria Math"/>
                  </a:rPr>
                  <a:t>𝟎 𝑻</a:t>
                </a:r>
                <a:r>
                  <a:rPr lang="en-US" altLang="zh-CN" b="1" i="0">
                    <a:latin typeface="Cambria Math" panose="02040503050406030204" pitchFamily="18" charset="0"/>
                    <a:ea typeface="Cambria Math"/>
                  </a:rPr>
                  <a:t>)</a:t>
                </a:r>
                <a:r>
                  <a:rPr lang="zh-CN" altLang="en-US" b="1" dirty="0" smtClean="0"/>
                  <a:t>。代回公式</a:t>
                </a:r>
                <a:r>
                  <a:rPr lang="en-US" altLang="zh-CN" b="1" dirty="0" smtClean="0"/>
                  <a:t>》</a:t>
                </a:r>
                <a:r>
                  <a:rPr lang="en-US" altLang="zh-CN" b="1" i="0" smtClean="0">
                    <a:solidFill>
                      <a:srgbClr val="002060"/>
                    </a:solidFill>
                    <a:latin typeface="Cambria Math"/>
                  </a:rPr>
                  <a:t>𝒏𝒆</a:t>
                </a:r>
                <a:r>
                  <a:rPr lang="zh-CN" altLang="en-US" b="1" i="0">
                    <a:solidFill>
                      <a:srgbClr val="002060"/>
                    </a:solidFill>
                    <a:latin typeface="Cambria Math"/>
                  </a:rPr>
                  <a:t>𝝁</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a:ea typeface="Cambria Math"/>
                  </a:rPr>
                  <a:t>∈</a:t>
                </a:r>
                <a:r>
                  <a:rPr lang="en-US" altLang="zh-CN" b="1" i="0">
                    <a:solidFill>
                      <a:srgbClr val="002060"/>
                    </a:solidFill>
                    <a:latin typeface="Cambria Math" panose="02040503050406030204" pitchFamily="18" charset="0"/>
                    <a:ea typeface="Cambria Math"/>
                  </a:rPr>
                  <a:t>=</a:t>
                </a:r>
                <a:r>
                  <a:rPr lang="en-US" altLang="zh-CN" b="1" i="0" smtClean="0">
                    <a:solidFill>
                      <a:srgbClr val="002060"/>
                    </a:solidFill>
                    <a:latin typeface="Cambria Math" panose="02040503050406030204" pitchFamily="18" charset="0"/>
                    <a:ea typeface="Cambria Math"/>
                  </a:rPr>
                  <a:t>−</a:t>
                </a:r>
                <a:r>
                  <a:rPr lang="en-US" altLang="zh-CN" b="1" i="0">
                    <a:solidFill>
                      <a:srgbClr val="002060"/>
                    </a:solidFill>
                    <a:latin typeface="Cambria Math"/>
                    <a:ea typeface="Cambria Math"/>
                  </a:rPr>
                  <a:t>𝒆</a:t>
                </a:r>
                <a:r>
                  <a:rPr lang="en-US" altLang="zh-CN" b="1" i="0">
                    <a:solidFill>
                      <a:srgbClr val="002060"/>
                    </a:solidFill>
                    <a:latin typeface="Cambria Math"/>
                  </a:rPr>
                  <a:t>𝑫</a:t>
                </a:r>
                <a:r>
                  <a:rPr lang="en-US" altLang="zh-CN" b="1" i="0">
                    <a:solidFill>
                      <a:srgbClr val="002060"/>
                    </a:solidFill>
                    <a:latin typeface="Cambria Math" panose="02040503050406030204" pitchFamily="18" charset="0"/>
                  </a:rPr>
                  <a:t>_</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 </a:t>
                </a:r>
                <a:r>
                  <a:rPr lang="zh-CN" altLang="en-US" b="1" i="0">
                    <a:solidFill>
                      <a:srgbClr val="002060"/>
                    </a:solidFill>
                    <a:latin typeface="Cambria Math"/>
                  </a:rPr>
                  <a:t> 𝝏</a:t>
                </a:r>
                <a:r>
                  <a:rPr lang="en-US" altLang="zh-CN" b="1" i="0">
                    <a:solidFill>
                      <a:srgbClr val="002060"/>
                    </a:solidFill>
                    <a:latin typeface="Cambria Math"/>
                  </a:rPr>
                  <a:t>𝒏</a:t>
                </a:r>
                <a:r>
                  <a:rPr lang="en-US" altLang="zh-CN" b="1" i="0">
                    <a:solidFill>
                      <a:srgbClr val="002060"/>
                    </a:solidFill>
                    <a:latin typeface="Cambria Math" panose="02040503050406030204" pitchFamily="18" charset="0"/>
                  </a:rPr>
                  <a:t>/</a:t>
                </a:r>
                <a:r>
                  <a:rPr lang="zh-CN" altLang="en-US" b="1" i="0">
                    <a:solidFill>
                      <a:srgbClr val="002060"/>
                    </a:solidFill>
                    <a:latin typeface="Cambria Math"/>
                  </a:rPr>
                  <a:t>𝝏</a:t>
                </a:r>
                <a:r>
                  <a:rPr lang="en-US" altLang="zh-CN" b="1" i="0">
                    <a:solidFill>
                      <a:srgbClr val="002060"/>
                    </a:solidFill>
                    <a:latin typeface="Cambria Math"/>
                  </a:rPr>
                  <a:t>𝒙</a:t>
                </a:r>
                <a:r>
                  <a:rPr lang="zh-CN" altLang="en-US" b="1" dirty="0" smtClean="0"/>
                  <a:t>，</a:t>
                </a:r>
                <a:endParaRPr lang="zh-CN"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19</a:t>
            </a:fld>
            <a:endParaRPr lang="en-US"/>
          </a:p>
        </p:txBody>
      </p:sp>
    </p:spTree>
    <p:extLst>
      <p:ext uri="{BB962C8B-B14F-4D97-AF65-F5344CB8AC3E}">
        <p14:creationId xmlns:p14="http://schemas.microsoft.com/office/powerpoint/2010/main" val="199468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章的内容包括非平衡载流子产生和复合相关的基本概念。描述非平衡载流子运动的连续性方程。在非本征半导体中非平衡少子的运动规律。近本征半导体中非平衡少子的扩散和漂移。及非平衡载流子复合过程的机理和直接辐射复合寿命表达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2229646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20</a:t>
            </a:fld>
            <a:endParaRPr lang="en-US"/>
          </a:p>
        </p:txBody>
      </p:sp>
    </p:spTree>
    <p:extLst>
      <p:ext uri="{BB962C8B-B14F-4D97-AF65-F5344CB8AC3E}">
        <p14:creationId xmlns:p14="http://schemas.microsoft.com/office/powerpoint/2010/main" val="44029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先来学习非平衡载流子的产生和复合的基本概念。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418183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处于热平衡</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状态的半导体在一定温度下载流子密度是一定的</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表示热平衡时电子和空穴密度。当对半导体</a:t>
                </a:r>
                <a:r>
                  <a:rPr lang="zh-CN" altLang="zh-CN" sz="1200" kern="1200" dirty="0" smtClean="0">
                    <a:solidFill>
                      <a:schemeClr val="tx1"/>
                    </a:solidFill>
                    <a:effectLst/>
                    <a:latin typeface="Arial" pitchFamily="34" charset="0"/>
                    <a:ea typeface="宋体" pitchFamily="2" charset="-122"/>
                    <a:cs typeface="+mn-cs"/>
                  </a:rPr>
                  <a:t>施加外界作用</a:t>
                </a:r>
                <a:r>
                  <a:rPr lang="zh-CN" altLang="en-US" sz="1200" kern="1200" dirty="0" smtClean="0">
                    <a:solidFill>
                      <a:schemeClr val="tx1"/>
                    </a:solidFill>
                    <a:effectLst/>
                    <a:latin typeface="Arial" pitchFamily="34" charset="0"/>
                    <a:ea typeface="宋体" pitchFamily="2" charset="-122"/>
                    <a:cs typeface="+mn-cs"/>
                  </a:rPr>
                  <a:t>，半导体</a:t>
                </a:r>
                <a:r>
                  <a:rPr lang="zh-CN" altLang="zh-CN" sz="1200" kern="1200" dirty="0" smtClean="0">
                    <a:solidFill>
                      <a:schemeClr val="tx1"/>
                    </a:solidFill>
                    <a:effectLst/>
                    <a:latin typeface="Arial" pitchFamily="34" charset="0"/>
                    <a:ea typeface="宋体" pitchFamily="2" charset="-122"/>
                    <a:cs typeface="+mn-cs"/>
                  </a:rPr>
                  <a:t>处于非平衡状态</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，例如施加光照、电压等，这时往往在半导体的局域区域产生非平衡载流子，这时载流子浓度不再是</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，而是比</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多出了一部分载流子，这时电子的浓度和空穴的浓度</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来表示。而</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比平衡态多出的载流子称为过剩载流子，也就是非平衡载流子，用</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n</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p</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表示。则有</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14:m>
                  <m:oMath xmlns:m="http://schemas.openxmlformats.org/officeDocument/2006/math">
                    <m:r>
                      <a:rPr lang="zh-CN" altLang="en-US" b="1" i="1" smtClean="0">
                        <a:latin typeface="Cambria Math"/>
                      </a:rPr>
                      <m:t>∆</m:t>
                    </m:r>
                    <m:r>
                      <a:rPr lang="en-US" altLang="zh-CN" b="1" i="1">
                        <a:latin typeface="Cambria Math"/>
                      </a:rPr>
                      <m:t>𝒏</m:t>
                    </m:r>
                    <m:r>
                      <a:rPr lang="en-US" altLang="zh-CN" b="1" i="1">
                        <a:latin typeface="Cambria Math"/>
                      </a:rPr>
                      <m:t>=</m:t>
                    </m:r>
                    <m:r>
                      <a:rPr lang="en-US" altLang="zh-CN" b="1" i="1">
                        <a:latin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r>
                      <a:rPr lang="zh-CN" altLang="en-US" b="1" i="1">
                        <a:latin typeface="Cambria Math" panose="02040503050406030204" pitchFamily="18" charset="0"/>
                      </a:rPr>
                      <m:t>，</m:t>
                    </m:r>
                  </m:oMath>
                </a14:m>
                <a:r>
                  <a:rPr lang="en-US" altLang="zh-CN" sz="1200" kern="1200" dirty="0" smtClean="0">
                    <a:solidFill>
                      <a:schemeClr val="tx1"/>
                    </a:solidFill>
                    <a:effectLst/>
                    <a:latin typeface="Arial" pitchFamily="34" charset="0"/>
                    <a:ea typeface="宋体" pitchFamily="2" charset="-122"/>
                    <a:cs typeface="+mn-cs"/>
                  </a:rPr>
                  <a:t>》</a:t>
                </a:r>
                <a14:m>
                  <m:oMath xmlns:m="http://schemas.openxmlformats.org/officeDocument/2006/math">
                    <m:r>
                      <a:rPr lang="zh-CN" altLang="en-US" b="1" i="1" smtClean="0">
                        <a:latin typeface="Cambria Math"/>
                      </a:rPr>
                      <m:t>∆</m:t>
                    </m:r>
                    <m:r>
                      <a:rPr lang="en-US" altLang="zh-CN" b="1" i="1">
                        <a:latin typeface="Cambria Math"/>
                      </a:rPr>
                      <m:t>𝒑</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a14:m>
                <a:r>
                  <a:rPr lang="zh-CN" altLang="en-US" sz="1200" kern="1200" dirty="0" smtClean="0">
                    <a:solidFill>
                      <a:schemeClr val="tx1"/>
                    </a:solidFill>
                    <a:effectLst/>
                    <a:latin typeface="Arial" pitchFamily="34" charset="0"/>
                    <a:ea typeface="宋体" pitchFamily="2" charset="-122"/>
                    <a:cs typeface="+mn-cs"/>
                  </a:rPr>
                  <a:t>。对半导体施加外界作用力，使半导体内部产生过剩载流子的过程，即为非平衡载流子的产生过程。</a:t>
                </a:r>
                <a:endParaRPr lang="en-US" altLang="zh-CN" sz="1200" kern="1200" dirty="0" smtClean="0">
                  <a:solidFill>
                    <a:schemeClr val="tx1"/>
                  </a:solidFill>
                  <a:effectLst/>
                  <a:latin typeface="Arial" pitchFamily="34"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处于热平衡</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状态的半导体在一定温度下载流子密度是一定的</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表示热平衡时电子和空穴密度。当对半导体</a:t>
                </a:r>
                <a:r>
                  <a:rPr lang="zh-CN" altLang="zh-CN" sz="1200" kern="1200" dirty="0" smtClean="0">
                    <a:solidFill>
                      <a:schemeClr val="tx1"/>
                    </a:solidFill>
                    <a:effectLst/>
                    <a:latin typeface="Arial" pitchFamily="34" charset="0"/>
                    <a:ea typeface="宋体" pitchFamily="2" charset="-122"/>
                    <a:cs typeface="+mn-cs"/>
                  </a:rPr>
                  <a:t>施加外界作用使之处于非平衡状态</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时</a:t>
                </a:r>
                <a:r>
                  <a:rPr lang="zh-CN" altLang="en-US" sz="1200" kern="1200" dirty="0" smtClean="0">
                    <a:solidFill>
                      <a:schemeClr val="tx1"/>
                    </a:solidFill>
                    <a:effectLst/>
                    <a:latin typeface="Arial" pitchFamily="34" charset="0"/>
                    <a:ea typeface="宋体" pitchFamily="2" charset="-122"/>
                    <a:cs typeface="+mn-cs"/>
                  </a:rPr>
                  <a:t>，例如光照、电压等，往往在半导体的局域区域产生非平衡载流子，这时载流子浓度不再是</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，而是比</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多出了一部分载流子，这时电子的浓度和空穴的浓度</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和</a:t>
                </a:r>
                <a:r>
                  <a:rPr lang="en-US" altLang="zh-CN" sz="1200" kern="1200" dirty="0" smtClean="0">
                    <a:solidFill>
                      <a:schemeClr val="tx1"/>
                    </a:solidFill>
                    <a:effectLst/>
                    <a:latin typeface="Arial" pitchFamily="34" charset="0"/>
                    <a:ea typeface="宋体" pitchFamily="2" charset="-122"/>
                    <a:cs typeface="+mn-cs"/>
                  </a:rPr>
                  <a:t>p</a:t>
                </a:r>
                <a:r>
                  <a:rPr lang="zh-CN" altLang="en-US" sz="1200" kern="1200" dirty="0" smtClean="0">
                    <a:solidFill>
                      <a:schemeClr val="tx1"/>
                    </a:solidFill>
                    <a:effectLst/>
                    <a:latin typeface="Arial" pitchFamily="34" charset="0"/>
                    <a:ea typeface="宋体" pitchFamily="2" charset="-122"/>
                    <a:cs typeface="+mn-cs"/>
                  </a:rPr>
                  <a:t>来表示。而</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比平衡态多出的载流子称过剩载流子，也就是非平衡载流子，用</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n</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p</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表示。则有</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b="1" i="0" smtClean="0">
                    <a:latin typeface="Cambria Math"/>
                  </a:rPr>
                  <a:t>∆</a:t>
                </a:r>
                <a:r>
                  <a:rPr lang="en-US" altLang="zh-CN" b="1" i="0">
                    <a:latin typeface="Cambria Math"/>
                  </a:rPr>
                  <a:t>𝒏=𝒏−𝒏</a:t>
                </a:r>
                <a:r>
                  <a:rPr lang="en-US" altLang="zh-CN" b="1" i="0">
                    <a:latin typeface="Cambria Math" panose="02040503050406030204" pitchFamily="18" charset="0"/>
                  </a:rPr>
                  <a:t>_</a:t>
                </a:r>
                <a:r>
                  <a:rPr lang="en-US" altLang="zh-CN" b="1" i="0">
                    <a:latin typeface="Cambria Math"/>
                  </a:rPr>
                  <a:t>𝟎</a:t>
                </a:r>
                <a:r>
                  <a:rPr lang="zh-CN" altLang="en-US" b="1" i="0">
                    <a:latin typeface="Cambria Math" panose="02040503050406030204" pitchFamily="18" charset="0"/>
                  </a:rPr>
                  <a:t>，</a:t>
                </a:r>
                <a:r>
                  <a:rPr lang="en-US" altLang="zh-CN" sz="1200" kern="1200" dirty="0" smtClean="0">
                    <a:solidFill>
                      <a:schemeClr val="tx1"/>
                    </a:solidFill>
                    <a:effectLst/>
                    <a:latin typeface="Arial" pitchFamily="34" charset="0"/>
                    <a:ea typeface="宋体" pitchFamily="2" charset="-122"/>
                    <a:cs typeface="+mn-cs"/>
                  </a:rPr>
                  <a:t>》</a:t>
                </a:r>
                <a:r>
                  <a:rPr lang="zh-CN" altLang="en-US" b="1" i="0" smtClean="0">
                    <a:latin typeface="Cambria Math"/>
                  </a:rPr>
                  <a:t>∆</a:t>
                </a:r>
                <a:r>
                  <a:rPr lang="en-US" altLang="zh-CN" b="1" i="0">
                    <a:latin typeface="Cambria Math"/>
                  </a:rPr>
                  <a:t>𝒑=𝒑−𝒑</a:t>
                </a:r>
                <a:r>
                  <a:rPr lang="en-US" altLang="zh-CN" b="1" i="0">
                    <a:latin typeface="Cambria Math" panose="02040503050406030204" pitchFamily="18" charset="0"/>
                  </a:rPr>
                  <a:t>_</a:t>
                </a:r>
                <a:r>
                  <a:rPr lang="en-US" altLang="zh-CN" b="1" i="0">
                    <a:latin typeface="Cambria Math"/>
                  </a:rPr>
                  <a:t>𝟎</a:t>
                </a:r>
                <a:r>
                  <a:rPr lang="zh-CN" altLang="en-US" sz="1200" kern="1200" dirty="0" smtClean="0">
                    <a:solidFill>
                      <a:schemeClr val="tx1"/>
                    </a:solidFill>
                    <a:effectLst/>
                    <a:latin typeface="Arial" pitchFamily="34" charset="0"/>
                    <a:ea typeface="宋体" pitchFamily="2" charset="-122"/>
                    <a:cs typeface="+mn-cs"/>
                  </a:rPr>
                  <a:t>。对半导体施加外界作用力，使半导体内部产生过剩载流子的过程，即为非平衡载流子的产生过程。</a:t>
                </a:r>
                <a:endParaRPr lang="en-US" altLang="zh-CN" sz="1200" kern="1200" dirty="0" smtClean="0">
                  <a:solidFill>
                    <a:schemeClr val="tx1"/>
                  </a:solidFill>
                  <a:effectLst/>
                  <a:latin typeface="Arial" pitchFamily="34" charset="0"/>
                  <a:ea typeface="宋体"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210518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如有一块</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型半导体》，若用光照射该半导体》，照射光的光子能量大于其禁带宽度》，则可将其价带中的电子激发到导带，使导带比热平衡时多出了一部分电子 ，价带多出了一部分空穴 。</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结合能带简图来分析》，对于</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型半导体，热平衡时》，电子的密度</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远大于空穴的密度</a:t>
            </a:r>
            <a:r>
              <a:rPr lang="en-US" altLang="zh-CN" sz="1200" kern="1200" dirty="0" smtClean="0">
                <a:solidFill>
                  <a:schemeClr val="tx1"/>
                </a:solidFill>
                <a:effectLst/>
                <a:latin typeface="Arial" pitchFamily="34" charset="0"/>
                <a:ea typeface="宋体" pitchFamily="2" charset="-122"/>
                <a:cs typeface="+mn-cs"/>
              </a:rPr>
              <a:t>p0</a:t>
            </a:r>
            <a:r>
              <a:rPr lang="zh-CN" altLang="zh-CN" sz="1200" kern="1200" dirty="0" smtClean="0">
                <a:solidFill>
                  <a:schemeClr val="tx1"/>
                </a:solidFill>
                <a:effectLst/>
                <a:latin typeface="Arial" pitchFamily="34" charset="0"/>
                <a:ea typeface="宋体" pitchFamily="2" charset="-122"/>
                <a:cs typeface="+mn-cs"/>
              </a:rPr>
              <a:t>》，当有光子能量大于禁带宽度</a:t>
            </a:r>
            <a:r>
              <a:rPr lang="zh-CN" altLang="en-US" sz="1200" kern="1200" dirty="0" smtClean="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光照射半导体》，价带的束缚电子能够吸收光子的能量被激发到导带当中》，即在光照外界作用下》，半导体处于非平衡态，在导带和价带同时产生了非平衡的电子</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和非平衡的空穴</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p</a:t>
            </a:r>
            <a:r>
              <a:rPr lang="zh-CN" altLang="zh-CN" sz="1200" kern="1200" dirty="0" smtClean="0">
                <a:solidFill>
                  <a:schemeClr val="tx1"/>
                </a:solidFill>
                <a:effectLst/>
                <a:latin typeface="Arial" pitchFamily="34" charset="0"/>
                <a:ea typeface="宋体" pitchFamily="2" charset="-122"/>
                <a:cs typeface="+mn-cs"/>
              </a:rPr>
              <a:t>》，并且非平衡的电子</a:t>
            </a:r>
            <a:r>
              <a:rPr lang="zh-CN" altLang="en-US" sz="1200" kern="1200" dirty="0" smtClean="0">
                <a:solidFill>
                  <a:schemeClr val="tx1"/>
                </a:solidFill>
                <a:effectLst/>
                <a:latin typeface="Arial" pitchFamily="34" charset="0"/>
                <a:ea typeface="宋体" pitchFamily="2" charset="-122"/>
                <a:cs typeface="+mn-cs"/>
              </a:rPr>
              <a:t>数量</a:t>
            </a:r>
            <a:r>
              <a:rPr lang="zh-CN" altLang="zh-CN" sz="1200" kern="1200" dirty="0" smtClean="0">
                <a:solidFill>
                  <a:schemeClr val="tx1"/>
                </a:solidFill>
                <a:effectLst/>
                <a:latin typeface="Arial" pitchFamily="34" charset="0"/>
                <a:ea typeface="宋体" pitchFamily="2" charset="-122"/>
                <a:cs typeface="+mn-cs"/>
              </a:rPr>
              <a:t>等于非平衡的空穴</a:t>
            </a:r>
            <a:r>
              <a:rPr lang="zh-CN" altLang="en-US" sz="1200" kern="1200" dirty="0" smtClean="0">
                <a:solidFill>
                  <a:schemeClr val="tx1"/>
                </a:solidFill>
                <a:effectLst/>
                <a:latin typeface="Arial" pitchFamily="34" charset="0"/>
                <a:ea typeface="宋体" pitchFamily="2" charset="-122"/>
                <a:cs typeface="+mn-cs"/>
              </a:rPr>
              <a:t>的数量，对于</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a:t>
            </a:r>
            <a:r>
              <a:rPr lang="zh-CN" altLang="zh-CN" sz="1200" kern="1200" dirty="0" smtClean="0">
                <a:solidFill>
                  <a:schemeClr val="tx1"/>
                </a:solidFill>
                <a:effectLst/>
                <a:latin typeface="Arial" pitchFamily="34" charset="0"/>
                <a:ea typeface="宋体" pitchFamily="2" charset="-122"/>
                <a:cs typeface="+mn-cs"/>
              </a:rPr>
              <a:t>非平衡电子称为非平衡多子，非平衡空穴称为非平衡少子，非平衡的电子和非平衡的空穴统称为非平衡的载流子。则</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n=n-n0</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rPr>
              <a:t>p=p-p0</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a:t>
            </a: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通过光照产生非平衡载流子的方法称光注入》，如果非平衡载流子密度远小于热平衡多子密度则称小注入》。小注入时非平衡载流子的</a:t>
            </a:r>
            <a:r>
              <a:rPr lang="zh-CN" altLang="en-US" sz="1200" kern="1200" dirty="0" smtClean="0">
                <a:solidFill>
                  <a:schemeClr val="tx1"/>
                </a:solidFill>
                <a:effectLst/>
                <a:latin typeface="Arial" pitchFamily="34" charset="0"/>
                <a:ea typeface="宋体" pitchFamily="2" charset="-122"/>
                <a:cs typeface="+mn-cs"/>
              </a:rPr>
              <a:t>密度</a:t>
            </a:r>
            <a:r>
              <a:rPr lang="zh-CN" altLang="zh-CN" sz="1200" kern="1200" dirty="0" smtClean="0">
                <a:solidFill>
                  <a:schemeClr val="tx1"/>
                </a:solidFill>
                <a:effectLst/>
                <a:latin typeface="Arial" pitchFamily="34" charset="0"/>
                <a:ea typeface="宋体" pitchFamily="2" charset="-122"/>
                <a:cs typeface="+mn-cs"/>
              </a:rPr>
              <a:t>远小于半导体中热平衡多子的密度，因此小注入对多子密度的影响可以忽略，但是非平衡载流子的密度往往与半导体中少子密度可以比拟甚至大于》半导体中少子的密度，因此非平衡载流子对半导体中少子的影响可以很大》。</a:t>
            </a:r>
            <a:endParaRPr lang="zh-CN" altLang="zh-CN" sz="1200" kern="1200" dirty="0">
              <a:solidFill>
                <a:schemeClr val="tx1"/>
              </a:solidFill>
              <a:effectLst/>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01655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光注入产生的非平衡载流子使半导体电导率增加的量称为附加电导率或光电导（</a:t>
                </a:r>
                <a14:m>
                  <m:oMath xmlns:m="http://schemas.openxmlformats.org/officeDocument/2006/math">
                    <m:r>
                      <a:rPr lang="zh-CN" altLang="en-US" i="1">
                        <a:latin typeface="Cambria Math"/>
                        <a:ea typeface="华文新魏" pitchFamily="2" charset="-122"/>
                      </a:rPr>
                      <m:t>∆</m:t>
                    </m:r>
                    <m:r>
                      <a:rPr lang="zh-CN" altLang="en-US" i="1">
                        <a:latin typeface="Cambria Math"/>
                        <a:ea typeface="华文新魏" pitchFamily="2" charset="-122"/>
                      </a:rPr>
                      <m:t>𝜎</m:t>
                    </m:r>
                  </m:oMath>
                </a14:m>
                <a:r>
                  <a:rPr lang="zh-CN" altLang="en-US" dirty="0" smtClean="0">
                    <a:latin typeface="华文新魏" pitchFamily="2" charset="-122"/>
                    <a:ea typeface="华文新魏" pitchFamily="2" charset="-122"/>
                  </a:rPr>
                  <a:t>）。注意：光电导是指光照后半导体产生的电导率的增量。</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也就是半导体在有光照后，半导体的电导率西格玛等于热平衡的电导率西格玛零加上由于光照而增加的电导率或者光电导</a:t>
                </a:r>
                <a:r>
                  <a:rPr lang="en-US" altLang="zh-CN" dirty="0" err="1" smtClean="0">
                    <a:latin typeface="华文新魏" pitchFamily="2" charset="-122"/>
                    <a:ea typeface="华文新魏" pitchFamily="2" charset="-122"/>
                  </a:rPr>
                  <a:t>detha</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西格玛。</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热平衡的电导率</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a:rPr>
                          <m:t>𝜎</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𝑒</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𝑛</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𝑒</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𝑝</m:t>
                        </m:r>
                      </m:sub>
                    </m:sSub>
                  </m:oMath>
                </a14:m>
                <a:r>
                  <a:rPr lang="zh-CN" altLang="en-US" dirty="0" smtClean="0"/>
                  <a:t>，光电导就等于非平衡电子引起的电导率的增加和非平衡空穴引起的电导率的增加总和</a:t>
                </a:r>
                <a:r>
                  <a:rPr lang="en-US" altLang="zh-CN" dirty="0" smtClean="0"/>
                  <a:t>》</a:t>
                </a:r>
                <a:r>
                  <a:rPr lang="zh-CN" altLang="en-US" dirty="0" smtClean="0"/>
                  <a:t>，公式就等于</a:t>
                </a:r>
                <a14:m>
                  <m:oMath xmlns:m="http://schemas.openxmlformats.org/officeDocument/2006/math">
                    <m:r>
                      <a:rPr lang="en-US" altLang="zh-CN" i="1" smtClean="0">
                        <a:latin typeface="Cambria Math"/>
                        <a:ea typeface="Cambria Math"/>
                      </a:rPr>
                      <m:t>∆</m:t>
                    </m:r>
                    <m:r>
                      <a:rPr lang="en-US" altLang="zh-CN" i="1" smtClean="0">
                        <a:latin typeface="Cambria Math"/>
                        <a:ea typeface="Cambria Math"/>
                      </a:rPr>
                      <m:t>𝑝𝑒</m:t>
                    </m:r>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zh-CN" altLang="en-US" i="1">
                                <a:latin typeface="Cambria Math"/>
                                <a:ea typeface="Cambria Math"/>
                              </a:rPr>
                              <m:t>𝜇</m:t>
                            </m:r>
                          </m:e>
                          <m:sub>
                            <m:r>
                              <a:rPr lang="en-US" altLang="zh-CN" i="1">
                                <a:latin typeface="Cambria Math"/>
                                <a:ea typeface="Cambria Math"/>
                              </a:rPr>
                              <m:t>𝑛</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zh-CN" altLang="en-US" i="1">
                                <a:latin typeface="Cambria Math"/>
                                <a:ea typeface="Cambria Math"/>
                              </a:rPr>
                              <m:t>𝜇</m:t>
                            </m:r>
                          </m:e>
                          <m:sub>
                            <m:r>
                              <a:rPr lang="en-US" altLang="zh-CN" i="1">
                                <a:latin typeface="Cambria Math"/>
                                <a:ea typeface="Cambria Math"/>
                              </a:rPr>
                              <m:t>𝑝</m:t>
                            </m:r>
                          </m:sub>
                        </m:sSub>
                      </m:e>
                    </m:d>
                  </m:oMath>
                </a14:m>
                <a:r>
                  <a:rPr lang="zh-CN" altLang="en-US" dirty="0" smtClean="0"/>
                  <a:t>；一般因为非平衡少子影响大，经常用非平衡少子表示非平衡载流子密度。</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非平衡载流子的产生除了光注入方式外，还可以有其他的注入方式，如电注入。例如发光二极管外加适当的电压，将通过电注入方式注入非平衡载流子，从而在半导体的局部区域的非平衡电子和非平衡空穴发生复合产生光，这就是半导体发光器件。</a:t>
                </a: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光注入产生的非平衡载流子使半导体电导率增加的量称为附加电导率或光电导（</a:t>
                </a:r>
                <a:r>
                  <a:rPr lang="zh-CN" altLang="en-US" i="0">
                    <a:latin typeface="Cambria Math"/>
                    <a:ea typeface="华文新魏" pitchFamily="2" charset="-122"/>
                  </a:rPr>
                  <a:t>∆𝜎</a:t>
                </a:r>
                <a:r>
                  <a:rPr lang="zh-CN" altLang="en-US" dirty="0" smtClean="0">
                    <a:latin typeface="华文新魏" pitchFamily="2" charset="-122"/>
                    <a:ea typeface="华文新魏" pitchFamily="2" charset="-122"/>
                  </a:rPr>
                  <a:t>）。注意：光电导是指光照后半导体产生的电导率的增量。</a:t>
                </a:r>
                <a:endParaRPr lang="en-US" altLang="zh-CN" dirty="0" smtClean="0">
                  <a:latin typeface="华文新魏" pitchFamily="2" charset="-122"/>
                  <a:ea typeface="华文新魏" pitchFamily="2" charset="-122"/>
                </a:endParaRPr>
              </a:p>
              <a:p>
                <a:endParaRPr lang="en-US" altLang="zh-CN" dirty="0" smtClean="0">
                  <a:latin typeface="华文新魏" pitchFamily="2" charset="-122"/>
                  <a:ea typeface="华文新魏"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也就是半导体在有光照后，半导体的电导率西格玛等于热平衡的电导率西格玛零加上由于光照而增加的电导率或者光电导</a:t>
                </a:r>
                <a:r>
                  <a:rPr lang="en-US" altLang="zh-CN" dirty="0" err="1" smtClean="0">
                    <a:latin typeface="华文新魏" pitchFamily="2" charset="-122"/>
                    <a:ea typeface="华文新魏" pitchFamily="2" charset="-122"/>
                  </a:rPr>
                  <a:t>detha</a:t>
                </a:r>
                <a:r>
                  <a:rPr lang="en-US" altLang="zh-CN" dirty="0" smtClean="0">
                    <a:latin typeface="华文新魏" pitchFamily="2" charset="-122"/>
                    <a:ea typeface="华文新魏" pitchFamily="2" charset="-122"/>
                  </a:rPr>
                  <a:t> </a:t>
                </a:r>
                <a:r>
                  <a:rPr lang="zh-CN" altLang="en-US" dirty="0" smtClean="0">
                    <a:latin typeface="华文新魏" pitchFamily="2" charset="-122"/>
                    <a:ea typeface="华文新魏" pitchFamily="2" charset="-122"/>
                  </a:rPr>
                  <a:t>西格玛。</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热平衡的电导率</a:t>
                </a:r>
                <a:r>
                  <a:rPr lang="zh-CN" altLang="en-US" i="0">
                    <a:latin typeface="Cambria Math"/>
                  </a:rPr>
                  <a:t>𝜎</a:t>
                </a:r>
                <a:r>
                  <a:rPr lang="en-US" altLang="zh-CN" i="0" smtClean="0">
                    <a:latin typeface="Cambria Math" panose="02040503050406030204" pitchFamily="18" charset="0"/>
                  </a:rPr>
                  <a:t>_</a:t>
                </a:r>
                <a:r>
                  <a:rPr lang="en-US" altLang="zh-CN" i="0">
                    <a:latin typeface="Cambria Math"/>
                  </a:rPr>
                  <a:t>0=𝑛</a:t>
                </a:r>
                <a:r>
                  <a:rPr lang="en-US" altLang="zh-CN" i="0">
                    <a:latin typeface="Cambria Math" panose="02040503050406030204" pitchFamily="18" charset="0"/>
                  </a:rPr>
                  <a:t>_</a:t>
                </a:r>
                <a:r>
                  <a:rPr lang="en-US" altLang="zh-CN" i="0">
                    <a:latin typeface="Cambria Math"/>
                  </a:rPr>
                  <a:t>0 𝑒</a:t>
                </a:r>
                <a:r>
                  <a:rPr lang="zh-CN" altLang="en-US" i="0">
                    <a:latin typeface="Cambria Math"/>
                  </a:rPr>
                  <a:t>𝜇</a:t>
                </a:r>
                <a:r>
                  <a:rPr lang="en-US" altLang="zh-CN" i="0">
                    <a:latin typeface="Cambria Math" panose="02040503050406030204" pitchFamily="18" charset="0"/>
                  </a:rPr>
                  <a:t>_</a:t>
                </a:r>
                <a:r>
                  <a:rPr lang="en-US" altLang="zh-CN" i="0">
                    <a:latin typeface="Cambria Math"/>
                  </a:rPr>
                  <a:t>𝑛+𝑝</a:t>
                </a:r>
                <a:r>
                  <a:rPr lang="en-US" altLang="zh-CN" i="0">
                    <a:latin typeface="Cambria Math" panose="02040503050406030204" pitchFamily="18" charset="0"/>
                  </a:rPr>
                  <a:t>_</a:t>
                </a:r>
                <a:r>
                  <a:rPr lang="en-US" altLang="zh-CN" i="0">
                    <a:latin typeface="Cambria Math"/>
                  </a:rPr>
                  <a:t>0 𝑒</a:t>
                </a:r>
                <a:r>
                  <a:rPr lang="zh-CN" altLang="en-US" i="0">
                    <a:latin typeface="Cambria Math"/>
                  </a:rPr>
                  <a:t>𝜇</a:t>
                </a:r>
                <a:r>
                  <a:rPr lang="en-US" altLang="zh-CN" i="0">
                    <a:latin typeface="Cambria Math" panose="02040503050406030204" pitchFamily="18" charset="0"/>
                  </a:rPr>
                  <a:t>_</a:t>
                </a:r>
                <a:r>
                  <a:rPr lang="en-US" altLang="zh-CN" i="0">
                    <a:latin typeface="Cambria Math"/>
                  </a:rPr>
                  <a:t>𝑝</a:t>
                </a:r>
                <a:r>
                  <a:rPr lang="zh-CN" altLang="en-US" dirty="0" smtClean="0"/>
                  <a:t>，光电导就等于非平衡载电子引起的电导率增加和非平衡空穴引起的电导率的增加</a:t>
                </a:r>
                <a:r>
                  <a:rPr lang="en-US" altLang="zh-CN" dirty="0" smtClean="0"/>
                  <a:t>》</a:t>
                </a:r>
                <a:r>
                  <a:rPr lang="zh-CN" altLang="en-US" dirty="0" smtClean="0"/>
                  <a:t>，公式就等于</a:t>
                </a:r>
                <a:r>
                  <a:rPr lang="en-US" altLang="zh-CN" i="0" smtClean="0">
                    <a:latin typeface="Cambria Math"/>
                    <a:ea typeface="Cambria Math"/>
                  </a:rPr>
                  <a:t>∆𝑝𝑒</a:t>
                </a:r>
                <a:r>
                  <a:rPr lang="en-US" altLang="zh-CN" i="0">
                    <a:latin typeface="Cambria Math" panose="02040503050406030204" pitchFamily="18" charset="0"/>
                    <a:ea typeface="Cambria Math"/>
                  </a:rPr>
                  <a:t>(</a:t>
                </a:r>
                <a:r>
                  <a:rPr lang="zh-CN" altLang="en-US" i="0">
                    <a:latin typeface="Cambria Math"/>
                    <a:ea typeface="Cambria Math"/>
                  </a:rPr>
                  <a:t>𝜇</a:t>
                </a:r>
                <a:r>
                  <a:rPr lang="en-US" altLang="zh-CN" i="0">
                    <a:latin typeface="Cambria Math" panose="02040503050406030204" pitchFamily="18" charset="0"/>
                    <a:ea typeface="Cambria Math"/>
                  </a:rPr>
                  <a:t>_</a:t>
                </a:r>
                <a:r>
                  <a:rPr lang="en-US" altLang="zh-CN" i="0">
                    <a:latin typeface="Cambria Math"/>
                    <a:ea typeface="Cambria Math"/>
                  </a:rPr>
                  <a:t>𝑛+</a:t>
                </a:r>
                <a:r>
                  <a:rPr lang="zh-CN" altLang="en-US" i="0">
                    <a:latin typeface="Cambria Math"/>
                    <a:ea typeface="Cambria Math"/>
                  </a:rPr>
                  <a:t>𝜇</a:t>
                </a:r>
                <a:r>
                  <a:rPr lang="en-US" altLang="zh-CN" i="0">
                    <a:latin typeface="Cambria Math" panose="02040503050406030204" pitchFamily="18" charset="0"/>
                    <a:ea typeface="Cambria Math"/>
                  </a:rPr>
                  <a:t>_</a:t>
                </a:r>
                <a:r>
                  <a:rPr lang="en-US" altLang="zh-CN" i="0">
                    <a:latin typeface="Cambria Math"/>
                    <a:ea typeface="Cambria Math"/>
                  </a:rPr>
                  <a:t>𝑝</a:t>
                </a:r>
                <a:r>
                  <a:rPr lang="en-US" altLang="zh-CN" i="0">
                    <a:latin typeface="Cambria Math" panose="02040503050406030204" pitchFamily="18" charset="0"/>
                    <a:ea typeface="Cambria Math"/>
                  </a:rPr>
                  <a:t> )</a:t>
                </a:r>
                <a:r>
                  <a:rPr lang="zh-CN" altLang="en-US" dirty="0" smtClean="0"/>
                  <a:t>；一般因为非平衡少子影响大，经常用非平衡少子表示非平衡载流子密度。</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非平衡载流子的产生除了光注入方式，还可以有电注入方式等。例如发光二极管外加适当的电压，将通过电注入方式注入非平衡载流子，从而在半导体的局部区域的非平衡电子和非平衡空穴发生复合产生光，这就是半导体发光器件。半导体激光器也是电注入，太阳能电池是光注入，光电探测器是光注入，半导体晶体管放大器是电注入。</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152453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Arial" pitchFamily="34" charset="0"/>
                <a:ea typeface="宋体" pitchFamily="2" charset="-122"/>
                <a:cs typeface="+mn-cs"/>
              </a:rPr>
              <a:t>处于热平衡下的半导体</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。半导体中的电子和空穴的密度为</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，这样的半导体要想</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成为非平衡状态的半导体</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，用</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n</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和</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p</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来表示非平衡电子和空穴，</a:t>
            </a:r>
            <a:r>
              <a:rPr lang="en-US" altLang="zh-CN" sz="1200" kern="1200" dirty="0" smtClean="0">
                <a:solidFill>
                  <a:schemeClr val="tx1"/>
                </a:solidFill>
                <a:effectLst/>
                <a:latin typeface="Arial" pitchFamily="34" charset="0"/>
                <a:ea typeface="宋体" pitchFamily="2" charset="-122"/>
                <a:cs typeface="+mn-cs"/>
                <a:sym typeface="Symbol" panose="05050102010706020507" pitchFamily="18" charset="2"/>
              </a:rPr>
              <a:t>》</a:t>
            </a:r>
            <a:r>
              <a:rPr lang="zh-CN" altLang="en-US" sz="1200" kern="1200" dirty="0" smtClean="0">
                <a:solidFill>
                  <a:schemeClr val="tx1"/>
                </a:solidFill>
                <a:effectLst/>
                <a:latin typeface="Arial" pitchFamily="34" charset="0"/>
                <a:ea typeface="宋体" pitchFamily="2" charset="-122"/>
                <a:cs typeface="+mn-cs"/>
                <a:sym typeface="Symbol" panose="05050102010706020507" pitchFamily="18" charset="2"/>
              </a:rPr>
              <a:t>需要</a:t>
            </a:r>
            <a:r>
              <a:rPr lang="zh-CN" altLang="en-US" sz="1200" kern="1200" dirty="0" smtClean="0">
                <a:solidFill>
                  <a:schemeClr val="tx1"/>
                </a:solidFill>
                <a:effectLst/>
                <a:latin typeface="Arial" pitchFamily="34" charset="0"/>
                <a:ea typeface="宋体" pitchFamily="2" charset="-122"/>
                <a:cs typeface="+mn-cs"/>
              </a:rPr>
              <a:t>施加外部的作用使热平衡半导体成为非热平衡态。如果在某个时刻停止外部作用，也就是撤除外部作用</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，导带中的非平衡电子将跃迁回价带的空状态中，半导体中的非平衡电子和空穴逐渐消失</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，半导体恢复成热平衡态。这个过程称为非平衡载流子的复合过程</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dirty="0" smtClean="0"/>
              <a:t>观察能带简图</a:t>
            </a:r>
            <a:r>
              <a:rPr lang="en-US" altLang="zh-CN" dirty="0" smtClean="0"/>
              <a:t>》</a:t>
            </a:r>
            <a:r>
              <a:rPr lang="zh-CN" altLang="en-US" dirty="0" smtClean="0"/>
              <a:t>，当有光照时，导带和价带中存在相等的非平衡电子和非平衡空穴，在某时刻停止光照</a:t>
            </a:r>
            <a:r>
              <a:rPr lang="en-US" altLang="zh-CN" dirty="0" smtClean="0"/>
              <a:t>》</a:t>
            </a:r>
            <a:r>
              <a:rPr lang="zh-CN" altLang="en-US" dirty="0" smtClean="0"/>
              <a:t>，导带中的非平衡电子将逐渐失去能量跃迁回价带的空状态</a:t>
            </a:r>
            <a:r>
              <a:rPr lang="en-US" altLang="zh-CN" dirty="0" smtClean="0"/>
              <a:t>》</a:t>
            </a:r>
            <a:r>
              <a:rPr lang="zh-CN" altLang="en-US" dirty="0" smtClean="0"/>
              <a:t>。这个过程即为载流子复合过程。半导体恢复到热平衡状态的快慢受到半导体中载流子散射的影响。</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22372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通常把单位时间</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单位体积内产生的载流子数称为载流子产生率</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 》</a:t>
            </a:r>
            <a:r>
              <a:rPr lang="zh-CN" altLang="en-US" sz="1200" kern="1200" dirty="0" smtClean="0">
                <a:solidFill>
                  <a:schemeClr val="tx1"/>
                </a:solidFill>
                <a:effectLst/>
                <a:latin typeface="Arial" pitchFamily="34" charset="0"/>
                <a:ea typeface="宋体" pitchFamily="2" charset="-122"/>
                <a:cs typeface="+mn-cs"/>
              </a:rPr>
              <a:t>，产生率反应了单位时间、单位体积内非平衡载流子产生的多少，产生率越大单位时间、单位体积内产生的非平衡载流子数量越多。</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单位时间</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单位体积内复合的载流子数称为载流子复合率</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R</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复合率反应了非平衡载流子在单位时间、单位体积内消失的快慢，复合率越大，说明撤销外界作用后，恢复为热平衡状态所用的时间越短。</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在半导体中载流子的产生和复合是同时发生着的，在热振动的作用下，电子不断的和晶格之间发生晶格振动散射，不断的与晶格之间发生能量交换，不断的发生产生和复合过程。</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在热平衡时</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，非平衡载流子热平衡产生率</a:t>
            </a:r>
            <a:r>
              <a:rPr lang="en-US" altLang="zh-CN" sz="1200" kern="1200" dirty="0" smtClean="0">
                <a:solidFill>
                  <a:schemeClr val="tx1"/>
                </a:solidFill>
                <a:effectLst/>
                <a:latin typeface="Arial" pitchFamily="34" charset="0"/>
                <a:ea typeface="宋体" pitchFamily="2" charset="-122"/>
                <a:cs typeface="+mn-cs"/>
              </a:rPr>
              <a:t>G0</a:t>
            </a:r>
            <a:r>
              <a:rPr lang="zh-CN" altLang="en-US" sz="1200" kern="1200" dirty="0" smtClean="0">
                <a:solidFill>
                  <a:schemeClr val="tx1"/>
                </a:solidFill>
                <a:effectLst/>
                <a:latin typeface="Arial" pitchFamily="34" charset="0"/>
                <a:ea typeface="宋体" pitchFamily="2" charset="-122"/>
                <a:cs typeface="+mn-cs"/>
              </a:rPr>
              <a:t>等于热平衡时的复合率</a:t>
            </a:r>
            <a:r>
              <a:rPr lang="en-US" altLang="zh-CN" sz="1200" kern="1200" dirty="0" smtClean="0">
                <a:solidFill>
                  <a:schemeClr val="tx1"/>
                </a:solidFill>
                <a:effectLst/>
                <a:latin typeface="Arial" pitchFamily="34" charset="0"/>
                <a:ea typeface="宋体" pitchFamily="2" charset="-122"/>
                <a:cs typeface="+mn-cs"/>
              </a:rPr>
              <a:t>R0》</a:t>
            </a:r>
            <a:r>
              <a:rPr lang="zh-CN" altLang="en-US" sz="1200" kern="1200" dirty="0" smtClean="0">
                <a:solidFill>
                  <a:schemeClr val="tx1"/>
                </a:solidFill>
                <a:effectLst/>
                <a:latin typeface="Arial" pitchFamily="34" charset="0"/>
                <a:ea typeface="宋体" pitchFamily="2" charset="-122"/>
                <a:cs typeface="+mn-cs"/>
              </a:rPr>
              <a:t>，电子和空穴浓度达到一个稳定的数量</a:t>
            </a:r>
            <a:r>
              <a:rPr lang="en-US" altLang="zh-CN" sz="1200" kern="1200" dirty="0" smtClean="0">
                <a:solidFill>
                  <a:schemeClr val="tx1"/>
                </a:solidFill>
                <a:effectLst/>
                <a:latin typeface="Arial" pitchFamily="34" charset="0"/>
                <a:ea typeface="宋体" pitchFamily="2" charset="-122"/>
                <a:cs typeface="+mn-cs"/>
              </a:rPr>
              <a:t>n0</a:t>
            </a:r>
            <a:r>
              <a:rPr lang="zh-CN" altLang="en-US"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p0》</a:t>
            </a:r>
            <a:r>
              <a:rPr lang="zh-CN" altLang="en-US" sz="1200" kern="1200" dirty="0" smtClean="0">
                <a:solidFill>
                  <a:schemeClr val="tx1"/>
                </a:solidFill>
                <a:effectLst/>
                <a:latin typeface="Arial" pitchFamily="34" charset="0"/>
                <a:ea typeface="宋体" pitchFamily="2" charset="-122"/>
                <a:cs typeface="+mn-cs"/>
              </a:rPr>
              <a:t>，也就是载流子维持一定的密度。</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有外界作用时</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，热平衡被破坏，产生率大于热平衡时复合率</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，产生非平衡载流子，使半导体中载流子数目增加。这时随着非平衡载流子数目增加，复合率不断增加，当复合率增加到与产生率相等时</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，非平衡载流子数目将不再增加，达到稳定值</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。一旦外界作用减弱或者撤消</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，这时复合率大于产生率</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，如果外界作用撤销，这时的产生率等于热平衡时的产生率，则非平衡载流子逐渐减少，直至非平衡载流子完全消失</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，这时产生率和复合率恢复到热平衡状态下的产生率和复合率。半导体恢复到热平衡状态。</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263806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实验表明，在只存在体内复合的简单情况下，如果非平衡载流子数目不是太大</a:t>
                </a:r>
                <a:r>
                  <a:rPr lang="zh-CN" altLang="en-US" sz="1200" kern="1200" dirty="0" smtClean="0">
                    <a:solidFill>
                      <a:schemeClr val="tx1"/>
                    </a:solidFill>
                    <a:effectLst/>
                    <a:latin typeface="Arial" pitchFamily="34" charset="0"/>
                    <a:ea typeface="宋体" pitchFamily="2" charset="-122"/>
                    <a:cs typeface="+mn-cs"/>
                  </a:rPr>
                  <a:t>，注意：下面的结果是试验得出的结果，是非平衡载流子复合的经验公式。在科研工作中，建立经验模型也是很重要的。根据试验数据，建立经验模型，再通过试验验证证明经验模型正确性。那么这个经验模型就会得到普遍接受和认可，从而被广泛使用。在半导体发展过程中存在不少这样的经验模型。那么试验表明，只存在体内复合的简单情况下</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，注意哟，这里强调只考虑体内复合，此时没有产生项，并且不考虑表面复合，而在复合发生表面附近时，表面复合往往不能忽略。又一个条件是非平衡载流子数目不是很大</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，也就是说要符合小注入条件，也就是注入的非平衡载流子的密度远小于多子的密度。在这样的条件下，</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对</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型半导体，单位时间内，半导体中非平衡少子与多子复合引起非平衡少子密度的变化</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a:rPr>
                          <m:t>𝑑</m:t>
                        </m:r>
                        <m:r>
                          <a:rPr lang="en-US" altLang="zh-CN" i="1">
                            <a:latin typeface="Cambria Math"/>
                            <a:ea typeface="Cambria Math"/>
                          </a:rPr>
                          <m:t>∆</m:t>
                        </m:r>
                        <m:r>
                          <a:rPr lang="en-US" altLang="zh-CN" i="1">
                            <a:latin typeface="Cambria Math"/>
                            <a:ea typeface="Cambria Math"/>
                          </a:rPr>
                          <m:t>𝑝</m:t>
                        </m:r>
                      </m:num>
                      <m:den>
                        <m:r>
                          <a:rPr lang="en-US" altLang="zh-CN" i="1">
                            <a:latin typeface="Cambria Math"/>
                          </a:rPr>
                          <m:t>𝑑𝑡</m:t>
                        </m:r>
                      </m:den>
                    </m:f>
                    <m:r>
                      <a:rPr lang="zh-CN" altLang="en-US" i="1" smtClean="0">
                        <a:latin typeface="Cambria Math" panose="02040503050406030204" pitchFamily="18" charset="0"/>
                      </a:rPr>
                      <m:t>与</m:t>
                    </m:r>
                  </m:oMath>
                </a14:m>
                <a:r>
                  <a:rPr lang="zh-CN" altLang="en-US" dirty="0" smtClean="0"/>
                  <a:t>少子的密度成正比。</a:t>
                </a:r>
                <a:r>
                  <a:rPr lang="en-US" altLang="zh-CN" dirty="0" smtClean="0"/>
                  <a:t>》</a:t>
                </a:r>
                <a:r>
                  <a:rPr lang="zh-CN" altLang="en-US" dirty="0" smtClean="0"/>
                  <a:t>比例系数</a:t>
                </a:r>
                <a14:m>
                  <m:oMath xmlns:m="http://schemas.openxmlformats.org/officeDocument/2006/math">
                    <m:r>
                      <a:rPr lang="en-US" altLang="zh-CN" b="1" i="1" smtClean="0">
                        <a:solidFill>
                          <a:srgbClr val="660066"/>
                        </a:solidFill>
                        <a:latin typeface="Cambria Math"/>
                        <a:ea typeface="黑体" pitchFamily="49" charset="-122"/>
                      </a:rPr>
                      <m:t>𝟏</m:t>
                    </m:r>
                    <m:r>
                      <a:rPr lang="en-US" altLang="zh-CN" b="1" i="1" smtClean="0">
                        <a:solidFill>
                          <a:srgbClr val="660066"/>
                        </a:solidFill>
                        <a:latin typeface="Cambria Math"/>
                        <a:ea typeface="黑体" pitchFamily="49" charset="-122"/>
                      </a:rPr>
                      <m:t>/</m:t>
                    </m:r>
                    <m:r>
                      <a:rPr lang="zh-CN" altLang="en-US" b="1" i="1">
                        <a:solidFill>
                          <a:srgbClr val="660066"/>
                        </a:solidFill>
                        <a:latin typeface="Cambria Math"/>
                        <a:ea typeface="黑体" pitchFamily="49" charset="-122"/>
                      </a:rPr>
                      <m:t>𝝉</m:t>
                    </m:r>
                  </m:oMath>
                </a14:m>
                <a:r>
                  <a:rPr lang="zh-CN" altLang="zh-CN" dirty="0">
                    <a:solidFill>
                      <a:srgbClr val="660066"/>
                    </a:solidFill>
                    <a:latin typeface="华文行楷" pitchFamily="2" charset="-122"/>
                    <a:ea typeface="华文行楷" pitchFamily="2" charset="-122"/>
                  </a:rPr>
                  <a:t>表示每个非平衡载流子在单位时间内被复合的几率</a:t>
                </a:r>
                <a:r>
                  <a:rPr lang="zh-CN" altLang="en-US" dirty="0" smtClean="0">
                    <a:solidFill>
                      <a:srgbClr val="660066"/>
                    </a:solidFill>
                    <a:latin typeface="华文行楷" pitchFamily="2" charset="-122"/>
                    <a:ea typeface="华文行楷" pitchFamily="2" charset="-122"/>
                  </a:rPr>
                  <a:t>。</a:t>
                </a:r>
                <a:r>
                  <a:rPr lang="en-US" altLang="zh-CN" dirty="0" smtClean="0">
                    <a:solidFill>
                      <a:srgbClr val="660066"/>
                    </a:solidFill>
                    <a:latin typeface="华文行楷" pitchFamily="2" charset="-122"/>
                    <a:ea typeface="华文行楷" pitchFamily="2" charset="-122"/>
                  </a:rPr>
                  <a:t>》</a:t>
                </a:r>
                <a:r>
                  <a:rPr lang="zh-CN" altLang="zh-CN" sz="1200" kern="1200" dirty="0" smtClean="0">
                    <a:solidFill>
                      <a:schemeClr val="tx1"/>
                    </a:solidFill>
                    <a:effectLst/>
                    <a:latin typeface="Arial" pitchFamily="34" charset="0"/>
                    <a:ea typeface="宋体" pitchFamily="2" charset="-122"/>
                    <a:cs typeface="+mn-cs"/>
                  </a:rPr>
                  <a:t>而</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a:ea typeface="Cambria Math"/>
                          </a:rPr>
                          <m:t>∆</m:t>
                        </m:r>
                        <m:r>
                          <a:rPr lang="en-US" altLang="zh-CN" i="1">
                            <a:latin typeface="Cambria Math"/>
                            <a:ea typeface="Cambria Math"/>
                          </a:rPr>
                          <m:t>𝑝</m:t>
                        </m:r>
                      </m:num>
                      <m:den>
                        <m:r>
                          <a:rPr lang="zh-CN" altLang="en-US" i="1">
                            <a:latin typeface="Cambria Math"/>
                          </a:rPr>
                          <m:t>𝜏</m:t>
                        </m:r>
                      </m:den>
                    </m:f>
                  </m:oMath>
                </a14:m>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则是非平衡载流子的复合率</a:t>
                </a:r>
                <a:r>
                  <a:rPr lang="en-US" altLang="zh-CN" sz="1200" kern="1200" dirty="0" smtClean="0">
                    <a:solidFill>
                      <a:schemeClr val="tx1"/>
                    </a:solidFill>
                    <a:effectLst/>
                    <a:latin typeface="Arial" pitchFamily="34" charset="0"/>
                    <a:ea typeface="宋体" pitchFamily="2" charset="-122"/>
                    <a:cs typeface="+mn-cs"/>
                  </a:rPr>
                  <a:t>R</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根据非平衡载流子复合的经验公式</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，可以得到无非平衡载流子产生，只有非平衡载流子体内复合，非平衡载流子的数目远小于半导体中的多子数目，对于</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型半导体就是非平衡的空穴远少于半导体中电子数目时，非平衡载流子随时间变化的公式</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。公式中</a:t>
                </a:r>
                <a14:m>
                  <m:oMath xmlns:m="http://schemas.openxmlformats.org/officeDocument/2006/math">
                    <m:r>
                      <a:rPr lang="en-US" altLang="zh-CN" i="1" smtClean="0">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𝑝</m:t>
                        </m:r>
                      </m:e>
                      <m:sub>
                        <m:r>
                          <a:rPr lang="en-US" altLang="zh-CN" i="1">
                            <a:latin typeface="Cambria Math"/>
                            <a:ea typeface="Cambria Math"/>
                          </a:rPr>
                          <m:t>0</m:t>
                        </m:r>
                      </m:sub>
                    </m:sSub>
                  </m:oMath>
                </a14:m>
                <a:r>
                  <a:rPr lang="zh-CN" altLang="zh-CN" sz="1200" kern="1200" dirty="0" smtClean="0">
                    <a:solidFill>
                      <a:schemeClr val="tx1"/>
                    </a:solidFill>
                    <a:effectLst/>
                    <a:latin typeface="Arial" pitchFamily="34" charset="0"/>
                    <a:ea typeface="宋体" pitchFamily="2" charset="-122"/>
                    <a:cs typeface="+mn-cs"/>
                  </a:rPr>
                  <a:t>为</a:t>
                </a:r>
                <a:r>
                  <a:rPr lang="en-US" altLang="zh-CN" sz="1200" kern="1200" dirty="0" smtClean="0">
                    <a:solidFill>
                      <a:schemeClr val="tx1"/>
                    </a:solidFill>
                    <a:effectLst/>
                    <a:latin typeface="Arial" pitchFamily="34" charset="0"/>
                    <a:ea typeface="宋体" pitchFamily="2" charset="-122"/>
                    <a:cs typeface="+mn-cs"/>
                  </a:rPr>
                  <a:t>t=0</a:t>
                </a:r>
                <a:r>
                  <a:rPr lang="zh-CN" altLang="en-US" sz="1200" kern="1200" dirty="0" smtClean="0">
                    <a:solidFill>
                      <a:schemeClr val="tx1"/>
                    </a:solidFill>
                    <a:effectLst/>
                    <a:latin typeface="Arial" pitchFamily="34" charset="0"/>
                    <a:ea typeface="宋体" pitchFamily="2" charset="-122"/>
                    <a:cs typeface="+mn-cs"/>
                  </a:rPr>
                  <a:t>时刻</a:t>
                </a:r>
                <a:r>
                  <a:rPr lang="zh-CN" altLang="zh-CN" sz="1200" kern="1200" dirty="0" smtClean="0">
                    <a:solidFill>
                      <a:schemeClr val="tx1"/>
                    </a:solidFill>
                    <a:effectLst/>
                    <a:latin typeface="Arial" pitchFamily="34" charset="0"/>
                    <a:ea typeface="宋体" pitchFamily="2" charset="-122"/>
                    <a:cs typeface="+mn-cs"/>
                  </a:rPr>
                  <a:t>的非平衡载流子密度</a:t>
                </a:r>
                <a:r>
                  <a:rPr lang="zh-CN" altLang="en-US" sz="1200" kern="1200" dirty="0" smtClean="0">
                    <a:solidFill>
                      <a:schemeClr val="tx1"/>
                    </a:solidFill>
                    <a:effectLst/>
                    <a:latin typeface="Arial" pitchFamily="34" charset="0"/>
                    <a:ea typeface="宋体" pitchFamily="2" charset="-122"/>
                    <a:cs typeface="+mn-cs"/>
                  </a:rPr>
                  <a:t>，可以看出随着时间增加，非平衡载流子的数目按照</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指数的规律衰减。</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pitchFamily="34" charset="0"/>
                    <a:ea typeface="宋体" pitchFamily="2" charset="-122"/>
                    <a:cs typeface="+mn-cs"/>
                  </a:rPr>
                  <a:t>》</a:t>
                </a:r>
                <a14:m>
                  <m:oMath xmlns:m="http://schemas.openxmlformats.org/officeDocument/2006/math">
                    <m:r>
                      <a:rPr lang="zh-CN" altLang="en-US" b="1" i="1" smtClean="0">
                        <a:latin typeface="Cambria Math"/>
                      </a:rPr>
                      <m:t>𝝉</m:t>
                    </m:r>
                  </m:oMath>
                </a14:m>
                <a:r>
                  <a:rPr lang="zh-CN" altLang="zh-CN" b="1" dirty="0"/>
                  <a:t>是反映衰减快慢的时间常数，它标志着非平衡载流子在复合前平均存在的时间，所以通常称其为载流子寿命。</a:t>
                </a:r>
                <a:endParaRPr lang="zh-CN"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660066"/>
                  </a:solidFill>
                  <a:latin typeface="华文行楷" pitchFamily="2" charset="-122"/>
                  <a:ea typeface="华文行楷"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660066"/>
                  </a:solidFill>
                  <a:latin typeface="华文行楷" pitchFamily="2" charset="-122"/>
                  <a:ea typeface="华文行楷"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寿命是表征半导体材料质量的主要参数之一。对于种类﹑纯度和结构完整性不同的半导体，寿命通常在</a:t>
                </a:r>
                <a:r>
                  <a:rPr lang="en-US" altLang="zh-CN" sz="1200" kern="1200" dirty="0" smtClean="0">
                    <a:solidFill>
                      <a:schemeClr val="tx1"/>
                    </a:solidFill>
                    <a:effectLst/>
                    <a:latin typeface="Arial" pitchFamily="34" charset="0"/>
                    <a:ea typeface="宋体" pitchFamily="2" charset="-122"/>
                    <a:cs typeface="+mn-cs"/>
                  </a:rPr>
                  <a:t>10</a:t>
                </a:r>
                <a:r>
                  <a:rPr lang="en-US" altLang="zh-CN" sz="1200" kern="1200" baseline="30000" dirty="0" smtClean="0">
                    <a:solidFill>
                      <a:schemeClr val="tx1"/>
                    </a:solidFill>
                    <a:effectLst/>
                    <a:latin typeface="Arial" pitchFamily="34" charset="0"/>
                    <a:ea typeface="宋体" pitchFamily="2" charset="-122"/>
                    <a:cs typeface="+mn-cs"/>
                  </a:rPr>
                  <a:t>-2</a:t>
                </a:r>
                <a:r>
                  <a:rPr lang="en-US" altLang="zh-CN" sz="1200" kern="1200" dirty="0" smtClean="0">
                    <a:solidFill>
                      <a:schemeClr val="tx1"/>
                    </a:solidFill>
                    <a:effectLst/>
                    <a:latin typeface="Arial" pitchFamily="34" charset="0"/>
                    <a:ea typeface="宋体" pitchFamily="2" charset="-122"/>
                    <a:cs typeface="+mn-cs"/>
                  </a:rPr>
                  <a:t>~10</a:t>
                </a:r>
                <a:r>
                  <a:rPr lang="en-US" altLang="zh-CN" sz="1200" kern="1200" baseline="30000" dirty="0" smtClean="0">
                    <a:solidFill>
                      <a:schemeClr val="tx1"/>
                    </a:solidFill>
                    <a:effectLst/>
                    <a:latin typeface="Arial" pitchFamily="34" charset="0"/>
                    <a:ea typeface="宋体" pitchFamily="2" charset="-122"/>
                    <a:cs typeface="+mn-cs"/>
                  </a:rPr>
                  <a:t>-9</a:t>
                </a:r>
                <a:r>
                  <a:rPr lang="en-US" altLang="zh-CN" sz="1200" kern="1200" dirty="0" smtClean="0">
                    <a:solidFill>
                      <a:schemeClr val="tx1"/>
                    </a:solidFill>
                    <a:effectLst/>
                    <a:latin typeface="Arial" pitchFamily="34" charset="0"/>
                    <a:ea typeface="宋体" pitchFamily="2" charset="-122"/>
                    <a:cs typeface="+mn-cs"/>
                  </a:rPr>
                  <a:t>s</a:t>
                </a:r>
                <a:r>
                  <a:rPr lang="zh-CN" altLang="zh-CN" sz="1200" kern="1200" dirty="0" smtClean="0">
                    <a:solidFill>
                      <a:schemeClr val="tx1"/>
                    </a:solidFill>
                    <a:effectLst/>
                    <a:latin typeface="Arial" pitchFamily="34" charset="0"/>
                    <a:ea typeface="宋体" pitchFamily="2" charset="-122"/>
                    <a:cs typeface="+mn-cs"/>
                  </a:rPr>
                  <a:t>的范围内变化。</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一般地，</a:t>
                </a:r>
                <a:r>
                  <a:rPr lang="en-US" altLang="zh-CN" sz="1200" kern="1200" dirty="0" smtClean="0">
                    <a:solidFill>
                      <a:schemeClr val="tx1"/>
                    </a:solidFill>
                    <a:effectLst/>
                    <a:latin typeface="Arial" pitchFamily="34" charset="0"/>
                    <a:ea typeface="宋体" pitchFamily="2" charset="-122"/>
                    <a:cs typeface="+mn-cs"/>
                  </a:rPr>
                  <a:t>Si</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Ge</a:t>
                </a:r>
                <a:r>
                  <a:rPr lang="zh-CN" altLang="zh-CN" sz="1200" kern="1200" dirty="0" smtClean="0">
                    <a:solidFill>
                      <a:schemeClr val="tx1"/>
                    </a:solidFill>
                    <a:effectLst/>
                    <a:latin typeface="Arial" pitchFamily="34" charset="0"/>
                    <a:ea typeface="宋体" pitchFamily="2" charset="-122"/>
                    <a:cs typeface="+mn-cs"/>
                  </a:rPr>
                  <a:t>容易获得长寿命的样品，</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可达</a:t>
                </a:r>
                <a:r>
                  <a:rPr lang="en-US" altLang="zh-CN" sz="1200" kern="1200" dirty="0" err="1" smtClean="0">
                    <a:solidFill>
                      <a:schemeClr val="tx1"/>
                    </a:solidFill>
                    <a:effectLst/>
                    <a:latin typeface="Arial" pitchFamily="34" charset="0"/>
                    <a:ea typeface="宋体" pitchFamily="2" charset="-122"/>
                    <a:cs typeface="+mn-cs"/>
                  </a:rPr>
                  <a:t>ms</a:t>
                </a:r>
                <a:r>
                  <a:rPr lang="zh-CN" altLang="zh-CN" sz="1200" kern="1200" dirty="0" smtClean="0">
                    <a:solidFill>
                      <a:schemeClr val="tx1"/>
                    </a:solidFill>
                    <a:effectLst/>
                    <a:latin typeface="Arial" pitchFamily="34" charset="0"/>
                    <a:ea typeface="宋体" pitchFamily="2" charset="-122"/>
                    <a:cs typeface="+mn-cs"/>
                  </a:rPr>
                  <a:t>量级，</a:t>
                </a:r>
                <a:r>
                  <a:rPr lang="en-US" altLang="zh-CN" sz="1200" kern="1200" dirty="0" smtClean="0">
                    <a:solidFill>
                      <a:schemeClr val="tx1"/>
                    </a:solidFill>
                    <a:effectLst/>
                    <a:latin typeface="Arial" pitchFamily="34" charset="0"/>
                    <a:ea typeface="宋体" pitchFamily="2" charset="-122"/>
                    <a:cs typeface="+mn-cs"/>
                  </a:rPr>
                  <a:t>GaAs</a:t>
                </a:r>
                <a:r>
                  <a:rPr lang="zh-CN" altLang="zh-CN" sz="1200" kern="1200" dirty="0" smtClean="0">
                    <a:solidFill>
                      <a:schemeClr val="tx1"/>
                    </a:solidFill>
                    <a:effectLst/>
                    <a:latin typeface="Arial" pitchFamily="34" charset="0"/>
                    <a:ea typeface="宋体" pitchFamily="2" charset="-122"/>
                    <a:cs typeface="+mn-cs"/>
                  </a:rPr>
                  <a:t>的寿命则很短，约为</a:t>
                </a:r>
                <a:r>
                  <a:rPr lang="en-US" altLang="zh-CN" sz="1200" kern="1200" dirty="0" smtClean="0">
                    <a:solidFill>
                      <a:schemeClr val="tx1"/>
                    </a:solidFill>
                    <a:effectLst/>
                    <a:latin typeface="Arial" pitchFamily="34" charset="0"/>
                    <a:ea typeface="宋体" pitchFamily="2" charset="-122"/>
                    <a:cs typeface="+mn-cs"/>
                  </a:rPr>
                  <a:t>ns</a:t>
                </a:r>
                <a:r>
                  <a:rPr lang="zh-CN" altLang="zh-CN" sz="1200" kern="1200" dirty="0" smtClean="0">
                    <a:solidFill>
                      <a:schemeClr val="tx1"/>
                    </a:solidFill>
                    <a:effectLst/>
                    <a:latin typeface="Arial" pitchFamily="34" charset="0"/>
                    <a:ea typeface="宋体" pitchFamily="2" charset="-122"/>
                    <a:cs typeface="+mn-cs"/>
                  </a:rPr>
                  <a:t>量级。</a:t>
                </a:r>
                <a:r>
                  <a:rPr lang="zh-CN" altLang="en-US" sz="1200" kern="1200" dirty="0" smtClean="0">
                    <a:solidFill>
                      <a:schemeClr val="tx1"/>
                    </a:solidFill>
                    <a:effectLst/>
                    <a:latin typeface="Arial" pitchFamily="34" charset="0"/>
                    <a:ea typeface="宋体" pitchFamily="2" charset="-122"/>
                    <a:cs typeface="+mn-cs"/>
                  </a:rPr>
                  <a:t>在我们专业本科生试验中就有利用光电导效应测量非平衡载流子寿命的实验。</a:t>
                </a:r>
                <a:endParaRPr lang="zh-CN" altLang="en-US" b="1" dirty="0">
                  <a:solidFill>
                    <a:srgbClr val="660066"/>
                  </a:solidFill>
                  <a:latin typeface="华文行楷" pitchFamily="2" charset="-122"/>
                  <a:ea typeface="华文行楷"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实验表明，在只存在体内复合的简单情况下，如果非平衡载流子数目不是太大</a:t>
                </a:r>
                <a:r>
                  <a:rPr lang="zh-CN" altLang="en-US" sz="1200" kern="1200" dirty="0" smtClean="0">
                    <a:solidFill>
                      <a:schemeClr val="tx1"/>
                    </a:solidFill>
                    <a:effectLst/>
                    <a:latin typeface="Arial" pitchFamily="34" charset="0"/>
                    <a:ea typeface="宋体" pitchFamily="2" charset="-122"/>
                    <a:cs typeface="+mn-cs"/>
                  </a:rPr>
                  <a:t>，注意：下面的结果是试验得出的结果，是非平衡载流子复合的经验公式。在科研工作中，建立经验模型也是很重要的。根据试验数据，建立经验模型，再通过试验验证证明经验模型正确性。那么这个经验模型就会得到普遍接受和认可，从而被广泛使用。在半导体发展过程中存在不少这样的经验模型。那么试验表明，只存在体内复合的简单情况下</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，注意哟，这里强调只考虑体内复合，此时没有产生项，并且不考虑表面复合，而在复合发生表面附近时，表面复合往往不能忽略。又一个条件是非平衡载流子数目不是很大</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，也就是说要符合小注入条件，也就是注入的非平衡载流子的密度远小于多子的密度。在这样的条件下，</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对</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型半导体，单位时间内，半导体中非平衡少子与多子复合引起非平衡少子密度的变化</a:t>
                </a:r>
                <a:r>
                  <a:rPr lang="en-US" altLang="zh-CN" i="0">
                    <a:latin typeface="Cambria Math"/>
                  </a:rPr>
                  <a:t>𝑑</a:t>
                </a:r>
                <a:r>
                  <a:rPr lang="en-US" altLang="zh-CN" i="0">
                    <a:latin typeface="Cambria Math"/>
                    <a:ea typeface="Cambria Math"/>
                  </a:rPr>
                  <a:t>∆𝑝</a:t>
                </a:r>
                <a:r>
                  <a:rPr lang="en-US" altLang="zh-CN" i="0" smtClean="0">
                    <a:latin typeface="Cambria Math" panose="02040503050406030204" pitchFamily="18" charset="0"/>
                    <a:ea typeface="Cambria Math"/>
                  </a:rPr>
                  <a:t>/</a:t>
                </a:r>
                <a:r>
                  <a:rPr lang="en-US" altLang="zh-CN" i="0">
                    <a:latin typeface="Cambria Math"/>
                  </a:rPr>
                  <a:t>𝑑𝑡</a:t>
                </a:r>
                <a:r>
                  <a:rPr lang="zh-CN" altLang="en-US" i="0" smtClean="0">
                    <a:latin typeface="Cambria Math" panose="02040503050406030204" pitchFamily="18" charset="0"/>
                  </a:rPr>
                  <a:t> 与</a:t>
                </a:r>
                <a:r>
                  <a:rPr lang="zh-CN" altLang="en-US" dirty="0" smtClean="0"/>
                  <a:t>少子的密度成正比。</a:t>
                </a:r>
                <a:r>
                  <a:rPr lang="en-US" altLang="zh-CN" dirty="0" smtClean="0"/>
                  <a:t>》</a:t>
                </a:r>
                <a:r>
                  <a:rPr lang="zh-CN" altLang="en-US" dirty="0" smtClean="0"/>
                  <a:t>比例系数</a:t>
                </a:r>
                <a:r>
                  <a:rPr lang="en-US" altLang="zh-CN" b="1" i="0" smtClean="0">
                    <a:solidFill>
                      <a:srgbClr val="660066"/>
                    </a:solidFill>
                    <a:latin typeface="Cambria Math"/>
                    <a:ea typeface="黑体" pitchFamily="49" charset="-122"/>
                  </a:rPr>
                  <a:t>𝟏/</a:t>
                </a:r>
                <a:r>
                  <a:rPr lang="zh-CN" altLang="en-US" b="1" i="0">
                    <a:solidFill>
                      <a:srgbClr val="660066"/>
                    </a:solidFill>
                    <a:latin typeface="Cambria Math"/>
                    <a:ea typeface="黑体" pitchFamily="49" charset="-122"/>
                  </a:rPr>
                  <a:t>𝝉</a:t>
                </a:r>
                <a:r>
                  <a:rPr lang="zh-CN" altLang="zh-CN" dirty="0">
                    <a:solidFill>
                      <a:srgbClr val="660066"/>
                    </a:solidFill>
                    <a:latin typeface="华文行楷" pitchFamily="2" charset="-122"/>
                    <a:ea typeface="华文行楷" pitchFamily="2" charset="-122"/>
                  </a:rPr>
                  <a:t>表示每个非平衡载流子在单位时间内被复合的几率</a:t>
                </a:r>
                <a:r>
                  <a:rPr lang="zh-CN" altLang="en-US" dirty="0" smtClean="0">
                    <a:solidFill>
                      <a:srgbClr val="660066"/>
                    </a:solidFill>
                    <a:latin typeface="华文行楷" pitchFamily="2" charset="-122"/>
                    <a:ea typeface="华文行楷" pitchFamily="2" charset="-122"/>
                  </a:rPr>
                  <a:t>。</a:t>
                </a:r>
                <a:r>
                  <a:rPr lang="en-US" altLang="zh-CN" dirty="0" smtClean="0">
                    <a:solidFill>
                      <a:srgbClr val="660066"/>
                    </a:solidFill>
                    <a:latin typeface="华文行楷" pitchFamily="2" charset="-122"/>
                    <a:ea typeface="华文行楷" pitchFamily="2" charset="-122"/>
                  </a:rPr>
                  <a:t>》</a:t>
                </a:r>
                <a:r>
                  <a:rPr lang="zh-CN" altLang="zh-CN" sz="1200" kern="1200" dirty="0" smtClean="0">
                    <a:solidFill>
                      <a:schemeClr val="tx1"/>
                    </a:solidFill>
                    <a:effectLst/>
                    <a:latin typeface="Arial" pitchFamily="34" charset="0"/>
                    <a:ea typeface="宋体" pitchFamily="2" charset="-122"/>
                    <a:cs typeface="+mn-cs"/>
                  </a:rPr>
                  <a:t>而</a:t>
                </a:r>
                <a:r>
                  <a:rPr lang="en-US" altLang="zh-CN" i="0">
                    <a:latin typeface="Cambria Math"/>
                    <a:ea typeface="Cambria Math"/>
                  </a:rPr>
                  <a:t>∆𝑝</a:t>
                </a:r>
                <a:r>
                  <a:rPr lang="en-US" altLang="zh-CN" i="0" smtClean="0">
                    <a:latin typeface="Cambria Math" panose="02040503050406030204" pitchFamily="18" charset="0"/>
                    <a:ea typeface="Cambria Math"/>
                  </a:rPr>
                  <a:t>/</a:t>
                </a:r>
                <a:r>
                  <a:rPr lang="zh-CN" altLang="en-US" i="0">
                    <a:latin typeface="Cambria Math"/>
                  </a:rPr>
                  <a:t>𝜏</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则是非平衡载流子的复合率</a:t>
                </a:r>
                <a:r>
                  <a:rPr lang="en-US" altLang="zh-CN" sz="1200" kern="1200" dirty="0" smtClean="0">
                    <a:solidFill>
                      <a:schemeClr val="tx1"/>
                    </a:solidFill>
                    <a:effectLst/>
                    <a:latin typeface="Arial" pitchFamily="34" charset="0"/>
                    <a:ea typeface="宋体" pitchFamily="2" charset="-122"/>
                    <a:cs typeface="+mn-cs"/>
                  </a:rPr>
                  <a:t>R</a:t>
                </a:r>
                <a:r>
                  <a:rPr lang="zh-CN" altLang="en-US"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根据非平衡载流子复合的经验公式</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，可以得到无非平衡载流子产生，只有非平衡载流子体内复合，非平衡载流子的数目远小于半导体中的多子数目，对于</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型半导体就是非平衡的空穴远少于半导体中电子数目时，非平衡载流子随时间变化的公式</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。公式中</a:t>
                </a:r>
                <a:r>
                  <a:rPr lang="en-US" altLang="zh-CN" i="0" smtClean="0">
                    <a:latin typeface="Cambria Math"/>
                    <a:ea typeface="Cambria Math"/>
                  </a:rPr>
                  <a:t>∆</a:t>
                </a:r>
                <a:r>
                  <a:rPr lang="en-US" altLang="zh-CN" i="0">
                    <a:latin typeface="Cambria Math"/>
                    <a:ea typeface="Cambria Math"/>
                  </a:rPr>
                  <a:t>𝑝</a:t>
                </a:r>
                <a:r>
                  <a:rPr lang="en-US" altLang="zh-CN" i="0">
                    <a:latin typeface="Cambria Math" panose="02040503050406030204" pitchFamily="18" charset="0"/>
                    <a:ea typeface="Cambria Math"/>
                  </a:rPr>
                  <a:t>_</a:t>
                </a:r>
                <a:r>
                  <a:rPr lang="en-US" altLang="zh-CN" i="0">
                    <a:latin typeface="Cambria Math"/>
                    <a:ea typeface="Cambria Math"/>
                  </a:rPr>
                  <a:t>0</a:t>
                </a:r>
                <a:r>
                  <a:rPr lang="zh-CN" altLang="zh-CN" sz="1200" kern="1200" dirty="0" smtClean="0">
                    <a:solidFill>
                      <a:schemeClr val="tx1"/>
                    </a:solidFill>
                    <a:effectLst/>
                    <a:latin typeface="Arial" pitchFamily="34" charset="0"/>
                    <a:ea typeface="宋体" pitchFamily="2" charset="-122"/>
                    <a:cs typeface="+mn-cs"/>
                  </a:rPr>
                  <a:t>为</a:t>
                </a:r>
                <a:r>
                  <a:rPr lang="en-US" altLang="zh-CN" sz="1200" kern="1200" dirty="0" smtClean="0">
                    <a:solidFill>
                      <a:schemeClr val="tx1"/>
                    </a:solidFill>
                    <a:effectLst/>
                    <a:latin typeface="Arial" pitchFamily="34" charset="0"/>
                    <a:ea typeface="宋体" pitchFamily="2" charset="-122"/>
                    <a:cs typeface="+mn-cs"/>
                  </a:rPr>
                  <a:t>t=0</a:t>
                </a:r>
                <a:r>
                  <a:rPr lang="zh-CN" altLang="en-US" sz="1200" kern="1200" dirty="0" smtClean="0">
                    <a:solidFill>
                      <a:schemeClr val="tx1"/>
                    </a:solidFill>
                    <a:effectLst/>
                    <a:latin typeface="Arial" pitchFamily="34" charset="0"/>
                    <a:ea typeface="宋体" pitchFamily="2" charset="-122"/>
                    <a:cs typeface="+mn-cs"/>
                  </a:rPr>
                  <a:t>时刻</a:t>
                </a:r>
                <a:r>
                  <a:rPr lang="zh-CN" altLang="zh-CN" sz="1200" kern="1200" dirty="0" smtClean="0">
                    <a:solidFill>
                      <a:schemeClr val="tx1"/>
                    </a:solidFill>
                    <a:effectLst/>
                    <a:latin typeface="Arial" pitchFamily="34" charset="0"/>
                    <a:ea typeface="宋体" pitchFamily="2" charset="-122"/>
                    <a:cs typeface="+mn-cs"/>
                  </a:rPr>
                  <a:t>的非平衡载流子密度</a:t>
                </a:r>
                <a:r>
                  <a:rPr lang="zh-CN" altLang="en-US" sz="1200" kern="1200" dirty="0" smtClean="0">
                    <a:solidFill>
                      <a:schemeClr val="tx1"/>
                    </a:solidFill>
                    <a:effectLst/>
                    <a:latin typeface="Arial" pitchFamily="34" charset="0"/>
                    <a:ea typeface="宋体" pitchFamily="2" charset="-122"/>
                    <a:cs typeface="+mn-cs"/>
                  </a:rPr>
                  <a:t>，可以看出随着时间增加，非平衡载流子的数目按照</a:t>
                </a:r>
                <a:r>
                  <a:rPr lang="en-US" altLang="zh-CN" sz="1200" kern="1200" dirty="0" smtClean="0">
                    <a:solidFill>
                      <a:schemeClr val="tx1"/>
                    </a:solidFill>
                    <a:effectLst/>
                    <a:latin typeface="Arial" pitchFamily="34" charset="0"/>
                    <a:ea typeface="宋体" pitchFamily="2" charset="-122"/>
                    <a:cs typeface="+mn-cs"/>
                  </a:rPr>
                  <a:t>e</a:t>
                </a:r>
                <a:r>
                  <a:rPr lang="zh-CN" altLang="en-US" sz="1200" kern="1200" dirty="0" smtClean="0">
                    <a:solidFill>
                      <a:schemeClr val="tx1"/>
                    </a:solidFill>
                    <a:effectLst/>
                    <a:latin typeface="Arial" pitchFamily="34" charset="0"/>
                    <a:ea typeface="宋体" pitchFamily="2" charset="-122"/>
                    <a:cs typeface="+mn-cs"/>
                  </a:rPr>
                  <a:t>指数的规律衰减。</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pitchFamily="34" charset="0"/>
                    <a:ea typeface="宋体" pitchFamily="2" charset="-122"/>
                    <a:cs typeface="+mn-cs"/>
                  </a:rPr>
                  <a:t>》</a:t>
                </a:r>
                <a:r>
                  <a:rPr lang="zh-CN" altLang="en-US" b="1" i="0" smtClean="0">
                    <a:latin typeface="Cambria Math"/>
                  </a:rPr>
                  <a:t>𝝉</a:t>
                </a:r>
                <a:r>
                  <a:rPr lang="zh-CN" altLang="zh-CN" b="1" dirty="0"/>
                  <a:t>是反映衰减快慢的时间常数，它标志着非平衡载流子在复合前平均存在的时间，所以通常称其为载流子寿命。</a:t>
                </a:r>
                <a:endParaRPr lang="zh-CN"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660066"/>
                  </a:solidFill>
                  <a:latin typeface="华文行楷" pitchFamily="2" charset="-122"/>
                  <a:ea typeface="华文行楷"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smtClean="0">
                  <a:solidFill>
                    <a:srgbClr val="660066"/>
                  </a:solidFill>
                  <a:latin typeface="华文行楷" pitchFamily="2" charset="-122"/>
                  <a:ea typeface="华文行楷"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寿命是表征半导体材料质量的主要参数之一。对于种类﹑纯度和结构完整性不同的半导体，寿命通常在</a:t>
                </a:r>
                <a:r>
                  <a:rPr lang="en-US" altLang="zh-CN" sz="1200" kern="1200" dirty="0" smtClean="0">
                    <a:solidFill>
                      <a:schemeClr val="tx1"/>
                    </a:solidFill>
                    <a:effectLst/>
                    <a:latin typeface="Arial" pitchFamily="34" charset="0"/>
                    <a:ea typeface="宋体" pitchFamily="2" charset="-122"/>
                    <a:cs typeface="+mn-cs"/>
                  </a:rPr>
                  <a:t>10</a:t>
                </a:r>
                <a:r>
                  <a:rPr lang="en-US" altLang="zh-CN" sz="1200" kern="1200" baseline="30000" dirty="0" smtClean="0">
                    <a:solidFill>
                      <a:schemeClr val="tx1"/>
                    </a:solidFill>
                    <a:effectLst/>
                    <a:latin typeface="Arial" pitchFamily="34" charset="0"/>
                    <a:ea typeface="宋体" pitchFamily="2" charset="-122"/>
                    <a:cs typeface="+mn-cs"/>
                  </a:rPr>
                  <a:t>-2</a:t>
                </a:r>
                <a:r>
                  <a:rPr lang="en-US" altLang="zh-CN" sz="1200" kern="1200" dirty="0" smtClean="0">
                    <a:solidFill>
                      <a:schemeClr val="tx1"/>
                    </a:solidFill>
                    <a:effectLst/>
                    <a:latin typeface="Arial" pitchFamily="34" charset="0"/>
                    <a:ea typeface="宋体" pitchFamily="2" charset="-122"/>
                    <a:cs typeface="+mn-cs"/>
                  </a:rPr>
                  <a:t>~10</a:t>
                </a:r>
                <a:r>
                  <a:rPr lang="en-US" altLang="zh-CN" sz="1200" kern="1200" baseline="30000" dirty="0" smtClean="0">
                    <a:solidFill>
                      <a:schemeClr val="tx1"/>
                    </a:solidFill>
                    <a:effectLst/>
                    <a:latin typeface="Arial" pitchFamily="34" charset="0"/>
                    <a:ea typeface="宋体" pitchFamily="2" charset="-122"/>
                    <a:cs typeface="+mn-cs"/>
                  </a:rPr>
                  <a:t>-9</a:t>
                </a:r>
                <a:r>
                  <a:rPr lang="en-US" altLang="zh-CN" sz="1200" kern="1200" dirty="0" smtClean="0">
                    <a:solidFill>
                      <a:schemeClr val="tx1"/>
                    </a:solidFill>
                    <a:effectLst/>
                    <a:latin typeface="Arial" pitchFamily="34" charset="0"/>
                    <a:ea typeface="宋体" pitchFamily="2" charset="-122"/>
                    <a:cs typeface="+mn-cs"/>
                  </a:rPr>
                  <a:t>s</a:t>
                </a:r>
                <a:r>
                  <a:rPr lang="zh-CN" altLang="zh-CN" sz="1200" kern="1200" dirty="0" smtClean="0">
                    <a:solidFill>
                      <a:schemeClr val="tx1"/>
                    </a:solidFill>
                    <a:effectLst/>
                    <a:latin typeface="Arial" pitchFamily="34" charset="0"/>
                    <a:ea typeface="宋体" pitchFamily="2" charset="-122"/>
                    <a:cs typeface="+mn-cs"/>
                  </a:rPr>
                  <a:t>的范围内变化。</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一般地，</a:t>
                </a:r>
                <a:r>
                  <a:rPr lang="en-US" altLang="zh-CN" sz="1200" kern="1200" dirty="0" smtClean="0">
                    <a:solidFill>
                      <a:schemeClr val="tx1"/>
                    </a:solidFill>
                    <a:effectLst/>
                    <a:latin typeface="Arial" pitchFamily="34" charset="0"/>
                    <a:ea typeface="宋体" pitchFamily="2" charset="-122"/>
                    <a:cs typeface="+mn-cs"/>
                  </a:rPr>
                  <a:t>Si</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Ge</a:t>
                </a:r>
                <a:r>
                  <a:rPr lang="zh-CN" altLang="zh-CN" sz="1200" kern="1200" dirty="0" smtClean="0">
                    <a:solidFill>
                      <a:schemeClr val="tx1"/>
                    </a:solidFill>
                    <a:effectLst/>
                    <a:latin typeface="Arial" pitchFamily="34" charset="0"/>
                    <a:ea typeface="宋体" pitchFamily="2" charset="-122"/>
                    <a:cs typeface="+mn-cs"/>
                  </a:rPr>
                  <a:t>容易获得长寿命的样品，</a:t>
                </a:r>
                <a:r>
                  <a:rPr lang="en-US" altLang="zh-CN" sz="1200" kern="1200" dirty="0" smtClean="0">
                    <a:solidFill>
                      <a:schemeClr val="tx1"/>
                    </a:solidFill>
                    <a:effectLst/>
                    <a:latin typeface="Arial" pitchFamily="34" charset="0"/>
                    <a:ea typeface="宋体" pitchFamily="2" charset="-122"/>
                    <a:cs typeface="+mn-cs"/>
                  </a:rPr>
                  <a:t> </a:t>
                </a:r>
                <a:r>
                  <a:rPr lang="zh-CN" altLang="zh-CN" sz="1200" kern="1200" dirty="0" smtClean="0">
                    <a:solidFill>
                      <a:schemeClr val="tx1"/>
                    </a:solidFill>
                    <a:effectLst/>
                    <a:latin typeface="Arial" pitchFamily="34" charset="0"/>
                    <a:ea typeface="宋体" pitchFamily="2" charset="-122"/>
                    <a:cs typeface="+mn-cs"/>
                  </a:rPr>
                  <a:t>可达</a:t>
                </a:r>
                <a:r>
                  <a:rPr lang="en-US" altLang="zh-CN" sz="1200" kern="1200" dirty="0" err="1" smtClean="0">
                    <a:solidFill>
                      <a:schemeClr val="tx1"/>
                    </a:solidFill>
                    <a:effectLst/>
                    <a:latin typeface="Arial" pitchFamily="34" charset="0"/>
                    <a:ea typeface="宋体" pitchFamily="2" charset="-122"/>
                    <a:cs typeface="+mn-cs"/>
                  </a:rPr>
                  <a:t>ms</a:t>
                </a:r>
                <a:r>
                  <a:rPr lang="zh-CN" altLang="zh-CN" sz="1200" kern="1200" dirty="0" smtClean="0">
                    <a:solidFill>
                      <a:schemeClr val="tx1"/>
                    </a:solidFill>
                    <a:effectLst/>
                    <a:latin typeface="Arial" pitchFamily="34" charset="0"/>
                    <a:ea typeface="宋体" pitchFamily="2" charset="-122"/>
                    <a:cs typeface="+mn-cs"/>
                  </a:rPr>
                  <a:t>量级，</a:t>
                </a:r>
                <a:r>
                  <a:rPr lang="en-US" altLang="zh-CN" sz="1200" kern="1200" dirty="0" smtClean="0">
                    <a:solidFill>
                      <a:schemeClr val="tx1"/>
                    </a:solidFill>
                    <a:effectLst/>
                    <a:latin typeface="Arial" pitchFamily="34" charset="0"/>
                    <a:ea typeface="宋体" pitchFamily="2" charset="-122"/>
                    <a:cs typeface="+mn-cs"/>
                  </a:rPr>
                  <a:t>GaAs</a:t>
                </a:r>
                <a:r>
                  <a:rPr lang="zh-CN" altLang="zh-CN" sz="1200" kern="1200" dirty="0" smtClean="0">
                    <a:solidFill>
                      <a:schemeClr val="tx1"/>
                    </a:solidFill>
                    <a:effectLst/>
                    <a:latin typeface="Arial" pitchFamily="34" charset="0"/>
                    <a:ea typeface="宋体" pitchFamily="2" charset="-122"/>
                    <a:cs typeface="+mn-cs"/>
                  </a:rPr>
                  <a:t>的寿命则很短，约为</a:t>
                </a:r>
                <a:r>
                  <a:rPr lang="en-US" altLang="zh-CN" sz="1200" kern="1200" dirty="0" smtClean="0">
                    <a:solidFill>
                      <a:schemeClr val="tx1"/>
                    </a:solidFill>
                    <a:effectLst/>
                    <a:latin typeface="Arial" pitchFamily="34" charset="0"/>
                    <a:ea typeface="宋体" pitchFamily="2" charset="-122"/>
                    <a:cs typeface="+mn-cs"/>
                  </a:rPr>
                  <a:t>ns</a:t>
                </a:r>
                <a:r>
                  <a:rPr lang="zh-CN" altLang="zh-CN" sz="1200" kern="1200" dirty="0" smtClean="0">
                    <a:solidFill>
                      <a:schemeClr val="tx1"/>
                    </a:solidFill>
                    <a:effectLst/>
                    <a:latin typeface="Arial" pitchFamily="34" charset="0"/>
                    <a:ea typeface="宋体" pitchFamily="2" charset="-122"/>
                    <a:cs typeface="+mn-cs"/>
                  </a:rPr>
                  <a:t>量级。</a:t>
                </a:r>
                <a:r>
                  <a:rPr lang="zh-CN" altLang="en-US" sz="1200" kern="1200" dirty="0" smtClean="0">
                    <a:solidFill>
                      <a:schemeClr val="tx1"/>
                    </a:solidFill>
                    <a:effectLst/>
                    <a:latin typeface="Arial" pitchFamily="34" charset="0"/>
                    <a:ea typeface="宋体" pitchFamily="2" charset="-122"/>
                    <a:cs typeface="+mn-cs"/>
                  </a:rPr>
                  <a:t>在我们专业本科生试验中就有利用光电导效应测量非平衡载流子寿命的实验。</a:t>
                </a:r>
                <a:endParaRPr lang="zh-CN" altLang="en-US" b="1" dirty="0">
                  <a:solidFill>
                    <a:srgbClr val="660066"/>
                  </a:solidFill>
                  <a:latin typeface="华文行楷" pitchFamily="2" charset="-122"/>
                  <a:ea typeface="华文行楷"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232628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49FBF4FC-0976-4D6E-8283-2C65709381A8}" type="slidenum">
              <a:rPr lang="en-US"/>
              <a:pPr>
                <a:defRPr/>
              </a:pPr>
              <a:t>‹#›</a:t>
            </a:fld>
            <a:endParaRPr lang="en-US"/>
          </a:p>
        </p:txBody>
      </p:sp>
    </p:spTree>
    <p:extLst>
      <p:ext uri="{BB962C8B-B14F-4D97-AF65-F5344CB8AC3E}">
        <p14:creationId xmlns:p14="http://schemas.microsoft.com/office/powerpoint/2010/main" val="153872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BAB89666-A1EC-45C4-AC18-AB16140A1EA7}" type="slidenum">
              <a:rPr lang="en-US"/>
              <a:pPr>
                <a:defRPr/>
              </a:pPr>
              <a:t>‹#›</a:t>
            </a:fld>
            <a:endParaRPr lang="en-US"/>
          </a:p>
        </p:txBody>
      </p:sp>
    </p:spTree>
    <p:extLst>
      <p:ext uri="{BB962C8B-B14F-4D97-AF65-F5344CB8AC3E}">
        <p14:creationId xmlns:p14="http://schemas.microsoft.com/office/powerpoint/2010/main" val="78540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ABA72CBA-2FE0-4D9D-901E-5E0EE3152DEE}" type="slidenum">
              <a:rPr lang="en-US"/>
              <a:pPr>
                <a:defRPr/>
              </a:pPr>
              <a:t>‹#›</a:t>
            </a:fld>
            <a:endParaRPr lang="en-US"/>
          </a:p>
        </p:txBody>
      </p:sp>
    </p:spTree>
    <p:extLst>
      <p:ext uri="{BB962C8B-B14F-4D97-AF65-F5344CB8AC3E}">
        <p14:creationId xmlns:p14="http://schemas.microsoft.com/office/powerpoint/2010/main" val="102474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8AB764C8-155F-4F73-9F72-1D6BBD7AFD9E}" type="slidenum">
              <a:rPr lang="en-US"/>
              <a:pPr>
                <a:defRPr/>
              </a:pPr>
              <a:t>‹#›</a:t>
            </a:fld>
            <a:endParaRPr lang="en-US"/>
          </a:p>
        </p:txBody>
      </p:sp>
    </p:spTree>
    <p:extLst>
      <p:ext uri="{BB962C8B-B14F-4D97-AF65-F5344CB8AC3E}">
        <p14:creationId xmlns:p14="http://schemas.microsoft.com/office/powerpoint/2010/main" val="7168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4"/>
          <p:cNvSpPr>
            <a:spLocks noGrp="1" noChangeArrowheads="1"/>
          </p:cNvSpPr>
          <p:nvPr>
            <p:ph type="dt" sz="half" idx="10"/>
          </p:nvPr>
        </p:nvSpPr>
        <p:spPr>
          <a:ln/>
        </p:spPr>
        <p:txBody>
          <a:bodyPr/>
          <a:lstStyle>
            <a:lvl1pPr>
              <a:defRPr/>
            </a:lvl1pPr>
          </a:lstStyle>
          <a:p>
            <a:pPr>
              <a:defRPr/>
            </a:pPr>
            <a:endParaRPr lang="en-US"/>
          </a:p>
        </p:txBody>
      </p:sp>
      <p:sp>
        <p:nvSpPr>
          <p:cNvPr id="8" name="Rectangle 165"/>
          <p:cNvSpPr>
            <a:spLocks noGrp="1" noChangeArrowheads="1"/>
          </p:cNvSpPr>
          <p:nvPr>
            <p:ph type="ftr" sz="quarter" idx="11"/>
          </p:nvPr>
        </p:nvSpPr>
        <p:spPr>
          <a:ln/>
        </p:spPr>
        <p:txBody>
          <a:bodyPr/>
          <a:lstStyle>
            <a:lvl1pPr>
              <a:defRPr/>
            </a:lvl1pPr>
          </a:lstStyle>
          <a:p>
            <a:pPr>
              <a:defRPr/>
            </a:pPr>
            <a:endParaRPr lang="en-US"/>
          </a:p>
        </p:txBody>
      </p:sp>
      <p:sp>
        <p:nvSpPr>
          <p:cNvPr id="9" name="Rectangle 166"/>
          <p:cNvSpPr>
            <a:spLocks noGrp="1" noChangeArrowheads="1"/>
          </p:cNvSpPr>
          <p:nvPr>
            <p:ph type="sldNum" sz="quarter" idx="12"/>
          </p:nvPr>
        </p:nvSpPr>
        <p:spPr>
          <a:ln/>
        </p:spPr>
        <p:txBody>
          <a:bodyPr/>
          <a:lstStyle>
            <a:lvl1pPr>
              <a:defRPr/>
            </a:lvl1pPr>
          </a:lstStyle>
          <a:p>
            <a:pPr>
              <a:defRPr/>
            </a:pPr>
            <a:fld id="{D3950237-BC64-429D-949D-FFF6A0F9F9E2}" type="slidenum">
              <a:rPr lang="en-US"/>
              <a:pPr>
                <a:defRPr/>
              </a:pPr>
              <a:t>‹#›</a:t>
            </a:fld>
            <a:endParaRPr lang="en-US"/>
          </a:p>
        </p:txBody>
      </p:sp>
    </p:spTree>
    <p:extLst>
      <p:ext uri="{BB962C8B-B14F-4D97-AF65-F5344CB8AC3E}">
        <p14:creationId xmlns:p14="http://schemas.microsoft.com/office/powerpoint/2010/main" val="754827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4"/>
          <p:cNvSpPr>
            <a:spLocks noGrp="1" noChangeArrowheads="1"/>
          </p:cNvSpPr>
          <p:nvPr>
            <p:ph type="dt" sz="half" idx="10"/>
          </p:nvPr>
        </p:nvSpPr>
        <p:spPr>
          <a:ln/>
        </p:spPr>
        <p:txBody>
          <a:bodyPr/>
          <a:lstStyle>
            <a:lvl1pPr>
              <a:defRPr/>
            </a:lvl1pPr>
          </a:lstStyle>
          <a:p>
            <a:pPr>
              <a:defRPr/>
            </a:pPr>
            <a:endParaRPr lang="en-US"/>
          </a:p>
        </p:txBody>
      </p:sp>
      <p:sp>
        <p:nvSpPr>
          <p:cNvPr id="4" name="Rectangle 165"/>
          <p:cNvSpPr>
            <a:spLocks noGrp="1" noChangeArrowheads="1"/>
          </p:cNvSpPr>
          <p:nvPr>
            <p:ph type="ftr" sz="quarter" idx="11"/>
          </p:nvPr>
        </p:nvSpPr>
        <p:spPr>
          <a:ln/>
        </p:spPr>
        <p:txBody>
          <a:bodyPr/>
          <a:lstStyle>
            <a:lvl1pPr>
              <a:defRPr/>
            </a:lvl1pPr>
          </a:lstStyle>
          <a:p>
            <a:pPr>
              <a:defRPr/>
            </a:pPr>
            <a:endParaRPr lang="en-US"/>
          </a:p>
        </p:txBody>
      </p:sp>
      <p:sp>
        <p:nvSpPr>
          <p:cNvPr id="5" name="Rectangle 166"/>
          <p:cNvSpPr>
            <a:spLocks noGrp="1" noChangeArrowheads="1"/>
          </p:cNvSpPr>
          <p:nvPr>
            <p:ph type="sldNum" sz="quarter" idx="12"/>
          </p:nvPr>
        </p:nvSpPr>
        <p:spPr>
          <a:ln/>
        </p:spPr>
        <p:txBody>
          <a:bodyPr/>
          <a:lstStyle>
            <a:lvl1pPr>
              <a:defRPr/>
            </a:lvl1pPr>
          </a:lstStyle>
          <a:p>
            <a:pPr>
              <a:defRPr/>
            </a:pPr>
            <a:fld id="{5B8AF9A9-3B27-42C4-8879-CE86852B41C7}" type="slidenum">
              <a:rPr lang="en-US"/>
              <a:pPr>
                <a:defRPr/>
              </a:pPr>
              <a:t>‹#›</a:t>
            </a:fld>
            <a:endParaRPr lang="en-US"/>
          </a:p>
        </p:txBody>
      </p:sp>
    </p:spTree>
    <p:extLst>
      <p:ext uri="{BB962C8B-B14F-4D97-AF65-F5344CB8AC3E}">
        <p14:creationId xmlns:p14="http://schemas.microsoft.com/office/powerpoint/2010/main" val="268169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4"/>
          <p:cNvSpPr>
            <a:spLocks noGrp="1" noChangeArrowheads="1"/>
          </p:cNvSpPr>
          <p:nvPr>
            <p:ph type="dt" sz="half" idx="10"/>
          </p:nvPr>
        </p:nvSpPr>
        <p:spPr>
          <a:ln/>
        </p:spPr>
        <p:txBody>
          <a:bodyPr/>
          <a:lstStyle>
            <a:lvl1pPr>
              <a:defRPr/>
            </a:lvl1pPr>
          </a:lstStyle>
          <a:p>
            <a:pPr>
              <a:defRPr/>
            </a:pPr>
            <a:endParaRPr lang="en-US"/>
          </a:p>
        </p:txBody>
      </p:sp>
      <p:sp>
        <p:nvSpPr>
          <p:cNvPr id="3" name="Rectangle 165"/>
          <p:cNvSpPr>
            <a:spLocks noGrp="1" noChangeArrowheads="1"/>
          </p:cNvSpPr>
          <p:nvPr>
            <p:ph type="ftr" sz="quarter" idx="11"/>
          </p:nvPr>
        </p:nvSpPr>
        <p:spPr>
          <a:ln/>
        </p:spPr>
        <p:txBody>
          <a:bodyPr/>
          <a:lstStyle>
            <a:lvl1pPr>
              <a:defRPr/>
            </a:lvl1pPr>
          </a:lstStyle>
          <a:p>
            <a:pPr>
              <a:defRPr/>
            </a:pPr>
            <a:endParaRPr lang="en-US"/>
          </a:p>
        </p:txBody>
      </p:sp>
      <p:sp>
        <p:nvSpPr>
          <p:cNvPr id="4" name="Rectangle 166"/>
          <p:cNvSpPr>
            <a:spLocks noGrp="1" noChangeArrowheads="1"/>
          </p:cNvSpPr>
          <p:nvPr>
            <p:ph type="sldNum" sz="quarter" idx="12"/>
          </p:nvPr>
        </p:nvSpPr>
        <p:spPr>
          <a:ln/>
        </p:spPr>
        <p:txBody>
          <a:bodyPr/>
          <a:lstStyle>
            <a:lvl1pPr>
              <a:defRPr/>
            </a:lvl1pPr>
          </a:lstStyle>
          <a:p>
            <a:pPr>
              <a:defRPr/>
            </a:pPr>
            <a:fld id="{A8BA6DE0-4F32-40D2-A00E-A76F1F2DD72B}" type="slidenum">
              <a:rPr lang="en-US"/>
              <a:pPr>
                <a:defRPr/>
              </a:pPr>
              <a:t>‹#›</a:t>
            </a:fld>
            <a:endParaRPr lang="en-US"/>
          </a:p>
        </p:txBody>
      </p:sp>
    </p:spTree>
    <p:extLst>
      <p:ext uri="{BB962C8B-B14F-4D97-AF65-F5344CB8AC3E}">
        <p14:creationId xmlns:p14="http://schemas.microsoft.com/office/powerpoint/2010/main" val="155692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9F3933A0-8EE3-44D1-A632-7A53603B9446}" type="slidenum">
              <a:rPr lang="en-US"/>
              <a:pPr>
                <a:defRPr/>
              </a:pPr>
              <a:t>‹#›</a:t>
            </a:fld>
            <a:endParaRPr lang="en-US"/>
          </a:p>
        </p:txBody>
      </p:sp>
    </p:spTree>
    <p:extLst>
      <p:ext uri="{BB962C8B-B14F-4D97-AF65-F5344CB8AC3E}">
        <p14:creationId xmlns:p14="http://schemas.microsoft.com/office/powerpoint/2010/main" val="31264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4"/>
          <p:cNvSpPr>
            <a:spLocks noGrp="1" noChangeArrowheads="1"/>
          </p:cNvSpPr>
          <p:nvPr>
            <p:ph type="dt" sz="half" idx="10"/>
          </p:nvPr>
        </p:nvSpPr>
        <p:spPr>
          <a:ln/>
        </p:spPr>
        <p:txBody>
          <a:bodyPr/>
          <a:lstStyle>
            <a:lvl1pPr>
              <a:defRPr/>
            </a:lvl1pPr>
          </a:lstStyle>
          <a:p>
            <a:pPr>
              <a:defRPr/>
            </a:pPr>
            <a:endParaRPr lang="en-US"/>
          </a:p>
        </p:txBody>
      </p:sp>
      <p:sp>
        <p:nvSpPr>
          <p:cNvPr id="6" name="Rectangle 165"/>
          <p:cNvSpPr>
            <a:spLocks noGrp="1" noChangeArrowheads="1"/>
          </p:cNvSpPr>
          <p:nvPr>
            <p:ph type="ftr" sz="quarter" idx="11"/>
          </p:nvPr>
        </p:nvSpPr>
        <p:spPr>
          <a:ln/>
        </p:spPr>
        <p:txBody>
          <a:bodyPr/>
          <a:lstStyle>
            <a:lvl1pPr>
              <a:defRPr/>
            </a:lvl1pPr>
          </a:lstStyle>
          <a:p>
            <a:pPr>
              <a:defRPr/>
            </a:pPr>
            <a:endParaRPr lang="en-US"/>
          </a:p>
        </p:txBody>
      </p:sp>
      <p:sp>
        <p:nvSpPr>
          <p:cNvPr id="7" name="Rectangle 166"/>
          <p:cNvSpPr>
            <a:spLocks noGrp="1" noChangeArrowheads="1"/>
          </p:cNvSpPr>
          <p:nvPr>
            <p:ph type="sldNum" sz="quarter" idx="12"/>
          </p:nvPr>
        </p:nvSpPr>
        <p:spPr>
          <a:ln/>
        </p:spPr>
        <p:txBody>
          <a:bodyPr/>
          <a:lstStyle>
            <a:lvl1pPr>
              <a:defRPr/>
            </a:lvl1pPr>
          </a:lstStyle>
          <a:p>
            <a:pPr>
              <a:defRPr/>
            </a:pPr>
            <a:fld id="{15358B62-066D-42CD-9A3C-4008A17635C4}" type="slidenum">
              <a:rPr lang="en-US"/>
              <a:pPr>
                <a:defRPr/>
              </a:pPr>
              <a:t>‹#›</a:t>
            </a:fld>
            <a:endParaRPr lang="en-US"/>
          </a:p>
        </p:txBody>
      </p:sp>
    </p:spTree>
    <p:extLst>
      <p:ext uri="{BB962C8B-B14F-4D97-AF65-F5344CB8AC3E}">
        <p14:creationId xmlns:p14="http://schemas.microsoft.com/office/powerpoint/2010/main" val="2690846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DE64E296-C7DD-4104-8323-CC363C3BADE5}" type="slidenum">
              <a:rPr lang="en-US"/>
              <a:pPr>
                <a:defRPr/>
              </a:pPr>
              <a:t>‹#›</a:t>
            </a:fld>
            <a:endParaRPr lang="en-US"/>
          </a:p>
        </p:txBody>
      </p:sp>
    </p:spTree>
    <p:extLst>
      <p:ext uri="{BB962C8B-B14F-4D97-AF65-F5344CB8AC3E}">
        <p14:creationId xmlns:p14="http://schemas.microsoft.com/office/powerpoint/2010/main" val="1640513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4"/>
          <p:cNvSpPr>
            <a:spLocks noGrp="1" noChangeArrowheads="1"/>
          </p:cNvSpPr>
          <p:nvPr>
            <p:ph type="dt" sz="half" idx="10"/>
          </p:nvPr>
        </p:nvSpPr>
        <p:spPr>
          <a:ln/>
        </p:spPr>
        <p:txBody>
          <a:bodyPr/>
          <a:lstStyle>
            <a:lvl1pPr>
              <a:defRPr/>
            </a:lvl1pPr>
          </a:lstStyle>
          <a:p>
            <a:pPr>
              <a:defRPr/>
            </a:pPr>
            <a:endParaRPr lang="en-US"/>
          </a:p>
        </p:txBody>
      </p:sp>
      <p:sp>
        <p:nvSpPr>
          <p:cNvPr id="5" name="Rectangle 165"/>
          <p:cNvSpPr>
            <a:spLocks noGrp="1" noChangeArrowheads="1"/>
          </p:cNvSpPr>
          <p:nvPr>
            <p:ph type="ftr" sz="quarter" idx="11"/>
          </p:nvPr>
        </p:nvSpPr>
        <p:spPr>
          <a:ln/>
        </p:spPr>
        <p:txBody>
          <a:bodyPr/>
          <a:lstStyle>
            <a:lvl1pPr>
              <a:defRPr/>
            </a:lvl1pPr>
          </a:lstStyle>
          <a:p>
            <a:pPr>
              <a:defRPr/>
            </a:pPr>
            <a:endParaRPr lang="en-US"/>
          </a:p>
        </p:txBody>
      </p:sp>
      <p:sp>
        <p:nvSpPr>
          <p:cNvPr id="6" name="Rectangle 166"/>
          <p:cNvSpPr>
            <a:spLocks noGrp="1" noChangeArrowheads="1"/>
          </p:cNvSpPr>
          <p:nvPr>
            <p:ph type="sldNum" sz="quarter" idx="12"/>
          </p:nvPr>
        </p:nvSpPr>
        <p:spPr>
          <a:ln/>
        </p:spPr>
        <p:txBody>
          <a:bodyPr/>
          <a:lstStyle>
            <a:lvl1pPr>
              <a:defRPr/>
            </a:lvl1pPr>
          </a:lstStyle>
          <a:p>
            <a:pPr>
              <a:defRPr/>
            </a:pPr>
            <a:fld id="{211D2452-32F0-4C71-8C59-D8E5ECAD22F8}" type="slidenum">
              <a:rPr lang="en-US"/>
              <a:pPr>
                <a:defRPr/>
              </a:pPr>
              <a:t>‹#›</a:t>
            </a:fld>
            <a:endParaRPr lang="en-US"/>
          </a:p>
        </p:txBody>
      </p:sp>
    </p:spTree>
    <p:extLst>
      <p:ext uri="{BB962C8B-B14F-4D97-AF65-F5344CB8AC3E}">
        <p14:creationId xmlns:p14="http://schemas.microsoft.com/office/powerpoint/2010/main" val="14749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a:off x="6347884" y="20638"/>
            <a:ext cx="5918200" cy="4038600"/>
          </a:xfrm>
          <a:custGeom>
            <a:avLst/>
            <a:gdLst>
              <a:gd name="T0" fmla="*/ 2147483647 w 546"/>
              <a:gd name="T1" fmla="*/ 2147483647 h 497"/>
              <a:gd name="T2" fmla="*/ 2147483647 w 546"/>
              <a:gd name="T3" fmla="*/ 2147483647 h 497"/>
              <a:gd name="T4" fmla="*/ 2147483647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2147483647 h 497"/>
              <a:gd name="T18" fmla="*/ 2147483647 w 546"/>
              <a:gd name="T19" fmla="*/ 2147483647 h 497"/>
              <a:gd name="T20" fmla="*/ 2147483647 w 546"/>
              <a:gd name="T21" fmla="*/ 2147483647 h 497"/>
              <a:gd name="T22" fmla="*/ 2147483647 w 546"/>
              <a:gd name="T23" fmla="*/ 2147483647 h 497"/>
              <a:gd name="T24" fmla="*/ 2147483647 w 546"/>
              <a:gd name="T25" fmla="*/ 2147483647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2051" name="Group 3"/>
          <p:cNvGrpSpPr>
            <a:grpSpLocks/>
          </p:cNvGrpSpPr>
          <p:nvPr/>
        </p:nvGrpSpPr>
        <p:grpSpPr bwMode="auto">
          <a:xfrm>
            <a:off x="6096000" y="28575"/>
            <a:ext cx="6341533" cy="4338638"/>
            <a:chOff x="0" y="0"/>
            <a:chExt cx="2958" cy="2699"/>
          </a:xfrm>
        </p:grpSpPr>
        <p:sp>
          <p:nvSpPr>
            <p:cNvPr id="2217" name="Freeform 4"/>
            <p:cNvSpPr>
              <a:spLocks/>
            </p:cNvSpPr>
            <p:nvPr/>
          </p:nvSpPr>
          <p:spPr bwMode="auto">
            <a:xfrm>
              <a:off x="142" y="0"/>
              <a:ext cx="490" cy="187"/>
            </a:xfrm>
            <a:custGeom>
              <a:avLst/>
              <a:gdLst>
                <a:gd name="T0" fmla="*/ 30144148 w 97"/>
                <a:gd name="T1" fmla="*/ 10614969 h 37"/>
                <a:gd name="T2" fmla="*/ 38617900 w 97"/>
                <a:gd name="T3" fmla="*/ 8500964 h 37"/>
                <a:gd name="T4" fmla="*/ 39032723 w 97"/>
                <a:gd name="T5" fmla="*/ 7251557 h 37"/>
                <a:gd name="T6" fmla="*/ 37354625 w 97"/>
                <a:gd name="T7" fmla="*/ 0 h 37"/>
                <a:gd name="T8" fmla="*/ 10569249 w 97"/>
                <a:gd name="T9" fmla="*/ 0 h 37"/>
                <a:gd name="T10" fmla="*/ 4286000 w 97"/>
                <a:gd name="T11" fmla="*/ 9348499 h 37"/>
                <a:gd name="T12" fmla="*/ 30144148 w 97"/>
                <a:gd name="T13" fmla="*/ 10614969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8" name="Freeform 5"/>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9" name="Freeform 6"/>
            <p:cNvSpPr>
              <a:spLocks/>
            </p:cNvSpPr>
            <p:nvPr/>
          </p:nvSpPr>
          <p:spPr bwMode="auto">
            <a:xfrm>
              <a:off x="703" y="1269"/>
              <a:ext cx="238" cy="283"/>
            </a:xfrm>
            <a:custGeom>
              <a:avLst/>
              <a:gdLst>
                <a:gd name="T0" fmla="*/ 17333884 w 47"/>
                <a:gd name="T1" fmla="*/ 6397569 h 56"/>
                <a:gd name="T2" fmla="*/ 11700126 w 47"/>
                <a:gd name="T3" fmla="*/ 23820423 h 56"/>
                <a:gd name="T4" fmla="*/ 17333884 w 47"/>
                <a:gd name="T5" fmla="*/ 6397569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0" name="Freeform 7"/>
            <p:cNvSpPr>
              <a:spLocks/>
            </p:cNvSpPr>
            <p:nvPr/>
          </p:nvSpPr>
          <p:spPr bwMode="auto">
            <a:xfrm>
              <a:off x="485" y="1385"/>
              <a:ext cx="208" cy="379"/>
            </a:xfrm>
            <a:custGeom>
              <a:avLst/>
              <a:gdLst>
                <a:gd name="T0" fmla="*/ 8303756 w 41"/>
                <a:gd name="T1" fmla="*/ 11441075 h 75"/>
                <a:gd name="T2" fmla="*/ 5269355 w 41"/>
                <a:gd name="T3" fmla="*/ 29373627 h 75"/>
                <a:gd name="T4" fmla="*/ 17558208 w 41"/>
                <a:gd name="T5" fmla="*/ 19099250 h 75"/>
                <a:gd name="T6" fmla="*/ 16264535 w 41"/>
                <a:gd name="T7" fmla="*/ 10175938 h 75"/>
                <a:gd name="T8" fmla="*/ 8303756 w 41"/>
                <a:gd name="T9" fmla="*/ 11441075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1" name="Freeform 8"/>
            <p:cNvSpPr>
              <a:spLocks/>
            </p:cNvSpPr>
            <p:nvPr/>
          </p:nvSpPr>
          <p:spPr bwMode="auto">
            <a:xfrm>
              <a:off x="354" y="627"/>
              <a:ext cx="670" cy="318"/>
            </a:xfrm>
            <a:custGeom>
              <a:avLst/>
              <a:gdLst>
                <a:gd name="T0" fmla="*/ 41424517 w 135"/>
                <a:gd name="T1" fmla="*/ 1670979 h 63"/>
                <a:gd name="T2" fmla="*/ 8843047 w 135"/>
                <a:gd name="T3" fmla="*/ 1670979 h 63"/>
                <a:gd name="T4" fmla="*/ 749839 w 135"/>
                <a:gd name="T5" fmla="*/ 10518274 h 63"/>
                <a:gd name="T6" fmla="*/ 22163466 w 135"/>
                <a:gd name="T7" fmla="*/ 24460010 h 63"/>
                <a:gd name="T8" fmla="*/ 35484505 w 135"/>
                <a:gd name="T9" fmla="*/ 22792367 h 63"/>
                <a:gd name="T10" fmla="*/ 41798218 w 135"/>
                <a:gd name="T11" fmla="*/ 22376201 h 63"/>
                <a:gd name="T12" fmla="*/ 41424517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2" name="Freeform 9"/>
            <p:cNvSpPr>
              <a:spLocks/>
            </p:cNvSpPr>
            <p:nvPr/>
          </p:nvSpPr>
          <p:spPr bwMode="auto">
            <a:xfrm>
              <a:off x="1128" y="1527"/>
              <a:ext cx="503" cy="516"/>
            </a:xfrm>
            <a:custGeom>
              <a:avLst/>
              <a:gdLst>
                <a:gd name="T0" fmla="*/ 34852294 w 97"/>
                <a:gd name="T1" fmla="*/ 2110268 h 102"/>
                <a:gd name="T2" fmla="*/ 16066759 w 97"/>
                <a:gd name="T3" fmla="*/ 2110268 h 102"/>
                <a:gd name="T4" fmla="*/ 6227830 w 97"/>
                <a:gd name="T5" fmla="*/ 24421794 h 102"/>
                <a:gd name="T6" fmla="*/ 41080285 w 97"/>
                <a:gd name="T7" fmla="*/ 26615184 h 102"/>
                <a:gd name="T8" fmla="*/ 34852294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3" name="Freeform 10"/>
            <p:cNvSpPr>
              <a:spLocks/>
            </p:cNvSpPr>
            <p:nvPr/>
          </p:nvSpPr>
          <p:spPr bwMode="auto">
            <a:xfrm>
              <a:off x="2255" y="1006"/>
              <a:ext cx="501" cy="96"/>
            </a:xfrm>
            <a:custGeom>
              <a:avLst/>
              <a:gdLst>
                <a:gd name="T0" fmla="*/ 6465380 w 99"/>
                <a:gd name="T1" fmla="*/ 0 h 19"/>
                <a:gd name="T2" fmla="*/ 17165743 w 99"/>
                <a:gd name="T3" fmla="*/ 6388320 h 19"/>
                <a:gd name="T4" fmla="*/ 6465380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4" name="Freeform 11"/>
            <p:cNvSpPr>
              <a:spLocks/>
            </p:cNvSpPr>
            <p:nvPr/>
          </p:nvSpPr>
          <p:spPr bwMode="auto">
            <a:xfrm>
              <a:off x="2422" y="986"/>
              <a:ext cx="385" cy="237"/>
            </a:xfrm>
            <a:custGeom>
              <a:avLst/>
              <a:gdLst>
                <a:gd name="T0" fmla="*/ 9074212 w 76"/>
                <a:gd name="T1" fmla="*/ 15502286 h 47"/>
                <a:gd name="T2" fmla="*/ 30384767 w 76"/>
                <a:gd name="T3" fmla="*/ 7133312 h 47"/>
                <a:gd name="T4" fmla="*/ 20803541 w 76"/>
                <a:gd name="T5" fmla="*/ 1248455 h 47"/>
                <a:gd name="T6" fmla="*/ 8213504 w 76"/>
                <a:gd name="T7" fmla="*/ 13350654 h 47"/>
                <a:gd name="T8" fmla="*/ 9074212 w 76"/>
                <a:gd name="T9" fmla="*/ 1550228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5" name="Freeform 12"/>
            <p:cNvSpPr>
              <a:spLocks/>
            </p:cNvSpPr>
            <p:nvPr/>
          </p:nvSpPr>
          <p:spPr bwMode="auto">
            <a:xfrm>
              <a:off x="2407" y="1183"/>
              <a:ext cx="415" cy="187"/>
            </a:xfrm>
            <a:custGeom>
              <a:avLst/>
              <a:gdLst>
                <a:gd name="T0" fmla="*/ 30951171 w 82"/>
                <a:gd name="T1" fmla="*/ 2532915 h 37"/>
                <a:gd name="T2" fmla="*/ 10282966 w 82"/>
                <a:gd name="T3" fmla="*/ 7251557 h 37"/>
                <a:gd name="T4" fmla="*/ 7311085 w 82"/>
                <a:gd name="T5" fmla="*/ 11033879 h 37"/>
                <a:gd name="T6" fmla="*/ 32734223 w 82"/>
                <a:gd name="T7" fmla="*/ 9767435 h 37"/>
                <a:gd name="T8" fmla="*/ 35287658 w 82"/>
                <a:gd name="T9" fmla="*/ 8500964 h 37"/>
                <a:gd name="T10" fmla="*/ 35287658 w 82"/>
                <a:gd name="T11" fmla="*/ 0 h 37"/>
                <a:gd name="T12" fmla="*/ 30951171 w 82"/>
                <a:gd name="T13" fmla="*/ 2532915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26" name="Freeform 13"/>
            <p:cNvSpPr>
              <a:spLocks/>
            </p:cNvSpPr>
            <p:nvPr/>
          </p:nvSpPr>
          <p:spPr bwMode="auto">
            <a:xfrm>
              <a:off x="2083" y="1360"/>
              <a:ext cx="698" cy="167"/>
            </a:xfrm>
            <a:custGeom>
              <a:avLst/>
              <a:gdLst>
                <a:gd name="T0" fmla="*/ 8974439 w 138"/>
                <a:gd name="T1" fmla="*/ 421715 h 33"/>
                <a:gd name="T2" fmla="*/ 3383130 w 138"/>
                <a:gd name="T3" fmla="*/ 6030583 h 33"/>
                <a:gd name="T4" fmla="*/ 24394326 w 138"/>
                <a:gd name="T5" fmla="*/ 9439083 h 33"/>
                <a:gd name="T6" fmla="*/ 50132843 w 138"/>
                <a:gd name="T7" fmla="*/ 9860798 h 33"/>
                <a:gd name="T8" fmla="*/ 48858650 w 138"/>
                <a:gd name="T9" fmla="*/ 3392033 h 33"/>
                <a:gd name="T10" fmla="*/ 35146303 w 138"/>
                <a:gd name="T11" fmla="*/ 1277590 h 33"/>
                <a:gd name="T12" fmla="*/ 8974439 w 138"/>
                <a:gd name="T13" fmla="*/ 42171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
            <p:cNvSpPr>
              <a:spLocks/>
            </p:cNvSpPr>
            <p:nvPr/>
          </p:nvSpPr>
          <p:spPr bwMode="auto">
            <a:xfrm>
              <a:off x="2159" y="1522"/>
              <a:ext cx="567" cy="146"/>
            </a:xfrm>
            <a:custGeom>
              <a:avLst/>
              <a:gdLst>
                <a:gd name="T0" fmla="*/ 42270959 w 112"/>
                <a:gd name="T1" fmla="*/ 7865780 h 29"/>
                <a:gd name="T2" fmla="*/ 44409050 w 112"/>
                <a:gd name="T3" fmla="*/ 1643285 h 29"/>
                <a:gd name="T4" fmla="*/ 31952632 w 112"/>
                <a:gd name="T5" fmla="*/ 4104382 h 29"/>
                <a:gd name="T6" fmla="*/ 15505334 w 112"/>
                <a:gd name="T7" fmla="*/ 2457905 h 29"/>
                <a:gd name="T8" fmla="*/ 857876 w 112"/>
                <a:gd name="T9" fmla="*/ 1643285 h 29"/>
                <a:gd name="T10" fmla="*/ 42270959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Freeform 15"/>
            <p:cNvSpPr>
              <a:spLocks/>
            </p:cNvSpPr>
            <p:nvPr/>
          </p:nvSpPr>
          <p:spPr bwMode="auto">
            <a:xfrm>
              <a:off x="2124" y="1638"/>
              <a:ext cx="584" cy="480"/>
            </a:xfrm>
            <a:custGeom>
              <a:avLst/>
              <a:gdLst>
                <a:gd name="T0" fmla="*/ 1303468 w 115"/>
                <a:gd name="T1" fmla="*/ 22527173 h 95"/>
                <a:gd name="T2" fmla="*/ 11489550 w 115"/>
                <a:gd name="T3" fmla="*/ 22945617 h 95"/>
                <a:gd name="T4" fmla="*/ 22125236 w 115"/>
                <a:gd name="T5" fmla="*/ 32692931 h 95"/>
                <a:gd name="T6" fmla="*/ 26120223 w 115"/>
                <a:gd name="T7" fmla="*/ 35640061 h 95"/>
                <a:gd name="T8" fmla="*/ 35792801 w 115"/>
                <a:gd name="T9" fmla="*/ 22112069 h 95"/>
                <a:gd name="T10" fmla="*/ 49119879 w 115"/>
                <a:gd name="T11" fmla="*/ 22112069 h 95"/>
                <a:gd name="T12" fmla="*/ 34918254 w 115"/>
                <a:gd name="T13" fmla="*/ 11430114 h 95"/>
                <a:gd name="T14" fmla="*/ 16380464 w 115"/>
                <a:gd name="T15" fmla="*/ 6806744 h 95"/>
                <a:gd name="T16" fmla="*/ 5315883 w 115"/>
                <a:gd name="T17" fmla="*/ 17403203 h 95"/>
                <a:gd name="T18" fmla="*/ 1303468 w 115"/>
                <a:gd name="T19" fmla="*/ 22527173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 name="Freeform 16"/>
            <p:cNvSpPr>
              <a:spLocks/>
            </p:cNvSpPr>
            <p:nvPr/>
          </p:nvSpPr>
          <p:spPr bwMode="auto">
            <a:xfrm>
              <a:off x="2503" y="1446"/>
              <a:ext cx="329" cy="854"/>
            </a:xfrm>
            <a:custGeom>
              <a:avLst/>
              <a:gdLst>
                <a:gd name="T0" fmla="*/ 21959242 w 65"/>
                <a:gd name="T1" fmla="*/ 16999057 h 169"/>
                <a:gd name="T2" fmla="*/ 9451294 w 65"/>
                <a:gd name="T3" fmla="*/ 20863836 h 169"/>
                <a:gd name="T4" fmla="*/ 9451294 w 65"/>
                <a:gd name="T5" fmla="*/ 25074825 h 169"/>
                <a:gd name="T6" fmla="*/ 21540521 w 65"/>
                <a:gd name="T7" fmla="*/ 38278251 h 169"/>
                <a:gd name="T8" fmla="*/ 14646893 w 65"/>
                <a:gd name="T9" fmla="*/ 50150261 h 169"/>
                <a:gd name="T10" fmla="*/ 0 w 65"/>
                <a:gd name="T11" fmla="*/ 62937693 h 169"/>
                <a:gd name="T12" fmla="*/ 7315604 w 65"/>
                <a:gd name="T13" fmla="*/ 65886949 h 169"/>
                <a:gd name="T14" fmla="*/ 20261308 w 65"/>
                <a:gd name="T15" fmla="*/ 70598740 h 169"/>
                <a:gd name="T16" fmla="*/ 27154835 w 65"/>
                <a:gd name="T17" fmla="*/ 68915061 h 169"/>
                <a:gd name="T18" fmla="*/ 27995632 w 65"/>
                <a:gd name="T19" fmla="*/ 0 h 169"/>
                <a:gd name="T20" fmla="*/ 21959242 w 65"/>
                <a:gd name="T21" fmla="*/ 16999057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2" name="Group 17"/>
          <p:cNvGrpSpPr>
            <a:grpSpLocks/>
          </p:cNvGrpSpPr>
          <p:nvPr/>
        </p:nvGrpSpPr>
        <p:grpSpPr bwMode="auto">
          <a:xfrm>
            <a:off x="738718" y="36513"/>
            <a:ext cx="10521949" cy="6821487"/>
            <a:chOff x="0" y="0"/>
            <a:chExt cx="4971" cy="4297"/>
          </a:xfrm>
        </p:grpSpPr>
        <p:sp>
          <p:nvSpPr>
            <p:cNvPr id="2072" name="Rectangle 18"/>
            <p:cNvSpPr>
              <a:spLocks noChangeArrowheads="1"/>
            </p:cNvSpPr>
            <p:nvPr/>
          </p:nvSpPr>
          <p:spPr bwMode="auto">
            <a:xfrm>
              <a:off x="3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73" name="Freeform 19"/>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4" name="Freeform 20"/>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5" name="Freeform 21"/>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6" name="Freeform 22"/>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7" name="Freeform 23"/>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8" name="Freeform 24"/>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9" name="Freeform 25"/>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0" name="Freeform 26"/>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1" name="Freeform 27"/>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2" name="Freeform 28"/>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3" name="Rectangle 29"/>
            <p:cNvSpPr>
              <a:spLocks noChangeArrowheads="1"/>
            </p:cNvSpPr>
            <p:nvPr/>
          </p:nvSpPr>
          <p:spPr bwMode="auto">
            <a:xfrm>
              <a:off x="3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4" name="Rectangle 30"/>
            <p:cNvSpPr>
              <a:spLocks noChangeArrowheads="1"/>
            </p:cNvSpPr>
            <p:nvPr/>
          </p:nvSpPr>
          <p:spPr bwMode="auto">
            <a:xfrm>
              <a:off x="48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85" name="Freeform 31"/>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6" name="Freeform 32"/>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7" name="Freeform 33"/>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8" name="Freeform 34"/>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89" name="Freeform 35"/>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0" name="Freeform 36"/>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1" name="Freeform 37"/>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2" name="Freeform 38"/>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3" name="Freeform 39"/>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4" name="Freeform 40"/>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5" name="Rectangle 41"/>
            <p:cNvSpPr>
              <a:spLocks noChangeArrowheads="1"/>
            </p:cNvSpPr>
            <p:nvPr/>
          </p:nvSpPr>
          <p:spPr bwMode="auto">
            <a:xfrm>
              <a:off x="48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6" name="Rectangle 42"/>
            <p:cNvSpPr>
              <a:spLocks noChangeArrowheads="1"/>
            </p:cNvSpPr>
            <p:nvPr/>
          </p:nvSpPr>
          <p:spPr bwMode="auto">
            <a:xfrm>
              <a:off x="93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097" name="Freeform 43"/>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8" name="Freeform 44"/>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99" name="Freeform 45"/>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0" name="Freeform 46"/>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1" name="Freeform 47"/>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2" name="Freeform 48"/>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3" name="Freeform 49"/>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4" name="Freeform 50"/>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5" name="Freeform 51"/>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6" name="Freeform 52"/>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07" name="Rectangle 53"/>
            <p:cNvSpPr>
              <a:spLocks noChangeArrowheads="1"/>
            </p:cNvSpPr>
            <p:nvPr/>
          </p:nvSpPr>
          <p:spPr bwMode="auto">
            <a:xfrm>
              <a:off x="93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8" name="Rectangle 54"/>
            <p:cNvSpPr>
              <a:spLocks noChangeArrowheads="1"/>
            </p:cNvSpPr>
            <p:nvPr/>
          </p:nvSpPr>
          <p:spPr bwMode="auto">
            <a:xfrm>
              <a:off x="1375"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09" name="Freeform 55"/>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0" name="Freeform 56"/>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1" name="Freeform 57"/>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2" name="Freeform 58"/>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3" name="Freeform 59"/>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4" name="Freeform 60"/>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5" name="Freeform 61"/>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6" name="Freeform 62"/>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7" name="Freeform 63"/>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8" name="Freeform 64"/>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19" name="Rectangle 65"/>
            <p:cNvSpPr>
              <a:spLocks noChangeArrowheads="1"/>
            </p:cNvSpPr>
            <p:nvPr/>
          </p:nvSpPr>
          <p:spPr bwMode="auto">
            <a:xfrm>
              <a:off x="1375"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0" name="Rectangle 66"/>
            <p:cNvSpPr>
              <a:spLocks noChangeArrowheads="1"/>
            </p:cNvSpPr>
            <p:nvPr/>
          </p:nvSpPr>
          <p:spPr bwMode="auto">
            <a:xfrm>
              <a:off x="1820" y="0"/>
              <a:ext cx="21"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21" name="Freeform 67"/>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2" name="Freeform 68"/>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3" name="Freeform 69"/>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4" name="Freeform 70"/>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5" name="Freeform 71"/>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6" name="Freeform 72"/>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7" name="Freeform 73"/>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8" name="Freeform 74"/>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29" name="Freeform 75"/>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0" name="Freeform 76"/>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1" name="Rectangle 77"/>
            <p:cNvSpPr>
              <a:spLocks noChangeArrowheads="1"/>
            </p:cNvSpPr>
            <p:nvPr/>
          </p:nvSpPr>
          <p:spPr bwMode="auto">
            <a:xfrm>
              <a:off x="1820" y="4246"/>
              <a:ext cx="21"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2" name="Rectangle 78"/>
            <p:cNvSpPr>
              <a:spLocks noChangeArrowheads="1"/>
            </p:cNvSpPr>
            <p:nvPr/>
          </p:nvSpPr>
          <p:spPr bwMode="auto">
            <a:xfrm>
              <a:off x="227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33" name="Freeform 79"/>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4" name="Freeform 80"/>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5" name="Freeform 81"/>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6" name="Freeform 82"/>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7" name="Freeform 83"/>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8" name="Freeform 84"/>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39" name="Freeform 85"/>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0" name="Freeform 86"/>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1" name="Freeform 87"/>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2" name="Freeform 88"/>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3" name="Rectangle 89"/>
            <p:cNvSpPr>
              <a:spLocks noChangeArrowheads="1"/>
            </p:cNvSpPr>
            <p:nvPr/>
          </p:nvSpPr>
          <p:spPr bwMode="auto">
            <a:xfrm>
              <a:off x="227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4" name="Rectangle 90"/>
            <p:cNvSpPr>
              <a:spLocks noChangeArrowheads="1"/>
            </p:cNvSpPr>
            <p:nvPr/>
          </p:nvSpPr>
          <p:spPr bwMode="auto">
            <a:xfrm>
              <a:off x="271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45" name="Freeform 91"/>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6" name="Freeform 92"/>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7" name="Freeform 93"/>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8" name="Freeform 94"/>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49" name="Freeform 95"/>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0" name="Freeform 96"/>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1" name="Freeform 97"/>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2" name="Freeform 98"/>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3" name="Freeform 99"/>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4" name="Freeform 100"/>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5" name="Rectangle 101"/>
            <p:cNvSpPr>
              <a:spLocks noChangeArrowheads="1"/>
            </p:cNvSpPr>
            <p:nvPr/>
          </p:nvSpPr>
          <p:spPr bwMode="auto">
            <a:xfrm>
              <a:off x="271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6" name="Rectangle 102"/>
            <p:cNvSpPr>
              <a:spLocks noChangeArrowheads="1"/>
            </p:cNvSpPr>
            <p:nvPr/>
          </p:nvSpPr>
          <p:spPr bwMode="auto">
            <a:xfrm>
              <a:off x="316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57" name="Freeform 103"/>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8" name="Freeform 104"/>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59" name="Freeform 105"/>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0" name="Freeform 106"/>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1" name="Freeform 107"/>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2" name="Freeform 108"/>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3" name="Freeform 109"/>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4" name="Freeform 110"/>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5" name="Freeform 111"/>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6" name="Freeform 112"/>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67" name="Rectangle 113"/>
            <p:cNvSpPr>
              <a:spLocks noChangeArrowheads="1"/>
            </p:cNvSpPr>
            <p:nvPr/>
          </p:nvSpPr>
          <p:spPr bwMode="auto">
            <a:xfrm>
              <a:off x="316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8" name="Rectangle 114"/>
            <p:cNvSpPr>
              <a:spLocks noChangeArrowheads="1"/>
            </p:cNvSpPr>
            <p:nvPr/>
          </p:nvSpPr>
          <p:spPr bwMode="auto">
            <a:xfrm>
              <a:off x="361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69" name="Freeform 115"/>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0" name="Freeform 116"/>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1" name="Freeform 117"/>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2" name="Freeform 118"/>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3" name="Freeform 119"/>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4" name="Freeform 120"/>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5" name="Freeform 121"/>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6" name="Freeform 122"/>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7" name="Freeform 123"/>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8" name="Freeform 124"/>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79" name="Rectangle 125"/>
            <p:cNvSpPr>
              <a:spLocks noChangeArrowheads="1"/>
            </p:cNvSpPr>
            <p:nvPr/>
          </p:nvSpPr>
          <p:spPr bwMode="auto">
            <a:xfrm>
              <a:off x="361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0" name="Rectangle 126"/>
            <p:cNvSpPr>
              <a:spLocks noChangeArrowheads="1"/>
            </p:cNvSpPr>
            <p:nvPr/>
          </p:nvSpPr>
          <p:spPr bwMode="auto">
            <a:xfrm>
              <a:off x="4056"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81" name="Freeform 127"/>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2" name="Freeform 128"/>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3" name="Freeform 129"/>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4" name="Freeform 130"/>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5" name="Freeform 131"/>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6" name="Freeform 132"/>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7" name="Freeform 133"/>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8" name="Freeform 134"/>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89" name="Freeform 135"/>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0" name="Freeform 136"/>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1" name="Rectangle 137"/>
            <p:cNvSpPr>
              <a:spLocks noChangeArrowheads="1"/>
            </p:cNvSpPr>
            <p:nvPr/>
          </p:nvSpPr>
          <p:spPr bwMode="auto">
            <a:xfrm>
              <a:off x="4056"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2" name="Rectangle 138"/>
            <p:cNvSpPr>
              <a:spLocks noChangeArrowheads="1"/>
            </p:cNvSpPr>
            <p:nvPr/>
          </p:nvSpPr>
          <p:spPr bwMode="auto">
            <a:xfrm>
              <a:off x="450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193" name="Freeform 139"/>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4" name="Freeform 140"/>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5" name="Freeform 141"/>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6" name="Freeform 142"/>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7" name="Freeform 143"/>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8" name="Freeform 144"/>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199" name="Freeform 145"/>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0" name="Freeform 146"/>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1" name="Freeform 147"/>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2" name="Freeform 148"/>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3" name="Rectangle 149"/>
            <p:cNvSpPr>
              <a:spLocks noChangeArrowheads="1"/>
            </p:cNvSpPr>
            <p:nvPr/>
          </p:nvSpPr>
          <p:spPr bwMode="auto">
            <a:xfrm>
              <a:off x="450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4" name="Rectangle 150"/>
            <p:cNvSpPr>
              <a:spLocks noChangeArrowheads="1"/>
            </p:cNvSpPr>
            <p:nvPr/>
          </p:nvSpPr>
          <p:spPr bwMode="auto">
            <a:xfrm>
              <a:off x="4951" y="0"/>
              <a:ext cx="20" cy="10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05" name="Freeform 151"/>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6" name="Freeform 152"/>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7" name="Freeform 153"/>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8" name="Freeform 154"/>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09" name="Freeform 155"/>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0" name="Freeform 156"/>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1" name="Freeform 157"/>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2" name="Freeform 158"/>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3" name="Freeform 159"/>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4" name="Freeform 160"/>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215" name="Rectangle 161"/>
            <p:cNvSpPr>
              <a:spLocks noChangeArrowheads="1"/>
            </p:cNvSpPr>
            <p:nvPr/>
          </p:nvSpPr>
          <p:spPr bwMode="auto">
            <a:xfrm>
              <a:off x="4951" y="4246"/>
              <a:ext cx="20" cy="51"/>
            </a:xfrm>
            <a:prstGeom prst="rect">
              <a:avLst/>
            </a:prstGeom>
            <a:solidFill>
              <a:schemeClr val="bg2">
                <a:alpha val="50195"/>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2216" name="Freeform 162"/>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2053" name="Group 163"/>
          <p:cNvGrpSpPr>
            <a:grpSpLocks/>
          </p:cNvGrpSpPr>
          <p:nvPr/>
        </p:nvGrpSpPr>
        <p:grpSpPr bwMode="auto">
          <a:xfrm>
            <a:off x="203201" y="4724400"/>
            <a:ext cx="2247900" cy="1557338"/>
            <a:chOff x="0" y="0"/>
            <a:chExt cx="1062" cy="981"/>
          </a:xfrm>
        </p:grpSpPr>
        <p:sp>
          <p:nvSpPr>
            <p:cNvPr id="2059" name="Freeform 169"/>
            <p:cNvSpPr>
              <a:spLocks/>
            </p:cNvSpPr>
            <p:nvPr userDrawn="1"/>
          </p:nvSpPr>
          <p:spPr bwMode="auto">
            <a:xfrm>
              <a:off x="25" y="0"/>
              <a:ext cx="207" cy="81"/>
            </a:xfrm>
            <a:custGeom>
              <a:avLst/>
              <a:gdLst>
                <a:gd name="T0" fmla="*/ 12620038 w 41"/>
                <a:gd name="T1" fmla="*/ 5200873 h 16"/>
                <a:gd name="T2" fmla="*/ 15634301 w 41"/>
                <a:gd name="T3" fmla="*/ 4342997 h 16"/>
                <a:gd name="T4" fmla="*/ 16048185 w 41"/>
                <a:gd name="T5" fmla="*/ 3923913 h 16"/>
                <a:gd name="T6" fmla="*/ 13134685 w 41"/>
                <a:gd name="T7" fmla="*/ 422314 h 16"/>
                <a:gd name="T8" fmla="*/ 3346175 w 41"/>
                <a:gd name="T9" fmla="*/ 4781789 h 16"/>
                <a:gd name="T10" fmla="*/ 12620038 w 41"/>
                <a:gd name="T11" fmla="*/ 5200873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0" name="Freeform 170"/>
            <p:cNvSpPr>
              <a:spLocks noEditPoints="1"/>
            </p:cNvSpPr>
            <p:nvPr userDrawn="1"/>
          </p:nvSpPr>
          <p:spPr bwMode="auto">
            <a:xfrm>
              <a:off x="0" y="5"/>
              <a:ext cx="1062" cy="976"/>
            </a:xfrm>
            <a:custGeom>
              <a:avLst/>
              <a:gdLst>
                <a:gd name="T0" fmla="*/ 69703085 w 210"/>
                <a:gd name="T1" fmla="*/ 66313091 h 193"/>
                <a:gd name="T2" fmla="*/ 65052608 w 210"/>
                <a:gd name="T3" fmla="*/ 53451100 h 193"/>
                <a:gd name="T4" fmla="*/ 60735780 w 210"/>
                <a:gd name="T5" fmla="*/ 42378421 h 193"/>
                <a:gd name="T6" fmla="*/ 70556564 w 210"/>
                <a:gd name="T7" fmla="*/ 39752637 h 193"/>
                <a:gd name="T8" fmla="*/ 62425933 w 210"/>
                <a:gd name="T9" fmla="*/ 35106042 h 193"/>
                <a:gd name="T10" fmla="*/ 67159327 w 210"/>
                <a:gd name="T11" fmla="*/ 35522703 h 193"/>
                <a:gd name="T12" fmla="*/ 67159327 w 210"/>
                <a:gd name="T13" fmla="*/ 32896925 h 193"/>
                <a:gd name="T14" fmla="*/ 57775561 w 210"/>
                <a:gd name="T15" fmla="*/ 33316837 h 193"/>
                <a:gd name="T16" fmla="*/ 54732835 w 210"/>
                <a:gd name="T17" fmla="*/ 53451100 h 193"/>
                <a:gd name="T18" fmla="*/ 53042045 w 210"/>
                <a:gd name="T19" fmla="*/ 35939268 h 193"/>
                <a:gd name="T20" fmla="*/ 50501655 w 210"/>
                <a:gd name="T21" fmla="*/ 28666890 h 193"/>
                <a:gd name="T22" fmla="*/ 53042045 w 210"/>
                <a:gd name="T23" fmla="*/ 21824245 h 193"/>
                <a:gd name="T24" fmla="*/ 51771853 w 210"/>
                <a:gd name="T25" fmla="*/ 15821956 h 193"/>
                <a:gd name="T26" fmla="*/ 50919011 w 210"/>
                <a:gd name="T27" fmla="*/ 10235570 h 193"/>
                <a:gd name="T28" fmla="*/ 56505369 w 210"/>
                <a:gd name="T29" fmla="*/ 16658434 h 193"/>
                <a:gd name="T30" fmla="*/ 63782390 w 210"/>
                <a:gd name="T31" fmla="*/ 7692802 h 193"/>
                <a:gd name="T32" fmla="*/ 62846535 w 210"/>
                <a:gd name="T33" fmla="*/ 15385093 h 193"/>
                <a:gd name="T34" fmla="*/ 61156383 w 210"/>
                <a:gd name="T35" fmla="*/ 20554176 h 193"/>
                <a:gd name="T36" fmla="*/ 61589385 w 210"/>
                <a:gd name="T37" fmla="*/ 28666890 h 193"/>
                <a:gd name="T38" fmla="*/ 85093807 w 210"/>
                <a:gd name="T39" fmla="*/ 12425148 h 193"/>
                <a:gd name="T40" fmla="*/ 38488508 w 210"/>
                <a:gd name="T41" fmla="*/ 416560 h 193"/>
                <a:gd name="T42" fmla="*/ 23938067 w 210"/>
                <a:gd name="T43" fmla="*/ 3379883 h 193"/>
                <a:gd name="T44" fmla="*/ 36381768 w 210"/>
                <a:gd name="T45" fmla="*/ 5152769 h 193"/>
                <a:gd name="T46" fmla="*/ 25628219 w 210"/>
                <a:gd name="T47" fmla="*/ 9382804 h 193"/>
                <a:gd name="T48" fmla="*/ 24791035 w 210"/>
                <a:gd name="T49" fmla="*/ 12425148 h 193"/>
                <a:gd name="T50" fmla="*/ 16241105 w 210"/>
                <a:gd name="T51" fmla="*/ 7275600 h 193"/>
                <a:gd name="T52" fmla="*/ 5586995 w 210"/>
                <a:gd name="T53" fmla="*/ 49221192 h 193"/>
                <a:gd name="T54" fmla="*/ 26061227 w 210"/>
                <a:gd name="T55" fmla="*/ 62417344 h 193"/>
                <a:gd name="T56" fmla="*/ 19287053 w 210"/>
                <a:gd name="T57" fmla="*/ 56913994 h 193"/>
                <a:gd name="T58" fmla="*/ 14970888 w 210"/>
                <a:gd name="T59" fmla="*/ 61996794 h 193"/>
                <a:gd name="T60" fmla="*/ 13700695 w 210"/>
                <a:gd name="T61" fmla="*/ 54721169 h 193"/>
                <a:gd name="T62" fmla="*/ 19703640 w 210"/>
                <a:gd name="T63" fmla="*/ 36792672 h 193"/>
                <a:gd name="T64" fmla="*/ 28670945 w 210"/>
                <a:gd name="T65" fmla="*/ 35522703 h 193"/>
                <a:gd name="T66" fmla="*/ 30378055 w 210"/>
                <a:gd name="T67" fmla="*/ 40589089 h 193"/>
                <a:gd name="T68" fmla="*/ 26061227 w 210"/>
                <a:gd name="T69" fmla="*/ 51761224 h 193"/>
                <a:gd name="T70" fmla="*/ 38908342 w 210"/>
                <a:gd name="T71" fmla="*/ 76965221 h 193"/>
                <a:gd name="T72" fmla="*/ 79606271 w 210"/>
                <a:gd name="T73" fmla="*/ 70962912 h 193"/>
                <a:gd name="T74" fmla="*/ 77833742 w 210"/>
                <a:gd name="T75" fmla="*/ 28247104 h 193"/>
                <a:gd name="T76" fmla="*/ 70556564 w 210"/>
                <a:gd name="T77" fmla="*/ 25621325 h 193"/>
                <a:gd name="T78" fmla="*/ 48309293 w 210"/>
                <a:gd name="T79" fmla="*/ 26057526 h 193"/>
                <a:gd name="T80" fmla="*/ 46185495 w 210"/>
                <a:gd name="T81" fmla="*/ 37212579 h 193"/>
                <a:gd name="T82" fmla="*/ 48811502 w 210"/>
                <a:gd name="T83" fmla="*/ 21391265 h 193"/>
                <a:gd name="T84" fmla="*/ 38071795 w 210"/>
                <a:gd name="T85" fmla="*/ 11072685 h 193"/>
                <a:gd name="T86" fmla="*/ 44912051 w 210"/>
                <a:gd name="T87" fmla="*/ 14968427 h 193"/>
                <a:gd name="T88" fmla="*/ 26061227 w 210"/>
                <a:gd name="T89" fmla="*/ 30790383 h 193"/>
                <a:gd name="T90" fmla="*/ 10237372 w 210"/>
                <a:gd name="T91" fmla="*/ 15821956 h 193"/>
                <a:gd name="T92" fmla="*/ 29104616 w 210"/>
                <a:gd name="T93" fmla="*/ 17092051 h 193"/>
                <a:gd name="T94" fmla="*/ 33841384 w 210"/>
                <a:gd name="T95" fmla="*/ 17092051 h 193"/>
                <a:gd name="T96" fmla="*/ 46185495 w 210"/>
                <a:gd name="T97" fmla="*/ 19284213 h 193"/>
                <a:gd name="T98" fmla="*/ 42387960 w 210"/>
                <a:gd name="T99" fmla="*/ 39752637 h 193"/>
                <a:gd name="T100" fmla="*/ 39761948 w 210"/>
                <a:gd name="T101" fmla="*/ 21824245 h 193"/>
                <a:gd name="T102" fmla="*/ 26061227 w 210"/>
                <a:gd name="T103" fmla="*/ 30790383 h 193"/>
                <a:gd name="T104" fmla="*/ 34257966 w 210"/>
                <a:gd name="T105" fmla="*/ 35106042 h 193"/>
                <a:gd name="T106" fmla="*/ 37638125 w 210"/>
                <a:gd name="T107" fmla="*/ 24784210 h 193"/>
                <a:gd name="T108" fmla="*/ 43641858 w 210"/>
                <a:gd name="T109" fmla="*/ 61996794 h 193"/>
                <a:gd name="T110" fmla="*/ 35111576 w 210"/>
                <a:gd name="T111" fmla="*/ 41025953 h 193"/>
                <a:gd name="T112" fmla="*/ 50081695 w 210"/>
                <a:gd name="T113" fmla="*/ 45341739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1" name="Freeform 171"/>
            <p:cNvSpPr>
              <a:spLocks/>
            </p:cNvSpPr>
            <p:nvPr userDrawn="1"/>
          </p:nvSpPr>
          <p:spPr bwMode="auto">
            <a:xfrm>
              <a:off x="252" y="470"/>
              <a:ext cx="86" cy="102"/>
            </a:xfrm>
            <a:custGeom>
              <a:avLst/>
              <a:gdLst>
                <a:gd name="T0" fmla="*/ 6016838 w 17"/>
                <a:gd name="T1" fmla="*/ 2339441 h 20"/>
                <a:gd name="T2" fmla="*/ 3906059 w 17"/>
                <a:gd name="T3" fmla="*/ 9150007 h 20"/>
                <a:gd name="T4" fmla="*/ 6016838 w 17"/>
                <a:gd name="T5" fmla="*/ 2339441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2" name="Freeform 172"/>
            <p:cNvSpPr>
              <a:spLocks/>
            </p:cNvSpPr>
            <p:nvPr userDrawn="1"/>
          </p:nvSpPr>
          <p:spPr bwMode="auto">
            <a:xfrm>
              <a:off x="171" y="511"/>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3" name="Freeform 173"/>
            <p:cNvSpPr>
              <a:spLocks/>
            </p:cNvSpPr>
            <p:nvPr userDrawn="1"/>
          </p:nvSpPr>
          <p:spPr bwMode="auto">
            <a:xfrm>
              <a:off x="126" y="238"/>
              <a:ext cx="243" cy="116"/>
            </a:xfrm>
            <a:custGeom>
              <a:avLst/>
              <a:gdLst>
                <a:gd name="T0" fmla="*/ 17304536 w 48"/>
                <a:gd name="T1" fmla="*/ 822344 h 23"/>
                <a:gd name="T2" fmla="*/ 3923913 w 48"/>
                <a:gd name="T3" fmla="*/ 410902 h 23"/>
                <a:gd name="T4" fmla="*/ 422314 w 48"/>
                <a:gd name="T5" fmla="*/ 3736547 h 23"/>
                <a:gd name="T6" fmla="*/ 9460451 w 48"/>
                <a:gd name="T7" fmla="*/ 8804118 h 23"/>
                <a:gd name="T8" fmla="*/ 14661349 w 48"/>
                <a:gd name="T9" fmla="*/ 8377036 h 23"/>
                <a:gd name="T10" fmla="*/ 17304536 w 48"/>
                <a:gd name="T11" fmla="*/ 7965493 h 23"/>
                <a:gd name="T12" fmla="*/ 17304536 w 48"/>
                <a:gd name="T13" fmla="*/ 822344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4" name="Freeform 174"/>
            <p:cNvSpPr>
              <a:spLocks/>
            </p:cNvSpPr>
            <p:nvPr userDrawn="1"/>
          </p:nvSpPr>
          <p:spPr bwMode="auto">
            <a:xfrm>
              <a:off x="404" y="561"/>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5" name="Freeform 175"/>
            <p:cNvSpPr>
              <a:spLocks/>
            </p:cNvSpPr>
            <p:nvPr userDrawn="1"/>
          </p:nvSpPr>
          <p:spPr bwMode="auto">
            <a:xfrm>
              <a:off x="809" y="374"/>
              <a:ext cx="177" cy="36"/>
            </a:xfrm>
            <a:custGeom>
              <a:avLst/>
              <a:gdLst>
                <a:gd name="T0" fmla="*/ 2106740 w 35"/>
                <a:gd name="T1" fmla="*/ 0 h 7"/>
                <a:gd name="T2" fmla="*/ 6006960 w 35"/>
                <a:gd name="T3" fmla="*/ 2478482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6" name="Freeform 176"/>
            <p:cNvSpPr>
              <a:spLocks/>
            </p:cNvSpPr>
            <p:nvPr userDrawn="1"/>
          </p:nvSpPr>
          <p:spPr bwMode="auto">
            <a:xfrm>
              <a:off x="869" y="369"/>
              <a:ext cx="137" cy="81"/>
            </a:xfrm>
            <a:custGeom>
              <a:avLst/>
              <a:gdLst>
                <a:gd name="T0" fmla="*/ 3124742 w 27"/>
                <a:gd name="T1" fmla="*/ 5623212 h 16"/>
                <a:gd name="T2" fmla="*/ 10991632 w 27"/>
                <a:gd name="T3" fmla="*/ 2560405 h 16"/>
                <a:gd name="T4" fmla="*/ 7439988 w 27"/>
                <a:gd name="T5" fmla="*/ 422314 h 16"/>
                <a:gd name="T6" fmla="*/ 3124742 w 27"/>
                <a:gd name="T7" fmla="*/ 4781789 h 16"/>
                <a:gd name="T8" fmla="*/ 3124742 w 27"/>
                <a:gd name="T9" fmla="*/ 5623212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7" name="Freeform 177"/>
            <p:cNvSpPr>
              <a:spLocks/>
            </p:cNvSpPr>
            <p:nvPr userDrawn="1"/>
          </p:nvSpPr>
          <p:spPr bwMode="auto">
            <a:xfrm>
              <a:off x="864" y="420"/>
              <a:ext cx="177" cy="86"/>
            </a:xfrm>
            <a:custGeom>
              <a:avLst/>
              <a:gdLst>
                <a:gd name="T0" fmla="*/ 10654085 w 35"/>
                <a:gd name="T1" fmla="*/ 2547730 h 17"/>
                <a:gd name="T2" fmla="*/ 3380154 w 35"/>
                <a:gd name="T3" fmla="*/ 4323847 h 17"/>
                <a:gd name="T4" fmla="*/ 2543632 w 35"/>
                <a:gd name="T5" fmla="*/ 5599055 h 17"/>
                <a:gd name="T6" fmla="*/ 11593318 w 35"/>
                <a:gd name="T7" fmla="*/ 5178556 h 17"/>
                <a:gd name="T8" fmla="*/ 10654085 w 35"/>
                <a:gd name="T9" fmla="*/ 25477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8" name="Freeform 178"/>
            <p:cNvSpPr>
              <a:spLocks/>
            </p:cNvSpPr>
            <p:nvPr userDrawn="1"/>
          </p:nvSpPr>
          <p:spPr bwMode="auto">
            <a:xfrm>
              <a:off x="748" y="501"/>
              <a:ext cx="248" cy="60"/>
            </a:xfrm>
            <a:custGeom>
              <a:avLst/>
              <a:gdLst>
                <a:gd name="T0" fmla="*/ 17180084 w 49"/>
                <a:gd name="T1" fmla="*/ 1171875 h 12"/>
                <a:gd name="T2" fmla="*/ 12507419 w 49"/>
                <a:gd name="T3" fmla="*/ 390625 h 12"/>
                <a:gd name="T4" fmla="*/ 2975808 w 49"/>
                <a:gd name="T5" fmla="*/ 0 h 12"/>
                <a:gd name="T6" fmla="*/ 856982 w 49"/>
                <a:gd name="T7" fmla="*/ 1953125 h 12"/>
                <a:gd name="T8" fmla="*/ 8588043 w 49"/>
                <a:gd name="T9" fmla="*/ 3125000 h 12"/>
                <a:gd name="T10" fmla="*/ 17697781 w 49"/>
                <a:gd name="T11" fmla="*/ 3125000 h 12"/>
                <a:gd name="T12" fmla="*/ 17180084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69" name="Freeform 179"/>
            <p:cNvSpPr>
              <a:spLocks/>
            </p:cNvSpPr>
            <p:nvPr userDrawn="1"/>
          </p:nvSpPr>
          <p:spPr bwMode="auto">
            <a:xfrm>
              <a:off x="773" y="556"/>
              <a:ext cx="203" cy="56"/>
            </a:xfrm>
            <a:custGeom>
              <a:avLst/>
              <a:gdLst>
                <a:gd name="T0" fmla="*/ 16300555 w 40"/>
                <a:gd name="T1" fmla="*/ 889300 h 11"/>
                <a:gd name="T2" fmla="*/ 11446135 w 40"/>
                <a:gd name="T3" fmla="*/ 1774640 h 11"/>
                <a:gd name="T4" fmla="*/ 5723387 w 40"/>
                <a:gd name="T5" fmla="*/ 1323265 h 11"/>
                <a:gd name="T6" fmla="*/ 427802 w 40"/>
                <a:gd name="T7" fmla="*/ 889300 h 11"/>
                <a:gd name="T8" fmla="*/ 15428858 w 40"/>
                <a:gd name="T9" fmla="*/ 3638590 h 11"/>
                <a:gd name="T10" fmla="*/ 16300555 w 40"/>
                <a:gd name="T11" fmla="*/ 88930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0" name="Freeform 180"/>
            <p:cNvSpPr>
              <a:spLocks/>
            </p:cNvSpPr>
            <p:nvPr userDrawn="1"/>
          </p:nvSpPr>
          <p:spPr bwMode="auto">
            <a:xfrm>
              <a:off x="763" y="602"/>
              <a:ext cx="207" cy="172"/>
            </a:xfrm>
            <a:custGeom>
              <a:avLst/>
              <a:gdLst>
                <a:gd name="T0" fmla="*/ 11792906 w 41"/>
                <a:gd name="T1" fmla="*/ 3906059 h 34"/>
                <a:gd name="T2" fmla="*/ 5514419 w 41"/>
                <a:gd name="T3" fmla="*/ 2547730 h 34"/>
                <a:gd name="T4" fmla="*/ 1673151 w 41"/>
                <a:gd name="T5" fmla="*/ 6437333 h 34"/>
                <a:gd name="T6" fmla="*/ 413248 w 41"/>
                <a:gd name="T7" fmla="*/ 8147422 h 34"/>
                <a:gd name="T8" fmla="*/ 3759418 w 41"/>
                <a:gd name="T9" fmla="*/ 8147422 h 34"/>
                <a:gd name="T10" fmla="*/ 7187570 w 41"/>
                <a:gd name="T11" fmla="*/ 11615894 h 34"/>
                <a:gd name="T12" fmla="*/ 8860620 w 41"/>
                <a:gd name="T13" fmla="*/ 12888516 h 34"/>
                <a:gd name="T14" fmla="*/ 12206790 w 41"/>
                <a:gd name="T15" fmla="*/ 8147422 h 34"/>
                <a:gd name="T16" fmla="*/ 16480855 w 41"/>
                <a:gd name="T17" fmla="*/ 8147422 h 34"/>
                <a:gd name="T18" fmla="*/ 11792906 w 41"/>
                <a:gd name="T19" fmla="*/ 3906059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071" name="Freeform 181"/>
            <p:cNvSpPr>
              <a:spLocks/>
            </p:cNvSpPr>
            <p:nvPr userDrawn="1"/>
          </p:nvSpPr>
          <p:spPr bwMode="auto">
            <a:xfrm>
              <a:off x="900" y="521"/>
              <a:ext cx="126" cy="318"/>
            </a:xfrm>
            <a:custGeom>
              <a:avLst/>
              <a:gdLst>
                <a:gd name="T0" fmla="*/ 9161137 w 25"/>
                <a:gd name="T1" fmla="*/ 825780 h 63"/>
                <a:gd name="T2" fmla="*/ 7522175 w 25"/>
                <a:gd name="T3" fmla="*/ 7179017 h 63"/>
                <a:gd name="T4" fmla="*/ 2884251 w 25"/>
                <a:gd name="T5" fmla="*/ 8434465 h 63"/>
                <a:gd name="T6" fmla="*/ 2884251 w 25"/>
                <a:gd name="T7" fmla="*/ 9692489 h 63"/>
                <a:gd name="T8" fmla="*/ 7095735 w 25"/>
                <a:gd name="T9" fmla="*/ 14355328 h 63"/>
                <a:gd name="T10" fmla="*/ 4949653 w 25"/>
                <a:gd name="T11" fmla="*/ 18955182 h 63"/>
                <a:gd name="T12" fmla="*/ 0 w 25"/>
                <a:gd name="T13" fmla="*/ 23205192 h 63"/>
                <a:gd name="T14" fmla="*/ 2064767 w 25"/>
                <a:gd name="T15" fmla="*/ 24460010 h 63"/>
                <a:gd name="T16" fmla="*/ 6685928 w 25"/>
                <a:gd name="T17" fmla="*/ 26131625 h 63"/>
                <a:gd name="T18" fmla="*/ 9586947 w 25"/>
                <a:gd name="T19" fmla="*/ 24047180 h 63"/>
                <a:gd name="T20" fmla="*/ 10406426 w 25"/>
                <a:gd name="T21" fmla="*/ 5920862 h 63"/>
                <a:gd name="T22" fmla="*/ 10406426 w 25"/>
                <a:gd name="T23" fmla="*/ 825780 h 63"/>
                <a:gd name="T24" fmla="*/ 9161137 w 25"/>
                <a:gd name="T25" fmla="*/ 82578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205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27" name="Rectangle 164"/>
          <p:cNvSpPr>
            <a:spLocks noGrp="1" noChangeArrowheads="1"/>
          </p:cNvSpPr>
          <p:nvPr>
            <p:ph type="dt" sz="half" idx="2"/>
          </p:nvPr>
        </p:nvSpPr>
        <p:spPr bwMode="auto">
          <a:xfrm>
            <a:off x="402167"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2228" name="Rectangle 165"/>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2229" name="Rectangle 166"/>
          <p:cNvSpPr>
            <a:spLocks noGrp="1" noChangeArrowheads="1"/>
          </p:cNvSpPr>
          <p:nvPr>
            <p:ph type="sldNum" sz="quarter" idx="4"/>
          </p:nvPr>
        </p:nvSpPr>
        <p:spPr bwMode="auto">
          <a:xfrm>
            <a:off x="8737601" y="6248400"/>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253E6AF-1AA7-4A2D-A929-2362E337B9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0.png"/><Relationship Id="rId7" Type="http://schemas.openxmlformats.org/officeDocument/2006/relationships/image" Target="../media/image580.png"/><Relationship Id="rId12"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70.png"/><Relationship Id="rId11" Type="http://schemas.openxmlformats.org/officeDocument/2006/relationships/image" Target="../media/image62.png"/><Relationship Id="rId5" Type="http://schemas.openxmlformats.org/officeDocument/2006/relationships/image" Target="../media/image560.png"/><Relationship Id="rId10" Type="http://schemas.openxmlformats.org/officeDocument/2006/relationships/image" Target="../media/image61.png"/><Relationship Id="rId4" Type="http://schemas.openxmlformats.org/officeDocument/2006/relationships/image" Target="../media/image550.png"/><Relationship Id="rId9" Type="http://schemas.openxmlformats.org/officeDocument/2006/relationships/image" Target="../media/image60.png"/><Relationship Id="rId14" Type="http://schemas.openxmlformats.org/officeDocument/2006/relationships/image" Target="../media/image6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6.png"/><Relationship Id="rId7"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68.png"/><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80.png"/><Relationship Id="rId3" Type="http://schemas.openxmlformats.org/officeDocument/2006/relationships/image" Target="../media/image79.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notesSlide" Target="../notesSlides/notesSlide9.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zh-CN" altLang="en-US" sz="4000" b="1" dirty="0"/>
              <a:t>第六章 非平衡载流子</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895" y="0"/>
            <a:ext cx="3930733" cy="923330"/>
          </a:xfrm>
          <a:prstGeom prst="rect">
            <a:avLst/>
          </a:prstGeom>
        </p:spPr>
        <p:txBody>
          <a:bodyPr wrap="square">
            <a:spAutoFit/>
          </a:bodyPr>
          <a:lstStyle/>
          <a:p>
            <a:pPr>
              <a:lnSpc>
                <a:spcPct val="150000"/>
              </a:lnSpc>
            </a:pPr>
            <a:r>
              <a:rPr lang="en-US" altLang="zh-CN" sz="3600" b="1" dirty="0">
                <a:solidFill>
                  <a:srgbClr val="FF0000"/>
                </a:solidFill>
              </a:rPr>
              <a:t>6.1.3 </a:t>
            </a:r>
            <a:r>
              <a:rPr lang="zh-CN" altLang="en-US" sz="3600" b="1" dirty="0">
                <a:solidFill>
                  <a:srgbClr val="FF0000"/>
                </a:solidFill>
              </a:rPr>
              <a:t>准费米能级</a:t>
            </a:r>
            <a:endParaRPr lang="en-US" altLang="zh-CN" sz="3600" b="1" dirty="0">
              <a:solidFill>
                <a:srgbClr val="FF0000"/>
              </a:solidFill>
            </a:endParaRPr>
          </a:p>
        </p:txBody>
      </p:sp>
      <p:sp>
        <p:nvSpPr>
          <p:cNvPr id="3" name="TextBox 2"/>
          <p:cNvSpPr txBox="1"/>
          <p:nvPr/>
        </p:nvSpPr>
        <p:spPr>
          <a:xfrm>
            <a:off x="1281202" y="1285889"/>
            <a:ext cx="1627369" cy="523220"/>
          </a:xfrm>
          <a:prstGeom prst="rect">
            <a:avLst/>
          </a:prstGeom>
          <a:noFill/>
        </p:spPr>
        <p:txBody>
          <a:bodyPr wrap="none" rtlCol="0">
            <a:spAutoFit/>
          </a:bodyPr>
          <a:lstStyle/>
          <a:p>
            <a:r>
              <a:rPr lang="zh-CN" altLang="en-US" b="1" dirty="0"/>
              <a:t>热平衡：</a:t>
            </a:r>
          </a:p>
        </p:txBody>
      </p:sp>
      <p:sp>
        <p:nvSpPr>
          <p:cNvPr id="4" name="矩形 3"/>
          <p:cNvSpPr/>
          <p:nvPr/>
        </p:nvSpPr>
        <p:spPr>
          <a:xfrm>
            <a:off x="2715445" y="1266651"/>
            <a:ext cx="4998689" cy="707886"/>
          </a:xfrm>
          <a:prstGeom prst="rect">
            <a:avLst/>
          </a:prstGeom>
        </p:spPr>
        <p:txBody>
          <a:bodyPr wrap="square">
            <a:spAutoFit/>
          </a:bodyPr>
          <a:lstStyle/>
          <a:p>
            <a:r>
              <a:rPr lang="zh-CN" altLang="zh-CN" sz="2000" b="1" dirty="0">
                <a:solidFill>
                  <a:srgbClr val="660066"/>
                </a:solidFill>
                <a:latin typeface="Times New Roman" pitchFamily="18" charset="0"/>
                <a:cs typeface="Times New Roman" pitchFamily="18" charset="0"/>
              </a:rPr>
              <a:t>用统一的费米能级</a:t>
            </a:r>
            <a:r>
              <a:rPr lang="en-US" altLang="zh-CN" sz="2000" b="1" i="1" dirty="0" err="1">
                <a:solidFill>
                  <a:srgbClr val="660066"/>
                </a:solidFill>
                <a:latin typeface="Times New Roman" pitchFamily="18" charset="0"/>
                <a:cs typeface="Times New Roman" pitchFamily="18" charset="0"/>
              </a:rPr>
              <a:t>E</a:t>
            </a:r>
            <a:r>
              <a:rPr lang="en-US" altLang="zh-CN" sz="2000" b="1" i="1" baseline="-25000" dirty="0" err="1">
                <a:solidFill>
                  <a:srgbClr val="660066"/>
                </a:solidFill>
                <a:latin typeface="Times New Roman" pitchFamily="18" charset="0"/>
                <a:cs typeface="Times New Roman" pitchFamily="18" charset="0"/>
              </a:rPr>
              <a:t>f</a:t>
            </a:r>
            <a:r>
              <a:rPr lang="en-US" altLang="zh-CN" sz="2000" b="1" i="1" baseline="-25000" dirty="0">
                <a:solidFill>
                  <a:srgbClr val="660066"/>
                </a:solidFill>
                <a:latin typeface="Times New Roman" pitchFamily="18" charset="0"/>
                <a:cs typeface="Times New Roman" pitchFamily="18" charset="0"/>
              </a:rPr>
              <a:t> </a:t>
            </a:r>
            <a:r>
              <a:rPr lang="zh-CN" altLang="zh-CN" sz="2000" b="1" dirty="0">
                <a:solidFill>
                  <a:srgbClr val="660066"/>
                </a:solidFill>
                <a:latin typeface="Times New Roman" pitchFamily="18" charset="0"/>
                <a:cs typeface="Times New Roman" pitchFamily="18" charset="0"/>
              </a:rPr>
              <a:t>描述半导体中电子在能级之间的分布。</a:t>
            </a:r>
            <a:endParaRPr lang="zh-CN" altLang="en-US" sz="2000" b="1" dirty="0">
              <a:solidFill>
                <a:srgbClr val="660066"/>
              </a:solidFill>
              <a:latin typeface="Times New Roman" pitchFamily="18" charset="0"/>
              <a:cs typeface="Times New Roman" pitchFamily="18" charset="0"/>
            </a:endParaRPr>
          </a:p>
        </p:txBody>
      </p:sp>
      <p:sp>
        <p:nvSpPr>
          <p:cNvPr id="5" name="TextBox 4"/>
          <p:cNvSpPr txBox="1"/>
          <p:nvPr/>
        </p:nvSpPr>
        <p:spPr>
          <a:xfrm>
            <a:off x="1004186" y="2619657"/>
            <a:ext cx="1627369" cy="523220"/>
          </a:xfrm>
          <a:prstGeom prst="rect">
            <a:avLst/>
          </a:prstGeom>
          <a:noFill/>
        </p:spPr>
        <p:txBody>
          <a:bodyPr wrap="none" rtlCol="0">
            <a:spAutoFit/>
          </a:bodyPr>
          <a:lstStyle/>
          <a:p>
            <a:r>
              <a:rPr lang="zh-CN" altLang="en-US" b="1" dirty="0"/>
              <a:t>非平衡：</a:t>
            </a:r>
          </a:p>
        </p:txBody>
      </p:sp>
      <mc:AlternateContent xmlns:mc="http://schemas.openxmlformats.org/markup-compatibility/2006" xmlns:a14="http://schemas.microsoft.com/office/drawing/2010/main">
        <mc:Choice Requires="a14">
          <p:sp>
            <p:nvSpPr>
              <p:cNvPr id="6" name="矩形 5"/>
              <p:cNvSpPr/>
              <p:nvPr/>
            </p:nvSpPr>
            <p:spPr>
              <a:xfrm>
                <a:off x="2356583" y="2418272"/>
                <a:ext cx="5357551" cy="1044773"/>
              </a:xfrm>
              <a:prstGeom prst="rect">
                <a:avLst/>
              </a:prstGeom>
            </p:spPr>
            <p:txBody>
              <a:bodyPr wrap="square">
                <a:spAutoFit/>
              </a:bodyPr>
              <a:lstStyle/>
              <a:p>
                <a:r>
                  <a:rPr lang="zh-CN" altLang="zh-CN" sz="2000" b="1" dirty="0">
                    <a:solidFill>
                      <a:srgbClr val="660066"/>
                    </a:solidFill>
                  </a:rPr>
                  <a:t>电子系统和空穴系统可以定义各自的费米能级，这种费米能级称</a:t>
                </a:r>
                <a:r>
                  <a:rPr lang="zh-CN" altLang="zh-CN" sz="2000" b="1" dirty="0">
                    <a:solidFill>
                      <a:srgbClr val="0000CC"/>
                    </a:solidFill>
                  </a:rPr>
                  <a:t>准费米能级</a:t>
                </a:r>
                <a:r>
                  <a:rPr lang="zh-CN" altLang="en-US" sz="2000" b="1" dirty="0">
                    <a:solidFill>
                      <a:srgbClr val="660066"/>
                    </a:solidFill>
                  </a:rPr>
                  <a:t>，</a:t>
                </a:r>
                <a:r>
                  <a:rPr lang="zh-CN" altLang="en-US" sz="2000" b="1" dirty="0" smtClean="0">
                    <a:solidFill>
                      <a:srgbClr val="FF0000"/>
                    </a:solidFill>
                  </a:rPr>
                  <a:t>电子准费米能级</a:t>
                </a:r>
                <a14:m>
                  <m:oMath xmlns:m="http://schemas.openxmlformats.org/officeDocument/2006/math">
                    <m:sSup>
                      <m:sSupPr>
                        <m:ctrlPr>
                          <a:rPr lang="en-US" altLang="zh-CN" sz="2000" b="1" i="1">
                            <a:solidFill>
                              <a:srgbClr val="FF0000"/>
                            </a:solidFill>
                            <a:latin typeface="Cambria Math" panose="02040503050406030204" pitchFamily="18" charset="0"/>
                          </a:rPr>
                        </m:ctrlPr>
                      </m:sSupPr>
                      <m:e>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a:rPr>
                              <m:t>𝑬</m:t>
                            </m:r>
                          </m:e>
                          <m:sub>
                            <m:r>
                              <a:rPr lang="en-US" altLang="zh-CN" sz="2000" b="1" i="1">
                                <a:solidFill>
                                  <a:srgbClr val="FF0000"/>
                                </a:solidFill>
                                <a:latin typeface="Cambria Math"/>
                              </a:rPr>
                              <m:t>𝒇</m:t>
                            </m:r>
                          </m:sub>
                        </m:sSub>
                      </m:e>
                      <m:sup>
                        <m:r>
                          <a:rPr lang="en-US" altLang="zh-CN" sz="2000" b="1" i="1">
                            <a:solidFill>
                              <a:srgbClr val="FF0000"/>
                            </a:solidFill>
                            <a:latin typeface="Cambria Math"/>
                          </a:rPr>
                          <m:t>𝒏</m:t>
                        </m:r>
                      </m:sup>
                    </m:sSup>
                  </m:oMath>
                </a14:m>
                <a:r>
                  <a:rPr lang="zh-CN" altLang="en-US" sz="2000" b="1" dirty="0">
                    <a:solidFill>
                      <a:srgbClr val="FF0000"/>
                    </a:solidFill>
                  </a:rPr>
                  <a:t>和空穴准费米能级</a:t>
                </a:r>
                <a14:m>
                  <m:oMath xmlns:m="http://schemas.openxmlformats.org/officeDocument/2006/math">
                    <m:sSup>
                      <m:sSupPr>
                        <m:ctrlPr>
                          <a:rPr lang="en-US" altLang="zh-CN" sz="2000" b="1" i="1">
                            <a:solidFill>
                              <a:srgbClr val="FF0000"/>
                            </a:solidFill>
                            <a:latin typeface="Cambria Math" panose="02040503050406030204" pitchFamily="18" charset="0"/>
                          </a:rPr>
                        </m:ctrlPr>
                      </m:sSupPr>
                      <m:e>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a:rPr>
                              <m:t>𝑬</m:t>
                            </m:r>
                          </m:e>
                          <m:sub>
                            <m:r>
                              <a:rPr lang="en-US" altLang="zh-CN" sz="2000" b="1" i="1">
                                <a:solidFill>
                                  <a:srgbClr val="FF0000"/>
                                </a:solidFill>
                                <a:latin typeface="Cambria Math"/>
                              </a:rPr>
                              <m:t>𝒇</m:t>
                            </m:r>
                          </m:sub>
                        </m:sSub>
                      </m:e>
                      <m:sup>
                        <m:r>
                          <a:rPr lang="en-US" altLang="zh-CN" sz="2000" b="1" i="1">
                            <a:solidFill>
                              <a:srgbClr val="FF0000"/>
                            </a:solidFill>
                            <a:latin typeface="Cambria Math"/>
                          </a:rPr>
                          <m:t>𝒑</m:t>
                        </m:r>
                      </m:sup>
                    </m:sSup>
                  </m:oMath>
                </a14:m>
                <a:r>
                  <a:rPr lang="zh-CN" altLang="zh-CN" sz="2000" b="1" dirty="0">
                    <a:solidFill>
                      <a:srgbClr val="660066"/>
                    </a:solidFill>
                  </a:rPr>
                  <a:t>。</a:t>
                </a:r>
                <a:endParaRPr lang="zh-CN" altLang="en-US" sz="2000" b="1" dirty="0">
                  <a:solidFill>
                    <a:srgbClr val="660066"/>
                  </a:solidFill>
                  <a:latin typeface="Times New Roman" pitchFamily="18" charset="0"/>
                  <a:cs typeface="Times New Roman"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356583" y="2418272"/>
                <a:ext cx="5357551" cy="1044773"/>
              </a:xfrm>
              <a:prstGeom prst="rect">
                <a:avLst/>
              </a:prstGeom>
              <a:blipFill>
                <a:blip r:embed="rId3"/>
                <a:stretch>
                  <a:fillRect l="-1253" t="-3509" r="-4784" b="-5263"/>
                </a:stretch>
              </a:blipFill>
            </p:spPr>
            <p:txBody>
              <a:bodyPr/>
              <a:lstStyle/>
              <a:p>
                <a:r>
                  <a:rPr lang="zh-CN" altLang="en-US">
                    <a:noFill/>
                  </a:rPr>
                  <a:t> </a:t>
                </a:r>
              </a:p>
            </p:txBody>
          </p:sp>
        </mc:Fallback>
      </mc:AlternateContent>
      <p:grpSp>
        <p:nvGrpSpPr>
          <p:cNvPr id="7" name="组合 6"/>
          <p:cNvGrpSpPr/>
          <p:nvPr/>
        </p:nvGrpSpPr>
        <p:grpSpPr>
          <a:xfrm>
            <a:off x="10029093" y="6448526"/>
            <a:ext cx="552450" cy="314325"/>
            <a:chOff x="5172075" y="6438900"/>
            <a:chExt cx="552450" cy="314325"/>
          </a:xfrm>
        </p:grpSpPr>
        <p:sp>
          <p:nvSpPr>
            <p:cNvPr id="8" name="棱台 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grpSp>
        <p:nvGrpSpPr>
          <p:cNvPr id="19" name="组合 18"/>
          <p:cNvGrpSpPr/>
          <p:nvPr/>
        </p:nvGrpSpPr>
        <p:grpSpPr>
          <a:xfrm>
            <a:off x="7939247" y="364957"/>
            <a:ext cx="2346896" cy="1564799"/>
            <a:chOff x="8053007" y="1232423"/>
            <a:chExt cx="2346896" cy="1564799"/>
          </a:xfrm>
        </p:grpSpPr>
        <p:cxnSp>
          <p:nvCxnSpPr>
            <p:cNvPr id="12" name="直接连接符 11"/>
            <p:cNvCxnSpPr/>
            <p:nvPr/>
          </p:nvCxnSpPr>
          <p:spPr>
            <a:xfrm>
              <a:off x="8053007" y="1511832"/>
              <a:ext cx="18120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53007" y="2511520"/>
              <a:ext cx="18120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9903297" y="1232423"/>
                  <a:ext cx="4861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C</m:t>
                            </m:r>
                          </m:sub>
                        </m:sSub>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9903297" y="1232423"/>
                  <a:ext cx="486159"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9890620" y="2366335"/>
                  <a:ext cx="49898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V</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9890620" y="2366335"/>
                  <a:ext cx="498983" cy="430887"/>
                </a:xfrm>
                <a:prstGeom prst="rect">
                  <a:avLst/>
                </a:prstGeom>
                <a:blipFill>
                  <a:blip r:embed="rId5"/>
                  <a:stretch>
                    <a:fillRect/>
                  </a:stretch>
                </a:blipFill>
              </p:spPr>
              <p:txBody>
                <a:bodyPr/>
                <a:lstStyle/>
                <a:p>
                  <a:r>
                    <a:rPr lang="zh-CN" altLang="en-US">
                      <a:noFill/>
                    </a:rPr>
                    <a:t> </a:t>
                  </a:r>
                </a:p>
              </p:txBody>
            </p:sp>
          </mc:Fallback>
        </mc:AlternateContent>
        <p:cxnSp>
          <p:nvCxnSpPr>
            <p:cNvPr id="17" name="直接连接符 16"/>
            <p:cNvCxnSpPr/>
            <p:nvPr/>
          </p:nvCxnSpPr>
          <p:spPr>
            <a:xfrm>
              <a:off x="8053007" y="1847391"/>
              <a:ext cx="183761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p:cNvSpPr txBox="1"/>
                <p:nvPr/>
              </p:nvSpPr>
              <p:spPr>
                <a:xfrm>
                  <a:off x="9936443" y="1693395"/>
                  <a:ext cx="463460" cy="4653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a:rPr lang="en-US" altLang="zh-CN" b="0" i="1" smtClean="0">
                                <a:latin typeface="Cambria Math" panose="02040503050406030204" pitchFamily="18" charset="0"/>
                              </a:rPr>
                              <m:t>𝑓</m:t>
                            </m:r>
                          </m:sub>
                        </m:sSub>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9936443" y="1693395"/>
                  <a:ext cx="463460" cy="465384"/>
                </a:xfrm>
                <a:prstGeom prst="rect">
                  <a:avLst/>
                </a:prstGeom>
                <a:blipFill>
                  <a:blip r:embed="rId6"/>
                  <a:stretch>
                    <a:fillRect/>
                  </a:stretch>
                </a:blipFill>
              </p:spPr>
              <p:txBody>
                <a:bodyPr/>
                <a:lstStyle/>
                <a:p>
                  <a:r>
                    <a:rPr lang="zh-CN" altLang="en-US">
                      <a:noFill/>
                    </a:rPr>
                    <a:t> </a:t>
                  </a:r>
                </a:p>
              </p:txBody>
            </p:sp>
          </mc:Fallback>
        </mc:AlternateContent>
      </p:grpSp>
      <p:grpSp>
        <p:nvGrpSpPr>
          <p:cNvPr id="32" name="组合 31"/>
          <p:cNvGrpSpPr/>
          <p:nvPr/>
        </p:nvGrpSpPr>
        <p:grpSpPr>
          <a:xfrm>
            <a:off x="7939247" y="2316911"/>
            <a:ext cx="2863727" cy="1564799"/>
            <a:chOff x="8190041" y="3725351"/>
            <a:chExt cx="2863727" cy="1564799"/>
          </a:xfrm>
        </p:grpSpPr>
        <p:grpSp>
          <p:nvGrpSpPr>
            <p:cNvPr id="20" name="组合 19"/>
            <p:cNvGrpSpPr/>
            <p:nvPr/>
          </p:nvGrpSpPr>
          <p:grpSpPr>
            <a:xfrm>
              <a:off x="8717172" y="3725351"/>
              <a:ext cx="2336596" cy="1564799"/>
              <a:chOff x="8053007" y="1232423"/>
              <a:chExt cx="2336596" cy="1564799"/>
            </a:xfrm>
          </p:grpSpPr>
          <p:cxnSp>
            <p:nvCxnSpPr>
              <p:cNvPr id="21" name="直接连接符 20"/>
              <p:cNvCxnSpPr/>
              <p:nvPr/>
            </p:nvCxnSpPr>
            <p:spPr>
              <a:xfrm>
                <a:off x="8053007" y="1511832"/>
                <a:ext cx="18120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53007" y="2511520"/>
                <a:ext cx="18120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p:cNvSpPr txBox="1"/>
                  <p:nvPr/>
                </p:nvSpPr>
                <p:spPr>
                  <a:xfrm>
                    <a:off x="9903297" y="1232423"/>
                    <a:ext cx="4861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C</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9903297" y="1232423"/>
                    <a:ext cx="486159" cy="43088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890620" y="2366335"/>
                    <a:ext cx="49898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V</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9890620" y="2366335"/>
                    <a:ext cx="498983" cy="430887"/>
                  </a:xfrm>
                  <a:prstGeom prst="rect">
                    <a:avLst/>
                  </a:prstGeom>
                  <a:blipFill>
                    <a:blip r:embed="rId8"/>
                    <a:stretch>
                      <a:fillRect/>
                    </a:stretch>
                  </a:blipFill>
                </p:spPr>
                <p:txBody>
                  <a:bodyPr/>
                  <a:lstStyle/>
                  <a:p>
                    <a:r>
                      <a:rPr lang="zh-CN" altLang="en-US">
                        <a:noFill/>
                      </a:rPr>
                      <a:t> </a:t>
                    </a:r>
                  </a:p>
                </p:txBody>
              </p:sp>
            </mc:Fallback>
          </mc:AlternateContent>
        </p:grpSp>
        <p:cxnSp>
          <p:nvCxnSpPr>
            <p:cNvPr id="28" name="直接连接符 27"/>
            <p:cNvCxnSpPr/>
            <p:nvPr/>
          </p:nvCxnSpPr>
          <p:spPr>
            <a:xfrm>
              <a:off x="8717172" y="4186323"/>
              <a:ext cx="1802000" cy="0"/>
            </a:xfrm>
            <a:prstGeom prst="line">
              <a:avLst/>
            </a:prstGeom>
            <a:ln w="28575">
              <a:solidFill>
                <a:srgbClr val="CC00CC"/>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8190041" y="3916268"/>
                  <a:ext cx="527131" cy="479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rgbClr val="CC00CC"/>
                                </a:solidFill>
                                <a:latin typeface="Cambria Math" panose="02040503050406030204" pitchFamily="18" charset="0"/>
                              </a:rPr>
                            </m:ctrlPr>
                          </m:sSubSupPr>
                          <m:e>
                            <m:r>
                              <a:rPr lang="en-US" altLang="zh-CN" b="0" i="1" smtClean="0">
                                <a:solidFill>
                                  <a:srgbClr val="CC00CC"/>
                                </a:solidFill>
                                <a:latin typeface="Cambria Math" panose="02040503050406030204" pitchFamily="18" charset="0"/>
                              </a:rPr>
                              <m:t>𝐸</m:t>
                            </m:r>
                          </m:e>
                          <m:sub>
                            <m:r>
                              <a:rPr lang="en-US" altLang="zh-CN" b="0" i="1" smtClean="0">
                                <a:solidFill>
                                  <a:srgbClr val="CC00CC"/>
                                </a:solidFill>
                                <a:latin typeface="Cambria Math" panose="02040503050406030204" pitchFamily="18" charset="0"/>
                              </a:rPr>
                              <m:t>𝑓</m:t>
                            </m:r>
                          </m:sub>
                          <m:sup>
                            <m:r>
                              <a:rPr lang="en-US" altLang="zh-CN" b="0" i="1" smtClean="0">
                                <a:solidFill>
                                  <a:srgbClr val="CC00CC"/>
                                </a:solidFill>
                                <a:latin typeface="Cambria Math" panose="02040503050406030204" pitchFamily="18" charset="0"/>
                              </a:rPr>
                              <m:t>𝑛</m:t>
                            </m:r>
                          </m:sup>
                        </m:sSubSup>
                      </m:oMath>
                    </m:oMathPara>
                  </a14:m>
                  <a:endParaRPr lang="zh-CN" altLang="en-US" dirty="0">
                    <a:solidFill>
                      <a:srgbClr val="CC00CC"/>
                    </a:solidFill>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8190041" y="3916268"/>
                  <a:ext cx="527131" cy="479940"/>
                </a:xfrm>
                <a:prstGeom prst="rect">
                  <a:avLst/>
                </a:prstGeom>
                <a:blipFill>
                  <a:blip r:embed="rId9"/>
                  <a:stretch>
                    <a:fillRect/>
                  </a:stretch>
                </a:blipFill>
              </p:spPr>
              <p:txBody>
                <a:bodyPr/>
                <a:lstStyle/>
                <a:p>
                  <a:r>
                    <a:rPr lang="zh-CN" altLang="en-US">
                      <a:noFill/>
                    </a:rPr>
                    <a:t> </a:t>
                  </a:r>
                </a:p>
              </p:txBody>
            </p:sp>
          </mc:Fallback>
        </mc:AlternateContent>
        <p:cxnSp>
          <p:nvCxnSpPr>
            <p:cNvPr id="30" name="直接连接符 29"/>
            <p:cNvCxnSpPr/>
            <p:nvPr/>
          </p:nvCxnSpPr>
          <p:spPr>
            <a:xfrm>
              <a:off x="8771242" y="4651260"/>
              <a:ext cx="1802000" cy="0"/>
            </a:xfrm>
            <a:prstGeom prst="line">
              <a:avLst/>
            </a:prstGeom>
            <a:ln w="28575">
              <a:solidFill>
                <a:srgbClr val="008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p:cNvSpPr txBox="1"/>
                <p:nvPr/>
              </p:nvSpPr>
              <p:spPr>
                <a:xfrm>
                  <a:off x="8244111" y="4381205"/>
                  <a:ext cx="521040" cy="529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rgbClr val="008000"/>
                                </a:solidFill>
                                <a:latin typeface="Cambria Math" panose="02040503050406030204" pitchFamily="18" charset="0"/>
                              </a:rPr>
                            </m:ctrlPr>
                          </m:sSubSupPr>
                          <m:e>
                            <m:r>
                              <a:rPr lang="en-US" altLang="zh-CN" b="0" i="1" smtClean="0">
                                <a:solidFill>
                                  <a:srgbClr val="008000"/>
                                </a:solidFill>
                                <a:latin typeface="Cambria Math" panose="02040503050406030204" pitchFamily="18" charset="0"/>
                              </a:rPr>
                              <m:t>𝐸</m:t>
                            </m:r>
                          </m:e>
                          <m:sub>
                            <m:r>
                              <a:rPr lang="en-US" altLang="zh-CN" b="0" i="1" smtClean="0">
                                <a:solidFill>
                                  <a:srgbClr val="008000"/>
                                </a:solidFill>
                                <a:latin typeface="Cambria Math" panose="02040503050406030204" pitchFamily="18" charset="0"/>
                              </a:rPr>
                              <m:t>𝑓</m:t>
                            </m:r>
                          </m:sub>
                          <m:sup>
                            <m:r>
                              <a:rPr lang="en-US" altLang="zh-CN" b="0" i="1" smtClean="0">
                                <a:solidFill>
                                  <a:srgbClr val="008000"/>
                                </a:solidFill>
                                <a:latin typeface="Cambria Math" panose="02040503050406030204" pitchFamily="18" charset="0"/>
                              </a:rPr>
                              <m:t>𝑝</m:t>
                            </m:r>
                          </m:sup>
                        </m:sSubSup>
                      </m:oMath>
                    </m:oMathPara>
                  </a14:m>
                  <a:endParaRPr lang="zh-CN" altLang="en-US" dirty="0">
                    <a:solidFill>
                      <a:srgbClr val="008000"/>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8244111" y="4381205"/>
                  <a:ext cx="521040" cy="529440"/>
                </a:xfrm>
                <a:prstGeom prst="rect">
                  <a:avLst/>
                </a:prstGeom>
                <a:blipFill>
                  <a:blip r:embed="rId1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3" name="TextBox 2"/>
              <p:cNvSpPr txBox="1"/>
              <p:nvPr/>
            </p:nvSpPr>
            <p:spPr>
              <a:xfrm>
                <a:off x="610083" y="4556084"/>
                <a:ext cx="3544240" cy="1421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𝑛</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𝑒𝑥𝑝</m:t>
                          </m:r>
                          <m:f>
                            <m:fPr>
                              <m:ctrlPr>
                                <a:rPr lang="en-US" altLang="zh-CN" i="1">
                                  <a:latin typeface="Cambria Math" panose="02040503050406030204" pitchFamily="18" charset="0"/>
                                </a:rPr>
                              </m:ctrlPr>
                            </m:fPr>
                            <m:num>
                              <m:r>
                                <a:rPr lang="en-US" altLang="zh-CN" i="1">
                                  <a:latin typeface="Cambria Math"/>
                                </a:rPr>
                                <m:t>𝐸</m:t>
                              </m:r>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+1</m:t>
                          </m:r>
                        </m:den>
                      </m:f>
                    </m:oMath>
                  </m:oMathPara>
                </a14:m>
                <a:endParaRPr lang="zh-CN" altLang="en-US" dirty="0"/>
              </a:p>
            </p:txBody>
          </p:sp>
        </mc:Choice>
        <mc:Fallback xmlns="">
          <p:sp>
            <p:nvSpPr>
              <p:cNvPr id="33" name="TextBox 2"/>
              <p:cNvSpPr txBox="1">
                <a:spLocks noRot="1" noChangeAspect="1" noMove="1" noResize="1" noEditPoints="1" noAdjustHandles="1" noChangeArrowheads="1" noChangeShapeType="1" noTextEdit="1"/>
              </p:cNvSpPr>
              <p:nvPr/>
            </p:nvSpPr>
            <p:spPr>
              <a:xfrm>
                <a:off x="610083" y="4556084"/>
                <a:ext cx="3544240" cy="1421095"/>
              </a:xfrm>
              <a:prstGeom prst="rect">
                <a:avLst/>
              </a:prstGeom>
              <a:blipFill>
                <a:blip r:embed="rId11"/>
                <a:stretch>
                  <a:fillRect/>
                </a:stretch>
              </a:blipFill>
            </p:spPr>
            <p:txBody>
              <a:bodyPr/>
              <a:lstStyle/>
              <a:p>
                <a:r>
                  <a:rPr lang="zh-CN" altLang="en-US">
                    <a:noFill/>
                  </a:rPr>
                  <a:t> </a:t>
                </a:r>
              </a:p>
            </p:txBody>
          </p:sp>
        </mc:Fallback>
      </mc:AlternateContent>
      <p:sp>
        <p:nvSpPr>
          <p:cNvPr id="34" name="TextBox 3"/>
          <p:cNvSpPr txBox="1"/>
          <p:nvPr/>
        </p:nvSpPr>
        <p:spPr>
          <a:xfrm>
            <a:off x="610083" y="3881710"/>
            <a:ext cx="3791423" cy="523220"/>
          </a:xfrm>
          <a:prstGeom prst="rect">
            <a:avLst/>
          </a:prstGeom>
          <a:noFill/>
        </p:spPr>
        <p:txBody>
          <a:bodyPr wrap="none" rtlCol="0">
            <a:spAutoFit/>
          </a:bodyPr>
          <a:lstStyle/>
          <a:p>
            <a:r>
              <a:rPr lang="zh-CN" altLang="en-US" b="1" dirty="0">
                <a:solidFill>
                  <a:srgbClr val="660066"/>
                </a:solidFill>
                <a:latin typeface="黑体" pitchFamily="49" charset="-122"/>
                <a:ea typeface="黑体" pitchFamily="49" charset="-122"/>
              </a:rPr>
              <a:t>电子占据能级的几率：</a:t>
            </a:r>
          </a:p>
        </p:txBody>
      </p:sp>
      <mc:AlternateContent xmlns:mc="http://schemas.openxmlformats.org/markup-compatibility/2006" xmlns:a14="http://schemas.microsoft.com/office/drawing/2010/main">
        <mc:Choice Requires="a14">
          <p:sp>
            <p:nvSpPr>
              <p:cNvPr id="35" name="TextBox 4"/>
              <p:cNvSpPr txBox="1"/>
              <p:nvPr/>
            </p:nvSpPr>
            <p:spPr>
              <a:xfrm>
                <a:off x="4741846" y="4556084"/>
                <a:ext cx="3532057" cy="1421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𝑓</m:t>
                          </m:r>
                        </m:e>
                        <m:sub>
                          <m:r>
                            <a:rPr lang="en-US" altLang="zh-CN" i="1">
                              <a:latin typeface="Cambria Math"/>
                            </a:rPr>
                            <m:t>𝑝</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1</m:t>
                          </m:r>
                        </m:num>
                        <m:den>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r>
                                <a:rPr lang="en-US" altLang="zh-CN" i="1">
                                  <a:latin typeface="Cambria Math"/>
                                </a:rPr>
                                <m:t>−</m:t>
                              </m:r>
                              <m:r>
                                <a:rPr lang="en-US" altLang="zh-CN" i="1">
                                  <a:latin typeface="Cambria Math"/>
                                </a:rPr>
                                <m:t>𝐸</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+1</m:t>
                          </m:r>
                        </m:den>
                      </m:f>
                    </m:oMath>
                  </m:oMathPara>
                </a14:m>
                <a:endParaRPr lang="zh-CN" altLang="en-US" dirty="0"/>
              </a:p>
            </p:txBody>
          </p:sp>
        </mc:Choice>
        <mc:Fallback xmlns="">
          <p:sp>
            <p:nvSpPr>
              <p:cNvPr id="35" name="TextBox 4"/>
              <p:cNvSpPr txBox="1">
                <a:spLocks noRot="1" noChangeAspect="1" noMove="1" noResize="1" noEditPoints="1" noAdjustHandles="1" noChangeArrowheads="1" noChangeShapeType="1" noTextEdit="1"/>
              </p:cNvSpPr>
              <p:nvPr/>
            </p:nvSpPr>
            <p:spPr>
              <a:xfrm>
                <a:off x="4741846" y="4556084"/>
                <a:ext cx="3532057" cy="1421095"/>
              </a:xfrm>
              <a:prstGeom prst="rect">
                <a:avLst/>
              </a:prstGeom>
              <a:blipFill>
                <a:blip r:embed="rId12"/>
                <a:stretch>
                  <a:fillRect/>
                </a:stretch>
              </a:blipFill>
            </p:spPr>
            <p:txBody>
              <a:bodyPr/>
              <a:lstStyle/>
              <a:p>
                <a:r>
                  <a:rPr lang="zh-CN" altLang="en-US">
                    <a:noFill/>
                  </a:rPr>
                  <a:t> </a:t>
                </a:r>
              </a:p>
            </p:txBody>
          </p:sp>
        </mc:Fallback>
      </mc:AlternateContent>
      <p:sp>
        <p:nvSpPr>
          <p:cNvPr id="36" name="TextBox 5"/>
          <p:cNvSpPr txBox="1"/>
          <p:nvPr/>
        </p:nvSpPr>
        <p:spPr>
          <a:xfrm>
            <a:off x="4674955" y="3881710"/>
            <a:ext cx="3791423" cy="523220"/>
          </a:xfrm>
          <a:prstGeom prst="rect">
            <a:avLst/>
          </a:prstGeom>
          <a:noFill/>
        </p:spPr>
        <p:txBody>
          <a:bodyPr wrap="none" rtlCol="0">
            <a:spAutoFit/>
          </a:bodyPr>
          <a:lstStyle/>
          <a:p>
            <a:r>
              <a:rPr lang="zh-CN" altLang="en-US" b="1" dirty="0">
                <a:solidFill>
                  <a:srgbClr val="002060"/>
                </a:solidFill>
                <a:latin typeface="黑体" pitchFamily="49" charset="-122"/>
                <a:ea typeface="黑体" pitchFamily="49" charset="-122"/>
              </a:rPr>
              <a:t>空穴占据能级的几率：</a:t>
            </a:r>
          </a:p>
        </p:txBody>
      </p:sp>
    </p:spTree>
    <p:extLst>
      <p:ext uri="{BB962C8B-B14F-4D97-AF65-F5344CB8AC3E}">
        <p14:creationId xmlns:p14="http://schemas.microsoft.com/office/powerpoint/2010/main" val="181684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34"/>
                                        </p:tgtEl>
                                        <p:attrNameLst>
                                          <p:attrName>style.visibility</p:attrName>
                                        </p:attrNameLst>
                                      </p:cBhvr>
                                      <p:to>
                                        <p:strVal val="visible"/>
                                      </p:to>
                                    </p:set>
                                  </p:childTnLst>
                                </p:cTn>
                              </p:par>
                            </p:childTnLst>
                          </p:cTn>
                        </p:par>
                        <p:par>
                          <p:cTn id="31" fill="hold">
                            <p:stCondLst>
                              <p:cond delay="1801"/>
                            </p:stCondLst>
                            <p:childTnLst>
                              <p:par>
                                <p:cTn id="32" presetID="22" presetClass="entr" presetSubtype="8"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left)">
                                      <p:cBhvr>
                                        <p:cTn id="34" dur="20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36"/>
                                        </p:tgtEl>
                                        <p:attrNameLst>
                                          <p:attrName>style.visibility</p:attrName>
                                        </p:attrNameLst>
                                      </p:cBhvr>
                                      <p:to>
                                        <p:strVal val="visible"/>
                                      </p:to>
                                    </p:set>
                                  </p:childTnLst>
                                </p:cTn>
                              </p:par>
                            </p:childTnLst>
                          </p:cTn>
                        </p:par>
                        <p:par>
                          <p:cTn id="39" fill="hold">
                            <p:stCondLst>
                              <p:cond delay="1801"/>
                            </p:stCondLst>
                            <p:childTnLst>
                              <p:par>
                                <p:cTn id="40" presetID="22" presetClass="entr" presetSubtype="8"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2000"/>
                                        <p:tgtEl>
                                          <p:spTgt spid="35"/>
                                        </p:tgtEl>
                                      </p:cBhvr>
                                    </p:animEffect>
                                  </p:childTnLst>
                                </p:cTn>
                              </p:par>
                            </p:childTnLst>
                          </p:cTn>
                        </p:par>
                        <p:par>
                          <p:cTn id="43" fill="hold">
                            <p:stCondLst>
                              <p:cond delay="3801"/>
                            </p:stCondLst>
                            <p:childTnLst>
                              <p:par>
                                <p:cTn id="44" presetID="22" presetClass="entr" presetSubtype="4"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down)">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928" y="111761"/>
            <a:ext cx="3930733" cy="923330"/>
          </a:xfrm>
          <a:prstGeom prst="rect">
            <a:avLst/>
          </a:prstGeom>
        </p:spPr>
        <p:txBody>
          <a:bodyPr wrap="square">
            <a:spAutoFit/>
          </a:bodyPr>
          <a:lstStyle/>
          <a:p>
            <a:pPr>
              <a:lnSpc>
                <a:spcPct val="150000"/>
              </a:lnSpc>
            </a:pPr>
            <a:r>
              <a:rPr lang="en-US" altLang="zh-CN" sz="3600" b="1" dirty="0">
                <a:solidFill>
                  <a:srgbClr val="FF0000"/>
                </a:solidFill>
              </a:rPr>
              <a:t>6.1.3 </a:t>
            </a:r>
            <a:r>
              <a:rPr lang="zh-CN" altLang="en-US" sz="3600" b="1" dirty="0">
                <a:solidFill>
                  <a:srgbClr val="FF0000"/>
                </a:solidFill>
              </a:rPr>
              <a:t>准费米能级</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5360256" y="1335208"/>
                <a:ext cx="3752117" cy="103445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360256" y="1335208"/>
                <a:ext cx="3752117" cy="1034450"/>
              </a:xfrm>
              <a:prstGeom prst="rect">
                <a:avLst/>
              </a:prstGeom>
              <a:blipFill>
                <a:blip r:embed="rId3"/>
                <a:stretch>
                  <a:fillRect/>
                </a:stretch>
              </a:blipFill>
            </p:spPr>
            <p:txBody>
              <a:bodyPr/>
              <a:lstStyle/>
              <a:p>
                <a:r>
                  <a:rPr lang="zh-CN" altLang="en-US">
                    <a:noFill/>
                  </a:rPr>
                  <a:t> </a:t>
                </a:r>
              </a:p>
            </p:txBody>
          </p:sp>
        </mc:Fallback>
      </mc:AlternateContent>
      <p:sp>
        <p:nvSpPr>
          <p:cNvPr id="4" name="TextBox 3"/>
          <p:cNvSpPr txBox="1"/>
          <p:nvPr/>
        </p:nvSpPr>
        <p:spPr>
          <a:xfrm>
            <a:off x="2921763" y="1685178"/>
            <a:ext cx="1988045" cy="523220"/>
          </a:xfrm>
          <a:prstGeom prst="rect">
            <a:avLst/>
          </a:prstGeom>
          <a:noFill/>
        </p:spPr>
        <p:txBody>
          <a:bodyPr wrap="none" rtlCol="0">
            <a:spAutoFit/>
          </a:bodyPr>
          <a:lstStyle/>
          <a:p>
            <a:r>
              <a:rPr lang="zh-CN" altLang="en-US" b="1" dirty="0">
                <a:solidFill>
                  <a:srgbClr val="660066"/>
                </a:solidFill>
                <a:latin typeface="黑体" pitchFamily="49" charset="-122"/>
                <a:ea typeface="黑体" pitchFamily="49" charset="-122"/>
              </a:rPr>
              <a:t>电子密度：</a:t>
            </a:r>
          </a:p>
        </p:txBody>
      </p:sp>
      <p:sp>
        <p:nvSpPr>
          <p:cNvPr id="5" name="TextBox 4"/>
          <p:cNvSpPr txBox="1"/>
          <p:nvPr/>
        </p:nvSpPr>
        <p:spPr>
          <a:xfrm>
            <a:off x="5869040" y="322777"/>
            <a:ext cx="2339102" cy="523220"/>
          </a:xfrm>
          <a:prstGeom prst="rect">
            <a:avLst/>
          </a:prstGeom>
          <a:noFill/>
        </p:spPr>
        <p:txBody>
          <a:bodyPr wrap="none" rtlCol="0">
            <a:spAutoFit/>
          </a:bodyPr>
          <a:lstStyle/>
          <a:p>
            <a:r>
              <a:rPr lang="zh-CN" altLang="en-US" b="1" dirty="0">
                <a:latin typeface="华文细黑" pitchFamily="2" charset="-122"/>
                <a:ea typeface="华文细黑" pitchFamily="2" charset="-122"/>
              </a:rPr>
              <a:t>非简并半导体</a:t>
            </a:r>
          </a:p>
        </p:txBody>
      </p:sp>
      <mc:AlternateContent xmlns:mc="http://schemas.openxmlformats.org/markup-compatibility/2006" xmlns:a14="http://schemas.microsoft.com/office/drawing/2010/main">
        <mc:Choice Requires="a14">
          <p:sp>
            <p:nvSpPr>
              <p:cNvPr id="6" name="TextBox 5"/>
              <p:cNvSpPr txBox="1"/>
              <p:nvPr/>
            </p:nvSpPr>
            <p:spPr>
              <a:xfrm>
                <a:off x="5360256" y="2591661"/>
                <a:ext cx="3756413" cy="103445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360256" y="2591661"/>
                <a:ext cx="3756413" cy="1034450"/>
              </a:xfrm>
              <a:prstGeom prst="rect">
                <a:avLst/>
              </a:prstGeom>
              <a:blipFill>
                <a:blip r:embed="rId4"/>
                <a:stretch>
                  <a:fillRect/>
                </a:stretch>
              </a:blipFill>
            </p:spPr>
            <p:txBody>
              <a:bodyPr/>
              <a:lstStyle/>
              <a:p>
                <a:r>
                  <a:rPr lang="zh-CN" altLang="en-US">
                    <a:noFill/>
                  </a:rPr>
                  <a:t> </a:t>
                </a:r>
              </a:p>
            </p:txBody>
          </p:sp>
        </mc:Fallback>
      </mc:AlternateContent>
      <p:sp>
        <p:nvSpPr>
          <p:cNvPr id="7" name="TextBox 6"/>
          <p:cNvSpPr txBox="1"/>
          <p:nvPr/>
        </p:nvSpPr>
        <p:spPr>
          <a:xfrm>
            <a:off x="2921763" y="2941631"/>
            <a:ext cx="1988045" cy="523220"/>
          </a:xfrm>
          <a:prstGeom prst="rect">
            <a:avLst/>
          </a:prstGeom>
          <a:noFill/>
        </p:spPr>
        <p:txBody>
          <a:bodyPr wrap="none" rtlCol="0">
            <a:spAutoFit/>
          </a:bodyPr>
          <a:lstStyle/>
          <a:p>
            <a:r>
              <a:rPr lang="zh-CN" altLang="en-US" b="1" dirty="0">
                <a:solidFill>
                  <a:srgbClr val="660066"/>
                </a:solidFill>
                <a:latin typeface="黑体" pitchFamily="49" charset="-122"/>
                <a:ea typeface="黑体" pitchFamily="49" charset="-122"/>
              </a:rPr>
              <a:t>空穴密度：</a:t>
            </a:r>
          </a:p>
        </p:txBody>
      </p:sp>
      <mc:AlternateContent xmlns:mc="http://schemas.openxmlformats.org/markup-compatibility/2006" xmlns:a14="http://schemas.microsoft.com/office/drawing/2010/main">
        <mc:Choice Requires="a14">
          <p:sp>
            <p:nvSpPr>
              <p:cNvPr id="8" name="TextBox 7"/>
              <p:cNvSpPr txBox="1"/>
              <p:nvPr/>
            </p:nvSpPr>
            <p:spPr>
              <a:xfrm>
                <a:off x="3544398" y="3744938"/>
                <a:ext cx="5600379"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e>
                        <m:sup>
                          <m:r>
                            <a:rPr lang="en-US" altLang="zh-CN" i="1">
                              <a:latin typeface="Cambria Math"/>
                            </a:rPr>
                            <m:t>2</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544398" y="3744938"/>
                <a:ext cx="5600379" cy="9721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40038" y="4756174"/>
                <a:ext cx="3919599" cy="108446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𝑛𝑝</m:t>
                      </m:r>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𝑖</m:t>
                              </m:r>
                            </m:sub>
                          </m:sSub>
                        </m:e>
                        <m:sup>
                          <m:r>
                            <a:rPr lang="en-US" altLang="zh-CN" i="1">
                              <a:latin typeface="Cambria Math"/>
                            </a:rPr>
                            <m:t>2</m:t>
                          </m:r>
                        </m:sup>
                      </m:sSup>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r>
                                    <a:rPr lang="en-US" altLang="zh-CN" i="1">
                                      <a:latin typeface="Cambria Math"/>
                                    </a:rPr>
                                    <m:t>−</m:t>
                                  </m:r>
                                  <m:r>
                                    <a:rPr lang="en-US" altLang="zh-CN" i="1">
                                      <a:latin typeface="Cambria Math"/>
                                    </a:rPr>
                                    <m:t>𝐸</m:t>
                                  </m:r>
                                </m:e>
                                <m:sub>
                                  <m:r>
                                    <a:rPr lang="en-US" altLang="zh-CN" i="1">
                                      <a:latin typeface="Cambria Math"/>
                                    </a:rPr>
                                    <m:t>𝑓</m:t>
                                  </m:r>
                                </m:sub>
                              </m:sSub>
                            </m:e>
                            <m:sup>
                              <m:r>
                                <a:rPr lang="en-US" altLang="zh-CN" i="1">
                                  <a:latin typeface="Cambria Math"/>
                                </a:rPr>
                                <m:t>𝑝</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040038" y="4756174"/>
                <a:ext cx="3919599" cy="1084464"/>
              </a:xfrm>
              <a:prstGeom prst="rect">
                <a:avLst/>
              </a:prstGeom>
              <a:blipFill>
                <a:blip r:embed="rId6"/>
                <a:stretch>
                  <a:fillRect/>
                </a:stretch>
              </a:blipFill>
            </p:spPr>
            <p:txBody>
              <a:bodyPr/>
              <a:lstStyle/>
              <a:p>
                <a:r>
                  <a:rPr lang="zh-CN" altLang="en-US">
                    <a:noFill/>
                  </a:rPr>
                  <a:t> </a:t>
                </a:r>
              </a:p>
            </p:txBody>
          </p:sp>
        </mc:Fallback>
      </mc:AlternateContent>
      <p:grpSp>
        <p:nvGrpSpPr>
          <p:cNvPr id="10" name="组合 9"/>
          <p:cNvGrpSpPr/>
          <p:nvPr/>
        </p:nvGrpSpPr>
        <p:grpSpPr>
          <a:xfrm>
            <a:off x="10029093" y="6448526"/>
            <a:ext cx="552450" cy="314325"/>
            <a:chOff x="5172075" y="6438900"/>
            <a:chExt cx="552450" cy="314325"/>
          </a:xfrm>
        </p:grpSpPr>
        <p:sp>
          <p:nvSpPr>
            <p:cNvPr id="11" name="棱台 1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extBox 1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14" name="矩形 13"/>
          <p:cNvSpPr/>
          <p:nvPr/>
        </p:nvSpPr>
        <p:spPr>
          <a:xfrm>
            <a:off x="8360735" y="1335209"/>
            <a:ext cx="606056" cy="517225"/>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7554529" y="2591662"/>
            <a:ext cx="606056" cy="517225"/>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1634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2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2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2000"/>
                                        <p:tgtEl>
                                          <p:spTgt spid="9"/>
                                        </p:tgtEl>
                                      </p:cBhvr>
                                    </p:animEffect>
                                  </p:childTnLst>
                                </p:cTn>
                              </p:par>
                            </p:childTnLst>
                          </p:cTn>
                        </p:par>
                        <p:par>
                          <p:cTn id="45" fill="hold">
                            <p:stCondLst>
                              <p:cond delay="2000"/>
                            </p:stCondLst>
                            <p:childTnLst>
                              <p:par>
                                <p:cTn id="46" presetID="22" presetClass="entr" presetSubtype="4"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p:bldP spid="8" grpId="0"/>
      <p:bldP spid="9"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262" y="5817"/>
            <a:ext cx="3930733" cy="923330"/>
          </a:xfrm>
          <a:prstGeom prst="rect">
            <a:avLst/>
          </a:prstGeom>
        </p:spPr>
        <p:txBody>
          <a:bodyPr wrap="square">
            <a:spAutoFit/>
          </a:bodyPr>
          <a:lstStyle/>
          <a:p>
            <a:pPr>
              <a:lnSpc>
                <a:spcPct val="150000"/>
              </a:lnSpc>
            </a:pPr>
            <a:r>
              <a:rPr lang="en-US" altLang="zh-CN" sz="3600" b="1" dirty="0">
                <a:solidFill>
                  <a:srgbClr val="FF0000"/>
                </a:solidFill>
              </a:rPr>
              <a:t>6.1.3 </a:t>
            </a:r>
            <a:r>
              <a:rPr lang="zh-CN" altLang="en-US" sz="3600" b="1" dirty="0">
                <a:solidFill>
                  <a:srgbClr val="FF0000"/>
                </a:solidFill>
              </a:rPr>
              <a:t>准费米能级</a:t>
            </a:r>
            <a:endParaRPr lang="en-US" altLang="zh-CN" sz="3600" b="1" dirty="0">
              <a:solidFill>
                <a:srgbClr val="FF0000"/>
              </a:solidFill>
            </a:endParaRPr>
          </a:p>
        </p:txBody>
      </p:sp>
      <p:sp>
        <p:nvSpPr>
          <p:cNvPr id="3" name="TextBox 2"/>
          <p:cNvSpPr txBox="1"/>
          <p:nvPr/>
        </p:nvSpPr>
        <p:spPr>
          <a:xfrm>
            <a:off x="5869040" y="322777"/>
            <a:ext cx="2339102" cy="523220"/>
          </a:xfrm>
          <a:prstGeom prst="rect">
            <a:avLst/>
          </a:prstGeom>
          <a:noFill/>
        </p:spPr>
        <p:txBody>
          <a:bodyPr wrap="none" rtlCol="0">
            <a:spAutoFit/>
          </a:bodyPr>
          <a:lstStyle/>
          <a:p>
            <a:r>
              <a:rPr lang="zh-CN" altLang="en-US" b="1" dirty="0">
                <a:latin typeface="华文细黑" pitchFamily="2" charset="-122"/>
                <a:ea typeface="华文细黑" pitchFamily="2" charset="-122"/>
              </a:rPr>
              <a:t>非简并半导体</a:t>
            </a:r>
          </a:p>
        </p:txBody>
      </p:sp>
      <mc:AlternateContent xmlns:mc="http://schemas.openxmlformats.org/markup-compatibility/2006" xmlns:a14="http://schemas.microsoft.com/office/drawing/2010/main">
        <mc:Choice Requires="a14">
          <p:sp>
            <p:nvSpPr>
              <p:cNvPr id="4" name="TextBox 3"/>
              <p:cNvSpPr txBox="1"/>
              <p:nvPr/>
            </p:nvSpPr>
            <p:spPr>
              <a:xfrm>
                <a:off x="1963913" y="1308726"/>
                <a:ext cx="3752117" cy="1034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63913" y="1308726"/>
                <a:ext cx="3752117" cy="10344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554317" y="1286037"/>
                <a:ext cx="5018682" cy="1034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54317" y="1286037"/>
                <a:ext cx="5018682" cy="1034450"/>
              </a:xfrm>
              <a:prstGeom prst="rect">
                <a:avLst/>
              </a:prstGeom>
              <a:blipFill>
                <a:blip r:embed="rId4"/>
                <a:stretch>
                  <a:fillRect/>
                </a:stretch>
              </a:blipFill>
            </p:spPr>
            <p:txBody>
              <a:bodyPr/>
              <a:lstStyle/>
              <a:p>
                <a:r>
                  <a:rPr lang="zh-CN" altLang="en-US">
                    <a:noFill/>
                  </a:rPr>
                  <a:t> </a:t>
                </a:r>
              </a:p>
            </p:txBody>
          </p:sp>
        </mc:Fallback>
      </mc:AlternateContent>
      <p:sp>
        <p:nvSpPr>
          <p:cNvPr id="6" name="左中括号 5"/>
          <p:cNvSpPr/>
          <p:nvPr/>
        </p:nvSpPr>
        <p:spPr>
          <a:xfrm>
            <a:off x="7461664" y="1308726"/>
            <a:ext cx="106878" cy="494536"/>
          </a:xfrm>
          <a:prstGeom prst="lef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28575">
                <a:solidFill>
                  <a:schemeClr val="tx1"/>
                </a:solidFill>
              </a:ln>
            </a:endParaRPr>
          </a:p>
        </p:txBody>
      </p:sp>
      <p:sp>
        <p:nvSpPr>
          <p:cNvPr id="7" name="右中括号 6"/>
          <p:cNvSpPr/>
          <p:nvPr/>
        </p:nvSpPr>
        <p:spPr>
          <a:xfrm>
            <a:off x="8589820" y="1308726"/>
            <a:ext cx="95002" cy="494536"/>
          </a:xfrm>
          <a:prstGeom prst="righ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中括号 7"/>
          <p:cNvSpPr/>
          <p:nvPr/>
        </p:nvSpPr>
        <p:spPr>
          <a:xfrm>
            <a:off x="9050979" y="1308726"/>
            <a:ext cx="106878" cy="494536"/>
          </a:xfrm>
          <a:prstGeom prst="lef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28575">
                <a:solidFill>
                  <a:schemeClr val="tx1"/>
                </a:solidFill>
              </a:ln>
            </a:endParaRPr>
          </a:p>
        </p:txBody>
      </p:sp>
      <p:sp>
        <p:nvSpPr>
          <p:cNvPr id="9" name="右中括号 8"/>
          <p:cNvSpPr/>
          <p:nvPr/>
        </p:nvSpPr>
        <p:spPr>
          <a:xfrm>
            <a:off x="10321635" y="1308726"/>
            <a:ext cx="95002" cy="494536"/>
          </a:xfrm>
          <a:prstGeom prst="righ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2108493" y="2437405"/>
                <a:ext cx="5284524" cy="1034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108493" y="2437405"/>
                <a:ext cx="5284524" cy="1034450"/>
              </a:xfrm>
              <a:prstGeom prst="rect">
                <a:avLst/>
              </a:prstGeom>
              <a:blipFill>
                <a:blip r:embed="rId5"/>
                <a:stretch>
                  <a:fillRect/>
                </a:stretch>
              </a:blipFill>
            </p:spPr>
            <p:txBody>
              <a:bodyPr/>
              <a:lstStyle/>
              <a:p>
                <a:r>
                  <a:rPr lang="zh-CN" altLang="en-US">
                    <a:noFill/>
                  </a:rPr>
                  <a:t> </a:t>
                </a:r>
              </a:p>
            </p:txBody>
          </p:sp>
        </mc:Fallback>
      </mc:AlternateContent>
      <p:sp>
        <p:nvSpPr>
          <p:cNvPr id="11" name="任意多边形 10"/>
          <p:cNvSpPr/>
          <p:nvPr/>
        </p:nvSpPr>
        <p:spPr>
          <a:xfrm>
            <a:off x="2580905" y="2448993"/>
            <a:ext cx="2719450" cy="1090608"/>
          </a:xfrm>
          <a:custGeom>
            <a:avLst/>
            <a:gdLst>
              <a:gd name="connsiteX0" fmla="*/ 142504 w 2719450"/>
              <a:gd name="connsiteY0" fmla="*/ 201880 h 1090608"/>
              <a:gd name="connsiteX1" fmla="*/ 83127 w 2719450"/>
              <a:gd name="connsiteY1" fmla="*/ 249381 h 1090608"/>
              <a:gd name="connsiteX2" fmla="*/ 47502 w 2719450"/>
              <a:gd name="connsiteY2" fmla="*/ 320633 h 1090608"/>
              <a:gd name="connsiteX3" fmla="*/ 23751 w 2719450"/>
              <a:gd name="connsiteY3" fmla="*/ 356259 h 1090608"/>
              <a:gd name="connsiteX4" fmla="*/ 11876 w 2719450"/>
              <a:gd name="connsiteY4" fmla="*/ 439387 h 1090608"/>
              <a:gd name="connsiteX5" fmla="*/ 0 w 2719450"/>
              <a:gd name="connsiteY5" fmla="*/ 475013 h 1090608"/>
              <a:gd name="connsiteX6" fmla="*/ 11876 w 2719450"/>
              <a:gd name="connsiteY6" fmla="*/ 700644 h 1090608"/>
              <a:gd name="connsiteX7" fmla="*/ 23751 w 2719450"/>
              <a:gd name="connsiteY7" fmla="*/ 736270 h 1090608"/>
              <a:gd name="connsiteX8" fmla="*/ 59377 w 2719450"/>
              <a:gd name="connsiteY8" fmla="*/ 771896 h 1090608"/>
              <a:gd name="connsiteX9" fmla="*/ 83127 w 2719450"/>
              <a:gd name="connsiteY9" fmla="*/ 807522 h 1090608"/>
              <a:gd name="connsiteX10" fmla="*/ 190005 w 2719450"/>
              <a:gd name="connsiteY10" fmla="*/ 902524 h 1090608"/>
              <a:gd name="connsiteX11" fmla="*/ 261257 w 2719450"/>
              <a:gd name="connsiteY11" fmla="*/ 926275 h 1090608"/>
              <a:gd name="connsiteX12" fmla="*/ 308759 w 2719450"/>
              <a:gd name="connsiteY12" fmla="*/ 950026 h 1090608"/>
              <a:gd name="connsiteX13" fmla="*/ 356260 w 2719450"/>
              <a:gd name="connsiteY13" fmla="*/ 961901 h 1090608"/>
              <a:gd name="connsiteX14" fmla="*/ 451263 w 2719450"/>
              <a:gd name="connsiteY14" fmla="*/ 1009402 h 1090608"/>
              <a:gd name="connsiteX15" fmla="*/ 510639 w 2719450"/>
              <a:gd name="connsiteY15" fmla="*/ 1021277 h 1090608"/>
              <a:gd name="connsiteX16" fmla="*/ 558140 w 2719450"/>
              <a:gd name="connsiteY16" fmla="*/ 1033153 h 1090608"/>
              <a:gd name="connsiteX17" fmla="*/ 1128156 w 2719450"/>
              <a:gd name="connsiteY17" fmla="*/ 1045028 h 1090608"/>
              <a:gd name="connsiteX18" fmla="*/ 2101933 w 2719450"/>
              <a:gd name="connsiteY18" fmla="*/ 1068779 h 1090608"/>
              <a:gd name="connsiteX19" fmla="*/ 2291938 w 2719450"/>
              <a:gd name="connsiteY19" fmla="*/ 1056903 h 1090608"/>
              <a:gd name="connsiteX20" fmla="*/ 2375065 w 2719450"/>
              <a:gd name="connsiteY20" fmla="*/ 1009402 h 1090608"/>
              <a:gd name="connsiteX21" fmla="*/ 2481943 w 2719450"/>
              <a:gd name="connsiteY21" fmla="*/ 926275 h 1090608"/>
              <a:gd name="connsiteX22" fmla="*/ 2553195 w 2719450"/>
              <a:gd name="connsiteY22" fmla="*/ 878774 h 1090608"/>
              <a:gd name="connsiteX23" fmla="*/ 2588821 w 2719450"/>
              <a:gd name="connsiteY23" fmla="*/ 855023 h 1090608"/>
              <a:gd name="connsiteX24" fmla="*/ 2624447 w 2719450"/>
              <a:gd name="connsiteY24" fmla="*/ 771896 h 1090608"/>
              <a:gd name="connsiteX25" fmla="*/ 2648198 w 2719450"/>
              <a:gd name="connsiteY25" fmla="*/ 700644 h 1090608"/>
              <a:gd name="connsiteX26" fmla="*/ 2683824 w 2719450"/>
              <a:gd name="connsiteY26" fmla="*/ 629392 h 1090608"/>
              <a:gd name="connsiteX27" fmla="*/ 2695699 w 2719450"/>
              <a:gd name="connsiteY27" fmla="*/ 451262 h 1090608"/>
              <a:gd name="connsiteX28" fmla="*/ 2707574 w 2719450"/>
              <a:gd name="connsiteY28" fmla="*/ 415636 h 1090608"/>
              <a:gd name="connsiteX29" fmla="*/ 2719450 w 2719450"/>
              <a:gd name="connsiteY29" fmla="*/ 356259 h 1090608"/>
              <a:gd name="connsiteX30" fmla="*/ 2707574 w 2719450"/>
              <a:gd name="connsiteY30" fmla="*/ 237506 h 1090608"/>
              <a:gd name="connsiteX31" fmla="*/ 2683824 w 2719450"/>
              <a:gd name="connsiteY31" fmla="*/ 201880 h 1090608"/>
              <a:gd name="connsiteX32" fmla="*/ 2671948 w 2719450"/>
              <a:gd name="connsiteY32" fmla="*/ 166254 h 1090608"/>
              <a:gd name="connsiteX33" fmla="*/ 2600696 w 2719450"/>
              <a:gd name="connsiteY33" fmla="*/ 106877 h 1090608"/>
              <a:gd name="connsiteX34" fmla="*/ 2553195 w 2719450"/>
              <a:gd name="connsiteY34" fmla="*/ 83127 h 1090608"/>
              <a:gd name="connsiteX35" fmla="*/ 2398816 w 2719450"/>
              <a:gd name="connsiteY35" fmla="*/ 59376 h 1090608"/>
              <a:gd name="connsiteX36" fmla="*/ 2208811 w 2719450"/>
              <a:gd name="connsiteY36" fmla="*/ 47501 h 1090608"/>
              <a:gd name="connsiteX37" fmla="*/ 2090057 w 2719450"/>
              <a:gd name="connsiteY37" fmla="*/ 23750 h 1090608"/>
              <a:gd name="connsiteX38" fmla="*/ 2030681 w 2719450"/>
              <a:gd name="connsiteY38" fmla="*/ 11875 h 1090608"/>
              <a:gd name="connsiteX39" fmla="*/ 1900052 w 2719450"/>
              <a:gd name="connsiteY39" fmla="*/ 0 h 1090608"/>
              <a:gd name="connsiteX40" fmla="*/ 1662546 w 2719450"/>
              <a:gd name="connsiteY40" fmla="*/ 11875 h 1090608"/>
              <a:gd name="connsiteX41" fmla="*/ 1626920 w 2719450"/>
              <a:gd name="connsiteY41" fmla="*/ 23750 h 1090608"/>
              <a:gd name="connsiteX42" fmla="*/ 1579418 w 2719450"/>
              <a:gd name="connsiteY42" fmla="*/ 35626 h 1090608"/>
              <a:gd name="connsiteX43" fmla="*/ 1496291 w 2719450"/>
              <a:gd name="connsiteY43" fmla="*/ 47501 h 1090608"/>
              <a:gd name="connsiteX44" fmla="*/ 1353787 w 2719450"/>
              <a:gd name="connsiteY44" fmla="*/ 71251 h 1090608"/>
              <a:gd name="connsiteX45" fmla="*/ 1163782 w 2719450"/>
              <a:gd name="connsiteY45" fmla="*/ 83127 h 1090608"/>
              <a:gd name="connsiteX46" fmla="*/ 1116281 w 2719450"/>
              <a:gd name="connsiteY46" fmla="*/ 95002 h 1090608"/>
              <a:gd name="connsiteX47" fmla="*/ 1080655 w 2719450"/>
              <a:gd name="connsiteY47" fmla="*/ 106877 h 1090608"/>
              <a:gd name="connsiteX48" fmla="*/ 1009403 w 2719450"/>
              <a:gd name="connsiteY48" fmla="*/ 118753 h 1090608"/>
              <a:gd name="connsiteX49" fmla="*/ 760021 w 2719450"/>
              <a:gd name="connsiteY49" fmla="*/ 142503 h 1090608"/>
              <a:gd name="connsiteX50" fmla="*/ 225631 w 2719450"/>
              <a:gd name="connsiteY50" fmla="*/ 154379 h 1090608"/>
              <a:gd name="connsiteX51" fmla="*/ 142504 w 2719450"/>
              <a:gd name="connsiteY51" fmla="*/ 201880 h 10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9450" h="1090608">
                <a:moveTo>
                  <a:pt x="142504" y="201880"/>
                </a:moveTo>
                <a:cubicBezTo>
                  <a:pt x="118753" y="217714"/>
                  <a:pt x="101050" y="231458"/>
                  <a:pt x="83127" y="249381"/>
                </a:cubicBezTo>
                <a:cubicBezTo>
                  <a:pt x="49095" y="283413"/>
                  <a:pt x="66819" y="282000"/>
                  <a:pt x="47502" y="320633"/>
                </a:cubicBezTo>
                <a:cubicBezTo>
                  <a:pt x="41119" y="333399"/>
                  <a:pt x="31668" y="344384"/>
                  <a:pt x="23751" y="356259"/>
                </a:cubicBezTo>
                <a:cubicBezTo>
                  <a:pt x="19793" y="383968"/>
                  <a:pt x="17365" y="411940"/>
                  <a:pt x="11876" y="439387"/>
                </a:cubicBezTo>
                <a:cubicBezTo>
                  <a:pt x="9421" y="451662"/>
                  <a:pt x="0" y="462495"/>
                  <a:pt x="0" y="475013"/>
                </a:cubicBezTo>
                <a:cubicBezTo>
                  <a:pt x="0" y="550327"/>
                  <a:pt x="5057" y="625639"/>
                  <a:pt x="11876" y="700644"/>
                </a:cubicBezTo>
                <a:cubicBezTo>
                  <a:pt x="13009" y="713110"/>
                  <a:pt x="16807" y="725855"/>
                  <a:pt x="23751" y="736270"/>
                </a:cubicBezTo>
                <a:cubicBezTo>
                  <a:pt x="33067" y="750244"/>
                  <a:pt x="48626" y="758994"/>
                  <a:pt x="59377" y="771896"/>
                </a:cubicBezTo>
                <a:cubicBezTo>
                  <a:pt x="68514" y="782860"/>
                  <a:pt x="73645" y="796855"/>
                  <a:pt x="83127" y="807522"/>
                </a:cubicBezTo>
                <a:cubicBezTo>
                  <a:pt x="100680" y="827269"/>
                  <a:pt x="153537" y="886316"/>
                  <a:pt x="190005" y="902524"/>
                </a:cubicBezTo>
                <a:cubicBezTo>
                  <a:pt x="212883" y="912692"/>
                  <a:pt x="238865" y="915079"/>
                  <a:pt x="261257" y="926275"/>
                </a:cubicBezTo>
                <a:cubicBezTo>
                  <a:pt x="277091" y="934192"/>
                  <a:pt x="292183" y="943810"/>
                  <a:pt x="308759" y="950026"/>
                </a:cubicBezTo>
                <a:cubicBezTo>
                  <a:pt x="324041" y="955757"/>
                  <a:pt x="341194" y="955624"/>
                  <a:pt x="356260" y="961901"/>
                </a:cubicBezTo>
                <a:cubicBezTo>
                  <a:pt x="388942" y="975518"/>
                  <a:pt x="416545" y="1002459"/>
                  <a:pt x="451263" y="1009402"/>
                </a:cubicBezTo>
                <a:cubicBezTo>
                  <a:pt x="471055" y="1013360"/>
                  <a:pt x="490936" y="1016898"/>
                  <a:pt x="510639" y="1021277"/>
                </a:cubicBezTo>
                <a:cubicBezTo>
                  <a:pt x="526571" y="1024818"/>
                  <a:pt x="541831" y="1032526"/>
                  <a:pt x="558140" y="1033153"/>
                </a:cubicBezTo>
                <a:cubicBezTo>
                  <a:pt x="748046" y="1040457"/>
                  <a:pt x="938151" y="1041070"/>
                  <a:pt x="1128156" y="1045028"/>
                </a:cubicBezTo>
                <a:cubicBezTo>
                  <a:pt x="1472667" y="1131154"/>
                  <a:pt x="1207679" y="1068779"/>
                  <a:pt x="2101933" y="1068779"/>
                </a:cubicBezTo>
                <a:cubicBezTo>
                  <a:pt x="2165392" y="1068779"/>
                  <a:pt x="2228603" y="1060862"/>
                  <a:pt x="2291938" y="1056903"/>
                </a:cubicBezTo>
                <a:cubicBezTo>
                  <a:pt x="2336712" y="1041979"/>
                  <a:pt x="2332774" y="1047464"/>
                  <a:pt x="2375065" y="1009402"/>
                </a:cubicBezTo>
                <a:cubicBezTo>
                  <a:pt x="2469304" y="924587"/>
                  <a:pt x="2409184" y="950527"/>
                  <a:pt x="2481943" y="926275"/>
                </a:cubicBezTo>
                <a:lnTo>
                  <a:pt x="2553195" y="878774"/>
                </a:lnTo>
                <a:lnTo>
                  <a:pt x="2588821" y="855023"/>
                </a:lnTo>
                <a:cubicBezTo>
                  <a:pt x="2627042" y="740358"/>
                  <a:pt x="2565756" y="918621"/>
                  <a:pt x="2624447" y="771896"/>
                </a:cubicBezTo>
                <a:cubicBezTo>
                  <a:pt x="2633745" y="748651"/>
                  <a:pt x="2634311" y="721475"/>
                  <a:pt x="2648198" y="700644"/>
                </a:cubicBezTo>
                <a:cubicBezTo>
                  <a:pt x="2678891" y="654602"/>
                  <a:pt x="2667434" y="678558"/>
                  <a:pt x="2683824" y="629392"/>
                </a:cubicBezTo>
                <a:cubicBezTo>
                  <a:pt x="2687782" y="570015"/>
                  <a:pt x="2689128" y="510407"/>
                  <a:pt x="2695699" y="451262"/>
                </a:cubicBezTo>
                <a:cubicBezTo>
                  <a:pt x="2697081" y="438821"/>
                  <a:pt x="2704538" y="427780"/>
                  <a:pt x="2707574" y="415636"/>
                </a:cubicBezTo>
                <a:cubicBezTo>
                  <a:pt x="2712469" y="396054"/>
                  <a:pt x="2715491" y="376051"/>
                  <a:pt x="2719450" y="356259"/>
                </a:cubicBezTo>
                <a:cubicBezTo>
                  <a:pt x="2715491" y="316675"/>
                  <a:pt x="2716519" y="276269"/>
                  <a:pt x="2707574" y="237506"/>
                </a:cubicBezTo>
                <a:cubicBezTo>
                  <a:pt x="2704365" y="223599"/>
                  <a:pt x="2690207" y="214645"/>
                  <a:pt x="2683824" y="201880"/>
                </a:cubicBezTo>
                <a:cubicBezTo>
                  <a:pt x="2678226" y="190684"/>
                  <a:pt x="2678892" y="176669"/>
                  <a:pt x="2671948" y="166254"/>
                </a:cubicBezTo>
                <a:cubicBezTo>
                  <a:pt x="2656834" y="143583"/>
                  <a:pt x="2624287" y="120358"/>
                  <a:pt x="2600696" y="106877"/>
                </a:cubicBezTo>
                <a:cubicBezTo>
                  <a:pt x="2585326" y="98094"/>
                  <a:pt x="2569770" y="89343"/>
                  <a:pt x="2553195" y="83127"/>
                </a:cubicBezTo>
                <a:cubicBezTo>
                  <a:pt x="2511688" y="67562"/>
                  <a:pt x="2432375" y="62061"/>
                  <a:pt x="2398816" y="59376"/>
                </a:cubicBezTo>
                <a:cubicBezTo>
                  <a:pt x="2335560" y="54316"/>
                  <a:pt x="2272146" y="51459"/>
                  <a:pt x="2208811" y="47501"/>
                </a:cubicBezTo>
                <a:lnTo>
                  <a:pt x="2090057" y="23750"/>
                </a:lnTo>
                <a:cubicBezTo>
                  <a:pt x="2070265" y="19792"/>
                  <a:pt x="2050782" y="13702"/>
                  <a:pt x="2030681" y="11875"/>
                </a:cubicBezTo>
                <a:lnTo>
                  <a:pt x="1900052" y="0"/>
                </a:lnTo>
                <a:cubicBezTo>
                  <a:pt x="1820883" y="3958"/>
                  <a:pt x="1741516" y="5008"/>
                  <a:pt x="1662546" y="11875"/>
                </a:cubicBezTo>
                <a:cubicBezTo>
                  <a:pt x="1650075" y="12959"/>
                  <a:pt x="1638956" y="20311"/>
                  <a:pt x="1626920" y="23750"/>
                </a:cubicBezTo>
                <a:cubicBezTo>
                  <a:pt x="1611227" y="28234"/>
                  <a:pt x="1595476" y="32706"/>
                  <a:pt x="1579418" y="35626"/>
                </a:cubicBezTo>
                <a:cubicBezTo>
                  <a:pt x="1551879" y="40633"/>
                  <a:pt x="1524000" y="43543"/>
                  <a:pt x="1496291" y="47501"/>
                </a:cubicBezTo>
                <a:cubicBezTo>
                  <a:pt x="1431776" y="69005"/>
                  <a:pt x="1458454" y="62877"/>
                  <a:pt x="1353787" y="71251"/>
                </a:cubicBezTo>
                <a:cubicBezTo>
                  <a:pt x="1290531" y="76312"/>
                  <a:pt x="1227117" y="79168"/>
                  <a:pt x="1163782" y="83127"/>
                </a:cubicBezTo>
                <a:cubicBezTo>
                  <a:pt x="1147948" y="87085"/>
                  <a:pt x="1131974" y="90518"/>
                  <a:pt x="1116281" y="95002"/>
                </a:cubicBezTo>
                <a:cubicBezTo>
                  <a:pt x="1104245" y="98441"/>
                  <a:pt x="1092875" y="104162"/>
                  <a:pt x="1080655" y="106877"/>
                </a:cubicBezTo>
                <a:cubicBezTo>
                  <a:pt x="1057150" y="112100"/>
                  <a:pt x="1033201" y="115092"/>
                  <a:pt x="1009403" y="118753"/>
                </a:cubicBezTo>
                <a:cubicBezTo>
                  <a:pt x="914541" y="133347"/>
                  <a:pt x="868314" y="138832"/>
                  <a:pt x="760021" y="142503"/>
                </a:cubicBezTo>
                <a:cubicBezTo>
                  <a:pt x="581949" y="148539"/>
                  <a:pt x="403761" y="150420"/>
                  <a:pt x="225631" y="154379"/>
                </a:cubicBezTo>
                <a:cubicBezTo>
                  <a:pt x="154610" y="168583"/>
                  <a:pt x="166255" y="186046"/>
                  <a:pt x="142504" y="201880"/>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p:cNvSpPr txBox="1"/>
              <p:nvPr/>
            </p:nvSpPr>
            <p:spPr>
              <a:xfrm>
                <a:off x="7244868" y="2453322"/>
                <a:ext cx="3000052" cy="103445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244868" y="2453322"/>
                <a:ext cx="3000052" cy="103445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57996" y="3728890"/>
                <a:ext cx="13397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a:latin typeface="Cambria Math"/>
                        </a:rPr>
                        <m:t>&gt;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657996" y="3728890"/>
                <a:ext cx="1339789"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466858" y="3693688"/>
                <a:ext cx="1666995" cy="5584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r>
                        <a:rPr lang="en-US" altLang="zh-CN" i="1">
                          <a:latin typeface="Cambria Math"/>
                        </a:rPr>
                        <m:t>&gt;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4466858" y="3693688"/>
                <a:ext cx="1666995" cy="55842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98994" y="3728891"/>
                <a:ext cx="2931508" cy="564065"/>
              </a:xfrm>
              <a:prstGeom prst="rect">
                <a:avLst/>
              </a:prstGeom>
              <a:noFill/>
            </p:spPr>
            <p:txBody>
              <a:bodyPr wrap="none" rtlCol="0">
                <a:spAutoFit/>
              </a:bodyPr>
              <a:lstStyle/>
              <a:p>
                <a14:m>
                  <m:oMath xmlns:m="http://schemas.openxmlformats.org/officeDocument/2006/math">
                    <m:sSup>
                      <m:sSupPr>
                        <m:ctrlPr>
                          <a:rPr lang="en-US" altLang="zh-CN" b="1" i="1">
                            <a:solidFill>
                              <a:srgbClr val="660066"/>
                            </a:solidFill>
                            <a:latin typeface="Cambria Math" panose="02040503050406030204" pitchFamily="18" charset="0"/>
                            <a:ea typeface="黑体" pitchFamily="49" charset="-122"/>
                          </a:rPr>
                        </m:ctrlPr>
                      </m:sSupPr>
                      <m:e>
                        <m:sSub>
                          <m:sSubPr>
                            <m:ctrlPr>
                              <a:rPr lang="en-US" altLang="zh-CN" b="1" i="1">
                                <a:solidFill>
                                  <a:srgbClr val="660066"/>
                                </a:solidFill>
                                <a:latin typeface="Cambria Math" panose="02040503050406030204" pitchFamily="18" charset="0"/>
                                <a:ea typeface="黑体" pitchFamily="49" charset="-122"/>
                              </a:rPr>
                            </m:ctrlPr>
                          </m:sSubPr>
                          <m:e>
                            <m:r>
                              <a:rPr lang="en-US" altLang="zh-CN" b="1" i="1">
                                <a:solidFill>
                                  <a:srgbClr val="660066"/>
                                </a:solidFill>
                                <a:latin typeface="Cambria Math"/>
                                <a:ea typeface="黑体" pitchFamily="49" charset="-122"/>
                              </a:rPr>
                              <m:t>𝑬</m:t>
                            </m:r>
                          </m:e>
                          <m:sub>
                            <m:r>
                              <a:rPr lang="en-US" altLang="zh-CN" b="1" i="1">
                                <a:solidFill>
                                  <a:srgbClr val="660066"/>
                                </a:solidFill>
                                <a:latin typeface="Cambria Math"/>
                                <a:ea typeface="黑体" pitchFamily="49" charset="-122"/>
                              </a:rPr>
                              <m:t>𝒇</m:t>
                            </m:r>
                          </m:sub>
                        </m:sSub>
                      </m:e>
                      <m:sup>
                        <m:r>
                          <a:rPr lang="en-US" altLang="zh-CN" b="1" i="1">
                            <a:solidFill>
                              <a:srgbClr val="660066"/>
                            </a:solidFill>
                            <a:latin typeface="Cambria Math"/>
                            <a:ea typeface="黑体" pitchFamily="49" charset="-122"/>
                          </a:rPr>
                          <m:t>𝒏</m:t>
                        </m:r>
                      </m:sup>
                    </m:sSup>
                  </m:oMath>
                </a14:m>
                <a:r>
                  <a:rPr lang="zh-CN" altLang="en-US" b="1" dirty="0">
                    <a:solidFill>
                      <a:srgbClr val="660066"/>
                    </a:solidFill>
                    <a:latin typeface="黑体" pitchFamily="49" charset="-122"/>
                    <a:ea typeface="黑体" pitchFamily="49" charset="-122"/>
                  </a:rPr>
                  <a:t>接近导带底。</a:t>
                </a:r>
              </a:p>
            </p:txBody>
          </p:sp>
        </mc:Choice>
        <mc:Fallback xmlns="">
          <p:sp>
            <p:nvSpPr>
              <p:cNvPr id="15" name="TextBox 14"/>
              <p:cNvSpPr txBox="1">
                <a:spLocks noRot="1" noChangeAspect="1" noMove="1" noResize="1" noEditPoints="1" noAdjustHandles="1" noChangeArrowheads="1" noChangeShapeType="1" noTextEdit="1"/>
              </p:cNvSpPr>
              <p:nvPr/>
            </p:nvSpPr>
            <p:spPr>
              <a:xfrm>
                <a:off x="6398994" y="3728891"/>
                <a:ext cx="2931508" cy="564065"/>
              </a:xfrm>
              <a:prstGeom prst="rect">
                <a:avLst/>
              </a:prstGeom>
              <a:blipFill>
                <a:blip r:embed="rId9"/>
                <a:stretch>
                  <a:fillRect t="-15217" r="-3326" b="-19565"/>
                </a:stretch>
              </a:blipFill>
            </p:spPr>
            <p:txBody>
              <a:bodyPr/>
              <a:lstStyle/>
              <a:p>
                <a:r>
                  <a:rPr lang="zh-CN" altLang="en-US">
                    <a:noFill/>
                  </a:rPr>
                  <a:t> </a:t>
                </a:r>
              </a:p>
            </p:txBody>
          </p:sp>
        </mc:Fallback>
      </mc:AlternateContent>
      <p:grpSp>
        <p:nvGrpSpPr>
          <p:cNvPr id="16" name="组合 15"/>
          <p:cNvGrpSpPr/>
          <p:nvPr/>
        </p:nvGrpSpPr>
        <p:grpSpPr>
          <a:xfrm>
            <a:off x="10029093" y="6448526"/>
            <a:ext cx="552450" cy="314325"/>
            <a:chOff x="5172075" y="6438900"/>
            <a:chExt cx="552450" cy="314325"/>
          </a:xfrm>
        </p:grpSpPr>
        <p:sp>
          <p:nvSpPr>
            <p:cNvPr id="17" name="棱台 1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4" name="文本框 23"/>
              <p:cNvSpPr txBox="1"/>
              <p:nvPr/>
            </p:nvSpPr>
            <p:spPr>
              <a:xfrm>
                <a:off x="2151939" y="4651695"/>
                <a:ext cx="5725798" cy="944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𝑛</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𝑒𝑥𝑝</m:t>
                      </m:r>
                      <m:f>
                        <m:fPr>
                          <m:ctrlPr>
                            <a:rPr lang="en-US" altLang="zh-CN" b="0" i="1" smtClean="0">
                              <a:latin typeface="Cambria Math" panose="02040503050406030204" pitchFamily="18" charset="0"/>
                              <a:ea typeface="Cambria Math" panose="02040503050406030204" pitchFamily="18" charset="0"/>
                            </a:rPr>
                          </m:ctrlPr>
                        </m:fPr>
                        <m:num>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𝑓</m:t>
                              </m:r>
                            </m:sub>
                            <m:sup>
                              <m:r>
                                <a:rPr lang="en-US" altLang="zh-CN" b="0" i="1" smtClean="0">
                                  <a:latin typeface="Cambria Math" panose="02040503050406030204" pitchFamily="18" charset="0"/>
                                  <a:ea typeface="Cambria Math" panose="02040503050406030204" pitchFamily="18" charset="0"/>
                                </a:rPr>
                                <m:t>𝑛</m:t>
                              </m:r>
                            </m:sup>
                          </m:sSub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𝑖</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2151939" y="4651695"/>
                <a:ext cx="5725798" cy="944041"/>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682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2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2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200"/>
                                  </p:iterate>
                                  <p:childTnLst>
                                    <p:set>
                                      <p:cBhvr>
                                        <p:cTn id="54" dur="1" fill="hold">
                                          <p:stCondLst>
                                            <p:cond delay="0"/>
                                          </p:stCondLst>
                                        </p:cTn>
                                        <p:tgtEl>
                                          <p:spTgt spid="15"/>
                                        </p:tgtEl>
                                        <p:attrNameLst>
                                          <p:attrName>style.visibility</p:attrName>
                                        </p:attrNameLst>
                                      </p:cBhvr>
                                      <p:to>
                                        <p:strVal val="visible"/>
                                      </p:to>
                                    </p:set>
                                  </p:childTnLst>
                                </p:cTn>
                              </p:par>
                            </p:childTnLst>
                          </p:cTn>
                        </p:par>
                        <p:par>
                          <p:cTn id="55" fill="hold">
                            <p:stCondLst>
                              <p:cond delay="2801"/>
                            </p:stCondLst>
                            <p:childTnLst>
                              <p:par>
                                <p:cTn id="56" presetID="22" presetClass="entr" presetSubtype="4"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p:bldP spid="11" grpId="0" animBg="1"/>
      <p:bldP spid="12" grpId="0" animBg="1"/>
      <p:bldP spid="13" grpId="0"/>
      <p:bldP spid="14" grpId="0"/>
      <p:bldP spid="15"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021403" y="1240423"/>
                <a:ext cx="3847207" cy="1034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021403" y="1240423"/>
                <a:ext cx="3847207" cy="10344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481182" y="1205859"/>
                <a:ext cx="5217262" cy="1034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481182" y="1205859"/>
                <a:ext cx="5217262" cy="1034450"/>
              </a:xfrm>
              <a:prstGeom prst="rect">
                <a:avLst/>
              </a:prstGeom>
              <a:blipFill>
                <a:blip r:embed="rId4"/>
                <a:stretch>
                  <a:fillRect/>
                </a:stretch>
              </a:blipFill>
            </p:spPr>
            <p:txBody>
              <a:bodyPr/>
              <a:lstStyle/>
              <a:p>
                <a:r>
                  <a:rPr lang="zh-CN" altLang="en-US">
                    <a:noFill/>
                  </a:rPr>
                  <a:t> </a:t>
                </a:r>
              </a:p>
            </p:txBody>
          </p:sp>
        </mc:Fallback>
      </mc:AlternateContent>
      <p:sp>
        <p:nvSpPr>
          <p:cNvPr id="4" name="左中括号 3"/>
          <p:cNvSpPr/>
          <p:nvPr/>
        </p:nvSpPr>
        <p:spPr>
          <a:xfrm>
            <a:off x="7519154" y="1240423"/>
            <a:ext cx="106878" cy="494536"/>
          </a:xfrm>
          <a:prstGeom prst="lef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28575">
                <a:solidFill>
                  <a:schemeClr val="tx1"/>
                </a:solidFill>
              </a:ln>
            </a:endParaRPr>
          </a:p>
        </p:txBody>
      </p:sp>
      <p:sp>
        <p:nvSpPr>
          <p:cNvPr id="5" name="右中括号 4"/>
          <p:cNvSpPr/>
          <p:nvPr/>
        </p:nvSpPr>
        <p:spPr>
          <a:xfrm>
            <a:off x="8730435" y="1240423"/>
            <a:ext cx="95002" cy="494536"/>
          </a:xfrm>
          <a:prstGeom prst="righ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a:off x="9203469" y="1240423"/>
            <a:ext cx="106878" cy="494536"/>
          </a:xfrm>
          <a:prstGeom prst="lef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28575">
                <a:solidFill>
                  <a:schemeClr val="tx1"/>
                </a:solidFill>
              </a:ln>
            </a:endParaRPr>
          </a:p>
        </p:txBody>
      </p:sp>
      <p:sp>
        <p:nvSpPr>
          <p:cNvPr id="7" name="右中括号 6"/>
          <p:cNvSpPr/>
          <p:nvPr/>
        </p:nvSpPr>
        <p:spPr>
          <a:xfrm>
            <a:off x="10379125" y="1240423"/>
            <a:ext cx="95002" cy="494536"/>
          </a:xfrm>
          <a:prstGeom prst="rightBracke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TextBox 7"/>
              <p:cNvSpPr txBox="1"/>
              <p:nvPr/>
            </p:nvSpPr>
            <p:spPr>
              <a:xfrm>
                <a:off x="2165983" y="2369102"/>
                <a:ext cx="5297028" cy="1034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165983" y="2369102"/>
                <a:ext cx="5297028" cy="1034450"/>
              </a:xfrm>
              <a:prstGeom prst="rect">
                <a:avLst/>
              </a:prstGeom>
              <a:blipFill>
                <a:blip r:embed="rId5"/>
                <a:stretch>
                  <a:fillRect/>
                </a:stretch>
              </a:blipFill>
            </p:spPr>
            <p:txBody>
              <a:bodyPr/>
              <a:lstStyle/>
              <a:p>
                <a:r>
                  <a:rPr lang="zh-CN" altLang="en-US">
                    <a:noFill/>
                  </a:rPr>
                  <a:t> </a:t>
                </a:r>
              </a:p>
            </p:txBody>
          </p:sp>
        </mc:Fallback>
      </mc:AlternateContent>
      <p:sp>
        <p:nvSpPr>
          <p:cNvPr id="9" name="任意多边形 8"/>
          <p:cNvSpPr/>
          <p:nvPr/>
        </p:nvSpPr>
        <p:spPr>
          <a:xfrm>
            <a:off x="2638395" y="2380690"/>
            <a:ext cx="2719450" cy="1090608"/>
          </a:xfrm>
          <a:custGeom>
            <a:avLst/>
            <a:gdLst>
              <a:gd name="connsiteX0" fmla="*/ 142504 w 2719450"/>
              <a:gd name="connsiteY0" fmla="*/ 201880 h 1090608"/>
              <a:gd name="connsiteX1" fmla="*/ 83127 w 2719450"/>
              <a:gd name="connsiteY1" fmla="*/ 249381 h 1090608"/>
              <a:gd name="connsiteX2" fmla="*/ 47502 w 2719450"/>
              <a:gd name="connsiteY2" fmla="*/ 320633 h 1090608"/>
              <a:gd name="connsiteX3" fmla="*/ 23751 w 2719450"/>
              <a:gd name="connsiteY3" fmla="*/ 356259 h 1090608"/>
              <a:gd name="connsiteX4" fmla="*/ 11876 w 2719450"/>
              <a:gd name="connsiteY4" fmla="*/ 439387 h 1090608"/>
              <a:gd name="connsiteX5" fmla="*/ 0 w 2719450"/>
              <a:gd name="connsiteY5" fmla="*/ 475013 h 1090608"/>
              <a:gd name="connsiteX6" fmla="*/ 11876 w 2719450"/>
              <a:gd name="connsiteY6" fmla="*/ 700644 h 1090608"/>
              <a:gd name="connsiteX7" fmla="*/ 23751 w 2719450"/>
              <a:gd name="connsiteY7" fmla="*/ 736270 h 1090608"/>
              <a:gd name="connsiteX8" fmla="*/ 59377 w 2719450"/>
              <a:gd name="connsiteY8" fmla="*/ 771896 h 1090608"/>
              <a:gd name="connsiteX9" fmla="*/ 83127 w 2719450"/>
              <a:gd name="connsiteY9" fmla="*/ 807522 h 1090608"/>
              <a:gd name="connsiteX10" fmla="*/ 190005 w 2719450"/>
              <a:gd name="connsiteY10" fmla="*/ 902524 h 1090608"/>
              <a:gd name="connsiteX11" fmla="*/ 261257 w 2719450"/>
              <a:gd name="connsiteY11" fmla="*/ 926275 h 1090608"/>
              <a:gd name="connsiteX12" fmla="*/ 308759 w 2719450"/>
              <a:gd name="connsiteY12" fmla="*/ 950026 h 1090608"/>
              <a:gd name="connsiteX13" fmla="*/ 356260 w 2719450"/>
              <a:gd name="connsiteY13" fmla="*/ 961901 h 1090608"/>
              <a:gd name="connsiteX14" fmla="*/ 451263 w 2719450"/>
              <a:gd name="connsiteY14" fmla="*/ 1009402 h 1090608"/>
              <a:gd name="connsiteX15" fmla="*/ 510639 w 2719450"/>
              <a:gd name="connsiteY15" fmla="*/ 1021277 h 1090608"/>
              <a:gd name="connsiteX16" fmla="*/ 558140 w 2719450"/>
              <a:gd name="connsiteY16" fmla="*/ 1033153 h 1090608"/>
              <a:gd name="connsiteX17" fmla="*/ 1128156 w 2719450"/>
              <a:gd name="connsiteY17" fmla="*/ 1045028 h 1090608"/>
              <a:gd name="connsiteX18" fmla="*/ 2101933 w 2719450"/>
              <a:gd name="connsiteY18" fmla="*/ 1068779 h 1090608"/>
              <a:gd name="connsiteX19" fmla="*/ 2291938 w 2719450"/>
              <a:gd name="connsiteY19" fmla="*/ 1056903 h 1090608"/>
              <a:gd name="connsiteX20" fmla="*/ 2375065 w 2719450"/>
              <a:gd name="connsiteY20" fmla="*/ 1009402 h 1090608"/>
              <a:gd name="connsiteX21" fmla="*/ 2481943 w 2719450"/>
              <a:gd name="connsiteY21" fmla="*/ 926275 h 1090608"/>
              <a:gd name="connsiteX22" fmla="*/ 2553195 w 2719450"/>
              <a:gd name="connsiteY22" fmla="*/ 878774 h 1090608"/>
              <a:gd name="connsiteX23" fmla="*/ 2588821 w 2719450"/>
              <a:gd name="connsiteY23" fmla="*/ 855023 h 1090608"/>
              <a:gd name="connsiteX24" fmla="*/ 2624447 w 2719450"/>
              <a:gd name="connsiteY24" fmla="*/ 771896 h 1090608"/>
              <a:gd name="connsiteX25" fmla="*/ 2648198 w 2719450"/>
              <a:gd name="connsiteY25" fmla="*/ 700644 h 1090608"/>
              <a:gd name="connsiteX26" fmla="*/ 2683824 w 2719450"/>
              <a:gd name="connsiteY26" fmla="*/ 629392 h 1090608"/>
              <a:gd name="connsiteX27" fmla="*/ 2695699 w 2719450"/>
              <a:gd name="connsiteY27" fmla="*/ 451262 h 1090608"/>
              <a:gd name="connsiteX28" fmla="*/ 2707574 w 2719450"/>
              <a:gd name="connsiteY28" fmla="*/ 415636 h 1090608"/>
              <a:gd name="connsiteX29" fmla="*/ 2719450 w 2719450"/>
              <a:gd name="connsiteY29" fmla="*/ 356259 h 1090608"/>
              <a:gd name="connsiteX30" fmla="*/ 2707574 w 2719450"/>
              <a:gd name="connsiteY30" fmla="*/ 237506 h 1090608"/>
              <a:gd name="connsiteX31" fmla="*/ 2683824 w 2719450"/>
              <a:gd name="connsiteY31" fmla="*/ 201880 h 1090608"/>
              <a:gd name="connsiteX32" fmla="*/ 2671948 w 2719450"/>
              <a:gd name="connsiteY32" fmla="*/ 166254 h 1090608"/>
              <a:gd name="connsiteX33" fmla="*/ 2600696 w 2719450"/>
              <a:gd name="connsiteY33" fmla="*/ 106877 h 1090608"/>
              <a:gd name="connsiteX34" fmla="*/ 2553195 w 2719450"/>
              <a:gd name="connsiteY34" fmla="*/ 83127 h 1090608"/>
              <a:gd name="connsiteX35" fmla="*/ 2398816 w 2719450"/>
              <a:gd name="connsiteY35" fmla="*/ 59376 h 1090608"/>
              <a:gd name="connsiteX36" fmla="*/ 2208811 w 2719450"/>
              <a:gd name="connsiteY36" fmla="*/ 47501 h 1090608"/>
              <a:gd name="connsiteX37" fmla="*/ 2090057 w 2719450"/>
              <a:gd name="connsiteY37" fmla="*/ 23750 h 1090608"/>
              <a:gd name="connsiteX38" fmla="*/ 2030681 w 2719450"/>
              <a:gd name="connsiteY38" fmla="*/ 11875 h 1090608"/>
              <a:gd name="connsiteX39" fmla="*/ 1900052 w 2719450"/>
              <a:gd name="connsiteY39" fmla="*/ 0 h 1090608"/>
              <a:gd name="connsiteX40" fmla="*/ 1662546 w 2719450"/>
              <a:gd name="connsiteY40" fmla="*/ 11875 h 1090608"/>
              <a:gd name="connsiteX41" fmla="*/ 1626920 w 2719450"/>
              <a:gd name="connsiteY41" fmla="*/ 23750 h 1090608"/>
              <a:gd name="connsiteX42" fmla="*/ 1579418 w 2719450"/>
              <a:gd name="connsiteY42" fmla="*/ 35626 h 1090608"/>
              <a:gd name="connsiteX43" fmla="*/ 1496291 w 2719450"/>
              <a:gd name="connsiteY43" fmla="*/ 47501 h 1090608"/>
              <a:gd name="connsiteX44" fmla="*/ 1353787 w 2719450"/>
              <a:gd name="connsiteY44" fmla="*/ 71251 h 1090608"/>
              <a:gd name="connsiteX45" fmla="*/ 1163782 w 2719450"/>
              <a:gd name="connsiteY45" fmla="*/ 83127 h 1090608"/>
              <a:gd name="connsiteX46" fmla="*/ 1116281 w 2719450"/>
              <a:gd name="connsiteY46" fmla="*/ 95002 h 1090608"/>
              <a:gd name="connsiteX47" fmla="*/ 1080655 w 2719450"/>
              <a:gd name="connsiteY47" fmla="*/ 106877 h 1090608"/>
              <a:gd name="connsiteX48" fmla="*/ 1009403 w 2719450"/>
              <a:gd name="connsiteY48" fmla="*/ 118753 h 1090608"/>
              <a:gd name="connsiteX49" fmla="*/ 760021 w 2719450"/>
              <a:gd name="connsiteY49" fmla="*/ 142503 h 1090608"/>
              <a:gd name="connsiteX50" fmla="*/ 225631 w 2719450"/>
              <a:gd name="connsiteY50" fmla="*/ 154379 h 1090608"/>
              <a:gd name="connsiteX51" fmla="*/ 142504 w 2719450"/>
              <a:gd name="connsiteY51" fmla="*/ 201880 h 109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719450" h="1090608">
                <a:moveTo>
                  <a:pt x="142504" y="201880"/>
                </a:moveTo>
                <a:cubicBezTo>
                  <a:pt x="118753" y="217714"/>
                  <a:pt x="101050" y="231458"/>
                  <a:pt x="83127" y="249381"/>
                </a:cubicBezTo>
                <a:cubicBezTo>
                  <a:pt x="49095" y="283413"/>
                  <a:pt x="66819" y="282000"/>
                  <a:pt x="47502" y="320633"/>
                </a:cubicBezTo>
                <a:cubicBezTo>
                  <a:pt x="41119" y="333399"/>
                  <a:pt x="31668" y="344384"/>
                  <a:pt x="23751" y="356259"/>
                </a:cubicBezTo>
                <a:cubicBezTo>
                  <a:pt x="19793" y="383968"/>
                  <a:pt x="17365" y="411940"/>
                  <a:pt x="11876" y="439387"/>
                </a:cubicBezTo>
                <a:cubicBezTo>
                  <a:pt x="9421" y="451662"/>
                  <a:pt x="0" y="462495"/>
                  <a:pt x="0" y="475013"/>
                </a:cubicBezTo>
                <a:cubicBezTo>
                  <a:pt x="0" y="550327"/>
                  <a:pt x="5057" y="625639"/>
                  <a:pt x="11876" y="700644"/>
                </a:cubicBezTo>
                <a:cubicBezTo>
                  <a:pt x="13009" y="713110"/>
                  <a:pt x="16807" y="725855"/>
                  <a:pt x="23751" y="736270"/>
                </a:cubicBezTo>
                <a:cubicBezTo>
                  <a:pt x="33067" y="750244"/>
                  <a:pt x="48626" y="758994"/>
                  <a:pt x="59377" y="771896"/>
                </a:cubicBezTo>
                <a:cubicBezTo>
                  <a:pt x="68514" y="782860"/>
                  <a:pt x="73645" y="796855"/>
                  <a:pt x="83127" y="807522"/>
                </a:cubicBezTo>
                <a:cubicBezTo>
                  <a:pt x="100680" y="827269"/>
                  <a:pt x="153537" y="886316"/>
                  <a:pt x="190005" y="902524"/>
                </a:cubicBezTo>
                <a:cubicBezTo>
                  <a:pt x="212883" y="912692"/>
                  <a:pt x="238865" y="915079"/>
                  <a:pt x="261257" y="926275"/>
                </a:cubicBezTo>
                <a:cubicBezTo>
                  <a:pt x="277091" y="934192"/>
                  <a:pt x="292183" y="943810"/>
                  <a:pt x="308759" y="950026"/>
                </a:cubicBezTo>
                <a:cubicBezTo>
                  <a:pt x="324041" y="955757"/>
                  <a:pt x="341194" y="955624"/>
                  <a:pt x="356260" y="961901"/>
                </a:cubicBezTo>
                <a:cubicBezTo>
                  <a:pt x="388942" y="975518"/>
                  <a:pt x="416545" y="1002459"/>
                  <a:pt x="451263" y="1009402"/>
                </a:cubicBezTo>
                <a:cubicBezTo>
                  <a:pt x="471055" y="1013360"/>
                  <a:pt x="490936" y="1016898"/>
                  <a:pt x="510639" y="1021277"/>
                </a:cubicBezTo>
                <a:cubicBezTo>
                  <a:pt x="526571" y="1024818"/>
                  <a:pt x="541831" y="1032526"/>
                  <a:pt x="558140" y="1033153"/>
                </a:cubicBezTo>
                <a:cubicBezTo>
                  <a:pt x="748046" y="1040457"/>
                  <a:pt x="938151" y="1041070"/>
                  <a:pt x="1128156" y="1045028"/>
                </a:cubicBezTo>
                <a:cubicBezTo>
                  <a:pt x="1472667" y="1131154"/>
                  <a:pt x="1207679" y="1068779"/>
                  <a:pt x="2101933" y="1068779"/>
                </a:cubicBezTo>
                <a:cubicBezTo>
                  <a:pt x="2165392" y="1068779"/>
                  <a:pt x="2228603" y="1060862"/>
                  <a:pt x="2291938" y="1056903"/>
                </a:cubicBezTo>
                <a:cubicBezTo>
                  <a:pt x="2336712" y="1041979"/>
                  <a:pt x="2332774" y="1047464"/>
                  <a:pt x="2375065" y="1009402"/>
                </a:cubicBezTo>
                <a:cubicBezTo>
                  <a:pt x="2469304" y="924587"/>
                  <a:pt x="2409184" y="950527"/>
                  <a:pt x="2481943" y="926275"/>
                </a:cubicBezTo>
                <a:lnTo>
                  <a:pt x="2553195" y="878774"/>
                </a:lnTo>
                <a:lnTo>
                  <a:pt x="2588821" y="855023"/>
                </a:lnTo>
                <a:cubicBezTo>
                  <a:pt x="2627042" y="740358"/>
                  <a:pt x="2565756" y="918621"/>
                  <a:pt x="2624447" y="771896"/>
                </a:cubicBezTo>
                <a:cubicBezTo>
                  <a:pt x="2633745" y="748651"/>
                  <a:pt x="2634311" y="721475"/>
                  <a:pt x="2648198" y="700644"/>
                </a:cubicBezTo>
                <a:cubicBezTo>
                  <a:pt x="2678891" y="654602"/>
                  <a:pt x="2667434" y="678558"/>
                  <a:pt x="2683824" y="629392"/>
                </a:cubicBezTo>
                <a:cubicBezTo>
                  <a:pt x="2687782" y="570015"/>
                  <a:pt x="2689128" y="510407"/>
                  <a:pt x="2695699" y="451262"/>
                </a:cubicBezTo>
                <a:cubicBezTo>
                  <a:pt x="2697081" y="438821"/>
                  <a:pt x="2704538" y="427780"/>
                  <a:pt x="2707574" y="415636"/>
                </a:cubicBezTo>
                <a:cubicBezTo>
                  <a:pt x="2712469" y="396054"/>
                  <a:pt x="2715491" y="376051"/>
                  <a:pt x="2719450" y="356259"/>
                </a:cubicBezTo>
                <a:cubicBezTo>
                  <a:pt x="2715491" y="316675"/>
                  <a:pt x="2716519" y="276269"/>
                  <a:pt x="2707574" y="237506"/>
                </a:cubicBezTo>
                <a:cubicBezTo>
                  <a:pt x="2704365" y="223599"/>
                  <a:pt x="2690207" y="214645"/>
                  <a:pt x="2683824" y="201880"/>
                </a:cubicBezTo>
                <a:cubicBezTo>
                  <a:pt x="2678226" y="190684"/>
                  <a:pt x="2678892" y="176669"/>
                  <a:pt x="2671948" y="166254"/>
                </a:cubicBezTo>
                <a:cubicBezTo>
                  <a:pt x="2656834" y="143583"/>
                  <a:pt x="2624287" y="120358"/>
                  <a:pt x="2600696" y="106877"/>
                </a:cubicBezTo>
                <a:cubicBezTo>
                  <a:pt x="2585326" y="98094"/>
                  <a:pt x="2569770" y="89343"/>
                  <a:pt x="2553195" y="83127"/>
                </a:cubicBezTo>
                <a:cubicBezTo>
                  <a:pt x="2511688" y="67562"/>
                  <a:pt x="2432375" y="62061"/>
                  <a:pt x="2398816" y="59376"/>
                </a:cubicBezTo>
                <a:cubicBezTo>
                  <a:pt x="2335560" y="54316"/>
                  <a:pt x="2272146" y="51459"/>
                  <a:pt x="2208811" y="47501"/>
                </a:cubicBezTo>
                <a:lnTo>
                  <a:pt x="2090057" y="23750"/>
                </a:lnTo>
                <a:cubicBezTo>
                  <a:pt x="2070265" y="19792"/>
                  <a:pt x="2050782" y="13702"/>
                  <a:pt x="2030681" y="11875"/>
                </a:cubicBezTo>
                <a:lnTo>
                  <a:pt x="1900052" y="0"/>
                </a:lnTo>
                <a:cubicBezTo>
                  <a:pt x="1820883" y="3958"/>
                  <a:pt x="1741516" y="5008"/>
                  <a:pt x="1662546" y="11875"/>
                </a:cubicBezTo>
                <a:cubicBezTo>
                  <a:pt x="1650075" y="12959"/>
                  <a:pt x="1638956" y="20311"/>
                  <a:pt x="1626920" y="23750"/>
                </a:cubicBezTo>
                <a:cubicBezTo>
                  <a:pt x="1611227" y="28234"/>
                  <a:pt x="1595476" y="32706"/>
                  <a:pt x="1579418" y="35626"/>
                </a:cubicBezTo>
                <a:cubicBezTo>
                  <a:pt x="1551879" y="40633"/>
                  <a:pt x="1524000" y="43543"/>
                  <a:pt x="1496291" y="47501"/>
                </a:cubicBezTo>
                <a:cubicBezTo>
                  <a:pt x="1431776" y="69005"/>
                  <a:pt x="1458454" y="62877"/>
                  <a:pt x="1353787" y="71251"/>
                </a:cubicBezTo>
                <a:cubicBezTo>
                  <a:pt x="1290531" y="76312"/>
                  <a:pt x="1227117" y="79168"/>
                  <a:pt x="1163782" y="83127"/>
                </a:cubicBezTo>
                <a:cubicBezTo>
                  <a:pt x="1147948" y="87085"/>
                  <a:pt x="1131974" y="90518"/>
                  <a:pt x="1116281" y="95002"/>
                </a:cubicBezTo>
                <a:cubicBezTo>
                  <a:pt x="1104245" y="98441"/>
                  <a:pt x="1092875" y="104162"/>
                  <a:pt x="1080655" y="106877"/>
                </a:cubicBezTo>
                <a:cubicBezTo>
                  <a:pt x="1057150" y="112100"/>
                  <a:pt x="1033201" y="115092"/>
                  <a:pt x="1009403" y="118753"/>
                </a:cubicBezTo>
                <a:cubicBezTo>
                  <a:pt x="914541" y="133347"/>
                  <a:pt x="868314" y="138832"/>
                  <a:pt x="760021" y="142503"/>
                </a:cubicBezTo>
                <a:cubicBezTo>
                  <a:pt x="581949" y="148539"/>
                  <a:pt x="403761" y="150420"/>
                  <a:pt x="225631" y="154379"/>
                </a:cubicBezTo>
                <a:cubicBezTo>
                  <a:pt x="154610" y="168583"/>
                  <a:pt x="166255" y="186046"/>
                  <a:pt x="142504" y="201880"/>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TextBox 9"/>
              <p:cNvSpPr txBox="1"/>
              <p:nvPr/>
            </p:nvSpPr>
            <p:spPr>
              <a:xfrm>
                <a:off x="7426574" y="2368477"/>
                <a:ext cx="2976136" cy="103445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𝑒𝑥𝑝</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426574" y="2368477"/>
                <a:ext cx="2976136" cy="103445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19538" y="3604903"/>
                <a:ext cx="13137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a:latin typeface="Cambria Math"/>
                        </a:rPr>
                        <m:t>&gt;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719538" y="3604903"/>
                <a:ext cx="1313758"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528401" y="3569701"/>
                <a:ext cx="1660903" cy="5584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r>
                        <a:rPr lang="en-US" altLang="zh-CN" i="1">
                          <a:latin typeface="Cambria Math"/>
                        </a:rPr>
                        <m:t>&gt;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4528401" y="3569701"/>
                <a:ext cx="1660903" cy="55842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460538" y="3604904"/>
                <a:ext cx="2923493" cy="564065"/>
              </a:xfrm>
              <a:prstGeom prst="rect">
                <a:avLst/>
              </a:prstGeom>
              <a:noFill/>
            </p:spPr>
            <p:txBody>
              <a:bodyPr wrap="none" rtlCol="0">
                <a:spAutoFit/>
              </a:bodyPr>
              <a:lstStyle/>
              <a:p>
                <a14:m>
                  <m:oMath xmlns:m="http://schemas.openxmlformats.org/officeDocument/2006/math">
                    <m:sSup>
                      <m:sSupPr>
                        <m:ctrlPr>
                          <a:rPr lang="en-US" altLang="zh-CN" b="1" i="1">
                            <a:solidFill>
                              <a:srgbClr val="660066"/>
                            </a:solidFill>
                            <a:latin typeface="Cambria Math" panose="02040503050406030204" pitchFamily="18" charset="0"/>
                            <a:ea typeface="黑体" pitchFamily="49" charset="-122"/>
                          </a:rPr>
                        </m:ctrlPr>
                      </m:sSupPr>
                      <m:e>
                        <m:sSub>
                          <m:sSubPr>
                            <m:ctrlPr>
                              <a:rPr lang="en-US" altLang="zh-CN" b="1" i="1">
                                <a:solidFill>
                                  <a:srgbClr val="660066"/>
                                </a:solidFill>
                                <a:latin typeface="Cambria Math" panose="02040503050406030204" pitchFamily="18" charset="0"/>
                                <a:ea typeface="黑体" pitchFamily="49" charset="-122"/>
                              </a:rPr>
                            </m:ctrlPr>
                          </m:sSubPr>
                          <m:e>
                            <m:r>
                              <a:rPr lang="en-US" altLang="zh-CN" b="1" i="1">
                                <a:solidFill>
                                  <a:srgbClr val="660066"/>
                                </a:solidFill>
                                <a:latin typeface="Cambria Math"/>
                                <a:ea typeface="黑体" pitchFamily="49" charset="-122"/>
                              </a:rPr>
                              <m:t>𝑬</m:t>
                            </m:r>
                          </m:e>
                          <m:sub>
                            <m:r>
                              <a:rPr lang="en-US" altLang="zh-CN" b="1" i="1">
                                <a:solidFill>
                                  <a:srgbClr val="660066"/>
                                </a:solidFill>
                                <a:latin typeface="Cambria Math"/>
                                <a:ea typeface="黑体" pitchFamily="49" charset="-122"/>
                              </a:rPr>
                              <m:t>𝒇</m:t>
                            </m:r>
                          </m:sub>
                        </m:sSub>
                      </m:e>
                      <m:sup>
                        <m:r>
                          <a:rPr lang="en-US" altLang="zh-CN" b="1" i="1">
                            <a:solidFill>
                              <a:srgbClr val="660066"/>
                            </a:solidFill>
                            <a:latin typeface="Cambria Math"/>
                            <a:ea typeface="黑体" pitchFamily="49" charset="-122"/>
                          </a:rPr>
                          <m:t>𝒑</m:t>
                        </m:r>
                      </m:sup>
                    </m:sSup>
                  </m:oMath>
                </a14:m>
                <a:r>
                  <a:rPr lang="zh-CN" altLang="en-US" b="1" dirty="0">
                    <a:solidFill>
                      <a:srgbClr val="660066"/>
                    </a:solidFill>
                    <a:latin typeface="黑体" pitchFamily="49" charset="-122"/>
                    <a:ea typeface="黑体" pitchFamily="49" charset="-122"/>
                  </a:rPr>
                  <a:t>接近价带顶。</a:t>
                </a:r>
              </a:p>
            </p:txBody>
          </p:sp>
        </mc:Choice>
        <mc:Fallback xmlns="">
          <p:sp>
            <p:nvSpPr>
              <p:cNvPr id="13" name="TextBox 12"/>
              <p:cNvSpPr txBox="1">
                <a:spLocks noRot="1" noChangeAspect="1" noMove="1" noResize="1" noEditPoints="1" noAdjustHandles="1" noChangeArrowheads="1" noChangeShapeType="1" noTextEdit="1"/>
              </p:cNvSpPr>
              <p:nvPr/>
            </p:nvSpPr>
            <p:spPr>
              <a:xfrm>
                <a:off x="6460538" y="3604904"/>
                <a:ext cx="2923493" cy="564065"/>
              </a:xfrm>
              <a:prstGeom prst="rect">
                <a:avLst/>
              </a:prstGeom>
              <a:blipFill>
                <a:blip r:embed="rId9"/>
                <a:stretch>
                  <a:fillRect t="-13978" r="-3340" b="-18280"/>
                </a:stretch>
              </a:blipFill>
            </p:spPr>
            <p:txBody>
              <a:bodyPr/>
              <a:lstStyle/>
              <a:p>
                <a:r>
                  <a:rPr lang="zh-CN" altLang="en-US">
                    <a:noFill/>
                  </a:rPr>
                  <a:t> </a:t>
                </a:r>
              </a:p>
            </p:txBody>
          </p:sp>
        </mc:Fallback>
      </mc:AlternateContent>
      <p:sp>
        <p:nvSpPr>
          <p:cNvPr id="14" name="矩形 13"/>
          <p:cNvSpPr/>
          <p:nvPr/>
        </p:nvSpPr>
        <p:spPr>
          <a:xfrm>
            <a:off x="264635" y="120150"/>
            <a:ext cx="3930733" cy="923330"/>
          </a:xfrm>
          <a:prstGeom prst="rect">
            <a:avLst/>
          </a:prstGeom>
        </p:spPr>
        <p:txBody>
          <a:bodyPr wrap="square">
            <a:spAutoFit/>
          </a:bodyPr>
          <a:lstStyle/>
          <a:p>
            <a:pPr>
              <a:lnSpc>
                <a:spcPct val="150000"/>
              </a:lnSpc>
            </a:pPr>
            <a:r>
              <a:rPr lang="en-US" altLang="zh-CN" sz="3600" b="1" dirty="0">
                <a:solidFill>
                  <a:srgbClr val="FF0000"/>
                </a:solidFill>
              </a:rPr>
              <a:t>6.1.3 </a:t>
            </a:r>
            <a:r>
              <a:rPr lang="zh-CN" altLang="en-US" sz="3600" b="1" dirty="0">
                <a:solidFill>
                  <a:srgbClr val="FF0000"/>
                </a:solidFill>
              </a:rPr>
              <a:t>准费米能级</a:t>
            </a:r>
            <a:endParaRPr lang="en-US" altLang="zh-CN" sz="3600" b="1" dirty="0">
              <a:solidFill>
                <a:srgbClr val="FF0000"/>
              </a:solidFill>
            </a:endParaRPr>
          </a:p>
        </p:txBody>
      </p:sp>
      <p:sp>
        <p:nvSpPr>
          <p:cNvPr id="15" name="TextBox 14"/>
          <p:cNvSpPr txBox="1"/>
          <p:nvPr/>
        </p:nvSpPr>
        <p:spPr>
          <a:xfrm>
            <a:off x="5869040" y="322777"/>
            <a:ext cx="2339102" cy="523220"/>
          </a:xfrm>
          <a:prstGeom prst="rect">
            <a:avLst/>
          </a:prstGeom>
          <a:noFill/>
        </p:spPr>
        <p:txBody>
          <a:bodyPr wrap="none" rtlCol="0">
            <a:spAutoFit/>
          </a:bodyPr>
          <a:lstStyle/>
          <a:p>
            <a:r>
              <a:rPr lang="zh-CN" altLang="en-US" b="1" dirty="0">
                <a:latin typeface="华文细黑" pitchFamily="2" charset="-122"/>
                <a:ea typeface="华文细黑" pitchFamily="2" charset="-122"/>
              </a:rPr>
              <a:t>非简并半导体</a:t>
            </a:r>
          </a:p>
        </p:txBody>
      </p:sp>
      <p:cxnSp>
        <p:nvCxnSpPr>
          <p:cNvPr id="17" name="直接连接符 16"/>
          <p:cNvCxnSpPr/>
          <p:nvPr/>
        </p:nvCxnSpPr>
        <p:spPr>
          <a:xfrm>
            <a:off x="4930898" y="4821382"/>
            <a:ext cx="24490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4380770" y="4409919"/>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380770" y="4409919"/>
                <a:ext cx="674224" cy="523220"/>
              </a:xfrm>
              <a:prstGeom prst="rect">
                <a:avLst/>
              </a:prstGeom>
              <a:blipFill>
                <a:blip r:embed="rId10"/>
                <a:stretch>
                  <a:fillRect/>
                </a:stretch>
              </a:blipFill>
            </p:spPr>
            <p:txBody>
              <a:bodyPr/>
              <a:lstStyle/>
              <a:p>
                <a:r>
                  <a:rPr lang="zh-CN" altLang="en-US">
                    <a:noFill/>
                  </a:rPr>
                  <a:t> </a:t>
                </a:r>
              </a:p>
            </p:txBody>
          </p:sp>
        </mc:Fallback>
      </mc:AlternateContent>
      <p:cxnSp>
        <p:nvCxnSpPr>
          <p:cNvPr id="19" name="直接连接符 18"/>
          <p:cNvCxnSpPr/>
          <p:nvPr/>
        </p:nvCxnSpPr>
        <p:spPr>
          <a:xfrm>
            <a:off x="4970887" y="6173542"/>
            <a:ext cx="24490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4493533" y="5911932"/>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493533" y="5911932"/>
                <a:ext cx="683520" cy="523220"/>
              </a:xfrm>
              <a:prstGeom prst="rect">
                <a:avLst/>
              </a:prstGeom>
              <a:blipFill>
                <a:blip r:embed="rId11"/>
                <a:stretch>
                  <a:fillRect/>
                </a:stretch>
              </a:blipFill>
            </p:spPr>
            <p:txBody>
              <a:bodyPr/>
              <a:lstStyle/>
              <a:p>
                <a:r>
                  <a:rPr lang="zh-CN" altLang="en-US">
                    <a:noFill/>
                  </a:rPr>
                  <a:t> </a:t>
                </a:r>
              </a:p>
            </p:txBody>
          </p:sp>
        </mc:Fallback>
      </mc:AlternateContent>
      <p:cxnSp>
        <p:nvCxnSpPr>
          <p:cNvPr id="21" name="直接连接符 20"/>
          <p:cNvCxnSpPr/>
          <p:nvPr/>
        </p:nvCxnSpPr>
        <p:spPr>
          <a:xfrm>
            <a:off x="4970887" y="5235039"/>
            <a:ext cx="244901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4195368" y="4973430"/>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195368" y="4973430"/>
                <a:ext cx="646459" cy="557717"/>
              </a:xfrm>
              <a:prstGeom prst="rect">
                <a:avLst/>
              </a:prstGeom>
              <a:blipFill>
                <a:blip r:embed="rId12"/>
                <a:stretch>
                  <a:fillRect/>
                </a:stretch>
              </a:blipFill>
            </p:spPr>
            <p:txBody>
              <a:bodyPr/>
              <a:lstStyle/>
              <a:p>
                <a:r>
                  <a:rPr lang="zh-CN" altLang="en-US">
                    <a:noFill/>
                  </a:rPr>
                  <a:t> </a:t>
                </a:r>
              </a:p>
            </p:txBody>
          </p:sp>
        </mc:Fallback>
      </mc:AlternateContent>
      <p:cxnSp>
        <p:nvCxnSpPr>
          <p:cNvPr id="23" name="直接连接符 22"/>
          <p:cNvCxnSpPr/>
          <p:nvPr/>
        </p:nvCxnSpPr>
        <p:spPr>
          <a:xfrm>
            <a:off x="4970887" y="5114660"/>
            <a:ext cx="244901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7294089" y="4695280"/>
                <a:ext cx="835742" cy="5584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𝑛</m:t>
                          </m:r>
                        </m:sup>
                      </m:sSup>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7294089" y="4695280"/>
                <a:ext cx="835742" cy="558423"/>
              </a:xfrm>
              <a:prstGeom prst="rect">
                <a:avLst/>
              </a:prstGeom>
              <a:blipFill>
                <a:blip r:embed="rId13"/>
                <a:stretch>
                  <a:fillRect/>
                </a:stretch>
              </a:blipFill>
            </p:spPr>
            <p:txBody>
              <a:bodyPr/>
              <a:lstStyle/>
              <a:p>
                <a:r>
                  <a:rPr lang="zh-CN" altLang="en-US">
                    <a:noFill/>
                  </a:rPr>
                  <a:t> </a:t>
                </a:r>
              </a:p>
            </p:txBody>
          </p:sp>
        </mc:Fallback>
      </mc:AlternateContent>
      <p:cxnSp>
        <p:nvCxnSpPr>
          <p:cNvPr id="25" name="直接连接符 24"/>
          <p:cNvCxnSpPr/>
          <p:nvPr/>
        </p:nvCxnSpPr>
        <p:spPr>
          <a:xfrm>
            <a:off x="4983744" y="5489936"/>
            <a:ext cx="2449016"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282855" y="5256533"/>
                <a:ext cx="829650" cy="5584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e>
                        <m:sup>
                          <m:r>
                            <a:rPr lang="en-US" altLang="zh-CN" i="1">
                              <a:latin typeface="Cambria Math"/>
                            </a:rPr>
                            <m:t>𝑝</m:t>
                          </m:r>
                        </m:sup>
                      </m:sSup>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282855" y="5256533"/>
                <a:ext cx="829650" cy="558423"/>
              </a:xfrm>
              <a:prstGeom prst="rect">
                <a:avLst/>
              </a:prstGeom>
              <a:blipFill>
                <a:blip r:embed="rId14"/>
                <a:stretch>
                  <a:fillRect/>
                </a:stretch>
              </a:blipFill>
            </p:spPr>
            <p:txBody>
              <a:bodyPr/>
              <a:lstStyle/>
              <a:p>
                <a:r>
                  <a:rPr lang="zh-CN" altLang="en-US">
                    <a:noFill/>
                  </a:rPr>
                  <a:t> </a:t>
                </a:r>
              </a:p>
            </p:txBody>
          </p:sp>
        </mc:Fallback>
      </mc:AlternateContent>
      <p:grpSp>
        <p:nvGrpSpPr>
          <p:cNvPr id="27" name="组合 26"/>
          <p:cNvGrpSpPr/>
          <p:nvPr/>
        </p:nvGrpSpPr>
        <p:grpSpPr>
          <a:xfrm>
            <a:off x="10029093" y="6448526"/>
            <a:ext cx="552450" cy="314325"/>
            <a:chOff x="5172075" y="6438900"/>
            <a:chExt cx="552450" cy="314325"/>
          </a:xfrm>
        </p:grpSpPr>
        <p:sp>
          <p:nvSpPr>
            <p:cNvPr id="28" name="棱台 2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60261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200"/>
                                  </p:iterate>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down)">
                                      <p:cBhvr>
                                        <p:cTn id="9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p:bldP spid="9" grpId="0" animBg="1"/>
      <p:bldP spid="10" grpId="0" animBg="1"/>
      <p:bldP spid="11" grpId="0"/>
      <p:bldP spid="12" grpId="0"/>
      <p:bldP spid="13" grpId="0"/>
      <p:bldP spid="18" grpId="0"/>
      <p:bldP spid="20" grpId="0"/>
      <p:bldP spid="22" grpId="0"/>
      <p:bldP spid="24"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22484" y="1453023"/>
            <a:ext cx="3966674" cy="1107996"/>
          </a:xfrm>
          <a:prstGeom prst="rect">
            <a:avLst/>
          </a:prstGeom>
        </p:spPr>
        <p:txBody>
          <a:bodyPr wrap="square">
            <a:spAutoFit/>
          </a:bodyPr>
          <a:lstStyle/>
          <a:p>
            <a:pPr>
              <a:lnSpc>
                <a:spcPct val="150000"/>
              </a:lnSpc>
            </a:pPr>
            <a:r>
              <a:rPr lang="en-US" altLang="zh-CN" sz="4400" b="1" dirty="0">
                <a:solidFill>
                  <a:srgbClr val="FF0000"/>
                </a:solidFill>
              </a:rPr>
              <a:t>6.2 </a:t>
            </a:r>
            <a:r>
              <a:rPr lang="zh-CN" altLang="en-US" sz="4400" b="1" dirty="0">
                <a:solidFill>
                  <a:srgbClr val="FF0000"/>
                </a:solidFill>
              </a:rPr>
              <a:t>连续性方程</a:t>
            </a:r>
            <a:endParaRPr lang="en-US" altLang="zh-CN" sz="4400" b="1" dirty="0">
              <a:solidFill>
                <a:srgbClr val="FF0000"/>
              </a:solidFill>
            </a:endParaRPr>
          </a:p>
        </p:txBody>
      </p:sp>
      <p:sp>
        <p:nvSpPr>
          <p:cNvPr id="3" name="TextBox 2"/>
          <p:cNvSpPr txBox="1"/>
          <p:nvPr/>
        </p:nvSpPr>
        <p:spPr>
          <a:xfrm>
            <a:off x="1669409" y="3032643"/>
            <a:ext cx="9181817" cy="523220"/>
          </a:xfrm>
          <a:prstGeom prst="rect">
            <a:avLst/>
          </a:prstGeom>
          <a:noFill/>
        </p:spPr>
        <p:txBody>
          <a:bodyPr wrap="square" rtlCol="0">
            <a:spAutoFit/>
          </a:bodyPr>
          <a:lstStyle/>
          <a:p>
            <a:r>
              <a:rPr lang="zh-CN" altLang="en-US" b="1" dirty="0">
                <a:solidFill>
                  <a:srgbClr val="002060"/>
                </a:solidFill>
              </a:rPr>
              <a:t>描述非平衡载流子空间坐标和时间函数的基本运动方程。</a:t>
            </a:r>
          </a:p>
        </p:txBody>
      </p:sp>
      <p:grpSp>
        <p:nvGrpSpPr>
          <p:cNvPr id="4" name="组合 3"/>
          <p:cNvGrpSpPr/>
          <p:nvPr/>
        </p:nvGrpSpPr>
        <p:grpSpPr>
          <a:xfrm>
            <a:off x="10029093" y="6448526"/>
            <a:ext cx="552450" cy="314325"/>
            <a:chOff x="5172075" y="6438900"/>
            <a:chExt cx="552450" cy="314325"/>
          </a:xfrm>
        </p:grpSpPr>
        <p:sp>
          <p:nvSpPr>
            <p:cNvPr id="5" name="棱台 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17639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801"/>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150" y="0"/>
            <a:ext cx="6935191" cy="923330"/>
          </a:xfrm>
          <a:prstGeom prst="rect">
            <a:avLst/>
          </a:prstGeom>
        </p:spPr>
        <p:txBody>
          <a:bodyPr wrap="square">
            <a:spAutoFit/>
          </a:bodyPr>
          <a:lstStyle/>
          <a:p>
            <a:pPr>
              <a:lnSpc>
                <a:spcPct val="150000"/>
              </a:lnSpc>
            </a:pPr>
            <a:r>
              <a:rPr lang="en-US" altLang="zh-CN" sz="3600" b="1" dirty="0">
                <a:solidFill>
                  <a:srgbClr val="FF0000"/>
                </a:solidFill>
              </a:rPr>
              <a:t>6.2.1 </a:t>
            </a:r>
            <a:r>
              <a:rPr lang="zh-CN" altLang="en-US" sz="3600" b="1" dirty="0">
                <a:solidFill>
                  <a:srgbClr val="FF0000"/>
                </a:solidFill>
              </a:rPr>
              <a:t>载流子的流密度和电流密度</a:t>
            </a:r>
            <a:endParaRPr lang="en-US" altLang="zh-CN" sz="3600" b="1" dirty="0">
              <a:solidFill>
                <a:srgbClr val="FF0000"/>
              </a:solidFill>
            </a:endParaRPr>
          </a:p>
        </p:txBody>
      </p:sp>
      <p:cxnSp>
        <p:nvCxnSpPr>
          <p:cNvPr id="44" name="直接箭头连接符 43"/>
          <p:cNvCxnSpPr/>
          <p:nvPr/>
        </p:nvCxnSpPr>
        <p:spPr>
          <a:xfrm>
            <a:off x="6125255" y="3956459"/>
            <a:ext cx="0" cy="8668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4787732" y="4811483"/>
            <a:ext cx="2520000" cy="324595"/>
          </a:xfrm>
          <a:prstGeom prst="rect">
            <a:avLst/>
          </a:prstGeom>
          <a:solidFill>
            <a:schemeClr val="accent3">
              <a:lumMod val="65000"/>
            </a:schemeClr>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矩形 45"/>
          <p:cNvSpPr/>
          <p:nvPr/>
        </p:nvSpPr>
        <p:spPr>
          <a:xfrm>
            <a:off x="6125255" y="4813461"/>
            <a:ext cx="837642" cy="322617"/>
          </a:xfrm>
          <a:prstGeom prst="rect">
            <a:avLst/>
          </a:prstGeom>
          <a:gradFill>
            <a:gsLst>
              <a:gs pos="0">
                <a:schemeClr val="bg1">
                  <a:lumMod val="65000"/>
                </a:schemeClr>
              </a:gs>
              <a:gs pos="50000">
                <a:schemeClr val="bg1">
                  <a:lumMod val="50000"/>
                </a:schemeClr>
              </a:gs>
              <a:gs pos="100000">
                <a:schemeClr val="tx1">
                  <a:lumMod val="85000"/>
                  <a:lumOff val="15000"/>
                </a:schemeClr>
              </a:gs>
            </a:gsLst>
            <a:lin ang="10800000" scaled="0"/>
          </a:gra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矩形 46"/>
          <p:cNvSpPr/>
          <p:nvPr/>
        </p:nvSpPr>
        <p:spPr>
          <a:xfrm>
            <a:off x="5287613" y="4813462"/>
            <a:ext cx="837642" cy="321436"/>
          </a:xfrm>
          <a:prstGeom prst="rect">
            <a:avLst/>
          </a:prstGeom>
          <a:gradFill>
            <a:gsLst>
              <a:gs pos="0">
                <a:schemeClr val="bg1">
                  <a:lumMod val="65000"/>
                </a:schemeClr>
              </a:gs>
              <a:gs pos="50000">
                <a:schemeClr val="bg1">
                  <a:lumMod val="50000"/>
                </a:schemeClr>
              </a:gs>
              <a:gs pos="100000">
                <a:schemeClr val="tx1">
                  <a:lumMod val="85000"/>
                  <a:lumOff val="15000"/>
                </a:schemeClr>
              </a:gs>
            </a:gsLst>
            <a:lin ang="0" scaled="0"/>
          </a:gra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48" name="TextBox 47"/>
              <p:cNvSpPr txBox="1"/>
              <p:nvPr/>
            </p:nvSpPr>
            <p:spPr>
              <a:xfrm>
                <a:off x="5780802" y="3433238"/>
                <a:ext cx="6889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h𝑣</m:t>
                      </m:r>
                    </m:oMath>
                  </m:oMathPara>
                </a14:m>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5780802" y="3433238"/>
                <a:ext cx="688907" cy="523220"/>
              </a:xfrm>
              <a:prstGeom prst="rect">
                <a:avLst/>
              </a:prstGeom>
              <a:blipFill>
                <a:blip r:embed="rId3"/>
                <a:stretch>
                  <a:fillRect/>
                </a:stretch>
              </a:blipFill>
            </p:spPr>
            <p:txBody>
              <a:bodyPr/>
              <a:lstStyle/>
              <a:p>
                <a:r>
                  <a:rPr lang="zh-CN" altLang="en-US">
                    <a:noFill/>
                  </a:rPr>
                  <a:t> </a:t>
                </a:r>
              </a:p>
            </p:txBody>
          </p:sp>
        </mc:Fallback>
      </mc:AlternateContent>
      <p:sp>
        <p:nvSpPr>
          <p:cNvPr id="49" name="TextBox 48"/>
          <p:cNvSpPr txBox="1"/>
          <p:nvPr/>
        </p:nvSpPr>
        <p:spPr>
          <a:xfrm>
            <a:off x="5234048" y="5192198"/>
            <a:ext cx="1627369" cy="523220"/>
          </a:xfrm>
          <a:prstGeom prst="rect">
            <a:avLst/>
          </a:prstGeom>
          <a:noFill/>
        </p:spPr>
        <p:txBody>
          <a:bodyPr wrap="none" rtlCol="0">
            <a:spAutoFit/>
          </a:bodyPr>
          <a:lstStyle/>
          <a:p>
            <a:r>
              <a:rPr lang="zh-CN" altLang="en-US" b="1" dirty="0"/>
              <a:t>扩散运动</a:t>
            </a:r>
          </a:p>
        </p:txBody>
      </p:sp>
      <p:grpSp>
        <p:nvGrpSpPr>
          <p:cNvPr id="14" name="组合 13"/>
          <p:cNvGrpSpPr/>
          <p:nvPr/>
        </p:nvGrpSpPr>
        <p:grpSpPr>
          <a:xfrm>
            <a:off x="10029093" y="6448526"/>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8" name="文本框 7"/>
          <p:cNvSpPr txBox="1"/>
          <p:nvPr/>
        </p:nvSpPr>
        <p:spPr>
          <a:xfrm>
            <a:off x="1082180" y="1082180"/>
            <a:ext cx="9823508" cy="1815882"/>
          </a:xfrm>
          <a:prstGeom prst="rect">
            <a:avLst/>
          </a:prstGeom>
          <a:noFill/>
        </p:spPr>
        <p:txBody>
          <a:bodyPr wrap="square" rtlCol="0">
            <a:spAutoFit/>
          </a:bodyPr>
          <a:lstStyle/>
          <a:p>
            <a:r>
              <a:rPr lang="zh-CN" altLang="zh-CN" b="1" dirty="0">
                <a:solidFill>
                  <a:srgbClr val="0000CC"/>
                </a:solidFill>
              </a:rPr>
              <a:t>在杂质均匀分布的半导体中，</a:t>
            </a:r>
            <a:r>
              <a:rPr lang="zh-CN" altLang="zh-CN" b="1" dirty="0">
                <a:solidFill>
                  <a:srgbClr val="FF0000"/>
                </a:solidFill>
              </a:rPr>
              <a:t>热平衡时</a:t>
            </a:r>
            <a:r>
              <a:rPr lang="zh-CN" altLang="zh-CN" b="1" dirty="0">
                <a:solidFill>
                  <a:srgbClr val="0000CC"/>
                </a:solidFill>
              </a:rPr>
              <a:t>的载流子密度处处相等，</a:t>
            </a:r>
            <a:r>
              <a:rPr lang="zh-CN" altLang="zh-CN" b="1" dirty="0">
                <a:solidFill>
                  <a:srgbClr val="FF0000"/>
                </a:solidFill>
              </a:rPr>
              <a:t>不会有载流子的扩散运动</a:t>
            </a:r>
            <a:r>
              <a:rPr lang="zh-CN" altLang="zh-CN" b="1" dirty="0">
                <a:solidFill>
                  <a:srgbClr val="0000CC"/>
                </a:solidFill>
              </a:rPr>
              <a:t>。当半导体的</a:t>
            </a:r>
            <a:r>
              <a:rPr lang="zh-CN" altLang="zh-CN" b="1" dirty="0">
                <a:solidFill>
                  <a:srgbClr val="FF0000"/>
                </a:solidFill>
              </a:rPr>
              <a:t>局部区域产生非平衡载流子时</a:t>
            </a:r>
            <a:r>
              <a:rPr lang="zh-CN" altLang="zh-CN" b="1" dirty="0">
                <a:solidFill>
                  <a:srgbClr val="0000CC"/>
                </a:solidFill>
              </a:rPr>
              <a:t>，由于载流子密度的不均匀，将发生</a:t>
            </a:r>
            <a:r>
              <a:rPr lang="zh-CN" altLang="zh-CN" b="1" dirty="0">
                <a:solidFill>
                  <a:srgbClr val="FF0000"/>
                </a:solidFill>
              </a:rPr>
              <a:t>载流子由高密度区向低密度区的扩散运动</a:t>
            </a:r>
            <a:r>
              <a:rPr lang="zh-CN" altLang="zh-CN" b="1" dirty="0">
                <a:solidFill>
                  <a:srgbClr val="0000CC"/>
                </a:solidFill>
              </a:rPr>
              <a:t>。</a:t>
            </a:r>
            <a:endParaRPr lang="zh-CN" altLang="en-US" b="1" dirty="0">
              <a:solidFill>
                <a:srgbClr val="0000CC"/>
              </a:solidFill>
            </a:endParaRPr>
          </a:p>
        </p:txBody>
      </p:sp>
    </p:spTree>
    <p:extLst>
      <p:ext uri="{BB962C8B-B14F-4D97-AF65-F5344CB8AC3E}">
        <p14:creationId xmlns:p14="http://schemas.microsoft.com/office/powerpoint/2010/main" val="40360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0"/>
                                        <p:tgtEl>
                                          <p:spTgt spid="46"/>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right)">
                                      <p:cBhvr>
                                        <p:cTn id="26" dur="5000"/>
                                        <p:tgtEl>
                                          <p:spTgt spid="47"/>
                                        </p:tgtEl>
                                      </p:cBhvr>
                                    </p:animEffect>
                                  </p:childTnLst>
                                </p:cTn>
                              </p:par>
                            </p:childTnLst>
                          </p:cTn>
                        </p:par>
                        <p:par>
                          <p:cTn id="27" fill="hold">
                            <p:stCondLst>
                              <p:cond delay="5000"/>
                            </p:stCondLst>
                            <p:childTnLst>
                              <p:par>
                                <p:cTn id="28" presetID="1" presetClass="entr" presetSubtype="0" fill="hold" grpId="0" nodeType="afterEffect">
                                  <p:stCondLst>
                                    <p:cond delay="0"/>
                                  </p:stCondLst>
                                  <p:iterate type="lt">
                                    <p:tmAbs val="200"/>
                                  </p:iterate>
                                  <p:childTnLst>
                                    <p:set>
                                      <p:cBhvr>
                                        <p:cTn id="29" dur="1" fill="hold">
                                          <p:stCondLst>
                                            <p:cond delay="0"/>
                                          </p:stCondLst>
                                        </p:cTn>
                                        <p:tgtEl>
                                          <p:spTgt spid="49"/>
                                        </p:tgtEl>
                                        <p:attrNameLst>
                                          <p:attrName>style.visibility</p:attrName>
                                        </p:attrNameLst>
                                      </p:cBhvr>
                                      <p:to>
                                        <p:strVal val="visible"/>
                                      </p:to>
                                    </p:set>
                                  </p:childTnLst>
                                </p:cTn>
                              </p:par>
                            </p:childTnLst>
                          </p:cTn>
                        </p:par>
                        <p:par>
                          <p:cTn id="30" fill="hold">
                            <p:stCondLst>
                              <p:cond delay="5601"/>
                            </p:stCondLst>
                            <p:childTnLst>
                              <p:par>
                                <p:cTn id="31" presetID="22" presetClass="entr" presetSubtype="4"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p:bldP spid="49"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3702" y="962649"/>
            <a:ext cx="1988045" cy="523220"/>
          </a:xfrm>
          <a:prstGeom prst="rect">
            <a:avLst/>
          </a:prstGeom>
          <a:noFill/>
        </p:spPr>
        <p:txBody>
          <a:bodyPr wrap="none" rtlCol="0">
            <a:spAutoFit/>
          </a:bodyPr>
          <a:lstStyle/>
          <a:p>
            <a:r>
              <a:rPr lang="zh-CN" altLang="en-US" b="1" dirty="0">
                <a:solidFill>
                  <a:srgbClr val="CC00CC"/>
                </a:solidFill>
              </a:rPr>
              <a:t>实验表明：</a:t>
            </a:r>
          </a:p>
        </p:txBody>
      </p:sp>
      <p:sp>
        <p:nvSpPr>
          <p:cNvPr id="8" name="TextBox 7"/>
          <p:cNvSpPr txBox="1"/>
          <p:nvPr/>
        </p:nvSpPr>
        <p:spPr>
          <a:xfrm>
            <a:off x="2320242" y="974524"/>
            <a:ext cx="4665060" cy="523220"/>
          </a:xfrm>
          <a:prstGeom prst="rect">
            <a:avLst/>
          </a:prstGeom>
          <a:noFill/>
        </p:spPr>
        <p:txBody>
          <a:bodyPr wrap="none" rtlCol="0">
            <a:spAutoFit/>
          </a:bodyPr>
          <a:lstStyle/>
          <a:p>
            <a:r>
              <a:rPr lang="zh-CN" altLang="en-US" b="1" dirty="0">
                <a:solidFill>
                  <a:srgbClr val="005C2A"/>
                </a:solidFill>
              </a:rPr>
              <a:t>载流子扩散流密度</a:t>
            </a:r>
            <a:r>
              <a:rPr lang="zh-CN" altLang="en-US" b="1" dirty="0">
                <a:solidFill>
                  <a:srgbClr val="005C2A"/>
                </a:solidFill>
                <a:sym typeface="Symbol"/>
              </a:rPr>
              <a:t>数密度</a:t>
            </a:r>
            <a:endParaRPr lang="zh-CN" altLang="en-US" b="1" dirty="0">
              <a:solidFill>
                <a:srgbClr val="005C2A"/>
              </a:solidFill>
            </a:endParaRPr>
          </a:p>
        </p:txBody>
      </p:sp>
      <mc:AlternateContent xmlns:mc="http://schemas.openxmlformats.org/markup-compatibility/2006" xmlns:a14="http://schemas.microsoft.com/office/drawing/2010/main">
        <mc:Choice Requires="a14">
          <p:sp>
            <p:nvSpPr>
              <p:cNvPr id="9" name="TextBox 8"/>
              <p:cNvSpPr txBox="1"/>
              <p:nvPr/>
            </p:nvSpPr>
            <p:spPr>
              <a:xfrm>
                <a:off x="9621724" y="763865"/>
                <a:ext cx="1794786" cy="908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solidFill>
                            <a:schemeClr val="tx2"/>
                          </a:solidFill>
                          <a:latin typeface="Cambria Math"/>
                        </a:rPr>
                        <m:t>=−</m:t>
                      </m:r>
                      <m:sSub>
                        <m:sSubPr>
                          <m:ctrlPr>
                            <a:rPr lang="en-US" altLang="zh-CN" i="1">
                              <a:solidFill>
                                <a:schemeClr val="tx2"/>
                              </a:solidFill>
                              <a:latin typeface="Cambria Math" panose="02040503050406030204" pitchFamily="18" charset="0"/>
                            </a:rPr>
                          </m:ctrlPr>
                        </m:sSubPr>
                        <m:e>
                          <m:r>
                            <a:rPr lang="en-US" altLang="zh-CN" i="1">
                              <a:solidFill>
                                <a:schemeClr val="tx2"/>
                              </a:solidFill>
                              <a:latin typeface="Cambria Math"/>
                            </a:rPr>
                            <m:t>𝐷</m:t>
                          </m:r>
                        </m:e>
                        <m:sub>
                          <m:r>
                            <a:rPr lang="en-US" altLang="zh-CN" i="1">
                              <a:solidFill>
                                <a:schemeClr val="tx2"/>
                              </a:solidFill>
                              <a:latin typeface="Cambria Math"/>
                            </a:rPr>
                            <m:t>𝑝</m:t>
                          </m:r>
                        </m:sub>
                      </m:sSub>
                      <m:f>
                        <m:fPr>
                          <m:ctrlPr>
                            <a:rPr lang="en-US" altLang="zh-CN" i="1">
                              <a:solidFill>
                                <a:schemeClr val="tx2"/>
                              </a:solidFill>
                              <a:latin typeface="Cambria Math" panose="02040503050406030204" pitchFamily="18" charset="0"/>
                            </a:rPr>
                          </m:ctrlPr>
                        </m:fPr>
                        <m:num>
                          <m:r>
                            <a:rPr lang="zh-CN" altLang="en-US" i="1">
                              <a:solidFill>
                                <a:schemeClr val="tx2"/>
                              </a:solidFill>
                              <a:latin typeface="Cambria Math"/>
                            </a:rPr>
                            <m:t>𝜕</m:t>
                          </m:r>
                          <m:r>
                            <a:rPr lang="en-US" altLang="zh-CN" i="1">
                              <a:solidFill>
                                <a:schemeClr val="tx2"/>
                              </a:solidFill>
                              <a:latin typeface="Cambria Math"/>
                            </a:rPr>
                            <m:t>𝑝</m:t>
                          </m:r>
                        </m:num>
                        <m:den>
                          <m:r>
                            <a:rPr lang="zh-CN" altLang="en-US" i="1">
                              <a:solidFill>
                                <a:schemeClr val="tx2"/>
                              </a:solidFill>
                              <a:latin typeface="Cambria Math"/>
                            </a:rPr>
                            <m:t>𝜕</m:t>
                          </m:r>
                          <m:r>
                            <a:rPr lang="en-US" altLang="zh-CN" i="1">
                              <a:solidFill>
                                <a:schemeClr val="tx2"/>
                              </a:solidFill>
                              <a:latin typeface="Cambria Math"/>
                            </a:rPr>
                            <m:t>𝑥</m:t>
                          </m:r>
                        </m:den>
                      </m:f>
                    </m:oMath>
                  </m:oMathPara>
                </a14:m>
                <a:endParaRPr lang="zh-CN" altLang="en-US"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1724" y="763865"/>
                <a:ext cx="1794786" cy="908775"/>
              </a:xfrm>
              <a:prstGeom prst="rect">
                <a:avLst/>
              </a:prstGeom>
              <a:blipFill>
                <a:blip r:embed="rId3"/>
                <a:stretch>
                  <a:fillRect/>
                </a:stretch>
              </a:blipFill>
            </p:spPr>
            <p:txBody>
              <a:bodyPr/>
              <a:lstStyle/>
              <a:p>
                <a:r>
                  <a:rPr lang="zh-CN" altLang="en-US">
                    <a:noFill/>
                  </a:rPr>
                  <a:t> </a:t>
                </a:r>
              </a:p>
            </p:txBody>
          </p:sp>
        </mc:Fallback>
      </mc:AlternateContent>
      <p:sp>
        <p:nvSpPr>
          <p:cNvPr id="10" name="TextBox 9"/>
          <p:cNvSpPr txBox="1"/>
          <p:nvPr/>
        </p:nvSpPr>
        <p:spPr>
          <a:xfrm>
            <a:off x="7066303" y="980392"/>
            <a:ext cx="2709396" cy="523220"/>
          </a:xfrm>
          <a:prstGeom prst="rect">
            <a:avLst/>
          </a:prstGeom>
          <a:noFill/>
        </p:spPr>
        <p:txBody>
          <a:bodyPr wrap="none" rtlCol="0">
            <a:spAutoFit/>
          </a:bodyPr>
          <a:lstStyle/>
          <a:p>
            <a:r>
              <a:rPr lang="zh-CN" altLang="en-US" b="1" dirty="0">
                <a:solidFill>
                  <a:schemeClr val="tx2"/>
                </a:solidFill>
              </a:rPr>
              <a:t>空穴扩散流密度</a:t>
            </a:r>
          </a:p>
        </p:txBody>
      </p:sp>
      <mc:AlternateContent xmlns:mc="http://schemas.openxmlformats.org/markup-compatibility/2006" xmlns:a14="http://schemas.microsoft.com/office/drawing/2010/main">
        <mc:Choice Requires="a14">
          <p:sp>
            <p:nvSpPr>
              <p:cNvPr id="11" name="TextBox 10"/>
              <p:cNvSpPr txBox="1"/>
              <p:nvPr/>
            </p:nvSpPr>
            <p:spPr>
              <a:xfrm>
                <a:off x="9711106" y="1691690"/>
                <a:ext cx="180087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solidFill>
                            <a:srgbClr val="002060"/>
                          </a:solidFill>
                          <a:latin typeface="Cambria Math"/>
                        </a:rPr>
                        <m:t>=−</m:t>
                      </m:r>
                      <m:sSub>
                        <m:sSubPr>
                          <m:ctrlPr>
                            <a:rPr lang="en-US" altLang="zh-CN" i="1">
                              <a:solidFill>
                                <a:srgbClr val="002060"/>
                              </a:solidFill>
                              <a:latin typeface="Cambria Math" panose="02040503050406030204" pitchFamily="18" charset="0"/>
                            </a:rPr>
                          </m:ctrlPr>
                        </m:sSubPr>
                        <m:e>
                          <m:r>
                            <a:rPr lang="en-US" altLang="zh-CN" i="1">
                              <a:solidFill>
                                <a:srgbClr val="002060"/>
                              </a:solidFill>
                              <a:latin typeface="Cambria Math"/>
                            </a:rPr>
                            <m:t>𝐷</m:t>
                          </m:r>
                        </m:e>
                        <m:sub>
                          <m:r>
                            <a:rPr lang="en-US" altLang="zh-CN" i="1">
                              <a:solidFill>
                                <a:srgbClr val="002060"/>
                              </a:solidFill>
                              <a:latin typeface="Cambria Math"/>
                            </a:rPr>
                            <m:t>𝑛</m:t>
                          </m:r>
                        </m:sub>
                      </m:sSub>
                      <m:f>
                        <m:fPr>
                          <m:ctrlPr>
                            <a:rPr lang="en-US" altLang="zh-CN" i="1">
                              <a:solidFill>
                                <a:srgbClr val="002060"/>
                              </a:solidFill>
                              <a:latin typeface="Cambria Math" panose="02040503050406030204" pitchFamily="18" charset="0"/>
                            </a:rPr>
                          </m:ctrlPr>
                        </m:fPr>
                        <m:num>
                          <m:r>
                            <a:rPr lang="zh-CN" altLang="en-US" i="1">
                              <a:solidFill>
                                <a:srgbClr val="002060"/>
                              </a:solidFill>
                              <a:latin typeface="Cambria Math"/>
                            </a:rPr>
                            <m:t>𝜕</m:t>
                          </m:r>
                          <m:r>
                            <a:rPr lang="en-US" altLang="zh-CN" i="1">
                              <a:solidFill>
                                <a:srgbClr val="002060"/>
                              </a:solidFill>
                              <a:latin typeface="Cambria Math"/>
                            </a:rPr>
                            <m:t>𝑛</m:t>
                          </m:r>
                        </m:num>
                        <m:den>
                          <m:r>
                            <a:rPr lang="zh-CN" altLang="en-US" i="1">
                              <a:solidFill>
                                <a:srgbClr val="002060"/>
                              </a:solidFill>
                              <a:latin typeface="Cambria Math"/>
                            </a:rPr>
                            <m:t>𝜕</m:t>
                          </m:r>
                          <m:r>
                            <a:rPr lang="en-US" altLang="zh-CN" i="1">
                              <a:solidFill>
                                <a:srgbClr val="002060"/>
                              </a:solidFill>
                              <a:latin typeface="Cambria Math"/>
                            </a:rPr>
                            <m:t>𝑥</m:t>
                          </m:r>
                        </m:den>
                      </m:f>
                    </m:oMath>
                  </m:oMathPara>
                </a14:m>
                <a:endParaRPr lang="zh-CN" altLang="en-US" dirty="0">
                  <a:solidFill>
                    <a:srgbClr val="00206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711106" y="1691690"/>
                <a:ext cx="1800878" cy="911596"/>
              </a:xfrm>
              <a:prstGeom prst="rect">
                <a:avLst/>
              </a:prstGeom>
              <a:blipFill>
                <a:blip r:embed="rId4"/>
                <a:stretch>
                  <a:fillRect/>
                </a:stretch>
              </a:blipFill>
            </p:spPr>
            <p:txBody>
              <a:bodyPr/>
              <a:lstStyle/>
              <a:p>
                <a:r>
                  <a:rPr lang="zh-CN" altLang="en-US">
                    <a:noFill/>
                  </a:rPr>
                  <a:t> </a:t>
                </a:r>
              </a:p>
            </p:txBody>
          </p:sp>
        </mc:Fallback>
      </mc:AlternateContent>
      <p:sp>
        <p:nvSpPr>
          <p:cNvPr id="12" name="TextBox 11"/>
          <p:cNvSpPr txBox="1"/>
          <p:nvPr/>
        </p:nvSpPr>
        <p:spPr>
          <a:xfrm>
            <a:off x="7155685" y="1908218"/>
            <a:ext cx="2709396" cy="523220"/>
          </a:xfrm>
          <a:prstGeom prst="rect">
            <a:avLst/>
          </a:prstGeom>
          <a:noFill/>
        </p:spPr>
        <p:txBody>
          <a:bodyPr wrap="none" rtlCol="0">
            <a:spAutoFit/>
          </a:bodyPr>
          <a:lstStyle/>
          <a:p>
            <a:r>
              <a:rPr lang="zh-CN" altLang="en-US" b="1" dirty="0">
                <a:solidFill>
                  <a:srgbClr val="002060"/>
                </a:solidFill>
              </a:rPr>
              <a:t>电子扩散流密度</a:t>
            </a:r>
          </a:p>
        </p:txBody>
      </p:sp>
      <p:sp>
        <p:nvSpPr>
          <p:cNvPr id="13" name="矩形 12"/>
          <p:cNvSpPr/>
          <p:nvPr/>
        </p:nvSpPr>
        <p:spPr>
          <a:xfrm>
            <a:off x="50111" y="0"/>
            <a:ext cx="6935191" cy="923330"/>
          </a:xfrm>
          <a:prstGeom prst="rect">
            <a:avLst/>
          </a:prstGeom>
        </p:spPr>
        <p:txBody>
          <a:bodyPr wrap="square">
            <a:spAutoFit/>
          </a:bodyPr>
          <a:lstStyle/>
          <a:p>
            <a:pPr>
              <a:lnSpc>
                <a:spcPct val="150000"/>
              </a:lnSpc>
            </a:pPr>
            <a:r>
              <a:rPr lang="en-US" altLang="zh-CN" sz="3600" b="1" dirty="0">
                <a:solidFill>
                  <a:srgbClr val="FF0000"/>
                </a:solidFill>
              </a:rPr>
              <a:t>6.2.1 </a:t>
            </a:r>
            <a:r>
              <a:rPr lang="zh-CN" altLang="en-US" sz="3600" b="1" dirty="0">
                <a:solidFill>
                  <a:srgbClr val="FF0000"/>
                </a:solidFill>
              </a:rPr>
              <a:t>载流子的流密度和电流密度</a:t>
            </a:r>
            <a:endParaRPr lang="en-US" altLang="zh-CN" sz="3600" b="1" dirty="0">
              <a:solidFill>
                <a:srgbClr val="FF0000"/>
              </a:solidFill>
            </a:endParaRPr>
          </a:p>
        </p:txBody>
      </p:sp>
      <p:sp>
        <p:nvSpPr>
          <p:cNvPr id="14" name="TextBox 13"/>
          <p:cNvSpPr txBox="1"/>
          <p:nvPr/>
        </p:nvSpPr>
        <p:spPr>
          <a:xfrm>
            <a:off x="597596" y="2807510"/>
            <a:ext cx="2605200" cy="523220"/>
          </a:xfrm>
          <a:prstGeom prst="rect">
            <a:avLst/>
          </a:prstGeom>
          <a:noFill/>
        </p:spPr>
        <p:txBody>
          <a:bodyPr wrap="none" rtlCol="0">
            <a:spAutoFit/>
          </a:bodyPr>
          <a:lstStyle/>
          <a:p>
            <a:r>
              <a:rPr lang="zh-CN" altLang="en-US" b="1" dirty="0">
                <a:solidFill>
                  <a:srgbClr val="660066"/>
                </a:solidFill>
              </a:rPr>
              <a:t>有</a:t>
            </a:r>
            <a:r>
              <a:rPr lang="zh-CN" altLang="en-US" b="1" dirty="0" smtClean="0">
                <a:solidFill>
                  <a:srgbClr val="660066"/>
                </a:solidFill>
              </a:rPr>
              <a:t>电场</a:t>
            </a:r>
            <a:r>
              <a:rPr lang="zh-CN" altLang="en-US" b="1" dirty="0" smtClean="0">
                <a:solidFill>
                  <a:srgbClr val="660066"/>
                </a:solidFill>
                <a:sym typeface="Symbol"/>
              </a:rPr>
              <a:t></a:t>
            </a:r>
            <a:r>
              <a:rPr lang="zh-CN" altLang="en-US" b="1" dirty="0">
                <a:solidFill>
                  <a:srgbClr val="660066"/>
                </a:solidFill>
                <a:sym typeface="Symbol"/>
              </a:rPr>
              <a:t>存在：</a:t>
            </a:r>
            <a:endParaRPr lang="zh-CN" altLang="en-US" b="1" dirty="0">
              <a:solidFill>
                <a:srgbClr val="660066"/>
              </a:solidFill>
            </a:endParaRPr>
          </a:p>
        </p:txBody>
      </p:sp>
      <p:sp>
        <p:nvSpPr>
          <p:cNvPr id="15" name="TextBox 14"/>
          <p:cNvSpPr txBox="1"/>
          <p:nvPr/>
        </p:nvSpPr>
        <p:spPr>
          <a:xfrm>
            <a:off x="2993897" y="2812476"/>
            <a:ext cx="3430747" cy="523220"/>
          </a:xfrm>
          <a:prstGeom prst="rect">
            <a:avLst/>
          </a:prstGeom>
          <a:noFill/>
        </p:spPr>
        <p:txBody>
          <a:bodyPr wrap="none" rtlCol="0">
            <a:spAutoFit/>
          </a:bodyPr>
          <a:lstStyle/>
          <a:p>
            <a:r>
              <a:rPr lang="zh-CN" altLang="en-US" b="1" dirty="0">
                <a:solidFill>
                  <a:srgbClr val="005C2A"/>
                </a:solidFill>
              </a:rPr>
              <a:t>载流子存在漂移运动</a:t>
            </a:r>
          </a:p>
        </p:txBody>
      </p:sp>
      <mc:AlternateContent xmlns:mc="http://schemas.openxmlformats.org/markup-compatibility/2006" xmlns:a14="http://schemas.microsoft.com/office/drawing/2010/main">
        <mc:Choice Requires="a14">
          <p:sp>
            <p:nvSpPr>
              <p:cNvPr id="16" name="TextBox 15"/>
              <p:cNvSpPr txBox="1"/>
              <p:nvPr/>
            </p:nvSpPr>
            <p:spPr>
              <a:xfrm>
                <a:off x="9191416" y="2773876"/>
                <a:ext cx="2676566" cy="5618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tx2"/>
                          </a:solidFill>
                          <a:latin typeface="Cambria Math"/>
                        </a:rPr>
                        <m:t>=</m:t>
                      </m:r>
                      <m:r>
                        <a:rPr lang="en-US" altLang="zh-CN" b="1" i="1">
                          <a:solidFill>
                            <a:schemeClr val="tx2"/>
                          </a:solidFill>
                          <a:latin typeface="Cambria Math"/>
                        </a:rPr>
                        <m:t>𝒑</m:t>
                      </m:r>
                      <m:sSub>
                        <m:sSubPr>
                          <m:ctrlPr>
                            <a:rPr lang="en-US" altLang="zh-CN" b="1" i="1">
                              <a:solidFill>
                                <a:schemeClr val="tx2"/>
                              </a:solidFill>
                              <a:latin typeface="Cambria Math" panose="02040503050406030204" pitchFamily="18" charset="0"/>
                            </a:rPr>
                          </m:ctrlPr>
                        </m:sSubPr>
                        <m:e>
                          <m:r>
                            <a:rPr lang="en-US" altLang="zh-CN" b="1" i="1">
                              <a:solidFill>
                                <a:schemeClr val="tx2"/>
                              </a:solidFill>
                              <a:latin typeface="Cambria Math"/>
                              <a:sym typeface="Symbol"/>
                            </a:rPr>
                            <m:t></m:t>
                          </m:r>
                        </m:e>
                        <m:sub>
                          <m:r>
                            <a:rPr lang="en-US" altLang="zh-CN" b="1" i="1">
                              <a:solidFill>
                                <a:schemeClr val="tx2"/>
                              </a:solidFill>
                              <a:latin typeface="Cambria Math"/>
                            </a:rPr>
                            <m:t>𝒑</m:t>
                          </m:r>
                        </m:sub>
                      </m:sSub>
                      <m:r>
                        <a:rPr lang="en-US" altLang="zh-CN" b="1" i="1">
                          <a:solidFill>
                            <a:schemeClr val="tx2"/>
                          </a:solidFill>
                          <a:latin typeface="Cambria Math"/>
                        </a:rPr>
                        <m:t>=</m:t>
                      </m:r>
                      <m:r>
                        <a:rPr lang="en-US" altLang="zh-CN" b="1" i="1">
                          <a:solidFill>
                            <a:schemeClr val="tx2"/>
                          </a:solidFill>
                          <a:latin typeface="Cambria Math"/>
                        </a:rPr>
                        <m:t>𝒑</m:t>
                      </m:r>
                      <m:sSub>
                        <m:sSubPr>
                          <m:ctrlPr>
                            <a:rPr lang="en-US" altLang="zh-CN" b="1" i="1">
                              <a:solidFill>
                                <a:schemeClr val="tx2"/>
                              </a:solidFill>
                              <a:latin typeface="Cambria Math" panose="02040503050406030204" pitchFamily="18" charset="0"/>
                            </a:rPr>
                          </m:ctrlPr>
                        </m:sSubPr>
                        <m:e>
                          <m:r>
                            <a:rPr lang="zh-CN" altLang="en-US" b="1" i="1">
                              <a:solidFill>
                                <a:schemeClr val="tx2"/>
                              </a:solidFill>
                              <a:latin typeface="Cambria Math"/>
                            </a:rPr>
                            <m:t>𝝁</m:t>
                          </m:r>
                        </m:e>
                        <m:sub>
                          <m:r>
                            <a:rPr lang="en-US" altLang="zh-CN" b="1" i="1">
                              <a:solidFill>
                                <a:schemeClr val="tx2"/>
                              </a:solidFill>
                              <a:latin typeface="Cambria Math"/>
                            </a:rPr>
                            <m:t>𝒑</m:t>
                          </m:r>
                        </m:sub>
                      </m:sSub>
                      <m:r>
                        <a:rPr lang="en-US" altLang="zh-CN" b="1" i="1">
                          <a:solidFill>
                            <a:schemeClr val="tx2"/>
                          </a:solidFill>
                          <a:latin typeface="Cambria Math"/>
                          <a:ea typeface="Cambria Math"/>
                        </a:rPr>
                        <m:t>∈</m:t>
                      </m:r>
                    </m:oMath>
                  </m:oMathPara>
                </a14:m>
                <a:endParaRPr lang="zh-CN" altLang="en-US" b="1" dirty="0">
                  <a:solidFill>
                    <a:schemeClr val="tx2"/>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9191416" y="2773876"/>
                <a:ext cx="2676566" cy="561820"/>
              </a:xfrm>
              <a:prstGeom prst="rect">
                <a:avLst/>
              </a:prstGeom>
              <a:blipFill>
                <a:blip r:embed="rId5"/>
                <a:stretch>
                  <a:fillRect/>
                </a:stretch>
              </a:blipFill>
            </p:spPr>
            <p:txBody>
              <a:bodyPr/>
              <a:lstStyle/>
              <a:p>
                <a:r>
                  <a:rPr lang="zh-CN" altLang="en-US">
                    <a:noFill/>
                  </a:rPr>
                  <a:t> </a:t>
                </a:r>
              </a:p>
            </p:txBody>
          </p:sp>
        </mc:Fallback>
      </mc:AlternateContent>
      <p:sp>
        <p:nvSpPr>
          <p:cNvPr id="17" name="TextBox 16"/>
          <p:cNvSpPr txBox="1"/>
          <p:nvPr/>
        </p:nvSpPr>
        <p:spPr>
          <a:xfrm>
            <a:off x="6635995" y="2812476"/>
            <a:ext cx="2709396" cy="523220"/>
          </a:xfrm>
          <a:prstGeom prst="rect">
            <a:avLst/>
          </a:prstGeom>
          <a:noFill/>
        </p:spPr>
        <p:txBody>
          <a:bodyPr wrap="none" rtlCol="0">
            <a:spAutoFit/>
          </a:bodyPr>
          <a:lstStyle/>
          <a:p>
            <a:r>
              <a:rPr lang="zh-CN" altLang="en-US" b="1" dirty="0">
                <a:solidFill>
                  <a:schemeClr val="tx2"/>
                </a:solidFill>
              </a:rPr>
              <a:t>空穴漂移流密度</a:t>
            </a:r>
          </a:p>
        </p:txBody>
      </p:sp>
      <mc:AlternateContent xmlns:mc="http://schemas.openxmlformats.org/markup-compatibility/2006">
        <mc:Choice xmlns:a14="http://schemas.microsoft.com/office/drawing/2010/main" Requires="a14">
          <p:sp>
            <p:nvSpPr>
              <p:cNvPr id="18" name="TextBox 17"/>
              <p:cNvSpPr txBox="1"/>
              <p:nvPr/>
            </p:nvSpPr>
            <p:spPr>
              <a:xfrm>
                <a:off x="9191416" y="3482851"/>
                <a:ext cx="305006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002060"/>
                          </a:solidFill>
                          <a:latin typeface="Cambria Math"/>
                        </a:rPr>
                        <m:t>=</m:t>
                      </m:r>
                      <m:r>
                        <a:rPr lang="en-US" altLang="zh-CN" b="1" i="1">
                          <a:solidFill>
                            <a:srgbClr val="002060"/>
                          </a:solidFill>
                          <a:latin typeface="Cambria Math"/>
                        </a:rPr>
                        <m:t>𝒏</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sym typeface="Symbol"/>
                            </a:rPr>
                            <m:t></m:t>
                          </m:r>
                        </m:e>
                        <m:sub>
                          <m:r>
                            <m:rPr>
                              <m:sty m:val="p"/>
                            </m:rPr>
                            <a:rPr lang="en-US" altLang="zh-CN" b="1" i="1">
                              <a:solidFill>
                                <a:srgbClr val="002060"/>
                              </a:solidFill>
                              <a:latin typeface="Cambria Math" panose="02040503050406030204" pitchFamily="18" charset="0"/>
                              <a:sym typeface="Symbol"/>
                            </a:rPr>
                            <m:t>n</m:t>
                          </m:r>
                        </m:sub>
                      </m:sSub>
                      <m:r>
                        <a:rPr lang="en-US" altLang="zh-CN" b="1" i="1">
                          <a:solidFill>
                            <a:srgbClr val="002060"/>
                          </a:solidFill>
                          <a:latin typeface="Cambria Math"/>
                        </a:rPr>
                        <m:t>=−</m:t>
                      </m:r>
                      <m:r>
                        <a:rPr lang="en-US" altLang="zh-CN" b="1" i="1">
                          <a:solidFill>
                            <a:srgbClr val="002060"/>
                          </a:solidFill>
                          <a:latin typeface="Cambria Math"/>
                        </a:rPr>
                        <m:t>𝒏</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oMath>
                  </m:oMathPara>
                </a14:m>
                <a:endParaRPr lang="zh-CN" altLang="en-US" b="1" dirty="0">
                  <a:solidFill>
                    <a:srgbClr val="002060"/>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9191416" y="3482851"/>
                <a:ext cx="3050066" cy="523220"/>
              </a:xfrm>
              <a:prstGeom prst="rect">
                <a:avLst/>
              </a:prstGeom>
              <a:blipFill>
                <a:blip r:embed="rId6"/>
                <a:stretch>
                  <a:fillRect/>
                </a:stretch>
              </a:blipFill>
            </p:spPr>
            <p:txBody>
              <a:bodyPr/>
              <a:lstStyle/>
              <a:p>
                <a:r>
                  <a:rPr lang="zh-CN" altLang="en-US">
                    <a:noFill/>
                  </a:rPr>
                  <a:t> </a:t>
                </a:r>
              </a:p>
            </p:txBody>
          </p:sp>
        </mc:Fallback>
      </mc:AlternateContent>
      <p:sp>
        <p:nvSpPr>
          <p:cNvPr id="19" name="TextBox 18"/>
          <p:cNvSpPr txBox="1"/>
          <p:nvPr/>
        </p:nvSpPr>
        <p:spPr>
          <a:xfrm>
            <a:off x="6635994" y="3521451"/>
            <a:ext cx="2709396" cy="523220"/>
          </a:xfrm>
          <a:prstGeom prst="rect">
            <a:avLst/>
          </a:prstGeom>
          <a:noFill/>
        </p:spPr>
        <p:txBody>
          <a:bodyPr wrap="none" rtlCol="0">
            <a:spAutoFit/>
          </a:bodyPr>
          <a:lstStyle/>
          <a:p>
            <a:r>
              <a:rPr lang="zh-CN" altLang="en-US" b="1" dirty="0">
                <a:solidFill>
                  <a:srgbClr val="002060"/>
                </a:solidFill>
              </a:rPr>
              <a:t>电子漂移流密度</a:t>
            </a:r>
          </a:p>
        </p:txBody>
      </p:sp>
      <p:sp>
        <p:nvSpPr>
          <p:cNvPr id="20" name="矩形 19"/>
          <p:cNvSpPr/>
          <p:nvPr/>
        </p:nvSpPr>
        <p:spPr>
          <a:xfrm>
            <a:off x="2993897" y="4221211"/>
            <a:ext cx="6024355" cy="523220"/>
          </a:xfrm>
          <a:prstGeom prst="rect">
            <a:avLst/>
          </a:prstGeom>
          <a:ln>
            <a:solidFill>
              <a:srgbClr val="0000CC"/>
            </a:solidFill>
          </a:ln>
        </p:spPr>
        <p:txBody>
          <a:bodyPr wrap="square">
            <a:spAutoFit/>
          </a:bodyPr>
          <a:lstStyle/>
          <a:p>
            <a:r>
              <a:rPr lang="zh-CN" altLang="zh-CN" b="1" dirty="0">
                <a:solidFill>
                  <a:srgbClr val="0000CC"/>
                </a:solidFill>
              </a:rPr>
              <a:t>载流子的密度梯度和电场同时存在时</a:t>
            </a:r>
            <a:endParaRPr lang="zh-CN" altLang="en-US" b="1" dirty="0">
              <a:solidFill>
                <a:srgbClr val="0000CC"/>
              </a:solidFill>
            </a:endParaRPr>
          </a:p>
        </p:txBody>
      </p:sp>
      <p:sp>
        <p:nvSpPr>
          <p:cNvPr id="21" name="TextBox 20"/>
          <p:cNvSpPr txBox="1"/>
          <p:nvPr/>
        </p:nvSpPr>
        <p:spPr>
          <a:xfrm>
            <a:off x="2659895" y="5002076"/>
            <a:ext cx="1988045" cy="523220"/>
          </a:xfrm>
          <a:prstGeom prst="rect">
            <a:avLst/>
          </a:prstGeom>
          <a:noFill/>
        </p:spPr>
        <p:txBody>
          <a:bodyPr wrap="none" rtlCol="0">
            <a:spAutoFit/>
          </a:bodyPr>
          <a:lstStyle/>
          <a:p>
            <a:r>
              <a:rPr lang="zh-CN" altLang="en-US" b="1" dirty="0">
                <a:solidFill>
                  <a:srgbClr val="C00000"/>
                </a:solidFill>
              </a:rPr>
              <a:t>空穴流密度</a:t>
            </a:r>
          </a:p>
        </p:txBody>
      </p:sp>
      <mc:AlternateContent xmlns:mc="http://schemas.openxmlformats.org/markup-compatibility/2006" xmlns:a14="http://schemas.microsoft.com/office/drawing/2010/main">
        <mc:Choice Requires="a14">
          <p:sp>
            <p:nvSpPr>
              <p:cNvPr id="22" name="TextBox 21"/>
              <p:cNvSpPr txBox="1"/>
              <p:nvPr/>
            </p:nvSpPr>
            <p:spPr>
              <a:xfrm>
                <a:off x="4536451" y="4809298"/>
                <a:ext cx="3391826"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𝑆</m:t>
                          </m:r>
                        </m:e>
                        <m:sub>
                          <m:r>
                            <a:rPr lang="en-US" altLang="zh-CN" i="1">
                              <a:latin typeface="Cambria Math"/>
                            </a:rPr>
                            <m:t>𝑝</m:t>
                          </m:r>
                        </m:sub>
                      </m:sSub>
                      <m:r>
                        <a:rPr lang="en-US" altLang="zh-CN" i="1">
                          <a:latin typeface="Cambria Math"/>
                        </a:rPr>
                        <m:t>=</m:t>
                      </m:r>
                      <m:r>
                        <a:rPr lang="en-US" altLang="zh-CN" b="1" i="1">
                          <a:latin typeface="Cambria Math"/>
                        </a:rPr>
                        <m:t>𝒑</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𝐷</m:t>
                          </m:r>
                        </m:e>
                        <m:sub>
                          <m:r>
                            <a:rPr lang="en-US" altLang="zh-CN" i="1">
                              <a:latin typeface="Cambria Math"/>
                            </a:rPr>
                            <m:t>𝑝</m:t>
                          </m:r>
                        </m:sub>
                      </m:sSub>
                      <m:f>
                        <m:fPr>
                          <m:ctrlPr>
                            <a:rPr lang="en-US" altLang="zh-CN" i="1">
                              <a:latin typeface="Cambria Math" panose="02040503050406030204" pitchFamily="18" charset="0"/>
                            </a:rPr>
                          </m:ctrlPr>
                        </m:fPr>
                        <m:num>
                          <m:r>
                            <a:rPr lang="zh-CN" altLang="en-US" i="1">
                              <a:latin typeface="Cambria Math"/>
                            </a:rPr>
                            <m:t>𝜕</m:t>
                          </m:r>
                          <m:r>
                            <a:rPr lang="en-US" altLang="zh-CN" i="1">
                              <a:latin typeface="Cambria Math"/>
                            </a:rPr>
                            <m:t>𝑝</m:t>
                          </m:r>
                        </m:num>
                        <m:den>
                          <m:r>
                            <a:rPr lang="zh-CN" altLang="en-US" i="1">
                              <a:latin typeface="Cambria Math"/>
                            </a:rPr>
                            <m:t>𝜕</m:t>
                          </m:r>
                          <m:r>
                            <a:rPr lang="en-US" altLang="zh-CN" i="1">
                              <a:latin typeface="Cambria Math"/>
                            </a:rPr>
                            <m:t>𝑥</m:t>
                          </m:r>
                        </m:den>
                      </m:f>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536451" y="4809298"/>
                <a:ext cx="3391826" cy="91159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536451" y="5814317"/>
                <a:ext cx="3609643"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i="1">
                              <a:solidFill>
                                <a:srgbClr val="002060"/>
                              </a:solidFill>
                              <a:latin typeface="Cambria Math"/>
                            </a:rPr>
                            <m:t>𝑆</m:t>
                          </m:r>
                        </m:e>
                        <m:sub>
                          <m:r>
                            <a:rPr lang="en-US" altLang="zh-CN" i="1">
                              <a:solidFill>
                                <a:srgbClr val="002060"/>
                              </a:solidFill>
                              <a:latin typeface="Cambria Math"/>
                            </a:rPr>
                            <m:t>𝑛</m:t>
                          </m:r>
                        </m:sub>
                      </m:sSub>
                      <m:r>
                        <a:rPr lang="en-US" altLang="zh-CN" i="1">
                          <a:solidFill>
                            <a:srgbClr val="002060"/>
                          </a:solidFill>
                          <a:latin typeface="Cambria Math"/>
                        </a:rPr>
                        <m:t>=</m:t>
                      </m:r>
                      <m:r>
                        <a:rPr lang="en-US" altLang="zh-CN" b="1" i="1">
                          <a:solidFill>
                            <a:srgbClr val="002060"/>
                          </a:solidFill>
                          <a:latin typeface="Cambria Math"/>
                        </a:rPr>
                        <m:t>−</m:t>
                      </m:r>
                      <m:r>
                        <a:rPr lang="en-US" altLang="zh-CN" b="1" i="1">
                          <a:solidFill>
                            <a:srgbClr val="002060"/>
                          </a:solidFill>
                          <a:latin typeface="Cambria Math"/>
                        </a:rPr>
                        <m:t>𝒏</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i="1">
                          <a:solidFill>
                            <a:srgbClr val="002060"/>
                          </a:solidFill>
                          <a:latin typeface="Cambria Math"/>
                        </a:rPr>
                        <m:t>−</m:t>
                      </m:r>
                      <m:sSub>
                        <m:sSubPr>
                          <m:ctrlPr>
                            <a:rPr lang="en-US" altLang="zh-CN" i="1">
                              <a:solidFill>
                                <a:srgbClr val="002060"/>
                              </a:solidFill>
                              <a:latin typeface="Cambria Math" panose="02040503050406030204" pitchFamily="18" charset="0"/>
                            </a:rPr>
                          </m:ctrlPr>
                        </m:sSubPr>
                        <m:e>
                          <m:r>
                            <a:rPr lang="en-US" altLang="zh-CN" i="1">
                              <a:solidFill>
                                <a:srgbClr val="002060"/>
                              </a:solidFill>
                              <a:latin typeface="Cambria Math"/>
                            </a:rPr>
                            <m:t>𝐷</m:t>
                          </m:r>
                        </m:e>
                        <m:sub>
                          <m:r>
                            <a:rPr lang="en-US" altLang="zh-CN" i="1">
                              <a:solidFill>
                                <a:srgbClr val="002060"/>
                              </a:solidFill>
                              <a:latin typeface="Cambria Math"/>
                            </a:rPr>
                            <m:t>𝑛</m:t>
                          </m:r>
                        </m:sub>
                      </m:sSub>
                      <m:f>
                        <m:fPr>
                          <m:ctrlPr>
                            <a:rPr lang="en-US" altLang="zh-CN" i="1">
                              <a:solidFill>
                                <a:srgbClr val="002060"/>
                              </a:solidFill>
                              <a:latin typeface="Cambria Math" panose="02040503050406030204" pitchFamily="18" charset="0"/>
                            </a:rPr>
                          </m:ctrlPr>
                        </m:fPr>
                        <m:num>
                          <m:r>
                            <a:rPr lang="zh-CN" altLang="en-US" i="1">
                              <a:solidFill>
                                <a:srgbClr val="002060"/>
                              </a:solidFill>
                              <a:latin typeface="Cambria Math"/>
                            </a:rPr>
                            <m:t>𝜕</m:t>
                          </m:r>
                          <m:r>
                            <a:rPr lang="en-US" altLang="zh-CN" i="1">
                              <a:solidFill>
                                <a:srgbClr val="002060"/>
                              </a:solidFill>
                              <a:latin typeface="Cambria Math"/>
                            </a:rPr>
                            <m:t>𝑛</m:t>
                          </m:r>
                        </m:num>
                        <m:den>
                          <m:r>
                            <a:rPr lang="zh-CN" altLang="en-US" i="1">
                              <a:solidFill>
                                <a:srgbClr val="002060"/>
                              </a:solidFill>
                              <a:latin typeface="Cambria Math"/>
                            </a:rPr>
                            <m:t>𝜕</m:t>
                          </m:r>
                          <m:r>
                            <a:rPr lang="en-US" altLang="zh-CN" i="1">
                              <a:solidFill>
                                <a:srgbClr val="002060"/>
                              </a:solidFill>
                              <a:latin typeface="Cambria Math"/>
                            </a:rPr>
                            <m:t>𝑥</m:t>
                          </m:r>
                        </m:den>
                      </m:f>
                    </m:oMath>
                  </m:oMathPara>
                </a14:m>
                <a:endParaRPr lang="zh-CN" altLang="en-US" dirty="0">
                  <a:solidFill>
                    <a:srgbClr val="002060"/>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536451" y="5814317"/>
                <a:ext cx="3609643" cy="911596"/>
              </a:xfrm>
              <a:prstGeom prst="rect">
                <a:avLst/>
              </a:prstGeom>
              <a:blipFill>
                <a:blip r:embed="rId8"/>
                <a:stretch>
                  <a:fillRect/>
                </a:stretch>
              </a:blipFill>
            </p:spPr>
            <p:txBody>
              <a:bodyPr/>
              <a:lstStyle/>
              <a:p>
                <a:r>
                  <a:rPr lang="zh-CN" altLang="en-US">
                    <a:noFill/>
                  </a:rPr>
                  <a:t> </a:t>
                </a:r>
              </a:p>
            </p:txBody>
          </p:sp>
        </mc:Fallback>
      </mc:AlternateContent>
      <p:sp>
        <p:nvSpPr>
          <p:cNvPr id="24" name="TextBox 23"/>
          <p:cNvSpPr txBox="1"/>
          <p:nvPr/>
        </p:nvSpPr>
        <p:spPr>
          <a:xfrm>
            <a:off x="2575553" y="6045530"/>
            <a:ext cx="1988045" cy="523220"/>
          </a:xfrm>
          <a:prstGeom prst="rect">
            <a:avLst/>
          </a:prstGeom>
          <a:noFill/>
        </p:spPr>
        <p:txBody>
          <a:bodyPr wrap="none" rtlCol="0">
            <a:spAutoFit/>
          </a:bodyPr>
          <a:lstStyle/>
          <a:p>
            <a:r>
              <a:rPr lang="zh-CN" altLang="en-US" b="1" dirty="0" smtClean="0">
                <a:solidFill>
                  <a:srgbClr val="002060"/>
                </a:solidFill>
              </a:rPr>
              <a:t>电子流</a:t>
            </a:r>
            <a:r>
              <a:rPr lang="zh-CN" altLang="en-US" b="1" dirty="0">
                <a:solidFill>
                  <a:srgbClr val="002060"/>
                </a:solidFill>
              </a:rPr>
              <a:t>密度</a:t>
            </a:r>
          </a:p>
        </p:txBody>
      </p:sp>
      <p:grpSp>
        <p:nvGrpSpPr>
          <p:cNvPr id="25" name="组合 24"/>
          <p:cNvGrpSpPr/>
          <p:nvPr/>
        </p:nvGrpSpPr>
        <p:grpSpPr>
          <a:xfrm>
            <a:off x="9202287" y="6487788"/>
            <a:ext cx="552450" cy="314325"/>
            <a:chOff x="5172075" y="6438900"/>
            <a:chExt cx="552450" cy="314325"/>
          </a:xfrm>
        </p:grpSpPr>
        <p:sp>
          <p:nvSpPr>
            <p:cNvPr id="26" name="棱台 2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9865081" y="6487788"/>
            <a:ext cx="1899879" cy="307777"/>
          </a:xfrm>
          <a:prstGeom prst="rect">
            <a:avLst/>
          </a:prstGeom>
          <a:noFill/>
        </p:spPr>
        <p:txBody>
          <a:bodyPr wrap="none" rtlCol="0">
            <a:spAutoFit/>
          </a:bodyPr>
          <a:lstStyle/>
          <a:p>
            <a:r>
              <a:rPr lang="zh-CN" altLang="en-US" sz="1400" dirty="0"/>
              <a:t>大连理工大学  张贺秋</a:t>
            </a:r>
          </a:p>
        </p:txBody>
      </p:sp>
      <p:sp>
        <p:nvSpPr>
          <p:cNvPr id="2" name="矩形 1"/>
          <p:cNvSpPr/>
          <p:nvPr/>
        </p:nvSpPr>
        <p:spPr>
          <a:xfrm>
            <a:off x="3499596" y="1885950"/>
            <a:ext cx="1209675" cy="409575"/>
          </a:xfrm>
          <a:prstGeom prst="rect">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 name="直接箭头连接符 3"/>
          <p:cNvCxnSpPr/>
          <p:nvPr/>
        </p:nvCxnSpPr>
        <p:spPr>
          <a:xfrm>
            <a:off x="2871580" y="1905000"/>
            <a:ext cx="6280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871580" y="2099260"/>
            <a:ext cx="6280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871580" y="2295525"/>
            <a:ext cx="62801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66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1201"/>
                            </p:stCondLst>
                            <p:childTnLst>
                              <p:par>
                                <p:cTn id="26" presetID="1" presetClass="entr" presetSubtype="0" fill="hold" grpId="0" nodeType="afterEffect">
                                  <p:stCondLst>
                                    <p:cond delay="0"/>
                                  </p:stCondLst>
                                  <p:iterate type="lt">
                                    <p:tmAbs val="200"/>
                                  </p:iterate>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200"/>
                                  </p:iterate>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1201"/>
                            </p:stCondLst>
                            <p:childTnLst>
                              <p:par>
                                <p:cTn id="33" presetID="1" presetClass="entr" presetSubtype="0" fill="hold" grpId="0" nodeType="afterEffect">
                                  <p:stCondLst>
                                    <p:cond delay="0"/>
                                  </p:stCondLst>
                                  <p:iterate type="lt">
                                    <p:tmAbs val="200"/>
                                  </p:iterate>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lt">
                                    <p:tmAbs val="200"/>
                                  </p:iterate>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17"/>
                                        </p:tgtEl>
                                        <p:attrNameLst>
                                          <p:attrName>style.visibility</p:attrName>
                                        </p:attrNameLst>
                                      </p:cBhvr>
                                      <p:to>
                                        <p:strVal val="visible"/>
                                      </p:to>
                                    </p:set>
                                  </p:childTnLst>
                                </p:cTn>
                              </p:par>
                            </p:childTnLst>
                          </p:cTn>
                        </p:par>
                        <p:par>
                          <p:cTn id="47" fill="hold">
                            <p:stCondLst>
                              <p:cond delay="1201"/>
                            </p:stCondLst>
                            <p:childTnLst>
                              <p:par>
                                <p:cTn id="48" presetID="1" presetClass="entr" presetSubtype="0" fill="hold" grpId="0" nodeType="afterEffect">
                                  <p:stCondLst>
                                    <p:cond delay="0"/>
                                  </p:stCondLst>
                                  <p:iterate type="lt">
                                    <p:tmAbs val="200"/>
                                  </p:iterate>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200"/>
                                  </p:iterate>
                                  <p:childTnLst>
                                    <p:set>
                                      <p:cBhvr>
                                        <p:cTn id="53" dur="1" fill="hold">
                                          <p:stCondLst>
                                            <p:cond delay="0"/>
                                          </p:stCondLst>
                                        </p:cTn>
                                        <p:tgtEl>
                                          <p:spTgt spid="19"/>
                                        </p:tgtEl>
                                        <p:attrNameLst>
                                          <p:attrName>style.visibility</p:attrName>
                                        </p:attrNameLst>
                                      </p:cBhvr>
                                      <p:to>
                                        <p:strVal val="visible"/>
                                      </p:to>
                                    </p:set>
                                  </p:childTnLst>
                                </p:cTn>
                              </p:par>
                            </p:childTnLst>
                          </p:cTn>
                        </p:par>
                        <p:par>
                          <p:cTn id="54" fill="hold">
                            <p:stCondLst>
                              <p:cond delay="1201"/>
                            </p:stCondLst>
                            <p:childTnLst>
                              <p:par>
                                <p:cTn id="55" presetID="1" presetClass="entr" presetSubtype="0" fill="hold" grpId="0" nodeType="afterEffect">
                                  <p:stCondLst>
                                    <p:cond delay="0"/>
                                  </p:stCondLst>
                                  <p:iterate type="lt">
                                    <p:tmAbs val="200"/>
                                  </p:iterate>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200"/>
                                  </p:iterate>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iterate type="lt">
                                    <p:tmAbs val="200"/>
                                  </p:iterate>
                                  <p:childTnLst>
                                    <p:set>
                                      <p:cBhvr>
                                        <p:cTn id="64" dur="1" fill="hold">
                                          <p:stCondLst>
                                            <p:cond delay="0"/>
                                          </p:stCondLst>
                                        </p:cTn>
                                        <p:tgtEl>
                                          <p:spTgt spid="21"/>
                                        </p:tgtEl>
                                        <p:attrNameLst>
                                          <p:attrName>style.visibility</p:attrName>
                                        </p:attrNameLst>
                                      </p:cBhvr>
                                      <p:to>
                                        <p:strVal val="visible"/>
                                      </p:to>
                                    </p:set>
                                  </p:childTnLst>
                                </p:cTn>
                              </p:par>
                            </p:childTnLst>
                          </p:cTn>
                        </p:par>
                        <p:par>
                          <p:cTn id="65" fill="hold">
                            <p:stCondLst>
                              <p:cond delay="801"/>
                            </p:stCondLst>
                            <p:childTnLst>
                              <p:par>
                                <p:cTn id="66" presetID="1" presetClass="entr" presetSubtype="0" fill="hold" grpId="0" nodeType="afterEffect">
                                  <p:stCondLst>
                                    <p:cond delay="0"/>
                                  </p:stCondLst>
                                  <p:iterate type="lt">
                                    <p:tmAbs val="200"/>
                                  </p:iterate>
                                  <p:childTnLst>
                                    <p:set>
                                      <p:cBhvr>
                                        <p:cTn id="67" dur="1" fill="hold">
                                          <p:stCondLst>
                                            <p:cond delay="0"/>
                                          </p:stCondLst>
                                        </p:cTn>
                                        <p:tgtEl>
                                          <p:spTgt spid="2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iterate type="lt">
                                    <p:tmAbs val="200"/>
                                  </p:iterate>
                                  <p:childTnLst>
                                    <p:set>
                                      <p:cBhvr>
                                        <p:cTn id="71" dur="1" fill="hold">
                                          <p:stCondLst>
                                            <p:cond delay="0"/>
                                          </p:stCondLst>
                                        </p:cTn>
                                        <p:tgtEl>
                                          <p:spTgt spid="24"/>
                                        </p:tgtEl>
                                        <p:attrNameLst>
                                          <p:attrName>style.visibility</p:attrName>
                                        </p:attrNameLst>
                                      </p:cBhvr>
                                      <p:to>
                                        <p:strVal val="visible"/>
                                      </p:to>
                                    </p:set>
                                  </p:childTnLst>
                                </p:cTn>
                              </p:par>
                            </p:childTnLst>
                          </p:cTn>
                        </p:par>
                        <p:par>
                          <p:cTn id="72" fill="hold">
                            <p:stCondLst>
                              <p:cond delay="801"/>
                            </p:stCondLst>
                            <p:childTnLst>
                              <p:par>
                                <p:cTn id="73" presetID="1" presetClass="entr" presetSubtype="0" fill="hold" grpId="0" nodeType="afterEffect">
                                  <p:stCondLst>
                                    <p:cond delay="0"/>
                                  </p:stCondLst>
                                  <p:iterate type="lt">
                                    <p:tmAbs val="200"/>
                                  </p:iterate>
                                  <p:childTnLst>
                                    <p:set>
                                      <p:cBhvr>
                                        <p:cTn id="74" dur="1" fill="hold">
                                          <p:stCondLst>
                                            <p:cond delay="0"/>
                                          </p:stCondLst>
                                        </p:cTn>
                                        <p:tgtEl>
                                          <p:spTgt spid="23"/>
                                        </p:tgtEl>
                                        <p:attrNameLst>
                                          <p:attrName>style.visibility</p:attrName>
                                        </p:attrNameLst>
                                      </p:cBhvr>
                                      <p:to>
                                        <p:strVal val="visible"/>
                                      </p:to>
                                    </p:set>
                                  </p:childTnLst>
                                </p:cTn>
                              </p:par>
                            </p:childTnLst>
                          </p:cTn>
                        </p:par>
                        <p:par>
                          <p:cTn id="75" fill="hold">
                            <p:stCondLst>
                              <p:cond delay="6002"/>
                            </p:stCondLst>
                            <p:childTnLst>
                              <p:par>
                                <p:cTn id="76" presetID="22" presetClass="entr" presetSubtype="4" fill="hold"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P spid="16" grpId="0"/>
      <p:bldP spid="17" grpId="0"/>
      <p:bldP spid="18" grpId="0"/>
      <p:bldP spid="19" grpId="0"/>
      <p:bldP spid="20" grpId="0" animBg="1"/>
      <p:bldP spid="21" grpId="0"/>
      <p:bldP spid="22" grpId="0" animBg="1"/>
      <p:bldP spid="23" grpId="0" animBg="1"/>
      <p:bldP spid="24"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975" y="92449"/>
            <a:ext cx="6935191" cy="923330"/>
          </a:xfrm>
          <a:prstGeom prst="rect">
            <a:avLst/>
          </a:prstGeom>
        </p:spPr>
        <p:txBody>
          <a:bodyPr wrap="square">
            <a:spAutoFit/>
          </a:bodyPr>
          <a:lstStyle/>
          <a:p>
            <a:pPr>
              <a:lnSpc>
                <a:spcPct val="150000"/>
              </a:lnSpc>
            </a:pPr>
            <a:r>
              <a:rPr lang="en-US" altLang="zh-CN" sz="3600" b="1" dirty="0">
                <a:solidFill>
                  <a:srgbClr val="FF0000"/>
                </a:solidFill>
              </a:rPr>
              <a:t>6.2.1 </a:t>
            </a:r>
            <a:r>
              <a:rPr lang="zh-CN" altLang="en-US" sz="3600" b="1" dirty="0">
                <a:solidFill>
                  <a:srgbClr val="FF0000"/>
                </a:solidFill>
              </a:rPr>
              <a:t>载流子的流密度和电流密度</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2700436" y="983381"/>
                <a:ext cx="339182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00CC"/>
                              </a:solidFill>
                              <a:latin typeface="Cambria Math" panose="02040503050406030204" pitchFamily="18" charset="0"/>
                            </a:rPr>
                          </m:ctrlPr>
                        </m:sSubPr>
                        <m:e>
                          <m:r>
                            <a:rPr lang="en-US" altLang="zh-CN" b="1" i="1">
                              <a:solidFill>
                                <a:srgbClr val="0000CC"/>
                              </a:solidFill>
                              <a:latin typeface="Cambria Math"/>
                            </a:rPr>
                            <m:t>𝑺</m:t>
                          </m:r>
                        </m:e>
                        <m:sub>
                          <m:r>
                            <a:rPr lang="en-US" altLang="zh-CN" b="1" i="1">
                              <a:solidFill>
                                <a:srgbClr val="0000CC"/>
                              </a:solidFill>
                              <a:latin typeface="Cambria Math"/>
                            </a:rPr>
                            <m:t>𝒑</m:t>
                          </m:r>
                        </m:sub>
                      </m:sSub>
                      <m:r>
                        <a:rPr lang="en-US" altLang="zh-CN" b="1" i="1">
                          <a:solidFill>
                            <a:srgbClr val="0000CC"/>
                          </a:solidFill>
                          <a:latin typeface="Cambria Math"/>
                        </a:rPr>
                        <m:t>=</m:t>
                      </m:r>
                      <m:r>
                        <a:rPr lang="en-US" altLang="zh-CN" b="1" i="1">
                          <a:solidFill>
                            <a:srgbClr val="0000CC"/>
                          </a:solidFill>
                          <a:latin typeface="Cambria Math"/>
                        </a:rPr>
                        <m:t>𝒑</m:t>
                      </m:r>
                      <m:sSub>
                        <m:sSubPr>
                          <m:ctrlPr>
                            <a:rPr lang="en-US" altLang="zh-CN" b="1" i="1">
                              <a:solidFill>
                                <a:srgbClr val="0000CC"/>
                              </a:solidFill>
                              <a:latin typeface="Cambria Math" panose="02040503050406030204" pitchFamily="18" charset="0"/>
                            </a:rPr>
                          </m:ctrlPr>
                        </m:sSubPr>
                        <m:e>
                          <m:r>
                            <a:rPr lang="zh-CN" altLang="en-US" b="1" i="1">
                              <a:solidFill>
                                <a:srgbClr val="0000CC"/>
                              </a:solidFill>
                              <a:latin typeface="Cambria Math"/>
                            </a:rPr>
                            <m:t>𝝁</m:t>
                          </m:r>
                        </m:e>
                        <m:sub>
                          <m:r>
                            <a:rPr lang="en-US" altLang="zh-CN" b="1" i="1">
                              <a:solidFill>
                                <a:srgbClr val="0000CC"/>
                              </a:solidFill>
                              <a:latin typeface="Cambria Math"/>
                            </a:rPr>
                            <m:t>𝒑</m:t>
                          </m:r>
                        </m:sub>
                      </m:sSub>
                      <m:r>
                        <a:rPr lang="en-US" altLang="zh-CN" b="1" i="1">
                          <a:solidFill>
                            <a:srgbClr val="0000CC"/>
                          </a:solidFill>
                          <a:latin typeface="Cambria Math"/>
                          <a:ea typeface="Cambria Math"/>
                        </a:rPr>
                        <m:t>∈</m:t>
                      </m:r>
                      <m:r>
                        <a:rPr lang="en-US" altLang="zh-CN" b="1" i="1">
                          <a:solidFill>
                            <a:srgbClr val="0000CC"/>
                          </a:solidFill>
                          <a:latin typeface="Cambria Math"/>
                        </a:rPr>
                        <m:t>−</m:t>
                      </m:r>
                      <m:sSub>
                        <m:sSubPr>
                          <m:ctrlPr>
                            <a:rPr lang="en-US" altLang="zh-CN" b="1" i="1">
                              <a:solidFill>
                                <a:srgbClr val="0000CC"/>
                              </a:solidFill>
                              <a:latin typeface="Cambria Math" panose="02040503050406030204" pitchFamily="18" charset="0"/>
                            </a:rPr>
                          </m:ctrlPr>
                        </m:sSubPr>
                        <m:e>
                          <m:r>
                            <a:rPr lang="en-US" altLang="zh-CN" b="1" i="1">
                              <a:solidFill>
                                <a:srgbClr val="0000CC"/>
                              </a:solidFill>
                              <a:latin typeface="Cambria Math"/>
                            </a:rPr>
                            <m:t>𝑫</m:t>
                          </m:r>
                        </m:e>
                        <m:sub>
                          <m:r>
                            <a:rPr lang="en-US" altLang="zh-CN" b="1" i="1">
                              <a:solidFill>
                                <a:srgbClr val="0000CC"/>
                              </a:solidFill>
                              <a:latin typeface="Cambria Math"/>
                            </a:rPr>
                            <m:t>𝒑</m:t>
                          </m:r>
                        </m:sub>
                      </m:sSub>
                      <m:f>
                        <m:fPr>
                          <m:ctrlPr>
                            <a:rPr lang="en-US" altLang="zh-CN" b="1" i="1">
                              <a:solidFill>
                                <a:srgbClr val="0000CC"/>
                              </a:solidFill>
                              <a:latin typeface="Cambria Math" panose="02040503050406030204" pitchFamily="18" charset="0"/>
                            </a:rPr>
                          </m:ctrlPr>
                        </m:fPr>
                        <m:num>
                          <m:r>
                            <a:rPr lang="zh-CN" altLang="en-US" b="1" i="1">
                              <a:solidFill>
                                <a:srgbClr val="0000CC"/>
                              </a:solidFill>
                              <a:latin typeface="Cambria Math"/>
                            </a:rPr>
                            <m:t>𝝏</m:t>
                          </m:r>
                          <m:r>
                            <a:rPr lang="en-US" altLang="zh-CN" b="1" i="1">
                              <a:solidFill>
                                <a:srgbClr val="0000CC"/>
                              </a:solidFill>
                              <a:latin typeface="Cambria Math"/>
                            </a:rPr>
                            <m:t>𝒑</m:t>
                          </m:r>
                        </m:num>
                        <m:den>
                          <m:r>
                            <a:rPr lang="zh-CN" altLang="en-US" b="1" i="1">
                              <a:solidFill>
                                <a:srgbClr val="0000CC"/>
                              </a:solidFill>
                              <a:latin typeface="Cambria Math"/>
                            </a:rPr>
                            <m:t>𝝏</m:t>
                          </m:r>
                          <m:r>
                            <a:rPr lang="en-US" altLang="zh-CN" b="1" i="1">
                              <a:solidFill>
                                <a:srgbClr val="0000CC"/>
                              </a:solidFill>
                              <a:latin typeface="Cambria Math"/>
                            </a:rPr>
                            <m:t>𝒙</m:t>
                          </m:r>
                        </m:den>
                      </m:f>
                    </m:oMath>
                  </m:oMathPara>
                </a14:m>
                <a:endParaRPr lang="zh-CN" altLang="en-US" b="1" dirty="0">
                  <a:solidFill>
                    <a:srgbClr val="0000CC"/>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700436" y="983381"/>
                <a:ext cx="3391826" cy="9115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806610" y="983381"/>
                <a:ext cx="370825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00CC"/>
                              </a:solidFill>
                              <a:latin typeface="Cambria Math" panose="02040503050406030204" pitchFamily="18" charset="0"/>
                            </a:rPr>
                          </m:ctrlPr>
                        </m:sSubPr>
                        <m:e>
                          <m:r>
                            <a:rPr lang="en-US" altLang="zh-CN" b="1" i="1">
                              <a:solidFill>
                                <a:srgbClr val="0000CC"/>
                              </a:solidFill>
                              <a:latin typeface="Cambria Math"/>
                            </a:rPr>
                            <m:t>𝑺</m:t>
                          </m:r>
                        </m:e>
                        <m:sub>
                          <m:r>
                            <a:rPr lang="en-US" altLang="zh-CN" b="1" i="1">
                              <a:solidFill>
                                <a:srgbClr val="0000CC"/>
                              </a:solidFill>
                              <a:latin typeface="Cambria Math"/>
                            </a:rPr>
                            <m:t>𝒏</m:t>
                          </m:r>
                        </m:sub>
                      </m:sSub>
                      <m:r>
                        <a:rPr lang="en-US" altLang="zh-CN" b="1" i="1">
                          <a:solidFill>
                            <a:srgbClr val="0000CC"/>
                          </a:solidFill>
                          <a:latin typeface="Cambria Math"/>
                        </a:rPr>
                        <m:t>=−</m:t>
                      </m:r>
                      <m:r>
                        <a:rPr lang="en-US" altLang="zh-CN" b="1" i="1">
                          <a:solidFill>
                            <a:srgbClr val="0000CC"/>
                          </a:solidFill>
                          <a:latin typeface="Cambria Math"/>
                        </a:rPr>
                        <m:t>𝒏</m:t>
                      </m:r>
                      <m:sSub>
                        <m:sSubPr>
                          <m:ctrlPr>
                            <a:rPr lang="en-US" altLang="zh-CN" b="1" i="1">
                              <a:solidFill>
                                <a:srgbClr val="0000CC"/>
                              </a:solidFill>
                              <a:latin typeface="Cambria Math" panose="02040503050406030204" pitchFamily="18" charset="0"/>
                            </a:rPr>
                          </m:ctrlPr>
                        </m:sSubPr>
                        <m:e>
                          <m:r>
                            <a:rPr lang="zh-CN" altLang="en-US" b="1" i="1">
                              <a:solidFill>
                                <a:srgbClr val="0000CC"/>
                              </a:solidFill>
                              <a:latin typeface="Cambria Math"/>
                            </a:rPr>
                            <m:t>𝝁</m:t>
                          </m:r>
                        </m:e>
                        <m:sub>
                          <m:r>
                            <a:rPr lang="en-US" altLang="zh-CN" b="1" i="1">
                              <a:solidFill>
                                <a:srgbClr val="0000CC"/>
                              </a:solidFill>
                              <a:latin typeface="Cambria Math"/>
                            </a:rPr>
                            <m:t>𝒏</m:t>
                          </m:r>
                        </m:sub>
                      </m:sSub>
                      <m:r>
                        <a:rPr lang="en-US" altLang="zh-CN" b="1" i="1">
                          <a:solidFill>
                            <a:srgbClr val="0000CC"/>
                          </a:solidFill>
                          <a:latin typeface="Cambria Math"/>
                          <a:ea typeface="Cambria Math"/>
                        </a:rPr>
                        <m:t>∈</m:t>
                      </m:r>
                      <m:r>
                        <a:rPr lang="en-US" altLang="zh-CN" b="1" i="1">
                          <a:solidFill>
                            <a:srgbClr val="0000CC"/>
                          </a:solidFill>
                          <a:latin typeface="Cambria Math"/>
                        </a:rPr>
                        <m:t>−</m:t>
                      </m:r>
                      <m:sSub>
                        <m:sSubPr>
                          <m:ctrlPr>
                            <a:rPr lang="en-US" altLang="zh-CN" b="1" i="1">
                              <a:solidFill>
                                <a:srgbClr val="0000CC"/>
                              </a:solidFill>
                              <a:latin typeface="Cambria Math" panose="02040503050406030204" pitchFamily="18" charset="0"/>
                            </a:rPr>
                          </m:ctrlPr>
                        </m:sSubPr>
                        <m:e>
                          <m:r>
                            <a:rPr lang="en-US" altLang="zh-CN" b="1" i="1">
                              <a:solidFill>
                                <a:srgbClr val="0000CC"/>
                              </a:solidFill>
                              <a:latin typeface="Cambria Math"/>
                            </a:rPr>
                            <m:t>𝑫</m:t>
                          </m:r>
                        </m:e>
                        <m:sub>
                          <m:r>
                            <a:rPr lang="en-US" altLang="zh-CN" b="1" i="1">
                              <a:solidFill>
                                <a:srgbClr val="0000CC"/>
                              </a:solidFill>
                              <a:latin typeface="Cambria Math"/>
                            </a:rPr>
                            <m:t>𝒏</m:t>
                          </m:r>
                        </m:sub>
                      </m:sSub>
                      <m:f>
                        <m:fPr>
                          <m:ctrlPr>
                            <a:rPr lang="en-US" altLang="zh-CN" b="1" i="1">
                              <a:solidFill>
                                <a:srgbClr val="0000CC"/>
                              </a:solidFill>
                              <a:latin typeface="Cambria Math" panose="02040503050406030204" pitchFamily="18" charset="0"/>
                            </a:rPr>
                          </m:ctrlPr>
                        </m:fPr>
                        <m:num>
                          <m:r>
                            <a:rPr lang="zh-CN" altLang="en-US" b="1" i="1">
                              <a:solidFill>
                                <a:srgbClr val="0000CC"/>
                              </a:solidFill>
                              <a:latin typeface="Cambria Math"/>
                            </a:rPr>
                            <m:t>𝝏</m:t>
                          </m:r>
                          <m:r>
                            <a:rPr lang="en-US" altLang="zh-CN" b="1" i="1">
                              <a:solidFill>
                                <a:srgbClr val="0000CC"/>
                              </a:solidFill>
                              <a:latin typeface="Cambria Math"/>
                            </a:rPr>
                            <m:t>𝒏</m:t>
                          </m:r>
                        </m:num>
                        <m:den>
                          <m:r>
                            <a:rPr lang="zh-CN" altLang="en-US" b="1" i="1">
                              <a:solidFill>
                                <a:srgbClr val="0000CC"/>
                              </a:solidFill>
                              <a:latin typeface="Cambria Math"/>
                            </a:rPr>
                            <m:t>𝝏</m:t>
                          </m:r>
                          <m:r>
                            <a:rPr lang="en-US" altLang="zh-CN" b="1" i="1">
                              <a:solidFill>
                                <a:srgbClr val="0000CC"/>
                              </a:solidFill>
                              <a:latin typeface="Cambria Math"/>
                            </a:rPr>
                            <m:t>𝒙</m:t>
                          </m:r>
                        </m:den>
                      </m:f>
                    </m:oMath>
                  </m:oMathPara>
                </a14:m>
                <a:endParaRPr lang="zh-CN" altLang="en-US" b="1" dirty="0">
                  <a:solidFill>
                    <a:srgbClr val="0000CC"/>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806610" y="983381"/>
                <a:ext cx="3708258" cy="911596"/>
              </a:xfrm>
              <a:prstGeom prst="rect">
                <a:avLst/>
              </a:prstGeom>
              <a:blipFill>
                <a:blip r:embed="rId4"/>
                <a:stretch>
                  <a:fillRect/>
                </a:stretch>
              </a:blipFill>
            </p:spPr>
            <p:txBody>
              <a:bodyPr/>
              <a:lstStyle/>
              <a:p>
                <a:r>
                  <a:rPr lang="zh-CN" altLang="en-US">
                    <a:noFill/>
                  </a:rPr>
                  <a:t> </a:t>
                </a:r>
              </a:p>
            </p:txBody>
          </p:sp>
        </mc:Fallback>
      </mc:AlternateContent>
      <p:sp>
        <p:nvSpPr>
          <p:cNvPr id="5" name="TextBox 4"/>
          <p:cNvSpPr txBox="1"/>
          <p:nvPr/>
        </p:nvSpPr>
        <p:spPr>
          <a:xfrm>
            <a:off x="881765" y="2631378"/>
            <a:ext cx="1627369" cy="523220"/>
          </a:xfrm>
          <a:prstGeom prst="rect">
            <a:avLst/>
          </a:prstGeom>
          <a:noFill/>
        </p:spPr>
        <p:txBody>
          <a:bodyPr wrap="none" rtlCol="0">
            <a:spAutoFit/>
          </a:bodyPr>
          <a:lstStyle/>
          <a:p>
            <a:r>
              <a:rPr lang="zh-CN" altLang="en-US" b="1" dirty="0"/>
              <a:t>电流密度</a:t>
            </a:r>
          </a:p>
        </p:txBody>
      </p:sp>
      <mc:AlternateContent xmlns:mc="http://schemas.openxmlformats.org/markup-compatibility/2006" xmlns:a14="http://schemas.microsoft.com/office/drawing/2010/main">
        <mc:Choice Requires="a14">
          <p:sp>
            <p:nvSpPr>
              <p:cNvPr id="6" name="TextBox 5"/>
              <p:cNvSpPr txBox="1"/>
              <p:nvPr/>
            </p:nvSpPr>
            <p:spPr>
              <a:xfrm>
                <a:off x="2700436" y="2418561"/>
                <a:ext cx="3738716"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𝑱</m:t>
                          </m:r>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r>
                        <a:rPr lang="en-US" altLang="zh-CN" b="1" i="1">
                          <a:latin typeface="Cambria Math"/>
                          <a:ea typeface="Cambria Math"/>
                        </a:rPr>
                        <m:t>∈</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𝒆𝑫</m:t>
                          </m:r>
                        </m:e>
                        <m:sub>
                          <m:r>
                            <a:rPr lang="en-US" altLang="zh-CN" b="1" i="1">
                              <a:latin typeface="Cambria Math"/>
                            </a:rPr>
                            <m:t>𝒑</m:t>
                          </m:r>
                        </m:sub>
                      </m:sSub>
                      <m:f>
                        <m:fPr>
                          <m:ctrlPr>
                            <a:rPr lang="en-US" altLang="zh-CN" b="1" i="1">
                              <a:latin typeface="Cambria Math" panose="02040503050406030204" pitchFamily="18" charset="0"/>
                            </a:rPr>
                          </m:ctrlPr>
                        </m:fPr>
                        <m:num>
                          <m:r>
                            <a:rPr lang="zh-CN" altLang="en-US" b="1" i="1">
                              <a:latin typeface="Cambria Math"/>
                            </a:rPr>
                            <m:t>𝝏</m:t>
                          </m:r>
                          <m:r>
                            <a:rPr lang="en-US" altLang="zh-CN" b="1" i="1">
                              <a:latin typeface="Cambria Math"/>
                            </a:rPr>
                            <m:t>𝒑</m:t>
                          </m:r>
                        </m:num>
                        <m:den>
                          <m:r>
                            <a:rPr lang="zh-CN" altLang="en-US" b="1" i="1">
                              <a:latin typeface="Cambria Math"/>
                            </a:rPr>
                            <m:t>𝝏</m:t>
                          </m:r>
                          <m:r>
                            <a:rPr lang="en-US" altLang="zh-CN" b="1" i="1">
                              <a:latin typeface="Cambria Math"/>
                            </a:rPr>
                            <m:t>𝒙</m:t>
                          </m:r>
                        </m:den>
                      </m:f>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2700436" y="2418561"/>
                <a:ext cx="3738716" cy="91159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24129" y="2358227"/>
                <a:ext cx="3781997" cy="911596"/>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𝑱</m:t>
                          </m:r>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m:oMathPara>
                </a14:m>
                <a:endParaRPr lang="zh-CN" altLang="en-US" b="1" dirty="0">
                  <a:solidFill>
                    <a:srgbClr val="00206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924129" y="2358227"/>
                <a:ext cx="3781997" cy="911596"/>
              </a:xfrm>
              <a:prstGeom prst="rect">
                <a:avLst/>
              </a:prstGeom>
              <a:blipFill>
                <a:blip r:embed="rId6"/>
                <a:stretch>
                  <a:fillRect/>
                </a:stretch>
              </a:blipFill>
            </p:spPr>
            <p:txBody>
              <a:bodyPr/>
              <a:lstStyle/>
              <a:p>
                <a:r>
                  <a:rPr lang="zh-CN" altLang="en-US">
                    <a:noFill/>
                  </a:rPr>
                  <a:t> </a:t>
                </a:r>
              </a:p>
            </p:txBody>
          </p:sp>
        </mc:Fallback>
      </mc:AlternateContent>
      <p:sp>
        <p:nvSpPr>
          <p:cNvPr id="8" name="TextBox 7"/>
          <p:cNvSpPr txBox="1"/>
          <p:nvPr/>
        </p:nvSpPr>
        <p:spPr>
          <a:xfrm>
            <a:off x="4708593" y="3743776"/>
            <a:ext cx="3070071" cy="523220"/>
          </a:xfrm>
          <a:prstGeom prst="rect">
            <a:avLst/>
          </a:prstGeom>
          <a:noFill/>
        </p:spPr>
        <p:txBody>
          <a:bodyPr wrap="none" rtlCol="0">
            <a:spAutoFit/>
          </a:bodyPr>
          <a:lstStyle/>
          <a:p>
            <a:r>
              <a:rPr lang="zh-CN" altLang="en-US" b="1" dirty="0">
                <a:solidFill>
                  <a:srgbClr val="CC00CC"/>
                </a:solidFill>
              </a:rPr>
              <a:t>三维空间电流密度</a:t>
            </a:r>
          </a:p>
        </p:txBody>
      </p:sp>
      <mc:AlternateContent xmlns:mc="http://schemas.openxmlformats.org/markup-compatibility/2006" xmlns:a14="http://schemas.microsoft.com/office/drawing/2010/main">
        <mc:Choice Requires="a14">
          <p:sp>
            <p:nvSpPr>
              <p:cNvPr id="9" name="TextBox 8"/>
              <p:cNvSpPr txBox="1"/>
              <p:nvPr/>
            </p:nvSpPr>
            <p:spPr>
              <a:xfrm>
                <a:off x="2508783" y="4421182"/>
                <a:ext cx="3682931" cy="624017"/>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acc>
                            <m:accPr>
                              <m:chr m:val="⃑"/>
                              <m:ctrlPr>
                                <a:rPr lang="en-US" altLang="zh-CN" b="1" i="1">
                                  <a:latin typeface="Cambria Math" panose="02040503050406030204" pitchFamily="18" charset="0"/>
                                </a:rPr>
                              </m:ctrlPr>
                            </m:accPr>
                            <m:e>
                              <m:r>
                                <a:rPr lang="en-US" altLang="zh-CN" b="1" i="1">
                                  <a:latin typeface="Cambria Math"/>
                                </a:rPr>
                                <m:t>𝑱</m:t>
                              </m:r>
                            </m:e>
                          </m:acc>
                        </m:e>
                        <m:sub>
                          <m:r>
                            <a:rPr lang="en-US" altLang="zh-CN" b="1" i="1">
                              <a:latin typeface="Cambria Math"/>
                            </a:rPr>
                            <m:t>𝒑</m:t>
                          </m:r>
                        </m:sub>
                      </m:sSub>
                      <m:r>
                        <a:rPr lang="en-US" altLang="zh-CN" b="1" i="1">
                          <a:latin typeface="Cambria Math"/>
                        </a:rPr>
                        <m:t>=</m:t>
                      </m:r>
                      <m:r>
                        <a:rPr lang="en-US" altLang="zh-CN" b="1" i="1">
                          <a:latin typeface="Cambria Math"/>
                        </a:rPr>
                        <m:t>𝒑𝒆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acc>
                        <m:accPr>
                          <m:chr m:val="⃑"/>
                          <m:ctrlPr>
                            <a:rPr lang="en-US" altLang="zh-CN" b="1" i="1">
                              <a:latin typeface="Cambria Math" panose="02040503050406030204" pitchFamily="18" charset="0"/>
                            </a:rPr>
                          </m:ctrlPr>
                        </m:accPr>
                        <m:e>
                          <m:r>
                            <a:rPr lang="en-US" altLang="zh-CN" b="1" i="1">
                              <a:latin typeface="Cambria Math"/>
                              <a:ea typeface="Cambria Math"/>
                            </a:rPr>
                            <m:t>∈</m:t>
                          </m:r>
                        </m:e>
                      </m:acc>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𝒆𝑫</m:t>
                          </m:r>
                        </m:e>
                        <m:sub>
                          <m:r>
                            <a:rPr lang="en-US" altLang="zh-CN" b="1" i="1">
                              <a:latin typeface="Cambria Math"/>
                            </a:rPr>
                            <m:t>𝒑</m:t>
                          </m:r>
                        </m:sub>
                      </m:sSub>
                      <m:r>
                        <a:rPr lang="en-US" altLang="zh-CN" b="1" i="1">
                          <a:latin typeface="Cambria Math"/>
                          <a:ea typeface="Cambria Math"/>
                        </a:rPr>
                        <m:t>𝜵</m:t>
                      </m:r>
                      <m:r>
                        <a:rPr lang="en-US" altLang="zh-CN" b="1" i="1">
                          <a:latin typeface="Cambria Math"/>
                          <a:ea typeface="Cambria Math"/>
                        </a:rPr>
                        <m:t>𝒑</m:t>
                      </m:r>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508783" y="4421182"/>
                <a:ext cx="3682931" cy="62401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675346" y="4408348"/>
                <a:ext cx="3726213" cy="575479"/>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002060"/>
                              </a:solidFill>
                              <a:latin typeface="Cambria Math" panose="02040503050406030204" pitchFamily="18" charset="0"/>
                            </a:rPr>
                          </m:ctrlPr>
                        </m:sSubPr>
                        <m:e>
                          <m:acc>
                            <m:accPr>
                              <m:chr m:val="⃑"/>
                              <m:ctrlPr>
                                <a:rPr lang="en-US" altLang="zh-CN" b="1" i="1">
                                  <a:solidFill>
                                    <a:srgbClr val="002060"/>
                                  </a:solidFill>
                                  <a:latin typeface="Cambria Math" panose="02040503050406030204" pitchFamily="18" charset="0"/>
                                </a:rPr>
                              </m:ctrlPr>
                            </m:accPr>
                            <m:e>
                              <m:r>
                                <a:rPr lang="en-US" altLang="zh-CN" b="1" i="1">
                                  <a:solidFill>
                                    <a:srgbClr val="002060"/>
                                  </a:solidFill>
                                  <a:latin typeface="Cambria Math"/>
                                </a:rPr>
                                <m:t>𝑱</m:t>
                              </m:r>
                            </m:e>
                          </m:acc>
                        </m:e>
                        <m:sub>
                          <m:r>
                            <a:rPr lang="en-US" altLang="zh-CN" b="1" i="1">
                              <a:solidFill>
                                <a:srgbClr val="002060"/>
                              </a:solidFill>
                              <a:latin typeface="Cambria Math"/>
                            </a:rPr>
                            <m:t>𝒏</m:t>
                          </m:r>
                        </m:sub>
                      </m:sSub>
                      <m:r>
                        <a:rPr lang="en-US" altLang="zh-CN" b="1" i="1">
                          <a:solidFill>
                            <a:srgbClr val="002060"/>
                          </a:solidFill>
                          <a:latin typeface="Cambria Math"/>
                        </a:rPr>
                        <m:t>=</m:t>
                      </m:r>
                      <m:r>
                        <a:rPr lang="en-US" altLang="zh-CN" b="1" i="1">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acc>
                        <m:accPr>
                          <m:chr m:val="⃑"/>
                          <m:ctrlPr>
                            <a:rPr lang="en-US" altLang="zh-CN" b="1" i="1">
                              <a:solidFill>
                                <a:srgbClr val="002060"/>
                              </a:solidFill>
                              <a:latin typeface="Cambria Math" panose="02040503050406030204" pitchFamily="18" charset="0"/>
                            </a:rPr>
                          </m:ctrlPr>
                        </m:accPr>
                        <m:e>
                          <m:r>
                            <a:rPr lang="en-US" altLang="zh-CN" b="1" i="1">
                              <a:solidFill>
                                <a:srgbClr val="002060"/>
                              </a:solidFill>
                              <a:latin typeface="Cambria Math"/>
                              <a:ea typeface="Cambria Math"/>
                            </a:rPr>
                            <m:t>∈</m:t>
                          </m:r>
                        </m:e>
                      </m:acc>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a:ea typeface="Cambria Math"/>
                        </a:rPr>
                        <m:t>𝒏</m:t>
                      </m:r>
                    </m:oMath>
                  </m:oMathPara>
                </a14:m>
                <a:endParaRPr lang="zh-CN" altLang="en-US" b="1" dirty="0">
                  <a:solidFill>
                    <a:srgbClr val="00206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675346" y="4408348"/>
                <a:ext cx="3726213" cy="575479"/>
              </a:xfrm>
              <a:prstGeom prst="rect">
                <a:avLst/>
              </a:prstGeom>
              <a:blipFill>
                <a:blip r:embed="rId8"/>
                <a:stretch>
                  <a:fillRect/>
                </a:stretch>
              </a:blipFill>
            </p:spPr>
            <p:txBody>
              <a:bodyPr/>
              <a:lstStyle/>
              <a:p>
                <a:r>
                  <a:rPr lang="zh-CN" altLang="en-US">
                    <a:noFill/>
                  </a:rPr>
                  <a:t> </a:t>
                </a:r>
              </a:p>
            </p:txBody>
          </p:sp>
        </mc:Fallback>
      </mc:AlternateContent>
      <p:grpSp>
        <p:nvGrpSpPr>
          <p:cNvPr id="11" name="组合 10"/>
          <p:cNvGrpSpPr/>
          <p:nvPr/>
        </p:nvGrpSpPr>
        <p:grpSpPr>
          <a:xfrm>
            <a:off x="10029093" y="6448526"/>
            <a:ext cx="552450" cy="314325"/>
            <a:chOff x="5172075" y="6438900"/>
            <a:chExt cx="552450" cy="314325"/>
          </a:xfrm>
        </p:grpSpPr>
        <p:sp>
          <p:nvSpPr>
            <p:cNvPr id="12" name="棱台 1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15" name="文本框 14"/>
          <p:cNvSpPr txBox="1"/>
          <p:nvPr/>
        </p:nvSpPr>
        <p:spPr>
          <a:xfrm>
            <a:off x="1123425" y="1222161"/>
            <a:ext cx="1261884" cy="523220"/>
          </a:xfrm>
          <a:prstGeom prst="rect">
            <a:avLst/>
          </a:prstGeom>
          <a:noFill/>
        </p:spPr>
        <p:txBody>
          <a:bodyPr wrap="none" rtlCol="0">
            <a:spAutoFit/>
          </a:bodyPr>
          <a:lstStyle/>
          <a:p>
            <a:r>
              <a:rPr lang="zh-CN" altLang="en-US" b="1" dirty="0" smtClean="0">
                <a:solidFill>
                  <a:srgbClr val="0000CC"/>
                </a:solidFill>
              </a:rPr>
              <a:t>流密度</a:t>
            </a:r>
            <a:endParaRPr lang="zh-CN" altLang="en-US" b="1" dirty="0">
              <a:solidFill>
                <a:srgbClr val="0000CC"/>
              </a:solidFill>
            </a:endParaRPr>
          </a:p>
        </p:txBody>
      </p:sp>
    </p:spTree>
    <p:extLst>
      <p:ext uri="{BB962C8B-B14F-4D97-AF65-F5344CB8AC3E}">
        <p14:creationId xmlns:p14="http://schemas.microsoft.com/office/powerpoint/2010/main" val="344415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1000"/>
                                        <p:tgtEl>
                                          <p:spTgt spid="10"/>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7953" y="0"/>
            <a:ext cx="6935191" cy="923330"/>
          </a:xfrm>
          <a:prstGeom prst="rect">
            <a:avLst/>
          </a:prstGeom>
        </p:spPr>
        <p:txBody>
          <a:bodyPr wrap="square">
            <a:spAutoFit/>
          </a:bodyPr>
          <a:lstStyle/>
          <a:p>
            <a:pPr>
              <a:lnSpc>
                <a:spcPct val="150000"/>
              </a:lnSpc>
            </a:pPr>
            <a:r>
              <a:rPr lang="en-US" altLang="zh-CN" sz="3600" b="1" dirty="0">
                <a:solidFill>
                  <a:srgbClr val="FF0000"/>
                </a:solidFill>
              </a:rPr>
              <a:t>6.2.2 </a:t>
            </a:r>
            <a:r>
              <a:rPr lang="zh-CN" altLang="en-US" sz="3600" b="1" dirty="0">
                <a:solidFill>
                  <a:srgbClr val="FF0000"/>
                </a:solidFill>
              </a:rPr>
              <a:t>爱因斯坦关系</a:t>
            </a:r>
            <a:endParaRPr lang="en-US" altLang="zh-CN" sz="3600" b="1" dirty="0">
              <a:solidFill>
                <a:srgbClr val="FF0000"/>
              </a:solidFill>
            </a:endParaRPr>
          </a:p>
        </p:txBody>
      </p:sp>
      <p:sp>
        <p:nvSpPr>
          <p:cNvPr id="68" name="TextBox 67"/>
          <p:cNvSpPr txBox="1"/>
          <p:nvPr/>
        </p:nvSpPr>
        <p:spPr>
          <a:xfrm>
            <a:off x="2593953" y="5082343"/>
            <a:ext cx="6936514" cy="523220"/>
          </a:xfrm>
          <a:prstGeom prst="rect">
            <a:avLst/>
          </a:prstGeom>
          <a:solidFill>
            <a:srgbClr val="FFFF00"/>
          </a:solidFill>
        </p:spPr>
        <p:txBody>
          <a:bodyPr wrap="none" rtlCol="0">
            <a:spAutoFit/>
          </a:bodyPr>
          <a:lstStyle/>
          <a:p>
            <a:r>
              <a:rPr lang="zh-CN" altLang="en-US" b="1" dirty="0" smtClean="0">
                <a:solidFill>
                  <a:srgbClr val="002060"/>
                </a:solidFill>
              </a:rPr>
              <a:t>热平衡稳定状态</a:t>
            </a:r>
            <a:r>
              <a:rPr lang="zh-CN" altLang="en-US" b="1" dirty="0">
                <a:solidFill>
                  <a:srgbClr val="002060"/>
                </a:solidFill>
              </a:rPr>
              <a:t>时：漂移</a:t>
            </a:r>
            <a:r>
              <a:rPr lang="zh-CN" altLang="en-US" b="1" dirty="0" smtClean="0">
                <a:solidFill>
                  <a:srgbClr val="002060"/>
                </a:solidFill>
              </a:rPr>
              <a:t>电流</a:t>
            </a:r>
            <a:r>
              <a:rPr lang="en-US" altLang="zh-CN" b="1" dirty="0">
                <a:solidFill>
                  <a:srgbClr val="002060"/>
                </a:solidFill>
              </a:rPr>
              <a:t>+</a:t>
            </a:r>
            <a:r>
              <a:rPr lang="zh-CN" altLang="en-US" b="1" dirty="0" smtClean="0">
                <a:solidFill>
                  <a:srgbClr val="002060"/>
                </a:solidFill>
              </a:rPr>
              <a:t>扩散电流</a:t>
            </a:r>
            <a:r>
              <a:rPr lang="en-US" altLang="zh-CN" b="1" dirty="0" smtClean="0">
                <a:solidFill>
                  <a:srgbClr val="002060"/>
                </a:solidFill>
              </a:rPr>
              <a:t>=0</a:t>
            </a:r>
            <a:endParaRPr lang="zh-CN" altLang="en-US" b="1" dirty="0">
              <a:solidFill>
                <a:srgbClr val="002060"/>
              </a:solidFill>
            </a:endParaRPr>
          </a:p>
        </p:txBody>
      </p:sp>
      <p:grpSp>
        <p:nvGrpSpPr>
          <p:cNvPr id="13" name="组合 12"/>
          <p:cNvGrpSpPr/>
          <p:nvPr/>
        </p:nvGrpSpPr>
        <p:grpSpPr>
          <a:xfrm>
            <a:off x="10029093" y="6448526"/>
            <a:ext cx="552450" cy="314325"/>
            <a:chOff x="5172075" y="6438900"/>
            <a:chExt cx="552450" cy="314325"/>
          </a:xfrm>
        </p:grpSpPr>
        <p:sp>
          <p:nvSpPr>
            <p:cNvPr id="14" name="棱台 1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3" name="文本框 2"/>
          <p:cNvSpPr txBox="1"/>
          <p:nvPr/>
        </p:nvSpPr>
        <p:spPr>
          <a:xfrm>
            <a:off x="942975" y="974206"/>
            <a:ext cx="10325100" cy="3194721"/>
          </a:xfrm>
          <a:prstGeom prst="rect">
            <a:avLst/>
          </a:prstGeom>
          <a:noFill/>
        </p:spPr>
        <p:txBody>
          <a:bodyPr wrap="square" rtlCol="0">
            <a:spAutoFit/>
          </a:bodyPr>
          <a:lstStyle/>
          <a:p>
            <a:pPr>
              <a:lnSpc>
                <a:spcPct val="120000"/>
              </a:lnSpc>
            </a:pPr>
            <a:r>
              <a:rPr lang="zh-CN" altLang="zh-CN" b="1" dirty="0"/>
              <a:t>在热平衡情况下，杂质非均匀分布的半导体中的载流子也是非均匀分布的，由于载流子密度梯度的存在，必然引起载流子的扩散，以使载流子趋向均匀分布。</a:t>
            </a:r>
            <a:r>
              <a:rPr lang="zh-CN" altLang="zh-CN" b="1" dirty="0" smtClean="0"/>
              <a:t>但是电离杂质却是固定不动的</a:t>
            </a:r>
            <a:r>
              <a:rPr lang="zh-CN" altLang="zh-CN" b="1" dirty="0"/>
              <a:t>。此时，半导体中将出现空间电荷，从而形成电场。通常称</a:t>
            </a:r>
            <a:r>
              <a:rPr lang="zh-CN" altLang="zh-CN" b="1" dirty="0" smtClean="0"/>
              <a:t>这种</a:t>
            </a:r>
            <a:r>
              <a:rPr lang="zh-CN" altLang="zh-CN" b="1" dirty="0"/>
              <a:t>电场为自建电场。自建电场又可引起载流子的漂移运动。在热平衡情况下，自建场引起的漂移电流与扩散电流彼此抵消，总的电流密度为零。</a:t>
            </a:r>
            <a:endParaRPr lang="zh-CN" altLang="en-US" b="1" dirty="0"/>
          </a:p>
        </p:txBody>
      </p:sp>
      <p:sp>
        <p:nvSpPr>
          <p:cNvPr id="4" name="矩形 3"/>
          <p:cNvSpPr/>
          <p:nvPr/>
        </p:nvSpPr>
        <p:spPr>
          <a:xfrm>
            <a:off x="3242187" y="4313962"/>
            <a:ext cx="5234125" cy="523220"/>
          </a:xfrm>
          <a:prstGeom prst="rect">
            <a:avLst/>
          </a:prstGeom>
        </p:spPr>
        <p:txBody>
          <a:bodyPr wrap="none">
            <a:spAutoFit/>
          </a:bodyPr>
          <a:lstStyle/>
          <a:p>
            <a:r>
              <a:rPr lang="zh-CN" altLang="zh-CN" b="1" dirty="0">
                <a:solidFill>
                  <a:srgbClr val="FF0000"/>
                </a:solidFill>
              </a:rPr>
              <a:t>杂质非均匀分布</a:t>
            </a:r>
            <a:r>
              <a:rPr lang="zh-CN" altLang="zh-CN" b="1" dirty="0" smtClean="0">
                <a:solidFill>
                  <a:srgbClr val="FF0000"/>
                </a:solidFill>
              </a:rPr>
              <a:t>的</a:t>
            </a:r>
            <a:r>
              <a:rPr lang="zh-CN" altLang="en-US" b="1" dirty="0" smtClean="0">
                <a:solidFill>
                  <a:srgbClr val="FF0000"/>
                </a:solidFill>
              </a:rPr>
              <a:t>非简并</a:t>
            </a:r>
            <a:r>
              <a:rPr lang="zh-CN" altLang="zh-CN" b="1" dirty="0" smtClean="0">
                <a:solidFill>
                  <a:srgbClr val="FF0000"/>
                </a:solidFill>
              </a:rPr>
              <a:t>半导体</a:t>
            </a:r>
            <a:endParaRPr lang="zh-CN" altLang="en-US" dirty="0">
              <a:solidFill>
                <a:srgbClr val="FF0000"/>
              </a:solidFill>
            </a:endParaRPr>
          </a:p>
        </p:txBody>
      </p:sp>
    </p:spTree>
    <p:extLst>
      <p:ext uri="{BB962C8B-B14F-4D97-AF65-F5344CB8AC3E}">
        <p14:creationId xmlns:p14="http://schemas.microsoft.com/office/powerpoint/2010/main" val="138319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68"/>
                                        </p:tgtEl>
                                        <p:attrNameLst>
                                          <p:attrName>style.visibility</p:attrName>
                                        </p:attrNameLst>
                                      </p:cBhvr>
                                      <p:to>
                                        <p:strVal val="visible"/>
                                      </p:to>
                                    </p:set>
                                  </p:childTnLst>
                                </p:cTn>
                              </p:par>
                            </p:childTnLst>
                          </p:cTn>
                        </p:par>
                        <p:par>
                          <p:cTn id="15" fill="hold">
                            <p:stCondLst>
                              <p:cond delay="3801"/>
                            </p:stCondLst>
                            <p:childTnLst>
                              <p:par>
                                <p:cTn id="16" presetID="22" presetClass="entr" presetSubtype="4"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642" y="0"/>
            <a:ext cx="6935191" cy="923330"/>
          </a:xfrm>
          <a:prstGeom prst="rect">
            <a:avLst/>
          </a:prstGeom>
        </p:spPr>
        <p:txBody>
          <a:bodyPr wrap="square">
            <a:spAutoFit/>
          </a:bodyPr>
          <a:lstStyle/>
          <a:p>
            <a:pPr>
              <a:lnSpc>
                <a:spcPct val="150000"/>
              </a:lnSpc>
            </a:pPr>
            <a:r>
              <a:rPr lang="en-US" altLang="zh-CN" sz="3600" b="1" dirty="0">
                <a:solidFill>
                  <a:srgbClr val="FF0000"/>
                </a:solidFill>
              </a:rPr>
              <a:t>6.2.2 </a:t>
            </a:r>
            <a:r>
              <a:rPr lang="zh-CN" altLang="en-US" sz="3600" b="1" dirty="0">
                <a:solidFill>
                  <a:srgbClr val="FF0000"/>
                </a:solidFill>
              </a:rPr>
              <a:t>爱因斯坦关系</a:t>
            </a:r>
            <a:endParaRPr lang="en-US" altLang="zh-CN" sz="3600" b="1" dirty="0">
              <a:solidFill>
                <a:srgbClr val="FF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6261013" y="756643"/>
                <a:ext cx="446404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a:solidFill>
                                <a:srgbClr val="002060"/>
                              </a:solidFill>
                              <a:latin typeface="Cambria Math"/>
                            </a:rPr>
                            <m:t>𝑱</m:t>
                          </m:r>
                        </m:e>
                        <m:sub>
                          <m:r>
                            <a:rPr lang="en-US" altLang="zh-CN" b="1" i="1">
                              <a:solidFill>
                                <a:srgbClr val="002060"/>
                              </a:solidFill>
                              <a:latin typeface="Cambria Math"/>
                            </a:rPr>
                            <m:t>𝒏</m:t>
                          </m:r>
                        </m:sub>
                      </m:sSub>
                      <m:r>
                        <a:rPr lang="en-US" altLang="zh-CN" b="1" i="1">
                          <a:solidFill>
                            <a:srgbClr val="002060"/>
                          </a:solidFill>
                          <a:latin typeface="Cambria Math" panose="02040503050406030204" pitchFamily="18" charset="0"/>
                        </a:rPr>
                        <m:t>=</m:t>
                      </m:r>
                      <m:r>
                        <a:rPr lang="en-US" altLang="zh-CN" b="1" i="1" smtClean="0">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r>
                        <a:rPr lang="en-US" altLang="zh-CN" b="1" i="1" smtClean="0">
                          <a:latin typeface="Cambria Math" panose="02040503050406030204" pitchFamily="18" charset="0"/>
                          <a:ea typeface="Cambria Math"/>
                        </a:rPr>
                        <m:t>+</m:t>
                      </m:r>
                      <m:r>
                        <a:rPr lang="en-US" altLang="zh-CN" b="1" i="1">
                          <a:latin typeface="Cambria Math"/>
                          <a:ea typeface="Cambria Math"/>
                        </a:rPr>
                        <m:t>𝒆</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𝑫</m:t>
                          </m:r>
                        </m:e>
                        <m:sub>
                          <m:r>
                            <a:rPr lang="en-US" altLang="zh-CN" b="1" i="1">
                              <a:latin typeface="Cambria Math"/>
                              <a:ea typeface="Cambria Math"/>
                            </a:rPr>
                            <m:t>𝒏</m:t>
                          </m:r>
                        </m:sub>
                      </m:sSub>
                      <m:f>
                        <m:fPr>
                          <m:ctrlPr>
                            <a:rPr lang="en-US" altLang="zh-CN" b="1" i="1">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𝒏</m:t>
                          </m:r>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panose="02040503050406030204" pitchFamily="18" charset="0"/>
                          <a:ea typeface="Cambria Math"/>
                        </a:rPr>
                        <m:t>=</m:t>
                      </m:r>
                      <m:r>
                        <a:rPr lang="en-US" altLang="zh-CN" b="1" i="0" smtClean="0">
                          <a:latin typeface="Cambria Math" panose="02040503050406030204" pitchFamily="18" charset="0"/>
                          <a:ea typeface="Cambria Math"/>
                        </a:rPr>
                        <m:t>𝟎</m:t>
                      </m:r>
                    </m:oMath>
                  </m:oMathPara>
                </a14:m>
                <a:endParaRPr lang="zh-CN" altLang="en-US" b="1" dirty="0"/>
              </a:p>
            </p:txBody>
          </p:sp>
        </mc:Choice>
        <mc:Fallback xmlns="">
          <p:sp>
            <p:nvSpPr>
              <p:cNvPr id="3" name="TextBox 2"/>
              <p:cNvSpPr txBox="1">
                <a:spLocks noRot="1" noChangeAspect="1" noMove="1" noResize="1" noEditPoints="1" noAdjustHandles="1" noChangeArrowheads="1" noChangeShapeType="1" noTextEdit="1"/>
              </p:cNvSpPr>
              <p:nvPr/>
            </p:nvSpPr>
            <p:spPr>
              <a:xfrm>
                <a:off x="6261013" y="756643"/>
                <a:ext cx="4464043" cy="911596"/>
              </a:xfrm>
              <a:prstGeom prst="rect">
                <a:avLst/>
              </a:prstGeom>
              <a:blipFill>
                <a:blip r:embed="rId3"/>
                <a:stretch>
                  <a:fillRect/>
                </a:stretch>
              </a:blipFill>
            </p:spPr>
            <p:txBody>
              <a:bodyPr/>
              <a:lstStyle/>
              <a:p>
                <a:r>
                  <a:rPr lang="zh-CN" altLang="en-US">
                    <a:noFill/>
                  </a:rPr>
                  <a:t> </a:t>
                </a:r>
              </a:p>
            </p:txBody>
          </p:sp>
        </mc:Fallback>
      </mc:AlternateContent>
      <p:sp>
        <p:nvSpPr>
          <p:cNvPr id="4" name="TextBox 3"/>
          <p:cNvSpPr txBox="1"/>
          <p:nvPr/>
        </p:nvSpPr>
        <p:spPr>
          <a:xfrm>
            <a:off x="1698688" y="1086834"/>
            <a:ext cx="4105611" cy="584775"/>
          </a:xfrm>
          <a:prstGeom prst="rect">
            <a:avLst/>
          </a:prstGeom>
          <a:noFill/>
        </p:spPr>
        <p:txBody>
          <a:bodyPr wrap="none" rtlCol="0">
            <a:spAutoFit/>
          </a:bodyPr>
          <a:lstStyle/>
          <a:p>
            <a:r>
              <a:rPr lang="zh-CN" altLang="en-US" sz="3200" b="1" dirty="0">
                <a:solidFill>
                  <a:srgbClr val="005C2A"/>
                </a:solidFill>
                <a:latin typeface="Times New Roman" pitchFamily="18" charset="0"/>
                <a:ea typeface="华文行楷" pitchFamily="2" charset="-122"/>
                <a:cs typeface="Times New Roman" pitchFamily="18" charset="0"/>
              </a:rPr>
              <a:t>一维</a:t>
            </a:r>
            <a:r>
              <a:rPr lang="en-US" altLang="zh-CN" sz="3200" b="1" dirty="0">
                <a:solidFill>
                  <a:srgbClr val="005C2A"/>
                </a:solidFill>
                <a:latin typeface="Times New Roman" pitchFamily="18" charset="0"/>
                <a:ea typeface="华文行楷" pitchFamily="2" charset="-122"/>
                <a:cs typeface="Times New Roman" pitchFamily="18" charset="0"/>
              </a:rPr>
              <a:t>n</a:t>
            </a:r>
            <a:r>
              <a:rPr lang="zh-CN" altLang="en-US" sz="3200" b="1" dirty="0">
                <a:solidFill>
                  <a:srgbClr val="005C2A"/>
                </a:solidFill>
                <a:latin typeface="Times New Roman" pitchFamily="18" charset="0"/>
                <a:ea typeface="华文行楷" pitchFamily="2" charset="-122"/>
                <a:cs typeface="Times New Roman" pitchFamily="18" charset="0"/>
              </a:rPr>
              <a:t>型非简并半导体</a:t>
            </a:r>
          </a:p>
        </p:txBody>
      </p:sp>
      <mc:AlternateContent xmlns:mc="http://schemas.openxmlformats.org/markup-compatibility/2006" xmlns:a14="http://schemas.microsoft.com/office/drawing/2010/main">
        <mc:Choice Requires="a14">
          <p:sp>
            <p:nvSpPr>
              <p:cNvPr id="5" name="TextBox 4"/>
              <p:cNvSpPr txBox="1"/>
              <p:nvPr/>
            </p:nvSpPr>
            <p:spPr>
              <a:xfrm>
                <a:off x="2065077" y="1846614"/>
                <a:ext cx="3731086" cy="990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𝑪</m:t>
                          </m:r>
                        </m:sub>
                      </m:sSub>
                      <m:r>
                        <a:rPr lang="en-US" altLang="zh-CN" b="1" i="1">
                          <a:latin typeface="Cambria Math"/>
                        </a:rPr>
                        <m:t>𝒆𝒙𝒑</m:t>
                      </m:r>
                      <m:r>
                        <a:rPr lang="en-US" altLang="zh-CN" b="1" i="1">
                          <a:latin typeface="Cambria Math"/>
                        </a:rPr>
                        <m:t>−</m:t>
                      </m:r>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𝑪</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𝒇</m:t>
                              </m:r>
                            </m:sub>
                          </m:sSub>
                        </m:num>
                        <m:den>
                          <m:sSub>
                            <m:sSubPr>
                              <m:ctrlPr>
                                <a:rPr lang="en-US" altLang="zh-CN" b="1" i="1">
                                  <a:latin typeface="Cambria Math" panose="02040503050406030204" pitchFamily="18" charset="0"/>
                                </a:rPr>
                              </m:ctrlPr>
                            </m:sSubPr>
                            <m:e>
                              <m:r>
                                <a:rPr lang="en-US" altLang="zh-CN" b="1" i="1">
                                  <a:latin typeface="Cambria Math"/>
                                </a:rPr>
                                <m:t>𝑲</m:t>
                              </m:r>
                            </m:e>
                            <m:sub>
                              <m:r>
                                <a:rPr lang="en-US" altLang="zh-CN" b="1" i="1">
                                  <a:latin typeface="Cambria Math"/>
                                </a:rPr>
                                <m:t>𝟎</m:t>
                              </m:r>
                            </m:sub>
                          </m:sSub>
                          <m:r>
                            <a:rPr lang="en-US" altLang="zh-CN" b="1" i="1">
                              <a:latin typeface="Cambria Math"/>
                            </a:rPr>
                            <m:t>𝑻</m:t>
                          </m:r>
                        </m:den>
                      </m:f>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2065077" y="1846614"/>
                <a:ext cx="3731086" cy="99014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50378" y="1770829"/>
                <a:ext cx="2894830"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𝒏</m:t>
                          </m:r>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𝒏</m:t>
                          </m:r>
                        </m:num>
                        <m:den>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den>
                      </m:f>
                      <m:f>
                        <m:fPr>
                          <m:ctrlPr>
                            <a:rPr lang="en-US" altLang="zh-CN" b="1" i="1">
                              <a:latin typeface="Cambria Math" panose="02040503050406030204" pitchFamily="18" charset="0"/>
                              <a:ea typeface="Cambria Math"/>
                            </a:rPr>
                          </m:ctrlPr>
                        </m:fPr>
                        <m:num>
                          <m:r>
                            <a:rPr lang="zh-CN" altLang="en-US"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𝑬</m:t>
                              </m:r>
                            </m:e>
                            <m:sub>
                              <m:r>
                                <a:rPr lang="en-US" altLang="zh-CN" b="1" i="1">
                                  <a:latin typeface="Cambria Math"/>
                                  <a:ea typeface="Cambria Math"/>
                                </a:rPr>
                                <m:t>𝑪</m:t>
                              </m:r>
                            </m:sub>
                          </m:sSub>
                        </m:num>
                        <m:den>
                          <m:r>
                            <a:rPr lang="zh-CN" altLang="en-US" b="1" i="1">
                              <a:latin typeface="Cambria Math"/>
                              <a:ea typeface="Cambria Math"/>
                            </a:rPr>
                            <m:t>𝝏</m:t>
                          </m:r>
                          <m:r>
                            <a:rPr lang="en-US" altLang="zh-CN" b="1" i="1">
                              <a:latin typeface="Cambria Math"/>
                              <a:ea typeface="Cambria Math"/>
                            </a:rPr>
                            <m:t>𝒙</m:t>
                          </m:r>
                        </m:den>
                      </m:f>
                    </m:oMath>
                  </m:oMathPara>
                </a14:m>
                <a:endParaRPr lang="zh-CN" alt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6250378" y="1770829"/>
                <a:ext cx="2894830" cy="984116"/>
              </a:xfrm>
              <a:prstGeom prst="rect">
                <a:avLst/>
              </a:prstGeom>
              <a:blipFill>
                <a:blip r:embed="rId5"/>
                <a:stretch>
                  <a:fillRect/>
                </a:stretch>
              </a:blipFill>
            </p:spPr>
            <p:txBody>
              <a:bodyPr/>
              <a:lstStyle/>
              <a:p>
                <a:r>
                  <a:rPr lang="zh-CN" altLang="en-US">
                    <a:noFill/>
                  </a:rPr>
                  <a:t> </a:t>
                </a:r>
              </a:p>
            </p:txBody>
          </p:sp>
        </mc:Fallback>
      </mc:AlternateContent>
      <p:sp>
        <p:nvSpPr>
          <p:cNvPr id="7" name="TextBox 6"/>
          <p:cNvSpPr txBox="1"/>
          <p:nvPr/>
        </p:nvSpPr>
        <p:spPr>
          <a:xfrm>
            <a:off x="1673203" y="2836756"/>
            <a:ext cx="5351145" cy="523220"/>
          </a:xfrm>
          <a:prstGeom prst="rect">
            <a:avLst/>
          </a:prstGeom>
          <a:noFill/>
        </p:spPr>
        <p:txBody>
          <a:bodyPr wrap="none" rtlCol="0">
            <a:spAutoFit/>
          </a:bodyPr>
          <a:lstStyle/>
          <a:p>
            <a:r>
              <a:rPr lang="zh-CN" altLang="en-US" b="1" dirty="0">
                <a:solidFill>
                  <a:srgbClr val="CC00CC"/>
                </a:solidFill>
                <a:latin typeface="Times New Roman" pitchFamily="18" charset="0"/>
                <a:cs typeface="Times New Roman" pitchFamily="18" charset="0"/>
              </a:rPr>
              <a:t>内建电场存在，</a:t>
            </a:r>
            <a:r>
              <a:rPr lang="en-US" altLang="zh-CN" b="1" i="1" dirty="0">
                <a:solidFill>
                  <a:srgbClr val="CC00CC"/>
                </a:solidFill>
                <a:latin typeface="Times New Roman" pitchFamily="18" charset="0"/>
                <a:cs typeface="Times New Roman" pitchFamily="18" charset="0"/>
              </a:rPr>
              <a:t>x</a:t>
            </a:r>
            <a:r>
              <a:rPr lang="zh-CN" altLang="en-US" b="1" dirty="0">
                <a:solidFill>
                  <a:srgbClr val="CC00CC"/>
                </a:solidFill>
                <a:latin typeface="Times New Roman" pitchFamily="18" charset="0"/>
                <a:cs typeface="Times New Roman" pitchFamily="18" charset="0"/>
              </a:rPr>
              <a:t>处存在电势</a:t>
            </a:r>
            <a:r>
              <a:rPr lang="en-US" altLang="zh-CN" b="1" i="1" dirty="0">
                <a:solidFill>
                  <a:srgbClr val="CC00CC"/>
                </a:solidFill>
                <a:latin typeface="Times New Roman" pitchFamily="18" charset="0"/>
                <a:cs typeface="Times New Roman" pitchFamily="18" charset="0"/>
              </a:rPr>
              <a:t>V</a:t>
            </a:r>
            <a:r>
              <a:rPr lang="en-US" altLang="zh-CN" b="1" dirty="0">
                <a:solidFill>
                  <a:srgbClr val="CC00CC"/>
                </a:solidFill>
                <a:latin typeface="Times New Roman" pitchFamily="18" charset="0"/>
                <a:cs typeface="Times New Roman" pitchFamily="18" charset="0"/>
              </a:rPr>
              <a:t>(</a:t>
            </a:r>
            <a:r>
              <a:rPr lang="en-US" altLang="zh-CN" b="1" i="1" dirty="0">
                <a:solidFill>
                  <a:srgbClr val="CC00CC"/>
                </a:solidFill>
                <a:latin typeface="Times New Roman" pitchFamily="18" charset="0"/>
                <a:cs typeface="Times New Roman" pitchFamily="18" charset="0"/>
              </a:rPr>
              <a:t>x</a:t>
            </a:r>
            <a:r>
              <a:rPr lang="en-US" altLang="zh-CN" b="1" dirty="0">
                <a:solidFill>
                  <a:srgbClr val="CC00CC"/>
                </a:solidFill>
                <a:latin typeface="Times New Roman" pitchFamily="18" charset="0"/>
                <a:cs typeface="Times New Roman" pitchFamily="18" charset="0"/>
              </a:rPr>
              <a:t>)</a:t>
            </a:r>
            <a:endParaRPr lang="zh-CN" altLang="en-US" b="1" dirty="0">
              <a:solidFill>
                <a:srgbClr val="CC00CC"/>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7045347" y="2836756"/>
                <a:ext cx="36369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CC00CC"/>
                              </a:solidFill>
                              <a:latin typeface="Cambria Math" panose="02040503050406030204" pitchFamily="18" charset="0"/>
                              <a:ea typeface="Cambria Math"/>
                            </a:rPr>
                          </m:ctrlPr>
                        </m:sSubPr>
                        <m:e>
                          <m:r>
                            <a:rPr lang="en-US" altLang="zh-CN" b="1" i="1">
                              <a:solidFill>
                                <a:srgbClr val="CC00CC"/>
                              </a:solidFill>
                              <a:latin typeface="Cambria Math"/>
                              <a:ea typeface="Cambria Math"/>
                            </a:rPr>
                            <m:t>𝑬</m:t>
                          </m:r>
                        </m:e>
                        <m:sub>
                          <m:r>
                            <a:rPr lang="en-US" altLang="zh-CN" b="1" i="1">
                              <a:solidFill>
                                <a:srgbClr val="CC00CC"/>
                              </a:solidFill>
                              <a:latin typeface="Cambria Math"/>
                              <a:ea typeface="Cambria Math"/>
                            </a:rPr>
                            <m:t>𝑪</m:t>
                          </m:r>
                        </m:sub>
                      </m:sSub>
                      <m:d>
                        <m:dPr>
                          <m:ctrlPr>
                            <a:rPr lang="en-US" altLang="zh-CN" b="1" i="1">
                              <a:solidFill>
                                <a:srgbClr val="CC00CC"/>
                              </a:solidFill>
                              <a:latin typeface="Cambria Math" panose="02040503050406030204" pitchFamily="18" charset="0"/>
                              <a:ea typeface="Cambria Math"/>
                            </a:rPr>
                          </m:ctrlPr>
                        </m:dPr>
                        <m:e>
                          <m:r>
                            <a:rPr lang="en-US" altLang="zh-CN" b="1" i="1">
                              <a:solidFill>
                                <a:srgbClr val="CC00CC"/>
                              </a:solidFill>
                              <a:latin typeface="Cambria Math"/>
                              <a:ea typeface="Cambria Math"/>
                            </a:rPr>
                            <m:t>𝒙</m:t>
                          </m:r>
                        </m:e>
                      </m:d>
                      <m:r>
                        <a:rPr lang="en-US" altLang="zh-CN" b="1" i="1">
                          <a:solidFill>
                            <a:srgbClr val="CC00CC"/>
                          </a:solidFill>
                          <a:latin typeface="Cambria Math"/>
                          <a:ea typeface="Cambria Math"/>
                        </a:rPr>
                        <m:t>=−</m:t>
                      </m:r>
                      <m:r>
                        <a:rPr lang="en-US" altLang="zh-CN" b="1" i="1">
                          <a:solidFill>
                            <a:srgbClr val="CC00CC"/>
                          </a:solidFill>
                          <a:latin typeface="Cambria Math"/>
                          <a:ea typeface="Cambria Math"/>
                        </a:rPr>
                        <m:t>𝒆𝑽</m:t>
                      </m:r>
                      <m:d>
                        <m:dPr>
                          <m:ctrlPr>
                            <a:rPr lang="en-US" altLang="zh-CN" b="1" i="1">
                              <a:solidFill>
                                <a:srgbClr val="CC00CC"/>
                              </a:solidFill>
                              <a:latin typeface="Cambria Math" panose="02040503050406030204" pitchFamily="18" charset="0"/>
                              <a:ea typeface="Cambria Math"/>
                            </a:rPr>
                          </m:ctrlPr>
                        </m:dPr>
                        <m:e>
                          <m:r>
                            <a:rPr lang="en-US" altLang="zh-CN" b="1" i="1">
                              <a:solidFill>
                                <a:srgbClr val="CC00CC"/>
                              </a:solidFill>
                              <a:latin typeface="Cambria Math"/>
                              <a:ea typeface="Cambria Math"/>
                            </a:rPr>
                            <m:t>𝒙</m:t>
                          </m:r>
                        </m:e>
                      </m:d>
                      <m:sSub>
                        <m:sSubPr>
                          <m:ctrlPr>
                            <a:rPr lang="en-US" altLang="zh-CN" b="1" i="1">
                              <a:solidFill>
                                <a:srgbClr val="CC00CC"/>
                              </a:solidFill>
                              <a:latin typeface="Cambria Math" panose="02040503050406030204" pitchFamily="18" charset="0"/>
                              <a:ea typeface="Cambria Math"/>
                            </a:rPr>
                          </m:ctrlPr>
                        </m:sSubPr>
                        <m:e>
                          <m:r>
                            <a:rPr lang="en-US" altLang="zh-CN" b="1" i="1">
                              <a:solidFill>
                                <a:srgbClr val="CC00CC"/>
                              </a:solidFill>
                              <a:latin typeface="Cambria Math"/>
                              <a:ea typeface="Cambria Math"/>
                            </a:rPr>
                            <m:t>+</m:t>
                          </m:r>
                          <m:r>
                            <a:rPr lang="en-US" altLang="zh-CN" b="1" i="1">
                              <a:solidFill>
                                <a:srgbClr val="CC00CC"/>
                              </a:solidFill>
                              <a:latin typeface="Cambria Math"/>
                              <a:ea typeface="Cambria Math"/>
                            </a:rPr>
                            <m:t>𝑬</m:t>
                          </m:r>
                        </m:e>
                        <m:sub>
                          <m:r>
                            <a:rPr lang="en-US" altLang="zh-CN" b="1" i="1">
                              <a:solidFill>
                                <a:srgbClr val="CC00CC"/>
                              </a:solidFill>
                              <a:latin typeface="Cambria Math"/>
                              <a:ea typeface="Cambria Math"/>
                            </a:rPr>
                            <m:t>𝑪</m:t>
                          </m:r>
                        </m:sub>
                      </m:sSub>
                    </m:oMath>
                  </m:oMathPara>
                </a14:m>
                <a:endParaRPr lang="zh-CN" altLang="en-US" b="1" dirty="0">
                  <a:solidFill>
                    <a:srgbClr val="CC00CC"/>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045347" y="2836756"/>
                <a:ext cx="3636958"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842655" y="3334116"/>
                <a:ext cx="3853491" cy="9285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ea typeface="Cambria Math"/>
                            </a:rPr>
                          </m:ctrlPr>
                        </m:fPr>
                        <m:num>
                          <m:r>
                            <a:rPr lang="zh-CN" altLang="en-US"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𝑬</m:t>
                              </m:r>
                            </m:e>
                            <m:sub>
                              <m:r>
                                <a:rPr lang="en-US" altLang="zh-CN" b="1" i="1">
                                  <a:latin typeface="Cambria Math"/>
                                  <a:ea typeface="Cambria Math"/>
                                </a:rPr>
                                <m:t>𝑪</m:t>
                              </m:r>
                            </m:sub>
                          </m:sSub>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r>
                        <a:rPr lang="en-US" altLang="zh-CN" b="1" i="1">
                          <a:latin typeface="Cambria Math"/>
                          <a:ea typeface="Cambria Math"/>
                        </a:rPr>
                        <m:t>𝒆</m:t>
                      </m:r>
                      <m:f>
                        <m:fPr>
                          <m:ctrlPr>
                            <a:rPr lang="en-US" altLang="zh-CN" b="1" i="1">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𝑽</m:t>
                          </m:r>
                          <m:d>
                            <m:dPr>
                              <m:ctrlPr>
                                <a:rPr lang="en-US" altLang="zh-CN" b="1" i="1">
                                  <a:latin typeface="Cambria Math" panose="02040503050406030204" pitchFamily="18" charset="0"/>
                                  <a:ea typeface="Cambria Math"/>
                                </a:rPr>
                              </m:ctrlPr>
                            </m:dPr>
                            <m:e>
                              <m:r>
                                <a:rPr lang="en-US" altLang="zh-CN" b="1" i="1">
                                  <a:latin typeface="Cambria Math"/>
                                  <a:ea typeface="Cambria Math"/>
                                </a:rPr>
                                <m:t>𝒙</m:t>
                              </m:r>
                            </m:e>
                          </m:d>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r>
                        <a:rPr lang="en-US" altLang="zh-CN" b="1" i="1">
                          <a:latin typeface="Cambria Math"/>
                          <a:ea typeface="Cambria Math"/>
                        </a:rPr>
                        <m:t>𝒆</m:t>
                      </m:r>
                      <m:r>
                        <a:rPr lang="en-US" altLang="zh-CN" b="1" i="1">
                          <a:latin typeface="Cambria Math"/>
                          <a:ea typeface="Cambria Math"/>
                        </a:rPr>
                        <m:t>∈</m:t>
                      </m:r>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1842655" y="3334116"/>
                <a:ext cx="3853491" cy="928524"/>
              </a:xfrm>
              <a:prstGeom prst="rect">
                <a:avLst/>
              </a:prstGeom>
              <a:blipFill>
                <a:blip r:embed="rId7"/>
                <a:stretch>
                  <a:fillRect/>
                </a:stretch>
              </a:blipFill>
            </p:spPr>
            <p:txBody>
              <a:bodyPr/>
              <a:lstStyle/>
              <a:p>
                <a:r>
                  <a:rPr lang="zh-CN" altLang="en-US">
                    <a:noFill/>
                  </a:rPr>
                  <a:t> </a:t>
                </a:r>
              </a:p>
            </p:txBody>
          </p:sp>
        </mc:Fallback>
      </mc:AlternateContent>
      <p:cxnSp>
        <p:nvCxnSpPr>
          <p:cNvPr id="16" name="直接连接符 15"/>
          <p:cNvCxnSpPr/>
          <p:nvPr/>
        </p:nvCxnSpPr>
        <p:spPr>
          <a:xfrm>
            <a:off x="2962331" y="4668756"/>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98602" y="4667028"/>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54343" y="4667029"/>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25074" y="4394654"/>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6556263" y="3347499"/>
                <a:ext cx="2283061"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ea typeface="Cambria Math"/>
                            </a:rPr>
                          </m:ctrlPr>
                        </m:fPr>
                        <m:num>
                          <m:r>
                            <a:rPr lang="zh-CN" altLang="en-US" b="1" i="1">
                              <a:latin typeface="Cambria Math"/>
                              <a:ea typeface="Cambria Math"/>
                            </a:rPr>
                            <m:t>𝝏</m:t>
                          </m:r>
                          <m:r>
                            <a:rPr lang="en-US" altLang="zh-CN" b="1" i="1">
                              <a:latin typeface="Cambria Math"/>
                              <a:ea typeface="Cambria Math"/>
                            </a:rPr>
                            <m:t>𝒏</m:t>
                          </m:r>
                        </m:num>
                        <m:den>
                          <m:r>
                            <a:rPr lang="zh-CN" altLang="en-US" b="1" i="1">
                              <a:latin typeface="Cambria Math"/>
                              <a:ea typeface="Cambria Math"/>
                            </a:rPr>
                            <m:t>𝝏</m:t>
                          </m:r>
                          <m:r>
                            <a:rPr lang="en-US" altLang="zh-CN" b="1" i="1">
                              <a:latin typeface="Cambria Math"/>
                              <a:ea typeface="Cambria Math"/>
                            </a:rPr>
                            <m:t>𝒙</m:t>
                          </m:r>
                        </m:den>
                      </m:f>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𝒏𝒆</m:t>
                          </m:r>
                          <m:r>
                            <a:rPr lang="en-US" altLang="zh-CN" b="1" i="1">
                              <a:latin typeface="Cambria Math"/>
                              <a:ea typeface="Cambria Math"/>
                            </a:rPr>
                            <m:t>∈</m:t>
                          </m:r>
                        </m:num>
                        <m:den>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den>
                      </m:f>
                    </m:oMath>
                  </m:oMathPara>
                </a14:m>
                <a:endParaRPr lang="zh-CN" alt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6556263" y="3347499"/>
                <a:ext cx="2283061" cy="98411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612760" y="4394654"/>
                <a:ext cx="4116191" cy="9387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𝒏𝒆</m:t>
                      </m:r>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r>
                        <a:rPr lang="en-US" altLang="zh-CN" b="1" i="1">
                          <a:latin typeface="Cambria Math"/>
                          <a:ea typeface="Cambria Math"/>
                        </a:rPr>
                        <m:t>𝒆</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𝑫</m:t>
                          </m:r>
                        </m:e>
                        <m:sub>
                          <m:r>
                            <a:rPr lang="en-US" altLang="zh-CN" b="1" i="1">
                              <a:latin typeface="Cambria Math"/>
                              <a:ea typeface="Cambria Math"/>
                            </a:rPr>
                            <m:t>𝒏</m:t>
                          </m:r>
                        </m:sub>
                      </m:sSub>
                      <m:r>
                        <a:rPr lang="en-US" altLang="zh-CN" b="1" i="1">
                          <a:latin typeface="Cambria Math"/>
                          <a:ea typeface="Cambria Math"/>
                        </a:rPr>
                        <m:t>(−</m:t>
                      </m:r>
                      <m:f>
                        <m:fPr>
                          <m:ctrlPr>
                            <a:rPr lang="en-US" altLang="zh-CN" b="1" i="1">
                              <a:latin typeface="Cambria Math" panose="02040503050406030204" pitchFamily="18" charset="0"/>
                              <a:ea typeface="Cambria Math"/>
                            </a:rPr>
                          </m:ctrlPr>
                        </m:fPr>
                        <m:num>
                          <m:r>
                            <a:rPr lang="en-US" altLang="zh-CN" b="1" i="1">
                              <a:latin typeface="Cambria Math"/>
                              <a:ea typeface="Cambria Math"/>
                            </a:rPr>
                            <m:t>𝒏𝒆</m:t>
                          </m:r>
                          <m:r>
                            <a:rPr lang="en-US" altLang="zh-CN" b="1" i="1">
                              <a:latin typeface="Cambria Math"/>
                              <a:ea typeface="Cambria Math"/>
                            </a:rPr>
                            <m:t>∈</m:t>
                          </m:r>
                        </m:num>
                        <m:den>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den>
                      </m:f>
                      <m:r>
                        <a:rPr lang="en-US" altLang="zh-CN" b="1" i="1">
                          <a:latin typeface="Cambria Math"/>
                          <a:ea typeface="Cambria Math"/>
                        </a:rPr>
                        <m:t>)</m:t>
                      </m:r>
                    </m:oMath>
                  </m:oMathPara>
                </a14:m>
                <a:endParaRPr lang="zh-CN" alt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2612760" y="4394654"/>
                <a:ext cx="4116191" cy="938719"/>
              </a:xfrm>
              <a:prstGeom prst="rect">
                <a:avLst/>
              </a:prstGeom>
              <a:blipFill>
                <a:blip r:embed="rId9"/>
                <a:stretch>
                  <a:fillRect/>
                </a:stretch>
              </a:blipFill>
            </p:spPr>
            <p:txBody>
              <a:bodyPr/>
              <a:lstStyle/>
              <a:p>
                <a:r>
                  <a:rPr lang="zh-CN" altLang="en-US">
                    <a:noFill/>
                  </a:rPr>
                  <a:t> </a:t>
                </a:r>
              </a:p>
            </p:txBody>
          </p:sp>
        </mc:Fallback>
      </mc:AlternateContent>
      <p:cxnSp>
        <p:nvCxnSpPr>
          <p:cNvPr id="21" name="直接连接符 20"/>
          <p:cNvCxnSpPr/>
          <p:nvPr/>
        </p:nvCxnSpPr>
        <p:spPr>
          <a:xfrm>
            <a:off x="2724825" y="4667027"/>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622403" y="4394653"/>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99174" y="4679220"/>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340017" y="4649606"/>
            <a:ext cx="237506" cy="3905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6933859" y="4424470"/>
                <a:ext cx="2349746" cy="9089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r>
                        <a:rPr lang="en-US" altLang="zh-CN" b="1" i="1">
                          <a:latin typeface="Cambria Math"/>
                          <a:ea typeface="Cambria Math"/>
                        </a:rPr>
                        <m:t>=</m:t>
                      </m:r>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𝑫</m:t>
                          </m:r>
                        </m:e>
                        <m:sub>
                          <m:r>
                            <a:rPr lang="en-US" altLang="zh-CN" b="1" i="1">
                              <a:latin typeface="Cambria Math"/>
                              <a:ea typeface="Cambria Math"/>
                            </a:rPr>
                            <m:t>𝒏</m:t>
                          </m:r>
                        </m:sub>
                      </m:sSub>
                      <m:f>
                        <m:fPr>
                          <m:ctrlPr>
                            <a:rPr lang="en-US" altLang="zh-CN" b="1" i="1">
                              <a:latin typeface="Cambria Math" panose="02040503050406030204" pitchFamily="18" charset="0"/>
                              <a:ea typeface="Cambria Math"/>
                            </a:rPr>
                          </m:ctrlPr>
                        </m:fPr>
                        <m:num>
                          <m:r>
                            <a:rPr lang="en-US" altLang="zh-CN" b="1" i="1">
                              <a:latin typeface="Cambria Math"/>
                              <a:ea typeface="Cambria Math"/>
                            </a:rPr>
                            <m:t>𝒆</m:t>
                          </m:r>
                        </m:num>
                        <m:den>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den>
                      </m:f>
                    </m:oMath>
                  </m:oMathPara>
                </a14:m>
                <a:endParaRPr lang="zh-CN" altLang="en-US" b="1" dirty="0"/>
              </a:p>
            </p:txBody>
          </p:sp>
        </mc:Choice>
        <mc:Fallback xmlns="">
          <p:sp>
            <p:nvSpPr>
              <p:cNvPr id="27" name="TextBox 26"/>
              <p:cNvSpPr txBox="1">
                <a:spLocks noRot="1" noChangeAspect="1" noMove="1" noResize="1" noEditPoints="1" noAdjustHandles="1" noChangeArrowheads="1" noChangeShapeType="1" noTextEdit="1"/>
              </p:cNvSpPr>
              <p:nvPr/>
            </p:nvSpPr>
            <p:spPr>
              <a:xfrm>
                <a:off x="6933859" y="4424470"/>
                <a:ext cx="2349746" cy="90890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3785238" y="5450226"/>
                <a:ext cx="1877502" cy="97148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𝑫</m:t>
                              </m:r>
                            </m:e>
                            <m:sub>
                              <m:r>
                                <a:rPr lang="en-US" altLang="zh-CN" b="1" i="1">
                                  <a:latin typeface="Cambria Math"/>
                                  <a:ea typeface="Cambria Math"/>
                                </a:rPr>
                                <m:t>𝒏</m:t>
                              </m:r>
                            </m:sub>
                          </m:sSub>
                        </m:num>
                        <m:den>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𝒏</m:t>
                              </m:r>
                            </m:sub>
                          </m:sSub>
                        </m:den>
                      </m:f>
                      <m:r>
                        <a:rPr lang="en-US" altLang="zh-CN" b="1" i="1">
                          <a:latin typeface="Cambria Math"/>
                          <a:ea typeface="Cambria Math"/>
                        </a:rPr>
                        <m:t>=</m:t>
                      </m:r>
                      <m:f>
                        <m:fPr>
                          <m:ctrlPr>
                            <a:rPr lang="en-US" altLang="zh-CN" b="1" i="1">
                              <a:latin typeface="Cambria Math" panose="02040503050406030204" pitchFamily="18" charset="0"/>
                              <a:ea typeface="Cambria Math"/>
                            </a:rPr>
                          </m:ctrlPr>
                        </m:fPr>
                        <m:num>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num>
                        <m:den>
                          <m:r>
                            <a:rPr lang="en-US" altLang="zh-CN" b="1" i="1">
                              <a:latin typeface="Cambria Math"/>
                              <a:ea typeface="Cambria Math"/>
                            </a:rPr>
                            <m:t>𝒆</m:t>
                          </m:r>
                        </m:den>
                      </m:f>
                    </m:oMath>
                  </m:oMathPara>
                </a14:m>
                <a:endParaRPr lang="zh-CN" altLang="en-US" b="1" dirty="0"/>
              </a:p>
            </p:txBody>
          </p:sp>
        </mc:Choice>
        <mc:Fallback xmlns="">
          <p:sp>
            <p:nvSpPr>
              <p:cNvPr id="28" name="TextBox 27"/>
              <p:cNvSpPr txBox="1">
                <a:spLocks noRot="1" noChangeAspect="1" noMove="1" noResize="1" noEditPoints="1" noAdjustHandles="1" noChangeArrowheads="1" noChangeShapeType="1" noTextEdit="1"/>
              </p:cNvSpPr>
              <p:nvPr/>
            </p:nvSpPr>
            <p:spPr>
              <a:xfrm>
                <a:off x="3785238" y="5450226"/>
                <a:ext cx="1877502" cy="97148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556262" y="5380848"/>
                <a:ext cx="1869486" cy="1040862"/>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b="1" i="1">
                              <a:latin typeface="Cambria Math" panose="02040503050406030204" pitchFamily="18" charset="0"/>
                            </a:rPr>
                          </m:ctrlPr>
                        </m:fPr>
                        <m:num>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𝑫</m:t>
                              </m:r>
                            </m:e>
                            <m:sub>
                              <m:r>
                                <a:rPr lang="en-US" altLang="zh-CN" b="1" i="1">
                                  <a:latin typeface="Cambria Math"/>
                                  <a:ea typeface="Cambria Math"/>
                                </a:rPr>
                                <m:t>𝒑</m:t>
                              </m:r>
                            </m:sub>
                          </m:sSub>
                        </m:num>
                        <m:den>
                          <m:sSub>
                            <m:sSubPr>
                              <m:ctrlPr>
                                <a:rPr lang="en-US" altLang="zh-CN" b="1" i="1">
                                  <a:latin typeface="Cambria Math" panose="02040503050406030204" pitchFamily="18" charset="0"/>
                                </a:rPr>
                              </m:ctrlPr>
                            </m:sSubPr>
                            <m:e>
                              <m:r>
                                <a:rPr lang="zh-CN" altLang="en-US" b="1" i="1">
                                  <a:latin typeface="Cambria Math"/>
                                </a:rPr>
                                <m:t>𝝁</m:t>
                              </m:r>
                            </m:e>
                            <m:sub>
                              <m:r>
                                <a:rPr lang="en-US" altLang="zh-CN" b="1" i="1">
                                  <a:latin typeface="Cambria Math"/>
                                </a:rPr>
                                <m:t>𝒑</m:t>
                              </m:r>
                            </m:sub>
                          </m:sSub>
                        </m:den>
                      </m:f>
                      <m:r>
                        <a:rPr lang="en-US" altLang="zh-CN" b="1" i="1">
                          <a:latin typeface="Cambria Math"/>
                          <a:ea typeface="Cambria Math"/>
                        </a:rPr>
                        <m:t>=</m:t>
                      </m:r>
                      <m:f>
                        <m:fPr>
                          <m:ctrlPr>
                            <a:rPr lang="en-US" altLang="zh-CN" b="1" i="1">
                              <a:latin typeface="Cambria Math" panose="02040503050406030204" pitchFamily="18" charset="0"/>
                              <a:ea typeface="Cambria Math"/>
                            </a:rPr>
                          </m:ctrlPr>
                        </m:fPr>
                        <m:num>
                          <m:sSub>
                            <m:sSubPr>
                              <m:ctrlPr>
                                <a:rPr lang="en-US" altLang="zh-CN" b="1" i="1">
                                  <a:latin typeface="Cambria Math" panose="02040503050406030204" pitchFamily="18" charset="0"/>
                                  <a:ea typeface="Cambria Math"/>
                                </a:rPr>
                              </m:ctrlPr>
                            </m:sSubPr>
                            <m:e>
                              <m:r>
                                <a:rPr lang="en-US" altLang="zh-CN" b="1" i="1">
                                  <a:latin typeface="Cambria Math"/>
                                  <a:ea typeface="Cambria Math"/>
                                </a:rPr>
                                <m:t>𝑲</m:t>
                              </m:r>
                            </m:e>
                            <m:sub>
                              <m:r>
                                <a:rPr lang="en-US" altLang="zh-CN" b="1" i="1">
                                  <a:latin typeface="Cambria Math"/>
                                  <a:ea typeface="Cambria Math"/>
                                </a:rPr>
                                <m:t>𝟎</m:t>
                              </m:r>
                            </m:sub>
                          </m:sSub>
                          <m:r>
                            <a:rPr lang="en-US" altLang="zh-CN" b="1" i="1">
                              <a:latin typeface="Cambria Math"/>
                              <a:ea typeface="Cambria Math"/>
                            </a:rPr>
                            <m:t>𝑻</m:t>
                          </m:r>
                        </m:num>
                        <m:den>
                          <m:r>
                            <a:rPr lang="en-US" altLang="zh-CN" b="1" i="1">
                              <a:latin typeface="Cambria Math"/>
                              <a:ea typeface="Cambria Math"/>
                            </a:rPr>
                            <m:t>𝒆</m:t>
                          </m:r>
                        </m:den>
                      </m:f>
                    </m:oMath>
                  </m:oMathPara>
                </a14:m>
                <a:endParaRPr lang="zh-CN" altLang="en-US"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6556262" y="5380848"/>
                <a:ext cx="1869486" cy="1040862"/>
              </a:xfrm>
              <a:prstGeom prst="rect">
                <a:avLst/>
              </a:prstGeom>
              <a:blipFill>
                <a:blip r:embed="rId12"/>
                <a:stretch>
                  <a:fillRect/>
                </a:stretch>
              </a:blipFill>
            </p:spPr>
            <p:txBody>
              <a:bodyPr/>
              <a:lstStyle/>
              <a:p>
                <a:r>
                  <a:rPr lang="zh-CN" altLang="en-US">
                    <a:noFill/>
                  </a:rPr>
                  <a:t> </a:t>
                </a:r>
              </a:p>
            </p:txBody>
          </p:sp>
        </mc:Fallback>
      </mc:AlternateContent>
      <p:grpSp>
        <p:nvGrpSpPr>
          <p:cNvPr id="30" name="组合 29"/>
          <p:cNvGrpSpPr/>
          <p:nvPr/>
        </p:nvGrpSpPr>
        <p:grpSpPr>
          <a:xfrm>
            <a:off x="10029093" y="6448526"/>
            <a:ext cx="552450" cy="314325"/>
            <a:chOff x="5172075" y="6438900"/>
            <a:chExt cx="552450" cy="314325"/>
          </a:xfrm>
        </p:grpSpPr>
        <p:sp>
          <p:nvSpPr>
            <p:cNvPr id="31" name="棱台 3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11" name="矩形 10"/>
              <p:cNvSpPr/>
              <p:nvPr/>
            </p:nvSpPr>
            <p:spPr>
              <a:xfrm>
                <a:off x="6326956" y="851114"/>
                <a:ext cx="4717272" cy="911596"/>
              </a:xfrm>
              <a:prstGeom prst="rect">
                <a:avLst/>
              </a:prstGeom>
              <a:solidFill>
                <a:schemeClr val="bg1"/>
              </a:solid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b="1" i="1" smtClean="0">
                          <a:solidFill>
                            <a:srgbClr val="002060"/>
                          </a:solidFill>
                          <a:latin typeface="Cambria Math"/>
                        </a:rPr>
                        <m:t>𝒏𝒆</m:t>
                      </m:r>
                      <m:sSub>
                        <m:sSubPr>
                          <m:ctrlPr>
                            <a:rPr lang="en-US" altLang="zh-CN" b="1" i="1">
                              <a:solidFill>
                                <a:srgbClr val="002060"/>
                              </a:solidFill>
                              <a:latin typeface="Cambria Math" panose="02040503050406030204" pitchFamily="18" charset="0"/>
                            </a:rPr>
                          </m:ctrlPr>
                        </m:sSubPr>
                        <m:e>
                          <m:r>
                            <a:rPr lang="zh-CN" altLang="en-US" b="1" i="1">
                              <a:solidFill>
                                <a:srgbClr val="002060"/>
                              </a:solidFill>
                              <a:latin typeface="Cambria Math"/>
                            </a:rPr>
                            <m:t>𝝁</m:t>
                          </m:r>
                        </m:e>
                        <m:sub>
                          <m:r>
                            <a:rPr lang="en-US" altLang="zh-CN" b="1" i="1">
                              <a:solidFill>
                                <a:srgbClr val="002060"/>
                              </a:solidFill>
                              <a:latin typeface="Cambria Math"/>
                            </a:rPr>
                            <m:t>𝒏</m:t>
                          </m:r>
                        </m:sub>
                      </m:sSub>
                      <m:r>
                        <a:rPr lang="en-US" altLang="zh-CN" b="1" i="1">
                          <a:solidFill>
                            <a:srgbClr val="002060"/>
                          </a:solidFill>
                          <a:latin typeface="Cambria Math"/>
                          <a:ea typeface="Cambria Math"/>
                        </a:rPr>
                        <m:t>∈</m:t>
                      </m:r>
                      <m:r>
                        <a:rPr lang="en-US" altLang="zh-CN" b="1" i="1">
                          <a:solidFill>
                            <a:srgbClr val="002060"/>
                          </a:solidFill>
                          <a:latin typeface="Cambria Math" panose="02040503050406030204" pitchFamily="18" charset="0"/>
                          <a:ea typeface="Cambria Math"/>
                        </a:rPr>
                        <m:t>=</m:t>
                      </m:r>
                      <m:r>
                        <a:rPr lang="en-US" altLang="zh-CN" b="1" i="1" smtClean="0">
                          <a:solidFill>
                            <a:srgbClr val="002060"/>
                          </a:solidFill>
                          <a:latin typeface="Cambria Math" panose="02040503050406030204" pitchFamily="18" charset="0"/>
                          <a:ea typeface="Cambria Math"/>
                        </a:rPr>
                        <m:t>−</m:t>
                      </m:r>
                      <m:r>
                        <a:rPr lang="en-US" altLang="zh-CN" b="1" i="1">
                          <a:solidFill>
                            <a:srgbClr val="002060"/>
                          </a:solidFill>
                          <a:latin typeface="Cambria Math"/>
                          <a:ea typeface="Cambria Math"/>
                        </a:rPr>
                        <m:t>𝒆</m:t>
                      </m:r>
                      <m:sSub>
                        <m:sSubPr>
                          <m:ctrlPr>
                            <a:rPr lang="en-US" altLang="zh-CN" b="1" i="1">
                              <a:solidFill>
                                <a:srgbClr val="002060"/>
                              </a:solidFill>
                              <a:latin typeface="Cambria Math" panose="02040503050406030204" pitchFamily="18" charset="0"/>
                            </a:rPr>
                          </m:ctrlPr>
                        </m:sSubPr>
                        <m:e>
                          <m:r>
                            <a:rPr lang="en-US" altLang="zh-CN" b="1" i="1">
                              <a:solidFill>
                                <a:srgbClr val="002060"/>
                              </a:solidFill>
                              <a:latin typeface="Cambria Math"/>
                            </a:rPr>
                            <m:t>𝑫</m:t>
                          </m:r>
                        </m:e>
                        <m:sub>
                          <m:r>
                            <a:rPr lang="en-US" altLang="zh-CN" b="1" i="1">
                              <a:solidFill>
                                <a:srgbClr val="002060"/>
                              </a:solidFill>
                              <a:latin typeface="Cambria Math"/>
                            </a:rPr>
                            <m:t>𝒏</m:t>
                          </m:r>
                        </m:sub>
                      </m:sSub>
                      <m:f>
                        <m:fPr>
                          <m:ctrlPr>
                            <a:rPr lang="en-US" altLang="zh-CN" b="1" i="1">
                              <a:solidFill>
                                <a:srgbClr val="002060"/>
                              </a:solidFill>
                              <a:latin typeface="Cambria Math" panose="02040503050406030204" pitchFamily="18" charset="0"/>
                            </a:rPr>
                          </m:ctrlPr>
                        </m:fPr>
                        <m:num>
                          <m:r>
                            <a:rPr lang="zh-CN" altLang="en-US" b="1" i="1">
                              <a:solidFill>
                                <a:srgbClr val="002060"/>
                              </a:solidFill>
                              <a:latin typeface="Cambria Math"/>
                            </a:rPr>
                            <m:t>𝝏</m:t>
                          </m:r>
                          <m:r>
                            <a:rPr lang="en-US" altLang="zh-CN" b="1" i="1">
                              <a:solidFill>
                                <a:srgbClr val="002060"/>
                              </a:solidFill>
                              <a:latin typeface="Cambria Math"/>
                            </a:rPr>
                            <m:t>𝒏</m:t>
                          </m:r>
                        </m:num>
                        <m:den>
                          <m:r>
                            <a:rPr lang="zh-CN" altLang="en-US" b="1" i="1">
                              <a:solidFill>
                                <a:srgbClr val="002060"/>
                              </a:solidFill>
                              <a:latin typeface="Cambria Math"/>
                            </a:rPr>
                            <m:t>𝝏</m:t>
                          </m:r>
                          <m:r>
                            <a:rPr lang="en-US" altLang="zh-CN" b="1" i="1">
                              <a:solidFill>
                                <a:srgbClr val="002060"/>
                              </a:solidFill>
                              <a:latin typeface="Cambria Math"/>
                            </a:rPr>
                            <m:t>𝒙</m:t>
                          </m:r>
                        </m:den>
                      </m:f>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326956" y="851114"/>
                <a:ext cx="4717272" cy="911596"/>
              </a:xfrm>
              <a:prstGeom prst="rect">
                <a:avLst/>
              </a:prstGeom>
              <a:blipFill>
                <a:blip r:embed="rId13"/>
                <a:stretch>
                  <a:fillRect/>
                </a:stretch>
              </a:blipFill>
            </p:spPr>
            <p:txBody>
              <a:bodyPr/>
              <a:lstStyle/>
              <a:p>
                <a:r>
                  <a:rPr lang="zh-CN" altLang="en-US">
                    <a:noFill/>
                  </a:rPr>
                  <a:t> </a:t>
                </a:r>
              </a:p>
            </p:txBody>
          </p:sp>
        </mc:Fallback>
      </mc:AlternateContent>
      <p:sp>
        <p:nvSpPr>
          <p:cNvPr id="23" name="矩形 22"/>
          <p:cNvSpPr/>
          <p:nvPr/>
        </p:nvSpPr>
        <p:spPr>
          <a:xfrm>
            <a:off x="6261013" y="833355"/>
            <a:ext cx="3128226" cy="929122"/>
          </a:xfrm>
          <a:prstGeom prst="rect">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66152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1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10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up)">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up)">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wipe(up)">
                                      <p:cBhvr>
                                        <p:cTn id="94" dur="500"/>
                                        <p:tgtEl>
                                          <p:spTgt spid="2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10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wipe(left)">
                                      <p:cBhvr>
                                        <p:cTn id="104" dur="10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wipe(left)">
                                      <p:cBhvr>
                                        <p:cTn id="109" dur="1000"/>
                                        <p:tgtEl>
                                          <p:spTgt spid="29"/>
                                        </p:tgtEl>
                                      </p:cBhvr>
                                    </p:animEffect>
                                  </p:childTnLst>
                                </p:cTn>
                              </p:par>
                            </p:childTnLst>
                          </p:cTn>
                        </p:par>
                        <p:par>
                          <p:cTn id="110" fill="hold">
                            <p:stCondLst>
                              <p:cond delay="1000"/>
                            </p:stCondLst>
                            <p:childTnLst>
                              <p:par>
                                <p:cTn id="111" presetID="22" presetClass="entr" presetSubtype="4"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wipe(down)">
                                      <p:cBhvr>
                                        <p:cTn id="1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22" grpId="0"/>
      <p:bldP spid="17" grpId="0"/>
      <p:bldP spid="27" grpId="0"/>
      <p:bldP spid="28" grpId="0" animBg="1"/>
      <p:bldP spid="29" grpId="0" animBg="1"/>
      <p:bldP spid="11"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0001" y="432018"/>
            <a:ext cx="3328155" cy="769441"/>
          </a:xfrm>
          <a:prstGeom prst="rect">
            <a:avLst/>
          </a:prstGeom>
          <a:noFill/>
        </p:spPr>
        <p:txBody>
          <a:bodyPr wrap="none" rtlCol="0">
            <a:spAutoFit/>
          </a:bodyPr>
          <a:lstStyle/>
          <a:p>
            <a:r>
              <a:rPr lang="zh-CN" altLang="en-US" sz="4400" b="1" dirty="0">
                <a:solidFill>
                  <a:srgbClr val="FF0000"/>
                </a:solidFill>
              </a:rPr>
              <a:t>第六章  内容</a:t>
            </a:r>
          </a:p>
        </p:txBody>
      </p:sp>
      <p:sp>
        <p:nvSpPr>
          <p:cNvPr id="3" name="TextBox 2"/>
          <p:cNvSpPr txBox="1"/>
          <p:nvPr/>
        </p:nvSpPr>
        <p:spPr>
          <a:xfrm>
            <a:off x="2841003" y="1448620"/>
            <a:ext cx="7330965" cy="3323987"/>
          </a:xfrm>
          <a:prstGeom prst="rect">
            <a:avLst/>
          </a:prstGeom>
          <a:noFill/>
        </p:spPr>
        <p:txBody>
          <a:bodyPr wrap="square" rtlCol="0">
            <a:spAutoFit/>
          </a:bodyPr>
          <a:lstStyle/>
          <a:p>
            <a:pPr>
              <a:lnSpc>
                <a:spcPct val="150000"/>
              </a:lnSpc>
            </a:pPr>
            <a:r>
              <a:rPr lang="en-US" altLang="zh-CN" b="1" dirty="0"/>
              <a:t>6.1 </a:t>
            </a:r>
            <a:r>
              <a:rPr lang="zh-CN" altLang="en-US" b="1" dirty="0"/>
              <a:t>非平衡载流子的产生和复合</a:t>
            </a:r>
            <a:endParaRPr lang="en-US" altLang="zh-CN" b="1" dirty="0"/>
          </a:p>
          <a:p>
            <a:pPr>
              <a:lnSpc>
                <a:spcPct val="150000"/>
              </a:lnSpc>
            </a:pPr>
            <a:r>
              <a:rPr lang="en-US" altLang="zh-CN" b="1" dirty="0"/>
              <a:t>6.2</a:t>
            </a:r>
            <a:r>
              <a:rPr lang="zh-CN" altLang="en-US" b="1" dirty="0"/>
              <a:t>连续性方程</a:t>
            </a:r>
            <a:endParaRPr lang="en-US" altLang="zh-CN" b="1" dirty="0"/>
          </a:p>
          <a:p>
            <a:pPr>
              <a:lnSpc>
                <a:spcPct val="150000"/>
              </a:lnSpc>
            </a:pPr>
            <a:r>
              <a:rPr lang="en-US" altLang="zh-CN" b="1" dirty="0"/>
              <a:t>6.3</a:t>
            </a:r>
            <a:r>
              <a:rPr lang="zh-CN" altLang="en-US" b="1" dirty="0"/>
              <a:t>非本征半导体中非平衡少子的扩散和漂移</a:t>
            </a:r>
            <a:endParaRPr lang="en-US" altLang="zh-CN" b="1" dirty="0"/>
          </a:p>
          <a:p>
            <a:pPr>
              <a:lnSpc>
                <a:spcPct val="150000"/>
              </a:lnSpc>
            </a:pPr>
            <a:r>
              <a:rPr lang="en-US" altLang="zh-CN" b="1" dirty="0"/>
              <a:t>6.4</a:t>
            </a:r>
            <a:r>
              <a:rPr lang="zh-CN" altLang="en-US" b="1" dirty="0"/>
              <a:t>近本征半导体中非平衡少子的扩散和漂移</a:t>
            </a:r>
            <a:r>
              <a:rPr lang="en-US" altLang="zh-CN" b="1" dirty="0"/>
              <a:t>6.5</a:t>
            </a:r>
            <a:r>
              <a:rPr lang="zh-CN" altLang="en-US" b="1" dirty="0"/>
              <a:t>载流子复合</a:t>
            </a:r>
            <a:endParaRPr lang="en-US" altLang="zh-CN" b="1" dirty="0"/>
          </a:p>
        </p:txBody>
      </p:sp>
      <p:grpSp>
        <p:nvGrpSpPr>
          <p:cNvPr id="4" name="组合 3"/>
          <p:cNvGrpSpPr/>
          <p:nvPr/>
        </p:nvGrpSpPr>
        <p:grpSpPr>
          <a:xfrm>
            <a:off x="10029093" y="6448526"/>
            <a:ext cx="552450" cy="314325"/>
            <a:chOff x="5172075" y="6438900"/>
            <a:chExt cx="552450" cy="314325"/>
          </a:xfrm>
        </p:grpSpPr>
        <p:sp>
          <p:nvSpPr>
            <p:cNvPr id="5" name="棱台 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70624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0" y="92449"/>
            <a:ext cx="6935191" cy="923330"/>
          </a:xfrm>
          <a:prstGeom prst="rect">
            <a:avLst/>
          </a:prstGeom>
        </p:spPr>
        <p:txBody>
          <a:bodyPr wrap="square">
            <a:spAutoFit/>
          </a:bodyPr>
          <a:lstStyle/>
          <a:p>
            <a:pPr>
              <a:lnSpc>
                <a:spcPct val="150000"/>
              </a:lnSpc>
            </a:pPr>
            <a:r>
              <a:rPr lang="en-US" altLang="zh-CN" sz="3600" b="1" dirty="0">
                <a:solidFill>
                  <a:srgbClr val="FF0000"/>
                </a:solidFill>
              </a:rPr>
              <a:t>6.2.2 </a:t>
            </a:r>
            <a:r>
              <a:rPr lang="zh-CN" altLang="en-US" sz="3600" b="1" dirty="0">
                <a:solidFill>
                  <a:srgbClr val="FF0000"/>
                </a:solidFill>
              </a:rPr>
              <a:t>爱因斯坦关系</a:t>
            </a:r>
            <a:endParaRPr lang="en-US" altLang="zh-CN" sz="3600" b="1" dirty="0">
              <a:solidFill>
                <a:srgbClr val="FF0000"/>
              </a:solidFill>
            </a:endParaRPr>
          </a:p>
        </p:txBody>
      </p:sp>
      <p:sp>
        <p:nvSpPr>
          <p:cNvPr id="3" name="TextBox 2"/>
          <p:cNvSpPr txBox="1"/>
          <p:nvPr/>
        </p:nvSpPr>
        <p:spPr>
          <a:xfrm>
            <a:off x="3116590" y="1514565"/>
            <a:ext cx="6577633" cy="954107"/>
          </a:xfrm>
          <a:prstGeom prst="rect">
            <a:avLst/>
          </a:prstGeom>
          <a:noFill/>
        </p:spPr>
        <p:txBody>
          <a:bodyPr wrap="square" rtlCol="0">
            <a:spAutoFit/>
          </a:bodyPr>
          <a:lstStyle/>
          <a:p>
            <a:r>
              <a:rPr lang="zh-CN" altLang="zh-CN" b="1" dirty="0">
                <a:solidFill>
                  <a:srgbClr val="CC00CC"/>
                </a:solidFill>
                <a:latin typeface="华文楷体" pitchFamily="2" charset="-122"/>
                <a:ea typeface="华文楷体" pitchFamily="2" charset="-122"/>
              </a:rPr>
              <a:t>实验证明在有非平衡载流子存在时，爱因斯坦关系仍成立。</a:t>
            </a:r>
            <a:endParaRPr lang="zh-CN" altLang="en-US" b="1" dirty="0">
              <a:solidFill>
                <a:srgbClr val="CC00CC"/>
              </a:solidFill>
              <a:latin typeface="华文楷体" pitchFamily="2" charset="-122"/>
              <a:ea typeface="华文楷体" pitchFamily="2" charset="-122"/>
            </a:endParaRPr>
          </a:p>
        </p:txBody>
      </p:sp>
      <p:sp>
        <p:nvSpPr>
          <p:cNvPr id="4" name="矩形 3"/>
          <p:cNvSpPr/>
          <p:nvPr/>
        </p:nvSpPr>
        <p:spPr>
          <a:xfrm>
            <a:off x="3116590" y="2608145"/>
            <a:ext cx="6988629" cy="523220"/>
          </a:xfrm>
          <a:prstGeom prst="rect">
            <a:avLst/>
          </a:prstGeom>
        </p:spPr>
        <p:txBody>
          <a:bodyPr wrap="square">
            <a:spAutoFit/>
          </a:bodyPr>
          <a:lstStyle/>
          <a:p>
            <a:r>
              <a:rPr lang="zh-CN" altLang="zh-CN" b="1" dirty="0">
                <a:solidFill>
                  <a:srgbClr val="002060"/>
                </a:solidFill>
                <a:latin typeface="华文行楷" pitchFamily="2" charset="-122"/>
                <a:ea typeface="华文行楷" pitchFamily="2" charset="-122"/>
              </a:rPr>
              <a:t>爱因斯坦关系只适用于非简并半导体。</a:t>
            </a:r>
            <a:endParaRPr lang="zh-CN" altLang="en-US" b="1" dirty="0">
              <a:solidFill>
                <a:srgbClr val="002060"/>
              </a:solidFill>
              <a:latin typeface="华文行楷" pitchFamily="2" charset="-122"/>
              <a:ea typeface="华文行楷"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6307758"/>
              </p:ext>
            </p:extLst>
          </p:nvPr>
        </p:nvGraphicFramePr>
        <p:xfrm>
          <a:off x="2231884" y="3472374"/>
          <a:ext cx="7873334" cy="1524000"/>
        </p:xfrm>
        <a:graphic>
          <a:graphicData uri="http://schemas.openxmlformats.org/drawingml/2006/table">
            <a:tbl>
              <a:tblPr>
                <a:tableStyleId>{5C22544A-7EE6-4342-B048-85BDC9FD1C3A}</a:tableStyleId>
              </a:tblPr>
              <a:tblGrid>
                <a:gridCol w="828772">
                  <a:extLst>
                    <a:ext uri="{9D8B030D-6E8A-4147-A177-3AD203B41FA5}">
                      <a16:colId xmlns:a16="http://schemas.microsoft.com/office/drawing/2014/main" val="20000"/>
                    </a:ext>
                  </a:extLst>
                </a:gridCol>
                <a:gridCol w="1657544">
                  <a:extLst>
                    <a:ext uri="{9D8B030D-6E8A-4147-A177-3AD203B41FA5}">
                      <a16:colId xmlns:a16="http://schemas.microsoft.com/office/drawing/2014/main" val="20001"/>
                    </a:ext>
                  </a:extLst>
                </a:gridCol>
                <a:gridCol w="1657544">
                  <a:extLst>
                    <a:ext uri="{9D8B030D-6E8A-4147-A177-3AD203B41FA5}">
                      <a16:colId xmlns:a16="http://schemas.microsoft.com/office/drawing/2014/main" val="20002"/>
                    </a:ext>
                  </a:extLst>
                </a:gridCol>
                <a:gridCol w="1864737">
                  <a:extLst>
                    <a:ext uri="{9D8B030D-6E8A-4147-A177-3AD203B41FA5}">
                      <a16:colId xmlns:a16="http://schemas.microsoft.com/office/drawing/2014/main" val="20003"/>
                    </a:ext>
                  </a:extLst>
                </a:gridCol>
                <a:gridCol w="1864737">
                  <a:extLst>
                    <a:ext uri="{9D8B030D-6E8A-4147-A177-3AD203B41FA5}">
                      <a16:colId xmlns:a16="http://schemas.microsoft.com/office/drawing/2014/main" val="20004"/>
                    </a:ext>
                  </a:extLst>
                </a:gridCol>
              </a:tblGrid>
              <a:tr h="190500">
                <a:tc>
                  <a:txBody>
                    <a:bodyPr/>
                    <a:lstStyle/>
                    <a:p>
                      <a:pPr algn="just">
                        <a:lnSpc>
                          <a:spcPct val="125000"/>
                        </a:lnSpc>
                        <a:spcAft>
                          <a:spcPts val="0"/>
                        </a:spcAft>
                      </a:pPr>
                      <a:r>
                        <a:rPr lang="en-US" sz="2000" b="1" kern="100" dirty="0">
                          <a:effectLst/>
                        </a:rPr>
                        <a:t> </a:t>
                      </a:r>
                      <a:endParaRPr lang="zh-CN" sz="2000" b="1" kern="100" dirty="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D</a:t>
                      </a:r>
                      <a:r>
                        <a:rPr lang="en-US" sz="2000" b="1" kern="100" baseline="-25000">
                          <a:effectLst/>
                        </a:rPr>
                        <a:t>n</a:t>
                      </a:r>
                      <a:r>
                        <a:rPr lang="en-US" sz="2000" b="1" kern="100">
                          <a:effectLst/>
                        </a:rPr>
                        <a:t>(cm</a:t>
                      </a:r>
                      <a:r>
                        <a:rPr lang="en-US" sz="2000" b="1" kern="100" baseline="30000">
                          <a:effectLst/>
                        </a:rPr>
                        <a:t>2</a:t>
                      </a:r>
                      <a:r>
                        <a:rPr lang="en-US" sz="2000" b="1" kern="100">
                          <a:effectLst/>
                        </a:rPr>
                        <a:t>/s)</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dirty="0" err="1">
                          <a:effectLst/>
                        </a:rPr>
                        <a:t>D</a:t>
                      </a:r>
                      <a:r>
                        <a:rPr lang="en-US" sz="2000" b="1" kern="100" baseline="-25000" dirty="0" err="1">
                          <a:effectLst/>
                        </a:rPr>
                        <a:t>p</a:t>
                      </a:r>
                      <a:r>
                        <a:rPr lang="en-US" sz="2000" b="1" kern="100" dirty="0">
                          <a:effectLst/>
                        </a:rPr>
                        <a:t>(cm</a:t>
                      </a:r>
                      <a:r>
                        <a:rPr lang="en-US" sz="2000" b="1" kern="100" baseline="30000" dirty="0">
                          <a:effectLst/>
                        </a:rPr>
                        <a:t>2</a:t>
                      </a:r>
                      <a:r>
                        <a:rPr lang="en-US" sz="2000" b="1" kern="100" dirty="0">
                          <a:effectLst/>
                        </a:rPr>
                        <a:t>/s)</a:t>
                      </a:r>
                      <a:endParaRPr lang="zh-CN" sz="2000" b="1" kern="100" dirty="0">
                        <a:effectLst/>
                        <a:latin typeface="Times New Roman"/>
                        <a:ea typeface="宋体"/>
                      </a:endParaRPr>
                    </a:p>
                  </a:txBody>
                  <a:tcPr marL="68580" marR="68580" marT="0" marB="0"/>
                </a:tc>
                <a:tc>
                  <a:txBody>
                    <a:bodyPr/>
                    <a:lstStyle/>
                    <a:p>
                      <a:pPr algn="just">
                        <a:lnSpc>
                          <a:spcPct val="125000"/>
                        </a:lnSpc>
                        <a:spcAft>
                          <a:spcPts val="0"/>
                        </a:spcAft>
                      </a:pPr>
                      <a:r>
                        <a:rPr lang="en-US" sz="2000" b="1" kern="100" dirty="0" err="1">
                          <a:effectLst/>
                        </a:rPr>
                        <a:t>μ</a:t>
                      </a:r>
                      <a:r>
                        <a:rPr lang="en-US" sz="2000" b="1" kern="100" baseline="-25000" dirty="0" err="1">
                          <a:effectLst/>
                        </a:rPr>
                        <a:t>n</a:t>
                      </a:r>
                      <a:r>
                        <a:rPr lang="en-US" sz="2000" b="1" kern="100" dirty="0">
                          <a:effectLst/>
                        </a:rPr>
                        <a:t>(cm</a:t>
                      </a:r>
                      <a:r>
                        <a:rPr lang="en-US" sz="2000" b="1" kern="100" baseline="30000" dirty="0">
                          <a:effectLst/>
                        </a:rPr>
                        <a:t>2</a:t>
                      </a:r>
                      <a:r>
                        <a:rPr lang="en-US" sz="2000" b="1" kern="100" dirty="0">
                          <a:effectLst/>
                        </a:rPr>
                        <a:t>/</a:t>
                      </a:r>
                      <a:r>
                        <a:rPr lang="en-US" sz="2000" b="1" kern="100" dirty="0" err="1">
                          <a:effectLst/>
                        </a:rPr>
                        <a:t>v.s</a:t>
                      </a:r>
                      <a:r>
                        <a:rPr lang="en-US" sz="2000" b="1" kern="100" dirty="0">
                          <a:effectLst/>
                        </a:rPr>
                        <a:t>)</a:t>
                      </a:r>
                      <a:endParaRPr lang="zh-CN" sz="2000" b="1" kern="100" dirty="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μ</a:t>
                      </a:r>
                      <a:r>
                        <a:rPr lang="en-US" sz="2000" b="1" kern="100" baseline="-25000">
                          <a:effectLst/>
                        </a:rPr>
                        <a:t>p</a:t>
                      </a:r>
                      <a:r>
                        <a:rPr lang="en-US" sz="2000" b="1" kern="100">
                          <a:effectLst/>
                        </a:rPr>
                        <a:t>(cm</a:t>
                      </a:r>
                      <a:r>
                        <a:rPr lang="en-US" sz="2000" b="1" kern="100" baseline="30000">
                          <a:effectLst/>
                        </a:rPr>
                        <a:t>2</a:t>
                      </a:r>
                      <a:r>
                        <a:rPr lang="en-US" sz="2000" b="1" kern="100">
                          <a:effectLst/>
                        </a:rPr>
                        <a:t>/v.s)</a:t>
                      </a:r>
                      <a:endParaRPr lang="zh-CN" sz="2000" b="1" kern="100">
                        <a:effectLst/>
                        <a:latin typeface="Times New Roman"/>
                        <a:ea typeface="宋体"/>
                      </a:endParaRPr>
                    </a:p>
                  </a:txBody>
                  <a:tcPr marL="68580" marR="68580" marT="0" marB="0"/>
                </a:tc>
                <a:extLst>
                  <a:ext uri="{0D108BD9-81ED-4DB2-BD59-A6C34878D82A}">
                    <a16:rowId xmlns:a16="http://schemas.microsoft.com/office/drawing/2014/main" val="10000"/>
                  </a:ext>
                </a:extLst>
              </a:tr>
              <a:tr h="190500">
                <a:tc>
                  <a:txBody>
                    <a:bodyPr/>
                    <a:lstStyle/>
                    <a:p>
                      <a:pPr algn="just">
                        <a:lnSpc>
                          <a:spcPct val="125000"/>
                        </a:lnSpc>
                        <a:spcAft>
                          <a:spcPts val="0"/>
                        </a:spcAft>
                      </a:pPr>
                      <a:r>
                        <a:rPr lang="en-US" sz="2000" b="1" kern="100">
                          <a:effectLst/>
                        </a:rPr>
                        <a:t>Ge</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100</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50</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3900</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1900</a:t>
                      </a:r>
                      <a:endParaRPr lang="zh-CN" sz="2000" b="1" kern="100">
                        <a:effectLst/>
                        <a:latin typeface="Times New Roman"/>
                        <a:ea typeface="宋体"/>
                      </a:endParaRPr>
                    </a:p>
                  </a:txBody>
                  <a:tcPr marL="68580" marR="68580" marT="0" marB="0"/>
                </a:tc>
                <a:extLst>
                  <a:ext uri="{0D108BD9-81ED-4DB2-BD59-A6C34878D82A}">
                    <a16:rowId xmlns:a16="http://schemas.microsoft.com/office/drawing/2014/main" val="10001"/>
                  </a:ext>
                </a:extLst>
              </a:tr>
              <a:tr h="180975">
                <a:tc>
                  <a:txBody>
                    <a:bodyPr/>
                    <a:lstStyle/>
                    <a:p>
                      <a:pPr algn="just">
                        <a:lnSpc>
                          <a:spcPct val="125000"/>
                        </a:lnSpc>
                        <a:spcAft>
                          <a:spcPts val="0"/>
                        </a:spcAft>
                      </a:pPr>
                      <a:r>
                        <a:rPr lang="en-US" sz="2000" b="1" kern="100">
                          <a:effectLst/>
                        </a:rPr>
                        <a:t>Si</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35</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dirty="0">
                          <a:effectLst/>
                        </a:rPr>
                        <a:t>12.5</a:t>
                      </a:r>
                      <a:endParaRPr lang="zh-CN" sz="2000" b="1" kern="100" dirty="0">
                        <a:effectLst/>
                        <a:latin typeface="Times New Roman"/>
                        <a:ea typeface="宋体"/>
                      </a:endParaRPr>
                    </a:p>
                  </a:txBody>
                  <a:tcPr marL="68580" marR="68580" marT="0" marB="0"/>
                </a:tc>
                <a:tc>
                  <a:txBody>
                    <a:bodyPr/>
                    <a:lstStyle/>
                    <a:p>
                      <a:pPr algn="just">
                        <a:lnSpc>
                          <a:spcPct val="125000"/>
                        </a:lnSpc>
                        <a:spcAft>
                          <a:spcPts val="0"/>
                        </a:spcAft>
                      </a:pPr>
                      <a:r>
                        <a:rPr lang="en-US" sz="2000" b="1" kern="100" dirty="0">
                          <a:effectLst/>
                        </a:rPr>
                        <a:t>1350</a:t>
                      </a:r>
                      <a:endParaRPr lang="zh-CN" sz="2000" b="1" kern="100" dirty="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480</a:t>
                      </a:r>
                      <a:endParaRPr lang="zh-CN" sz="2000" b="1" kern="100">
                        <a:effectLst/>
                        <a:latin typeface="Times New Roman"/>
                        <a:ea typeface="宋体"/>
                      </a:endParaRPr>
                    </a:p>
                  </a:txBody>
                  <a:tcPr marL="68580" marR="68580" marT="0" marB="0"/>
                </a:tc>
                <a:extLst>
                  <a:ext uri="{0D108BD9-81ED-4DB2-BD59-A6C34878D82A}">
                    <a16:rowId xmlns:a16="http://schemas.microsoft.com/office/drawing/2014/main" val="10002"/>
                  </a:ext>
                </a:extLst>
              </a:tr>
              <a:tr h="180975">
                <a:tc>
                  <a:txBody>
                    <a:bodyPr/>
                    <a:lstStyle/>
                    <a:p>
                      <a:pPr algn="just">
                        <a:lnSpc>
                          <a:spcPct val="125000"/>
                        </a:lnSpc>
                        <a:spcAft>
                          <a:spcPts val="0"/>
                        </a:spcAft>
                      </a:pPr>
                      <a:r>
                        <a:rPr lang="en-US" sz="2000" b="1" kern="100">
                          <a:effectLst/>
                        </a:rPr>
                        <a:t>GaAs</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220</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10</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a:effectLst/>
                        </a:rPr>
                        <a:t>8500</a:t>
                      </a:r>
                      <a:endParaRPr lang="zh-CN" sz="2000" b="1" kern="100">
                        <a:effectLst/>
                        <a:latin typeface="Times New Roman"/>
                        <a:ea typeface="宋体"/>
                      </a:endParaRPr>
                    </a:p>
                  </a:txBody>
                  <a:tcPr marL="68580" marR="68580" marT="0" marB="0"/>
                </a:tc>
                <a:tc>
                  <a:txBody>
                    <a:bodyPr/>
                    <a:lstStyle/>
                    <a:p>
                      <a:pPr algn="just">
                        <a:lnSpc>
                          <a:spcPct val="125000"/>
                        </a:lnSpc>
                        <a:spcAft>
                          <a:spcPts val="0"/>
                        </a:spcAft>
                      </a:pPr>
                      <a:r>
                        <a:rPr lang="en-US" sz="2000" b="1" kern="100" dirty="0">
                          <a:effectLst/>
                        </a:rPr>
                        <a:t>400</a:t>
                      </a:r>
                      <a:endParaRPr lang="zh-CN" sz="2000" b="1"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grpSp>
        <p:nvGrpSpPr>
          <p:cNvPr id="6" name="组合 5"/>
          <p:cNvGrpSpPr/>
          <p:nvPr/>
        </p:nvGrpSpPr>
        <p:grpSpPr>
          <a:xfrm>
            <a:off x="10029093" y="6448526"/>
            <a:ext cx="552450" cy="314325"/>
            <a:chOff x="5172075" y="6438900"/>
            <a:chExt cx="552450" cy="314325"/>
          </a:xfrm>
        </p:grpSpPr>
        <p:sp>
          <p:nvSpPr>
            <p:cNvPr id="7" name="棱台 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137489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52850" y="2400300"/>
            <a:ext cx="5314275" cy="132343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rtlCol="0">
            <a:spAutoFit/>
          </a:bodyPr>
          <a:lstStyle/>
          <a:p>
            <a:r>
              <a:rPr lang="zh-CN" altLang="en-US" sz="8000" b="1" dirty="0" smtClean="0">
                <a:ln w="22225">
                  <a:solidFill>
                    <a:srgbClr val="000000"/>
                  </a:solidFill>
                  <a:prstDash val="solid"/>
                </a:ln>
                <a:solidFill>
                  <a:schemeClr val="accent2">
                    <a:lumMod val="50000"/>
                  </a:schemeClr>
                </a:solidFill>
              </a:rPr>
              <a:t>感谢学习！</a:t>
            </a:r>
            <a:endParaRPr lang="zh-CN" altLang="en-US" sz="8000" b="1" dirty="0">
              <a:ln w="22225">
                <a:solidFill>
                  <a:srgbClr val="000000"/>
                </a:solidFill>
                <a:prstDash val="solid"/>
              </a:ln>
              <a:solidFill>
                <a:schemeClr val="accent2">
                  <a:lumMod val="50000"/>
                </a:schemeClr>
              </a:solidFill>
            </a:endParaRPr>
          </a:p>
        </p:txBody>
      </p:sp>
    </p:spTree>
    <p:extLst>
      <p:ext uri="{BB962C8B-B14F-4D97-AF65-F5344CB8AC3E}">
        <p14:creationId xmlns:p14="http://schemas.microsoft.com/office/powerpoint/2010/main" val="3786878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7095" y="2109974"/>
            <a:ext cx="7933349" cy="1107996"/>
          </a:xfrm>
          <a:prstGeom prst="rect">
            <a:avLst/>
          </a:prstGeom>
        </p:spPr>
        <p:txBody>
          <a:bodyPr wrap="square">
            <a:spAutoFit/>
          </a:bodyPr>
          <a:lstStyle/>
          <a:p>
            <a:pPr>
              <a:lnSpc>
                <a:spcPct val="150000"/>
              </a:lnSpc>
            </a:pPr>
            <a:r>
              <a:rPr lang="en-US" altLang="zh-CN" sz="4400" b="1" dirty="0">
                <a:solidFill>
                  <a:srgbClr val="FF0000"/>
                </a:solidFill>
              </a:rPr>
              <a:t>6.1 </a:t>
            </a:r>
            <a:r>
              <a:rPr lang="zh-CN" altLang="en-US" sz="4400" b="1" dirty="0">
                <a:solidFill>
                  <a:srgbClr val="FF0000"/>
                </a:solidFill>
              </a:rPr>
              <a:t>非平衡载流子的产生和复合</a:t>
            </a:r>
            <a:endParaRPr lang="en-US" altLang="zh-CN" sz="4400" b="1" dirty="0">
              <a:solidFill>
                <a:srgbClr val="FF0000"/>
              </a:solidFill>
            </a:endParaRPr>
          </a:p>
        </p:txBody>
      </p:sp>
      <p:grpSp>
        <p:nvGrpSpPr>
          <p:cNvPr id="3" name="组合 2"/>
          <p:cNvGrpSpPr/>
          <p:nvPr/>
        </p:nvGrpSpPr>
        <p:grpSpPr>
          <a:xfrm>
            <a:off x="10029093" y="6448526"/>
            <a:ext cx="552450" cy="314325"/>
            <a:chOff x="5172075" y="6438900"/>
            <a:chExt cx="552450" cy="314325"/>
          </a:xfrm>
        </p:grpSpPr>
        <p:sp>
          <p:nvSpPr>
            <p:cNvPr id="4" name="棱台 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45682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985" y="13313"/>
            <a:ext cx="6664108" cy="923330"/>
          </a:xfrm>
          <a:prstGeom prst="rect">
            <a:avLst/>
          </a:prstGeom>
        </p:spPr>
        <p:txBody>
          <a:bodyPr wrap="square">
            <a:spAutoFit/>
          </a:bodyPr>
          <a:lstStyle/>
          <a:p>
            <a:pPr>
              <a:lnSpc>
                <a:spcPct val="150000"/>
              </a:lnSpc>
            </a:pPr>
            <a:r>
              <a:rPr lang="en-US" altLang="zh-CN" sz="3600" b="1" dirty="0">
                <a:solidFill>
                  <a:srgbClr val="FF0000"/>
                </a:solidFill>
              </a:rPr>
              <a:t>6.1.1 </a:t>
            </a:r>
            <a:r>
              <a:rPr lang="zh-CN" altLang="en-US" sz="3600" b="1" dirty="0">
                <a:solidFill>
                  <a:srgbClr val="FF0000"/>
                </a:solidFill>
              </a:rPr>
              <a:t>非平衡载流子的产生</a:t>
            </a:r>
            <a:endParaRPr lang="en-US" altLang="zh-CN" sz="3600" b="1" dirty="0">
              <a:solidFill>
                <a:srgbClr val="FF0000"/>
              </a:solidFill>
            </a:endParaRPr>
          </a:p>
        </p:txBody>
      </p:sp>
      <p:sp>
        <p:nvSpPr>
          <p:cNvPr id="3" name="TextBox 2"/>
          <p:cNvSpPr txBox="1"/>
          <p:nvPr/>
        </p:nvSpPr>
        <p:spPr>
          <a:xfrm>
            <a:off x="2505333" y="2010937"/>
            <a:ext cx="1620957" cy="523220"/>
          </a:xfrm>
          <a:prstGeom prst="rect">
            <a:avLst/>
          </a:prstGeom>
          <a:noFill/>
        </p:spPr>
        <p:txBody>
          <a:bodyPr wrap="none" rtlCol="0">
            <a:spAutoFit/>
          </a:bodyPr>
          <a:lstStyle/>
          <a:p>
            <a:r>
              <a:rPr lang="zh-CN" altLang="en-US" b="1" dirty="0"/>
              <a:t>热平衡：</a:t>
            </a:r>
          </a:p>
        </p:txBody>
      </p:sp>
      <mc:AlternateContent xmlns:mc="http://schemas.openxmlformats.org/markup-compatibility/2006" xmlns:a14="http://schemas.microsoft.com/office/drawing/2010/main">
        <mc:Choice Requires="a14">
          <p:sp>
            <p:nvSpPr>
              <p:cNvPr id="4" name="TextBox 3"/>
              <p:cNvSpPr txBox="1"/>
              <p:nvPr/>
            </p:nvSpPr>
            <p:spPr>
              <a:xfrm>
                <a:off x="4347779" y="2010937"/>
                <a:ext cx="688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347779" y="2010937"/>
                <a:ext cx="688458"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291750" y="2010937"/>
                <a:ext cx="6788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5" name="TextBox 4"/>
              <p:cNvSpPr txBox="1">
                <a:spLocks noRot="1" noChangeAspect="1" noMove="1" noResize="1" noEditPoints="1" noAdjustHandles="1" noChangeArrowheads="1" noChangeShapeType="1" noTextEdit="1"/>
              </p:cNvSpPr>
              <p:nvPr/>
            </p:nvSpPr>
            <p:spPr>
              <a:xfrm>
                <a:off x="5291750" y="2010937"/>
                <a:ext cx="678839" cy="523220"/>
              </a:xfrm>
              <a:prstGeom prst="rect">
                <a:avLst/>
              </a:prstGeom>
              <a:blipFill>
                <a:blip r:embed="rId4"/>
                <a:stretch>
                  <a:fillRect/>
                </a:stretch>
              </a:blipFill>
            </p:spPr>
            <p:txBody>
              <a:bodyPr/>
              <a:lstStyle/>
              <a:p>
                <a:r>
                  <a:rPr lang="zh-CN" altLang="en-US">
                    <a:noFill/>
                  </a:rPr>
                  <a:t> </a:t>
                </a:r>
              </a:p>
            </p:txBody>
          </p:sp>
        </mc:Fallback>
      </mc:AlternateContent>
      <p:sp>
        <p:nvSpPr>
          <p:cNvPr id="6" name="TextBox 5"/>
          <p:cNvSpPr txBox="1"/>
          <p:nvPr/>
        </p:nvSpPr>
        <p:spPr>
          <a:xfrm>
            <a:off x="3384824" y="2720593"/>
            <a:ext cx="1627369" cy="523220"/>
          </a:xfrm>
          <a:prstGeom prst="rect">
            <a:avLst/>
          </a:prstGeom>
          <a:noFill/>
        </p:spPr>
        <p:txBody>
          <a:bodyPr wrap="none" rtlCol="0">
            <a:spAutoFit/>
          </a:bodyPr>
          <a:lstStyle/>
          <a:p>
            <a:r>
              <a:rPr lang="zh-CN" altLang="en-US" b="1" dirty="0">
                <a:solidFill>
                  <a:srgbClr val="7030A0"/>
                </a:solidFill>
              </a:rPr>
              <a:t>非平衡：</a:t>
            </a:r>
          </a:p>
        </p:txBody>
      </p:sp>
      <p:sp>
        <p:nvSpPr>
          <p:cNvPr id="7" name="TextBox 6"/>
          <p:cNvSpPr txBox="1"/>
          <p:nvPr/>
        </p:nvSpPr>
        <p:spPr>
          <a:xfrm>
            <a:off x="2505332" y="3505368"/>
            <a:ext cx="5955476" cy="523220"/>
          </a:xfrm>
          <a:prstGeom prst="rect">
            <a:avLst/>
          </a:prstGeom>
          <a:noFill/>
        </p:spPr>
        <p:txBody>
          <a:bodyPr wrap="none" rtlCol="0">
            <a:spAutoFit/>
          </a:bodyPr>
          <a:lstStyle/>
          <a:p>
            <a:r>
              <a:rPr lang="zh-CN" altLang="en-US" b="1" dirty="0">
                <a:solidFill>
                  <a:srgbClr val="CC00CC"/>
                </a:solidFill>
              </a:rPr>
              <a:t>过剩载流子，也称为非平衡载流子：</a:t>
            </a:r>
          </a:p>
        </p:txBody>
      </p:sp>
      <mc:AlternateContent xmlns:mc="http://schemas.openxmlformats.org/markup-compatibility/2006" xmlns:a14="http://schemas.microsoft.com/office/drawing/2010/main">
        <mc:Choice Requires="a14">
          <p:sp>
            <p:nvSpPr>
              <p:cNvPr id="8" name="TextBox 7"/>
              <p:cNvSpPr txBox="1"/>
              <p:nvPr/>
            </p:nvSpPr>
            <p:spPr>
              <a:xfrm>
                <a:off x="8357884" y="3484980"/>
                <a:ext cx="7296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𝒏</m:t>
                      </m:r>
                    </m:oMath>
                  </m:oMathPara>
                </a14:m>
                <a:endParaRPr lang="zh-CN" alt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8357884" y="3484980"/>
                <a:ext cx="729687"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220478" y="3484980"/>
                <a:ext cx="7200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9220478" y="3484980"/>
                <a:ext cx="720069"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49450" y="4312915"/>
                <a:ext cx="23443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𝒏</m:t>
                      </m:r>
                      <m:r>
                        <a:rPr lang="en-US" altLang="zh-CN" b="1" i="1">
                          <a:latin typeface="Cambria Math"/>
                        </a:rPr>
                        <m:t>=</m:t>
                      </m:r>
                      <m:r>
                        <a:rPr lang="en-US" altLang="zh-CN" b="1" i="1">
                          <a:latin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3549450" y="4312915"/>
                <a:ext cx="2344360"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552737" y="4312915"/>
                <a:ext cx="22321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552737" y="4312915"/>
                <a:ext cx="2232150"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143865" y="2713825"/>
                <a:ext cx="5164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oMath>
                  </m:oMathPara>
                </a14:m>
                <a:endParaRPr lang="zh-CN" alt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5143865" y="2713825"/>
                <a:ext cx="516488"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87835" y="2713825"/>
                <a:ext cx="5068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𝒑</m:t>
                      </m:r>
                    </m:oMath>
                  </m:oMathPara>
                </a14:m>
                <a:endParaRPr lang="zh-CN" altLang="en-US"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6087835" y="2713825"/>
                <a:ext cx="506870" cy="523220"/>
              </a:xfrm>
              <a:prstGeom prst="rect">
                <a:avLst/>
              </a:prstGeom>
              <a:blipFill>
                <a:blip r:embed="rId10"/>
                <a:stretch>
                  <a:fillRect/>
                </a:stretch>
              </a:blipFill>
            </p:spPr>
            <p:txBody>
              <a:bodyPr/>
              <a:lstStyle/>
              <a:p>
                <a:r>
                  <a:rPr lang="zh-CN" altLang="en-US">
                    <a:noFill/>
                  </a:rPr>
                  <a:t> </a:t>
                </a:r>
              </a:p>
            </p:txBody>
          </p:sp>
        </mc:Fallback>
      </mc:AlternateContent>
      <p:grpSp>
        <p:nvGrpSpPr>
          <p:cNvPr id="14" name="组合 13"/>
          <p:cNvGrpSpPr/>
          <p:nvPr/>
        </p:nvGrpSpPr>
        <p:grpSpPr>
          <a:xfrm>
            <a:off x="10029093" y="6459159"/>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7714134" y="6462463"/>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10587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type="lt">
                                    <p:tmAbs val="200"/>
                                  </p:iterate>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200"/>
                                  </p:iterate>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down)">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1929581" y="4215991"/>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椭圆 20"/>
          <p:cNvSpPr/>
          <p:nvPr/>
        </p:nvSpPr>
        <p:spPr>
          <a:xfrm>
            <a:off x="2522113" y="4217139"/>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3162427" y="4213716"/>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矩形 1"/>
          <p:cNvSpPr/>
          <p:nvPr/>
        </p:nvSpPr>
        <p:spPr>
          <a:xfrm>
            <a:off x="240485" y="71495"/>
            <a:ext cx="6664108" cy="923330"/>
          </a:xfrm>
          <a:prstGeom prst="rect">
            <a:avLst/>
          </a:prstGeom>
        </p:spPr>
        <p:txBody>
          <a:bodyPr wrap="square">
            <a:spAutoFit/>
          </a:bodyPr>
          <a:lstStyle/>
          <a:p>
            <a:pPr>
              <a:lnSpc>
                <a:spcPct val="150000"/>
              </a:lnSpc>
            </a:pPr>
            <a:r>
              <a:rPr lang="en-US" altLang="zh-CN" sz="3600" b="1" dirty="0">
                <a:solidFill>
                  <a:srgbClr val="FF0000"/>
                </a:solidFill>
              </a:rPr>
              <a:t>6.1.1 </a:t>
            </a:r>
            <a:r>
              <a:rPr lang="zh-CN" altLang="en-US" sz="3600" b="1" dirty="0">
                <a:solidFill>
                  <a:srgbClr val="FF0000"/>
                </a:solidFill>
              </a:rPr>
              <a:t>非平衡载流子的产生</a:t>
            </a:r>
            <a:endParaRPr lang="en-US" altLang="zh-CN" sz="3600" b="1" dirty="0">
              <a:solidFill>
                <a:srgbClr val="FF0000"/>
              </a:solidFill>
            </a:endParaRPr>
          </a:p>
        </p:txBody>
      </p:sp>
      <p:sp>
        <p:nvSpPr>
          <p:cNvPr id="3" name="TextBox 2"/>
          <p:cNvSpPr txBox="1"/>
          <p:nvPr/>
        </p:nvSpPr>
        <p:spPr>
          <a:xfrm>
            <a:off x="1026906" y="1206169"/>
            <a:ext cx="1228300" cy="523220"/>
          </a:xfrm>
          <a:prstGeom prst="rect">
            <a:avLst/>
          </a:prstGeom>
          <a:noFill/>
        </p:spPr>
        <p:txBody>
          <a:bodyPr wrap="square" rtlCol="0">
            <a:spAutoFit/>
          </a:bodyPr>
          <a:lstStyle/>
          <a:p>
            <a:r>
              <a:rPr lang="zh-CN" altLang="en-US" b="1" dirty="0">
                <a:latin typeface="Times New Roman" pitchFamily="18" charset="0"/>
                <a:cs typeface="Times New Roman" pitchFamily="18" charset="0"/>
              </a:rPr>
              <a:t>例子：</a:t>
            </a:r>
          </a:p>
        </p:txBody>
      </p:sp>
      <p:cxnSp>
        <p:nvCxnSpPr>
          <p:cNvPr id="5" name="直接连接符 4"/>
          <p:cNvCxnSpPr/>
          <p:nvPr/>
        </p:nvCxnSpPr>
        <p:spPr>
          <a:xfrm>
            <a:off x="1604309" y="2969499"/>
            <a:ext cx="2129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604309" y="4197798"/>
            <a:ext cx="2129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631604" y="2819374"/>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椭圆 8"/>
          <p:cNvSpPr/>
          <p:nvPr/>
        </p:nvSpPr>
        <p:spPr>
          <a:xfrm>
            <a:off x="2220734" y="2821649"/>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椭圆 9"/>
          <p:cNvSpPr/>
          <p:nvPr/>
        </p:nvSpPr>
        <p:spPr>
          <a:xfrm>
            <a:off x="2832609" y="2821649"/>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椭圆 10"/>
          <p:cNvSpPr/>
          <p:nvPr/>
        </p:nvSpPr>
        <p:spPr>
          <a:xfrm>
            <a:off x="3476326" y="2817098"/>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2832609" y="4211447"/>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a:off x="1604309" y="4211447"/>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p:nvSpPr>
        <p:spPr>
          <a:xfrm>
            <a:off x="1929581" y="4211445"/>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p:nvSpPr>
        <p:spPr>
          <a:xfrm>
            <a:off x="2220734" y="4211445"/>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椭圆 16"/>
          <p:cNvSpPr/>
          <p:nvPr/>
        </p:nvSpPr>
        <p:spPr>
          <a:xfrm>
            <a:off x="2518708" y="4213719"/>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椭圆 17"/>
          <p:cNvSpPr/>
          <p:nvPr/>
        </p:nvSpPr>
        <p:spPr>
          <a:xfrm>
            <a:off x="3162428" y="4213719"/>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p:cNvSpPr/>
          <p:nvPr/>
        </p:nvSpPr>
        <p:spPr>
          <a:xfrm>
            <a:off x="3476326" y="4213719"/>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立方体 22"/>
          <p:cNvSpPr/>
          <p:nvPr/>
        </p:nvSpPr>
        <p:spPr>
          <a:xfrm>
            <a:off x="4856055" y="1729389"/>
            <a:ext cx="2933205" cy="471280"/>
          </a:xfrm>
          <a:prstGeom prst="cube">
            <a:avLst>
              <a:gd name="adj" fmla="val 8009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4" name="TextBox 23"/>
          <p:cNvSpPr txBox="1"/>
          <p:nvPr/>
        </p:nvSpPr>
        <p:spPr>
          <a:xfrm>
            <a:off x="7176655" y="1634034"/>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26" name="直接箭头连接符 25"/>
          <p:cNvCxnSpPr/>
          <p:nvPr/>
        </p:nvCxnSpPr>
        <p:spPr>
          <a:xfrm flipH="1">
            <a:off x="5324104" y="1306286"/>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773389" y="1306286"/>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6248403" y="1306286"/>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6616558" y="1331550"/>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7065843" y="1331550"/>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7540857" y="1331550"/>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7652630" y="783067"/>
                <a:ext cx="1623778" cy="5640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𝒉𝒗</m:t>
                      </m:r>
                      <m:r>
                        <a:rPr lang="en-US" altLang="zh-CN" b="1" i="1">
                          <a:latin typeface="Cambria Math"/>
                        </a:rPr>
                        <m:t>&gt;</m:t>
                      </m:r>
                      <m:sSub>
                        <m:sSubPr>
                          <m:ctrlPr>
                            <a:rPr lang="en-US" altLang="zh-CN" b="1" i="1">
                              <a:latin typeface="Cambria Math" panose="02040503050406030204" pitchFamily="18" charset="0"/>
                            </a:rPr>
                          </m:ctrlPr>
                        </m:sSubPr>
                        <m:e>
                          <m:r>
                            <a:rPr lang="en-US" altLang="zh-CN" b="1" i="1">
                              <a:latin typeface="Cambria Math"/>
                            </a:rPr>
                            <m:t>𝑬</m:t>
                          </m:r>
                        </m:e>
                        <m:sub>
                          <m:r>
                            <a:rPr lang="en-US" altLang="zh-CN" b="1" i="1">
                              <a:latin typeface="Cambria Math"/>
                            </a:rPr>
                            <m:t>𝒈</m:t>
                          </m:r>
                        </m:sub>
                      </m:sSub>
                    </m:oMath>
                  </m:oMathPara>
                </a14:m>
                <a:endParaRPr lang="zh-CN" alt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7652630" y="783067"/>
                <a:ext cx="1623778" cy="564001"/>
              </a:xfrm>
              <a:prstGeom prst="rect">
                <a:avLst/>
              </a:prstGeom>
              <a:blipFill>
                <a:blip r:embed="rId3"/>
                <a:stretch>
                  <a:fillRect/>
                </a:stretch>
              </a:blipFill>
            </p:spPr>
            <p:txBody>
              <a:bodyPr/>
              <a:lstStyle/>
              <a:p>
                <a:r>
                  <a:rPr lang="zh-CN" altLang="en-US">
                    <a:noFill/>
                  </a:rPr>
                  <a:t> </a:t>
                </a:r>
              </a:p>
            </p:txBody>
          </p:sp>
        </mc:Fallback>
      </mc:AlternateContent>
      <p:sp>
        <p:nvSpPr>
          <p:cNvPr id="34" name="TextBox 33"/>
          <p:cNvSpPr txBox="1"/>
          <p:nvPr/>
        </p:nvSpPr>
        <p:spPr>
          <a:xfrm>
            <a:off x="1026906" y="2600450"/>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38" name="TextBox 37"/>
          <p:cNvSpPr txBox="1"/>
          <p:nvPr/>
        </p:nvSpPr>
        <p:spPr>
          <a:xfrm>
            <a:off x="1026906" y="3901538"/>
            <a:ext cx="5774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9" name="TextBox 38"/>
              <p:cNvSpPr txBox="1"/>
              <p:nvPr/>
            </p:nvSpPr>
            <p:spPr>
              <a:xfrm>
                <a:off x="7176655" y="2523835"/>
                <a:ext cx="16033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a:rPr>
                            <m:t>𝒏</m:t>
                          </m:r>
                        </m:e>
                        <m:sub>
                          <m:r>
                            <a:rPr lang="en-US" altLang="zh-CN" b="1" i="1">
                              <a:solidFill>
                                <a:srgbClr val="7030A0"/>
                              </a:solidFill>
                              <a:latin typeface="Cambria Math"/>
                            </a:rPr>
                            <m:t>𝟎</m:t>
                          </m:r>
                        </m:sub>
                      </m:sSub>
                      <m:r>
                        <a:rPr lang="en-US" altLang="zh-CN" b="1" i="1">
                          <a:solidFill>
                            <a:srgbClr val="7030A0"/>
                          </a:solidFill>
                          <a:latin typeface="Cambria Math"/>
                        </a:rPr>
                        <m:t>≫</m:t>
                      </m:r>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a:rPr>
                            <m:t>𝒑</m:t>
                          </m:r>
                        </m:e>
                        <m:sub>
                          <m:r>
                            <a:rPr lang="en-US" altLang="zh-CN" b="1" i="1">
                              <a:solidFill>
                                <a:srgbClr val="7030A0"/>
                              </a:solidFill>
                              <a:latin typeface="Cambria Math"/>
                            </a:rPr>
                            <m:t>𝟎</m:t>
                          </m:r>
                        </m:sub>
                      </m:sSub>
                    </m:oMath>
                  </m:oMathPara>
                </a14:m>
                <a:endParaRPr lang="zh-CN" altLang="en-US" b="1" dirty="0">
                  <a:solidFill>
                    <a:srgbClr val="7030A0"/>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7176655" y="2523835"/>
                <a:ext cx="1603388" cy="523220"/>
              </a:xfrm>
              <a:prstGeom prst="rect">
                <a:avLst/>
              </a:prstGeom>
              <a:blipFill>
                <a:blip r:embed="rId4"/>
                <a:stretch>
                  <a:fillRect/>
                </a:stretch>
              </a:blipFill>
            </p:spPr>
            <p:txBody>
              <a:bodyPr/>
              <a:lstStyle/>
              <a:p>
                <a:r>
                  <a:rPr lang="zh-CN" altLang="en-US">
                    <a:noFill/>
                  </a:rPr>
                  <a:t> </a:t>
                </a:r>
              </a:p>
            </p:txBody>
          </p:sp>
        </mc:Fallback>
      </mc:AlternateContent>
      <p:sp>
        <p:nvSpPr>
          <p:cNvPr id="40" name="TextBox 39"/>
          <p:cNvSpPr txBox="1"/>
          <p:nvPr/>
        </p:nvSpPr>
        <p:spPr>
          <a:xfrm>
            <a:off x="5381817" y="2523835"/>
            <a:ext cx="1620957" cy="523220"/>
          </a:xfrm>
          <a:prstGeom prst="rect">
            <a:avLst/>
          </a:prstGeom>
          <a:noFill/>
        </p:spPr>
        <p:txBody>
          <a:bodyPr wrap="none" rtlCol="0">
            <a:spAutoFit/>
          </a:bodyPr>
          <a:lstStyle/>
          <a:p>
            <a:r>
              <a:rPr lang="zh-CN" altLang="en-US" b="1" dirty="0">
                <a:solidFill>
                  <a:srgbClr val="7030A0"/>
                </a:solidFill>
              </a:rPr>
              <a:t>热平衡：</a:t>
            </a:r>
          </a:p>
        </p:txBody>
      </p:sp>
      <p:cxnSp>
        <p:nvCxnSpPr>
          <p:cNvPr id="41" name="直接箭头连接符 40"/>
          <p:cNvCxnSpPr/>
          <p:nvPr/>
        </p:nvCxnSpPr>
        <p:spPr>
          <a:xfrm flipH="1">
            <a:off x="3765760" y="2510629"/>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3793222" y="2864129"/>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3798911" y="3279111"/>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822921" y="3573790"/>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81815" y="3200407"/>
            <a:ext cx="2709396" cy="523220"/>
          </a:xfrm>
          <a:prstGeom prst="rect">
            <a:avLst/>
          </a:prstGeom>
          <a:noFill/>
        </p:spPr>
        <p:txBody>
          <a:bodyPr wrap="none" rtlCol="0">
            <a:spAutoFit/>
          </a:bodyPr>
          <a:lstStyle/>
          <a:p>
            <a:r>
              <a:rPr lang="zh-CN" altLang="en-US" b="1" dirty="0"/>
              <a:t>光照，非平衡：</a:t>
            </a:r>
          </a:p>
        </p:txBody>
      </p:sp>
      <mc:AlternateContent xmlns:mc="http://schemas.openxmlformats.org/markup-compatibility/2006" xmlns:a14="http://schemas.microsoft.com/office/drawing/2010/main">
        <mc:Choice Requires="a14">
          <p:sp>
            <p:nvSpPr>
              <p:cNvPr id="48" name="TextBox 47"/>
              <p:cNvSpPr txBox="1"/>
              <p:nvPr/>
            </p:nvSpPr>
            <p:spPr>
              <a:xfrm>
                <a:off x="8053780" y="3205917"/>
                <a:ext cx="7296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𝒏</m:t>
                      </m:r>
                    </m:oMath>
                  </m:oMathPara>
                </a14:m>
                <a:endParaRPr lang="zh-CN" altLang="en-US" b="1" dirty="0"/>
              </a:p>
            </p:txBody>
          </p:sp>
        </mc:Choice>
        <mc:Fallback xmlns="">
          <p:sp>
            <p:nvSpPr>
              <p:cNvPr id="48" name="TextBox 47"/>
              <p:cNvSpPr txBox="1">
                <a:spLocks noRot="1" noChangeAspect="1" noMove="1" noResize="1" noEditPoints="1" noAdjustHandles="1" noChangeArrowheads="1" noChangeShapeType="1" noTextEdit="1"/>
              </p:cNvSpPr>
              <p:nvPr/>
            </p:nvSpPr>
            <p:spPr>
              <a:xfrm>
                <a:off x="8053780" y="3205917"/>
                <a:ext cx="729687"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8916374" y="3205917"/>
                <a:ext cx="7200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oMath>
                  </m:oMathPara>
                </a14:m>
                <a:endParaRPr lang="zh-CN" altLang="en-US"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8916374" y="3205917"/>
                <a:ext cx="720069"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8581122" y="3218077"/>
                <a:ext cx="5517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m:t>
                      </m:r>
                    </m:oMath>
                  </m:oMathPara>
                </a14:m>
                <a:endParaRPr lang="zh-CN" altLang="en-US" b="1" dirty="0"/>
              </a:p>
            </p:txBody>
          </p:sp>
        </mc:Choice>
        <mc:Fallback xmlns="">
          <p:sp>
            <p:nvSpPr>
              <p:cNvPr id="50" name="TextBox 49"/>
              <p:cNvSpPr txBox="1">
                <a:spLocks noRot="1" noChangeAspect="1" noMove="1" noResize="1" noEditPoints="1" noAdjustHandles="1" noChangeArrowheads="1" noChangeShapeType="1" noTextEdit="1"/>
              </p:cNvSpPr>
              <p:nvPr/>
            </p:nvSpPr>
            <p:spPr>
              <a:xfrm>
                <a:off x="8581122" y="3218077"/>
                <a:ext cx="551753"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368677" y="3806100"/>
                <a:ext cx="23443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𝒏</m:t>
                      </m:r>
                      <m:r>
                        <a:rPr lang="en-US" altLang="zh-CN" b="1" i="1">
                          <a:latin typeface="Cambria Math"/>
                        </a:rPr>
                        <m:t>=</m:t>
                      </m:r>
                      <m:r>
                        <a:rPr lang="en-US" altLang="zh-CN" b="1" i="1">
                          <a:latin typeface="Cambria Math"/>
                        </a:rPr>
                        <m:t>𝒏</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6368677" y="3806100"/>
                <a:ext cx="2344360"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427157" y="4362770"/>
                <a:ext cx="22321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r>
                        <a:rPr lang="en-US" altLang="zh-CN" b="1" i="1">
                          <a:latin typeface="Cambria Math"/>
                        </a:rPr>
                        <m:t>=</m:t>
                      </m:r>
                      <m:r>
                        <a:rPr lang="en-US" altLang="zh-CN" b="1" i="1">
                          <a:latin typeface="Cambria Math"/>
                        </a:rPr>
                        <m:t>𝒑</m:t>
                      </m:r>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6427157" y="4362770"/>
                <a:ext cx="2232150" cy="523220"/>
              </a:xfrm>
              <a:prstGeom prst="rect">
                <a:avLst/>
              </a:prstGeom>
              <a:blipFill>
                <a:blip r:embed="rId9"/>
                <a:stretch>
                  <a:fillRect/>
                </a:stretch>
              </a:blipFill>
            </p:spPr>
            <p:txBody>
              <a:bodyPr/>
              <a:lstStyle/>
              <a:p>
                <a:r>
                  <a:rPr lang="zh-CN" altLang="en-US">
                    <a:noFill/>
                  </a:rPr>
                  <a:t> </a:t>
                </a:r>
              </a:p>
            </p:txBody>
          </p:sp>
        </mc:Fallback>
      </mc:AlternateContent>
      <p:sp>
        <p:nvSpPr>
          <p:cNvPr id="53" name="TextBox 52"/>
          <p:cNvSpPr txBox="1"/>
          <p:nvPr/>
        </p:nvSpPr>
        <p:spPr>
          <a:xfrm>
            <a:off x="3170708" y="5009348"/>
            <a:ext cx="1266693" cy="523220"/>
          </a:xfrm>
          <a:prstGeom prst="rect">
            <a:avLst/>
          </a:prstGeom>
          <a:noFill/>
        </p:spPr>
        <p:txBody>
          <a:bodyPr wrap="none" rtlCol="0">
            <a:spAutoFit/>
          </a:bodyPr>
          <a:lstStyle/>
          <a:p>
            <a:r>
              <a:rPr lang="zh-CN" altLang="en-US" b="1" dirty="0">
                <a:solidFill>
                  <a:schemeClr val="tx2">
                    <a:lumMod val="75000"/>
                  </a:schemeClr>
                </a:solidFill>
              </a:rPr>
              <a:t>光注入</a:t>
            </a:r>
          </a:p>
        </p:txBody>
      </p:sp>
      <mc:AlternateContent xmlns:mc="http://schemas.openxmlformats.org/markup-compatibility/2006" xmlns:a14="http://schemas.microsoft.com/office/drawing/2010/main">
        <mc:Choice Requires="a14">
          <p:sp>
            <p:nvSpPr>
              <p:cNvPr id="55" name="TextBox 54"/>
              <p:cNvSpPr txBox="1"/>
              <p:nvPr/>
            </p:nvSpPr>
            <p:spPr>
              <a:xfrm>
                <a:off x="4552380" y="4988910"/>
                <a:ext cx="1654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solidFill>
                            <a:srgbClr val="7030A0"/>
                          </a:solidFill>
                          <a:latin typeface="Cambria Math"/>
                        </a:rPr>
                        <m:t>∆</m:t>
                      </m:r>
                      <m:r>
                        <a:rPr lang="en-US" altLang="zh-CN" b="1" i="1">
                          <a:solidFill>
                            <a:srgbClr val="7030A0"/>
                          </a:solidFill>
                          <a:latin typeface="Cambria Math"/>
                        </a:rPr>
                        <m:t>𝒏</m:t>
                      </m:r>
                      <m:r>
                        <a:rPr lang="en-US" altLang="zh-CN" b="1" i="1">
                          <a:solidFill>
                            <a:srgbClr val="7030A0"/>
                          </a:solidFill>
                          <a:latin typeface="Cambria Math"/>
                        </a:rPr>
                        <m:t>≪</m:t>
                      </m:r>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a:rPr>
                            <m:t>𝒏</m:t>
                          </m:r>
                        </m:e>
                        <m:sub>
                          <m:r>
                            <a:rPr lang="en-US" altLang="zh-CN" b="1" i="1">
                              <a:solidFill>
                                <a:srgbClr val="7030A0"/>
                              </a:solidFill>
                              <a:latin typeface="Cambria Math"/>
                            </a:rPr>
                            <m:t>𝟎</m:t>
                          </m:r>
                        </m:sub>
                      </m:sSub>
                    </m:oMath>
                  </m:oMathPara>
                </a14:m>
                <a:endParaRPr lang="zh-CN" altLang="en-US" b="1" dirty="0">
                  <a:solidFill>
                    <a:srgbClr val="7030A0"/>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4552380" y="4988910"/>
                <a:ext cx="1654235" cy="523220"/>
              </a:xfrm>
              <a:prstGeom prst="rect">
                <a:avLst/>
              </a:prstGeom>
              <a:blipFill>
                <a:blip r:embed="rId10"/>
                <a:stretch>
                  <a:fillRect/>
                </a:stretch>
              </a:blipFill>
            </p:spPr>
            <p:txBody>
              <a:bodyPr/>
              <a:lstStyle/>
              <a:p>
                <a:r>
                  <a:rPr lang="zh-CN" altLang="en-US">
                    <a:noFill/>
                  </a:rPr>
                  <a:t> </a:t>
                </a:r>
              </a:p>
            </p:txBody>
          </p:sp>
        </mc:Fallback>
      </mc:AlternateContent>
      <p:sp>
        <p:nvSpPr>
          <p:cNvPr id="56" name="TextBox 55"/>
          <p:cNvSpPr txBox="1"/>
          <p:nvPr/>
        </p:nvSpPr>
        <p:spPr>
          <a:xfrm>
            <a:off x="6259635" y="5009348"/>
            <a:ext cx="1266693" cy="523220"/>
          </a:xfrm>
          <a:prstGeom prst="rect">
            <a:avLst/>
          </a:prstGeom>
          <a:noFill/>
        </p:spPr>
        <p:txBody>
          <a:bodyPr wrap="none" rtlCol="0">
            <a:spAutoFit/>
          </a:bodyPr>
          <a:lstStyle/>
          <a:p>
            <a:r>
              <a:rPr lang="zh-CN" altLang="en-US" b="1" dirty="0">
                <a:solidFill>
                  <a:srgbClr val="7030A0"/>
                </a:solidFill>
              </a:rPr>
              <a:t>小注入</a:t>
            </a:r>
          </a:p>
        </p:txBody>
      </p:sp>
      <mc:AlternateContent xmlns:mc="http://schemas.openxmlformats.org/markup-compatibility/2006" xmlns:a14="http://schemas.microsoft.com/office/drawing/2010/main">
        <mc:Choice Requires="a14">
          <p:sp>
            <p:nvSpPr>
              <p:cNvPr id="57" name="TextBox 56"/>
              <p:cNvSpPr txBox="1"/>
              <p:nvPr/>
            </p:nvSpPr>
            <p:spPr>
              <a:xfrm>
                <a:off x="4589963" y="5532568"/>
                <a:ext cx="158370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solidFill>
                            <a:srgbClr val="0070C0"/>
                          </a:solidFill>
                          <a:latin typeface="Cambria Math"/>
                        </a:rPr>
                        <m:t>∆</m:t>
                      </m:r>
                      <m:r>
                        <a:rPr lang="en-US" altLang="zh-CN" b="1" i="1">
                          <a:solidFill>
                            <a:srgbClr val="0070C0"/>
                          </a:solidFill>
                          <a:latin typeface="Cambria Math"/>
                        </a:rPr>
                        <m:t>𝒑</m:t>
                      </m:r>
                      <m:sSub>
                        <m:sSubPr>
                          <m:ctrlPr>
                            <a:rPr lang="en-US" altLang="zh-CN" b="1" i="1">
                              <a:solidFill>
                                <a:srgbClr val="0070C0"/>
                              </a:solidFill>
                              <a:latin typeface="Cambria Math" panose="02040503050406030204" pitchFamily="18" charset="0"/>
                            </a:rPr>
                          </m:ctrlPr>
                        </m:sSubPr>
                        <m:e>
                          <m:r>
                            <a:rPr lang="en-US" altLang="zh-CN" b="1" i="1">
                              <a:solidFill>
                                <a:srgbClr val="0070C0"/>
                              </a:solidFill>
                              <a:latin typeface="Cambria Math"/>
                              <a:ea typeface="Cambria Math"/>
                            </a:rPr>
                            <m:t>≥</m:t>
                          </m:r>
                          <m:r>
                            <a:rPr lang="en-US" altLang="zh-CN" b="1" i="1">
                              <a:solidFill>
                                <a:srgbClr val="0070C0"/>
                              </a:solidFill>
                              <a:latin typeface="Cambria Math"/>
                            </a:rPr>
                            <m:t>𝒑</m:t>
                          </m:r>
                        </m:e>
                        <m:sub>
                          <m:r>
                            <a:rPr lang="en-US" altLang="zh-CN" b="1" i="1">
                              <a:solidFill>
                                <a:srgbClr val="0070C0"/>
                              </a:solidFill>
                              <a:latin typeface="Cambria Math"/>
                            </a:rPr>
                            <m:t>𝟎</m:t>
                          </m:r>
                        </m:sub>
                      </m:sSub>
                    </m:oMath>
                  </m:oMathPara>
                </a14:m>
                <a:endParaRPr lang="zh-CN" altLang="en-US" b="1" dirty="0">
                  <a:solidFill>
                    <a:srgbClr val="0070C0"/>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4589963" y="5532568"/>
                <a:ext cx="1583703" cy="523220"/>
              </a:xfrm>
              <a:prstGeom prst="rect">
                <a:avLst/>
              </a:prstGeom>
              <a:blipFill>
                <a:blip r:embed="rId11"/>
                <a:stretch>
                  <a:fillRect/>
                </a:stretch>
              </a:blipFill>
            </p:spPr>
            <p:txBody>
              <a:bodyPr/>
              <a:lstStyle/>
              <a:p>
                <a:r>
                  <a:rPr lang="zh-CN" altLang="en-US">
                    <a:noFill/>
                  </a:rPr>
                  <a:t> </a:t>
                </a:r>
              </a:p>
            </p:txBody>
          </p:sp>
        </mc:Fallback>
      </mc:AlternateContent>
      <p:sp>
        <p:nvSpPr>
          <p:cNvPr id="58" name="TextBox 57"/>
          <p:cNvSpPr txBox="1"/>
          <p:nvPr/>
        </p:nvSpPr>
        <p:spPr>
          <a:xfrm>
            <a:off x="6259635" y="5591943"/>
            <a:ext cx="1988045" cy="523220"/>
          </a:xfrm>
          <a:prstGeom prst="rect">
            <a:avLst/>
          </a:prstGeom>
          <a:noFill/>
        </p:spPr>
        <p:txBody>
          <a:bodyPr wrap="none" rtlCol="0">
            <a:spAutoFit/>
          </a:bodyPr>
          <a:lstStyle/>
          <a:p>
            <a:r>
              <a:rPr lang="zh-CN" altLang="en-US" b="1" dirty="0">
                <a:solidFill>
                  <a:srgbClr val="0070C0"/>
                </a:solidFill>
              </a:rPr>
              <a:t>少子影响大</a:t>
            </a:r>
          </a:p>
        </p:txBody>
      </p:sp>
      <p:grpSp>
        <p:nvGrpSpPr>
          <p:cNvPr id="54" name="组合 53"/>
          <p:cNvGrpSpPr/>
          <p:nvPr/>
        </p:nvGrpSpPr>
        <p:grpSpPr>
          <a:xfrm>
            <a:off x="10029093" y="6448526"/>
            <a:ext cx="552450" cy="314325"/>
            <a:chOff x="5172075" y="6438900"/>
            <a:chExt cx="552450" cy="314325"/>
          </a:xfrm>
        </p:grpSpPr>
        <p:sp>
          <p:nvSpPr>
            <p:cNvPr id="59" name="棱台 5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右箭头 5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60845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22" presetClass="entr" presetSubtype="1"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par>
                                <p:cTn id="11" presetID="22"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up)">
                                      <p:cBhvr>
                                        <p:cTn id="13" dur="500"/>
                                        <p:tgtEl>
                                          <p:spTgt spid="29"/>
                                        </p:tgtEl>
                                      </p:cBhvr>
                                    </p:animEffect>
                                  </p:childTnLst>
                                </p:cTn>
                              </p:par>
                              <p:par>
                                <p:cTn id="14" presetID="22" presetClass="entr" presetSubtype="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par>
                                <p:cTn id="17" presetID="22" presetClass="entr" presetSubtype="1"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500"/>
                                        <p:tgtEl>
                                          <p:spTgt spid="31"/>
                                        </p:tgtEl>
                                      </p:cBhvr>
                                    </p:animEffect>
                                  </p:childTnLst>
                                </p:cTn>
                              </p:par>
                              <p:par>
                                <p:cTn id="20" presetID="22" presetClass="entr" presetSubtype="1"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1"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200"/>
                                  </p:iterate>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left)">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up)">
                                      <p:cBhvr>
                                        <p:cTn id="80" dur="500"/>
                                        <p:tgtEl>
                                          <p:spTgt spid="41"/>
                                        </p:tgtEl>
                                      </p:cBhvr>
                                    </p:animEffect>
                                  </p:childTnLst>
                                </p:cTn>
                              </p:par>
                              <p:par>
                                <p:cTn id="81" presetID="22" presetClass="entr" presetSubtype="1"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up)">
                                      <p:cBhvr>
                                        <p:cTn id="83" dur="500"/>
                                        <p:tgtEl>
                                          <p:spTgt spid="42"/>
                                        </p:tgtEl>
                                      </p:cBhvr>
                                    </p:animEffect>
                                  </p:childTnLst>
                                </p:cTn>
                              </p:par>
                              <p:par>
                                <p:cTn id="84" presetID="22" presetClass="entr" presetSubtype="1"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up)">
                                      <p:cBhvr>
                                        <p:cTn id="86" dur="500"/>
                                        <p:tgtEl>
                                          <p:spTgt spid="43"/>
                                        </p:tgtEl>
                                      </p:cBhvr>
                                    </p:animEffect>
                                  </p:childTnLst>
                                </p:cTn>
                              </p:par>
                              <p:par>
                                <p:cTn id="87" presetID="22" presetClass="entr" presetSubtype="1" fill="hold" nodeType="with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wipe(up)">
                                      <p:cBhvr>
                                        <p:cTn id="89" dur="500"/>
                                        <p:tgtEl>
                                          <p:spTgt spid="44"/>
                                        </p:tgtEl>
                                      </p:cBhvr>
                                    </p:animEffect>
                                  </p:childTnLst>
                                </p:cTn>
                              </p:par>
                            </p:childTnLst>
                          </p:cTn>
                        </p:par>
                      </p:childTnLst>
                    </p:cTn>
                  </p:par>
                  <p:par>
                    <p:cTn id="90" fill="hold">
                      <p:stCondLst>
                        <p:cond delay="indefinite"/>
                      </p:stCondLst>
                      <p:childTnLst>
                        <p:par>
                          <p:cTn id="91" fill="hold">
                            <p:stCondLst>
                              <p:cond delay="0"/>
                            </p:stCondLst>
                            <p:childTnLst>
                              <p:par>
                                <p:cTn id="92" presetID="64" presetClass="path" presetSubtype="0" accel="50000" decel="50000" fill="hold" grpId="0" nodeType="clickEffect">
                                  <p:stCondLst>
                                    <p:cond delay="0"/>
                                  </p:stCondLst>
                                  <p:childTnLst>
                                    <p:animMotion origin="layout" path="M -4.16667E-7 -1.48148E-6 L -4.16667E-7 -0.20417 " pathEditMode="relative" rAng="0" ptsTypes="AA">
                                      <p:cBhvr>
                                        <p:cTn id="93" dur="2000" fill="hold"/>
                                        <p:tgtEl>
                                          <p:spTgt spid="17"/>
                                        </p:tgtEl>
                                        <p:attrNameLst>
                                          <p:attrName>ppt_x</p:attrName>
                                          <p:attrName>ppt_y</p:attrName>
                                        </p:attrNameLst>
                                      </p:cBhvr>
                                      <p:rCtr x="0" y="-10208"/>
                                    </p:animMotion>
                                  </p:childTnLst>
                                </p:cTn>
                              </p:par>
                              <p:par>
                                <p:cTn id="94" presetID="64" presetClass="path" presetSubtype="0" accel="50000" decel="50000" fill="hold" grpId="0" nodeType="withEffect">
                                  <p:stCondLst>
                                    <p:cond delay="0"/>
                                  </p:stCondLst>
                                  <p:childTnLst>
                                    <p:animMotion origin="layout" path="M -4.79167E-6 -1.48148E-6 L -4.79167E-6 -0.20417 " pathEditMode="relative" rAng="0" ptsTypes="AA">
                                      <p:cBhvr>
                                        <p:cTn id="95" dur="2000" fill="hold"/>
                                        <p:tgtEl>
                                          <p:spTgt spid="18"/>
                                        </p:tgtEl>
                                        <p:attrNameLst>
                                          <p:attrName>ppt_x</p:attrName>
                                          <p:attrName>ppt_y</p:attrName>
                                        </p:attrNameLst>
                                      </p:cBhvr>
                                      <p:rCtr x="0" y="-10208"/>
                                    </p:animMotion>
                                  </p:childTnLst>
                                </p:cTn>
                              </p:par>
                              <p:par>
                                <p:cTn id="96" presetID="64" presetClass="path" presetSubtype="0" accel="50000" decel="50000" fill="hold" grpId="0" nodeType="withEffect">
                                  <p:stCondLst>
                                    <p:cond delay="0"/>
                                  </p:stCondLst>
                                  <p:childTnLst>
                                    <p:animMotion origin="layout" path="M -2.91667E-6 1.11022E-16 L -2.91667E-6 -0.2037 " pathEditMode="relative" rAng="0" ptsTypes="AA">
                                      <p:cBhvr>
                                        <p:cTn id="97" dur="2000" fill="hold"/>
                                        <p:tgtEl>
                                          <p:spTgt spid="15"/>
                                        </p:tgtEl>
                                        <p:attrNameLst>
                                          <p:attrName>ppt_x</p:attrName>
                                          <p:attrName>ppt_y</p:attrName>
                                        </p:attrNameLst>
                                      </p:cBhvr>
                                      <p:rCtr x="0" y="-10185"/>
                                    </p:animMotion>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iterate type="lt">
                                    <p:tmAbs val="200"/>
                                  </p:iterate>
                                  <p:childTnLst>
                                    <p:set>
                                      <p:cBhvr>
                                        <p:cTn id="101" dur="1" fill="hold">
                                          <p:stCondLst>
                                            <p:cond delay="0"/>
                                          </p:stCondLst>
                                        </p:cTn>
                                        <p:tgtEl>
                                          <p:spTgt spid="4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childTnLst>
                                </p:cTn>
                              </p:par>
                            </p:childTnLst>
                          </p:cTn>
                        </p:par>
                        <p:par>
                          <p:cTn id="106" fill="hold">
                            <p:stCondLst>
                              <p:cond delay="0"/>
                            </p:stCondLst>
                            <p:childTnLst>
                              <p:par>
                                <p:cTn id="107" presetID="1" presetClass="entr" presetSubtype="0" fill="hold" grpId="0" nodeType="after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wipe(left)">
                                      <p:cBhvr>
                                        <p:cTn id="117" dur="1000"/>
                                        <p:tgtEl>
                                          <p:spTgt spid="5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wipe(left)">
                                      <p:cBhvr>
                                        <p:cTn id="122" dur="1000"/>
                                        <p:tgtEl>
                                          <p:spTgt spid="52"/>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iterate type="lt">
                                    <p:tmAbs val="200"/>
                                  </p:iterate>
                                  <p:childTnLst>
                                    <p:set>
                                      <p:cBhvr>
                                        <p:cTn id="126" dur="1" fill="hold">
                                          <p:stCondLst>
                                            <p:cond delay="0"/>
                                          </p:stCondLst>
                                        </p:cTn>
                                        <p:tgtEl>
                                          <p:spTgt spid="53"/>
                                        </p:tgtEl>
                                        <p:attrNameLst>
                                          <p:attrName>style.visibility</p:attrName>
                                        </p:attrNameLst>
                                      </p:cBhvr>
                                      <p:to>
                                        <p:strVal val="visible"/>
                                      </p:to>
                                    </p:set>
                                  </p:childTnLst>
                                </p:cTn>
                              </p:par>
                            </p:childTnLst>
                          </p:cTn>
                        </p:par>
                        <p:par>
                          <p:cTn id="127" fill="hold">
                            <p:stCondLst>
                              <p:cond delay="401"/>
                            </p:stCondLst>
                            <p:childTnLst>
                              <p:par>
                                <p:cTn id="128" presetID="1" presetClass="entr" presetSubtype="0" fill="hold" grpId="0" nodeType="afterEffect">
                                  <p:stCondLst>
                                    <p:cond delay="0"/>
                                  </p:stCondLst>
                                  <p:childTnLst>
                                    <p:set>
                                      <p:cBhvr>
                                        <p:cTn id="129" dur="1" fill="hold">
                                          <p:stCondLst>
                                            <p:cond delay="0"/>
                                          </p:stCondLst>
                                        </p:cTn>
                                        <p:tgtEl>
                                          <p:spTgt spid="5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iterate type="lt">
                                    <p:tmAbs val="200"/>
                                  </p:iterate>
                                  <p:childTnLst>
                                    <p:set>
                                      <p:cBhvr>
                                        <p:cTn id="133" dur="1" fill="hold">
                                          <p:stCondLst>
                                            <p:cond delay="0"/>
                                          </p:stCondLst>
                                        </p:cTn>
                                        <p:tgtEl>
                                          <p:spTgt spid="56"/>
                                        </p:tgtEl>
                                        <p:attrNameLst>
                                          <p:attrName>style.visibility</p:attrName>
                                        </p:attrNameLst>
                                      </p:cBhvr>
                                      <p:to>
                                        <p:strVal val="visible"/>
                                      </p:to>
                                    </p:set>
                                  </p:childTnLst>
                                </p:cTn>
                              </p:par>
                            </p:childTnLst>
                          </p:cTn>
                        </p:par>
                        <p:par>
                          <p:cTn id="134" fill="hold">
                            <p:stCondLst>
                              <p:cond delay="401"/>
                            </p:stCondLst>
                            <p:childTnLst>
                              <p:par>
                                <p:cTn id="135" presetID="1" presetClass="entr" presetSubtype="0" fill="hold" grpId="0" nodeType="after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iterate type="lt">
                                    <p:tmAbs val="200"/>
                                  </p:iterate>
                                  <p:childTnLst>
                                    <p:set>
                                      <p:cBhvr>
                                        <p:cTn id="140" dur="1" fill="hold">
                                          <p:stCondLst>
                                            <p:cond delay="0"/>
                                          </p:stCondLst>
                                        </p:cTn>
                                        <p:tgtEl>
                                          <p:spTgt spid="58"/>
                                        </p:tgtEl>
                                        <p:attrNameLst>
                                          <p:attrName>style.visibility</p:attrName>
                                        </p:attrNameLst>
                                      </p:cBhvr>
                                      <p:to>
                                        <p:strVal val="visible"/>
                                      </p:to>
                                    </p:set>
                                  </p:childTnLst>
                                </p:cTn>
                              </p:par>
                            </p:childTnLst>
                          </p:cTn>
                        </p:par>
                        <p:par>
                          <p:cTn id="141" fill="hold">
                            <p:stCondLst>
                              <p:cond delay="801"/>
                            </p:stCondLst>
                            <p:childTnLst>
                              <p:par>
                                <p:cTn id="142" presetID="22" presetClass="entr" presetSubtype="4" fill="hold" nodeType="after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wipe(down)">
                                      <p:cBhvr>
                                        <p:cTn id="14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8" grpId="0" animBg="1"/>
      <p:bldP spid="9" grpId="0" animBg="1"/>
      <p:bldP spid="10" grpId="0" animBg="1"/>
      <p:bldP spid="11" grpId="0" animBg="1"/>
      <p:bldP spid="13" grpId="0" animBg="1"/>
      <p:bldP spid="14" grpId="0" animBg="1"/>
      <p:bldP spid="15" grpId="0" animBg="1"/>
      <p:bldP spid="15" grpId="1" animBg="1"/>
      <p:bldP spid="16" grpId="0" animBg="1"/>
      <p:bldP spid="17" grpId="0" animBg="1"/>
      <p:bldP spid="17" grpId="1" animBg="1"/>
      <p:bldP spid="18" grpId="0" animBg="1"/>
      <p:bldP spid="18" grpId="1" animBg="1"/>
      <p:bldP spid="19" grpId="0" animBg="1"/>
      <p:bldP spid="33" grpId="0"/>
      <p:bldP spid="34" grpId="0"/>
      <p:bldP spid="38" grpId="0"/>
      <p:bldP spid="39" grpId="0"/>
      <p:bldP spid="40" grpId="0"/>
      <p:bldP spid="47" grpId="0"/>
      <p:bldP spid="48" grpId="0"/>
      <p:bldP spid="49" grpId="0"/>
      <p:bldP spid="50" grpId="0"/>
      <p:bldP spid="51" grpId="0"/>
      <p:bldP spid="52" grpId="0"/>
      <p:bldP spid="53" grpId="0"/>
      <p:bldP spid="55" grpId="0"/>
      <p:bldP spid="56" grpId="0"/>
      <p:bldP spid="5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143" y="30984"/>
            <a:ext cx="6664108" cy="923330"/>
          </a:xfrm>
          <a:prstGeom prst="rect">
            <a:avLst/>
          </a:prstGeom>
        </p:spPr>
        <p:txBody>
          <a:bodyPr wrap="square">
            <a:spAutoFit/>
          </a:bodyPr>
          <a:lstStyle/>
          <a:p>
            <a:pPr>
              <a:lnSpc>
                <a:spcPct val="150000"/>
              </a:lnSpc>
            </a:pPr>
            <a:r>
              <a:rPr lang="en-US" altLang="zh-CN" sz="3600" b="1" dirty="0">
                <a:solidFill>
                  <a:srgbClr val="FF0000"/>
                </a:solidFill>
              </a:rPr>
              <a:t>6.1.1 </a:t>
            </a:r>
            <a:r>
              <a:rPr lang="zh-CN" altLang="en-US" sz="3600" b="1" dirty="0">
                <a:solidFill>
                  <a:srgbClr val="FF0000"/>
                </a:solidFill>
              </a:rPr>
              <a:t>非平衡载流子的产生</a:t>
            </a:r>
            <a:endParaRPr lang="en-US" altLang="zh-CN" sz="3600" b="1" dirty="0">
              <a:solidFill>
                <a:srgbClr val="FF0000"/>
              </a:solidFill>
            </a:endParaRPr>
          </a:p>
        </p:txBody>
      </p:sp>
      <p:sp>
        <p:nvSpPr>
          <p:cNvPr id="3" name="TextBox 2"/>
          <p:cNvSpPr txBox="1"/>
          <p:nvPr/>
        </p:nvSpPr>
        <p:spPr>
          <a:xfrm>
            <a:off x="2224645" y="1432220"/>
            <a:ext cx="1627369" cy="523220"/>
          </a:xfrm>
          <a:prstGeom prst="rect">
            <a:avLst/>
          </a:prstGeom>
          <a:noFill/>
        </p:spPr>
        <p:txBody>
          <a:bodyPr wrap="none" rtlCol="0">
            <a:spAutoFit/>
          </a:bodyPr>
          <a:lstStyle/>
          <a:p>
            <a:r>
              <a:rPr lang="zh-CN" altLang="en-US" b="1" dirty="0"/>
              <a:t>光电导：</a:t>
            </a:r>
          </a:p>
        </p:txBody>
      </p:sp>
      <mc:AlternateContent xmlns:mc="http://schemas.openxmlformats.org/markup-compatibility/2006" xmlns:a14="http://schemas.microsoft.com/office/drawing/2010/main">
        <mc:Choice Requires="a14">
          <p:sp>
            <p:nvSpPr>
              <p:cNvPr id="4" name="TextBox 3"/>
              <p:cNvSpPr txBox="1"/>
              <p:nvPr/>
            </p:nvSpPr>
            <p:spPr>
              <a:xfrm>
                <a:off x="3038328" y="1946312"/>
                <a:ext cx="6976529" cy="954107"/>
              </a:xfrm>
              <a:prstGeom prst="rect">
                <a:avLst/>
              </a:prstGeom>
              <a:solidFill>
                <a:srgbClr val="FFFF00"/>
              </a:solidFill>
            </p:spPr>
            <p:txBody>
              <a:bodyPr wrap="square" rtlCol="0">
                <a:spAutoFit/>
              </a:bodyPr>
              <a:lstStyle/>
              <a:p>
                <a:r>
                  <a:rPr lang="zh-CN" altLang="en-US" dirty="0">
                    <a:latin typeface="华文新魏" pitchFamily="2" charset="-122"/>
                    <a:ea typeface="华文新魏" pitchFamily="2" charset="-122"/>
                  </a:rPr>
                  <a:t>光注入产生的非平衡载流子使半导体电导率增加的量称为附加电导率或光电导（</a:t>
                </a:r>
                <a14:m>
                  <m:oMath xmlns:m="http://schemas.openxmlformats.org/officeDocument/2006/math">
                    <m:r>
                      <a:rPr lang="zh-CN" altLang="en-US" i="1">
                        <a:latin typeface="Cambria Math"/>
                        <a:ea typeface="华文新魏" pitchFamily="2" charset="-122"/>
                      </a:rPr>
                      <m:t>∆</m:t>
                    </m:r>
                    <m:r>
                      <a:rPr lang="zh-CN" altLang="en-US" i="1">
                        <a:latin typeface="Cambria Math"/>
                        <a:ea typeface="华文新魏" pitchFamily="2" charset="-122"/>
                      </a:rPr>
                      <m:t>𝜎</m:t>
                    </m:r>
                  </m:oMath>
                </a14:m>
                <a:r>
                  <a:rPr lang="zh-CN" altLang="en-US" dirty="0">
                    <a:latin typeface="华文新魏" pitchFamily="2" charset="-122"/>
                    <a:ea typeface="华文新魏" pitchFamily="2" charset="-122"/>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3038328" y="1946312"/>
                <a:ext cx="6976529" cy="954107"/>
              </a:xfrm>
              <a:prstGeom prst="rect">
                <a:avLst/>
              </a:prstGeom>
              <a:blipFill>
                <a:blip r:embed="rId3"/>
                <a:stretch>
                  <a:fillRect l="-1747" t="-5732" r="-6812" b="-17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46383" y="3188135"/>
                <a:ext cx="21818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𝜎</m:t>
                      </m:r>
                      <m:r>
                        <a:rPr lang="en-US" altLang="zh-CN" i="1">
                          <a:latin typeface="Cambria Math"/>
                        </a:rPr>
                        <m:t>=</m:t>
                      </m:r>
                      <m:sSub>
                        <m:sSubPr>
                          <m:ctrlPr>
                            <a:rPr lang="en-US" altLang="zh-CN" i="1">
                              <a:latin typeface="Cambria Math" panose="02040503050406030204" pitchFamily="18" charset="0"/>
                            </a:rPr>
                          </m:ctrlPr>
                        </m:sSubPr>
                        <m:e>
                          <m:r>
                            <a:rPr lang="zh-CN" altLang="en-US" i="1">
                              <a:latin typeface="Cambria Math"/>
                            </a:rPr>
                            <m:t>𝜎</m:t>
                          </m:r>
                        </m:e>
                        <m:sub>
                          <m:r>
                            <a:rPr lang="en-US" altLang="zh-CN" i="1">
                              <a:latin typeface="Cambria Math"/>
                            </a:rPr>
                            <m:t>0</m:t>
                          </m:r>
                        </m:sub>
                      </m:sSub>
                      <m:r>
                        <a:rPr lang="en-US" altLang="zh-CN" i="1">
                          <a:latin typeface="Cambria Math"/>
                        </a:rPr>
                        <m:t>+</m:t>
                      </m:r>
                      <m:r>
                        <a:rPr lang="en-US" altLang="zh-CN" i="1">
                          <a:latin typeface="Cambria Math"/>
                          <a:ea typeface="Cambria Math"/>
                        </a:rPr>
                        <m:t>∆</m:t>
                      </m:r>
                      <m:r>
                        <a:rPr lang="zh-CN" altLang="en-US" i="1">
                          <a:latin typeface="Cambria Math"/>
                          <a:ea typeface="Cambria Math"/>
                        </a:rPr>
                        <m:t>𝜎</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946383" y="3188135"/>
                <a:ext cx="2181879"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484988" y="3839674"/>
                <a:ext cx="3399649"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𝜎</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𝑒</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𝑛</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0</m:t>
                          </m:r>
                        </m:sub>
                      </m:sSub>
                      <m:r>
                        <a:rPr lang="en-US" altLang="zh-CN" i="1">
                          <a:latin typeface="Cambria Math"/>
                        </a:rPr>
                        <m:t>𝑒</m:t>
                      </m:r>
                      <m:sSub>
                        <m:sSubPr>
                          <m:ctrlPr>
                            <a:rPr lang="en-US" altLang="zh-CN" i="1">
                              <a:latin typeface="Cambria Math" panose="02040503050406030204" pitchFamily="18" charset="0"/>
                            </a:rPr>
                          </m:ctrlPr>
                        </m:sSubPr>
                        <m:e>
                          <m:r>
                            <a:rPr lang="zh-CN" altLang="en-US" i="1">
                              <a:latin typeface="Cambria Math"/>
                            </a:rPr>
                            <m:t>𝜇</m:t>
                          </m:r>
                        </m:e>
                        <m:sub>
                          <m:r>
                            <a:rPr lang="en-US" altLang="zh-CN" i="1">
                              <a:latin typeface="Cambria Math"/>
                            </a:rPr>
                            <m:t>𝑝</m:t>
                          </m:r>
                        </m:sub>
                      </m:sSub>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484988" y="3839674"/>
                <a:ext cx="3399649" cy="55643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68732" y="4607987"/>
                <a:ext cx="3582519"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r>
                        <a:rPr lang="zh-CN" altLang="en-US" i="1">
                          <a:latin typeface="Cambria Math"/>
                          <a:ea typeface="Cambria Math"/>
                        </a:rPr>
                        <m:t>𝜎</m:t>
                      </m:r>
                      <m:r>
                        <a:rPr lang="en-US" altLang="zh-CN" i="1">
                          <a:latin typeface="Cambria Math"/>
                          <a:ea typeface="Cambria Math"/>
                        </a:rPr>
                        <m:t>=∆</m:t>
                      </m:r>
                      <m:r>
                        <a:rPr lang="en-US" altLang="zh-CN" i="1">
                          <a:latin typeface="Cambria Math"/>
                          <a:ea typeface="Cambria Math"/>
                        </a:rPr>
                        <m:t>𝑛𝑒</m:t>
                      </m:r>
                      <m:sSub>
                        <m:sSubPr>
                          <m:ctrlPr>
                            <a:rPr lang="en-US" altLang="zh-CN" i="1">
                              <a:latin typeface="Cambria Math" panose="02040503050406030204" pitchFamily="18" charset="0"/>
                              <a:ea typeface="Cambria Math"/>
                            </a:rPr>
                          </m:ctrlPr>
                        </m:sSubPr>
                        <m:e>
                          <m:r>
                            <a:rPr lang="zh-CN" altLang="en-US" i="1">
                              <a:latin typeface="Cambria Math"/>
                              <a:ea typeface="Cambria Math"/>
                            </a:rPr>
                            <m:t>𝜇</m:t>
                          </m:r>
                        </m:e>
                        <m:sub>
                          <m:r>
                            <a:rPr lang="en-US" altLang="zh-CN" i="1">
                              <a:latin typeface="Cambria Math"/>
                              <a:ea typeface="Cambria Math"/>
                            </a:rPr>
                            <m:t>𝑛</m:t>
                          </m:r>
                        </m:sub>
                      </m:sSub>
                      <m:r>
                        <a:rPr lang="en-US" altLang="zh-CN" i="1">
                          <a:latin typeface="Cambria Math"/>
                          <a:ea typeface="Cambria Math"/>
                        </a:rPr>
                        <m:t>+∆</m:t>
                      </m:r>
                      <m:r>
                        <a:rPr lang="en-US" altLang="zh-CN" i="1">
                          <a:latin typeface="Cambria Math"/>
                          <a:ea typeface="Cambria Math"/>
                        </a:rPr>
                        <m:t>𝑝𝑒</m:t>
                      </m:r>
                      <m:sSub>
                        <m:sSubPr>
                          <m:ctrlPr>
                            <a:rPr lang="en-US" altLang="zh-CN" i="1">
                              <a:latin typeface="Cambria Math" panose="02040503050406030204" pitchFamily="18" charset="0"/>
                              <a:ea typeface="Cambria Math"/>
                            </a:rPr>
                          </m:ctrlPr>
                        </m:sSubPr>
                        <m:e>
                          <m:r>
                            <a:rPr lang="zh-CN" altLang="en-US" i="1">
                              <a:latin typeface="Cambria Math"/>
                              <a:ea typeface="Cambria Math"/>
                            </a:rPr>
                            <m:t>𝜇</m:t>
                          </m:r>
                        </m:e>
                        <m:sub>
                          <m:r>
                            <a:rPr lang="en-US" altLang="zh-CN" i="1">
                              <a:latin typeface="Cambria Math"/>
                              <a:ea typeface="Cambria Math"/>
                            </a:rPr>
                            <m:t>𝑝</m:t>
                          </m:r>
                        </m:sub>
                      </m:sSub>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68732" y="4607987"/>
                <a:ext cx="3582519" cy="55643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603678" y="4621510"/>
                <a:ext cx="2767617" cy="5872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r>
                        <a:rPr lang="en-US" altLang="zh-CN" i="1">
                          <a:latin typeface="Cambria Math"/>
                          <a:ea typeface="Cambria Math"/>
                        </a:rPr>
                        <m:t>𝑝𝑒</m:t>
                      </m:r>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zh-CN" altLang="en-US" i="1">
                                  <a:latin typeface="Cambria Math"/>
                                  <a:ea typeface="Cambria Math"/>
                                </a:rPr>
                                <m:t>𝜇</m:t>
                              </m:r>
                            </m:e>
                            <m:sub>
                              <m:r>
                                <a:rPr lang="en-US" altLang="zh-CN" i="1">
                                  <a:latin typeface="Cambria Math"/>
                                  <a:ea typeface="Cambria Math"/>
                                </a:rPr>
                                <m:t>𝑛</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zh-CN" altLang="en-US" i="1">
                                  <a:latin typeface="Cambria Math"/>
                                  <a:ea typeface="Cambria Math"/>
                                </a:rPr>
                                <m:t>𝜇</m:t>
                              </m:r>
                            </m:e>
                            <m:sub>
                              <m:r>
                                <a:rPr lang="en-US" altLang="zh-CN" i="1">
                                  <a:latin typeface="Cambria Math"/>
                                  <a:ea typeface="Cambria Math"/>
                                </a:rPr>
                                <m:t>𝑝</m:t>
                              </m:r>
                            </m:sub>
                          </m:sSub>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603678" y="4621510"/>
                <a:ext cx="2767617" cy="587277"/>
              </a:xfrm>
              <a:prstGeom prst="rect">
                <a:avLst/>
              </a:prstGeom>
              <a:blipFill>
                <a:blip r:embed="rId7"/>
                <a:stretch>
                  <a:fillRect/>
                </a:stretch>
              </a:blipFill>
            </p:spPr>
            <p:txBody>
              <a:bodyPr/>
              <a:lstStyle/>
              <a:p>
                <a:r>
                  <a:rPr lang="zh-CN" altLang="en-US">
                    <a:noFill/>
                  </a:rPr>
                  <a:t> </a:t>
                </a:r>
              </a:p>
            </p:txBody>
          </p:sp>
        </mc:Fallback>
      </mc:AlternateContent>
      <p:grpSp>
        <p:nvGrpSpPr>
          <p:cNvPr id="9" name="组合 8"/>
          <p:cNvGrpSpPr/>
          <p:nvPr/>
        </p:nvGrpSpPr>
        <p:grpSpPr>
          <a:xfrm>
            <a:off x="10029093" y="6448526"/>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04352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000"/>
                                        <p:tgtEl>
                                          <p:spTgt spid="8"/>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638" y="0"/>
            <a:ext cx="7053943" cy="923330"/>
          </a:xfrm>
          <a:prstGeom prst="rect">
            <a:avLst/>
          </a:prstGeom>
        </p:spPr>
        <p:txBody>
          <a:bodyPr wrap="square">
            <a:spAutoFit/>
          </a:bodyPr>
          <a:lstStyle/>
          <a:p>
            <a:pPr>
              <a:lnSpc>
                <a:spcPct val="150000"/>
              </a:lnSpc>
            </a:pPr>
            <a:r>
              <a:rPr lang="en-US" altLang="zh-CN" sz="3600" b="1" dirty="0">
                <a:solidFill>
                  <a:srgbClr val="FF0000"/>
                </a:solidFill>
              </a:rPr>
              <a:t>6.1.2 </a:t>
            </a:r>
            <a:r>
              <a:rPr lang="zh-CN" altLang="en-US" sz="3600" b="1" dirty="0">
                <a:solidFill>
                  <a:srgbClr val="FF0000"/>
                </a:solidFill>
              </a:rPr>
              <a:t>非平衡载流子的复合和寿命</a:t>
            </a:r>
            <a:endParaRPr lang="en-US" altLang="zh-CN" sz="3600" b="1" dirty="0">
              <a:solidFill>
                <a:srgbClr val="FF0000"/>
              </a:solidFill>
            </a:endParaRPr>
          </a:p>
        </p:txBody>
      </p:sp>
      <p:sp>
        <p:nvSpPr>
          <p:cNvPr id="3" name="TextBox 2"/>
          <p:cNvSpPr txBox="1"/>
          <p:nvPr/>
        </p:nvSpPr>
        <p:spPr>
          <a:xfrm>
            <a:off x="3710610" y="1664310"/>
            <a:ext cx="1261884" cy="523220"/>
          </a:xfrm>
          <a:prstGeom prst="rect">
            <a:avLst/>
          </a:prstGeom>
          <a:noFill/>
        </p:spPr>
        <p:txBody>
          <a:bodyPr wrap="none" rtlCol="0">
            <a:spAutoFit/>
          </a:bodyPr>
          <a:lstStyle/>
          <a:p>
            <a:r>
              <a:rPr lang="zh-CN" altLang="en-US" b="1" dirty="0"/>
              <a:t>热平衡</a:t>
            </a:r>
          </a:p>
        </p:txBody>
      </p:sp>
      <p:cxnSp>
        <p:nvCxnSpPr>
          <p:cNvPr id="5" name="直接箭头连接符 4"/>
          <p:cNvCxnSpPr>
            <a:endCxn id="6" idx="1"/>
          </p:cNvCxnSpPr>
          <p:nvPr/>
        </p:nvCxnSpPr>
        <p:spPr>
          <a:xfrm>
            <a:off x="4972495" y="1925920"/>
            <a:ext cx="210278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75280" y="1664310"/>
            <a:ext cx="1266693" cy="523220"/>
          </a:xfrm>
          <a:prstGeom prst="rect">
            <a:avLst/>
          </a:prstGeom>
          <a:noFill/>
        </p:spPr>
        <p:txBody>
          <a:bodyPr wrap="none" rtlCol="0">
            <a:spAutoFit/>
          </a:bodyPr>
          <a:lstStyle/>
          <a:p>
            <a:r>
              <a:rPr lang="zh-CN" altLang="en-US" b="1" dirty="0"/>
              <a:t>非平衡</a:t>
            </a:r>
          </a:p>
        </p:txBody>
      </p:sp>
      <p:sp>
        <p:nvSpPr>
          <p:cNvPr id="7" name="TextBox 6"/>
          <p:cNvSpPr txBox="1"/>
          <p:nvPr/>
        </p:nvSpPr>
        <p:spPr>
          <a:xfrm>
            <a:off x="5210202" y="1356395"/>
            <a:ext cx="1627369" cy="523220"/>
          </a:xfrm>
          <a:prstGeom prst="rect">
            <a:avLst/>
          </a:prstGeom>
          <a:noFill/>
        </p:spPr>
        <p:txBody>
          <a:bodyPr wrap="none" rtlCol="0">
            <a:spAutoFit/>
          </a:bodyPr>
          <a:lstStyle/>
          <a:p>
            <a:r>
              <a:rPr lang="zh-CN" altLang="en-US" b="1" dirty="0">
                <a:solidFill>
                  <a:srgbClr val="CC00CC"/>
                </a:solidFill>
              </a:rPr>
              <a:t>外界作用</a:t>
            </a:r>
          </a:p>
        </p:txBody>
      </p:sp>
      <mc:AlternateContent xmlns:mc="http://schemas.openxmlformats.org/markup-compatibility/2006" xmlns:a14="http://schemas.microsoft.com/office/drawing/2010/main">
        <mc:Choice Requires="a14">
          <p:sp>
            <p:nvSpPr>
              <p:cNvPr id="9" name="TextBox 8"/>
              <p:cNvSpPr txBox="1"/>
              <p:nvPr/>
            </p:nvSpPr>
            <p:spPr>
              <a:xfrm>
                <a:off x="3587392" y="2180367"/>
                <a:ext cx="688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587392" y="2180367"/>
                <a:ext cx="688458"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531363" y="2180367"/>
                <a:ext cx="6788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10" name="TextBox 9"/>
              <p:cNvSpPr txBox="1">
                <a:spLocks noRot="1" noChangeAspect="1" noMove="1" noResize="1" noEditPoints="1" noAdjustHandles="1" noChangeArrowheads="1" noChangeShapeType="1" noTextEdit="1"/>
              </p:cNvSpPr>
              <p:nvPr/>
            </p:nvSpPr>
            <p:spPr>
              <a:xfrm>
                <a:off x="4531363" y="2180367"/>
                <a:ext cx="678839"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862373" y="2147917"/>
                <a:ext cx="7296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𝒏</m:t>
                      </m:r>
                    </m:oMath>
                  </m:oMathPara>
                </a14:m>
                <a:endParaRPr lang="zh-CN" altLang="en-US"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862373" y="2147917"/>
                <a:ext cx="729687"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724967" y="2147917"/>
                <a:ext cx="7200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oMath>
                  </m:oMathPara>
                </a14:m>
                <a:endParaRPr lang="zh-CN" altLang="en-US"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7724967" y="2147917"/>
                <a:ext cx="720069" cy="523220"/>
              </a:xfrm>
              <a:prstGeom prst="rect">
                <a:avLst/>
              </a:prstGeom>
              <a:blipFill>
                <a:blip r:embed="rId6"/>
                <a:stretch>
                  <a:fillRect/>
                </a:stretch>
              </a:blipFill>
            </p:spPr>
            <p:txBody>
              <a:bodyPr/>
              <a:lstStyle/>
              <a:p>
                <a:r>
                  <a:rPr lang="zh-CN" altLang="en-US">
                    <a:noFill/>
                  </a:rPr>
                  <a:t> </a:t>
                </a:r>
              </a:p>
            </p:txBody>
          </p:sp>
        </mc:Fallback>
      </mc:AlternateContent>
      <p:sp>
        <p:nvSpPr>
          <p:cNvPr id="13" name="任意多边形 12"/>
          <p:cNvSpPr/>
          <p:nvPr/>
        </p:nvSpPr>
        <p:spPr>
          <a:xfrm>
            <a:off x="4991595" y="2695699"/>
            <a:ext cx="2030680" cy="323696"/>
          </a:xfrm>
          <a:custGeom>
            <a:avLst/>
            <a:gdLst>
              <a:gd name="connsiteX0" fmla="*/ 2030680 w 2030680"/>
              <a:gd name="connsiteY0" fmla="*/ 0 h 323696"/>
              <a:gd name="connsiteX1" fmla="*/ 1140031 w 2030680"/>
              <a:gd name="connsiteY1" fmla="*/ 308758 h 323696"/>
              <a:gd name="connsiteX2" fmla="*/ 546265 w 2030680"/>
              <a:gd name="connsiteY2" fmla="*/ 249382 h 323696"/>
              <a:gd name="connsiteX3" fmla="*/ 0 w 2030680"/>
              <a:gd name="connsiteY3" fmla="*/ 23750 h 323696"/>
            </a:gdLst>
            <a:ahLst/>
            <a:cxnLst>
              <a:cxn ang="0">
                <a:pos x="connsiteX0" y="connsiteY0"/>
              </a:cxn>
              <a:cxn ang="0">
                <a:pos x="connsiteX1" y="connsiteY1"/>
              </a:cxn>
              <a:cxn ang="0">
                <a:pos x="connsiteX2" y="connsiteY2"/>
              </a:cxn>
              <a:cxn ang="0">
                <a:pos x="connsiteX3" y="connsiteY3"/>
              </a:cxn>
            </a:cxnLst>
            <a:rect l="l" t="t" r="r" b="b"/>
            <a:pathLst>
              <a:path w="2030680" h="323696">
                <a:moveTo>
                  <a:pt x="2030680" y="0"/>
                </a:moveTo>
                <a:cubicBezTo>
                  <a:pt x="1709056" y="133597"/>
                  <a:pt x="1387433" y="267194"/>
                  <a:pt x="1140031" y="308758"/>
                </a:cubicBezTo>
                <a:cubicBezTo>
                  <a:pt x="892629" y="350322"/>
                  <a:pt x="736270" y="296883"/>
                  <a:pt x="546265" y="249382"/>
                </a:cubicBezTo>
                <a:cubicBezTo>
                  <a:pt x="356260" y="201881"/>
                  <a:pt x="178130" y="112815"/>
                  <a:pt x="0" y="23750"/>
                </a:cubicBezTo>
              </a:path>
            </a:pathLst>
          </a:custGeom>
          <a:noFill/>
          <a:ln w="2857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4471900" y="3019395"/>
            <a:ext cx="3070071" cy="523220"/>
          </a:xfrm>
          <a:prstGeom prst="rect">
            <a:avLst/>
          </a:prstGeom>
          <a:noFill/>
        </p:spPr>
        <p:txBody>
          <a:bodyPr wrap="none" rtlCol="0">
            <a:spAutoFit/>
          </a:bodyPr>
          <a:lstStyle/>
          <a:p>
            <a:r>
              <a:rPr lang="zh-CN" altLang="en-US" b="1" dirty="0">
                <a:solidFill>
                  <a:srgbClr val="FF0000"/>
                </a:solidFill>
              </a:rPr>
              <a:t>非平衡载流子复合</a:t>
            </a:r>
          </a:p>
        </p:txBody>
      </p:sp>
      <p:sp>
        <p:nvSpPr>
          <p:cNvPr id="15" name="椭圆 14"/>
          <p:cNvSpPr/>
          <p:nvPr/>
        </p:nvSpPr>
        <p:spPr>
          <a:xfrm>
            <a:off x="5253404" y="5511598"/>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p:nvSpPr>
        <p:spPr>
          <a:xfrm>
            <a:off x="5845936" y="5512746"/>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椭圆 16"/>
          <p:cNvSpPr/>
          <p:nvPr/>
        </p:nvSpPr>
        <p:spPr>
          <a:xfrm>
            <a:off x="6486250" y="5509323"/>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直接连接符 17"/>
          <p:cNvCxnSpPr/>
          <p:nvPr/>
        </p:nvCxnSpPr>
        <p:spPr>
          <a:xfrm>
            <a:off x="4928132" y="4265106"/>
            <a:ext cx="2129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928132" y="5493405"/>
            <a:ext cx="2129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955427" y="4114981"/>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椭圆 20"/>
          <p:cNvSpPr/>
          <p:nvPr/>
        </p:nvSpPr>
        <p:spPr>
          <a:xfrm>
            <a:off x="5544557" y="4117256"/>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椭圆 21"/>
          <p:cNvSpPr/>
          <p:nvPr/>
        </p:nvSpPr>
        <p:spPr>
          <a:xfrm>
            <a:off x="6156432" y="4117256"/>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椭圆 22"/>
          <p:cNvSpPr/>
          <p:nvPr/>
        </p:nvSpPr>
        <p:spPr>
          <a:xfrm>
            <a:off x="6800149" y="4112705"/>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椭圆 23"/>
          <p:cNvSpPr/>
          <p:nvPr/>
        </p:nvSpPr>
        <p:spPr>
          <a:xfrm>
            <a:off x="6156432" y="5507054"/>
            <a:ext cx="150125" cy="150125"/>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椭圆 24"/>
          <p:cNvSpPr/>
          <p:nvPr/>
        </p:nvSpPr>
        <p:spPr>
          <a:xfrm>
            <a:off x="4928132" y="5507054"/>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椭圆 25"/>
          <p:cNvSpPr/>
          <p:nvPr/>
        </p:nvSpPr>
        <p:spPr>
          <a:xfrm>
            <a:off x="5265279" y="4105802"/>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椭圆 26"/>
          <p:cNvSpPr/>
          <p:nvPr/>
        </p:nvSpPr>
        <p:spPr>
          <a:xfrm>
            <a:off x="5544557" y="5507052"/>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 27"/>
          <p:cNvSpPr/>
          <p:nvPr/>
        </p:nvSpPr>
        <p:spPr>
          <a:xfrm>
            <a:off x="5854406" y="4108076"/>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椭圆 28"/>
          <p:cNvSpPr/>
          <p:nvPr/>
        </p:nvSpPr>
        <p:spPr>
          <a:xfrm>
            <a:off x="6498126" y="4108076"/>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椭圆 29"/>
          <p:cNvSpPr/>
          <p:nvPr/>
        </p:nvSpPr>
        <p:spPr>
          <a:xfrm>
            <a:off x="6800149" y="5509326"/>
            <a:ext cx="150125" cy="150125"/>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TextBox 30"/>
          <p:cNvSpPr txBox="1"/>
          <p:nvPr/>
        </p:nvSpPr>
        <p:spPr>
          <a:xfrm>
            <a:off x="4350729" y="3896057"/>
            <a:ext cx="564578"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C</a:t>
            </a:r>
            <a:endParaRPr lang="zh-CN" altLang="en-US" baseline="-25000" dirty="0">
              <a:latin typeface="Times New Roman" pitchFamily="18" charset="0"/>
              <a:cs typeface="Times New Roman" pitchFamily="18" charset="0"/>
            </a:endParaRPr>
          </a:p>
        </p:txBody>
      </p:sp>
      <p:sp>
        <p:nvSpPr>
          <p:cNvPr id="32" name="TextBox 31"/>
          <p:cNvSpPr txBox="1"/>
          <p:nvPr/>
        </p:nvSpPr>
        <p:spPr>
          <a:xfrm>
            <a:off x="4350729" y="5197145"/>
            <a:ext cx="5774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E</a:t>
            </a:r>
            <a:r>
              <a:rPr lang="en-US" altLang="zh-CN" baseline="-25000" dirty="0">
                <a:latin typeface="Times New Roman" pitchFamily="18" charset="0"/>
                <a:cs typeface="Times New Roman" pitchFamily="18" charset="0"/>
              </a:rPr>
              <a:t>V</a:t>
            </a:r>
            <a:endParaRPr lang="zh-CN" altLang="en-US" baseline="-25000" dirty="0">
              <a:latin typeface="Times New Roman" pitchFamily="18" charset="0"/>
              <a:cs typeface="Times New Roman" pitchFamily="18" charset="0"/>
            </a:endParaRPr>
          </a:p>
        </p:txBody>
      </p:sp>
      <p:cxnSp>
        <p:nvCxnSpPr>
          <p:cNvPr id="33" name="直接箭头连接符 32"/>
          <p:cNvCxnSpPr/>
          <p:nvPr/>
        </p:nvCxnSpPr>
        <p:spPr>
          <a:xfrm flipH="1">
            <a:off x="7089583" y="3806236"/>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7117045" y="4159736"/>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7122734" y="4574718"/>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7146744" y="4869397"/>
            <a:ext cx="475014" cy="5893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10029093" y="6448526"/>
            <a:ext cx="552450" cy="314325"/>
            <a:chOff x="5172075" y="6438900"/>
            <a:chExt cx="552450" cy="314325"/>
          </a:xfrm>
        </p:grpSpPr>
        <p:sp>
          <p:nvSpPr>
            <p:cNvPr id="38" name="棱台 3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49658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500"/>
                                  </p:iterate>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500"/>
                                  </p:iterate>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1" nodeType="clickEffect">
                                  <p:stCondLst>
                                    <p:cond delay="0"/>
                                  </p:stCondLst>
                                  <p:iterate type="lt">
                                    <p:tmPct val="0"/>
                                  </p:iterate>
                                  <p:childTnLst>
                                    <p:animEffect transition="out" filter="fade">
                                      <p:cBhvr>
                                        <p:cTn id="37" dur="1000"/>
                                        <p:tgtEl>
                                          <p:spTgt spid="7"/>
                                        </p:tgtEl>
                                      </p:cBhvr>
                                    </p:animEffect>
                                    <p:anim calcmode="lin" valueType="num">
                                      <p:cBhvr>
                                        <p:cTn id="38" dur="1000"/>
                                        <p:tgtEl>
                                          <p:spTgt spid="7"/>
                                        </p:tgtEl>
                                        <p:attrNameLst>
                                          <p:attrName>ppt_x</p:attrName>
                                        </p:attrNameLst>
                                      </p:cBhvr>
                                      <p:tavLst>
                                        <p:tav tm="0">
                                          <p:val>
                                            <p:strVal val="ppt_x"/>
                                          </p:val>
                                        </p:tav>
                                        <p:tav tm="100000">
                                          <p:val>
                                            <p:strVal val="ppt_x"/>
                                          </p:val>
                                        </p:tav>
                                      </p:tavLst>
                                    </p:anim>
                                    <p:anim calcmode="lin" valueType="num">
                                      <p:cBhvr>
                                        <p:cTn id="39" dur="1000"/>
                                        <p:tgtEl>
                                          <p:spTgt spid="7"/>
                                        </p:tgtEl>
                                        <p:attrNameLst>
                                          <p:attrName>ppt_y</p:attrName>
                                        </p:attrNameLst>
                                      </p:cBhvr>
                                      <p:tavLst>
                                        <p:tav tm="0">
                                          <p:val>
                                            <p:strVal val="ppt_y"/>
                                          </p:val>
                                        </p:tav>
                                        <p:tav tm="100000">
                                          <p:val>
                                            <p:strVal val="ppt_y+.1"/>
                                          </p:val>
                                        </p:tav>
                                      </p:tavLst>
                                    </p:anim>
                                    <p:set>
                                      <p:cBhvr>
                                        <p:cTn id="40" dur="1" fill="hold">
                                          <p:stCondLst>
                                            <p:cond delay="9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right)">
                                      <p:cBhvr>
                                        <p:cTn id="45" dur="10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500"/>
                                  </p:iterate>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grpId="1" nodeType="with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grpId="1"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1" nodeType="with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par>
                                <p:cTn id="70" presetID="1" presetClass="entr" presetSubtype="0" fill="hold" grpId="1" nodeType="with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35"/>
                                        </p:tgtEl>
                                      </p:cBhvr>
                                    </p:animEffect>
                                    <p:set>
                                      <p:cBhvr>
                                        <p:cTn id="106" dur="1" fill="hold">
                                          <p:stCondLst>
                                            <p:cond delay="499"/>
                                          </p:stCondLst>
                                        </p:cTn>
                                        <p:tgtEl>
                                          <p:spTgt spid="35"/>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36"/>
                                        </p:tgtEl>
                                      </p:cBhvr>
                                    </p:animEffect>
                                    <p:set>
                                      <p:cBhvr>
                                        <p:cTn id="109" dur="1" fill="hold">
                                          <p:stCondLst>
                                            <p:cond delay="499"/>
                                          </p:stCondLst>
                                        </p:cTn>
                                        <p:tgtEl>
                                          <p:spTgt spid="3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grpId="0" nodeType="clickEffect">
                                  <p:stCondLst>
                                    <p:cond delay="0"/>
                                  </p:stCondLst>
                                  <p:childTnLst>
                                    <p:animMotion origin="layout" path="M -1.11111E-6 3.08048E-6 L -0.00121 0.20513 " pathEditMode="relative" rAng="0" ptsTypes="AA">
                                      <p:cBhvr>
                                        <p:cTn id="113" dur="2000" fill="hold"/>
                                        <p:tgtEl>
                                          <p:spTgt spid="26"/>
                                        </p:tgtEl>
                                        <p:attrNameLst>
                                          <p:attrName>ppt_x</p:attrName>
                                          <p:attrName>ppt_y</p:attrName>
                                        </p:attrNameLst>
                                      </p:cBhvr>
                                      <p:rCtr x="-69" y="10245"/>
                                    </p:animMotion>
                                  </p:childTnLst>
                                </p:cTn>
                              </p:par>
                              <p:par>
                                <p:cTn id="114" presetID="42" presetClass="path" presetSubtype="0" accel="50000" decel="50000" fill="hold" grpId="0" nodeType="withEffect">
                                  <p:stCondLst>
                                    <p:cond delay="0"/>
                                  </p:stCondLst>
                                  <p:childTnLst>
                                    <p:animMotion origin="layout" path="M -8.33333E-7 5.45791E-7 L -0.00017 0.20675 " pathEditMode="relative" rAng="0" ptsTypes="AA">
                                      <p:cBhvr>
                                        <p:cTn id="115" dur="2000" fill="hold"/>
                                        <p:tgtEl>
                                          <p:spTgt spid="28"/>
                                        </p:tgtEl>
                                        <p:attrNameLst>
                                          <p:attrName>ppt_x</p:attrName>
                                          <p:attrName>ppt_y</p:attrName>
                                        </p:attrNameLst>
                                      </p:cBhvr>
                                      <p:rCtr x="-17" y="10338"/>
                                    </p:animMotion>
                                  </p:childTnLst>
                                </p:cTn>
                              </p:par>
                              <p:par>
                                <p:cTn id="116" presetID="42" presetClass="path" presetSubtype="0" accel="50000" decel="50000" fill="hold" grpId="0" nodeType="withEffect">
                                  <p:stCondLst>
                                    <p:cond delay="0"/>
                                  </p:stCondLst>
                                  <p:childTnLst>
                                    <p:animMotion origin="layout" path="M -3.33333E-6 5.45791E-7 L -0.00121 0.20513 " pathEditMode="relative" rAng="0" ptsTypes="AA">
                                      <p:cBhvr>
                                        <p:cTn id="117" dur="2000" fill="hold"/>
                                        <p:tgtEl>
                                          <p:spTgt spid="29"/>
                                        </p:tgtEl>
                                        <p:attrNameLst>
                                          <p:attrName>ppt_x</p:attrName>
                                          <p:attrName>ppt_y</p:attrName>
                                        </p:attrNameLst>
                                      </p:cBhvr>
                                      <p:rCtr x="-69" y="10245"/>
                                    </p:animMotion>
                                  </p:childTnLst>
                                </p:cTn>
                              </p:par>
                            </p:childTnLst>
                          </p:cTn>
                        </p:par>
                        <p:par>
                          <p:cTn id="118" fill="hold">
                            <p:stCondLst>
                              <p:cond delay="2000"/>
                            </p:stCondLst>
                            <p:childTnLst>
                              <p:par>
                                <p:cTn id="119" presetID="1" presetClass="exit" presetSubtype="0" fill="hold" grpId="0" nodeType="afterEffect">
                                  <p:stCondLst>
                                    <p:cond delay="0"/>
                                  </p:stCondLst>
                                  <p:childTnLst>
                                    <p:set>
                                      <p:cBhvr>
                                        <p:cTn id="120" dur="1" fill="hold">
                                          <p:stCondLst>
                                            <p:cond delay="0"/>
                                          </p:stCondLst>
                                        </p:cTn>
                                        <p:tgtEl>
                                          <p:spTgt spid="15"/>
                                        </p:tgtEl>
                                        <p:attrNameLst>
                                          <p:attrName>style.visibility</p:attrName>
                                        </p:attrNameLst>
                                      </p:cBhvr>
                                      <p:to>
                                        <p:strVal val="hidden"/>
                                      </p:to>
                                    </p:set>
                                  </p:childTnLst>
                                </p:cTn>
                              </p:par>
                            </p:childTnLst>
                          </p:cTn>
                        </p:par>
                        <p:par>
                          <p:cTn id="121" fill="hold">
                            <p:stCondLst>
                              <p:cond delay="2000"/>
                            </p:stCondLst>
                            <p:childTnLst>
                              <p:par>
                                <p:cTn id="122" presetID="1" presetClass="exit" presetSubtype="0" fill="hold" grpId="0" nodeType="afterEffect">
                                  <p:stCondLst>
                                    <p:cond delay="0"/>
                                  </p:stCondLst>
                                  <p:childTnLst>
                                    <p:set>
                                      <p:cBhvr>
                                        <p:cTn id="123" dur="1" fill="hold">
                                          <p:stCondLst>
                                            <p:cond delay="0"/>
                                          </p:stCondLst>
                                        </p:cTn>
                                        <p:tgtEl>
                                          <p:spTgt spid="16"/>
                                        </p:tgtEl>
                                        <p:attrNameLst>
                                          <p:attrName>style.visibility</p:attrName>
                                        </p:attrNameLst>
                                      </p:cBhvr>
                                      <p:to>
                                        <p:strVal val="hidden"/>
                                      </p:to>
                                    </p:set>
                                  </p:childTnLst>
                                </p:cTn>
                              </p:par>
                            </p:childTnLst>
                          </p:cTn>
                        </p:par>
                        <p:par>
                          <p:cTn id="124" fill="hold">
                            <p:stCondLst>
                              <p:cond delay="2000"/>
                            </p:stCondLst>
                            <p:childTnLst>
                              <p:par>
                                <p:cTn id="125" presetID="1" presetClass="exit" presetSubtype="0" fill="hold" grpId="0" nodeType="after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childTnLst>
                          </p:cTn>
                        </p:par>
                        <p:par>
                          <p:cTn id="127" fill="hold">
                            <p:stCondLst>
                              <p:cond delay="2000"/>
                            </p:stCondLst>
                            <p:childTnLst>
                              <p:par>
                                <p:cTn id="128" presetID="22" presetClass="entr" presetSubtype="4" fill="hold" nodeType="after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down)">
                                      <p:cBhvr>
                                        <p:cTn id="1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7" grpId="1"/>
      <p:bldP spid="9" grpId="0"/>
      <p:bldP spid="10" grpId="0"/>
      <p:bldP spid="11" grpId="0"/>
      <p:bldP spid="12" grpId="0"/>
      <p:bldP spid="13" grpId="0" animBg="1"/>
      <p:bldP spid="14" grpId="0"/>
      <p:bldP spid="15" grpId="0" animBg="1"/>
      <p:bldP spid="15" grpId="1" animBg="1"/>
      <p:bldP spid="16" grpId="0" animBg="1"/>
      <p:bldP spid="16" grpId="1" animBg="1"/>
      <p:bldP spid="17" grpId="0" animBg="1"/>
      <p:bldP spid="17" grpId="1" animBg="1"/>
      <p:bldP spid="20" grpId="0" animBg="1"/>
      <p:bldP spid="21" grpId="0" animBg="1"/>
      <p:bldP spid="22" grpId="0" animBg="1"/>
      <p:bldP spid="23" grpId="0" animBg="1"/>
      <p:bldP spid="24" grpId="0" animBg="1"/>
      <p:bldP spid="25" grpId="0" animBg="1"/>
      <p:bldP spid="26" grpId="0" animBg="1"/>
      <p:bldP spid="26" grpId="1" animBg="1"/>
      <p:bldP spid="27" grpId="0" animBg="1"/>
      <p:bldP spid="28" grpId="0" animBg="1"/>
      <p:bldP spid="28" grpId="1" animBg="1"/>
      <p:bldP spid="29" grpId="0" animBg="1"/>
      <p:bldP spid="29" grpId="1" animBg="1"/>
      <p:bldP spid="30" grpId="0" animBg="1"/>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095" y="122722"/>
            <a:ext cx="7053943" cy="923330"/>
          </a:xfrm>
          <a:prstGeom prst="rect">
            <a:avLst/>
          </a:prstGeom>
        </p:spPr>
        <p:txBody>
          <a:bodyPr wrap="square">
            <a:spAutoFit/>
          </a:bodyPr>
          <a:lstStyle/>
          <a:p>
            <a:pPr>
              <a:lnSpc>
                <a:spcPct val="150000"/>
              </a:lnSpc>
            </a:pPr>
            <a:r>
              <a:rPr lang="en-US" altLang="zh-CN" sz="3600" b="1" dirty="0">
                <a:solidFill>
                  <a:srgbClr val="FF0000"/>
                </a:solidFill>
              </a:rPr>
              <a:t>6.1.2 </a:t>
            </a:r>
            <a:r>
              <a:rPr lang="zh-CN" altLang="en-US" sz="3600" b="1" dirty="0">
                <a:solidFill>
                  <a:srgbClr val="FF0000"/>
                </a:solidFill>
              </a:rPr>
              <a:t>非平衡载流子的复合和寿命</a:t>
            </a:r>
            <a:endParaRPr lang="en-US" altLang="zh-CN" sz="3600" b="1" dirty="0">
              <a:solidFill>
                <a:srgbClr val="FF0000"/>
              </a:solidFill>
            </a:endParaRPr>
          </a:p>
        </p:txBody>
      </p:sp>
      <p:sp>
        <p:nvSpPr>
          <p:cNvPr id="3" name="TextBox 2"/>
          <p:cNvSpPr txBox="1"/>
          <p:nvPr/>
        </p:nvSpPr>
        <p:spPr>
          <a:xfrm>
            <a:off x="892647" y="1466786"/>
            <a:ext cx="1620957" cy="523220"/>
          </a:xfrm>
          <a:prstGeom prst="rect">
            <a:avLst/>
          </a:prstGeom>
          <a:noFill/>
        </p:spPr>
        <p:txBody>
          <a:bodyPr wrap="none" rtlCol="0">
            <a:spAutoFit/>
          </a:bodyPr>
          <a:lstStyle/>
          <a:p>
            <a:r>
              <a:rPr lang="zh-CN" altLang="en-US" b="1" dirty="0"/>
              <a:t>产生率：</a:t>
            </a:r>
          </a:p>
        </p:txBody>
      </p:sp>
      <p:sp>
        <p:nvSpPr>
          <p:cNvPr id="4" name="TextBox 3"/>
          <p:cNvSpPr txBox="1"/>
          <p:nvPr/>
        </p:nvSpPr>
        <p:spPr>
          <a:xfrm>
            <a:off x="2412689" y="1466787"/>
            <a:ext cx="9256397" cy="523220"/>
          </a:xfrm>
          <a:prstGeom prst="rect">
            <a:avLst/>
          </a:prstGeom>
          <a:noFill/>
        </p:spPr>
        <p:txBody>
          <a:bodyPr wrap="square" rtlCol="0">
            <a:spAutoFit/>
          </a:bodyPr>
          <a:lstStyle/>
          <a:p>
            <a:r>
              <a:rPr lang="zh-CN" altLang="zh-CN" b="1" dirty="0">
                <a:latin typeface="楷体" pitchFamily="49" charset="-122"/>
                <a:ea typeface="楷体" pitchFamily="49" charset="-122"/>
              </a:rPr>
              <a:t>单位时间单位体积内产生的载流子数称为载流子产生率</a:t>
            </a:r>
            <a:r>
              <a:rPr lang="en-US" altLang="zh-CN" b="1" i="1" dirty="0">
                <a:latin typeface="Times New Roman" pitchFamily="18" charset="0"/>
                <a:ea typeface="楷体" pitchFamily="49" charset="-122"/>
                <a:cs typeface="Times New Roman" pitchFamily="18" charset="0"/>
              </a:rPr>
              <a:t>G</a:t>
            </a:r>
            <a:r>
              <a:rPr lang="zh-CN" altLang="en-US" b="1" dirty="0">
                <a:latin typeface="楷体" pitchFamily="49" charset="-122"/>
                <a:ea typeface="楷体" pitchFamily="49" charset="-122"/>
              </a:rPr>
              <a:t>。</a:t>
            </a:r>
          </a:p>
        </p:txBody>
      </p:sp>
      <p:sp>
        <p:nvSpPr>
          <p:cNvPr id="5" name="TextBox 4"/>
          <p:cNvSpPr txBox="1"/>
          <p:nvPr/>
        </p:nvSpPr>
        <p:spPr>
          <a:xfrm>
            <a:off x="892646" y="2202670"/>
            <a:ext cx="1627369" cy="523220"/>
          </a:xfrm>
          <a:prstGeom prst="rect">
            <a:avLst/>
          </a:prstGeom>
          <a:noFill/>
        </p:spPr>
        <p:txBody>
          <a:bodyPr wrap="none" rtlCol="0">
            <a:spAutoFit/>
          </a:bodyPr>
          <a:lstStyle/>
          <a:p>
            <a:r>
              <a:rPr lang="zh-CN" altLang="en-US" b="1" dirty="0">
                <a:solidFill>
                  <a:srgbClr val="FF6600"/>
                </a:solidFill>
                <a:latin typeface="华文行楷" pitchFamily="2" charset="-122"/>
                <a:ea typeface="华文行楷" pitchFamily="2" charset="-122"/>
              </a:rPr>
              <a:t>复合率：</a:t>
            </a:r>
          </a:p>
        </p:txBody>
      </p:sp>
      <p:sp>
        <p:nvSpPr>
          <p:cNvPr id="6" name="TextBox 5"/>
          <p:cNvSpPr txBox="1"/>
          <p:nvPr/>
        </p:nvSpPr>
        <p:spPr>
          <a:xfrm>
            <a:off x="2412688" y="2202671"/>
            <a:ext cx="9038284" cy="523220"/>
          </a:xfrm>
          <a:prstGeom prst="rect">
            <a:avLst/>
          </a:prstGeom>
          <a:noFill/>
        </p:spPr>
        <p:txBody>
          <a:bodyPr wrap="square" rtlCol="0">
            <a:spAutoFit/>
          </a:bodyPr>
          <a:lstStyle/>
          <a:p>
            <a:r>
              <a:rPr lang="zh-CN" altLang="zh-CN" b="1" dirty="0">
                <a:solidFill>
                  <a:srgbClr val="FF6600"/>
                </a:solidFill>
                <a:latin typeface="华文行楷" pitchFamily="2" charset="-122"/>
                <a:ea typeface="华文行楷" pitchFamily="2" charset="-122"/>
              </a:rPr>
              <a:t>单位时间单位体积内</a:t>
            </a:r>
            <a:r>
              <a:rPr lang="zh-CN" altLang="en-US" b="1" dirty="0">
                <a:solidFill>
                  <a:srgbClr val="FF6600"/>
                </a:solidFill>
                <a:latin typeface="华文行楷" pitchFamily="2" charset="-122"/>
                <a:ea typeface="华文行楷" pitchFamily="2" charset="-122"/>
              </a:rPr>
              <a:t>复合</a:t>
            </a:r>
            <a:r>
              <a:rPr lang="zh-CN" altLang="zh-CN" b="1" dirty="0">
                <a:solidFill>
                  <a:srgbClr val="FF6600"/>
                </a:solidFill>
                <a:latin typeface="华文行楷" pitchFamily="2" charset="-122"/>
                <a:ea typeface="华文行楷" pitchFamily="2" charset="-122"/>
              </a:rPr>
              <a:t>的载流子数称为载流子</a:t>
            </a:r>
            <a:r>
              <a:rPr lang="zh-CN" altLang="en-US" b="1" dirty="0">
                <a:solidFill>
                  <a:srgbClr val="FF6600"/>
                </a:solidFill>
                <a:latin typeface="华文行楷" pitchFamily="2" charset="-122"/>
                <a:ea typeface="华文行楷" pitchFamily="2" charset="-122"/>
              </a:rPr>
              <a:t>复合</a:t>
            </a:r>
            <a:r>
              <a:rPr lang="zh-CN" altLang="zh-CN" b="1" dirty="0">
                <a:solidFill>
                  <a:srgbClr val="FF6600"/>
                </a:solidFill>
                <a:latin typeface="华文行楷" pitchFamily="2" charset="-122"/>
                <a:ea typeface="华文行楷" pitchFamily="2" charset="-122"/>
              </a:rPr>
              <a:t>率</a:t>
            </a:r>
            <a:r>
              <a:rPr lang="en-US" altLang="zh-CN" b="1" i="1" dirty="0">
                <a:solidFill>
                  <a:srgbClr val="FF6600"/>
                </a:solidFill>
                <a:latin typeface="Times New Roman" pitchFamily="18" charset="0"/>
                <a:ea typeface="华文行楷" pitchFamily="2" charset="-122"/>
                <a:cs typeface="Times New Roman" pitchFamily="18" charset="0"/>
              </a:rPr>
              <a:t>R</a:t>
            </a:r>
            <a:r>
              <a:rPr lang="zh-CN" altLang="en-US" b="1" dirty="0">
                <a:solidFill>
                  <a:srgbClr val="FF6600"/>
                </a:solidFill>
                <a:latin typeface="华文行楷" pitchFamily="2" charset="-122"/>
                <a:ea typeface="华文行楷" pitchFamily="2" charset="-122"/>
              </a:rPr>
              <a:t>。</a:t>
            </a:r>
          </a:p>
        </p:txBody>
      </p:sp>
      <p:grpSp>
        <p:nvGrpSpPr>
          <p:cNvPr id="7" name="组合 6"/>
          <p:cNvGrpSpPr/>
          <p:nvPr/>
        </p:nvGrpSpPr>
        <p:grpSpPr>
          <a:xfrm>
            <a:off x="10029093" y="6448526"/>
            <a:ext cx="552450" cy="314325"/>
            <a:chOff x="5172075" y="6438900"/>
            <a:chExt cx="552450" cy="314325"/>
          </a:xfrm>
        </p:grpSpPr>
        <p:sp>
          <p:nvSpPr>
            <p:cNvPr id="8" name="棱台 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11" name="TextBox 2"/>
          <p:cNvSpPr txBox="1"/>
          <p:nvPr/>
        </p:nvSpPr>
        <p:spPr>
          <a:xfrm>
            <a:off x="3180627" y="3385039"/>
            <a:ext cx="1261884" cy="523220"/>
          </a:xfrm>
          <a:prstGeom prst="rect">
            <a:avLst/>
          </a:prstGeom>
          <a:noFill/>
        </p:spPr>
        <p:txBody>
          <a:bodyPr wrap="none" rtlCol="0">
            <a:spAutoFit/>
          </a:bodyPr>
          <a:lstStyle/>
          <a:p>
            <a:r>
              <a:rPr lang="zh-CN" altLang="en-US" b="1" dirty="0"/>
              <a:t>热平衡</a:t>
            </a:r>
          </a:p>
        </p:txBody>
      </p:sp>
      <mc:AlternateContent xmlns:mc="http://schemas.openxmlformats.org/markup-compatibility/2006" xmlns:a14="http://schemas.microsoft.com/office/drawing/2010/main">
        <mc:Choice Requires="a14">
          <p:sp>
            <p:nvSpPr>
              <p:cNvPr id="12" name="TextBox 7"/>
              <p:cNvSpPr txBox="1"/>
              <p:nvPr/>
            </p:nvSpPr>
            <p:spPr>
              <a:xfrm>
                <a:off x="5019842" y="3385039"/>
                <a:ext cx="152419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𝐺</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𝑅</m:t>
                          </m:r>
                        </m:e>
                        <m:sub>
                          <m:r>
                            <a:rPr lang="en-US" altLang="zh-CN" i="1">
                              <a:latin typeface="Cambria Math"/>
                            </a:rPr>
                            <m:t>0</m:t>
                          </m:r>
                        </m:sub>
                      </m:sSub>
                    </m:oMath>
                  </m:oMathPara>
                </a14:m>
                <a:endParaRPr lang="zh-CN" altLang="en-US" dirty="0"/>
              </a:p>
            </p:txBody>
          </p:sp>
        </mc:Choice>
        <mc:Fallback xmlns="">
          <p:sp>
            <p:nvSpPr>
              <p:cNvPr id="12" name="TextBox 7"/>
              <p:cNvSpPr txBox="1">
                <a:spLocks noRot="1" noChangeAspect="1" noMove="1" noResize="1" noEditPoints="1" noAdjustHandles="1" noChangeArrowheads="1" noChangeShapeType="1" noTextEdit="1"/>
              </p:cNvSpPr>
              <p:nvPr/>
            </p:nvSpPr>
            <p:spPr>
              <a:xfrm>
                <a:off x="5019842" y="3385039"/>
                <a:ext cx="1524199"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8"/>
              <p:cNvSpPr txBox="1"/>
              <p:nvPr/>
            </p:nvSpPr>
            <p:spPr>
              <a:xfrm>
                <a:off x="7020966" y="3390332"/>
                <a:ext cx="688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𝟎</m:t>
                          </m:r>
                        </m:sub>
                      </m:sSub>
                    </m:oMath>
                  </m:oMathPara>
                </a14:m>
                <a:endParaRPr lang="zh-CN" altLang="en-US" b="1" dirty="0"/>
              </a:p>
            </p:txBody>
          </p:sp>
        </mc:Choice>
        <mc:Fallback xmlns="">
          <p:sp>
            <p:nvSpPr>
              <p:cNvPr id="13" name="TextBox 8"/>
              <p:cNvSpPr txBox="1">
                <a:spLocks noRot="1" noChangeAspect="1" noMove="1" noResize="1" noEditPoints="1" noAdjustHandles="1" noChangeArrowheads="1" noChangeShapeType="1" noTextEdit="1"/>
              </p:cNvSpPr>
              <p:nvPr/>
            </p:nvSpPr>
            <p:spPr>
              <a:xfrm>
                <a:off x="7020966" y="3390332"/>
                <a:ext cx="688458"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9"/>
              <p:cNvSpPr txBox="1"/>
              <p:nvPr/>
            </p:nvSpPr>
            <p:spPr>
              <a:xfrm>
                <a:off x="7964937" y="3390332"/>
                <a:ext cx="6788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𝟎</m:t>
                          </m:r>
                        </m:sub>
                      </m:sSub>
                    </m:oMath>
                  </m:oMathPara>
                </a14:m>
                <a:endParaRPr lang="zh-CN" altLang="en-US" b="1" dirty="0"/>
              </a:p>
            </p:txBody>
          </p:sp>
        </mc:Choice>
        <mc:Fallback xmlns="">
          <p:sp>
            <p:nvSpPr>
              <p:cNvPr id="14" name="TextBox 9"/>
              <p:cNvSpPr txBox="1">
                <a:spLocks noRot="1" noChangeAspect="1" noMove="1" noResize="1" noEditPoints="1" noAdjustHandles="1" noChangeArrowheads="1" noChangeShapeType="1" noTextEdit="1"/>
              </p:cNvSpPr>
              <p:nvPr/>
            </p:nvSpPr>
            <p:spPr>
              <a:xfrm>
                <a:off x="7964937" y="3390332"/>
                <a:ext cx="678839" cy="523220"/>
              </a:xfrm>
              <a:prstGeom prst="rect">
                <a:avLst/>
              </a:prstGeom>
              <a:blipFill>
                <a:blip r:embed="rId5"/>
                <a:stretch>
                  <a:fillRect/>
                </a:stretch>
              </a:blipFill>
            </p:spPr>
            <p:txBody>
              <a:bodyPr/>
              <a:lstStyle/>
              <a:p>
                <a:r>
                  <a:rPr lang="zh-CN" altLang="en-US">
                    <a:noFill/>
                  </a:rPr>
                  <a:t> </a:t>
                </a:r>
              </a:p>
            </p:txBody>
          </p:sp>
        </mc:Fallback>
      </mc:AlternateContent>
      <p:sp>
        <p:nvSpPr>
          <p:cNvPr id="15" name="TextBox 10"/>
          <p:cNvSpPr txBox="1"/>
          <p:nvPr/>
        </p:nvSpPr>
        <p:spPr>
          <a:xfrm>
            <a:off x="2671122" y="4308983"/>
            <a:ext cx="2348720" cy="523220"/>
          </a:xfrm>
          <a:prstGeom prst="rect">
            <a:avLst/>
          </a:prstGeom>
          <a:noFill/>
        </p:spPr>
        <p:txBody>
          <a:bodyPr wrap="none" rtlCol="0">
            <a:spAutoFit/>
          </a:bodyPr>
          <a:lstStyle/>
          <a:p>
            <a:r>
              <a:rPr lang="zh-CN" altLang="en-US" b="1" dirty="0">
                <a:solidFill>
                  <a:srgbClr val="FF6600"/>
                </a:solidFill>
              </a:rPr>
              <a:t>有外界作用时</a:t>
            </a:r>
          </a:p>
        </p:txBody>
      </p:sp>
      <mc:AlternateContent xmlns:mc="http://schemas.openxmlformats.org/markup-compatibility/2006" xmlns:a14="http://schemas.microsoft.com/office/drawing/2010/main">
        <mc:Choice Requires="a14">
          <p:sp>
            <p:nvSpPr>
              <p:cNvPr id="16" name="TextBox 11"/>
              <p:cNvSpPr txBox="1"/>
              <p:nvPr/>
            </p:nvSpPr>
            <p:spPr>
              <a:xfrm>
                <a:off x="5324765" y="4290496"/>
                <a:ext cx="13849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solidFill>
                            <a:srgbClr val="FF6600"/>
                          </a:solidFill>
                          <a:latin typeface="Cambria Math"/>
                        </a:rPr>
                        <m:t>𝐺</m:t>
                      </m:r>
                      <m:r>
                        <a:rPr lang="en-US" altLang="zh-CN" i="1">
                          <a:solidFill>
                            <a:srgbClr val="FF6600"/>
                          </a:solidFill>
                          <a:latin typeface="Cambria Math"/>
                        </a:rPr>
                        <m:t>&gt;</m:t>
                      </m:r>
                      <m:sSub>
                        <m:sSubPr>
                          <m:ctrlPr>
                            <a:rPr lang="en-US" altLang="zh-CN" i="1">
                              <a:solidFill>
                                <a:srgbClr val="FF6600"/>
                              </a:solidFill>
                              <a:latin typeface="Cambria Math" panose="02040503050406030204" pitchFamily="18" charset="0"/>
                            </a:rPr>
                          </m:ctrlPr>
                        </m:sSubPr>
                        <m:e>
                          <m:r>
                            <a:rPr lang="en-US" altLang="zh-CN" i="1">
                              <a:solidFill>
                                <a:srgbClr val="FF6600"/>
                              </a:solidFill>
                              <a:latin typeface="Cambria Math"/>
                            </a:rPr>
                            <m:t>𝑅</m:t>
                          </m:r>
                        </m:e>
                        <m:sub>
                          <m:r>
                            <a:rPr lang="en-US" altLang="zh-CN" i="1">
                              <a:solidFill>
                                <a:srgbClr val="FF6600"/>
                              </a:solidFill>
                              <a:latin typeface="Cambria Math"/>
                            </a:rPr>
                            <m:t>0</m:t>
                          </m:r>
                        </m:sub>
                      </m:sSub>
                    </m:oMath>
                  </m:oMathPara>
                </a14:m>
                <a:endParaRPr lang="zh-CN" altLang="en-US" dirty="0">
                  <a:solidFill>
                    <a:srgbClr val="FF6600"/>
                  </a:solidFill>
                </a:endParaRPr>
              </a:p>
            </p:txBody>
          </p:sp>
        </mc:Choice>
        <mc:Fallback xmlns="">
          <p:sp>
            <p:nvSpPr>
              <p:cNvPr id="16" name="TextBox 11"/>
              <p:cNvSpPr txBox="1">
                <a:spLocks noRot="1" noChangeAspect="1" noMove="1" noResize="1" noEditPoints="1" noAdjustHandles="1" noChangeArrowheads="1" noChangeShapeType="1" noTextEdit="1"/>
              </p:cNvSpPr>
              <p:nvPr/>
            </p:nvSpPr>
            <p:spPr>
              <a:xfrm>
                <a:off x="5324765" y="4290496"/>
                <a:ext cx="1384930"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2"/>
              <p:cNvSpPr txBox="1"/>
              <p:nvPr/>
            </p:nvSpPr>
            <p:spPr>
              <a:xfrm>
                <a:off x="7061114" y="4308983"/>
                <a:ext cx="7296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𝒏</m:t>
                      </m:r>
                    </m:oMath>
                  </m:oMathPara>
                </a14:m>
                <a:endParaRPr lang="zh-CN" altLang="en-US" b="1" dirty="0"/>
              </a:p>
            </p:txBody>
          </p:sp>
        </mc:Choice>
        <mc:Fallback xmlns="">
          <p:sp>
            <p:nvSpPr>
              <p:cNvPr id="17" name="TextBox 12"/>
              <p:cNvSpPr txBox="1">
                <a:spLocks noRot="1" noChangeAspect="1" noMove="1" noResize="1" noEditPoints="1" noAdjustHandles="1" noChangeArrowheads="1" noChangeShapeType="1" noTextEdit="1"/>
              </p:cNvSpPr>
              <p:nvPr/>
            </p:nvSpPr>
            <p:spPr>
              <a:xfrm>
                <a:off x="7061114" y="4308983"/>
                <a:ext cx="729687"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3"/>
              <p:cNvSpPr txBox="1"/>
              <p:nvPr/>
            </p:nvSpPr>
            <p:spPr>
              <a:xfrm>
                <a:off x="7923708" y="4308983"/>
                <a:ext cx="7200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a:rPr>
                        <m:t>∆</m:t>
                      </m:r>
                      <m:r>
                        <a:rPr lang="en-US" altLang="zh-CN" b="1" i="1">
                          <a:latin typeface="Cambria Math"/>
                        </a:rPr>
                        <m:t>𝒑</m:t>
                      </m:r>
                    </m:oMath>
                  </m:oMathPara>
                </a14:m>
                <a:endParaRPr lang="zh-CN" altLang="en-US" b="1" dirty="0"/>
              </a:p>
            </p:txBody>
          </p:sp>
        </mc:Choice>
        <mc:Fallback xmlns="">
          <p:sp>
            <p:nvSpPr>
              <p:cNvPr id="18" name="TextBox 13"/>
              <p:cNvSpPr txBox="1">
                <a:spLocks noRot="1" noChangeAspect="1" noMove="1" noResize="1" noEditPoints="1" noAdjustHandles="1" noChangeArrowheads="1" noChangeShapeType="1" noTextEdit="1"/>
              </p:cNvSpPr>
              <p:nvPr/>
            </p:nvSpPr>
            <p:spPr>
              <a:xfrm>
                <a:off x="7923708" y="4308983"/>
                <a:ext cx="720069"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4"/>
              <p:cNvSpPr txBox="1"/>
              <p:nvPr/>
            </p:nvSpPr>
            <p:spPr>
              <a:xfrm>
                <a:off x="5324765" y="4308983"/>
                <a:ext cx="1232838"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solidFill>
                            <a:srgbClr val="FF6600"/>
                          </a:solidFill>
                          <a:latin typeface="Cambria Math"/>
                        </a:rPr>
                        <m:t>𝐺</m:t>
                      </m:r>
                      <m:r>
                        <a:rPr lang="en-US" altLang="zh-CN" i="1">
                          <a:solidFill>
                            <a:srgbClr val="FF6600"/>
                          </a:solidFill>
                          <a:latin typeface="Cambria Math"/>
                        </a:rPr>
                        <m:t>=</m:t>
                      </m:r>
                      <m:r>
                        <a:rPr lang="en-US" altLang="zh-CN" i="1">
                          <a:solidFill>
                            <a:srgbClr val="FF6600"/>
                          </a:solidFill>
                          <a:latin typeface="Cambria Math"/>
                        </a:rPr>
                        <m:t>𝑅</m:t>
                      </m:r>
                    </m:oMath>
                  </m:oMathPara>
                </a14:m>
                <a:endParaRPr lang="zh-CN" altLang="en-US" dirty="0">
                  <a:solidFill>
                    <a:srgbClr val="FF6600"/>
                  </a:solidFill>
                </a:endParaRPr>
              </a:p>
            </p:txBody>
          </p:sp>
        </mc:Choice>
        <mc:Fallback xmlns="">
          <p:sp>
            <p:nvSpPr>
              <p:cNvPr id="19" name="TextBox 14"/>
              <p:cNvSpPr txBox="1">
                <a:spLocks noRot="1" noChangeAspect="1" noMove="1" noResize="1" noEditPoints="1" noAdjustHandles="1" noChangeArrowheads="1" noChangeShapeType="1" noTextEdit="1"/>
              </p:cNvSpPr>
              <p:nvPr/>
            </p:nvSpPr>
            <p:spPr>
              <a:xfrm>
                <a:off x="5324765" y="4308983"/>
                <a:ext cx="1232838"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5"/>
              <p:cNvSpPr txBox="1"/>
              <p:nvPr/>
            </p:nvSpPr>
            <p:spPr>
              <a:xfrm>
                <a:off x="5253527" y="4290496"/>
                <a:ext cx="1375312"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6600"/>
                              </a:solidFill>
                              <a:latin typeface="Cambria Math" panose="02040503050406030204" pitchFamily="18" charset="0"/>
                            </a:rPr>
                          </m:ctrlPr>
                        </m:sSubPr>
                        <m:e>
                          <m:r>
                            <a:rPr lang="en-US" altLang="zh-CN" i="1">
                              <a:solidFill>
                                <a:srgbClr val="FF6600"/>
                              </a:solidFill>
                              <a:latin typeface="Cambria Math"/>
                            </a:rPr>
                            <m:t>𝐺</m:t>
                          </m:r>
                        </m:e>
                        <m:sub>
                          <m:r>
                            <a:rPr lang="en-US" altLang="zh-CN" i="1">
                              <a:solidFill>
                                <a:srgbClr val="FF6600"/>
                              </a:solidFill>
                              <a:latin typeface="Cambria Math"/>
                            </a:rPr>
                            <m:t>0</m:t>
                          </m:r>
                        </m:sub>
                      </m:sSub>
                      <m:r>
                        <a:rPr lang="en-US" altLang="zh-CN" i="1">
                          <a:solidFill>
                            <a:srgbClr val="FF6600"/>
                          </a:solidFill>
                          <a:latin typeface="Cambria Math"/>
                        </a:rPr>
                        <m:t>&lt;</m:t>
                      </m:r>
                      <m:r>
                        <a:rPr lang="en-US" altLang="zh-CN" i="1">
                          <a:solidFill>
                            <a:srgbClr val="FF6600"/>
                          </a:solidFill>
                          <a:latin typeface="Cambria Math"/>
                        </a:rPr>
                        <m:t>𝑅</m:t>
                      </m:r>
                    </m:oMath>
                  </m:oMathPara>
                </a14:m>
                <a:endParaRPr lang="zh-CN" altLang="en-US" dirty="0">
                  <a:solidFill>
                    <a:srgbClr val="FF6600"/>
                  </a:solidFill>
                </a:endParaRPr>
              </a:p>
            </p:txBody>
          </p:sp>
        </mc:Choice>
        <mc:Fallback xmlns="">
          <p:sp>
            <p:nvSpPr>
              <p:cNvPr id="20" name="TextBox 15"/>
              <p:cNvSpPr txBox="1">
                <a:spLocks noRot="1" noChangeAspect="1" noMove="1" noResize="1" noEditPoints="1" noAdjustHandles="1" noChangeArrowheads="1" noChangeShapeType="1" noTextEdit="1"/>
              </p:cNvSpPr>
              <p:nvPr/>
            </p:nvSpPr>
            <p:spPr>
              <a:xfrm>
                <a:off x="5253527" y="4290496"/>
                <a:ext cx="1375312" cy="523220"/>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142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601"/>
                            </p:stCondLst>
                            <p:childTnLst>
                              <p:par>
                                <p:cTn id="8" presetID="1" presetClass="entr" presetSubtype="0" fill="hold" grpId="0" nodeType="afterEffect">
                                  <p:stCondLst>
                                    <p:cond delay="0"/>
                                  </p:stCondLst>
                                  <p:iterate type="lt">
                                    <p:tmAbs val="200"/>
                                  </p:iterate>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200"/>
                                  </p:iterate>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601"/>
                            </p:stCondLst>
                            <p:childTnLst>
                              <p:par>
                                <p:cTn id="15" presetID="1" presetClass="entr" presetSubtype="0" fill="hold" grpId="0" nodeType="afterEffect">
                                  <p:stCondLst>
                                    <p:cond delay="0"/>
                                  </p:stCondLst>
                                  <p:iterate type="lt">
                                    <p:tmAbs val="200"/>
                                  </p:iterate>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5602"/>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200"/>
                                  </p:iterate>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iterate type="lt">
                                    <p:tmPct val="0"/>
                                  </p:iterate>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1000"/>
                                        <p:tgtEl>
                                          <p:spTgt spid="17"/>
                                        </p:tgtEl>
                                      </p:cBhvr>
                                    </p:animEffect>
                                    <p:set>
                                      <p:cBhvr>
                                        <p:cTn id="72" dur="1" fill="hold">
                                          <p:stCondLst>
                                            <p:cond delay="999"/>
                                          </p:stCondLst>
                                        </p:cTn>
                                        <p:tgtEl>
                                          <p:spTgt spid="1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1000"/>
                                        <p:tgtEl>
                                          <p:spTgt spid="18"/>
                                        </p:tgtEl>
                                      </p:cBhvr>
                                    </p:animEffect>
                                    <p:set>
                                      <p:cBhvr>
                                        <p:cTn id="75" dur="1" fill="hold">
                                          <p:stCondLst>
                                            <p:cond delay="999"/>
                                          </p:stCondLst>
                                        </p:cTn>
                                        <p:tgtEl>
                                          <p:spTgt spid="18"/>
                                        </p:tgtEl>
                                        <p:attrNameLst>
                                          <p:attrName>style.visibility</p:attrName>
                                        </p:attrNameLst>
                                      </p:cBhvr>
                                      <p:to>
                                        <p:strVal val="hidden"/>
                                      </p:to>
                                    </p:set>
                                  </p:childTnLst>
                                </p:cTn>
                              </p:par>
                            </p:childTnLst>
                          </p:cTn>
                        </p:par>
                        <p:par>
                          <p:cTn id="76" fill="hold">
                            <p:stCondLst>
                              <p:cond delay="1000"/>
                            </p:stCondLst>
                            <p:childTnLst>
                              <p:par>
                                <p:cTn id="77" presetID="1" presetClass="exit" presetSubtype="0" fill="hold" grpId="1" nodeType="afterEffect">
                                  <p:stCondLst>
                                    <p:cond delay="0"/>
                                  </p:stCondLst>
                                  <p:childTnLst>
                                    <p:set>
                                      <p:cBhvr>
                                        <p:cTn id="78" dur="1" fill="hold">
                                          <p:stCondLst>
                                            <p:cond delay="0"/>
                                          </p:stCondLst>
                                        </p:cTn>
                                        <p:tgtEl>
                                          <p:spTgt spid="16"/>
                                        </p:tgtEl>
                                        <p:attrNameLst>
                                          <p:attrName>style.visibility</p:attrName>
                                        </p:attrNameLst>
                                      </p:cBhvr>
                                      <p:to>
                                        <p:strVal val="hidden"/>
                                      </p:to>
                                    </p:set>
                                  </p:childTnLst>
                                </p:cTn>
                              </p:par>
                            </p:childTnLst>
                          </p:cTn>
                        </p:par>
                        <p:par>
                          <p:cTn id="79" fill="hold">
                            <p:stCondLst>
                              <p:cond delay="1000"/>
                            </p:stCondLst>
                            <p:childTnLst>
                              <p:par>
                                <p:cTn id="80" presetID="1" presetClass="exit" presetSubtype="0" fill="hold" grpId="1" nodeType="afterEffect">
                                  <p:stCondLst>
                                    <p:cond delay="0"/>
                                  </p:stCondLst>
                                  <p:childTnLst>
                                    <p:set>
                                      <p:cBhvr>
                                        <p:cTn id="81" dur="1" fill="hold">
                                          <p:stCondLst>
                                            <p:cond delay="0"/>
                                          </p:stCondLst>
                                        </p:cTn>
                                        <p:tgtEl>
                                          <p:spTgt spid="19"/>
                                        </p:tgtEl>
                                        <p:attrNameLst>
                                          <p:attrName>style.visibility</p:attrName>
                                        </p:attrNameLst>
                                      </p:cBhvr>
                                      <p:to>
                                        <p:strVal val="hidden"/>
                                      </p:to>
                                    </p:set>
                                  </p:childTnLst>
                                </p:cTn>
                              </p:par>
                            </p:childTnLst>
                          </p:cTn>
                        </p:par>
                        <p:par>
                          <p:cTn id="82" fill="hold">
                            <p:stCondLst>
                              <p:cond delay="1000"/>
                            </p:stCondLst>
                            <p:childTnLst>
                              <p:par>
                                <p:cTn id="83" presetID="10" presetClass="exit" presetSubtype="0" fill="hold" grpId="1" nodeType="afterEffect">
                                  <p:stCondLst>
                                    <p:cond delay="0"/>
                                  </p:stCondLst>
                                  <p:childTnLst>
                                    <p:animEffect transition="out" filter="fade">
                                      <p:cBhvr>
                                        <p:cTn id="84" dur="500"/>
                                        <p:tgtEl>
                                          <p:spTgt spid="20"/>
                                        </p:tgtEl>
                                      </p:cBhvr>
                                    </p:animEffect>
                                    <p:set>
                                      <p:cBhvr>
                                        <p:cTn id="8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1" grpId="0"/>
      <p:bldP spid="12" grpId="0"/>
      <p:bldP spid="13" grpId="0"/>
      <p:bldP spid="14" grpId="0"/>
      <p:bldP spid="15" grpId="0"/>
      <p:bldP spid="15" grpId="1"/>
      <p:bldP spid="16" grpId="0"/>
      <p:bldP spid="16" grpId="1"/>
      <p:bldP spid="17" grpId="0"/>
      <p:bldP spid="17" grpId="1"/>
      <p:bldP spid="18" grpId="0"/>
      <p:bldP spid="18" grpId="1"/>
      <p:bldP spid="19" grpId="0" animBg="1"/>
      <p:bldP spid="19" grpId="1" animBg="1"/>
      <p:bldP spid="20" grpId="0" animBg="1"/>
      <p:bldP spid="2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007" y="5818"/>
            <a:ext cx="7053943" cy="923330"/>
          </a:xfrm>
          <a:prstGeom prst="rect">
            <a:avLst/>
          </a:prstGeom>
        </p:spPr>
        <p:txBody>
          <a:bodyPr wrap="square">
            <a:spAutoFit/>
          </a:bodyPr>
          <a:lstStyle/>
          <a:p>
            <a:pPr>
              <a:lnSpc>
                <a:spcPct val="150000"/>
              </a:lnSpc>
            </a:pPr>
            <a:r>
              <a:rPr lang="en-US" altLang="zh-CN" sz="3600" b="1" dirty="0">
                <a:solidFill>
                  <a:srgbClr val="FF0000"/>
                </a:solidFill>
              </a:rPr>
              <a:t>6.1.2 </a:t>
            </a:r>
            <a:r>
              <a:rPr lang="zh-CN" altLang="en-US" sz="3600" b="1" dirty="0">
                <a:solidFill>
                  <a:srgbClr val="FF0000"/>
                </a:solidFill>
              </a:rPr>
              <a:t>非平衡载流子的复合和寿命</a:t>
            </a:r>
            <a:endParaRPr lang="en-US" altLang="zh-CN" sz="3600" b="1" dirty="0">
              <a:solidFill>
                <a:srgbClr val="FF0000"/>
              </a:solidFill>
            </a:endParaRPr>
          </a:p>
        </p:txBody>
      </p:sp>
      <p:sp>
        <p:nvSpPr>
          <p:cNvPr id="3" name="矩形 2"/>
          <p:cNvSpPr/>
          <p:nvPr/>
        </p:nvSpPr>
        <p:spPr>
          <a:xfrm>
            <a:off x="2125589" y="946340"/>
            <a:ext cx="7488424" cy="954107"/>
          </a:xfrm>
          <a:prstGeom prst="rect">
            <a:avLst/>
          </a:prstGeom>
        </p:spPr>
        <p:txBody>
          <a:bodyPr wrap="square">
            <a:spAutoFit/>
          </a:bodyPr>
          <a:lstStyle/>
          <a:p>
            <a:r>
              <a:rPr lang="zh-CN" altLang="zh-CN" b="1" dirty="0">
                <a:solidFill>
                  <a:srgbClr val="0000CC"/>
                </a:solidFill>
                <a:latin typeface="黑体" pitchFamily="49" charset="-122"/>
                <a:ea typeface="黑体" pitchFamily="49" charset="-122"/>
              </a:rPr>
              <a:t>实验表明</a:t>
            </a:r>
            <a:r>
              <a:rPr lang="zh-CN" altLang="zh-CN" b="1" dirty="0">
                <a:solidFill>
                  <a:srgbClr val="005C2A"/>
                </a:solidFill>
                <a:latin typeface="黑体" pitchFamily="49" charset="-122"/>
                <a:ea typeface="黑体" pitchFamily="49" charset="-122"/>
              </a:rPr>
              <a:t>，只存在体内复合的简单情况下</a:t>
            </a:r>
            <a:r>
              <a:rPr lang="zh-CN" altLang="en-US" b="1" dirty="0">
                <a:solidFill>
                  <a:srgbClr val="005C2A"/>
                </a:solidFill>
                <a:latin typeface="黑体" pitchFamily="49" charset="-122"/>
                <a:ea typeface="黑体" pitchFamily="49" charset="-122"/>
              </a:rPr>
              <a:t>，如非平衡载流子数目不是太大，对</a:t>
            </a:r>
            <a:r>
              <a:rPr lang="en-US" altLang="zh-CN" b="1" dirty="0">
                <a:solidFill>
                  <a:srgbClr val="005C2A"/>
                </a:solidFill>
                <a:latin typeface="Times New Roman" pitchFamily="18" charset="0"/>
                <a:ea typeface="黑体" pitchFamily="49" charset="-122"/>
                <a:cs typeface="Times New Roman" pitchFamily="18" charset="0"/>
              </a:rPr>
              <a:t>n</a:t>
            </a:r>
            <a:r>
              <a:rPr lang="zh-CN" altLang="en-US" b="1" dirty="0">
                <a:solidFill>
                  <a:srgbClr val="005C2A"/>
                </a:solidFill>
                <a:latin typeface="黑体" pitchFamily="49" charset="-122"/>
                <a:ea typeface="黑体" pitchFamily="49" charset="-122"/>
              </a:rPr>
              <a:t>型半导体</a:t>
            </a:r>
            <a:r>
              <a:rPr lang="en-US" altLang="zh-CN" b="1" dirty="0">
                <a:solidFill>
                  <a:srgbClr val="005C2A"/>
                </a:solidFill>
                <a:latin typeface="黑体" pitchFamily="49" charset="-122"/>
                <a:ea typeface="黑体" pitchFamily="49" charset="-122"/>
              </a:rPr>
              <a:t>:</a:t>
            </a:r>
            <a:endParaRPr lang="zh-CN" altLang="en-US" b="1" dirty="0">
              <a:solidFill>
                <a:srgbClr val="005C2A"/>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5" name="TextBox 4"/>
              <p:cNvSpPr txBox="1"/>
              <p:nvPr/>
            </p:nvSpPr>
            <p:spPr>
              <a:xfrm>
                <a:off x="975401" y="2155469"/>
                <a:ext cx="2134494"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r>
                            <a:rPr lang="en-US" altLang="zh-CN" i="1">
                              <a:latin typeface="Cambria Math"/>
                              <a:ea typeface="Cambria Math"/>
                            </a:rPr>
                            <m:t>∆</m:t>
                          </m:r>
                          <m:r>
                            <a:rPr lang="en-US" altLang="zh-CN" i="1">
                              <a:latin typeface="Cambria Math"/>
                              <a:ea typeface="Cambria Math"/>
                            </a:rPr>
                            <m:t>𝑝</m:t>
                          </m:r>
                        </m:num>
                        <m:den>
                          <m:r>
                            <a:rPr lang="en-US" altLang="zh-CN" i="1">
                              <a:latin typeface="Cambria Math"/>
                            </a:rPr>
                            <m:t>𝑑𝑡</m:t>
                          </m:r>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ea typeface="Cambria Math"/>
                            </a:rPr>
                            <m:t>∆</m:t>
                          </m:r>
                          <m:r>
                            <a:rPr lang="en-US" altLang="zh-CN" i="1">
                              <a:latin typeface="Cambria Math"/>
                              <a:ea typeface="Cambria Math"/>
                            </a:rPr>
                            <m:t>𝑝</m:t>
                          </m:r>
                        </m:num>
                        <m:den>
                          <m:r>
                            <a:rPr lang="zh-CN" altLang="en-US" i="1">
                              <a:latin typeface="Cambria Math"/>
                            </a:rPr>
                            <m:t>𝜏</m:t>
                          </m:r>
                        </m:den>
                      </m:f>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75401" y="2155469"/>
                <a:ext cx="2134494" cy="9103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368115" y="2133603"/>
                <a:ext cx="4945375" cy="954107"/>
              </a:xfrm>
              <a:prstGeom prst="rect">
                <a:avLst/>
              </a:prstGeom>
            </p:spPr>
            <p:txBody>
              <a:bodyPr wrap="square">
                <a:spAutoFit/>
              </a:bodyPr>
              <a:lstStyle/>
              <a:p>
                <a14:m>
                  <m:oMath xmlns:m="http://schemas.openxmlformats.org/officeDocument/2006/math">
                    <m:r>
                      <a:rPr lang="en-US" altLang="zh-CN" b="1" i="1">
                        <a:solidFill>
                          <a:srgbClr val="660066"/>
                        </a:solidFill>
                        <a:latin typeface="Cambria Math"/>
                        <a:ea typeface="黑体" pitchFamily="49" charset="-122"/>
                      </a:rPr>
                      <m:t>𝟏</m:t>
                    </m:r>
                    <m:r>
                      <a:rPr lang="en-US" altLang="zh-CN" b="1" i="1">
                        <a:solidFill>
                          <a:srgbClr val="660066"/>
                        </a:solidFill>
                        <a:latin typeface="Cambria Math"/>
                        <a:ea typeface="黑体" pitchFamily="49" charset="-122"/>
                      </a:rPr>
                      <m:t>/</m:t>
                    </m:r>
                    <m:r>
                      <a:rPr lang="zh-CN" altLang="en-US" b="1" i="1">
                        <a:solidFill>
                          <a:srgbClr val="660066"/>
                        </a:solidFill>
                        <a:latin typeface="Cambria Math"/>
                        <a:ea typeface="黑体" pitchFamily="49" charset="-122"/>
                      </a:rPr>
                      <m:t>𝝉</m:t>
                    </m:r>
                  </m:oMath>
                </a14:m>
                <a:r>
                  <a:rPr lang="zh-CN" altLang="zh-CN" dirty="0">
                    <a:solidFill>
                      <a:srgbClr val="660066"/>
                    </a:solidFill>
                    <a:latin typeface="华文行楷" pitchFamily="2" charset="-122"/>
                    <a:ea typeface="华文行楷" pitchFamily="2" charset="-122"/>
                  </a:rPr>
                  <a:t>表示每个非平衡载流子在单位时间内被复合的几率</a:t>
                </a:r>
                <a:r>
                  <a:rPr lang="zh-CN" altLang="en-US" dirty="0">
                    <a:solidFill>
                      <a:srgbClr val="660066"/>
                    </a:solidFill>
                    <a:latin typeface="华文行楷" pitchFamily="2" charset="-122"/>
                    <a:ea typeface="华文行楷" pitchFamily="2" charset="-122"/>
                  </a:rPr>
                  <a:t>。</a:t>
                </a:r>
                <a:endParaRPr lang="zh-CN" altLang="en-US" b="1" dirty="0">
                  <a:solidFill>
                    <a:srgbClr val="660066"/>
                  </a:solidFill>
                  <a:latin typeface="华文行楷" pitchFamily="2" charset="-122"/>
                  <a:ea typeface="华文行楷" pitchFamily="2"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368115" y="2133603"/>
                <a:ext cx="4945375" cy="954107"/>
              </a:xfrm>
              <a:prstGeom prst="rect">
                <a:avLst/>
              </a:prstGeom>
              <a:blipFill>
                <a:blip r:embed="rId5"/>
                <a:stretch>
                  <a:fillRect l="-2589" t="-5096" b="-17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89278" y="3065846"/>
                <a:ext cx="3359894" cy="8705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m:t>
                      </m:r>
                      <m:r>
                        <a:rPr lang="en-US" altLang="zh-CN" i="1">
                          <a:latin typeface="Cambria Math"/>
                          <a:ea typeface="Cambria Math"/>
                        </a:rPr>
                        <m:t>𝑝</m:t>
                      </m:r>
                      <m:d>
                        <m:dPr>
                          <m:ctrlPr>
                            <a:rPr lang="en-US" altLang="zh-CN" i="1">
                              <a:latin typeface="Cambria Math" panose="02040503050406030204" pitchFamily="18" charset="0"/>
                              <a:ea typeface="Cambria Math"/>
                            </a:rPr>
                          </m:ctrlPr>
                        </m:dPr>
                        <m:e>
                          <m:r>
                            <a:rPr lang="en-US" altLang="zh-CN" i="1">
                              <a:latin typeface="Cambria Math"/>
                              <a:ea typeface="Cambria Math"/>
                            </a:rPr>
                            <m:t>𝑡</m:t>
                          </m:r>
                        </m:e>
                      </m:d>
                      <m:r>
                        <a:rPr lang="en-US" altLang="zh-CN" i="1">
                          <a:latin typeface="Cambria Math"/>
                        </a:rPr>
                        <m:t>=</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𝑝</m:t>
                          </m:r>
                        </m:e>
                        <m:sub>
                          <m:r>
                            <a:rPr lang="en-US" altLang="zh-CN" i="1">
                              <a:latin typeface="Cambria Math"/>
                              <a:ea typeface="Cambria Math"/>
                            </a:rPr>
                            <m:t>0</m:t>
                          </m:r>
                        </m:sub>
                      </m:sSub>
                      <m:r>
                        <a:rPr lang="en-US" altLang="zh-CN" i="1">
                          <a:latin typeface="Cambria Math"/>
                          <a:ea typeface="Cambria Math"/>
                        </a:rPr>
                        <m:t>𝑒𝑥𝑝</m:t>
                      </m:r>
                      <m:r>
                        <a:rPr lang="en-US" altLang="zh-CN" i="1">
                          <a:latin typeface="Cambria Math"/>
                          <a:ea typeface="Cambria Math"/>
                        </a:rPr>
                        <m:t>−</m:t>
                      </m:r>
                      <m:f>
                        <m:fPr>
                          <m:ctrlPr>
                            <a:rPr lang="en-US" altLang="zh-CN" i="1">
                              <a:latin typeface="Cambria Math" panose="02040503050406030204" pitchFamily="18" charset="0"/>
                              <a:ea typeface="Cambria Math"/>
                            </a:rPr>
                          </m:ctrlPr>
                        </m:fPr>
                        <m:num>
                          <m:r>
                            <a:rPr lang="en-US" altLang="zh-CN" i="1">
                              <a:latin typeface="Cambria Math"/>
                              <a:ea typeface="Cambria Math"/>
                            </a:rPr>
                            <m:t>𝑡</m:t>
                          </m:r>
                        </m:num>
                        <m:den>
                          <m:r>
                            <a:rPr lang="zh-CN" altLang="en-US" i="1">
                              <a:latin typeface="Cambria Math"/>
                              <a:ea typeface="Cambria Math"/>
                            </a:rPr>
                            <m:t>𝜏</m:t>
                          </m:r>
                        </m:den>
                      </m:f>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289278" y="3065846"/>
                <a:ext cx="3359894" cy="870559"/>
              </a:xfrm>
              <a:prstGeom prst="rect">
                <a:avLst/>
              </a:prstGeom>
              <a:blipFill>
                <a:blip r:embed="rId6"/>
                <a:stretch>
                  <a:fillRect/>
                </a:stretch>
              </a:blipFill>
            </p:spPr>
            <p:txBody>
              <a:bodyPr/>
              <a:lstStyle/>
              <a:p>
                <a:r>
                  <a:rPr lang="zh-CN" altLang="en-US">
                    <a:noFill/>
                  </a:rPr>
                  <a:t> </a:t>
                </a:r>
              </a:p>
            </p:txBody>
          </p:sp>
        </mc:Fallback>
      </mc:AlternateContent>
      <p:sp>
        <p:nvSpPr>
          <p:cNvPr id="10" name="Rectangle 2"/>
          <p:cNvSpPr>
            <a:spLocks noChangeArrowheads="1"/>
          </p:cNvSpPr>
          <p:nvPr/>
        </p:nvSpPr>
        <p:spPr bwMode="auto">
          <a:xfrm>
            <a:off x="1524001"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nvGraphicFramePr>
        <p:xfrm>
          <a:off x="1524001" y="1"/>
          <a:ext cx="123825" cy="142875"/>
        </p:xfrm>
        <a:graphic>
          <a:graphicData uri="http://schemas.openxmlformats.org/presentationml/2006/ole">
            <mc:AlternateContent xmlns:mc="http://schemas.openxmlformats.org/markup-compatibility/2006">
              <mc:Choice xmlns:v="urn:schemas-microsoft-com:vml" Requires="v">
                <p:oleObj spid="_x0000_s1176" name="公式" r:id="rId7" imgW="126835" imgH="139518" progId="Equation.3">
                  <p:embed/>
                </p:oleObj>
              </mc:Choice>
              <mc:Fallback>
                <p:oleObj name="公式" r:id="rId7" imgW="126835" imgH="139518" progId="Equation.3">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1" y="1"/>
                        <a:ext cx="123825" cy="14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3" name="矩形 12"/>
              <p:cNvSpPr/>
              <p:nvPr/>
            </p:nvSpPr>
            <p:spPr>
              <a:xfrm>
                <a:off x="1741894" y="4087484"/>
                <a:ext cx="8839649" cy="954107"/>
              </a:xfrm>
              <a:prstGeom prst="rect">
                <a:avLst/>
              </a:prstGeom>
              <a:solidFill>
                <a:srgbClr val="FFFF00"/>
              </a:solidFill>
            </p:spPr>
            <p:txBody>
              <a:bodyPr wrap="square">
                <a:spAutoFit/>
              </a:bodyPr>
              <a:lstStyle/>
              <a:p>
                <a14:m>
                  <m:oMath xmlns:m="http://schemas.openxmlformats.org/officeDocument/2006/math">
                    <m:r>
                      <a:rPr lang="zh-CN" altLang="en-US" b="1" i="1">
                        <a:latin typeface="Cambria Math"/>
                      </a:rPr>
                      <m:t>𝝉</m:t>
                    </m:r>
                  </m:oMath>
                </a14:m>
                <a:r>
                  <a:rPr lang="zh-CN" altLang="zh-CN" b="1" dirty="0"/>
                  <a:t>是反映衰减快慢的时间常数，它标志着非平衡载流子在复合前平均存在的时间，所以通常称其为</a:t>
                </a:r>
                <a:r>
                  <a:rPr lang="zh-CN" altLang="zh-CN" b="1" dirty="0">
                    <a:solidFill>
                      <a:srgbClr val="FF0000"/>
                    </a:solidFill>
                  </a:rPr>
                  <a:t>载流子寿命</a:t>
                </a:r>
                <a:r>
                  <a:rPr lang="zh-CN" altLang="zh-CN" b="1" dirty="0"/>
                  <a:t>。</a:t>
                </a:r>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1741894" y="4087484"/>
                <a:ext cx="8839649" cy="954107"/>
              </a:xfrm>
              <a:prstGeom prst="rect">
                <a:avLst/>
              </a:prstGeom>
              <a:blipFill>
                <a:blip r:embed="rId9"/>
                <a:stretch>
                  <a:fillRect l="-1448" t="-8333" r="-4483" b="-15385"/>
                </a:stretch>
              </a:blipFill>
            </p:spPr>
            <p:txBody>
              <a:bodyPr/>
              <a:lstStyle/>
              <a:p>
                <a:r>
                  <a:rPr lang="zh-CN" altLang="en-US">
                    <a:noFill/>
                  </a:rPr>
                  <a:t> </a:t>
                </a:r>
              </a:p>
            </p:txBody>
          </p:sp>
        </mc:Fallback>
      </mc:AlternateContent>
      <p:grpSp>
        <p:nvGrpSpPr>
          <p:cNvPr id="12" name="组合 11"/>
          <p:cNvGrpSpPr/>
          <p:nvPr/>
        </p:nvGrpSpPr>
        <p:grpSpPr>
          <a:xfrm>
            <a:off x="10029093" y="6448526"/>
            <a:ext cx="552450" cy="314325"/>
            <a:chOff x="5172075" y="6438900"/>
            <a:chExt cx="552450" cy="314325"/>
          </a:xfrm>
        </p:grpSpPr>
        <p:sp>
          <p:nvSpPr>
            <p:cNvPr id="14" name="棱台 1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cxnSp>
        <p:nvCxnSpPr>
          <p:cNvPr id="7" name="直接连接符 6"/>
          <p:cNvCxnSpPr/>
          <p:nvPr/>
        </p:nvCxnSpPr>
        <p:spPr>
          <a:xfrm>
            <a:off x="4009844" y="1423392"/>
            <a:ext cx="2475075"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274115" y="1894325"/>
            <a:ext cx="421080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p:cNvSpPr/>
              <p:nvPr/>
            </p:nvSpPr>
            <p:spPr>
              <a:xfrm>
                <a:off x="8443599" y="2043120"/>
                <a:ext cx="1408975" cy="9017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a:ea typeface="Cambria Math"/>
                            </a:rPr>
                            <m:t>∆</m:t>
                          </m:r>
                          <m:r>
                            <a:rPr lang="en-US" altLang="zh-CN" i="1">
                              <a:latin typeface="Cambria Math"/>
                              <a:ea typeface="Cambria Math"/>
                            </a:rPr>
                            <m:t>𝑝</m:t>
                          </m:r>
                        </m:num>
                        <m:den>
                          <m:r>
                            <a:rPr lang="zh-CN" altLang="en-US" i="1">
                              <a:latin typeface="Cambria Math"/>
                            </a:rPr>
                            <m:t>𝜏</m:t>
                          </m:r>
                        </m:den>
                      </m:f>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8443599" y="2043120"/>
                <a:ext cx="1408975" cy="901785"/>
              </a:xfrm>
              <a:prstGeom prst="rect">
                <a:avLst/>
              </a:prstGeom>
              <a:blipFill>
                <a:blip r:embed="rId10"/>
                <a:stretch>
                  <a:fillRect/>
                </a:stretch>
              </a:blipFill>
            </p:spPr>
            <p:txBody>
              <a:bodyPr/>
              <a:lstStyle/>
              <a:p>
                <a:r>
                  <a:rPr lang="zh-CN" altLang="en-US">
                    <a:noFill/>
                  </a:rPr>
                  <a:t> </a:t>
                </a:r>
              </a:p>
            </p:txBody>
          </p:sp>
        </mc:Fallback>
      </mc:AlternateContent>
      <p:sp>
        <p:nvSpPr>
          <p:cNvPr id="22" name="任意多边形 21"/>
          <p:cNvSpPr/>
          <p:nvPr/>
        </p:nvSpPr>
        <p:spPr>
          <a:xfrm>
            <a:off x="1006679" y="2170445"/>
            <a:ext cx="2223082" cy="1000593"/>
          </a:xfrm>
          <a:custGeom>
            <a:avLst/>
            <a:gdLst>
              <a:gd name="connsiteX0" fmla="*/ 234892 w 2223082"/>
              <a:gd name="connsiteY0" fmla="*/ 2303 h 1000593"/>
              <a:gd name="connsiteX1" fmla="*/ 125835 w 2223082"/>
              <a:gd name="connsiteY1" fmla="*/ 19081 h 1000593"/>
              <a:gd name="connsiteX2" fmla="*/ 75501 w 2223082"/>
              <a:gd name="connsiteY2" fmla="*/ 35859 h 1000593"/>
              <a:gd name="connsiteX3" fmla="*/ 41945 w 2223082"/>
              <a:gd name="connsiteY3" fmla="*/ 111360 h 1000593"/>
              <a:gd name="connsiteX4" fmla="*/ 16778 w 2223082"/>
              <a:gd name="connsiteY4" fmla="*/ 178472 h 1000593"/>
              <a:gd name="connsiteX5" fmla="*/ 8389 w 2223082"/>
              <a:gd name="connsiteY5" fmla="*/ 228806 h 1000593"/>
              <a:gd name="connsiteX6" fmla="*/ 0 w 2223082"/>
              <a:gd name="connsiteY6" fmla="*/ 262362 h 1000593"/>
              <a:gd name="connsiteX7" fmla="*/ 8389 w 2223082"/>
              <a:gd name="connsiteY7" fmla="*/ 648256 h 1000593"/>
              <a:gd name="connsiteX8" fmla="*/ 25167 w 2223082"/>
              <a:gd name="connsiteY8" fmla="*/ 732146 h 1000593"/>
              <a:gd name="connsiteX9" fmla="*/ 33556 w 2223082"/>
              <a:gd name="connsiteY9" fmla="*/ 757312 h 1000593"/>
              <a:gd name="connsiteX10" fmla="*/ 58723 w 2223082"/>
              <a:gd name="connsiteY10" fmla="*/ 841202 h 1000593"/>
              <a:gd name="connsiteX11" fmla="*/ 83890 w 2223082"/>
              <a:gd name="connsiteY11" fmla="*/ 866369 h 1000593"/>
              <a:gd name="connsiteX12" fmla="*/ 92279 w 2223082"/>
              <a:gd name="connsiteY12" fmla="*/ 899925 h 1000593"/>
              <a:gd name="connsiteX13" fmla="*/ 117446 w 2223082"/>
              <a:gd name="connsiteY13" fmla="*/ 916703 h 1000593"/>
              <a:gd name="connsiteX14" fmla="*/ 176169 w 2223082"/>
              <a:gd name="connsiteY14" fmla="*/ 950259 h 1000593"/>
              <a:gd name="connsiteX15" fmla="*/ 209725 w 2223082"/>
              <a:gd name="connsiteY15" fmla="*/ 967037 h 1000593"/>
              <a:gd name="connsiteX16" fmla="*/ 251670 w 2223082"/>
              <a:gd name="connsiteY16" fmla="*/ 975426 h 1000593"/>
              <a:gd name="connsiteX17" fmla="*/ 369115 w 2223082"/>
              <a:gd name="connsiteY17" fmla="*/ 992204 h 1000593"/>
              <a:gd name="connsiteX18" fmla="*/ 411060 w 2223082"/>
              <a:gd name="connsiteY18" fmla="*/ 1000593 h 1000593"/>
              <a:gd name="connsiteX19" fmla="*/ 746620 w 2223082"/>
              <a:gd name="connsiteY19" fmla="*/ 992204 h 1000593"/>
              <a:gd name="connsiteX20" fmla="*/ 838899 w 2223082"/>
              <a:gd name="connsiteY20" fmla="*/ 983815 h 1000593"/>
              <a:gd name="connsiteX21" fmla="*/ 1669409 w 2223082"/>
              <a:gd name="connsiteY21" fmla="*/ 975426 h 1000593"/>
              <a:gd name="connsiteX22" fmla="*/ 1744910 w 2223082"/>
              <a:gd name="connsiteY22" fmla="*/ 967037 h 1000593"/>
              <a:gd name="connsiteX23" fmla="*/ 1770077 w 2223082"/>
              <a:gd name="connsiteY23" fmla="*/ 958648 h 1000593"/>
              <a:gd name="connsiteX24" fmla="*/ 1845578 w 2223082"/>
              <a:gd name="connsiteY24" fmla="*/ 941870 h 1000593"/>
              <a:gd name="connsiteX25" fmla="*/ 1937857 w 2223082"/>
              <a:gd name="connsiteY25" fmla="*/ 916703 h 1000593"/>
              <a:gd name="connsiteX26" fmla="*/ 2055303 w 2223082"/>
              <a:gd name="connsiteY26" fmla="*/ 899925 h 1000593"/>
              <a:gd name="connsiteX27" fmla="*/ 2088859 w 2223082"/>
              <a:gd name="connsiteY27" fmla="*/ 891536 h 1000593"/>
              <a:gd name="connsiteX28" fmla="*/ 2164360 w 2223082"/>
              <a:gd name="connsiteY28" fmla="*/ 832813 h 1000593"/>
              <a:gd name="connsiteX29" fmla="*/ 2181138 w 2223082"/>
              <a:gd name="connsiteY29" fmla="*/ 799257 h 1000593"/>
              <a:gd name="connsiteX30" fmla="*/ 2206304 w 2223082"/>
              <a:gd name="connsiteY30" fmla="*/ 715368 h 1000593"/>
              <a:gd name="connsiteX31" fmla="*/ 2223082 w 2223082"/>
              <a:gd name="connsiteY31" fmla="*/ 631478 h 1000593"/>
              <a:gd name="connsiteX32" fmla="*/ 2214693 w 2223082"/>
              <a:gd name="connsiteY32" fmla="*/ 354641 h 1000593"/>
              <a:gd name="connsiteX33" fmla="*/ 2206304 w 2223082"/>
              <a:gd name="connsiteY33" fmla="*/ 329474 h 1000593"/>
              <a:gd name="connsiteX34" fmla="*/ 2189527 w 2223082"/>
              <a:gd name="connsiteY34" fmla="*/ 304307 h 1000593"/>
              <a:gd name="connsiteX35" fmla="*/ 2164360 w 2223082"/>
              <a:gd name="connsiteY35" fmla="*/ 237195 h 1000593"/>
              <a:gd name="connsiteX36" fmla="*/ 2155971 w 2223082"/>
              <a:gd name="connsiteY36" fmla="*/ 195250 h 1000593"/>
              <a:gd name="connsiteX37" fmla="*/ 2139193 w 2223082"/>
              <a:gd name="connsiteY37" fmla="*/ 170083 h 1000593"/>
              <a:gd name="connsiteX38" fmla="*/ 2088859 w 2223082"/>
              <a:gd name="connsiteY38" fmla="*/ 52637 h 1000593"/>
              <a:gd name="connsiteX39" fmla="*/ 2055303 w 2223082"/>
              <a:gd name="connsiteY39" fmla="*/ 27470 h 1000593"/>
              <a:gd name="connsiteX40" fmla="*/ 2021747 w 2223082"/>
              <a:gd name="connsiteY40" fmla="*/ 19081 h 1000593"/>
              <a:gd name="connsiteX41" fmla="*/ 335560 w 2223082"/>
              <a:gd name="connsiteY41" fmla="*/ 10692 h 1000593"/>
              <a:gd name="connsiteX42" fmla="*/ 234892 w 2223082"/>
              <a:gd name="connsiteY42" fmla="*/ 2303 h 10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223082" h="1000593">
                <a:moveTo>
                  <a:pt x="234892" y="2303"/>
                </a:moveTo>
                <a:cubicBezTo>
                  <a:pt x="199938" y="3701"/>
                  <a:pt x="168572" y="6260"/>
                  <a:pt x="125835" y="19081"/>
                </a:cubicBezTo>
                <a:cubicBezTo>
                  <a:pt x="108895" y="24163"/>
                  <a:pt x="75501" y="35859"/>
                  <a:pt x="75501" y="35859"/>
                </a:cubicBezTo>
                <a:cubicBezTo>
                  <a:pt x="60884" y="65094"/>
                  <a:pt x="52656" y="79226"/>
                  <a:pt x="41945" y="111360"/>
                </a:cubicBezTo>
                <a:cubicBezTo>
                  <a:pt x="19101" y="179892"/>
                  <a:pt x="51101" y="109826"/>
                  <a:pt x="16778" y="178472"/>
                </a:cubicBezTo>
                <a:cubicBezTo>
                  <a:pt x="13982" y="195250"/>
                  <a:pt x="11725" y="212127"/>
                  <a:pt x="8389" y="228806"/>
                </a:cubicBezTo>
                <a:cubicBezTo>
                  <a:pt x="6128" y="240112"/>
                  <a:pt x="0" y="250832"/>
                  <a:pt x="0" y="262362"/>
                </a:cubicBezTo>
                <a:cubicBezTo>
                  <a:pt x="0" y="391024"/>
                  <a:pt x="3444" y="519689"/>
                  <a:pt x="8389" y="648256"/>
                </a:cubicBezTo>
                <a:cubicBezTo>
                  <a:pt x="9121" y="667299"/>
                  <a:pt x="19127" y="711007"/>
                  <a:pt x="25167" y="732146"/>
                </a:cubicBezTo>
                <a:cubicBezTo>
                  <a:pt x="27596" y="740648"/>
                  <a:pt x="30760" y="748923"/>
                  <a:pt x="33556" y="757312"/>
                </a:cubicBezTo>
                <a:cubicBezTo>
                  <a:pt x="39675" y="794025"/>
                  <a:pt x="37519" y="811516"/>
                  <a:pt x="58723" y="841202"/>
                </a:cubicBezTo>
                <a:cubicBezTo>
                  <a:pt x="65619" y="850856"/>
                  <a:pt x="75501" y="857980"/>
                  <a:pt x="83890" y="866369"/>
                </a:cubicBezTo>
                <a:cubicBezTo>
                  <a:pt x="86686" y="877554"/>
                  <a:pt x="85884" y="890332"/>
                  <a:pt x="92279" y="899925"/>
                </a:cubicBezTo>
                <a:cubicBezTo>
                  <a:pt x="97872" y="908314"/>
                  <a:pt x="109701" y="910248"/>
                  <a:pt x="117446" y="916703"/>
                </a:cubicBezTo>
                <a:cubicBezTo>
                  <a:pt x="175529" y="965105"/>
                  <a:pt x="107038" y="924335"/>
                  <a:pt x="176169" y="950259"/>
                </a:cubicBezTo>
                <a:cubicBezTo>
                  <a:pt x="187878" y="954650"/>
                  <a:pt x="197861" y="963082"/>
                  <a:pt x="209725" y="967037"/>
                </a:cubicBezTo>
                <a:cubicBezTo>
                  <a:pt x="223252" y="971546"/>
                  <a:pt x="237641" y="972875"/>
                  <a:pt x="251670" y="975426"/>
                </a:cubicBezTo>
                <a:cubicBezTo>
                  <a:pt x="350281" y="993355"/>
                  <a:pt x="250613" y="973973"/>
                  <a:pt x="369115" y="992204"/>
                </a:cubicBezTo>
                <a:cubicBezTo>
                  <a:pt x="383208" y="994372"/>
                  <a:pt x="397078" y="997797"/>
                  <a:pt x="411060" y="1000593"/>
                </a:cubicBezTo>
                <a:lnTo>
                  <a:pt x="746620" y="992204"/>
                </a:lnTo>
                <a:cubicBezTo>
                  <a:pt x="777483" y="990994"/>
                  <a:pt x="808018" y="984376"/>
                  <a:pt x="838899" y="983815"/>
                </a:cubicBezTo>
                <a:lnTo>
                  <a:pt x="1669409" y="975426"/>
                </a:lnTo>
                <a:cubicBezTo>
                  <a:pt x="1694576" y="972630"/>
                  <a:pt x="1719933" y="971200"/>
                  <a:pt x="1744910" y="967037"/>
                </a:cubicBezTo>
                <a:cubicBezTo>
                  <a:pt x="1753632" y="965583"/>
                  <a:pt x="1761498" y="960793"/>
                  <a:pt x="1770077" y="958648"/>
                </a:cubicBezTo>
                <a:cubicBezTo>
                  <a:pt x="1839273" y="941349"/>
                  <a:pt x="1785296" y="959094"/>
                  <a:pt x="1845578" y="941870"/>
                </a:cubicBezTo>
                <a:cubicBezTo>
                  <a:pt x="1901824" y="925800"/>
                  <a:pt x="1838168" y="936641"/>
                  <a:pt x="1937857" y="916703"/>
                </a:cubicBezTo>
                <a:cubicBezTo>
                  <a:pt x="2004632" y="903348"/>
                  <a:pt x="1965631" y="909889"/>
                  <a:pt x="2055303" y="899925"/>
                </a:cubicBezTo>
                <a:cubicBezTo>
                  <a:pt x="2066488" y="897129"/>
                  <a:pt x="2078547" y="896692"/>
                  <a:pt x="2088859" y="891536"/>
                </a:cubicBezTo>
                <a:cubicBezTo>
                  <a:pt x="2108133" y="881899"/>
                  <a:pt x="2149016" y="854294"/>
                  <a:pt x="2164360" y="832813"/>
                </a:cubicBezTo>
                <a:cubicBezTo>
                  <a:pt x="2171629" y="822637"/>
                  <a:pt x="2176494" y="810868"/>
                  <a:pt x="2181138" y="799257"/>
                </a:cubicBezTo>
                <a:cubicBezTo>
                  <a:pt x="2189695" y="777864"/>
                  <a:pt x="2201361" y="740083"/>
                  <a:pt x="2206304" y="715368"/>
                </a:cubicBezTo>
                <a:cubicBezTo>
                  <a:pt x="2226874" y="612519"/>
                  <a:pt x="2203596" y="709424"/>
                  <a:pt x="2223082" y="631478"/>
                </a:cubicBezTo>
                <a:cubicBezTo>
                  <a:pt x="2220286" y="539199"/>
                  <a:pt x="2219814" y="446820"/>
                  <a:pt x="2214693" y="354641"/>
                </a:cubicBezTo>
                <a:cubicBezTo>
                  <a:pt x="2214202" y="345812"/>
                  <a:pt x="2210258" y="337383"/>
                  <a:pt x="2206304" y="329474"/>
                </a:cubicBezTo>
                <a:cubicBezTo>
                  <a:pt x="2201795" y="320456"/>
                  <a:pt x="2195119" y="312696"/>
                  <a:pt x="2189527" y="304307"/>
                </a:cubicBezTo>
                <a:cubicBezTo>
                  <a:pt x="2157883" y="177730"/>
                  <a:pt x="2208228" y="368800"/>
                  <a:pt x="2164360" y="237195"/>
                </a:cubicBezTo>
                <a:cubicBezTo>
                  <a:pt x="2159851" y="223668"/>
                  <a:pt x="2160978" y="208601"/>
                  <a:pt x="2155971" y="195250"/>
                </a:cubicBezTo>
                <a:cubicBezTo>
                  <a:pt x="2152431" y="185810"/>
                  <a:pt x="2143288" y="179296"/>
                  <a:pt x="2139193" y="170083"/>
                </a:cubicBezTo>
                <a:cubicBezTo>
                  <a:pt x="2126596" y="141739"/>
                  <a:pt x="2113226" y="70913"/>
                  <a:pt x="2088859" y="52637"/>
                </a:cubicBezTo>
                <a:cubicBezTo>
                  <a:pt x="2077674" y="44248"/>
                  <a:pt x="2067809" y="33723"/>
                  <a:pt x="2055303" y="27470"/>
                </a:cubicBezTo>
                <a:cubicBezTo>
                  <a:pt x="2044991" y="22314"/>
                  <a:pt x="2033276" y="19193"/>
                  <a:pt x="2021747" y="19081"/>
                </a:cubicBezTo>
                <a:lnTo>
                  <a:pt x="335560" y="10692"/>
                </a:lnTo>
                <a:cubicBezTo>
                  <a:pt x="272163" y="-5157"/>
                  <a:pt x="269846" y="905"/>
                  <a:pt x="234892" y="2303"/>
                </a:cubicBezTo>
                <a:close/>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1708732" y="5447558"/>
            <a:ext cx="6848350" cy="523220"/>
          </a:xfrm>
          <a:prstGeom prst="rect">
            <a:avLst/>
          </a:prstGeom>
          <a:noFill/>
        </p:spPr>
        <p:txBody>
          <a:bodyPr wrap="none" rtlCol="0">
            <a:spAutoFit/>
          </a:bodyPr>
          <a:lstStyle/>
          <a:p>
            <a:r>
              <a:rPr lang="en-US" altLang="zh-CN" b="1" dirty="0" smtClean="0">
                <a:solidFill>
                  <a:srgbClr val="0000CC"/>
                </a:solidFill>
              </a:rPr>
              <a:t>Si</a:t>
            </a:r>
            <a:r>
              <a:rPr lang="zh-CN" altLang="en-US" b="1" dirty="0" smtClean="0">
                <a:solidFill>
                  <a:srgbClr val="0000CC"/>
                </a:solidFill>
              </a:rPr>
              <a:t>、</a:t>
            </a:r>
            <a:r>
              <a:rPr lang="en-US" altLang="zh-CN" b="1" dirty="0" smtClean="0">
                <a:solidFill>
                  <a:srgbClr val="0000CC"/>
                </a:solidFill>
              </a:rPr>
              <a:t>Ge</a:t>
            </a:r>
            <a:r>
              <a:rPr lang="zh-CN" altLang="en-US" b="1" dirty="0" smtClean="0">
                <a:solidFill>
                  <a:srgbClr val="0000CC"/>
                </a:solidFill>
              </a:rPr>
              <a:t>少子寿命</a:t>
            </a:r>
            <a:r>
              <a:rPr lang="en-US" altLang="zh-CN" b="1" dirty="0" err="1" smtClean="0">
                <a:solidFill>
                  <a:srgbClr val="0000CC"/>
                </a:solidFill>
              </a:rPr>
              <a:t>ms</a:t>
            </a:r>
            <a:r>
              <a:rPr lang="zh-CN" altLang="en-US" b="1" dirty="0" smtClean="0">
                <a:solidFill>
                  <a:srgbClr val="0000CC"/>
                </a:solidFill>
              </a:rPr>
              <a:t>；</a:t>
            </a:r>
            <a:r>
              <a:rPr lang="en-US" altLang="zh-CN" b="1" dirty="0" smtClean="0">
                <a:solidFill>
                  <a:srgbClr val="0000CC"/>
                </a:solidFill>
              </a:rPr>
              <a:t>GaAs</a:t>
            </a:r>
            <a:r>
              <a:rPr lang="zh-CN" altLang="en-US" b="1" dirty="0" smtClean="0">
                <a:solidFill>
                  <a:srgbClr val="0000CC"/>
                </a:solidFill>
              </a:rPr>
              <a:t>少子寿命</a:t>
            </a:r>
            <a:r>
              <a:rPr lang="en-US" altLang="zh-CN" b="1" dirty="0" smtClean="0">
                <a:solidFill>
                  <a:srgbClr val="0000CC"/>
                </a:solidFill>
              </a:rPr>
              <a:t>ns</a:t>
            </a:r>
            <a:r>
              <a:rPr lang="zh-CN" altLang="en-US" b="1" dirty="0" smtClean="0">
                <a:solidFill>
                  <a:srgbClr val="0000CC"/>
                </a:solidFill>
              </a:rPr>
              <a:t>。</a:t>
            </a:r>
            <a:endParaRPr lang="zh-CN" altLang="en-US" b="1" dirty="0">
              <a:solidFill>
                <a:srgbClr val="0000CC"/>
              </a:solidFill>
            </a:endParaRPr>
          </a:p>
        </p:txBody>
      </p:sp>
    </p:spTree>
    <p:extLst>
      <p:ext uri="{BB962C8B-B14F-4D97-AF65-F5344CB8AC3E}">
        <p14:creationId xmlns:p14="http://schemas.microsoft.com/office/powerpoint/2010/main" val="364239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200"/>
                                  </p:iterate>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heel(1)">
                                      <p:cBhvr>
                                        <p:cTn id="34" dur="2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200"/>
                                  </p:iterate>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9601"/>
                            </p:stCondLst>
                            <p:childTnLst>
                              <p:par>
                                <p:cTn id="45" presetID="22" presetClass="entr" presetSubtype="4"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P spid="13" grpId="0" animBg="1"/>
      <p:bldP spid="21" grpId="0"/>
      <p:bldP spid="22" grpId="0" animBg="1"/>
      <p:bldP spid="23"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吉祥如意">
  <a:themeElements>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1_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1_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1_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1_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1_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1_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1_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1_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19572</TotalTime>
  <Pages>0</Pages>
  <Words>3905</Words>
  <Characters>0</Characters>
  <Application>Microsoft Office PowerPoint</Application>
  <DocSecurity>0</DocSecurity>
  <PresentationFormat>宽屏</PresentationFormat>
  <Lines>0</Lines>
  <Paragraphs>322</Paragraphs>
  <Slides>21</Slides>
  <Notes>20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37" baseType="lpstr">
      <vt:lpstr>黑体</vt:lpstr>
      <vt:lpstr>华文行楷</vt:lpstr>
      <vt:lpstr>华文楷体</vt:lpstr>
      <vt:lpstr>华文细黑</vt:lpstr>
      <vt:lpstr>华文新魏</vt:lpstr>
      <vt:lpstr>楷体</vt:lpstr>
      <vt:lpstr>宋体</vt:lpstr>
      <vt:lpstr>Arial</vt:lpstr>
      <vt:lpstr>Cambria Math</vt:lpstr>
      <vt:lpstr>Symbol</vt:lpstr>
      <vt:lpstr>Times New Roman</vt:lpstr>
      <vt:lpstr>Wingdings</vt:lpstr>
      <vt:lpstr>Wingdings 2</vt:lpstr>
      <vt:lpstr>吉祥如意</vt:lpstr>
      <vt:lpstr>1_吉祥如意</vt:lpstr>
      <vt:lpstr>公式</vt:lpstr>
      <vt:lpstr>第六章 非平衡载流子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1050</cp:revision>
  <dcterms:created xsi:type="dcterms:W3CDTF">2013-04-19T13:13:42Z</dcterms:created>
  <dcterms:modified xsi:type="dcterms:W3CDTF">2020-04-22T11:24:27Z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