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700" r:id="rId2"/>
  </p:sldMasterIdLst>
  <p:notesMasterIdLst>
    <p:notesMasterId r:id="rId17"/>
  </p:notesMasterIdLst>
  <p:sldIdLst>
    <p:sldId id="256" r:id="rId3"/>
    <p:sldId id="377" r:id="rId4"/>
    <p:sldId id="378" r:id="rId5"/>
    <p:sldId id="379" r:id="rId6"/>
    <p:sldId id="380" r:id="rId7"/>
    <p:sldId id="381" r:id="rId8"/>
    <p:sldId id="382" r:id="rId9"/>
    <p:sldId id="383" r:id="rId10"/>
    <p:sldId id="384" r:id="rId11"/>
    <p:sldId id="385" r:id="rId12"/>
    <p:sldId id="386" r:id="rId13"/>
    <p:sldId id="387" r:id="rId14"/>
    <p:sldId id="388" r:id="rId15"/>
    <p:sldId id="389" r:id="rId16"/>
  </p:sldIdLst>
  <p:sldSz cx="12192000" cy="6858000"/>
  <p:notesSz cx="6858000" cy="9144000"/>
  <p:defaultTextStyle>
    <a:defPPr>
      <a:defRPr lang="zh-CN"/>
    </a:defPPr>
    <a:lvl1pPr algn="l" rtl="0" fontAlgn="base">
      <a:spcBef>
        <a:spcPct val="0"/>
      </a:spcBef>
      <a:spcAft>
        <a:spcPct val="0"/>
      </a:spcAft>
      <a:defRPr sz="2800"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kern="1200">
        <a:solidFill>
          <a:schemeClr val="tx1"/>
        </a:solidFill>
        <a:latin typeface="Arial" pitchFamily="34" charset="0"/>
        <a:ea typeface="宋体" pitchFamily="2" charset="-122"/>
        <a:cs typeface="+mn-cs"/>
      </a:defRPr>
    </a:lvl5pPr>
    <a:lvl6pPr marL="2286000" algn="l" defTabSz="914400" rtl="0" eaLnBrk="1" latinLnBrk="0" hangingPunct="1">
      <a:defRPr sz="2800" kern="1200">
        <a:solidFill>
          <a:schemeClr val="tx1"/>
        </a:solidFill>
        <a:latin typeface="Arial" pitchFamily="34" charset="0"/>
        <a:ea typeface="宋体" pitchFamily="2" charset="-122"/>
        <a:cs typeface="+mn-cs"/>
      </a:defRPr>
    </a:lvl6pPr>
    <a:lvl7pPr marL="2743200" algn="l" defTabSz="914400" rtl="0" eaLnBrk="1" latinLnBrk="0" hangingPunct="1">
      <a:defRPr sz="2800" kern="1200">
        <a:solidFill>
          <a:schemeClr val="tx1"/>
        </a:solidFill>
        <a:latin typeface="Arial" pitchFamily="34" charset="0"/>
        <a:ea typeface="宋体" pitchFamily="2" charset="-122"/>
        <a:cs typeface="+mn-cs"/>
      </a:defRPr>
    </a:lvl7pPr>
    <a:lvl8pPr marL="3200400" algn="l" defTabSz="914400" rtl="0" eaLnBrk="1" latinLnBrk="0" hangingPunct="1">
      <a:defRPr sz="2800" kern="1200">
        <a:solidFill>
          <a:schemeClr val="tx1"/>
        </a:solidFill>
        <a:latin typeface="Arial" pitchFamily="34" charset="0"/>
        <a:ea typeface="宋体" pitchFamily="2" charset="-122"/>
        <a:cs typeface="+mn-cs"/>
      </a:defRPr>
    </a:lvl8pPr>
    <a:lvl9pPr marL="3657600" algn="l" defTabSz="914400" rtl="0" eaLnBrk="1" latinLnBrk="0" hangingPunct="1">
      <a:defRPr sz="28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99FF99"/>
    <a:srgbClr val="FFCCFF"/>
    <a:srgbClr val="005C2A"/>
    <a:srgbClr val="66FFFF"/>
    <a:srgbClr val="CC00CC"/>
    <a:srgbClr val="008000"/>
    <a:srgbClr val="FF99FF"/>
    <a:srgbClr val="FFFF66"/>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4" autoAdjust="0"/>
    <p:restoredTop sz="74403" autoAdjust="0"/>
  </p:normalViewPr>
  <p:slideViewPr>
    <p:cSldViewPr snapToGrid="0" snapToObjects="1">
      <p:cViewPr varScale="1">
        <p:scale>
          <a:sx n="91" d="100"/>
          <a:sy n="91" d="100"/>
        </p:scale>
        <p:origin x="1560" y="58"/>
      </p:cViewPr>
      <p:guideLst>
        <p:guide orient="horz" pos="2160"/>
        <p:guide pos="3837"/>
      </p:guideLst>
    </p:cSldViewPr>
  </p:slideViewPr>
  <p:outlineViewPr>
    <p:cViewPr>
      <p:scale>
        <a:sx n="33" d="100"/>
        <a:sy n="33" d="100"/>
      </p:scale>
      <p:origin x="0" y="0"/>
    </p:cViewPr>
  </p:outlineViewPr>
  <p:notesTextViewPr>
    <p:cViewPr>
      <p:scale>
        <a:sx n="3" d="2"/>
        <a:sy n="3" d="2"/>
      </p:scale>
      <p:origin x="0" y="0"/>
    </p:cViewPr>
  </p:notesText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0213"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883025" y="0"/>
            <a:ext cx="2973388"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1988"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8685213"/>
            <a:ext cx="297021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883025" y="8685213"/>
            <a:ext cx="29733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4FCE24F-8F98-4E7F-8345-3CDEA4547284}" type="slidenum">
              <a:rPr lang="en-US"/>
              <a:pPr>
                <a:defRPr/>
              </a:pPr>
              <a:t>‹#›</a:t>
            </a:fld>
            <a:endParaRPr lang="en-US"/>
          </a:p>
        </p:txBody>
      </p:sp>
    </p:spTree>
    <p:extLst>
      <p:ext uri="{BB962C8B-B14F-4D97-AF65-F5344CB8AC3E}">
        <p14:creationId xmlns:p14="http://schemas.microsoft.com/office/powerpoint/2010/main" val="18566001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上一节介绍了半导体中载流子的电流密度方程。半导体中的电流密度包括电场引起的漂移电流和载流子的浓度不均匀引起的扩散电流。半导体中的电场，包括外界施加的电场和半导体内部电荷不均匀引起的内建电场的叠加。电子在输运过程中，如果有非平衡载流子的产生，则载流子密度增加，有了非平衡载流子则非平衡载流子会发生复合，使载流子减少。可见在半导体的某个小体积元中，载流子数量是不断随着时间而变化的，连续性方程即是描述半导体中载流子密度随时间变化的方程，也就是载流子的运动方程。</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a:t>
            </a:fld>
            <a:endParaRPr lang="en-US"/>
          </a:p>
        </p:txBody>
      </p:sp>
    </p:spTree>
    <p:extLst>
      <p:ext uri="{BB962C8B-B14F-4D97-AF65-F5344CB8AC3E}">
        <p14:creationId xmlns:p14="http://schemas.microsoft.com/office/powerpoint/2010/main" val="175028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一定注意研究少子扩散的前提：均匀半导体，不加外电场，半导体内部无载流子产生发生，半导体中多子远大于少子，满足小注入条件，稳态条件下。连续性方程中只剩下两项，一项是非平衡少子的扩散，一项是非平衡载流子的复合。在本章中需要各位同学理解在什么条件下，连续性方程的变化形式。从而分析不同状况下少子的分布和运动情况。</a:t>
                </a:r>
                <a:endParaRPr lang="en-US" altLang="zh-CN" dirty="0" smtClean="0"/>
              </a:p>
              <a:p>
                <a:endParaRPr lang="en-US" altLang="zh-CN" dirty="0" smtClean="0"/>
              </a:p>
              <a:p>
                <a:r>
                  <a:rPr lang="zh-CN" altLang="en-US" dirty="0" smtClean="0"/>
                  <a:t>现在就来分析稳态时少子的扩散。稳态时载流子在空间的分布不再随时间变化。通过解稳态时少子扩散方程，得出稳态时少子的空间分布情况。少子扩散方程是一个二阶偏微分方程，方程的一般解</a:t>
                </a:r>
                <a:r>
                  <a:rPr lang="en-US" altLang="zh-CN" dirty="0" smtClean="0"/>
                  <a:t>》</a:t>
                </a:r>
                <a:r>
                  <a:rPr lang="zh-CN" altLang="en-US" dirty="0" smtClean="0"/>
                  <a:t>是两个</a:t>
                </a:r>
                <a:r>
                  <a:rPr lang="en-US" altLang="zh-CN" dirty="0" smtClean="0"/>
                  <a:t>e</a:t>
                </a:r>
                <a:r>
                  <a:rPr lang="zh-CN" altLang="en-US" dirty="0" smtClean="0"/>
                  <a:t>指数项的线性组合，一个随</a:t>
                </a:r>
                <a:r>
                  <a:rPr lang="en-US" altLang="zh-CN" dirty="0" smtClean="0"/>
                  <a:t>+x</a:t>
                </a:r>
                <a:r>
                  <a:rPr lang="zh-CN" altLang="en-US" dirty="0" smtClean="0"/>
                  <a:t>变化项，一个随负</a:t>
                </a:r>
                <a:r>
                  <a:rPr lang="en-US" altLang="zh-CN" dirty="0" smtClean="0"/>
                  <a:t>x</a:t>
                </a:r>
                <a:r>
                  <a:rPr lang="zh-CN" altLang="en-US" dirty="0" smtClean="0"/>
                  <a:t>变化项，系数分别是</a:t>
                </a:r>
                <a:r>
                  <a:rPr lang="en-US" altLang="zh-CN" dirty="0" smtClean="0"/>
                  <a:t>A</a:t>
                </a:r>
                <a:r>
                  <a:rPr lang="zh-CN" altLang="en-US" dirty="0" smtClean="0"/>
                  <a:t>和</a:t>
                </a:r>
                <a:r>
                  <a:rPr lang="en-US" altLang="zh-CN" dirty="0" smtClean="0"/>
                  <a:t>B</a:t>
                </a:r>
                <a:r>
                  <a:rPr lang="zh-CN" altLang="en-US" dirty="0" smtClean="0"/>
                  <a:t>，其中的</a:t>
                </a:r>
                <a:r>
                  <a:rPr lang="en-US" altLang="zh-CN" dirty="0" smtClean="0"/>
                  <a:t>》</a:t>
                </a:r>
                <a14:m>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a:rPr>
                          <m:t>𝑳</m:t>
                        </m:r>
                      </m:e>
                      <m:sub>
                        <m:r>
                          <a:rPr lang="en-US" altLang="zh-CN" b="1" i="1">
                            <a:latin typeface="Cambria Math"/>
                          </a:rPr>
                          <m:t>𝒑</m:t>
                        </m:r>
                      </m:sub>
                    </m:sSub>
                    <m:r>
                      <a:rPr lang="en-US" altLang="zh-CN" b="1" i="1">
                        <a:latin typeface="Cambria Math"/>
                      </a:rPr>
                      <m:t>=</m:t>
                    </m:r>
                    <m:rad>
                      <m:radPr>
                        <m:degHide m:val="on"/>
                        <m:ctrlPr>
                          <a:rPr lang="en-US" altLang="zh-CN" b="1" i="1">
                            <a:latin typeface="Cambria Math" panose="02040503050406030204" pitchFamily="18" charset="0"/>
                          </a:rPr>
                        </m:ctrlPr>
                      </m:radPr>
                      <m:deg/>
                      <m:e>
                        <m:sSub>
                          <m:sSubPr>
                            <m:ctrlPr>
                              <a:rPr lang="en-US" altLang="zh-CN" b="1" i="1">
                                <a:latin typeface="Cambria Math" panose="02040503050406030204" pitchFamily="18" charset="0"/>
                              </a:rPr>
                            </m:ctrlPr>
                          </m:sSubPr>
                          <m:e>
                            <m:r>
                              <a:rPr lang="en-US" altLang="zh-CN" b="1" i="1">
                                <a:latin typeface="Cambria Math"/>
                              </a:rPr>
                              <m:t>𝑫</m:t>
                            </m:r>
                          </m:e>
                          <m:sub>
                            <m:r>
                              <a:rPr lang="en-US" altLang="zh-CN" b="1" i="1">
                                <a:latin typeface="Cambria Math"/>
                              </a:rPr>
                              <m:t>𝒑</m:t>
                            </m:r>
                          </m:sub>
                        </m:sSub>
                        <m:r>
                          <a:rPr lang="zh-CN" altLang="en-US" b="1" i="1">
                            <a:latin typeface="Cambria Math"/>
                          </a:rPr>
                          <m:t>𝝉</m:t>
                        </m:r>
                      </m:e>
                    </m:rad>
                  </m:oMath>
                </a14:m>
                <a:r>
                  <a:rPr lang="zh-CN" altLang="en-US" dirty="0" smtClean="0"/>
                  <a:t>，定义为空穴扩散长度</a:t>
                </a:r>
                <a:r>
                  <a:rPr lang="en-US" altLang="zh-CN" dirty="0" smtClean="0"/>
                  <a:t>》</a:t>
                </a:r>
                <a:r>
                  <a:rPr lang="zh-CN" altLang="en-US" dirty="0" smtClean="0"/>
                  <a:t>，是空穴扩散系数乘以空穴的寿命再开根号，注意此处的</a:t>
                </a:r>
                <a:r>
                  <a:rPr lang="en-US" altLang="zh-CN" dirty="0" smtClean="0"/>
                  <a:t>τ</a:t>
                </a:r>
                <a:r>
                  <a:rPr lang="zh-CN" altLang="en-US" dirty="0" smtClean="0"/>
                  <a:t>符号是非平衡载流子的寿命。同样，电子的扩散长度</a:t>
                </a:r>
                <a:r>
                  <a:rPr lang="en-US" altLang="zh-CN" dirty="0" smtClean="0"/>
                  <a:t>》</a:t>
                </a:r>
                <a:r>
                  <a:rPr lang="zh-CN" altLang="en-US" dirty="0" smtClean="0"/>
                  <a:t>等于根号下电子扩散系数乘以电子的寿命。扩散长度的定义式一定要记住。</a:t>
                </a:r>
                <a:r>
                  <a:rPr lang="en-US" altLang="zh-CN" dirty="0" smtClean="0"/>
                  <a:t>》</a:t>
                </a:r>
                <a:r>
                  <a:rPr lang="zh-CN" altLang="en-US" dirty="0" smtClean="0"/>
                  <a:t>半导体</a:t>
                </a:r>
                <a:r>
                  <a:rPr lang="en-US" altLang="zh-CN" dirty="0" smtClean="0"/>
                  <a:t>Si</a:t>
                </a:r>
                <a:r>
                  <a:rPr lang="zh-CN" altLang="en-US" dirty="0" smtClean="0"/>
                  <a:t>中载流子的寿命在</a:t>
                </a:r>
                <a14:m>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a:rPr>
                          <m:t>10</m:t>
                        </m:r>
                      </m:e>
                      <m:sup>
                        <m:r>
                          <a:rPr lang="en-US" altLang="zh-CN" i="1">
                            <a:latin typeface="Cambria Math"/>
                          </a:rPr>
                          <m:t>−2</m:t>
                        </m:r>
                      </m:sup>
                    </m:sSup>
                    <m:r>
                      <a:rPr lang="en-US" altLang="zh-CN" i="1">
                        <a:latin typeface="Cambria Math"/>
                      </a:rPr>
                      <m:t>~</m:t>
                    </m:r>
                    <m:sSup>
                      <m:sSupPr>
                        <m:ctrlPr>
                          <a:rPr lang="en-US" altLang="zh-CN" i="1">
                            <a:latin typeface="Cambria Math" panose="02040503050406030204" pitchFamily="18" charset="0"/>
                          </a:rPr>
                        </m:ctrlPr>
                      </m:sSupPr>
                      <m:e>
                        <m:r>
                          <a:rPr lang="en-US" altLang="zh-CN" i="1">
                            <a:latin typeface="Cambria Math"/>
                          </a:rPr>
                          <m:t>10</m:t>
                        </m:r>
                      </m:e>
                      <m:sup>
                        <m:r>
                          <a:rPr lang="en-US" altLang="zh-CN" i="1">
                            <a:latin typeface="Cambria Math"/>
                          </a:rPr>
                          <m:t>−9</m:t>
                        </m:r>
                      </m:sup>
                    </m:sSup>
                  </m:oMath>
                </a14:m>
                <a:r>
                  <a:rPr lang="en-US" altLang="zh-CN" dirty="0" smtClean="0"/>
                  <a:t>s</a:t>
                </a:r>
                <a:r>
                  <a:rPr lang="zh-CN" altLang="en-US" dirty="0" smtClean="0"/>
                  <a:t>范围，可见半导体中非平衡载流子的寿命变化范围比较宽，</a:t>
                </a:r>
                <a:r>
                  <a:rPr lang="en-US" altLang="zh-CN" dirty="0" smtClean="0"/>
                  <a:t>300K</a:t>
                </a:r>
                <a:r>
                  <a:rPr lang="zh-CN" altLang="en-US" dirty="0" smtClean="0"/>
                  <a:t>时，</a:t>
                </a:r>
                <a:r>
                  <a:rPr lang="en-US" altLang="zh-CN" dirty="0" smtClean="0"/>
                  <a:t>Si</a:t>
                </a:r>
                <a:r>
                  <a:rPr lang="zh-CN" altLang="en-US" dirty="0" smtClean="0"/>
                  <a:t>中空穴的扩散系数是</a:t>
                </a:r>
                <a14:m>
                  <m:oMath xmlns:m="http://schemas.openxmlformats.org/officeDocument/2006/math">
                    <m:r>
                      <a:rPr lang="en-US" altLang="zh-CN" i="1" smtClean="0">
                        <a:latin typeface="Cambria Math"/>
                      </a:rPr>
                      <m:t>12.5</m:t>
                    </m:r>
                    <m:sSup>
                      <m:sSupPr>
                        <m:ctrlPr>
                          <a:rPr lang="en-US" altLang="zh-CN" i="1">
                            <a:latin typeface="Cambria Math" panose="02040503050406030204" pitchFamily="18" charset="0"/>
                          </a:rPr>
                        </m:ctrlPr>
                      </m:sSupPr>
                      <m:e>
                        <m:r>
                          <a:rPr lang="en-US" altLang="zh-CN" i="1">
                            <a:latin typeface="Cambria Math"/>
                          </a:rPr>
                          <m:t>𝑐𝑚</m:t>
                        </m:r>
                      </m:e>
                      <m:sup>
                        <m:r>
                          <a:rPr lang="en-US" altLang="zh-CN" i="1">
                            <a:latin typeface="Cambria Math"/>
                          </a:rPr>
                          <m:t>2</m:t>
                        </m:r>
                      </m:sup>
                    </m:sSup>
                    <m:r>
                      <a:rPr lang="en-US" altLang="zh-CN" i="1">
                        <a:latin typeface="Cambria Math"/>
                      </a:rPr>
                      <m:t>/</m:t>
                    </m:r>
                    <m:r>
                      <a:rPr lang="en-US" altLang="zh-CN" i="1">
                        <a:latin typeface="Cambria Math"/>
                      </a:rPr>
                      <m:t>𝑠</m:t>
                    </m:r>
                  </m:oMath>
                </a14:m>
                <a:r>
                  <a:rPr lang="zh-CN" altLang="en-US" dirty="0" smtClean="0"/>
                  <a:t>。则空穴的扩散长度为</a:t>
                </a:r>
                <a14:m>
                  <m:oMath xmlns:m="http://schemas.openxmlformats.org/officeDocument/2006/math">
                    <m:r>
                      <a:rPr lang="en-US" altLang="zh-CN" b="1" i="1" smtClean="0">
                        <a:latin typeface="Cambria Math"/>
                      </a:rPr>
                      <m:t>𝟏</m:t>
                    </m:r>
                    <m:r>
                      <a:rPr lang="en-US" altLang="zh-CN" b="1" i="1" smtClean="0">
                        <a:latin typeface="Cambria Math"/>
                      </a:rPr>
                      <m:t>.</m:t>
                    </m:r>
                    <m:r>
                      <a:rPr lang="en-US" altLang="zh-CN" b="1" i="1" smtClean="0">
                        <a:latin typeface="Cambria Math"/>
                      </a:rPr>
                      <m:t>𝟏𝟐</m:t>
                    </m:r>
                    <m:r>
                      <a:rPr lang="en-US" altLang="zh-CN" b="1" i="1" smtClean="0">
                        <a:latin typeface="Cambria Math"/>
                      </a:rPr>
                      <m:t>~</m:t>
                    </m:r>
                    <m:r>
                      <a:rPr lang="en-US" altLang="zh-CN" b="1" i="1" smtClean="0">
                        <a:latin typeface="Cambria Math" panose="02040503050406030204" pitchFamily="18" charset="0"/>
                      </a:rPr>
                      <m:t>𝟑𝟓𝟒𝟎</m:t>
                    </m:r>
                    <m:r>
                      <a:rPr lang="zh-CN" altLang="en-US" b="1" i="1">
                        <a:latin typeface="Cambria Math"/>
                        <a:ea typeface="Cambria Math"/>
                      </a:rPr>
                      <m:t>𝝁</m:t>
                    </m:r>
                    <m:r>
                      <a:rPr lang="en-US" altLang="zh-CN" b="1" i="1">
                        <a:latin typeface="Cambria Math"/>
                        <a:ea typeface="Cambria Math"/>
                      </a:rPr>
                      <m:t>𝒎</m:t>
                    </m:r>
                  </m:oMath>
                </a14:m>
                <a:r>
                  <a:rPr lang="zh-CN" altLang="en-US" b="1" dirty="0" smtClean="0"/>
                  <a:t>。和硅基的半导体器件尺寸比较，空穴扩散长度远大于半导体器件的尺寸。在后续内容中也分析了薄半导体中少子的扩散。</a:t>
                </a:r>
                <a:endParaRPr lang="zh-CN" altLang="en-US" b="1" dirty="0"/>
              </a:p>
            </p:txBody>
          </p:sp>
        </mc:Choice>
        <mc:Fallback xmlns="">
          <p:sp>
            <p:nvSpPr>
              <p:cNvPr id="3" name="备注占位符 2"/>
              <p:cNvSpPr>
                <a:spLocks noGrp="1"/>
              </p:cNvSpPr>
              <p:nvPr>
                <p:ph type="body" idx="1"/>
              </p:nvPr>
            </p:nvSpPr>
            <p:spPr/>
            <p:txBody>
              <a:bodyPr/>
              <a:lstStyle/>
              <a:p>
                <a:r>
                  <a:rPr lang="zh-CN" altLang="en-US" dirty="0" smtClean="0"/>
                  <a:t>一定注意研究少子扩散的前提：均匀半导体，不加外电场，半导体内部无载流子产生发生，半导体中多子远大于少子，满足小注入条件，稳态条件下。连续性方程中只剩下两项，一项是非平衡少子的扩散，一项是非平衡载流子的复合项。此章节中，在我们期末考试时，半导体的连续性方程和非平衡载流子的完整的连续性方程会给出。因此，在本章中需要各位同学理解在什么情况下，连续性方程的变化。从而分析不同状况下少子的变化情况。</a:t>
                </a:r>
                <a:endParaRPr lang="en-US" altLang="zh-CN" dirty="0" smtClean="0"/>
              </a:p>
              <a:p>
                <a:endParaRPr lang="en-US" altLang="zh-CN" dirty="0" smtClean="0"/>
              </a:p>
              <a:p>
                <a:pPr/>
                <a:r>
                  <a:rPr lang="zh-CN" altLang="en-US" dirty="0" smtClean="0"/>
                  <a:t>现在就来解少子的扩散方程。这个方程是二次偏微分方程，方程的一般解</a:t>
                </a:r>
                <a:r>
                  <a:rPr lang="en-US" altLang="zh-CN" dirty="0" smtClean="0"/>
                  <a:t>》</a:t>
                </a:r>
                <a:r>
                  <a:rPr lang="zh-CN" altLang="en-US" dirty="0" smtClean="0"/>
                  <a:t>，是两个</a:t>
                </a:r>
                <a:r>
                  <a:rPr lang="en-US" altLang="zh-CN" dirty="0" smtClean="0"/>
                  <a:t>e</a:t>
                </a:r>
                <a:r>
                  <a:rPr lang="zh-CN" altLang="en-US" dirty="0" smtClean="0"/>
                  <a:t>只是项的线性组合，一个随</a:t>
                </a:r>
                <a:r>
                  <a:rPr lang="en-US" altLang="zh-CN" dirty="0" smtClean="0"/>
                  <a:t>+x</a:t>
                </a:r>
                <a:r>
                  <a:rPr lang="zh-CN" altLang="en-US" dirty="0" smtClean="0"/>
                  <a:t>变化项，一个随负</a:t>
                </a:r>
                <a:r>
                  <a:rPr lang="en-US" altLang="zh-CN" dirty="0" smtClean="0"/>
                  <a:t>x</a:t>
                </a:r>
                <a:r>
                  <a:rPr lang="zh-CN" altLang="en-US" dirty="0" smtClean="0"/>
                  <a:t>变化项，系数分别是</a:t>
                </a:r>
                <a:r>
                  <a:rPr lang="en-US" altLang="zh-CN" dirty="0" smtClean="0"/>
                  <a:t>A</a:t>
                </a:r>
                <a:r>
                  <a:rPr lang="zh-CN" altLang="en-US" dirty="0" smtClean="0"/>
                  <a:t>和</a:t>
                </a:r>
                <a:r>
                  <a:rPr lang="en-US" altLang="zh-CN" dirty="0" smtClean="0"/>
                  <a:t>B</a:t>
                </a:r>
                <a:r>
                  <a:rPr lang="zh-CN" altLang="en-US" dirty="0" smtClean="0"/>
                  <a:t>，其中的</a:t>
                </a:r>
                <a:r>
                  <a:rPr lang="en-US" altLang="zh-CN" dirty="0" smtClean="0"/>
                  <a:t>》</a:t>
                </a:r>
                <a:r>
                  <a:rPr lang="en-US" altLang="zh-CN" b="1" i="0">
                    <a:latin typeface="Cambria Math"/>
                  </a:rPr>
                  <a:t>𝑳</a:t>
                </a:r>
                <a:r>
                  <a:rPr lang="en-US" altLang="zh-CN" b="1" i="0" smtClean="0">
                    <a:latin typeface="Cambria Math" panose="02040503050406030204" pitchFamily="18" charset="0"/>
                  </a:rPr>
                  <a:t>_</a:t>
                </a:r>
                <a:r>
                  <a:rPr lang="en-US" altLang="zh-CN" b="1" i="0">
                    <a:latin typeface="Cambria Math"/>
                  </a:rPr>
                  <a:t>𝒑=</a:t>
                </a:r>
                <a:r>
                  <a:rPr lang="en-US" altLang="zh-CN" b="1" i="0">
                    <a:latin typeface="Cambria Math" panose="02040503050406030204" pitchFamily="18" charset="0"/>
                  </a:rPr>
                  <a:t>√(</a:t>
                </a:r>
                <a:r>
                  <a:rPr lang="en-US" altLang="zh-CN" b="1" i="0">
                    <a:latin typeface="Cambria Math"/>
                  </a:rPr>
                  <a:t>𝑫</a:t>
                </a:r>
                <a:r>
                  <a:rPr lang="en-US" altLang="zh-CN" b="1" i="0">
                    <a:latin typeface="Cambria Math" panose="02040503050406030204" pitchFamily="18" charset="0"/>
                  </a:rPr>
                  <a:t>_</a:t>
                </a:r>
                <a:r>
                  <a:rPr lang="en-US" altLang="zh-CN" b="1" i="0">
                    <a:latin typeface="Cambria Math"/>
                  </a:rPr>
                  <a:t>𝒑</a:t>
                </a:r>
                <a:r>
                  <a:rPr lang="zh-CN" altLang="en-US" b="1" i="0">
                    <a:latin typeface="Cambria Math"/>
                  </a:rPr>
                  <a:t> 𝝉</a:t>
                </a:r>
                <a:r>
                  <a:rPr lang="en-US" altLang="zh-CN" b="1" i="0">
                    <a:latin typeface="Cambria Math" panose="02040503050406030204" pitchFamily="18" charset="0"/>
                  </a:rPr>
                  <a:t>)</a:t>
                </a:r>
                <a:r>
                  <a:rPr lang="zh-CN" altLang="en-US" dirty="0" smtClean="0"/>
                  <a:t>，定义为空穴扩散长度。扩散长度表示什么</a:t>
                </a:r>
                <a:r>
                  <a:rPr lang="en-US" altLang="zh-CN" dirty="0" smtClean="0"/>
                  <a:t>》</a:t>
                </a:r>
                <a:r>
                  <a:rPr lang="zh-CN" altLang="en-US" dirty="0" smtClean="0"/>
                  <a:t>。同理，电子的扩散长度等于电子扩散系数乘以电子平均自由时间开根号。扩散长度是定义式，需要记住。</a:t>
                </a:r>
                <a:r>
                  <a:rPr lang="en-US" altLang="zh-CN" dirty="0" smtClean="0"/>
                  <a:t>》</a:t>
                </a:r>
                <a:r>
                  <a:rPr lang="zh-CN" altLang="en-US" dirty="0" smtClean="0"/>
                  <a:t>半导体中载流子的平均自由时间在</a:t>
                </a:r>
                <a:r>
                  <a:rPr lang="en-US" altLang="zh-CN" i="0" smtClean="0">
                    <a:latin typeface="Cambria Math" panose="02040503050406030204" pitchFamily="18" charset="0"/>
                  </a:rPr>
                  <a:t>〖</a:t>
                </a:r>
                <a:r>
                  <a:rPr lang="en-US" altLang="zh-CN" i="0">
                    <a:latin typeface="Cambria Math"/>
                  </a:rPr>
                  <a:t>10</a:t>
                </a:r>
                <a:r>
                  <a:rPr lang="en-US" altLang="zh-CN" i="0" smtClean="0">
                    <a:latin typeface="Cambria Math" panose="02040503050406030204" pitchFamily="18" charset="0"/>
                  </a:rPr>
                  <a:t>〗^(</a:t>
                </a:r>
                <a:r>
                  <a:rPr lang="en-US" altLang="zh-CN" i="0">
                    <a:latin typeface="Cambria Math"/>
                  </a:rPr>
                  <a:t>−2</a:t>
                </a:r>
                <a:r>
                  <a:rPr lang="en-US" altLang="zh-CN" i="0" smtClean="0">
                    <a:latin typeface="Cambria Math" panose="02040503050406030204" pitchFamily="18" charset="0"/>
                  </a:rPr>
                  <a:t>)</a:t>
                </a:r>
                <a:r>
                  <a:rPr lang="en-US" altLang="zh-CN" i="0">
                    <a:latin typeface="Cambria Math"/>
                  </a:rPr>
                  <a:t>~</a:t>
                </a:r>
                <a:r>
                  <a:rPr lang="en-US" altLang="zh-CN" i="0">
                    <a:latin typeface="Cambria Math" panose="02040503050406030204" pitchFamily="18" charset="0"/>
                  </a:rPr>
                  <a:t>〖</a:t>
                </a:r>
                <a:r>
                  <a:rPr lang="en-US" altLang="zh-CN" i="0">
                    <a:latin typeface="Cambria Math"/>
                  </a:rPr>
                  <a:t>10</a:t>
                </a:r>
                <a:r>
                  <a:rPr lang="en-US" altLang="zh-CN" i="0">
                    <a:latin typeface="Cambria Math" panose="02040503050406030204" pitchFamily="18" charset="0"/>
                  </a:rPr>
                  <a:t>〗^(</a:t>
                </a:r>
                <a:r>
                  <a:rPr lang="en-US" altLang="zh-CN" i="0">
                    <a:latin typeface="Cambria Math"/>
                  </a:rPr>
                  <a:t>−9</a:t>
                </a:r>
                <a:r>
                  <a:rPr lang="en-US" altLang="zh-CN" i="0">
                    <a:latin typeface="Cambria Math" panose="02040503050406030204" pitchFamily="18" charset="0"/>
                  </a:rPr>
                  <a:t>)</a:t>
                </a:r>
                <a:r>
                  <a:rPr lang="en-US" altLang="zh-CN" dirty="0" smtClean="0"/>
                  <a:t>s</a:t>
                </a:r>
                <a:r>
                  <a:rPr lang="zh-CN" altLang="en-US" dirty="0" smtClean="0"/>
                  <a:t>范围，变化范围比较宽，</a:t>
                </a:r>
                <a:r>
                  <a:rPr lang="en-US" altLang="zh-CN" dirty="0" smtClean="0"/>
                  <a:t>Si</a:t>
                </a:r>
                <a:r>
                  <a:rPr lang="zh-CN" altLang="en-US" dirty="0" smtClean="0"/>
                  <a:t>中空穴的扩散系数是</a:t>
                </a:r>
                <a:r>
                  <a:rPr lang="en-US" altLang="zh-CN" i="0" smtClean="0">
                    <a:latin typeface="Cambria Math"/>
                  </a:rPr>
                  <a:t>12.5</a:t>
                </a:r>
                <a:r>
                  <a:rPr lang="en-US" altLang="zh-CN" i="0">
                    <a:latin typeface="Cambria Math" panose="02040503050406030204" pitchFamily="18" charset="0"/>
                  </a:rPr>
                  <a:t>〖</a:t>
                </a:r>
                <a:r>
                  <a:rPr lang="en-US" altLang="zh-CN" i="0">
                    <a:latin typeface="Cambria Math"/>
                  </a:rPr>
                  <a:t>𝑐𝑚</a:t>
                </a:r>
                <a:r>
                  <a:rPr lang="en-US" altLang="zh-CN" i="0">
                    <a:latin typeface="Cambria Math" panose="02040503050406030204" pitchFamily="18" charset="0"/>
                  </a:rPr>
                  <a:t>〗^</a:t>
                </a:r>
                <a:r>
                  <a:rPr lang="en-US" altLang="zh-CN" i="0">
                    <a:latin typeface="Cambria Math"/>
                  </a:rPr>
                  <a:t>2/𝑠</a:t>
                </a:r>
                <a:r>
                  <a:rPr lang="zh-CN" altLang="en-US" dirty="0" smtClean="0"/>
                  <a:t>。则空穴的扩散长度为</a:t>
                </a:r>
                <a:r>
                  <a:rPr lang="en-US" altLang="zh-CN" b="1" i="0" smtClean="0">
                    <a:latin typeface="Cambria Math"/>
                  </a:rPr>
                  <a:t>𝟏.𝟏𝟐~𝟑.𝟓𝟒</a:t>
                </a:r>
                <a:r>
                  <a:rPr lang="en-US" altLang="zh-CN" b="1" i="0">
                    <a:latin typeface="Cambria Math"/>
                    <a:ea typeface="Cambria Math"/>
                  </a:rPr>
                  <a:t>×</a:t>
                </a:r>
                <a:r>
                  <a:rPr lang="en-US" altLang="zh-CN" b="1" i="0">
                    <a:latin typeface="Cambria Math" panose="02040503050406030204" pitchFamily="18" charset="0"/>
                    <a:ea typeface="Cambria Math"/>
                  </a:rPr>
                  <a:t>〖</a:t>
                </a:r>
                <a:r>
                  <a:rPr lang="en-US" altLang="zh-CN" b="1" i="0">
                    <a:latin typeface="Cambria Math"/>
                    <a:ea typeface="Cambria Math"/>
                  </a:rPr>
                  <a:t>𝟏𝟎</a:t>
                </a:r>
                <a:r>
                  <a:rPr lang="en-US" altLang="zh-CN" b="1" i="0">
                    <a:latin typeface="Cambria Math" panose="02040503050406030204" pitchFamily="18" charset="0"/>
                    <a:ea typeface="Cambria Math"/>
                  </a:rPr>
                  <a:t>〗^</a:t>
                </a:r>
                <a:r>
                  <a:rPr lang="en-US" altLang="zh-CN" b="1" i="0">
                    <a:latin typeface="Cambria Math"/>
                    <a:ea typeface="Cambria Math"/>
                  </a:rPr>
                  <a:t>𝟑</a:t>
                </a:r>
                <a:r>
                  <a:rPr lang="zh-CN" altLang="en-US" b="1" i="0">
                    <a:latin typeface="Cambria Math"/>
                    <a:ea typeface="Cambria Math"/>
                  </a:rPr>
                  <a:t> 𝝁</a:t>
                </a:r>
                <a:r>
                  <a:rPr lang="en-US" altLang="zh-CN" b="1" i="0">
                    <a:latin typeface="Cambria Math"/>
                    <a:ea typeface="Cambria Math"/>
                  </a:rPr>
                  <a:t>𝒎</a:t>
                </a:r>
                <a:r>
                  <a:rPr lang="zh-CN" altLang="en-US" b="1" dirty="0" smtClean="0"/>
                  <a:t>。和现在的硅基的半导体器件尺寸比较，空穴扩散长度远大于半导体器件的尺寸。这也是在后面的分析中分析有限长度的半导体扩散的原因所在。</a:t>
                </a:r>
                <a:endParaRPr lang="zh-CN" altLang="en-US" b="1" dirty="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10</a:t>
            </a:fld>
            <a:endParaRPr lang="en-US"/>
          </a:p>
        </p:txBody>
      </p:sp>
    </p:spTree>
    <p:extLst>
      <p:ext uri="{BB962C8B-B14F-4D97-AF65-F5344CB8AC3E}">
        <p14:creationId xmlns:p14="http://schemas.microsoft.com/office/powerpoint/2010/main" val="3775784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pitchFamily="34" charset="0"/>
                    <a:ea typeface="宋体" pitchFamily="2" charset="-122"/>
                    <a:cs typeface="+mn-cs"/>
                  </a:rPr>
                  <a:t>先来讨论半导体比较</a:t>
                </a:r>
                <a:r>
                  <a:rPr lang="zh-CN" altLang="en-US" sz="1200" kern="1200" dirty="0" smtClean="0">
                    <a:solidFill>
                      <a:schemeClr val="tx1"/>
                    </a:solidFill>
                    <a:effectLst/>
                    <a:latin typeface="Arial" pitchFamily="34" charset="0"/>
                    <a:ea typeface="宋体" pitchFamily="2" charset="-122"/>
                    <a:cs typeface="+mn-cs"/>
                  </a:rPr>
                  <a:t>厚</a:t>
                </a:r>
                <a:r>
                  <a:rPr lang="zh-CN" altLang="zh-CN" sz="1200" kern="1200" dirty="0" smtClean="0">
                    <a:solidFill>
                      <a:schemeClr val="tx1"/>
                    </a:solidFill>
                    <a:effectLst/>
                    <a:latin typeface="Arial" pitchFamily="34" charset="0"/>
                    <a:ea typeface="宋体" pitchFamily="2" charset="-122"/>
                    <a:cs typeface="+mn-cs"/>
                  </a:rPr>
                  <a:t>的例子，</a:t>
                </a:r>
                <a:r>
                  <a:rPr lang="zh-CN" altLang="en-US" sz="1200" kern="1200" dirty="0" smtClean="0">
                    <a:solidFill>
                      <a:schemeClr val="tx1"/>
                    </a:solidFill>
                    <a:effectLst/>
                    <a:latin typeface="Arial" pitchFamily="34" charset="0"/>
                    <a:ea typeface="宋体" pitchFamily="2" charset="-122"/>
                    <a:cs typeface="+mn-cs"/>
                  </a:rPr>
                  <a:t>即在半导体的宽度</a:t>
                </a:r>
                <a:r>
                  <a:rPr lang="en-US" altLang="zh-CN" sz="1200" kern="1200" dirty="0" smtClean="0">
                    <a:solidFill>
                      <a:schemeClr val="tx1"/>
                    </a:solidFill>
                    <a:effectLst/>
                    <a:latin typeface="Arial" pitchFamily="34" charset="0"/>
                    <a:ea typeface="宋体" pitchFamily="2" charset="-122"/>
                    <a:cs typeface="+mn-cs"/>
                  </a:rPr>
                  <a:t>W</a:t>
                </a:r>
                <a:r>
                  <a:rPr lang="zh-CN" altLang="en-US" sz="1200" kern="1200" dirty="0" smtClean="0">
                    <a:solidFill>
                      <a:schemeClr val="tx1"/>
                    </a:solidFill>
                    <a:effectLst/>
                    <a:latin typeface="Arial" pitchFamily="34" charset="0"/>
                    <a:ea typeface="宋体" pitchFamily="2" charset="-122"/>
                    <a:cs typeface="+mn-cs"/>
                  </a:rPr>
                  <a:t>远大于少子扩散长度。</a:t>
                </a:r>
                <a:r>
                  <a:rPr lang="zh-CN" altLang="zh-CN" sz="1200" kern="1200" dirty="0" smtClean="0">
                    <a:solidFill>
                      <a:schemeClr val="tx1"/>
                    </a:solidFill>
                    <a:effectLst/>
                    <a:latin typeface="Arial" pitchFamily="34" charset="0"/>
                    <a:ea typeface="宋体" pitchFamily="2" charset="-122"/>
                    <a:cs typeface="+mn-cs"/>
                  </a:rPr>
                  <a:t>在半导体的左侧有稳定的光照，无外加电场，半导体是均匀掺杂的</a:t>
                </a:r>
                <a:r>
                  <a:rPr lang="en-US" altLang="zh-CN" sz="1200" kern="1200" dirty="0" smtClean="0">
                    <a:solidFill>
                      <a:schemeClr val="tx1"/>
                    </a:solidFill>
                    <a:effectLst/>
                    <a:latin typeface="Arial" pitchFamily="34" charset="0"/>
                    <a:ea typeface="宋体" pitchFamily="2" charset="-122"/>
                    <a:cs typeface="+mn-cs"/>
                  </a:rPr>
                  <a:t>n</a:t>
                </a:r>
                <a:r>
                  <a:rPr lang="zh-CN" altLang="zh-CN" sz="1200" kern="1200" dirty="0" smtClean="0">
                    <a:solidFill>
                      <a:schemeClr val="tx1"/>
                    </a:solidFill>
                    <a:effectLst/>
                    <a:latin typeface="Arial" pitchFamily="34" charset="0"/>
                    <a:ea typeface="宋体" pitchFamily="2" charset="-122"/>
                    <a:cs typeface="+mn-cs"/>
                  </a:rPr>
                  <a:t>型半导体，热平衡时半导体中电子浓度远大于空穴的浓度，光注入的少子远小于热平衡时半导体中电子的浓度</a:t>
                </a:r>
                <a:r>
                  <a:rPr lang="zh-CN" altLang="en-US" sz="1200" kern="1200" dirty="0" smtClean="0">
                    <a:solidFill>
                      <a:schemeClr val="tx1"/>
                    </a:solidFill>
                    <a:effectLst/>
                    <a:latin typeface="Arial" pitchFamily="34" charset="0"/>
                    <a:ea typeface="宋体" pitchFamily="2" charset="-122"/>
                    <a:cs typeface="+mn-cs"/>
                  </a:rPr>
                  <a:t>，即满足小注入条件</a:t>
                </a:r>
                <a:r>
                  <a:rPr lang="zh-CN"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在</a:t>
                </a:r>
                <a:r>
                  <a:rPr lang="zh-CN" altLang="zh-CN" sz="1200" kern="1200" dirty="0" smtClean="0">
                    <a:solidFill>
                      <a:schemeClr val="tx1"/>
                    </a:solidFill>
                    <a:effectLst/>
                    <a:latin typeface="Arial" pitchFamily="34" charset="0"/>
                    <a:ea typeface="宋体" pitchFamily="2" charset="-122"/>
                    <a:cs typeface="+mn-cs"/>
                  </a:rPr>
                  <a:t>厚样品的半导体</a:t>
                </a:r>
                <a:r>
                  <a:rPr lang="zh-CN" altLang="en-US" sz="1200" kern="1200" dirty="0" smtClean="0">
                    <a:solidFill>
                      <a:schemeClr val="tx1"/>
                    </a:solidFill>
                    <a:effectLst/>
                    <a:latin typeface="Arial" pitchFamily="34" charset="0"/>
                    <a:ea typeface="宋体" pitchFamily="2" charset="-122"/>
                    <a:cs typeface="+mn-cs"/>
                  </a:rPr>
                  <a:t>中</a:t>
                </a:r>
                <a:r>
                  <a:rPr lang="zh-CN"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也就是半导体的扩大</a:t>
                </a:r>
                <a:r>
                  <a:rPr lang="en-US" altLang="zh-CN" sz="1200" kern="1200" dirty="0" smtClean="0">
                    <a:solidFill>
                      <a:schemeClr val="tx1"/>
                    </a:solidFill>
                    <a:effectLst/>
                    <a:latin typeface="Arial" pitchFamily="34" charset="0"/>
                    <a:ea typeface="宋体" pitchFamily="2" charset="-122"/>
                    <a:cs typeface="+mn-cs"/>
                  </a:rPr>
                  <a:t>W</a:t>
                </a:r>
                <a:r>
                  <a:rPr lang="zh-CN" altLang="zh-CN" sz="1200" kern="1200" dirty="0" smtClean="0">
                    <a:solidFill>
                      <a:schemeClr val="tx1"/>
                    </a:solidFill>
                    <a:effectLst/>
                    <a:latin typeface="Arial" pitchFamily="34" charset="0"/>
                    <a:ea typeface="宋体" pitchFamily="2" charset="-122"/>
                    <a:cs typeface="+mn-cs"/>
                  </a:rPr>
                  <a:t>远大于空穴扩散长度，则可以假设</a:t>
                </a:r>
                <a:r>
                  <a:rPr lang="en-US" altLang="zh-CN" sz="1200" kern="1200" dirty="0" smtClean="0">
                    <a:solidFill>
                      <a:schemeClr val="tx1"/>
                    </a:solidFill>
                    <a:effectLst/>
                    <a:latin typeface="Arial" pitchFamily="34" charset="0"/>
                    <a:ea typeface="宋体" pitchFamily="2" charset="-122"/>
                    <a:cs typeface="+mn-cs"/>
                  </a:rPr>
                  <a:t>X</a:t>
                </a:r>
                <a:r>
                  <a:rPr lang="zh-CN" altLang="zh-CN" sz="1200" kern="1200" dirty="0" smtClean="0">
                    <a:solidFill>
                      <a:schemeClr val="tx1"/>
                    </a:solidFill>
                    <a:effectLst/>
                    <a:latin typeface="Arial" pitchFamily="34" charset="0"/>
                    <a:ea typeface="宋体" pitchFamily="2" charset="-122"/>
                    <a:cs typeface="+mn-cs"/>
                  </a:rPr>
                  <a:t>趋于无穷大时》，非平衡空穴密度为零。根据少子扩散的解》，</a:t>
                </a:r>
                <a:r>
                  <a:rPr lang="zh-CN" altLang="en-US" sz="1200" kern="1200" dirty="0" smtClean="0">
                    <a:solidFill>
                      <a:schemeClr val="tx1"/>
                    </a:solidFill>
                    <a:effectLst/>
                    <a:latin typeface="Arial" pitchFamily="34" charset="0"/>
                    <a:ea typeface="宋体" pitchFamily="2" charset="-122"/>
                    <a:cs typeface="+mn-cs"/>
                  </a:rPr>
                  <a:t>对于</a:t>
                </a:r>
                <a:r>
                  <a:rPr lang="zh-CN" altLang="zh-CN" sz="1200" kern="1200" dirty="0" smtClean="0">
                    <a:solidFill>
                      <a:schemeClr val="tx1"/>
                    </a:solidFill>
                    <a:effectLst/>
                    <a:latin typeface="Arial" pitchFamily="34" charset="0"/>
                    <a:ea typeface="宋体" pitchFamily="2" charset="-122"/>
                    <a:cs typeface="+mn-cs"/>
                  </a:rPr>
                  <a:t>负</a:t>
                </a:r>
                <a:r>
                  <a:rPr lang="en-US" altLang="zh-CN" sz="1200" kern="1200" dirty="0" smtClean="0">
                    <a:solidFill>
                      <a:schemeClr val="tx1"/>
                    </a:solidFill>
                    <a:effectLst/>
                    <a:latin typeface="Arial" pitchFamily="34" charset="0"/>
                    <a:ea typeface="宋体" pitchFamily="2" charset="-122"/>
                    <a:cs typeface="+mn-cs"/>
                  </a:rPr>
                  <a:t>x</a:t>
                </a:r>
                <a:r>
                  <a:rPr lang="zh-CN" altLang="zh-CN" sz="1200" kern="1200" dirty="0" smtClean="0">
                    <a:solidFill>
                      <a:schemeClr val="tx1"/>
                    </a:solidFill>
                    <a:effectLst/>
                    <a:latin typeface="Arial" pitchFamily="34" charset="0"/>
                    <a:ea typeface="宋体" pitchFamily="2" charset="-122"/>
                    <a:cs typeface="+mn-cs"/>
                  </a:rPr>
                  <a:t>指数项，</a:t>
                </a:r>
                <a:r>
                  <a:rPr lang="en-US" altLang="zh-CN" sz="1200" kern="1200" dirty="0" smtClean="0">
                    <a:solidFill>
                      <a:schemeClr val="tx1"/>
                    </a:solidFill>
                    <a:effectLst/>
                    <a:latin typeface="Arial" pitchFamily="34" charset="0"/>
                    <a:ea typeface="宋体" pitchFamily="2" charset="-122"/>
                    <a:cs typeface="+mn-cs"/>
                  </a:rPr>
                  <a:t>x</a:t>
                </a:r>
                <a:r>
                  <a:rPr lang="zh-CN" altLang="zh-CN" sz="1200" kern="1200" dirty="0" smtClean="0">
                    <a:solidFill>
                      <a:schemeClr val="tx1"/>
                    </a:solidFill>
                    <a:effectLst/>
                    <a:latin typeface="Arial" pitchFamily="34" charset="0"/>
                    <a:ea typeface="宋体" pitchFamily="2" charset="-122"/>
                    <a:cs typeface="+mn-cs"/>
                  </a:rPr>
                  <a:t>趋于无穷大，此项为零。</a:t>
                </a:r>
                <a:r>
                  <a:rPr lang="zh-CN" altLang="en-US" sz="1200" kern="1200" dirty="0" smtClean="0">
                    <a:solidFill>
                      <a:schemeClr val="tx1"/>
                    </a:solidFill>
                    <a:effectLst/>
                    <a:latin typeface="Arial" pitchFamily="34" charset="0"/>
                    <a:ea typeface="宋体" pitchFamily="2" charset="-122"/>
                    <a:cs typeface="+mn-cs"/>
                  </a:rPr>
                  <a:t>对于正</a:t>
                </a:r>
                <a:r>
                  <a:rPr lang="en-US" altLang="zh-CN" sz="1200" kern="1200" dirty="0" smtClean="0">
                    <a:solidFill>
                      <a:schemeClr val="tx1"/>
                    </a:solidFill>
                    <a:effectLst/>
                    <a:latin typeface="Arial" pitchFamily="34" charset="0"/>
                    <a:ea typeface="宋体" pitchFamily="2" charset="-122"/>
                    <a:cs typeface="+mn-cs"/>
                  </a:rPr>
                  <a:t>x</a:t>
                </a:r>
                <a:r>
                  <a:rPr lang="zh-CN" altLang="zh-CN" sz="1200" kern="1200" dirty="0" smtClean="0">
                    <a:solidFill>
                      <a:schemeClr val="tx1"/>
                    </a:solidFill>
                    <a:effectLst/>
                    <a:latin typeface="Arial" pitchFamily="34" charset="0"/>
                    <a:ea typeface="宋体" pitchFamily="2" charset="-122"/>
                    <a:cs typeface="+mn-cs"/>
                  </a:rPr>
                  <a:t>指数项》，</a:t>
                </a:r>
                <a:r>
                  <a:rPr lang="en-US" altLang="zh-CN" sz="1200" kern="1200" dirty="0" smtClean="0">
                    <a:solidFill>
                      <a:schemeClr val="tx1"/>
                    </a:solidFill>
                    <a:effectLst/>
                    <a:latin typeface="Arial" pitchFamily="34" charset="0"/>
                    <a:ea typeface="宋体" pitchFamily="2" charset="-122"/>
                    <a:cs typeface="+mn-cs"/>
                  </a:rPr>
                  <a:t>x</a:t>
                </a:r>
                <a:r>
                  <a:rPr lang="zh-CN" altLang="zh-CN" sz="1200" kern="1200" dirty="0" smtClean="0">
                    <a:solidFill>
                      <a:schemeClr val="tx1"/>
                    </a:solidFill>
                    <a:effectLst/>
                    <a:latin typeface="Arial" pitchFamily="34" charset="0"/>
                    <a:ea typeface="宋体" pitchFamily="2" charset="-122"/>
                    <a:cs typeface="+mn-cs"/>
                  </a:rPr>
                  <a:t>趋于无限大</a:t>
                </a:r>
                <a:r>
                  <a:rPr lang="zh-CN" altLang="en-US" sz="1200" kern="1200" dirty="0" smtClean="0">
                    <a:solidFill>
                      <a:schemeClr val="tx1"/>
                    </a:solidFill>
                    <a:effectLst/>
                    <a:latin typeface="Arial" pitchFamily="34" charset="0"/>
                    <a:ea typeface="宋体" pitchFamily="2" charset="-122"/>
                    <a:cs typeface="+mn-cs"/>
                  </a:rPr>
                  <a:t>时</a:t>
                </a:r>
                <a:r>
                  <a:rPr lang="zh-CN" altLang="zh-CN" sz="1200" kern="1200" dirty="0" smtClean="0">
                    <a:solidFill>
                      <a:schemeClr val="tx1"/>
                    </a:solidFill>
                    <a:effectLst/>
                    <a:latin typeface="Arial" pitchFamily="34" charset="0"/>
                    <a:ea typeface="宋体" pitchFamily="2" charset="-122"/>
                    <a:cs typeface="+mn-cs"/>
                  </a:rPr>
                  <a:t>，此项</a:t>
                </a:r>
                <a:r>
                  <a:rPr lang="zh-CN" altLang="en-US" sz="1200" kern="1200" dirty="0" smtClean="0">
                    <a:solidFill>
                      <a:schemeClr val="tx1"/>
                    </a:solidFill>
                    <a:effectLst/>
                    <a:latin typeface="Arial" pitchFamily="34" charset="0"/>
                    <a:ea typeface="宋体" pitchFamily="2" charset="-122"/>
                    <a:cs typeface="+mn-cs"/>
                  </a:rPr>
                  <a:t>也需</a:t>
                </a:r>
                <a:r>
                  <a:rPr lang="zh-CN" altLang="zh-CN" sz="1200" kern="1200" dirty="0" smtClean="0">
                    <a:solidFill>
                      <a:schemeClr val="tx1"/>
                    </a:solidFill>
                    <a:effectLst/>
                    <a:latin typeface="Arial" pitchFamily="34" charset="0"/>
                    <a:ea typeface="宋体" pitchFamily="2" charset="-122"/>
                    <a:cs typeface="+mn-cs"/>
                  </a:rPr>
                  <a:t>要为零，只</a:t>
                </a:r>
                <a:r>
                  <a:rPr lang="zh-CN" altLang="en-US" sz="1200" kern="1200" dirty="0" smtClean="0">
                    <a:solidFill>
                      <a:schemeClr val="tx1"/>
                    </a:solidFill>
                    <a:effectLst/>
                    <a:latin typeface="Arial" pitchFamily="34" charset="0"/>
                    <a:ea typeface="宋体" pitchFamily="2" charset="-122"/>
                    <a:cs typeface="+mn-cs"/>
                  </a:rPr>
                  <a:t>有在</a:t>
                </a: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B=0</a:t>
                </a:r>
                <a:r>
                  <a:rPr lang="zh-CN" altLang="en-US" sz="1200" kern="1200" dirty="0" smtClean="0">
                    <a:solidFill>
                      <a:schemeClr val="tx1"/>
                    </a:solidFill>
                    <a:effectLst/>
                    <a:latin typeface="Arial" pitchFamily="34" charset="0"/>
                    <a:ea typeface="宋体" pitchFamily="2" charset="-122"/>
                    <a:cs typeface="+mn-cs"/>
                  </a:rPr>
                  <a:t>时</a:t>
                </a:r>
                <a:r>
                  <a:rPr lang="zh-CN"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此项等于零。此时，</a:t>
                </a:r>
                <a:r>
                  <a:rPr lang="zh-CN" altLang="zh-CN" sz="1200" kern="1200" dirty="0" smtClean="0">
                    <a:solidFill>
                      <a:schemeClr val="tx1"/>
                    </a:solidFill>
                    <a:effectLst/>
                    <a:latin typeface="Arial" pitchFamily="34" charset="0"/>
                    <a:ea typeface="宋体" pitchFamily="2" charset="-122"/>
                    <a:cs typeface="+mn-cs"/>
                  </a:rPr>
                  <a:t>非平衡少子在半导体中的分布函数</a:t>
                </a:r>
                <a:r>
                  <a:rPr lang="zh-CN" altLang="en-US" sz="1200" kern="1200" dirty="0" smtClean="0">
                    <a:solidFill>
                      <a:schemeClr val="tx1"/>
                    </a:solidFill>
                    <a:effectLst/>
                    <a:latin typeface="Arial" pitchFamily="34" charset="0"/>
                    <a:ea typeface="宋体" pitchFamily="2" charset="-122"/>
                    <a:cs typeface="+mn-cs"/>
                  </a:rPr>
                  <a:t>变为</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从此公式可以看出，</a:t>
                </a:r>
                <a:r>
                  <a:rPr lang="zh-CN" altLang="zh-CN" sz="1200" kern="1200" dirty="0" smtClean="0">
                    <a:solidFill>
                      <a:schemeClr val="tx1"/>
                    </a:solidFill>
                    <a:effectLst/>
                    <a:latin typeface="Arial" pitchFamily="34" charset="0"/>
                    <a:ea typeface="宋体" pitchFamily="2" charset="-122"/>
                    <a:cs typeface="+mn-cs"/>
                  </a:rPr>
                  <a:t>随着</a:t>
                </a:r>
                <a:r>
                  <a:rPr lang="en-US" altLang="zh-CN" sz="1200" kern="1200" dirty="0" smtClean="0">
                    <a:solidFill>
                      <a:schemeClr val="tx1"/>
                    </a:solidFill>
                    <a:effectLst/>
                    <a:latin typeface="Arial" pitchFamily="34" charset="0"/>
                    <a:ea typeface="宋体" pitchFamily="2" charset="-122"/>
                    <a:cs typeface="+mn-cs"/>
                  </a:rPr>
                  <a:t>x</a:t>
                </a:r>
                <a:r>
                  <a:rPr lang="zh-CN" altLang="zh-CN" sz="1200" kern="1200" dirty="0" smtClean="0">
                    <a:solidFill>
                      <a:schemeClr val="tx1"/>
                    </a:solidFill>
                    <a:effectLst/>
                    <a:latin typeface="Arial" pitchFamily="34" charset="0"/>
                    <a:ea typeface="宋体" pitchFamily="2" charset="-122"/>
                    <a:cs typeface="+mn-cs"/>
                  </a:rPr>
                  <a:t>的增加，</a:t>
                </a:r>
                <a:r>
                  <a:rPr lang="zh-CN" altLang="en-US" sz="1200" kern="1200" dirty="0" smtClean="0">
                    <a:solidFill>
                      <a:schemeClr val="tx1"/>
                    </a:solidFill>
                    <a:effectLst/>
                    <a:latin typeface="Arial" pitchFamily="34" charset="0"/>
                    <a:ea typeface="宋体" pitchFamily="2" charset="-122"/>
                    <a:cs typeface="+mn-cs"/>
                  </a:rPr>
                  <a:t>非平衡少子空穴</a:t>
                </a:r>
                <a:r>
                  <a:rPr lang="zh-CN" altLang="zh-CN" sz="1200" kern="1200" dirty="0" smtClean="0">
                    <a:solidFill>
                      <a:schemeClr val="tx1"/>
                    </a:solidFill>
                    <a:effectLst/>
                    <a:latin typeface="Arial" pitchFamily="34" charset="0"/>
                    <a:ea typeface="宋体" pitchFamily="2" charset="-122"/>
                    <a:cs typeface="+mn-cs"/>
                  </a:rPr>
                  <a:t>按照自然指数减少。这个也不难理解，表面注入的非平衡载流子，在向半导体内部扩散过程中，不断的复合减少，复合减少的趋势</a:t>
                </a:r>
                <a:r>
                  <a:rPr lang="zh-CN" altLang="en-US" sz="1200" kern="1200" dirty="0" smtClean="0">
                    <a:solidFill>
                      <a:schemeClr val="tx1"/>
                    </a:solidFill>
                    <a:effectLst/>
                    <a:latin typeface="Arial" pitchFamily="34" charset="0"/>
                    <a:ea typeface="宋体" pitchFamily="2" charset="-122"/>
                    <a:cs typeface="+mn-cs"/>
                  </a:rPr>
                  <a:t>符合</a:t>
                </a:r>
                <a:r>
                  <a:rPr lang="zh-CN" altLang="zh-CN" sz="1200" kern="1200" dirty="0" smtClean="0">
                    <a:solidFill>
                      <a:schemeClr val="tx1"/>
                    </a:solidFill>
                    <a:effectLst/>
                    <a:latin typeface="Arial" pitchFamily="34" charset="0"/>
                    <a:ea typeface="宋体" pitchFamily="2" charset="-122"/>
                    <a:cs typeface="+mn-cs"/>
                  </a:rPr>
                  <a:t>自然对数减少趋势。再根据边界条件，</a:t>
                </a:r>
                <a:r>
                  <a:rPr lang="en-US" altLang="zh-CN" sz="1200" kern="1200" dirty="0" smtClean="0">
                    <a:solidFill>
                      <a:schemeClr val="tx1"/>
                    </a:solidFill>
                    <a:effectLst/>
                    <a:latin typeface="Arial" pitchFamily="34" charset="0"/>
                    <a:ea typeface="宋体" pitchFamily="2" charset="-122"/>
                    <a:cs typeface="+mn-cs"/>
                  </a:rPr>
                  <a:t>》x</a:t>
                </a:r>
                <a:r>
                  <a:rPr lang="zh-CN" altLang="zh-CN" sz="1200" kern="1200" dirty="0" smtClean="0">
                    <a:solidFill>
                      <a:schemeClr val="tx1"/>
                    </a:solidFill>
                    <a:effectLst/>
                    <a:latin typeface="Arial" pitchFamily="34" charset="0"/>
                    <a:ea typeface="宋体" pitchFamily="2" charset="-122"/>
                    <a:cs typeface="+mn-cs"/>
                  </a:rPr>
                  <a:t>等于零时，表面非平衡空穴密度为</a:t>
                </a:r>
                <a:r>
                  <a:rPr lang="en-US" altLang="zh-CN" sz="1200" kern="1200" dirty="0" err="1" smtClean="0">
                    <a:solidFill>
                      <a:schemeClr val="tx1"/>
                    </a:solidFill>
                    <a:effectLst/>
                    <a:latin typeface="Arial" pitchFamily="34" charset="0"/>
                    <a:ea typeface="宋体" pitchFamily="2" charset="-122"/>
                    <a:cs typeface="+mn-cs"/>
                  </a:rPr>
                  <a:t>deita</a:t>
                </a:r>
                <a:r>
                  <a:rPr lang="en-US" altLang="zh-CN" sz="1200" kern="1200" dirty="0" smtClean="0">
                    <a:solidFill>
                      <a:schemeClr val="tx1"/>
                    </a:solidFill>
                    <a:effectLst/>
                    <a:latin typeface="Arial" pitchFamily="34" charset="0"/>
                    <a:ea typeface="宋体" pitchFamily="2" charset="-122"/>
                    <a:cs typeface="+mn-cs"/>
                  </a:rPr>
                  <a:t> P0</a:t>
                </a:r>
                <a:r>
                  <a:rPr lang="zh-CN" altLang="zh-CN" sz="1200" kern="1200" dirty="0" smtClean="0">
                    <a:solidFill>
                      <a:schemeClr val="tx1"/>
                    </a:solidFill>
                    <a:effectLst/>
                    <a:latin typeface="Arial" pitchFamily="34" charset="0"/>
                    <a:ea typeface="宋体" pitchFamily="2" charset="-122"/>
                    <a:cs typeface="+mn-cs"/>
                  </a:rPr>
                  <a:t>，》得出</a:t>
                </a:r>
                <a:r>
                  <a:rPr lang="en-US" altLang="zh-CN" sz="1200" kern="1200" dirty="0" smtClean="0">
                    <a:solidFill>
                      <a:schemeClr val="tx1"/>
                    </a:solidFill>
                    <a:effectLst/>
                    <a:latin typeface="Arial" pitchFamily="34" charset="0"/>
                    <a:ea typeface="宋体" pitchFamily="2" charset="-122"/>
                    <a:cs typeface="+mn-cs"/>
                  </a:rPr>
                  <a:t>A</a:t>
                </a:r>
                <a:r>
                  <a:rPr lang="zh-CN" altLang="zh-CN" sz="1200" kern="1200" dirty="0" smtClean="0">
                    <a:solidFill>
                      <a:schemeClr val="tx1"/>
                    </a:solidFill>
                    <a:effectLst/>
                    <a:latin typeface="Arial" pitchFamily="34" charset="0"/>
                    <a:ea typeface="宋体" pitchFamily="2" charset="-122"/>
                    <a:cs typeface="+mn-cs"/>
                  </a:rPr>
                  <a:t>等于</a:t>
                </a:r>
                <a:r>
                  <a:rPr lang="en-US" altLang="zh-CN" sz="1200" kern="1200" dirty="0" err="1" smtClean="0">
                    <a:solidFill>
                      <a:schemeClr val="tx1"/>
                    </a:solidFill>
                    <a:effectLst/>
                    <a:latin typeface="Arial" pitchFamily="34" charset="0"/>
                    <a:ea typeface="宋体" pitchFamily="2" charset="-122"/>
                    <a:cs typeface="+mn-cs"/>
                  </a:rPr>
                  <a:t>deita</a:t>
                </a:r>
                <a:r>
                  <a:rPr lang="en-US" altLang="zh-CN" sz="1200" kern="1200" dirty="0" smtClean="0">
                    <a:solidFill>
                      <a:schemeClr val="tx1"/>
                    </a:solidFill>
                    <a:effectLst/>
                    <a:latin typeface="Arial" pitchFamily="34" charset="0"/>
                    <a:ea typeface="宋体" pitchFamily="2" charset="-122"/>
                    <a:cs typeface="+mn-cs"/>
                  </a:rPr>
                  <a:t> p0</a:t>
                </a:r>
                <a:r>
                  <a:rPr lang="zh-CN" altLang="zh-CN" sz="1200" kern="1200" dirty="0" smtClean="0">
                    <a:solidFill>
                      <a:schemeClr val="tx1"/>
                    </a:solidFill>
                    <a:effectLst/>
                    <a:latin typeface="Arial" pitchFamily="34" charset="0"/>
                    <a:ea typeface="宋体" pitchFamily="2" charset="-122"/>
                    <a:cs typeface="+mn-cs"/>
                  </a:rPr>
                  <a:t>，》得到样品中非平衡空穴的分布。这样的一个函数，可以知道》</a:t>
                </a:r>
                <a:r>
                  <a:rPr lang="en-US" altLang="zh-CN" sz="1200" kern="1200" dirty="0" err="1" smtClean="0">
                    <a:solidFill>
                      <a:schemeClr val="tx1"/>
                    </a:solidFill>
                    <a:effectLst/>
                    <a:latin typeface="Arial" pitchFamily="34" charset="0"/>
                    <a:ea typeface="宋体" pitchFamily="2" charset="-122"/>
                    <a:cs typeface="+mn-cs"/>
                  </a:rPr>
                  <a:t>Lp</a:t>
                </a:r>
                <a:r>
                  <a:rPr lang="zh-CN" altLang="zh-CN" sz="1200" kern="1200" dirty="0" smtClean="0">
                    <a:solidFill>
                      <a:schemeClr val="tx1"/>
                    </a:solidFill>
                    <a:effectLst/>
                    <a:latin typeface="Arial" pitchFamily="34" charset="0"/>
                    <a:ea typeface="宋体" pitchFamily="2" charset="-122"/>
                    <a:cs typeface="+mn-cs"/>
                  </a:rPr>
                  <a:t>，空穴扩散长度是非平衡空穴在复合前由于扩散运动而深入样品的平均距离。</a:t>
                </a:r>
                <a:r>
                  <a:rPr lang="zh-CN" altLang="en-US" sz="1200" kern="1200" dirty="0" smtClean="0">
                    <a:solidFill>
                      <a:schemeClr val="tx1"/>
                    </a:solidFill>
                    <a:effectLst/>
                    <a:latin typeface="Arial" pitchFamily="34" charset="0"/>
                    <a:ea typeface="宋体" pitchFamily="2" charset="-122"/>
                    <a:cs typeface="+mn-cs"/>
                  </a:rPr>
                  <a:t>又</a:t>
                </a:r>
                <a:r>
                  <a:rPr lang="zh-CN" altLang="zh-CN" sz="1200" kern="1200" dirty="0" smtClean="0">
                    <a:solidFill>
                      <a:schemeClr val="tx1"/>
                    </a:solidFill>
                    <a:effectLst/>
                    <a:latin typeface="Arial" pitchFamily="34" charset="0"/>
                    <a:ea typeface="宋体" pitchFamily="2" charset="-122"/>
                    <a:cs typeface="+mn-cs"/>
                  </a:rPr>
                  <a:t>知道，空穴扩散流密度表达式》，》将非平衡载流子分布函数代入扩散流密度半导体，得到</a:t>
                </a:r>
                <a14:m>
                  <m:oMath xmlns:m="http://schemas.openxmlformats.org/officeDocument/2006/math">
                    <m:d>
                      <m:dPr>
                        <m:ctrlPr>
                          <a:rPr lang="en-US" altLang="zh-CN" b="1" i="1" smtClean="0">
                            <a:latin typeface="Cambria Math" panose="02040503050406030204" pitchFamily="18" charset="0"/>
                          </a:rPr>
                        </m:ctrlPr>
                      </m:dPr>
                      <m:e>
                        <m:f>
                          <m:fPr>
                            <m:ctrlPr>
                              <a:rPr lang="en-US" altLang="zh-CN" b="1" i="1">
                                <a:latin typeface="Cambria Math" panose="02040503050406030204" pitchFamily="18" charset="0"/>
                              </a:rPr>
                            </m:ctrlPr>
                          </m:fPr>
                          <m:num>
                            <m:sSub>
                              <m:sSubPr>
                                <m:ctrlPr>
                                  <a:rPr lang="en-US" altLang="zh-CN" b="1" i="1">
                                    <a:latin typeface="Cambria Math" panose="02040503050406030204" pitchFamily="18" charset="0"/>
                                  </a:rPr>
                                </m:ctrlPr>
                              </m:sSubPr>
                              <m:e>
                                <m:r>
                                  <a:rPr lang="en-US" altLang="zh-CN" b="1" i="1">
                                    <a:latin typeface="Cambria Math"/>
                                  </a:rPr>
                                  <m:t>𝑫</m:t>
                                </m:r>
                              </m:e>
                              <m:sub>
                                <m:r>
                                  <a:rPr lang="en-US" altLang="zh-CN" b="1" i="1">
                                    <a:latin typeface="Cambria Math"/>
                                  </a:rPr>
                                  <m:t>𝒑</m:t>
                                </m:r>
                              </m:sub>
                            </m:sSub>
                          </m:num>
                          <m:den>
                            <m:sSub>
                              <m:sSubPr>
                                <m:ctrlPr>
                                  <a:rPr lang="en-US" altLang="zh-CN" b="1" i="1">
                                    <a:latin typeface="Cambria Math" panose="02040503050406030204" pitchFamily="18" charset="0"/>
                                  </a:rPr>
                                </m:ctrlPr>
                              </m:sSubPr>
                              <m:e>
                                <m:r>
                                  <a:rPr lang="en-US" altLang="zh-CN" b="1" i="1">
                                    <a:latin typeface="Cambria Math"/>
                                  </a:rPr>
                                  <m:t>𝑳</m:t>
                                </m:r>
                              </m:e>
                              <m:sub>
                                <m:r>
                                  <a:rPr lang="en-US" altLang="zh-CN" b="1" i="1">
                                    <a:latin typeface="Cambria Math"/>
                                  </a:rPr>
                                  <m:t>𝒑</m:t>
                                </m:r>
                              </m:sub>
                            </m:sSub>
                          </m:den>
                        </m:f>
                      </m:e>
                    </m:d>
                    <m:r>
                      <a:rPr lang="en-US" altLang="zh-CN" b="1" i="1">
                        <a:latin typeface="Cambria Math"/>
                        <a:ea typeface="Cambria Math"/>
                      </a:rPr>
                      <m:t>∆</m:t>
                    </m:r>
                    <m:r>
                      <a:rPr lang="en-US" altLang="zh-CN" b="1" i="1">
                        <a:latin typeface="Cambria Math"/>
                        <a:ea typeface="Cambria Math"/>
                      </a:rPr>
                      <m:t>𝒑</m:t>
                    </m:r>
                  </m:oMath>
                </a14:m>
                <a:r>
                  <a:rPr lang="zh-CN" altLang="zh-CN" sz="1200" kern="1200" dirty="0" smtClean="0">
                    <a:solidFill>
                      <a:schemeClr val="tx1"/>
                    </a:solidFill>
                    <a:effectLst/>
                    <a:latin typeface="Arial" pitchFamily="34" charset="0"/>
                    <a:ea typeface="宋体" pitchFamily="2" charset="-122"/>
                    <a:cs typeface="+mn-cs"/>
                  </a:rPr>
                  <a:t>，显然</a:t>
                </a:r>
                <a14:m>
                  <m:oMath xmlns:m="http://schemas.openxmlformats.org/officeDocument/2006/math">
                    <m:f>
                      <m:fPr>
                        <m:ctrlPr>
                          <a:rPr lang="en-US" altLang="zh-CN" b="1" i="1" smtClean="0">
                            <a:latin typeface="Cambria Math" panose="02040503050406030204" pitchFamily="18" charset="0"/>
                          </a:rPr>
                        </m:ctrlPr>
                      </m:fPr>
                      <m:num>
                        <m:sSub>
                          <m:sSubPr>
                            <m:ctrlPr>
                              <a:rPr lang="en-US" altLang="zh-CN" b="1" i="1">
                                <a:latin typeface="Cambria Math" panose="02040503050406030204" pitchFamily="18" charset="0"/>
                              </a:rPr>
                            </m:ctrlPr>
                          </m:sSubPr>
                          <m:e>
                            <m:r>
                              <a:rPr lang="en-US" altLang="zh-CN" b="1" i="1">
                                <a:latin typeface="Cambria Math"/>
                              </a:rPr>
                              <m:t>𝑫</m:t>
                            </m:r>
                          </m:e>
                          <m:sub>
                            <m:r>
                              <a:rPr lang="en-US" altLang="zh-CN" b="1" i="1">
                                <a:latin typeface="Cambria Math"/>
                              </a:rPr>
                              <m:t>𝒑</m:t>
                            </m:r>
                          </m:sub>
                        </m:sSub>
                      </m:num>
                      <m:den>
                        <m:sSub>
                          <m:sSubPr>
                            <m:ctrlPr>
                              <a:rPr lang="en-US" altLang="zh-CN" b="1" i="1">
                                <a:latin typeface="Cambria Math" panose="02040503050406030204" pitchFamily="18" charset="0"/>
                              </a:rPr>
                            </m:ctrlPr>
                          </m:sSubPr>
                          <m:e>
                            <m:r>
                              <a:rPr lang="en-US" altLang="zh-CN" b="1" i="1">
                                <a:latin typeface="Cambria Math"/>
                              </a:rPr>
                              <m:t>𝑳</m:t>
                            </m:r>
                          </m:e>
                          <m:sub>
                            <m:r>
                              <a:rPr lang="en-US" altLang="zh-CN" b="1" i="1">
                                <a:latin typeface="Cambria Math"/>
                              </a:rPr>
                              <m:t>𝒑</m:t>
                            </m:r>
                          </m:sub>
                        </m:sSub>
                      </m:den>
                    </m:f>
                  </m:oMath>
                </a14:m>
                <a:r>
                  <a:rPr lang="zh-CN" altLang="zh-CN" sz="1200" kern="1200" dirty="0" smtClean="0">
                    <a:solidFill>
                      <a:schemeClr val="tx1"/>
                    </a:solidFill>
                    <a:effectLst/>
                    <a:latin typeface="Arial" pitchFamily="34" charset="0"/>
                    <a:ea typeface="宋体" pitchFamily="2" charset="-122"/>
                    <a:cs typeface="+mn-cs"/>
                  </a:rPr>
                  <a:t>具有速度单位，</a:t>
                </a:r>
                <a14:m>
                  <m:oMath xmlns:m="http://schemas.openxmlformats.org/officeDocument/2006/math">
                    <m:r>
                      <a:rPr lang="en-US" altLang="zh-CN" sz="1200" b="1" i="1" kern="1200" dirty="0" smtClean="0">
                        <a:solidFill>
                          <a:schemeClr val="tx1"/>
                        </a:solidFill>
                        <a:effectLst/>
                        <a:latin typeface="Cambria Math" panose="02040503050406030204" pitchFamily="18" charset="0"/>
                        <a:cs typeface="+mn-cs"/>
                      </a:rPr>
                      <m:t>⟫</m:t>
                    </m:r>
                    <m:f>
                      <m:fPr>
                        <m:ctrlPr>
                          <a:rPr lang="en-US" altLang="zh-CN" b="1" i="1" smtClean="0">
                            <a:latin typeface="Cambria Math" panose="02040503050406030204" pitchFamily="18" charset="0"/>
                          </a:rPr>
                        </m:ctrlPr>
                      </m:fPr>
                      <m:num>
                        <m:sSub>
                          <m:sSubPr>
                            <m:ctrlPr>
                              <a:rPr lang="en-US" altLang="zh-CN" b="1" i="1">
                                <a:latin typeface="Cambria Math" panose="02040503050406030204" pitchFamily="18" charset="0"/>
                              </a:rPr>
                            </m:ctrlPr>
                          </m:sSubPr>
                          <m:e>
                            <m:r>
                              <a:rPr lang="en-US" altLang="zh-CN" b="1" i="1">
                                <a:latin typeface="Cambria Math"/>
                              </a:rPr>
                              <m:t>𝑫</m:t>
                            </m:r>
                          </m:e>
                          <m:sub>
                            <m:r>
                              <a:rPr lang="en-US" altLang="zh-CN" b="1" i="1">
                                <a:latin typeface="Cambria Math"/>
                              </a:rPr>
                              <m:t>𝒑</m:t>
                            </m:r>
                          </m:sub>
                        </m:sSub>
                      </m:num>
                      <m:den>
                        <m:sSub>
                          <m:sSubPr>
                            <m:ctrlPr>
                              <a:rPr lang="en-US" altLang="zh-CN" b="1" i="1">
                                <a:latin typeface="Cambria Math" panose="02040503050406030204" pitchFamily="18" charset="0"/>
                              </a:rPr>
                            </m:ctrlPr>
                          </m:sSubPr>
                          <m:e>
                            <m:r>
                              <a:rPr lang="en-US" altLang="zh-CN" b="1" i="1">
                                <a:latin typeface="Cambria Math"/>
                              </a:rPr>
                              <m:t>𝑳</m:t>
                            </m:r>
                          </m:e>
                          <m:sub>
                            <m:r>
                              <a:rPr lang="en-US" altLang="zh-CN" b="1" i="1">
                                <a:latin typeface="Cambria Math"/>
                              </a:rPr>
                              <m:t>𝒑</m:t>
                            </m:r>
                          </m:sub>
                        </m:sSub>
                      </m:den>
                    </m:f>
                  </m:oMath>
                </a14:m>
                <a:r>
                  <a:rPr lang="zh-CN" altLang="zh-CN" sz="1200" kern="1200" dirty="0" smtClean="0">
                    <a:solidFill>
                      <a:schemeClr val="tx1"/>
                    </a:solidFill>
                    <a:effectLst/>
                    <a:latin typeface="Arial" pitchFamily="34" charset="0"/>
                    <a:ea typeface="宋体" pitchFamily="2" charset="-122"/>
                    <a:cs typeface="+mn-cs"/>
                  </a:rPr>
                  <a:t>表示空穴的扩散速度。</a:t>
                </a: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pitchFamily="34" charset="0"/>
                    <a:ea typeface="宋体" pitchFamily="2" charset="-122"/>
                    <a:cs typeface="+mn-cs"/>
                  </a:rPr>
                  <a:t>先来讨论半导体比较宽的例子，在半导体的左侧有稳定的光照，无外加电场，半导体是均匀掺杂的</a:t>
                </a:r>
                <a:r>
                  <a:rPr lang="en-US" altLang="zh-CN" sz="1200" kern="1200" dirty="0" smtClean="0">
                    <a:solidFill>
                      <a:schemeClr val="tx1"/>
                    </a:solidFill>
                    <a:effectLst/>
                    <a:latin typeface="Arial" pitchFamily="34" charset="0"/>
                    <a:ea typeface="宋体" pitchFamily="2" charset="-122"/>
                    <a:cs typeface="+mn-cs"/>
                  </a:rPr>
                  <a:t>n</a:t>
                </a:r>
                <a:r>
                  <a:rPr lang="zh-CN" altLang="zh-CN" sz="1200" kern="1200" dirty="0" smtClean="0">
                    <a:solidFill>
                      <a:schemeClr val="tx1"/>
                    </a:solidFill>
                    <a:effectLst/>
                    <a:latin typeface="Arial" pitchFamily="34" charset="0"/>
                    <a:ea typeface="宋体" pitchFamily="2" charset="-122"/>
                    <a:cs typeface="+mn-cs"/>
                  </a:rPr>
                  <a:t>型半导体，热平衡时半导体中电子浓度远大于空穴的浓度，光注入的少子远小于热平衡时半导体中电子的浓度。分析的是厚样品的半导体》，即样品的看到</a:t>
                </a:r>
                <a:r>
                  <a:rPr lang="en-US" altLang="zh-CN" sz="1200" kern="1200" dirty="0" smtClean="0">
                    <a:solidFill>
                      <a:schemeClr val="tx1"/>
                    </a:solidFill>
                    <a:effectLst/>
                    <a:latin typeface="Arial" pitchFamily="34" charset="0"/>
                    <a:ea typeface="宋体" pitchFamily="2" charset="-122"/>
                    <a:cs typeface="+mn-cs"/>
                  </a:rPr>
                  <a:t>W</a:t>
                </a:r>
                <a:r>
                  <a:rPr lang="zh-CN" altLang="zh-CN" sz="1200" kern="1200" dirty="0" smtClean="0">
                    <a:solidFill>
                      <a:schemeClr val="tx1"/>
                    </a:solidFill>
                    <a:effectLst/>
                    <a:latin typeface="Arial" pitchFamily="34" charset="0"/>
                    <a:ea typeface="宋体" pitchFamily="2" charset="-122"/>
                    <a:cs typeface="+mn-cs"/>
                  </a:rPr>
                  <a:t>远大于空穴扩散长度，则可以假设</a:t>
                </a:r>
                <a:r>
                  <a:rPr lang="en-US" altLang="zh-CN" sz="1200" kern="1200" dirty="0" smtClean="0">
                    <a:solidFill>
                      <a:schemeClr val="tx1"/>
                    </a:solidFill>
                    <a:effectLst/>
                    <a:latin typeface="Arial" pitchFamily="34" charset="0"/>
                    <a:ea typeface="宋体" pitchFamily="2" charset="-122"/>
                    <a:cs typeface="+mn-cs"/>
                  </a:rPr>
                  <a:t>X</a:t>
                </a:r>
                <a:r>
                  <a:rPr lang="zh-CN" altLang="zh-CN" sz="1200" kern="1200" dirty="0" smtClean="0">
                    <a:solidFill>
                      <a:schemeClr val="tx1"/>
                    </a:solidFill>
                    <a:effectLst/>
                    <a:latin typeface="Arial" pitchFamily="34" charset="0"/>
                    <a:ea typeface="宋体" pitchFamily="2" charset="-122"/>
                    <a:cs typeface="+mn-cs"/>
                  </a:rPr>
                  <a:t>趋于无穷大时》，非平衡空穴密度为零。则根据少子扩散的解》，负</a:t>
                </a:r>
                <a:r>
                  <a:rPr lang="en-US" altLang="zh-CN" sz="1200" kern="1200" dirty="0" smtClean="0">
                    <a:solidFill>
                      <a:schemeClr val="tx1"/>
                    </a:solidFill>
                    <a:effectLst/>
                    <a:latin typeface="Arial" pitchFamily="34" charset="0"/>
                    <a:ea typeface="宋体" pitchFamily="2" charset="-122"/>
                    <a:cs typeface="+mn-cs"/>
                  </a:rPr>
                  <a:t>x</a:t>
                </a:r>
                <a:r>
                  <a:rPr lang="zh-CN" altLang="zh-CN" sz="1200" kern="1200" dirty="0" smtClean="0">
                    <a:solidFill>
                      <a:schemeClr val="tx1"/>
                    </a:solidFill>
                    <a:effectLst/>
                    <a:latin typeface="Arial" pitchFamily="34" charset="0"/>
                    <a:ea typeface="宋体" pitchFamily="2" charset="-122"/>
                    <a:cs typeface="+mn-cs"/>
                  </a:rPr>
                  <a:t>指数项，</a:t>
                </a:r>
                <a:r>
                  <a:rPr lang="en-US" altLang="zh-CN" sz="1200" kern="1200" dirty="0" smtClean="0">
                    <a:solidFill>
                      <a:schemeClr val="tx1"/>
                    </a:solidFill>
                    <a:effectLst/>
                    <a:latin typeface="Arial" pitchFamily="34" charset="0"/>
                    <a:ea typeface="宋体" pitchFamily="2" charset="-122"/>
                    <a:cs typeface="+mn-cs"/>
                  </a:rPr>
                  <a:t>x</a:t>
                </a:r>
                <a:r>
                  <a:rPr lang="zh-CN" altLang="zh-CN" sz="1200" kern="1200" dirty="0" smtClean="0">
                    <a:solidFill>
                      <a:schemeClr val="tx1"/>
                    </a:solidFill>
                    <a:effectLst/>
                    <a:latin typeface="Arial" pitchFamily="34" charset="0"/>
                    <a:ea typeface="宋体" pitchFamily="2" charset="-122"/>
                    <a:cs typeface="+mn-cs"/>
                  </a:rPr>
                  <a:t>趋于无穷大，此项为零。负</a:t>
                </a:r>
                <a:r>
                  <a:rPr lang="en-US" altLang="zh-CN" sz="1200" kern="1200" dirty="0" smtClean="0">
                    <a:solidFill>
                      <a:schemeClr val="tx1"/>
                    </a:solidFill>
                    <a:effectLst/>
                    <a:latin typeface="Arial" pitchFamily="34" charset="0"/>
                    <a:ea typeface="宋体" pitchFamily="2" charset="-122"/>
                    <a:cs typeface="+mn-cs"/>
                  </a:rPr>
                  <a:t>x</a:t>
                </a:r>
                <a:r>
                  <a:rPr lang="zh-CN" altLang="zh-CN" sz="1200" kern="1200" dirty="0" smtClean="0">
                    <a:solidFill>
                      <a:schemeClr val="tx1"/>
                    </a:solidFill>
                    <a:effectLst/>
                    <a:latin typeface="Arial" pitchFamily="34" charset="0"/>
                    <a:ea typeface="宋体" pitchFamily="2" charset="-122"/>
                    <a:cs typeface="+mn-cs"/>
                  </a:rPr>
                  <a:t>指数项》，</a:t>
                </a:r>
                <a:r>
                  <a:rPr lang="en-US" altLang="zh-CN" sz="1200" kern="1200" dirty="0" smtClean="0">
                    <a:solidFill>
                      <a:schemeClr val="tx1"/>
                    </a:solidFill>
                    <a:effectLst/>
                    <a:latin typeface="Arial" pitchFamily="34" charset="0"/>
                    <a:ea typeface="宋体" pitchFamily="2" charset="-122"/>
                    <a:cs typeface="+mn-cs"/>
                  </a:rPr>
                  <a:t>x</a:t>
                </a:r>
                <a:r>
                  <a:rPr lang="zh-CN" altLang="zh-CN" sz="1200" kern="1200" dirty="0" smtClean="0">
                    <a:solidFill>
                      <a:schemeClr val="tx1"/>
                    </a:solidFill>
                    <a:effectLst/>
                    <a:latin typeface="Arial" pitchFamily="34" charset="0"/>
                    <a:ea typeface="宋体" pitchFamily="2" charset="-122"/>
                    <a:cs typeface="+mn-cs"/>
                  </a:rPr>
                  <a:t>趋于无限大是，此项要为零，只要》</a:t>
                </a:r>
                <a:r>
                  <a:rPr lang="en-US" altLang="zh-CN" sz="1200" kern="1200" dirty="0" smtClean="0">
                    <a:solidFill>
                      <a:schemeClr val="tx1"/>
                    </a:solidFill>
                    <a:effectLst/>
                    <a:latin typeface="Arial" pitchFamily="34" charset="0"/>
                    <a:ea typeface="宋体" pitchFamily="2" charset="-122"/>
                    <a:cs typeface="+mn-cs"/>
                  </a:rPr>
                  <a:t>B=0</a:t>
                </a:r>
                <a:r>
                  <a:rPr lang="zh-CN" altLang="zh-CN" sz="1200" kern="1200" dirty="0" smtClean="0">
                    <a:solidFill>
                      <a:schemeClr val="tx1"/>
                    </a:solidFill>
                    <a:effectLst/>
                    <a:latin typeface="Arial" pitchFamily="34" charset="0"/>
                    <a:ea typeface="宋体" pitchFamily="2" charset="-122"/>
                    <a:cs typeface="+mn-cs"/>
                  </a:rPr>
                  <a:t>，得到此种情况下，非平衡少子在半导体中的分布函数。随着</a:t>
                </a:r>
                <a:r>
                  <a:rPr lang="en-US" altLang="zh-CN" sz="1200" kern="1200" dirty="0" smtClean="0">
                    <a:solidFill>
                      <a:schemeClr val="tx1"/>
                    </a:solidFill>
                    <a:effectLst/>
                    <a:latin typeface="Arial" pitchFamily="34" charset="0"/>
                    <a:ea typeface="宋体" pitchFamily="2" charset="-122"/>
                    <a:cs typeface="+mn-cs"/>
                  </a:rPr>
                  <a:t>x</a:t>
                </a:r>
                <a:r>
                  <a:rPr lang="zh-CN" altLang="zh-CN" sz="1200" kern="1200" dirty="0" smtClean="0">
                    <a:solidFill>
                      <a:schemeClr val="tx1"/>
                    </a:solidFill>
                    <a:effectLst/>
                    <a:latin typeface="Arial" pitchFamily="34" charset="0"/>
                    <a:ea typeface="宋体" pitchFamily="2" charset="-122"/>
                    <a:cs typeface="+mn-cs"/>
                  </a:rPr>
                  <a:t>的增加，按照自然指数减少。这个也不难理解，表面注入的非平衡载流子，在向半导体内部扩散过程中，不断的复合减少，复合减少的趋势复合自然对数减少趋势。》再根据边界条件，</a:t>
                </a:r>
                <a:r>
                  <a:rPr lang="en-US" altLang="zh-CN" sz="1200" kern="1200" dirty="0" smtClean="0">
                    <a:solidFill>
                      <a:schemeClr val="tx1"/>
                    </a:solidFill>
                    <a:effectLst/>
                    <a:latin typeface="Arial" pitchFamily="34" charset="0"/>
                    <a:ea typeface="宋体" pitchFamily="2" charset="-122"/>
                    <a:cs typeface="+mn-cs"/>
                  </a:rPr>
                  <a:t>x</a:t>
                </a:r>
                <a:r>
                  <a:rPr lang="zh-CN" altLang="zh-CN" sz="1200" kern="1200" dirty="0" smtClean="0">
                    <a:solidFill>
                      <a:schemeClr val="tx1"/>
                    </a:solidFill>
                    <a:effectLst/>
                    <a:latin typeface="Arial" pitchFamily="34" charset="0"/>
                    <a:ea typeface="宋体" pitchFamily="2" charset="-122"/>
                    <a:cs typeface="+mn-cs"/>
                  </a:rPr>
                  <a:t>等于零时，表面非平衡空穴密度为</a:t>
                </a:r>
                <a:r>
                  <a:rPr lang="en-US" altLang="zh-CN" sz="1200" kern="1200" dirty="0" err="1" smtClean="0">
                    <a:solidFill>
                      <a:schemeClr val="tx1"/>
                    </a:solidFill>
                    <a:effectLst/>
                    <a:latin typeface="Arial" pitchFamily="34" charset="0"/>
                    <a:ea typeface="宋体" pitchFamily="2" charset="-122"/>
                    <a:cs typeface="+mn-cs"/>
                  </a:rPr>
                  <a:t>deita</a:t>
                </a:r>
                <a:r>
                  <a:rPr lang="en-US" altLang="zh-CN" sz="1200" kern="1200" dirty="0" smtClean="0">
                    <a:solidFill>
                      <a:schemeClr val="tx1"/>
                    </a:solidFill>
                    <a:effectLst/>
                    <a:latin typeface="Arial" pitchFamily="34" charset="0"/>
                    <a:ea typeface="宋体" pitchFamily="2" charset="-122"/>
                    <a:cs typeface="+mn-cs"/>
                  </a:rPr>
                  <a:t> P0</a:t>
                </a:r>
                <a:r>
                  <a:rPr lang="zh-CN" altLang="zh-CN" sz="1200" kern="1200" dirty="0" smtClean="0">
                    <a:solidFill>
                      <a:schemeClr val="tx1"/>
                    </a:solidFill>
                    <a:effectLst/>
                    <a:latin typeface="Arial" pitchFamily="34" charset="0"/>
                    <a:ea typeface="宋体" pitchFamily="2" charset="-122"/>
                    <a:cs typeface="+mn-cs"/>
                  </a:rPr>
                  <a:t>，》得出</a:t>
                </a:r>
                <a:r>
                  <a:rPr lang="en-US" altLang="zh-CN" sz="1200" kern="1200" dirty="0" smtClean="0">
                    <a:solidFill>
                      <a:schemeClr val="tx1"/>
                    </a:solidFill>
                    <a:effectLst/>
                    <a:latin typeface="Arial" pitchFamily="34" charset="0"/>
                    <a:ea typeface="宋体" pitchFamily="2" charset="-122"/>
                    <a:cs typeface="+mn-cs"/>
                  </a:rPr>
                  <a:t>A</a:t>
                </a:r>
                <a:r>
                  <a:rPr lang="zh-CN" altLang="zh-CN" sz="1200" kern="1200" dirty="0" smtClean="0">
                    <a:solidFill>
                      <a:schemeClr val="tx1"/>
                    </a:solidFill>
                    <a:effectLst/>
                    <a:latin typeface="Arial" pitchFamily="34" charset="0"/>
                    <a:ea typeface="宋体" pitchFamily="2" charset="-122"/>
                    <a:cs typeface="+mn-cs"/>
                  </a:rPr>
                  <a:t>等于</a:t>
                </a:r>
                <a:r>
                  <a:rPr lang="en-US" altLang="zh-CN" sz="1200" kern="1200" dirty="0" err="1" smtClean="0">
                    <a:solidFill>
                      <a:schemeClr val="tx1"/>
                    </a:solidFill>
                    <a:effectLst/>
                    <a:latin typeface="Arial" pitchFamily="34" charset="0"/>
                    <a:ea typeface="宋体" pitchFamily="2" charset="-122"/>
                    <a:cs typeface="+mn-cs"/>
                  </a:rPr>
                  <a:t>deita</a:t>
                </a:r>
                <a:r>
                  <a:rPr lang="en-US" altLang="zh-CN" sz="1200" kern="1200" dirty="0" smtClean="0">
                    <a:solidFill>
                      <a:schemeClr val="tx1"/>
                    </a:solidFill>
                    <a:effectLst/>
                    <a:latin typeface="Arial" pitchFamily="34" charset="0"/>
                    <a:ea typeface="宋体" pitchFamily="2" charset="-122"/>
                    <a:cs typeface="+mn-cs"/>
                  </a:rPr>
                  <a:t> p0</a:t>
                </a:r>
                <a:r>
                  <a:rPr lang="zh-CN" altLang="zh-CN" sz="1200" kern="1200" dirty="0" smtClean="0">
                    <a:solidFill>
                      <a:schemeClr val="tx1"/>
                    </a:solidFill>
                    <a:effectLst/>
                    <a:latin typeface="Arial" pitchFamily="34" charset="0"/>
                    <a:ea typeface="宋体" pitchFamily="2" charset="-122"/>
                    <a:cs typeface="+mn-cs"/>
                  </a:rPr>
                  <a:t>，》得到样品中非平衡空穴的分布。这样的一个函数，可以知道》</a:t>
                </a:r>
                <a:r>
                  <a:rPr lang="en-US" altLang="zh-CN" sz="1200" kern="1200" dirty="0" err="1" smtClean="0">
                    <a:solidFill>
                      <a:schemeClr val="tx1"/>
                    </a:solidFill>
                    <a:effectLst/>
                    <a:latin typeface="Arial" pitchFamily="34" charset="0"/>
                    <a:ea typeface="宋体" pitchFamily="2" charset="-122"/>
                    <a:cs typeface="+mn-cs"/>
                  </a:rPr>
                  <a:t>Lp</a:t>
                </a:r>
                <a:r>
                  <a:rPr lang="zh-CN" altLang="zh-CN" sz="1200" kern="1200" dirty="0" smtClean="0">
                    <a:solidFill>
                      <a:schemeClr val="tx1"/>
                    </a:solidFill>
                    <a:effectLst/>
                    <a:latin typeface="Arial" pitchFamily="34" charset="0"/>
                    <a:ea typeface="宋体" pitchFamily="2" charset="-122"/>
                    <a:cs typeface="+mn-cs"/>
                  </a:rPr>
                  <a:t>，空穴扩散长度是非平衡空穴在复合前由于扩散运动而深入样品的平均距离。有知道，空穴扩散流密度表达式》，》将非平衡载流子分布函数代入扩散流密度半导体，得到</a:t>
                </a:r>
                <a:r>
                  <a:rPr lang="en-US" altLang="zh-CN" b="1" i="0" smtClean="0">
                    <a:latin typeface="Cambria Math" panose="02040503050406030204" pitchFamily="18" charset="0"/>
                  </a:rPr>
                  <a:t>(</a:t>
                </a:r>
                <a:r>
                  <a:rPr lang="en-US" altLang="zh-CN" b="1" i="0">
                    <a:latin typeface="Cambria Math"/>
                  </a:rPr>
                  <a:t>𝑫</a:t>
                </a:r>
                <a:r>
                  <a:rPr lang="en-US" altLang="zh-CN" b="1" i="0">
                    <a:latin typeface="Cambria Math" panose="02040503050406030204" pitchFamily="18" charset="0"/>
                  </a:rPr>
                  <a:t>_</a:t>
                </a:r>
                <a:r>
                  <a:rPr lang="en-US" altLang="zh-CN" b="1" i="0">
                    <a:latin typeface="Cambria Math"/>
                  </a:rPr>
                  <a:t>𝒑</a:t>
                </a:r>
                <a:r>
                  <a:rPr lang="en-US" altLang="zh-CN" b="1" i="0">
                    <a:latin typeface="Cambria Math" panose="02040503050406030204" pitchFamily="18" charset="0"/>
                  </a:rPr>
                  <a:t>/</a:t>
                </a:r>
                <a:r>
                  <a:rPr lang="en-US" altLang="zh-CN" b="1" i="0">
                    <a:latin typeface="Cambria Math"/>
                  </a:rPr>
                  <a:t>𝑳</a:t>
                </a:r>
                <a:r>
                  <a:rPr lang="en-US" altLang="zh-CN" b="1" i="0">
                    <a:latin typeface="Cambria Math" panose="02040503050406030204" pitchFamily="18" charset="0"/>
                  </a:rPr>
                  <a:t>_</a:t>
                </a:r>
                <a:r>
                  <a:rPr lang="en-US" altLang="zh-CN" b="1" i="0">
                    <a:latin typeface="Cambria Math"/>
                  </a:rPr>
                  <a:t>𝒑</a:t>
                </a:r>
                <a:r>
                  <a:rPr lang="en-US" altLang="zh-CN" b="1" i="0">
                    <a:latin typeface="Cambria Math" panose="02040503050406030204" pitchFamily="18" charset="0"/>
                  </a:rPr>
                  <a:t> )</a:t>
                </a:r>
                <a:r>
                  <a:rPr lang="en-US" altLang="zh-CN" b="1" i="0">
                    <a:latin typeface="Cambria Math"/>
                    <a:ea typeface="Cambria Math"/>
                  </a:rPr>
                  <a:t>∆𝒑</a:t>
                </a:r>
                <a:r>
                  <a:rPr lang="zh-CN" altLang="zh-CN" sz="1200" kern="1200" dirty="0" smtClean="0">
                    <a:solidFill>
                      <a:schemeClr val="tx1"/>
                    </a:solidFill>
                    <a:effectLst/>
                    <a:latin typeface="Arial" pitchFamily="34" charset="0"/>
                    <a:ea typeface="宋体" pitchFamily="2" charset="-122"/>
                    <a:cs typeface="+mn-cs"/>
                  </a:rPr>
                  <a:t>，显然</a:t>
                </a:r>
                <a:r>
                  <a:rPr lang="en-US" altLang="zh-CN" b="1" i="0">
                    <a:latin typeface="Cambria Math"/>
                  </a:rPr>
                  <a:t>𝑫</a:t>
                </a:r>
                <a:r>
                  <a:rPr lang="en-US" altLang="zh-CN" b="1" i="0">
                    <a:latin typeface="Cambria Math" panose="02040503050406030204" pitchFamily="18" charset="0"/>
                  </a:rPr>
                  <a:t>_</a:t>
                </a:r>
                <a:r>
                  <a:rPr lang="en-US" altLang="zh-CN" b="1" i="0">
                    <a:latin typeface="Cambria Math"/>
                  </a:rPr>
                  <a:t>𝒑</a:t>
                </a:r>
                <a:r>
                  <a:rPr lang="en-US" altLang="zh-CN" b="1" i="0" smtClean="0">
                    <a:latin typeface="Cambria Math" panose="02040503050406030204" pitchFamily="18" charset="0"/>
                  </a:rPr>
                  <a:t>/</a:t>
                </a:r>
                <a:r>
                  <a:rPr lang="en-US" altLang="zh-CN" b="1" i="0">
                    <a:latin typeface="Cambria Math"/>
                  </a:rPr>
                  <a:t>𝑳</a:t>
                </a:r>
                <a:r>
                  <a:rPr lang="en-US" altLang="zh-CN" b="1" i="0">
                    <a:latin typeface="Cambria Math" panose="02040503050406030204" pitchFamily="18" charset="0"/>
                  </a:rPr>
                  <a:t>_</a:t>
                </a:r>
                <a:r>
                  <a:rPr lang="en-US" altLang="zh-CN" b="1" i="0">
                    <a:latin typeface="Cambria Math"/>
                  </a:rPr>
                  <a:t>𝒑</a:t>
                </a:r>
                <a:r>
                  <a:rPr lang="en-US" altLang="zh-CN" b="1" i="0">
                    <a:latin typeface="Cambria Math" panose="02040503050406030204" pitchFamily="18" charset="0"/>
                  </a:rPr>
                  <a:t> </a:t>
                </a:r>
                <a:r>
                  <a:rPr lang="zh-CN" altLang="zh-CN" sz="1200" kern="1200" dirty="0" smtClean="0">
                    <a:solidFill>
                      <a:schemeClr val="tx1"/>
                    </a:solidFill>
                    <a:effectLst/>
                    <a:latin typeface="Arial" pitchFamily="34" charset="0"/>
                    <a:ea typeface="宋体" pitchFamily="2" charset="-122"/>
                    <a:cs typeface="+mn-cs"/>
                  </a:rPr>
                  <a:t>具有速度单位，</a:t>
                </a:r>
                <a:r>
                  <a:rPr lang="en-US" altLang="zh-CN" sz="1200" b="1" i="0" kern="1200" dirty="0" smtClean="0">
                    <a:solidFill>
                      <a:schemeClr val="tx1"/>
                    </a:solidFill>
                    <a:effectLst/>
                    <a:latin typeface="Cambria Math" panose="02040503050406030204" pitchFamily="18" charset="0"/>
                    <a:cs typeface="+mn-cs"/>
                  </a:rPr>
                  <a:t>》</a:t>
                </a:r>
                <a:r>
                  <a:rPr lang="en-US" altLang="zh-CN" b="1" i="0">
                    <a:latin typeface="Cambria Math" panose="02040503050406030204" pitchFamily="18" charset="0"/>
                  </a:rPr>
                  <a:t> </a:t>
                </a:r>
                <a:r>
                  <a:rPr lang="en-US" altLang="zh-CN" b="1" i="0">
                    <a:latin typeface="Cambria Math"/>
                  </a:rPr>
                  <a:t>𝑫</a:t>
                </a:r>
                <a:r>
                  <a:rPr lang="en-US" altLang="zh-CN" b="1" i="0">
                    <a:latin typeface="Cambria Math" panose="02040503050406030204" pitchFamily="18" charset="0"/>
                  </a:rPr>
                  <a:t>_</a:t>
                </a:r>
                <a:r>
                  <a:rPr lang="en-US" altLang="zh-CN" b="1" i="0">
                    <a:latin typeface="Cambria Math"/>
                  </a:rPr>
                  <a:t>𝒑</a:t>
                </a:r>
                <a:r>
                  <a:rPr lang="en-US" altLang="zh-CN" b="1" i="0" smtClean="0">
                    <a:latin typeface="Cambria Math" panose="02040503050406030204" pitchFamily="18" charset="0"/>
                  </a:rPr>
                  <a:t>/</a:t>
                </a:r>
                <a:r>
                  <a:rPr lang="en-US" altLang="zh-CN" b="1" i="0">
                    <a:latin typeface="Cambria Math"/>
                  </a:rPr>
                  <a:t>𝑳</a:t>
                </a:r>
                <a:r>
                  <a:rPr lang="en-US" altLang="zh-CN" b="1" i="0">
                    <a:latin typeface="Cambria Math" panose="02040503050406030204" pitchFamily="18" charset="0"/>
                  </a:rPr>
                  <a:t>_</a:t>
                </a:r>
                <a:r>
                  <a:rPr lang="en-US" altLang="zh-CN" b="1" i="0">
                    <a:latin typeface="Cambria Math"/>
                  </a:rPr>
                  <a:t>𝒑</a:t>
                </a:r>
                <a:r>
                  <a:rPr lang="en-US" altLang="zh-CN" b="1" i="0">
                    <a:latin typeface="Cambria Math" panose="02040503050406030204" pitchFamily="18" charset="0"/>
                  </a:rPr>
                  <a:t> </a:t>
                </a:r>
                <a:r>
                  <a:rPr lang="zh-CN" altLang="zh-CN" sz="1200" kern="1200" dirty="0" smtClean="0">
                    <a:solidFill>
                      <a:schemeClr val="tx1"/>
                    </a:solidFill>
                    <a:effectLst/>
                    <a:latin typeface="Arial" pitchFamily="34" charset="0"/>
                    <a:ea typeface="宋体" pitchFamily="2" charset="-122"/>
                    <a:cs typeface="+mn-cs"/>
                  </a:rPr>
                  <a:t>表示空穴的扩散速度。</a:t>
                </a:r>
              </a:p>
              <a:p>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11</a:t>
            </a:fld>
            <a:endParaRPr lang="en-US"/>
          </a:p>
        </p:txBody>
      </p:sp>
    </p:spTree>
    <p:extLst>
      <p:ext uri="{BB962C8B-B14F-4D97-AF65-F5344CB8AC3E}">
        <p14:creationId xmlns:p14="http://schemas.microsoft.com/office/powerpoint/2010/main" val="1954669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pitchFamily="34" charset="0"/>
                    <a:ea typeface="宋体" pitchFamily="2" charset="-122"/>
                    <a:cs typeface="+mn-cs"/>
                  </a:rPr>
                  <a:t>在上面的讨论中假设在表面处的非平衡空穴密度是已知的，实际上它是由具体的边界条件决定的。</a:t>
                </a:r>
                <a:r>
                  <a:rPr lang="zh-CN" altLang="en-US" sz="1200" kern="1200" dirty="0" smtClean="0">
                    <a:solidFill>
                      <a:schemeClr val="tx1"/>
                    </a:solidFill>
                    <a:effectLst/>
                    <a:latin typeface="Arial" pitchFamily="34" charset="0"/>
                    <a:ea typeface="宋体" pitchFamily="2" charset="-122"/>
                    <a:cs typeface="+mn-cs"/>
                  </a:rPr>
                  <a:t>在此处的例子中，</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设单位时间内在单位面积上产生的电子空穴对数为</a:t>
                </a:r>
                <a:r>
                  <a:rPr lang="en-US" altLang="zh-CN" sz="1200" kern="1200" dirty="0" smtClean="0">
                    <a:solidFill>
                      <a:schemeClr val="tx1"/>
                    </a:solidFill>
                    <a:effectLst/>
                    <a:latin typeface="Arial" pitchFamily="34" charset="0"/>
                    <a:ea typeface="宋体" pitchFamily="2" charset="-122"/>
                    <a:cs typeface="+mn-cs"/>
                  </a:rPr>
                  <a:t>Q</a:t>
                </a:r>
                <a:r>
                  <a:rPr lang="zh-CN" altLang="zh-CN" sz="1200" kern="1200" dirty="0" smtClean="0">
                    <a:solidFill>
                      <a:schemeClr val="tx1"/>
                    </a:solidFill>
                    <a:effectLst/>
                    <a:latin typeface="Arial" pitchFamily="34" charset="0"/>
                    <a:ea typeface="宋体" pitchFamily="2" charset="-122"/>
                    <a:cs typeface="+mn-cs"/>
                  </a:rPr>
                  <a:t>，光照产生的非平衡少子通过扩散向体内流动，达到稳定时，</a:t>
                </a:r>
                <a:r>
                  <a:rPr lang="en-US" altLang="zh-CN" sz="1200" kern="1200" dirty="0" smtClean="0">
                    <a:solidFill>
                      <a:schemeClr val="tx1"/>
                    </a:solidFill>
                    <a:effectLst/>
                    <a:latin typeface="Arial" pitchFamily="34" charset="0"/>
                    <a:ea typeface="宋体" pitchFamily="2" charset="-122"/>
                    <a:cs typeface="+mn-cs"/>
                  </a:rPr>
                  <a:t>Q</a:t>
                </a:r>
                <a:r>
                  <a:rPr lang="zh-CN" altLang="zh-CN" sz="1200" kern="1200" dirty="0" smtClean="0">
                    <a:solidFill>
                      <a:schemeClr val="tx1"/>
                    </a:solidFill>
                    <a:effectLst/>
                    <a:latin typeface="Arial" pitchFamily="34" charset="0"/>
                    <a:ea typeface="宋体" pitchFamily="2" charset="-122"/>
                    <a:cs typeface="+mn-cs"/>
                  </a:rPr>
                  <a:t>应该等于在表面处的扩散流密度</a:t>
                </a:r>
                <a:r>
                  <a:rPr lang="en-US" altLang="zh-CN" b="1" dirty="0" smtClean="0">
                    <a:solidFill>
                      <a:srgbClr val="FF0000"/>
                    </a:solidFill>
                    <a:latin typeface="Times New Roman" pitchFamily="18" charset="0"/>
                    <a:cs typeface="Times New Roman" pitchFamily="18" charset="0"/>
                  </a:rPr>
                  <a:t>》</a:t>
                </a:r>
                <a:r>
                  <a:rPr lang="zh-CN" altLang="en-US" b="1" dirty="0" smtClean="0">
                    <a:solidFill>
                      <a:srgbClr val="FF0000"/>
                    </a:solidFill>
                    <a:latin typeface="Times New Roman" pitchFamily="18" charset="0"/>
                    <a:cs typeface="Times New Roman" pitchFamily="18" charset="0"/>
                  </a:rPr>
                  <a:t>，</a:t>
                </a:r>
                <a:r>
                  <a:rPr lang="en-US" altLang="zh-CN" b="1" dirty="0" smtClean="0">
                    <a:solidFill>
                      <a:srgbClr val="FF0000"/>
                    </a:solidFill>
                    <a:latin typeface="Times New Roman" pitchFamily="18" charset="0"/>
                    <a:cs typeface="Times New Roman" pitchFamily="18" charset="0"/>
                  </a:rPr>
                  <a:t>》</a:t>
                </a:r>
                <a:r>
                  <a:rPr lang="zh-CN" altLang="en-US" b="1" i="1" dirty="0" smtClean="0">
                    <a:solidFill>
                      <a:srgbClr val="FF0000"/>
                    </a:solidFill>
                    <a:latin typeface="Times New Roman" pitchFamily="18" charset="0"/>
                    <a:cs typeface="Times New Roman" pitchFamily="18" charset="0"/>
                  </a:rPr>
                  <a:t>则表面非平衡载流子密度</a:t>
                </a:r>
                <a14:m>
                  <m:oMath xmlns:m="http://schemas.openxmlformats.org/officeDocument/2006/math">
                    <m:r>
                      <a:rPr lang="en-US" altLang="zh-CN" b="1" i="1" smtClean="0">
                        <a:latin typeface="Cambria Math"/>
                      </a:rPr>
                      <m:t>=</m:t>
                    </m:r>
                    <m:f>
                      <m:fPr>
                        <m:ctrlPr>
                          <a:rPr lang="en-US" altLang="zh-CN" b="1" i="1">
                            <a:latin typeface="Cambria Math" panose="02040503050406030204" pitchFamily="18" charset="0"/>
                          </a:rPr>
                        </m:ctrlPr>
                      </m:fPr>
                      <m:num>
                        <m:sSub>
                          <m:sSubPr>
                            <m:ctrlPr>
                              <a:rPr lang="en-US" altLang="zh-CN" b="1" i="1">
                                <a:latin typeface="Cambria Math" panose="02040503050406030204" pitchFamily="18" charset="0"/>
                              </a:rPr>
                            </m:ctrlPr>
                          </m:sSubPr>
                          <m:e>
                            <m:r>
                              <a:rPr lang="en-US" altLang="zh-CN" b="1" i="1">
                                <a:latin typeface="Cambria Math"/>
                              </a:rPr>
                              <m:t>𝑳</m:t>
                            </m:r>
                          </m:e>
                          <m:sub>
                            <m:r>
                              <a:rPr lang="en-US" altLang="zh-CN" b="1" i="1">
                                <a:latin typeface="Cambria Math"/>
                              </a:rPr>
                              <m:t>𝒑</m:t>
                            </m:r>
                          </m:sub>
                        </m:sSub>
                      </m:num>
                      <m:den>
                        <m:sSub>
                          <m:sSubPr>
                            <m:ctrlPr>
                              <a:rPr lang="en-US" altLang="zh-CN" b="1" i="1">
                                <a:latin typeface="Cambria Math" panose="02040503050406030204" pitchFamily="18" charset="0"/>
                              </a:rPr>
                            </m:ctrlPr>
                          </m:sSubPr>
                          <m:e>
                            <m:r>
                              <a:rPr lang="en-US" altLang="zh-CN" b="1" i="1">
                                <a:latin typeface="Cambria Math"/>
                              </a:rPr>
                              <m:t>𝑫</m:t>
                            </m:r>
                          </m:e>
                          <m:sub>
                            <m:r>
                              <a:rPr lang="en-US" altLang="zh-CN" b="1" i="1">
                                <a:latin typeface="Cambria Math"/>
                              </a:rPr>
                              <m:t>𝒑</m:t>
                            </m:r>
                          </m:sub>
                        </m:sSub>
                      </m:den>
                    </m:f>
                    <m:r>
                      <a:rPr lang="en-US" altLang="zh-CN" b="1" i="1">
                        <a:latin typeface="Cambria Math"/>
                      </a:rPr>
                      <m:t>𝑸</m:t>
                    </m:r>
                  </m:oMath>
                </a14:m>
                <a:r>
                  <a:rPr lang="zh-CN" altLang="en-US" b="1" dirty="0" smtClean="0">
                    <a:latin typeface="Times New Roman" pitchFamily="18" charset="0"/>
                    <a:cs typeface="Times New Roman" pitchFamily="18" charset="0"/>
                  </a:rPr>
                  <a:t>。以上是厚半导体样品的少子扩散，在表面有固定少数载流子注入的情况下，注入的少子随着注入深度，</a:t>
                </a:r>
                <a:r>
                  <a:rPr lang="en-US" altLang="zh-CN" b="1" dirty="0" smtClean="0">
                    <a:latin typeface="Times New Roman" pitchFamily="18" charset="0"/>
                    <a:cs typeface="Times New Roman" pitchFamily="18" charset="0"/>
                  </a:rPr>
                  <a:t>e</a:t>
                </a:r>
                <a:r>
                  <a:rPr lang="zh-CN" altLang="en-US" b="1" dirty="0" smtClean="0">
                    <a:latin typeface="Times New Roman" pitchFamily="18" charset="0"/>
                    <a:cs typeface="Times New Roman" pitchFamily="18" charset="0"/>
                  </a:rPr>
                  <a:t>指数减少。少子</a:t>
                </a:r>
                <a:r>
                  <a:rPr lang="zh-CN" altLang="zh-CN" b="1" dirty="0" smtClean="0">
                    <a:solidFill>
                      <a:schemeClr val="tx2"/>
                    </a:solidFill>
                    <a:latin typeface="Times New Roman" pitchFamily="18" charset="0"/>
                    <a:ea typeface="华文楷体" pitchFamily="2" charset="-122"/>
                    <a:cs typeface="Times New Roman" pitchFamily="18" charset="0"/>
                  </a:rPr>
                  <a:t>在复合前由于扩散运动而深入样品的平均距离</a:t>
                </a:r>
                <a:r>
                  <a:rPr lang="zh-CN" altLang="en-US" b="1" dirty="0" smtClean="0">
                    <a:solidFill>
                      <a:schemeClr val="tx2"/>
                    </a:solidFill>
                    <a:latin typeface="Times New Roman" pitchFamily="18" charset="0"/>
                    <a:ea typeface="华文楷体" pitchFamily="2" charset="-122"/>
                    <a:cs typeface="Times New Roman" pitchFamily="18" charset="0"/>
                  </a:rPr>
                  <a:t>为少子的扩散长度</a:t>
                </a:r>
                <a:r>
                  <a:rPr lang="zh-CN" altLang="en-US" b="1" dirty="0" smtClean="0">
                    <a:latin typeface="Times New Roman" pitchFamily="18" charset="0"/>
                    <a:cs typeface="Times New Roman" pitchFamily="18" charset="0"/>
                  </a:rPr>
                  <a:t>。</a:t>
                </a:r>
                <a:r>
                  <a:rPr lang="en-US" altLang="zh-CN" b="1" dirty="0" smtClean="0">
                    <a:latin typeface="Times New Roman" pitchFamily="18" charset="0"/>
                    <a:cs typeface="Times New Roman" pitchFamily="18" charset="0"/>
                  </a:rPr>
                  <a:t>P</a:t>
                </a:r>
                <a:r>
                  <a:rPr lang="zh-CN" altLang="en-US" b="1" dirty="0" smtClean="0">
                    <a:latin typeface="Times New Roman" pitchFamily="18" charset="0"/>
                    <a:cs typeface="Times New Roman" pitchFamily="18" charset="0"/>
                  </a:rPr>
                  <a:t>型半导体中的少子电子的扩散情况与此类似。</a:t>
                </a:r>
                <a:endParaRPr lang="zh-CN" altLang="en-US" b="1" dirty="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1" dirty="0" smtClean="0">
                    <a:solidFill>
                      <a:srgbClr val="FF0000"/>
                    </a:solidFill>
                    <a:latin typeface="Times New Roman" pitchFamily="18" charset="0"/>
                    <a:cs typeface="Times New Roman" pitchFamily="18" charset="0"/>
                  </a:rPr>
                  <a:t>》</a:t>
                </a:r>
                <a:r>
                  <a:rPr lang="zh-CN" altLang="zh-CN" b="1" dirty="0" smtClean="0">
                    <a:solidFill>
                      <a:srgbClr val="FF0000"/>
                    </a:solidFill>
                    <a:latin typeface="Times New Roman" pitchFamily="18" charset="0"/>
                    <a:cs typeface="Times New Roman" pitchFamily="18" charset="0"/>
                  </a:rPr>
                  <a:t>设单位时间内在单位面积上产生的电子空穴对数为</a:t>
                </a:r>
                <a:r>
                  <a:rPr lang="en-US" altLang="zh-CN" b="1" i="1" dirty="0" smtClean="0">
                    <a:solidFill>
                      <a:srgbClr val="FF0000"/>
                    </a:solidFill>
                    <a:latin typeface="Times New Roman" pitchFamily="18" charset="0"/>
                    <a:cs typeface="Times New Roman" pitchFamily="18" charset="0"/>
                  </a:rPr>
                  <a:t>Q</a:t>
                </a:r>
                <a:r>
                  <a:rPr lang="zh-CN" altLang="en-US" b="1" i="1" dirty="0" smtClean="0">
                    <a:solidFill>
                      <a:srgbClr val="FF0000"/>
                    </a:solidFill>
                    <a:latin typeface="Times New Roman" pitchFamily="18" charset="0"/>
                    <a:cs typeface="Times New Roman" pitchFamily="18" charset="0"/>
                  </a:rPr>
                  <a:t>，也就是表面空穴流密度</a:t>
                </a:r>
                <a:r>
                  <a:rPr lang="en-US" altLang="zh-CN" b="1" i="1" dirty="0" smtClean="0">
                    <a:solidFill>
                      <a:srgbClr val="FF0000"/>
                    </a:solidFill>
                    <a:latin typeface="Times New Roman" pitchFamily="18" charset="0"/>
                    <a:cs typeface="Times New Roman" pitchFamily="18" charset="0"/>
                  </a:rPr>
                  <a:t>》</a:t>
                </a:r>
                <a:r>
                  <a:rPr lang="zh-CN" altLang="en-US" b="1" i="1" dirty="0" smtClean="0">
                    <a:solidFill>
                      <a:srgbClr val="FF0000"/>
                    </a:solidFill>
                    <a:latin typeface="Times New Roman" pitchFamily="18" charset="0"/>
                    <a:cs typeface="Times New Roman" pitchFamily="18" charset="0"/>
                  </a:rPr>
                  <a:t>，则表面非平衡载流子密度</a:t>
                </a:r>
                <a:r>
                  <a:rPr lang="en-US" altLang="zh-CN" b="1" i="0" smtClean="0">
                    <a:latin typeface="Cambria Math"/>
                  </a:rPr>
                  <a:t>=</a:t>
                </a:r>
                <a:r>
                  <a:rPr lang="en-US" altLang="zh-CN" b="1" i="0">
                    <a:latin typeface="Cambria Math"/>
                  </a:rPr>
                  <a:t>𝑳</a:t>
                </a:r>
                <a:r>
                  <a:rPr lang="en-US" altLang="zh-CN" b="1" i="0">
                    <a:latin typeface="Cambria Math" panose="02040503050406030204" pitchFamily="18" charset="0"/>
                  </a:rPr>
                  <a:t>_</a:t>
                </a:r>
                <a:r>
                  <a:rPr lang="en-US" altLang="zh-CN" b="1" i="0">
                    <a:latin typeface="Cambria Math"/>
                  </a:rPr>
                  <a:t>𝒑</a:t>
                </a:r>
                <a:r>
                  <a:rPr lang="en-US" altLang="zh-CN" b="1" i="0">
                    <a:latin typeface="Cambria Math" panose="02040503050406030204" pitchFamily="18" charset="0"/>
                  </a:rPr>
                  <a:t>/</a:t>
                </a:r>
                <a:r>
                  <a:rPr lang="en-US" altLang="zh-CN" b="1" i="0">
                    <a:latin typeface="Cambria Math"/>
                  </a:rPr>
                  <a:t>𝑫</a:t>
                </a:r>
                <a:r>
                  <a:rPr lang="en-US" altLang="zh-CN" b="1" i="0">
                    <a:latin typeface="Cambria Math" panose="02040503050406030204" pitchFamily="18" charset="0"/>
                  </a:rPr>
                  <a:t>_</a:t>
                </a:r>
                <a:r>
                  <a:rPr lang="en-US" altLang="zh-CN" b="1" i="0">
                    <a:latin typeface="Cambria Math"/>
                  </a:rPr>
                  <a:t>𝒑</a:t>
                </a:r>
                <a:r>
                  <a:rPr lang="en-US" altLang="zh-CN" b="1" i="0">
                    <a:latin typeface="Cambria Math" panose="02040503050406030204" pitchFamily="18" charset="0"/>
                  </a:rPr>
                  <a:t> </a:t>
                </a:r>
                <a:r>
                  <a:rPr lang="en-US" altLang="zh-CN" b="1" i="0">
                    <a:latin typeface="Cambria Math"/>
                  </a:rPr>
                  <a:t> 𝑸</a:t>
                </a:r>
                <a:r>
                  <a:rPr lang="zh-CN" altLang="en-US" b="1" dirty="0" smtClean="0">
                    <a:latin typeface="Times New Roman" pitchFamily="18" charset="0"/>
                    <a:cs typeface="Times New Roman" pitchFamily="18" charset="0"/>
                  </a:rPr>
                  <a:t>。以上是厚半导体样品的少子扩散。</a:t>
                </a:r>
                <a:r>
                  <a:rPr lang="en-US" altLang="zh-CN" b="1" dirty="0" smtClean="0">
                    <a:latin typeface="Times New Roman" pitchFamily="18" charset="0"/>
                    <a:cs typeface="Times New Roman" pitchFamily="18" charset="0"/>
                  </a:rPr>
                  <a:t>P</a:t>
                </a:r>
                <a:r>
                  <a:rPr lang="zh-CN" altLang="en-US" b="1" dirty="0" smtClean="0">
                    <a:latin typeface="Times New Roman" pitchFamily="18" charset="0"/>
                    <a:cs typeface="Times New Roman" pitchFamily="18" charset="0"/>
                  </a:rPr>
                  <a:t>型半导体中的少子电子也是类似的分析。</a:t>
                </a:r>
                <a:endParaRPr lang="zh-CN" altLang="en-US" b="1" dirty="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12</a:t>
            </a:fld>
            <a:endParaRPr lang="en-US"/>
          </a:p>
        </p:txBody>
      </p:sp>
    </p:spTree>
    <p:extLst>
      <p:ext uri="{BB962C8B-B14F-4D97-AF65-F5344CB8AC3E}">
        <p14:creationId xmlns:p14="http://schemas.microsoft.com/office/powerpoint/2010/main" val="3000338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刚刚的分析中说明，少子的扩散长度，表示了在进行扩散时少子</a:t>
                </a:r>
                <a:r>
                  <a:rPr lang="zh-CN" altLang="zh-CN" b="1" dirty="0" smtClean="0">
                    <a:solidFill>
                      <a:schemeClr val="tx2"/>
                    </a:solidFill>
                    <a:latin typeface="Times New Roman" pitchFamily="18" charset="0"/>
                    <a:ea typeface="华文楷体" pitchFamily="2" charset="-122"/>
                    <a:cs typeface="Times New Roman" pitchFamily="18" charset="0"/>
                  </a:rPr>
                  <a:t>在复合前由于扩散运动而深入样品的平均距离</a:t>
                </a:r>
                <a:r>
                  <a:rPr lang="zh-CN" altLang="en-US" b="1" dirty="0" smtClean="0">
                    <a:solidFill>
                      <a:schemeClr val="tx2"/>
                    </a:solidFill>
                    <a:latin typeface="Times New Roman" pitchFamily="18" charset="0"/>
                    <a:ea typeface="华文楷体" pitchFamily="2" charset="-122"/>
                    <a:cs typeface="Times New Roman" pitchFamily="18" charset="0"/>
                  </a:rPr>
                  <a:t>。而这个平均距离一般是比较长的，能够达到微米以上。而实际器件的半导体厚度都比扩散长度小。下面分析半导体厚度小于扩散长度的情况。在薄半导体的情况，</a:t>
                </a:r>
                <a:r>
                  <a:rPr lang="en-US" altLang="zh-CN" b="1" dirty="0" smtClean="0">
                    <a:solidFill>
                      <a:schemeClr val="tx2"/>
                    </a:solidFill>
                    <a:latin typeface="Times New Roman" pitchFamily="18" charset="0"/>
                    <a:ea typeface="华文楷体" pitchFamily="2" charset="-122"/>
                    <a:cs typeface="Times New Roman" pitchFamily="18" charset="0"/>
                  </a:rPr>
                  <a:t>》</a:t>
                </a:r>
                <a:r>
                  <a:rPr lang="zh-CN" altLang="en-US" b="1" dirty="0" smtClean="0">
                    <a:solidFill>
                      <a:schemeClr val="accent5">
                        <a:lumMod val="25000"/>
                      </a:schemeClr>
                    </a:solidFill>
                    <a:latin typeface="Times New Roman" pitchFamily="18" charset="0"/>
                    <a:cs typeface="Times New Roman" pitchFamily="18" charset="0"/>
                  </a:rPr>
                  <a:t>稳定注入的空穴扩散到</a:t>
                </a:r>
                <a:r>
                  <a:rPr lang="en-US" altLang="zh-CN" b="1" i="1" dirty="0" smtClean="0">
                    <a:solidFill>
                      <a:schemeClr val="accent5">
                        <a:lumMod val="25000"/>
                      </a:schemeClr>
                    </a:solidFill>
                    <a:latin typeface="Times New Roman" pitchFamily="18" charset="0"/>
                    <a:cs typeface="Times New Roman" pitchFamily="18" charset="0"/>
                  </a:rPr>
                  <a:t>w</a:t>
                </a:r>
                <a:r>
                  <a:rPr lang="zh-CN" altLang="en-US" b="1" dirty="0" smtClean="0">
                    <a:solidFill>
                      <a:schemeClr val="accent5">
                        <a:lumMod val="25000"/>
                      </a:schemeClr>
                    </a:solidFill>
                    <a:latin typeface="Times New Roman" pitchFamily="18" charset="0"/>
                    <a:cs typeface="Times New Roman" pitchFamily="18" charset="0"/>
                  </a:rPr>
                  <a:t>表面处，由于表面复合作用或者电场作用，在表面处完全消失。即在薄半导体时的边界条件</a:t>
                </a:r>
                <a:r>
                  <a:rPr lang="en-US" altLang="zh-CN" b="1" dirty="0" smtClean="0">
                    <a:solidFill>
                      <a:schemeClr val="accent5">
                        <a:lumMod val="25000"/>
                      </a:schemeClr>
                    </a:solidFill>
                    <a:latin typeface="Times New Roman" pitchFamily="18" charset="0"/>
                    <a:cs typeface="Times New Roman" pitchFamily="18" charset="0"/>
                  </a:rPr>
                  <a:t>》</a:t>
                </a:r>
                <a:r>
                  <a:rPr lang="zh-CN" altLang="en-US" b="1" dirty="0" smtClean="0">
                    <a:solidFill>
                      <a:schemeClr val="accent5">
                        <a:lumMod val="25000"/>
                      </a:schemeClr>
                    </a:solidFill>
                    <a:latin typeface="Times New Roman" pitchFamily="18" charset="0"/>
                    <a:cs typeface="Times New Roman" pitchFamily="18" charset="0"/>
                  </a:rPr>
                  <a:t>为，</a:t>
                </a:r>
                <a:r>
                  <a:rPr lang="en-US" altLang="zh-CN" b="1" dirty="0" smtClean="0">
                    <a:solidFill>
                      <a:schemeClr val="accent5">
                        <a:lumMod val="25000"/>
                      </a:schemeClr>
                    </a:solidFill>
                    <a:latin typeface="Times New Roman" pitchFamily="18" charset="0"/>
                    <a:cs typeface="Times New Roman" pitchFamily="18" charset="0"/>
                  </a:rPr>
                  <a:t>》</a:t>
                </a:r>
                <a:r>
                  <a:rPr lang="zh-CN" altLang="en-US" b="1" dirty="0" smtClean="0">
                    <a:solidFill>
                      <a:schemeClr val="accent5">
                        <a:lumMod val="25000"/>
                      </a:schemeClr>
                    </a:solidFill>
                    <a:latin typeface="Times New Roman" pitchFamily="18" charset="0"/>
                    <a:cs typeface="Times New Roman" pitchFamily="18" charset="0"/>
                  </a:rPr>
                  <a:t>在</a:t>
                </a:r>
                <a:r>
                  <a:rPr lang="en-US" altLang="zh-CN" b="1" dirty="0" smtClean="0">
                    <a:solidFill>
                      <a:schemeClr val="accent5">
                        <a:lumMod val="25000"/>
                      </a:schemeClr>
                    </a:solidFill>
                    <a:latin typeface="Times New Roman" pitchFamily="18" charset="0"/>
                    <a:cs typeface="Times New Roman" pitchFamily="18" charset="0"/>
                  </a:rPr>
                  <a:t>x=0</a:t>
                </a:r>
                <a:r>
                  <a:rPr lang="zh-CN" altLang="en-US" b="1" dirty="0" smtClean="0">
                    <a:solidFill>
                      <a:schemeClr val="accent5">
                        <a:lumMod val="25000"/>
                      </a:schemeClr>
                    </a:solidFill>
                    <a:latin typeface="Times New Roman" pitchFamily="18" charset="0"/>
                    <a:cs typeface="Times New Roman" pitchFamily="18" charset="0"/>
                  </a:rPr>
                  <a:t>处，非平衡空穴为</a:t>
                </a:r>
                <a14:m>
                  <m:oMath xmlns:m="http://schemas.openxmlformats.org/officeDocument/2006/math">
                    <m:r>
                      <a:rPr lang="en-US" altLang="zh-CN" b="1" i="1" smtClean="0">
                        <a:latin typeface="Cambria Math"/>
                        <a:ea typeface="Cambria Math"/>
                      </a:rPr>
                      <m:t>∆</m:t>
                    </m:r>
                    <m:sSub>
                      <m:sSubPr>
                        <m:ctrlPr>
                          <a:rPr lang="en-US" altLang="zh-CN" b="1" i="1">
                            <a:latin typeface="Cambria Math" panose="02040503050406030204" pitchFamily="18" charset="0"/>
                            <a:ea typeface="Cambria Math"/>
                          </a:rPr>
                        </m:ctrlPr>
                      </m:sSubPr>
                      <m:e>
                        <m:r>
                          <a:rPr lang="en-US" altLang="zh-CN" b="1" i="1">
                            <a:latin typeface="Cambria Math"/>
                            <a:ea typeface="Cambria Math"/>
                          </a:rPr>
                          <m:t>𝒑</m:t>
                        </m:r>
                      </m:e>
                      <m:sub>
                        <m:r>
                          <a:rPr lang="en-US" altLang="zh-CN" b="1" i="1">
                            <a:latin typeface="Cambria Math"/>
                            <a:ea typeface="Cambria Math"/>
                          </a:rPr>
                          <m:t>𝟎</m:t>
                        </m:r>
                      </m:sub>
                    </m:sSub>
                  </m:oMath>
                </a14:m>
                <a:r>
                  <a:rPr lang="zh-CN" altLang="en-US" b="1" dirty="0" smtClean="0">
                    <a:solidFill>
                      <a:schemeClr val="accent5">
                        <a:lumMod val="25000"/>
                      </a:schemeClr>
                    </a:solidFill>
                    <a:latin typeface="Times New Roman" pitchFamily="18" charset="0"/>
                    <a:cs typeface="Times New Roman" pitchFamily="18" charset="0"/>
                  </a:rPr>
                  <a:t>，</a:t>
                </a:r>
                <a:r>
                  <a:rPr lang="en-US" altLang="zh-CN" b="1" dirty="0" smtClean="0">
                    <a:solidFill>
                      <a:schemeClr val="accent5">
                        <a:lumMod val="25000"/>
                      </a:schemeClr>
                    </a:solidFill>
                    <a:latin typeface="Times New Roman" pitchFamily="18" charset="0"/>
                    <a:cs typeface="Times New Roman" pitchFamily="18" charset="0"/>
                  </a:rPr>
                  <a:t>》</a:t>
                </a:r>
                <a:r>
                  <a:rPr lang="zh-CN" altLang="en-US" b="1" dirty="0" smtClean="0">
                    <a:solidFill>
                      <a:schemeClr val="accent5">
                        <a:lumMod val="25000"/>
                      </a:schemeClr>
                    </a:solidFill>
                    <a:latin typeface="Times New Roman" pitchFamily="18" charset="0"/>
                    <a:cs typeface="Times New Roman" pitchFamily="18" charset="0"/>
                  </a:rPr>
                  <a:t>在</a:t>
                </a:r>
                <a:r>
                  <a:rPr lang="en-US" altLang="zh-CN" b="1" dirty="0" smtClean="0">
                    <a:solidFill>
                      <a:schemeClr val="accent5">
                        <a:lumMod val="25000"/>
                      </a:schemeClr>
                    </a:solidFill>
                    <a:latin typeface="Times New Roman" pitchFamily="18" charset="0"/>
                    <a:cs typeface="Times New Roman" pitchFamily="18" charset="0"/>
                  </a:rPr>
                  <a:t>x=w</a:t>
                </a:r>
                <a:r>
                  <a:rPr lang="zh-CN" altLang="en-US" b="1" dirty="0" smtClean="0">
                    <a:solidFill>
                      <a:schemeClr val="accent5">
                        <a:lumMod val="25000"/>
                      </a:schemeClr>
                    </a:solidFill>
                    <a:latin typeface="Times New Roman" pitchFamily="18" charset="0"/>
                    <a:cs typeface="Times New Roman" pitchFamily="18" charset="0"/>
                  </a:rPr>
                  <a:t>处，非平衡空穴等于零。将边界条件</a:t>
                </a:r>
                <a:r>
                  <a:rPr lang="en-US" altLang="zh-CN" b="1" dirty="0" smtClean="0">
                    <a:solidFill>
                      <a:schemeClr val="accent5">
                        <a:lumMod val="25000"/>
                      </a:schemeClr>
                    </a:solidFill>
                    <a:latin typeface="Times New Roman" pitchFamily="18" charset="0"/>
                    <a:cs typeface="Times New Roman" pitchFamily="18" charset="0"/>
                  </a:rPr>
                  <a:t>》</a:t>
                </a:r>
                <a:r>
                  <a:rPr lang="zh-CN" altLang="en-US" b="1" dirty="0" smtClean="0">
                    <a:solidFill>
                      <a:schemeClr val="accent5">
                        <a:lumMod val="25000"/>
                      </a:schemeClr>
                    </a:solidFill>
                    <a:latin typeface="Times New Roman" pitchFamily="18" charset="0"/>
                    <a:cs typeface="Times New Roman" pitchFamily="18" charset="0"/>
                  </a:rPr>
                  <a:t>代入到空穴扩散方程的解，可以得到系数</a:t>
                </a:r>
                <a:r>
                  <a:rPr lang="en-US" altLang="zh-CN" b="1" dirty="0" smtClean="0">
                    <a:solidFill>
                      <a:schemeClr val="accent5">
                        <a:lumMod val="25000"/>
                      </a:schemeClr>
                    </a:solidFill>
                    <a:latin typeface="Times New Roman" pitchFamily="18" charset="0"/>
                    <a:cs typeface="Times New Roman" pitchFamily="18" charset="0"/>
                  </a:rPr>
                  <a:t>A》</a:t>
                </a:r>
                <a:r>
                  <a:rPr lang="zh-CN" altLang="en-US" b="1" dirty="0" smtClean="0">
                    <a:solidFill>
                      <a:schemeClr val="accent5">
                        <a:lumMod val="25000"/>
                      </a:schemeClr>
                    </a:solidFill>
                    <a:latin typeface="Times New Roman" pitchFamily="18" charset="0"/>
                    <a:cs typeface="Times New Roman" pitchFamily="18" charset="0"/>
                  </a:rPr>
                  <a:t>，和</a:t>
                </a:r>
                <a:r>
                  <a:rPr lang="en-US" altLang="zh-CN" b="1" dirty="0" smtClean="0">
                    <a:solidFill>
                      <a:schemeClr val="accent5">
                        <a:lumMod val="25000"/>
                      </a:schemeClr>
                    </a:solidFill>
                    <a:latin typeface="Times New Roman" pitchFamily="18" charset="0"/>
                    <a:cs typeface="Times New Roman" pitchFamily="18" charset="0"/>
                  </a:rPr>
                  <a:t>B》</a:t>
                </a:r>
                <a:r>
                  <a:rPr lang="zh-CN" altLang="en-US" b="1" dirty="0" smtClean="0">
                    <a:solidFill>
                      <a:schemeClr val="accent5">
                        <a:lumMod val="25000"/>
                      </a:schemeClr>
                    </a:solidFill>
                    <a:latin typeface="Times New Roman" pitchFamily="18" charset="0"/>
                    <a:cs typeface="Times New Roman" pitchFamily="18" charset="0"/>
                  </a:rPr>
                  <a:t>。将</a:t>
                </a:r>
                <a:r>
                  <a:rPr lang="en-US" altLang="zh-CN" b="1" dirty="0" smtClean="0">
                    <a:solidFill>
                      <a:schemeClr val="accent5">
                        <a:lumMod val="25000"/>
                      </a:schemeClr>
                    </a:solidFill>
                    <a:latin typeface="Times New Roman" pitchFamily="18" charset="0"/>
                    <a:cs typeface="Times New Roman" pitchFamily="18" charset="0"/>
                  </a:rPr>
                  <a:t>A</a:t>
                </a:r>
                <a:r>
                  <a:rPr lang="zh-CN" altLang="en-US" b="1" dirty="0" smtClean="0">
                    <a:solidFill>
                      <a:schemeClr val="accent5">
                        <a:lumMod val="25000"/>
                      </a:schemeClr>
                    </a:solidFill>
                    <a:latin typeface="Times New Roman" pitchFamily="18" charset="0"/>
                    <a:cs typeface="Times New Roman" pitchFamily="18" charset="0"/>
                  </a:rPr>
                  <a:t>和</a:t>
                </a:r>
                <a:r>
                  <a:rPr lang="en-US" altLang="zh-CN" b="1" dirty="0" smtClean="0">
                    <a:solidFill>
                      <a:schemeClr val="accent5">
                        <a:lumMod val="25000"/>
                      </a:schemeClr>
                    </a:solidFill>
                    <a:latin typeface="Times New Roman" pitchFamily="18" charset="0"/>
                    <a:cs typeface="Times New Roman" pitchFamily="18" charset="0"/>
                  </a:rPr>
                  <a:t>B</a:t>
                </a:r>
                <a:r>
                  <a:rPr lang="zh-CN" altLang="en-US" b="1" dirty="0" smtClean="0">
                    <a:solidFill>
                      <a:schemeClr val="accent5">
                        <a:lumMod val="25000"/>
                      </a:schemeClr>
                    </a:solidFill>
                    <a:latin typeface="Times New Roman" pitchFamily="18" charset="0"/>
                    <a:cs typeface="Times New Roman" pitchFamily="18" charset="0"/>
                  </a:rPr>
                  <a:t>代入</a:t>
                </a:r>
                <a:r>
                  <a:rPr lang="en-US" altLang="zh-CN" b="1" dirty="0" smtClean="0">
                    <a:solidFill>
                      <a:schemeClr val="accent5">
                        <a:lumMod val="25000"/>
                      </a:schemeClr>
                    </a:solidFill>
                    <a:latin typeface="Times New Roman" pitchFamily="18" charset="0"/>
                    <a:cs typeface="Times New Roman" pitchFamily="18" charset="0"/>
                  </a:rPr>
                  <a:t>》</a:t>
                </a:r>
                <a:r>
                  <a:rPr lang="zh-CN" altLang="en-US" b="1" dirty="0" smtClean="0">
                    <a:solidFill>
                      <a:schemeClr val="accent5">
                        <a:lumMod val="25000"/>
                      </a:schemeClr>
                    </a:solidFill>
                    <a:latin typeface="Times New Roman" pitchFamily="18" charset="0"/>
                    <a:cs typeface="Times New Roman" pitchFamily="18" charset="0"/>
                  </a:rPr>
                  <a:t>到少子扩散方程的解中，</a:t>
                </a: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刚刚分析中说明，少子的扩散长度，表示了在进行扩散是少子</a:t>
                </a:r>
                <a:r>
                  <a:rPr lang="zh-CN" altLang="zh-CN" b="1" dirty="0" smtClean="0">
                    <a:solidFill>
                      <a:schemeClr val="tx2"/>
                    </a:solidFill>
                    <a:latin typeface="Times New Roman" pitchFamily="18" charset="0"/>
                    <a:ea typeface="华文楷体" pitchFamily="2" charset="-122"/>
                    <a:cs typeface="Times New Roman" pitchFamily="18" charset="0"/>
                  </a:rPr>
                  <a:t>在复合前由于扩散运动而深入样品的平均距离</a:t>
                </a:r>
                <a:r>
                  <a:rPr lang="zh-CN" altLang="en-US" b="1" dirty="0" smtClean="0">
                    <a:solidFill>
                      <a:schemeClr val="tx2"/>
                    </a:solidFill>
                    <a:latin typeface="Times New Roman" pitchFamily="18" charset="0"/>
                    <a:ea typeface="华文楷体" pitchFamily="2" charset="-122"/>
                    <a:cs typeface="Times New Roman" pitchFamily="18" charset="0"/>
                  </a:rPr>
                  <a:t>。而这个平均距离一般还是比较长的，能够达到微米以上。而实际器件的半导体厚度都比扩散长度小。所以下面分析半导体厚度小于扩散长度的情况，如实际器件半导体三极管的电流放大作用就利用了薄半导体区域扩散情况。在薄半导体的情况，</a:t>
                </a:r>
                <a:r>
                  <a:rPr lang="en-US" altLang="zh-CN" b="1" dirty="0" smtClean="0">
                    <a:solidFill>
                      <a:schemeClr val="tx2"/>
                    </a:solidFill>
                    <a:latin typeface="Times New Roman" pitchFamily="18" charset="0"/>
                    <a:ea typeface="华文楷体" pitchFamily="2" charset="-122"/>
                    <a:cs typeface="Times New Roman" pitchFamily="18" charset="0"/>
                  </a:rPr>
                  <a:t>》</a:t>
                </a:r>
                <a:r>
                  <a:rPr lang="zh-CN" altLang="en-US" b="1" dirty="0" smtClean="0">
                    <a:solidFill>
                      <a:schemeClr val="accent5">
                        <a:lumMod val="25000"/>
                      </a:schemeClr>
                    </a:solidFill>
                    <a:latin typeface="Times New Roman" pitchFamily="18" charset="0"/>
                    <a:cs typeface="Times New Roman" pitchFamily="18" charset="0"/>
                  </a:rPr>
                  <a:t>稳定注入的空穴扩散到</a:t>
                </a:r>
                <a:r>
                  <a:rPr lang="en-US" altLang="zh-CN" b="1" i="1" dirty="0" smtClean="0">
                    <a:solidFill>
                      <a:schemeClr val="accent5">
                        <a:lumMod val="25000"/>
                      </a:schemeClr>
                    </a:solidFill>
                    <a:latin typeface="Times New Roman" pitchFamily="18" charset="0"/>
                    <a:cs typeface="Times New Roman" pitchFamily="18" charset="0"/>
                  </a:rPr>
                  <a:t>w</a:t>
                </a:r>
                <a:r>
                  <a:rPr lang="zh-CN" altLang="en-US" b="1" dirty="0" smtClean="0">
                    <a:solidFill>
                      <a:schemeClr val="accent5">
                        <a:lumMod val="25000"/>
                      </a:schemeClr>
                    </a:solidFill>
                    <a:latin typeface="Times New Roman" pitchFamily="18" charset="0"/>
                    <a:cs typeface="Times New Roman" pitchFamily="18" charset="0"/>
                  </a:rPr>
                  <a:t>表面处由于表面复合作用或者电场作用，在表面处完全消失。即在薄半导体时的边界条件</a:t>
                </a:r>
                <a:r>
                  <a:rPr lang="en-US" altLang="zh-CN" b="1" dirty="0" smtClean="0">
                    <a:solidFill>
                      <a:schemeClr val="accent5">
                        <a:lumMod val="25000"/>
                      </a:schemeClr>
                    </a:solidFill>
                    <a:latin typeface="Times New Roman" pitchFamily="18" charset="0"/>
                    <a:cs typeface="Times New Roman" pitchFamily="18" charset="0"/>
                  </a:rPr>
                  <a:t>》</a:t>
                </a:r>
                <a:r>
                  <a:rPr lang="zh-CN" altLang="en-US" b="1" dirty="0" smtClean="0">
                    <a:solidFill>
                      <a:schemeClr val="accent5">
                        <a:lumMod val="25000"/>
                      </a:schemeClr>
                    </a:solidFill>
                    <a:latin typeface="Times New Roman" pitchFamily="18" charset="0"/>
                    <a:cs typeface="Times New Roman" pitchFamily="18" charset="0"/>
                  </a:rPr>
                  <a:t>为，</a:t>
                </a:r>
                <a:r>
                  <a:rPr lang="en-US" altLang="zh-CN" b="1" dirty="0" smtClean="0">
                    <a:solidFill>
                      <a:schemeClr val="accent5">
                        <a:lumMod val="25000"/>
                      </a:schemeClr>
                    </a:solidFill>
                    <a:latin typeface="Times New Roman" pitchFamily="18" charset="0"/>
                    <a:cs typeface="Times New Roman" pitchFamily="18" charset="0"/>
                  </a:rPr>
                  <a:t>》</a:t>
                </a:r>
                <a:r>
                  <a:rPr lang="zh-CN" altLang="en-US" b="1" dirty="0" smtClean="0">
                    <a:solidFill>
                      <a:schemeClr val="accent5">
                        <a:lumMod val="25000"/>
                      </a:schemeClr>
                    </a:solidFill>
                    <a:latin typeface="Times New Roman" pitchFamily="18" charset="0"/>
                    <a:cs typeface="Times New Roman" pitchFamily="18" charset="0"/>
                  </a:rPr>
                  <a:t>在</a:t>
                </a:r>
                <a:r>
                  <a:rPr lang="en-US" altLang="zh-CN" b="1" dirty="0" smtClean="0">
                    <a:solidFill>
                      <a:schemeClr val="accent5">
                        <a:lumMod val="25000"/>
                      </a:schemeClr>
                    </a:solidFill>
                    <a:latin typeface="Times New Roman" pitchFamily="18" charset="0"/>
                    <a:cs typeface="Times New Roman" pitchFamily="18" charset="0"/>
                  </a:rPr>
                  <a:t>x=0</a:t>
                </a:r>
                <a:r>
                  <a:rPr lang="zh-CN" altLang="en-US" b="1" dirty="0" smtClean="0">
                    <a:solidFill>
                      <a:schemeClr val="accent5">
                        <a:lumMod val="25000"/>
                      </a:schemeClr>
                    </a:solidFill>
                    <a:latin typeface="Times New Roman" pitchFamily="18" charset="0"/>
                    <a:cs typeface="Times New Roman" pitchFamily="18" charset="0"/>
                  </a:rPr>
                  <a:t>，处非平衡空穴为</a:t>
                </a:r>
                <a:r>
                  <a:rPr lang="en-US" altLang="zh-CN" b="1" i="0" smtClean="0">
                    <a:latin typeface="Cambria Math"/>
                    <a:ea typeface="Cambria Math"/>
                  </a:rPr>
                  <a:t>∆</a:t>
                </a:r>
                <a:r>
                  <a:rPr lang="en-US" altLang="zh-CN" b="1" i="0">
                    <a:latin typeface="Cambria Math"/>
                    <a:ea typeface="Cambria Math"/>
                  </a:rPr>
                  <a:t>𝒑</a:t>
                </a:r>
                <a:r>
                  <a:rPr lang="en-US" altLang="zh-CN" b="1" i="0">
                    <a:latin typeface="Cambria Math" panose="02040503050406030204" pitchFamily="18" charset="0"/>
                    <a:ea typeface="Cambria Math"/>
                  </a:rPr>
                  <a:t>_</a:t>
                </a:r>
                <a:r>
                  <a:rPr lang="en-US" altLang="zh-CN" b="1" i="0">
                    <a:latin typeface="Cambria Math"/>
                    <a:ea typeface="Cambria Math"/>
                  </a:rPr>
                  <a:t>𝟎</a:t>
                </a:r>
                <a:r>
                  <a:rPr lang="zh-CN" altLang="en-US" b="1" dirty="0" smtClean="0">
                    <a:solidFill>
                      <a:schemeClr val="accent5">
                        <a:lumMod val="25000"/>
                      </a:schemeClr>
                    </a:solidFill>
                    <a:latin typeface="Times New Roman" pitchFamily="18" charset="0"/>
                    <a:cs typeface="Times New Roman" pitchFamily="18" charset="0"/>
                  </a:rPr>
                  <a:t>，</a:t>
                </a:r>
                <a:r>
                  <a:rPr lang="en-US" altLang="zh-CN" b="1" dirty="0" smtClean="0">
                    <a:solidFill>
                      <a:schemeClr val="accent5">
                        <a:lumMod val="25000"/>
                      </a:schemeClr>
                    </a:solidFill>
                    <a:latin typeface="Times New Roman" pitchFamily="18" charset="0"/>
                    <a:cs typeface="Times New Roman" pitchFamily="18" charset="0"/>
                  </a:rPr>
                  <a:t>》</a:t>
                </a:r>
                <a:r>
                  <a:rPr lang="zh-CN" altLang="en-US" b="1" dirty="0" smtClean="0">
                    <a:solidFill>
                      <a:schemeClr val="accent5">
                        <a:lumMod val="25000"/>
                      </a:schemeClr>
                    </a:solidFill>
                    <a:latin typeface="Times New Roman" pitchFamily="18" charset="0"/>
                    <a:cs typeface="Times New Roman" pitchFamily="18" charset="0"/>
                  </a:rPr>
                  <a:t>在</a:t>
                </a:r>
                <a:r>
                  <a:rPr lang="en-US" altLang="zh-CN" b="1" dirty="0" smtClean="0">
                    <a:solidFill>
                      <a:schemeClr val="accent5">
                        <a:lumMod val="25000"/>
                      </a:schemeClr>
                    </a:solidFill>
                    <a:latin typeface="Times New Roman" pitchFamily="18" charset="0"/>
                    <a:cs typeface="Times New Roman" pitchFamily="18" charset="0"/>
                  </a:rPr>
                  <a:t>x=w</a:t>
                </a:r>
                <a:r>
                  <a:rPr lang="zh-CN" altLang="en-US" b="1" dirty="0" smtClean="0">
                    <a:solidFill>
                      <a:schemeClr val="accent5">
                        <a:lumMod val="25000"/>
                      </a:schemeClr>
                    </a:solidFill>
                    <a:latin typeface="Times New Roman" pitchFamily="18" charset="0"/>
                    <a:cs typeface="Times New Roman" pitchFamily="18" charset="0"/>
                  </a:rPr>
                  <a:t>处，非平衡空穴等于零。将边界条件</a:t>
                </a:r>
                <a:r>
                  <a:rPr lang="en-US" altLang="zh-CN" b="1" dirty="0" smtClean="0">
                    <a:solidFill>
                      <a:schemeClr val="accent5">
                        <a:lumMod val="25000"/>
                      </a:schemeClr>
                    </a:solidFill>
                    <a:latin typeface="Times New Roman" pitchFamily="18" charset="0"/>
                    <a:cs typeface="Times New Roman" pitchFamily="18" charset="0"/>
                  </a:rPr>
                  <a:t>》</a:t>
                </a:r>
                <a:r>
                  <a:rPr lang="zh-CN" altLang="en-US" b="1" dirty="0" smtClean="0">
                    <a:solidFill>
                      <a:schemeClr val="accent5">
                        <a:lumMod val="25000"/>
                      </a:schemeClr>
                    </a:solidFill>
                    <a:latin typeface="Times New Roman" pitchFamily="18" charset="0"/>
                    <a:cs typeface="Times New Roman" pitchFamily="18" charset="0"/>
                  </a:rPr>
                  <a:t>代入到空穴扩散方程的解，可以得到系数</a:t>
                </a:r>
                <a:r>
                  <a:rPr lang="en-US" altLang="zh-CN" b="1" dirty="0" smtClean="0">
                    <a:solidFill>
                      <a:schemeClr val="accent5">
                        <a:lumMod val="25000"/>
                      </a:schemeClr>
                    </a:solidFill>
                    <a:latin typeface="Times New Roman" pitchFamily="18" charset="0"/>
                    <a:cs typeface="Times New Roman" pitchFamily="18" charset="0"/>
                  </a:rPr>
                  <a:t>A》</a:t>
                </a:r>
                <a:r>
                  <a:rPr lang="zh-CN" altLang="en-US" b="1" dirty="0" smtClean="0">
                    <a:solidFill>
                      <a:schemeClr val="accent5">
                        <a:lumMod val="25000"/>
                      </a:schemeClr>
                    </a:solidFill>
                    <a:latin typeface="Times New Roman" pitchFamily="18" charset="0"/>
                    <a:cs typeface="Times New Roman" pitchFamily="18" charset="0"/>
                  </a:rPr>
                  <a:t>，和</a:t>
                </a:r>
                <a:r>
                  <a:rPr lang="en-US" altLang="zh-CN" b="1" dirty="0" smtClean="0">
                    <a:solidFill>
                      <a:schemeClr val="accent5">
                        <a:lumMod val="25000"/>
                      </a:schemeClr>
                    </a:solidFill>
                    <a:latin typeface="Times New Roman" pitchFamily="18" charset="0"/>
                    <a:cs typeface="Times New Roman" pitchFamily="18" charset="0"/>
                  </a:rPr>
                  <a:t>B》</a:t>
                </a:r>
                <a:r>
                  <a:rPr lang="zh-CN" altLang="en-US" b="1" dirty="0" smtClean="0">
                    <a:solidFill>
                      <a:schemeClr val="accent5">
                        <a:lumMod val="25000"/>
                      </a:schemeClr>
                    </a:solidFill>
                    <a:latin typeface="Times New Roman" pitchFamily="18" charset="0"/>
                    <a:cs typeface="Times New Roman" pitchFamily="18" charset="0"/>
                  </a:rPr>
                  <a:t>。将</a:t>
                </a:r>
                <a:r>
                  <a:rPr lang="en-US" altLang="zh-CN" b="1" dirty="0" smtClean="0">
                    <a:solidFill>
                      <a:schemeClr val="accent5">
                        <a:lumMod val="25000"/>
                      </a:schemeClr>
                    </a:solidFill>
                    <a:latin typeface="Times New Roman" pitchFamily="18" charset="0"/>
                    <a:cs typeface="Times New Roman" pitchFamily="18" charset="0"/>
                  </a:rPr>
                  <a:t>A</a:t>
                </a:r>
                <a:r>
                  <a:rPr lang="zh-CN" altLang="en-US" b="1" dirty="0" smtClean="0">
                    <a:solidFill>
                      <a:schemeClr val="accent5">
                        <a:lumMod val="25000"/>
                      </a:schemeClr>
                    </a:solidFill>
                    <a:latin typeface="Times New Roman" pitchFamily="18" charset="0"/>
                    <a:cs typeface="Times New Roman" pitchFamily="18" charset="0"/>
                  </a:rPr>
                  <a:t>和</a:t>
                </a:r>
                <a:r>
                  <a:rPr lang="en-US" altLang="zh-CN" b="1" dirty="0" smtClean="0">
                    <a:solidFill>
                      <a:schemeClr val="accent5">
                        <a:lumMod val="25000"/>
                      </a:schemeClr>
                    </a:solidFill>
                    <a:latin typeface="Times New Roman" pitchFamily="18" charset="0"/>
                    <a:cs typeface="Times New Roman" pitchFamily="18" charset="0"/>
                  </a:rPr>
                  <a:t>B</a:t>
                </a:r>
                <a:r>
                  <a:rPr lang="zh-CN" altLang="en-US" b="1" dirty="0" smtClean="0">
                    <a:solidFill>
                      <a:schemeClr val="accent5">
                        <a:lumMod val="25000"/>
                      </a:schemeClr>
                    </a:solidFill>
                    <a:latin typeface="Times New Roman" pitchFamily="18" charset="0"/>
                    <a:cs typeface="Times New Roman" pitchFamily="18" charset="0"/>
                  </a:rPr>
                  <a:t>代入</a:t>
                </a:r>
                <a:r>
                  <a:rPr lang="en-US" altLang="zh-CN" b="1" dirty="0" smtClean="0">
                    <a:solidFill>
                      <a:schemeClr val="accent5">
                        <a:lumMod val="25000"/>
                      </a:schemeClr>
                    </a:solidFill>
                    <a:latin typeface="Times New Roman" pitchFamily="18" charset="0"/>
                    <a:cs typeface="Times New Roman" pitchFamily="18" charset="0"/>
                  </a:rPr>
                  <a:t>》</a:t>
                </a:r>
                <a:r>
                  <a:rPr lang="zh-CN" altLang="en-US" b="1" dirty="0" smtClean="0">
                    <a:solidFill>
                      <a:schemeClr val="accent5">
                        <a:lumMod val="25000"/>
                      </a:schemeClr>
                    </a:solidFill>
                    <a:latin typeface="Times New Roman" pitchFamily="18" charset="0"/>
                    <a:cs typeface="Times New Roman" pitchFamily="18" charset="0"/>
                  </a:rPr>
                  <a:t>到非平衡空穴的分布解中，</a:t>
                </a:r>
              </a:p>
              <a:p>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13</a:t>
            </a:fld>
            <a:endParaRPr lang="en-US"/>
          </a:p>
        </p:txBody>
      </p:sp>
    </p:spTree>
    <p:extLst>
      <p:ext uri="{BB962C8B-B14F-4D97-AF65-F5344CB8AC3E}">
        <p14:creationId xmlns:p14="http://schemas.microsoft.com/office/powerpoint/2010/main" val="26657540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a:t>
                </a:r>
                <a:r>
                  <a:rPr lang="zh-CN" altLang="en-US" dirty="0" smtClean="0"/>
                  <a:t>得到稳态时，薄半导体中空穴的空间分布函数。如果半导体的宽度远小于空穴扩散长度</a:t>
                </a:r>
                <a:r>
                  <a:rPr lang="en-US" altLang="zh-CN" dirty="0" smtClean="0"/>
                  <a:t>》</a:t>
                </a:r>
                <a:r>
                  <a:rPr lang="zh-CN" altLang="en-US" dirty="0" smtClean="0"/>
                  <a:t>，利用泰勒展开，可以得到少子空穴在半导体中随着注入深度的增加线性减少</a:t>
                </a:r>
                <a:r>
                  <a:rPr lang="en-US" altLang="zh-CN" dirty="0" smtClean="0"/>
                  <a:t>》</a:t>
                </a:r>
                <a:r>
                  <a:rPr lang="zh-CN" altLang="en-US" dirty="0" smtClean="0"/>
                  <a:t>。与厚半导体的指数减少规律不同。在根据</a:t>
                </a:r>
                <a:r>
                  <a:rPr lang="en-US" altLang="zh-CN" dirty="0" smtClean="0"/>
                  <a:t>》</a:t>
                </a:r>
                <a:r>
                  <a:rPr lang="zh-CN" altLang="en-US" dirty="0" smtClean="0"/>
                  <a:t>扩散流密度公式，得到扩散流密度</a:t>
                </a:r>
                <a:r>
                  <a:rPr lang="en-US" altLang="zh-CN" dirty="0" smtClean="0"/>
                  <a:t>=</a:t>
                </a:r>
                <a14:m>
                  <m:oMath xmlns:m="http://schemas.openxmlformats.org/officeDocument/2006/math">
                    <m:d>
                      <m:dPr>
                        <m:ctrlPr>
                          <a:rPr lang="en-US" altLang="zh-CN" b="1" i="1" smtClean="0">
                            <a:latin typeface="Cambria Math" panose="02040503050406030204" pitchFamily="18" charset="0"/>
                          </a:rPr>
                        </m:ctrlPr>
                      </m:dPr>
                      <m:e>
                        <m:f>
                          <m:fPr>
                            <m:ctrlPr>
                              <a:rPr lang="en-US" altLang="zh-CN" b="1" i="1">
                                <a:latin typeface="Cambria Math" panose="02040503050406030204" pitchFamily="18" charset="0"/>
                              </a:rPr>
                            </m:ctrlPr>
                          </m:fPr>
                          <m:num>
                            <m:sSub>
                              <m:sSubPr>
                                <m:ctrlPr>
                                  <a:rPr lang="en-US" altLang="zh-CN" b="1" i="1">
                                    <a:latin typeface="Cambria Math" panose="02040503050406030204" pitchFamily="18" charset="0"/>
                                  </a:rPr>
                                </m:ctrlPr>
                              </m:sSubPr>
                              <m:e>
                                <m:r>
                                  <a:rPr lang="en-US" altLang="zh-CN" b="1" i="1">
                                    <a:latin typeface="Cambria Math"/>
                                  </a:rPr>
                                  <m:t>𝑫</m:t>
                                </m:r>
                              </m:e>
                              <m:sub>
                                <m:r>
                                  <a:rPr lang="en-US" altLang="zh-CN" b="1" i="1">
                                    <a:latin typeface="Cambria Math"/>
                                  </a:rPr>
                                  <m:t>𝒑</m:t>
                                </m:r>
                              </m:sub>
                            </m:sSub>
                          </m:num>
                          <m:den>
                            <m:r>
                              <a:rPr lang="en-US" altLang="zh-CN" b="1" i="1">
                                <a:latin typeface="Cambria Math"/>
                              </a:rPr>
                              <m:t>𝒘</m:t>
                            </m:r>
                          </m:den>
                        </m:f>
                      </m:e>
                    </m:d>
                    <m:r>
                      <a:rPr lang="en-US" altLang="zh-CN" b="1" i="1">
                        <a:latin typeface="Cambria Math"/>
                        <a:ea typeface="Cambria Math"/>
                      </a:rPr>
                      <m:t>∆</m:t>
                    </m:r>
                    <m:sSub>
                      <m:sSubPr>
                        <m:ctrlPr>
                          <a:rPr lang="en-US" altLang="zh-CN" b="1" i="1">
                            <a:latin typeface="Cambria Math" panose="02040503050406030204" pitchFamily="18" charset="0"/>
                            <a:ea typeface="Cambria Math"/>
                          </a:rPr>
                        </m:ctrlPr>
                      </m:sSubPr>
                      <m:e>
                        <m:r>
                          <a:rPr lang="en-US" altLang="zh-CN" b="1" i="1">
                            <a:latin typeface="Cambria Math"/>
                            <a:ea typeface="Cambria Math"/>
                          </a:rPr>
                          <m:t>𝒑</m:t>
                        </m:r>
                      </m:e>
                      <m:sub>
                        <m:r>
                          <a:rPr lang="en-US" altLang="zh-CN" b="1" i="1">
                            <a:latin typeface="Cambria Math"/>
                            <a:ea typeface="Cambria Math"/>
                          </a:rPr>
                          <m:t>𝟎</m:t>
                        </m:r>
                      </m:sub>
                    </m:sSub>
                  </m:oMath>
                </a14:m>
                <a:r>
                  <a:rPr lang="zh-CN" altLang="en-US" dirty="0" smtClean="0"/>
                  <a:t>，则此处</a:t>
                </a:r>
                <a14:m>
                  <m:oMath xmlns:m="http://schemas.openxmlformats.org/officeDocument/2006/math">
                    <m:f>
                      <m:fPr>
                        <m:ctrlPr>
                          <a:rPr lang="en-US" altLang="zh-CN" b="1" i="1" smtClean="0">
                            <a:latin typeface="Cambria Math" panose="02040503050406030204" pitchFamily="18" charset="0"/>
                          </a:rPr>
                        </m:ctrlPr>
                      </m:fPr>
                      <m:num>
                        <m:sSub>
                          <m:sSubPr>
                            <m:ctrlPr>
                              <a:rPr lang="en-US" altLang="zh-CN" b="1" i="1">
                                <a:latin typeface="Cambria Math" panose="02040503050406030204" pitchFamily="18" charset="0"/>
                              </a:rPr>
                            </m:ctrlPr>
                          </m:sSubPr>
                          <m:e>
                            <m:r>
                              <a:rPr lang="en-US" altLang="zh-CN" b="1" i="1">
                                <a:latin typeface="Cambria Math"/>
                              </a:rPr>
                              <m:t>𝑫</m:t>
                            </m:r>
                          </m:e>
                          <m:sub>
                            <m:r>
                              <a:rPr lang="en-US" altLang="zh-CN" b="1" i="1">
                                <a:latin typeface="Cambria Math"/>
                              </a:rPr>
                              <m:t>𝒑</m:t>
                            </m:r>
                          </m:sub>
                        </m:sSub>
                      </m:num>
                      <m:den>
                        <m:r>
                          <a:rPr lang="en-US" altLang="zh-CN" b="1" i="1">
                            <a:latin typeface="Cambria Math"/>
                          </a:rPr>
                          <m:t>𝒘</m:t>
                        </m:r>
                      </m:den>
                    </m:f>
                  </m:oMath>
                </a14:m>
                <a:r>
                  <a:rPr lang="zh-CN" altLang="en-US" dirty="0" smtClean="0"/>
                  <a:t>为扩散速度，与厚半导体比较，薄半导体的</a:t>
                </a:r>
                <a:r>
                  <a:rPr lang="en-US" altLang="zh-CN" dirty="0" smtClean="0"/>
                  <a:t>w</a:t>
                </a:r>
                <a:r>
                  <a:rPr lang="zh-CN" altLang="en-US" dirty="0" smtClean="0"/>
                  <a:t>远远小于扩散长度，薄半导体中非平衡少子的扩散速度远远大于厚半导体，注入到薄半导体中的非平衡载流子在扩散作用下，很快的扩散到半导体的界面。</a:t>
                </a:r>
                <a:r>
                  <a:rPr lang="zh-CN" altLang="zh-CN" b="1" dirty="0" smtClean="0">
                    <a:solidFill>
                      <a:srgbClr val="0070C0"/>
                    </a:solidFill>
                  </a:rPr>
                  <a:t>在</a:t>
                </a:r>
                <a:r>
                  <a:rPr lang="zh-CN" altLang="en-US" b="1" dirty="0" smtClean="0">
                    <a:solidFill>
                      <a:srgbClr val="0070C0"/>
                    </a:solidFill>
                  </a:rPr>
                  <a:t>半导体</a:t>
                </a:r>
                <a:r>
                  <a:rPr lang="zh-CN" altLang="zh-CN" b="1" dirty="0" smtClean="0">
                    <a:solidFill>
                      <a:srgbClr val="0070C0"/>
                    </a:solidFill>
                  </a:rPr>
                  <a:t>晶体管中，基区宽度一般比少子的扩散长度小得多，注入少子在基区中的扩散，基本上符合上述情况。</a:t>
                </a:r>
                <a:r>
                  <a:rPr lang="zh-CN" altLang="en-US" b="1" dirty="0" smtClean="0">
                    <a:solidFill>
                      <a:srgbClr val="0070C0"/>
                    </a:solidFill>
                  </a:rPr>
                  <a:t>这是此种情况的一个具体应用。</a:t>
                </a:r>
                <a:endParaRPr lang="en-US" altLang="zh-CN" b="1" dirty="0" smtClean="0">
                  <a:solidFill>
                    <a:srgbClr val="0070C0"/>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1" dirty="0" smtClean="0">
                  <a:solidFill>
                    <a:srgbClr val="0070C0"/>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solidFill>
                      <a:srgbClr val="0070C0"/>
                    </a:solidFill>
                  </a:rPr>
                  <a:t>根据学到的理论知识对半导体的器件进行分析，可以得到半导体器件的载流子分布、输运的特性。一个比较容易使用的软件是</a:t>
                </a:r>
                <a:r>
                  <a:rPr lang="en-US" altLang="zh-CN" b="1" dirty="0" err="1" smtClean="0">
                    <a:solidFill>
                      <a:srgbClr val="0070C0"/>
                    </a:solidFill>
                  </a:rPr>
                  <a:t>comsol</a:t>
                </a:r>
                <a:r>
                  <a:rPr lang="zh-CN" altLang="en-US" b="1" dirty="0" smtClean="0">
                    <a:solidFill>
                      <a:srgbClr val="0070C0"/>
                    </a:solidFill>
                  </a:rPr>
                  <a:t>，其中有半导体模块部分。感兴趣的同学可以对第六章的内容进行模拟分析。下一节将分析少数载流子漂移情况。</a:t>
                </a: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a:t>
                </a:r>
                <a:r>
                  <a:rPr lang="zh-CN" altLang="en-US" dirty="0" smtClean="0"/>
                  <a:t>得到薄半导体中空穴的空间分布函数。如果半导体的宽度远小于空穴的扩散长度</a:t>
                </a:r>
                <a:r>
                  <a:rPr lang="en-US" altLang="zh-CN" dirty="0" smtClean="0"/>
                  <a:t>》</a:t>
                </a:r>
                <a:r>
                  <a:rPr lang="zh-CN" altLang="en-US" dirty="0" smtClean="0"/>
                  <a:t>，利用泰勒展开，可以得到少子空穴在半导体中随着位置变化线性减少</a:t>
                </a:r>
                <a:r>
                  <a:rPr lang="en-US" altLang="zh-CN" dirty="0" smtClean="0"/>
                  <a:t>》</a:t>
                </a:r>
                <a:r>
                  <a:rPr lang="zh-CN" altLang="en-US" dirty="0" smtClean="0"/>
                  <a:t>。与厚半导体的指数减少规律不同。在根据</a:t>
                </a:r>
                <a:r>
                  <a:rPr lang="en-US" altLang="zh-CN" dirty="0" smtClean="0"/>
                  <a:t>》</a:t>
                </a:r>
                <a:r>
                  <a:rPr lang="zh-CN" altLang="en-US" dirty="0" smtClean="0"/>
                  <a:t>扩散流密度公式，得到扩散流密度</a:t>
                </a:r>
                <a:r>
                  <a:rPr lang="en-US" altLang="zh-CN" dirty="0" smtClean="0"/>
                  <a:t>=</a:t>
                </a:r>
                <a:r>
                  <a:rPr lang="en-US" altLang="zh-CN" b="1" i="0" smtClean="0">
                    <a:latin typeface="Cambria Math" panose="02040503050406030204" pitchFamily="18" charset="0"/>
                  </a:rPr>
                  <a:t>(</a:t>
                </a:r>
                <a:r>
                  <a:rPr lang="en-US" altLang="zh-CN" b="1" i="0">
                    <a:latin typeface="Cambria Math"/>
                  </a:rPr>
                  <a:t>𝑫</a:t>
                </a:r>
                <a:r>
                  <a:rPr lang="en-US" altLang="zh-CN" b="1" i="0">
                    <a:latin typeface="Cambria Math" panose="02040503050406030204" pitchFamily="18" charset="0"/>
                  </a:rPr>
                  <a:t>_</a:t>
                </a:r>
                <a:r>
                  <a:rPr lang="en-US" altLang="zh-CN" b="1" i="0">
                    <a:latin typeface="Cambria Math"/>
                  </a:rPr>
                  <a:t>𝒑</a:t>
                </a:r>
                <a:r>
                  <a:rPr lang="en-US" altLang="zh-CN" b="1" i="0">
                    <a:latin typeface="Cambria Math" panose="02040503050406030204" pitchFamily="18" charset="0"/>
                  </a:rPr>
                  <a:t>/</a:t>
                </a:r>
                <a:r>
                  <a:rPr lang="en-US" altLang="zh-CN" b="1" i="0">
                    <a:latin typeface="Cambria Math"/>
                  </a:rPr>
                  <a:t>𝒘</a:t>
                </a:r>
                <a:r>
                  <a:rPr lang="en-US" altLang="zh-CN" b="1" i="0">
                    <a:latin typeface="Cambria Math" panose="02040503050406030204" pitchFamily="18" charset="0"/>
                  </a:rPr>
                  <a:t>)</a:t>
                </a:r>
                <a:r>
                  <a:rPr lang="en-US" altLang="zh-CN" b="1" i="0">
                    <a:latin typeface="Cambria Math"/>
                    <a:ea typeface="Cambria Math"/>
                  </a:rPr>
                  <a:t>∆𝒑</a:t>
                </a:r>
                <a:r>
                  <a:rPr lang="en-US" altLang="zh-CN" b="1" i="0">
                    <a:latin typeface="Cambria Math" panose="02040503050406030204" pitchFamily="18" charset="0"/>
                    <a:ea typeface="Cambria Math"/>
                  </a:rPr>
                  <a:t>_</a:t>
                </a:r>
                <a:r>
                  <a:rPr lang="en-US" altLang="zh-CN" b="1" i="0">
                    <a:latin typeface="Cambria Math"/>
                    <a:ea typeface="Cambria Math"/>
                  </a:rPr>
                  <a:t>𝟎</a:t>
                </a:r>
                <a:r>
                  <a:rPr lang="zh-CN" altLang="en-US" dirty="0" smtClean="0"/>
                  <a:t>，则此处</a:t>
                </a:r>
                <a:r>
                  <a:rPr lang="en-US" altLang="zh-CN" b="1" i="0">
                    <a:latin typeface="Cambria Math"/>
                  </a:rPr>
                  <a:t>𝑫</a:t>
                </a:r>
                <a:r>
                  <a:rPr lang="en-US" altLang="zh-CN" b="1" i="0">
                    <a:latin typeface="Cambria Math" panose="02040503050406030204" pitchFamily="18" charset="0"/>
                  </a:rPr>
                  <a:t>_</a:t>
                </a:r>
                <a:r>
                  <a:rPr lang="en-US" altLang="zh-CN" b="1" i="0">
                    <a:latin typeface="Cambria Math"/>
                  </a:rPr>
                  <a:t>𝒑</a:t>
                </a:r>
                <a:r>
                  <a:rPr lang="en-US" altLang="zh-CN" b="1" i="0" smtClean="0">
                    <a:latin typeface="Cambria Math" panose="02040503050406030204" pitchFamily="18" charset="0"/>
                  </a:rPr>
                  <a:t>/</a:t>
                </a:r>
                <a:r>
                  <a:rPr lang="en-US" altLang="zh-CN" b="1" i="0">
                    <a:latin typeface="Cambria Math"/>
                  </a:rPr>
                  <a:t>𝒘</a:t>
                </a:r>
                <a:r>
                  <a:rPr lang="zh-CN" altLang="en-US" dirty="0" smtClean="0"/>
                  <a:t>为扩散速度，与后半导体比较，薄半导体的</a:t>
                </a:r>
                <a:r>
                  <a:rPr lang="en-US" altLang="zh-CN" dirty="0" smtClean="0"/>
                  <a:t>w</a:t>
                </a:r>
                <a:r>
                  <a:rPr lang="zh-CN" altLang="en-US" dirty="0" smtClean="0"/>
                  <a:t>远远小于扩散长度，薄半导体的扩散速度远远大于厚半导体，注入到薄半导体中的非平衡载流子在扩散作用下，很快的扩散到半导体的界面。</a:t>
                </a:r>
                <a:r>
                  <a:rPr lang="zh-CN" altLang="zh-CN" b="1" dirty="0" smtClean="0">
                    <a:solidFill>
                      <a:srgbClr val="0070C0"/>
                    </a:solidFill>
                  </a:rPr>
                  <a:t>在</a:t>
                </a:r>
                <a:r>
                  <a:rPr lang="zh-CN" altLang="en-US" b="1" dirty="0" smtClean="0">
                    <a:solidFill>
                      <a:srgbClr val="0070C0"/>
                    </a:solidFill>
                  </a:rPr>
                  <a:t>半导体</a:t>
                </a:r>
                <a:r>
                  <a:rPr lang="zh-CN" altLang="zh-CN" b="1" dirty="0" smtClean="0">
                    <a:solidFill>
                      <a:srgbClr val="0070C0"/>
                    </a:solidFill>
                  </a:rPr>
                  <a:t>晶体管中，基区宽度一般比少子的扩散长度小得多，注入少子在基区中的扩散，基本上符合上述情况。</a:t>
                </a:r>
                <a:r>
                  <a:rPr lang="zh-CN" altLang="en-US" b="1" dirty="0" smtClean="0">
                    <a:solidFill>
                      <a:srgbClr val="0070C0"/>
                    </a:solidFill>
                  </a:rPr>
                  <a:t>这是此种情况的一个具体应用。这是理论分析的作用所在。根据学到的理论知识对半导体的器件进行分析，可以得到半导体器件的载流子的分布、输运的特性。一个比较容易使用的软件是</a:t>
                </a:r>
                <a:r>
                  <a:rPr lang="en-US" altLang="zh-CN" b="1" dirty="0" err="1" smtClean="0">
                    <a:solidFill>
                      <a:srgbClr val="0070C0"/>
                    </a:solidFill>
                  </a:rPr>
                  <a:t>comsol</a:t>
                </a:r>
                <a:r>
                  <a:rPr lang="zh-CN" altLang="en-US" b="1" dirty="0" smtClean="0">
                    <a:solidFill>
                      <a:srgbClr val="0070C0"/>
                    </a:solidFill>
                  </a:rPr>
                  <a:t>，其中有半导体模块部分。感兴趣的同学可以对此部分内容进行模拟。下一节将分析少数载流子漂移情况。</a:t>
                </a:r>
              </a:p>
              <a:p>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14</a:t>
            </a:fld>
            <a:endParaRPr lang="en-US"/>
          </a:p>
        </p:txBody>
      </p:sp>
    </p:spTree>
    <p:extLst>
      <p:ext uri="{BB962C8B-B14F-4D97-AF65-F5344CB8AC3E}">
        <p14:creationId xmlns:p14="http://schemas.microsoft.com/office/powerpoint/2010/main" val="1448141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pitchFamily="34" charset="0"/>
                <a:ea typeface="宋体" pitchFamily="2" charset="-122"/>
                <a:cs typeface="+mn-cs"/>
              </a:rPr>
              <a:t>在建立连续性方程时，必须考虑载流子的产生﹑复合﹑扩散和漂移过程。</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pitchFamily="34" charset="0"/>
                <a:ea typeface="宋体" pitchFamily="2" charset="-122"/>
                <a:cs typeface="+mn-cs"/>
              </a:rPr>
              <a:t>现在考察半导体中一个处在</a:t>
            </a:r>
            <a:r>
              <a:rPr lang="en-US" altLang="zh-CN" sz="1200" kern="1200" dirty="0" smtClean="0">
                <a:solidFill>
                  <a:schemeClr val="tx1"/>
                </a:solidFill>
                <a:effectLst/>
                <a:latin typeface="Arial" pitchFamily="34" charset="0"/>
                <a:ea typeface="宋体" pitchFamily="2" charset="-122"/>
                <a:cs typeface="+mn-cs"/>
              </a:rPr>
              <a:t>x</a:t>
            </a: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y</a:t>
            </a: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z</a:t>
            </a:r>
            <a:r>
              <a:rPr lang="zh-CN" altLang="zh-CN" sz="1200" kern="1200" dirty="0" smtClean="0">
                <a:solidFill>
                  <a:schemeClr val="tx1"/>
                </a:solidFill>
                <a:effectLst/>
                <a:latin typeface="Arial" pitchFamily="34" charset="0"/>
                <a:ea typeface="宋体" pitchFamily="2" charset="-122"/>
                <a:cs typeface="+mn-cs"/>
              </a:rPr>
              <a:t>空间位置的小体积元</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，小体积元在</a:t>
            </a:r>
            <a:r>
              <a:rPr lang="en-US" altLang="zh-CN" sz="1200" kern="1200" dirty="0" smtClean="0">
                <a:solidFill>
                  <a:schemeClr val="tx1"/>
                </a:solidFill>
                <a:effectLst/>
                <a:latin typeface="Arial" pitchFamily="34" charset="0"/>
                <a:ea typeface="宋体" pitchFamily="2" charset="-122"/>
                <a:cs typeface="+mn-cs"/>
              </a:rPr>
              <a:t>x</a:t>
            </a: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y</a:t>
            </a: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z </a:t>
            </a:r>
            <a:r>
              <a:rPr lang="zh-CN" altLang="zh-CN" sz="1200" kern="1200" dirty="0" smtClean="0">
                <a:solidFill>
                  <a:schemeClr val="tx1"/>
                </a:solidFill>
                <a:effectLst/>
                <a:latin typeface="Arial" pitchFamily="34" charset="0"/>
                <a:ea typeface="宋体" pitchFamily="2" charset="-122"/>
                <a:cs typeface="+mn-cs"/>
              </a:rPr>
              <a:t>方向的长分别为</a:t>
            </a:r>
            <a:r>
              <a:rPr lang="en-US" altLang="zh-CN" sz="1200" kern="1200" dirty="0" smtClean="0">
                <a:solidFill>
                  <a:schemeClr val="tx1"/>
                </a:solidFill>
                <a:effectLst/>
                <a:latin typeface="Arial" pitchFamily="34" charset="0"/>
                <a:ea typeface="宋体" pitchFamily="2" charset="-122"/>
                <a:cs typeface="+mn-cs"/>
              </a:rPr>
              <a:t>dx</a:t>
            </a: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err="1" smtClean="0">
                <a:solidFill>
                  <a:schemeClr val="tx1"/>
                </a:solidFill>
                <a:effectLst/>
                <a:latin typeface="Arial" pitchFamily="34" charset="0"/>
                <a:ea typeface="宋体" pitchFamily="2" charset="-122"/>
                <a:cs typeface="+mn-cs"/>
              </a:rPr>
              <a:t>dy</a:t>
            </a: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err="1" smtClean="0">
                <a:solidFill>
                  <a:schemeClr val="tx1"/>
                </a:solidFill>
                <a:effectLst/>
                <a:latin typeface="Arial" pitchFamily="34" charset="0"/>
                <a:ea typeface="宋体" pitchFamily="2" charset="-122"/>
                <a:cs typeface="+mn-cs"/>
              </a:rPr>
              <a:t>dz</a:t>
            </a:r>
            <a:r>
              <a:rPr lang="zh-CN" altLang="zh-CN" sz="1200" kern="1200" dirty="0" smtClean="0">
                <a:solidFill>
                  <a:schemeClr val="tx1"/>
                </a:solidFill>
                <a:effectLst/>
                <a:latin typeface="Arial" pitchFamily="34" charset="0"/>
                <a:ea typeface="宋体" pitchFamily="2" charset="-122"/>
                <a:cs typeface="+mn-cs"/>
              </a:rPr>
              <a:t>》，在</a:t>
            </a:r>
            <a:r>
              <a:rPr lang="en-US" altLang="zh-CN" sz="1200" kern="1200" dirty="0" smtClean="0">
                <a:solidFill>
                  <a:schemeClr val="tx1"/>
                </a:solidFill>
                <a:effectLst/>
                <a:latin typeface="Arial" pitchFamily="34" charset="0"/>
                <a:ea typeface="宋体" pitchFamily="2" charset="-122"/>
                <a:cs typeface="+mn-cs"/>
              </a:rPr>
              <a:t>t</a:t>
            </a:r>
            <a:r>
              <a:rPr lang="zh-CN" altLang="zh-CN" sz="1200" kern="1200" dirty="0" smtClean="0">
                <a:solidFill>
                  <a:schemeClr val="tx1"/>
                </a:solidFill>
                <a:effectLst/>
                <a:latin typeface="Arial" pitchFamily="34" charset="0"/>
                <a:ea typeface="宋体" pitchFamily="2" charset="-122"/>
                <a:cs typeface="+mn-cs"/>
              </a:rPr>
              <a:t>时刻的空穴密度用》</a:t>
            </a:r>
            <a:r>
              <a:rPr lang="en-US" altLang="zh-CN" sz="1200" kern="1200" dirty="0" smtClean="0">
                <a:solidFill>
                  <a:schemeClr val="tx1"/>
                </a:solidFill>
                <a:effectLst/>
                <a:latin typeface="Arial" pitchFamily="34" charset="0"/>
                <a:ea typeface="宋体" pitchFamily="2" charset="-122"/>
                <a:cs typeface="+mn-cs"/>
              </a:rPr>
              <a:t>p(</a:t>
            </a:r>
            <a:r>
              <a:rPr lang="en-US" altLang="zh-CN" sz="1200" kern="1200" dirty="0" err="1" smtClean="0">
                <a:solidFill>
                  <a:schemeClr val="tx1"/>
                </a:solidFill>
                <a:effectLst/>
                <a:latin typeface="Arial" pitchFamily="34" charset="0"/>
                <a:ea typeface="宋体" pitchFamily="2" charset="-122"/>
                <a:cs typeface="+mn-cs"/>
              </a:rPr>
              <a:t>x,y,z,t</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表示</a:t>
            </a:r>
            <a:r>
              <a:rPr lang="zh-CN" altLang="en-US"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在</a:t>
            </a:r>
            <a:r>
              <a:rPr lang="en-US" altLang="zh-CN" sz="1200" kern="1200" dirty="0" err="1" smtClean="0">
                <a:solidFill>
                  <a:schemeClr val="tx1"/>
                </a:solidFill>
                <a:effectLst/>
                <a:latin typeface="Arial" pitchFamily="34" charset="0"/>
                <a:ea typeface="宋体" pitchFamily="2" charset="-122"/>
                <a:cs typeface="+mn-cs"/>
              </a:rPr>
              <a:t>t+dt</a:t>
            </a:r>
            <a:r>
              <a:rPr lang="zh-CN" altLang="zh-CN" sz="1200" kern="1200" dirty="0" smtClean="0">
                <a:solidFill>
                  <a:schemeClr val="tx1"/>
                </a:solidFill>
                <a:effectLst/>
                <a:latin typeface="Arial" pitchFamily="34" charset="0"/>
                <a:ea typeface="宋体" pitchFamily="2" charset="-122"/>
                <a:cs typeface="+mn-cs"/>
              </a:rPr>
              <a:t>时刻的空穴密度用</a:t>
            </a:r>
            <a:r>
              <a:rPr lang="en-US" altLang="zh-CN" sz="1200" kern="1200" dirty="0" smtClean="0">
                <a:solidFill>
                  <a:schemeClr val="tx1"/>
                </a:solidFill>
                <a:effectLst/>
                <a:latin typeface="Arial" pitchFamily="34" charset="0"/>
                <a:ea typeface="宋体" pitchFamily="2" charset="-122"/>
                <a:cs typeface="+mn-cs"/>
              </a:rPr>
              <a:t>p(</a:t>
            </a:r>
            <a:r>
              <a:rPr lang="en-US" altLang="zh-CN" sz="1200" kern="1200" dirty="0" err="1" smtClean="0">
                <a:solidFill>
                  <a:schemeClr val="tx1"/>
                </a:solidFill>
                <a:effectLst/>
                <a:latin typeface="Arial" pitchFamily="34" charset="0"/>
                <a:ea typeface="宋体" pitchFamily="2" charset="-122"/>
                <a:cs typeface="+mn-cs"/>
              </a:rPr>
              <a:t>x,y,z,t+dt</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表示。则在</a:t>
            </a:r>
            <a:r>
              <a:rPr lang="en-US" altLang="zh-CN" sz="1200" kern="1200" dirty="0" err="1" smtClean="0">
                <a:solidFill>
                  <a:schemeClr val="tx1"/>
                </a:solidFill>
                <a:effectLst/>
                <a:latin typeface="Arial" pitchFamily="34" charset="0"/>
                <a:ea typeface="宋体" pitchFamily="2" charset="-122"/>
                <a:cs typeface="+mn-cs"/>
              </a:rPr>
              <a:t>dt</a:t>
            </a:r>
            <a:r>
              <a:rPr lang="zh-CN" altLang="zh-CN" sz="1200" kern="1200" dirty="0" smtClean="0">
                <a:solidFill>
                  <a:schemeClr val="tx1"/>
                </a:solidFill>
                <a:effectLst/>
                <a:latin typeface="Arial" pitchFamily="34" charset="0"/>
                <a:ea typeface="宋体" pitchFamily="2" charset="-122"/>
                <a:cs typeface="+mn-cs"/>
              </a:rPr>
              <a:t>时间内，</a:t>
            </a:r>
            <a:r>
              <a:rPr lang="zh-CN" altLang="en-US" sz="1200" kern="1200" dirty="0" smtClean="0">
                <a:solidFill>
                  <a:schemeClr val="tx1"/>
                </a:solidFill>
                <a:effectLst/>
                <a:latin typeface="Arial" pitchFamily="34" charset="0"/>
                <a:ea typeface="宋体" pitchFamily="2" charset="-122"/>
                <a:cs typeface="+mn-cs"/>
              </a:rPr>
              <a:t>小</a:t>
            </a:r>
            <a:r>
              <a:rPr lang="zh-CN" altLang="zh-CN" sz="1200" kern="1200" dirty="0" smtClean="0">
                <a:solidFill>
                  <a:schemeClr val="tx1"/>
                </a:solidFill>
                <a:effectLst/>
                <a:latin typeface="Arial" pitchFamily="34" charset="0"/>
                <a:ea typeface="宋体" pitchFamily="2" charset="-122"/>
                <a:cs typeface="+mn-cs"/>
              </a:rPr>
              <a:t>体积元内的空穴数目变化为</a:t>
            </a:r>
            <a:r>
              <a:rPr lang="en-US" altLang="zh-CN" sz="1200" kern="1200" dirty="0" err="1" smtClean="0">
                <a:solidFill>
                  <a:schemeClr val="tx1"/>
                </a:solidFill>
                <a:effectLst/>
                <a:latin typeface="Arial" pitchFamily="34" charset="0"/>
                <a:ea typeface="宋体" pitchFamily="2" charset="-122"/>
                <a:cs typeface="+mn-cs"/>
              </a:rPr>
              <a:t>t+dt</a:t>
            </a:r>
            <a:r>
              <a:rPr lang="zh-CN" altLang="zh-CN" sz="1200" kern="1200" dirty="0" smtClean="0">
                <a:solidFill>
                  <a:schemeClr val="tx1"/>
                </a:solidFill>
                <a:effectLst/>
                <a:latin typeface="Arial" pitchFamily="34" charset="0"/>
                <a:ea typeface="宋体" pitchFamily="2" charset="-122"/>
                <a:cs typeface="+mn-cs"/>
              </a:rPr>
              <a:t>时刻的小体积元中空穴的数量减去</a:t>
            </a:r>
            <a:r>
              <a:rPr lang="en-US" altLang="zh-CN" sz="1200" kern="1200" dirty="0" smtClean="0">
                <a:solidFill>
                  <a:schemeClr val="tx1"/>
                </a:solidFill>
                <a:effectLst/>
                <a:latin typeface="Arial" pitchFamily="34" charset="0"/>
                <a:ea typeface="宋体" pitchFamily="2" charset="-122"/>
                <a:cs typeface="+mn-cs"/>
              </a:rPr>
              <a:t>t</a:t>
            </a:r>
            <a:r>
              <a:rPr lang="zh-CN" altLang="zh-CN" sz="1200" kern="1200" dirty="0" smtClean="0">
                <a:solidFill>
                  <a:schemeClr val="tx1"/>
                </a:solidFill>
                <a:effectLst/>
                <a:latin typeface="Arial" pitchFamily="34" charset="0"/>
                <a:ea typeface="宋体" pitchFamily="2" charset="-122"/>
                <a:cs typeface="+mn-cs"/>
              </a:rPr>
              <a:t>时刻小体积元中空穴的数量</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即是空穴密度对时间的</a:t>
            </a:r>
            <a:r>
              <a:rPr lang="zh-CN" altLang="zh-CN" sz="1200" kern="1200" dirty="0" smtClean="0">
                <a:solidFill>
                  <a:schemeClr val="tx1"/>
                </a:solidFill>
                <a:effectLst/>
                <a:latin typeface="Arial" pitchFamily="34" charset="0"/>
                <a:ea typeface="宋体" pitchFamily="2" charset="-122"/>
                <a:cs typeface="+mn-cs"/>
              </a:rPr>
              <a:t>偏微分</a:t>
            </a:r>
            <a:r>
              <a:rPr lang="zh-CN" altLang="en-US" sz="1200" kern="1200" dirty="0" smtClean="0">
                <a:solidFill>
                  <a:schemeClr val="tx1"/>
                </a:solidFill>
                <a:effectLst/>
                <a:latin typeface="Arial" pitchFamily="34" charset="0"/>
                <a:ea typeface="宋体" pitchFamily="2" charset="-122"/>
                <a:cs typeface="+mn-cs"/>
              </a:rPr>
              <a:t>乘以小体积元体积乘以时间间隔</a:t>
            </a:r>
            <a:r>
              <a:rPr lang="en-US" altLang="zh-CN" sz="1200" kern="1200" dirty="0" err="1" smtClean="0">
                <a:solidFill>
                  <a:schemeClr val="tx1"/>
                </a:solidFill>
                <a:effectLst/>
                <a:latin typeface="Arial" pitchFamily="34" charset="0"/>
                <a:ea typeface="宋体" pitchFamily="2" charset="-122"/>
                <a:cs typeface="+mn-cs"/>
              </a:rPr>
              <a:t>dt</a:t>
            </a:r>
            <a:r>
              <a:rPr lang="zh-CN" altLang="en-US" sz="1200" kern="1200" dirty="0" smtClean="0">
                <a:solidFill>
                  <a:schemeClr val="tx1"/>
                </a:solidFill>
                <a:effectLst/>
                <a:latin typeface="Arial" pitchFamily="34" charset="0"/>
                <a:ea typeface="宋体" pitchFamily="2" charset="-122"/>
                <a:cs typeface="+mn-cs"/>
              </a:rPr>
              <a:t>来表示</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这样，一个半导体中小体积元中空穴数量变化的</a:t>
            </a:r>
            <a:r>
              <a:rPr lang="zh-CN" altLang="zh-CN" sz="1200" kern="1200" dirty="0" smtClean="0">
                <a:solidFill>
                  <a:schemeClr val="tx1"/>
                </a:solidFill>
                <a:effectLst/>
                <a:latin typeface="Arial" pitchFamily="34" charset="0"/>
                <a:ea typeface="宋体" pitchFamily="2" charset="-122"/>
                <a:cs typeface="+mn-cs"/>
              </a:rPr>
              <a:t>物理模型，最后用数学语言来描述。</a:t>
            </a:r>
            <a:r>
              <a:rPr lang="zh-CN" altLang="en-US" sz="1200" kern="1200" dirty="0" smtClean="0">
                <a:solidFill>
                  <a:schemeClr val="tx1"/>
                </a:solidFill>
                <a:effectLst/>
                <a:latin typeface="Arial" pitchFamily="34" charset="0"/>
                <a:ea typeface="宋体" pitchFamily="2" charset="-122"/>
                <a:cs typeface="+mn-cs"/>
              </a:rPr>
              <a:t>在进行研究工作中将物理模型用抽象的数学模型进行描述，从而进行数学分析，从定性或定量地角度来刻画实际问题，并为解决现实问题提供精确地数据或可靠地指导。</a:t>
            </a:r>
            <a:endParaRPr lang="zh-CN" altLang="en-US"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2</a:t>
            </a:fld>
            <a:endParaRPr lang="en-US"/>
          </a:p>
        </p:txBody>
      </p:sp>
    </p:spTree>
    <p:extLst>
      <p:ext uri="{BB962C8B-B14F-4D97-AF65-F5344CB8AC3E}">
        <p14:creationId xmlns:p14="http://schemas.microsoft.com/office/powerpoint/2010/main" val="1255020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pitchFamily="34" charset="0"/>
                <a:ea typeface="宋体" pitchFamily="2" charset="-122"/>
                <a:cs typeface="+mn-cs"/>
              </a:rPr>
              <a:t>半导体小体积元中空穴数量的变化由空穴的扩散、漂移、产生和复合这四个过程引起。先来考虑小体积元内空穴由扩散和漂移过程引起的数量变化》。</a:t>
            </a:r>
            <a:endParaRPr lang="en-US" altLang="zh-CN" sz="1200" kern="1200" dirty="0" smtClean="0">
              <a:solidFill>
                <a:schemeClr val="tx1"/>
              </a:solidFill>
              <a:effectLst/>
              <a:latin typeface="Arial" pitchFamily="34" charset="0"/>
              <a:ea typeface="宋体" pitchFamily="2" charset="-122"/>
              <a:cs typeface="+mn-cs"/>
            </a:endParaRPr>
          </a:p>
          <a:p>
            <a:endParaRPr lang="en-US" altLang="zh-CN" sz="1200" kern="1200" dirty="0" smtClean="0">
              <a:solidFill>
                <a:schemeClr val="tx1"/>
              </a:solidFill>
              <a:effectLst/>
              <a:latin typeface="Arial" pitchFamily="34" charset="0"/>
              <a:ea typeface="宋体" pitchFamily="2" charset="-122"/>
              <a:cs typeface="+mn-cs"/>
            </a:endParaRPr>
          </a:p>
          <a:p>
            <a:r>
              <a:rPr lang="zh-CN" altLang="zh-CN" sz="1200" kern="1200" dirty="0" smtClean="0">
                <a:solidFill>
                  <a:schemeClr val="tx1"/>
                </a:solidFill>
                <a:effectLst/>
                <a:latin typeface="Arial" pitchFamily="34" charset="0"/>
                <a:ea typeface="宋体" pitchFamily="2" charset="-122"/>
                <a:cs typeface="+mn-cs"/>
              </a:rPr>
              <a:t>为了分析简单，假设只在</a:t>
            </a:r>
            <a:r>
              <a:rPr lang="en-US" altLang="zh-CN" sz="1200" kern="1200" dirty="0" smtClean="0">
                <a:solidFill>
                  <a:schemeClr val="tx1"/>
                </a:solidFill>
                <a:effectLst/>
                <a:latin typeface="Arial" pitchFamily="34" charset="0"/>
                <a:ea typeface="宋体" pitchFamily="2" charset="-122"/>
                <a:cs typeface="+mn-cs"/>
              </a:rPr>
              <a:t>x</a:t>
            </a:r>
            <a:r>
              <a:rPr lang="zh-CN" altLang="zh-CN" sz="1200" kern="1200" dirty="0" smtClean="0">
                <a:solidFill>
                  <a:schemeClr val="tx1"/>
                </a:solidFill>
                <a:effectLst/>
                <a:latin typeface="Arial" pitchFamily="34" charset="0"/>
                <a:ea typeface="宋体" pitchFamily="2" charset="-122"/>
                <a:cs typeface="+mn-cs"/>
              </a:rPr>
              <a:t>方向上存在扩散和漂移，并且流密度的方向为</a:t>
            </a:r>
            <a:r>
              <a:rPr lang="zh-CN" altLang="en-US" sz="1200" kern="1200" dirty="0" smtClean="0">
                <a:solidFill>
                  <a:schemeClr val="tx1"/>
                </a:solidFill>
                <a:effectLst/>
                <a:latin typeface="Arial" pitchFamily="34" charset="0"/>
                <a:ea typeface="宋体" pitchFamily="2" charset="-122"/>
                <a:cs typeface="+mn-cs"/>
              </a:rPr>
              <a:t>正</a:t>
            </a:r>
            <a:r>
              <a:rPr lang="en-US" altLang="zh-CN" sz="1200" kern="1200" dirty="0" smtClean="0">
                <a:solidFill>
                  <a:schemeClr val="tx1"/>
                </a:solidFill>
                <a:effectLst/>
                <a:latin typeface="Arial" pitchFamily="34" charset="0"/>
                <a:ea typeface="宋体" pitchFamily="2" charset="-122"/>
                <a:cs typeface="+mn-cs"/>
              </a:rPr>
              <a:t>x</a:t>
            </a:r>
            <a:r>
              <a:rPr lang="zh-CN" altLang="zh-CN" sz="1200" kern="1200" dirty="0" smtClean="0">
                <a:solidFill>
                  <a:schemeClr val="tx1"/>
                </a:solidFill>
                <a:effectLst/>
                <a:latin typeface="Arial" pitchFamily="34" charset="0"/>
                <a:ea typeface="宋体" pitchFamily="2" charset="-122"/>
                <a:cs typeface="+mn-cs"/>
              </a:rPr>
              <a:t>方向，则空穴从小体积元的</a:t>
            </a:r>
            <a:r>
              <a:rPr lang="en-US" altLang="zh-CN" sz="1200" kern="1200" dirty="0" smtClean="0">
                <a:solidFill>
                  <a:schemeClr val="tx1"/>
                </a:solidFill>
                <a:effectLst/>
                <a:latin typeface="Arial" pitchFamily="34" charset="0"/>
                <a:ea typeface="宋体" pitchFamily="2" charset="-122"/>
                <a:cs typeface="+mn-cs"/>
              </a:rPr>
              <a:t>x</a:t>
            </a:r>
            <a:r>
              <a:rPr lang="zh-CN" altLang="zh-CN" sz="1200" kern="1200" dirty="0" smtClean="0">
                <a:solidFill>
                  <a:schemeClr val="tx1"/>
                </a:solidFill>
                <a:effectLst/>
                <a:latin typeface="Arial" pitchFamily="34" charset="0"/>
                <a:ea typeface="宋体" pitchFamily="2" charset="-122"/>
                <a:cs typeface="+mn-cs"/>
              </a:rPr>
              <a:t>面流入》，</a:t>
            </a:r>
            <a:r>
              <a:rPr lang="en-US" altLang="zh-CN" sz="1200" kern="1200" dirty="0" smtClean="0">
                <a:solidFill>
                  <a:schemeClr val="tx1"/>
                </a:solidFill>
                <a:effectLst/>
                <a:latin typeface="Arial" pitchFamily="34" charset="0"/>
                <a:ea typeface="宋体" pitchFamily="2" charset="-122"/>
                <a:cs typeface="+mn-cs"/>
              </a:rPr>
              <a:t>t</a:t>
            </a:r>
            <a:r>
              <a:rPr lang="zh-CN" altLang="zh-CN" sz="1200" kern="1200" dirty="0" smtClean="0">
                <a:solidFill>
                  <a:schemeClr val="tx1"/>
                </a:solidFill>
                <a:effectLst/>
                <a:latin typeface="Arial" pitchFamily="34" charset="0"/>
                <a:ea typeface="宋体" pitchFamily="2" charset="-122"/>
                <a:cs typeface="+mn-cs"/>
              </a:rPr>
              <a:t>时刻</a:t>
            </a:r>
            <a:r>
              <a:rPr lang="en-US" altLang="zh-CN" sz="1200" kern="1200" dirty="0" smtClean="0">
                <a:solidFill>
                  <a:schemeClr val="tx1"/>
                </a:solidFill>
                <a:effectLst/>
                <a:latin typeface="Arial" pitchFamily="34" charset="0"/>
                <a:ea typeface="宋体" pitchFamily="2" charset="-122"/>
                <a:cs typeface="+mn-cs"/>
              </a:rPr>
              <a:t>x</a:t>
            </a:r>
            <a:r>
              <a:rPr lang="zh-CN" altLang="zh-CN" sz="1200" kern="1200" dirty="0" smtClean="0">
                <a:solidFill>
                  <a:schemeClr val="tx1"/>
                </a:solidFill>
                <a:effectLst/>
                <a:latin typeface="Arial" pitchFamily="34" charset="0"/>
                <a:ea typeface="宋体" pitchFamily="2" charset="-122"/>
                <a:cs typeface="+mn-cs"/>
              </a:rPr>
              <a:t>位置</a:t>
            </a:r>
            <a:r>
              <a:rPr lang="zh-CN" altLang="en-US" sz="1200" kern="1200" dirty="0" smtClean="0">
                <a:solidFill>
                  <a:schemeClr val="tx1"/>
                </a:solidFill>
                <a:effectLst/>
                <a:latin typeface="Arial" pitchFamily="34" charset="0"/>
                <a:ea typeface="宋体" pitchFamily="2" charset="-122"/>
                <a:cs typeface="+mn-cs"/>
              </a:rPr>
              <a:t>空穴</a:t>
            </a:r>
            <a:r>
              <a:rPr lang="zh-CN" altLang="zh-CN" sz="1200" kern="1200" dirty="0" smtClean="0">
                <a:solidFill>
                  <a:schemeClr val="tx1"/>
                </a:solidFill>
                <a:effectLst/>
                <a:latin typeface="Arial" pitchFamily="34" charset="0"/>
                <a:ea typeface="宋体" pitchFamily="2" charset="-122"/>
                <a:cs typeface="+mn-cs"/>
              </a:rPr>
              <a:t>流密度用</a:t>
            </a:r>
            <a:r>
              <a:rPr lang="en-US" altLang="zh-CN" sz="1200" kern="1200" dirty="0" err="1" smtClean="0">
                <a:solidFill>
                  <a:schemeClr val="tx1"/>
                </a:solidFill>
                <a:effectLst/>
                <a:latin typeface="Arial" pitchFamily="34" charset="0"/>
                <a:ea typeface="宋体" pitchFamily="2" charset="-122"/>
                <a:cs typeface="+mn-cs"/>
              </a:rPr>
              <a:t>Sp</a:t>
            </a: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x</a:t>
            </a: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t</a:t>
            </a:r>
            <a:r>
              <a:rPr lang="zh-CN" altLang="zh-CN" sz="1200" kern="1200" dirty="0" smtClean="0">
                <a:solidFill>
                  <a:schemeClr val="tx1"/>
                </a:solidFill>
                <a:effectLst/>
                <a:latin typeface="Arial" pitchFamily="34" charset="0"/>
                <a:ea typeface="宋体" pitchFamily="2" charset="-122"/>
                <a:cs typeface="+mn-cs"/>
              </a:rPr>
              <a:t>）表示</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空穴</a:t>
            </a:r>
            <a:r>
              <a:rPr lang="zh-CN" altLang="zh-CN" sz="1200" kern="1200" dirty="0" smtClean="0">
                <a:solidFill>
                  <a:schemeClr val="tx1"/>
                </a:solidFill>
                <a:effectLst/>
                <a:latin typeface="Arial" pitchFamily="34" charset="0"/>
                <a:ea typeface="宋体" pitchFamily="2" charset="-122"/>
                <a:cs typeface="+mn-cs"/>
              </a:rPr>
              <a:t>从</a:t>
            </a:r>
            <a:r>
              <a:rPr lang="en-US" altLang="zh-CN" sz="1200" kern="1200" dirty="0" err="1" smtClean="0">
                <a:solidFill>
                  <a:schemeClr val="tx1"/>
                </a:solidFill>
                <a:effectLst/>
                <a:latin typeface="Arial" pitchFamily="34" charset="0"/>
                <a:ea typeface="宋体" pitchFamily="2" charset="-122"/>
                <a:cs typeface="+mn-cs"/>
              </a:rPr>
              <a:t>x+dx</a:t>
            </a:r>
            <a:r>
              <a:rPr lang="zh-CN" altLang="zh-CN" sz="1200" kern="1200" dirty="0" smtClean="0">
                <a:solidFill>
                  <a:schemeClr val="tx1"/>
                </a:solidFill>
                <a:effectLst/>
                <a:latin typeface="Arial" pitchFamily="34" charset="0"/>
                <a:ea typeface="宋体" pitchFamily="2" charset="-122"/>
                <a:cs typeface="+mn-cs"/>
              </a:rPr>
              <a:t>面流出，</a:t>
            </a:r>
            <a:r>
              <a:rPr lang="en-US" altLang="zh-CN" sz="1200" kern="1200" dirty="0" smtClean="0">
                <a:solidFill>
                  <a:schemeClr val="tx1"/>
                </a:solidFill>
                <a:effectLst/>
                <a:latin typeface="Arial" pitchFamily="34" charset="0"/>
                <a:ea typeface="宋体" pitchFamily="2" charset="-122"/>
                <a:cs typeface="+mn-cs"/>
              </a:rPr>
              <a:t>t</a:t>
            </a:r>
            <a:r>
              <a:rPr lang="zh-CN" altLang="zh-CN" sz="1200" kern="1200" dirty="0" smtClean="0">
                <a:solidFill>
                  <a:schemeClr val="tx1"/>
                </a:solidFill>
                <a:effectLst/>
                <a:latin typeface="Arial" pitchFamily="34" charset="0"/>
                <a:ea typeface="宋体" pitchFamily="2" charset="-122"/>
                <a:cs typeface="+mn-cs"/>
              </a:rPr>
              <a:t>时刻</a:t>
            </a:r>
            <a:r>
              <a:rPr lang="en-US" altLang="zh-CN" sz="1200" kern="1200" dirty="0" err="1" smtClean="0">
                <a:solidFill>
                  <a:schemeClr val="tx1"/>
                </a:solidFill>
                <a:effectLst/>
                <a:latin typeface="Arial" pitchFamily="34" charset="0"/>
                <a:ea typeface="宋体" pitchFamily="2" charset="-122"/>
                <a:cs typeface="+mn-cs"/>
              </a:rPr>
              <a:t>x+dx</a:t>
            </a:r>
            <a:r>
              <a:rPr lang="zh-CN" altLang="zh-CN" sz="1200" kern="1200" dirty="0" smtClean="0">
                <a:solidFill>
                  <a:schemeClr val="tx1"/>
                </a:solidFill>
                <a:effectLst/>
                <a:latin typeface="Arial" pitchFamily="34" charset="0"/>
                <a:ea typeface="宋体" pitchFamily="2" charset="-122"/>
                <a:cs typeface="+mn-cs"/>
              </a:rPr>
              <a:t>位置流密度用</a:t>
            </a:r>
            <a:r>
              <a:rPr lang="en-US" altLang="zh-CN" sz="1200" kern="1200" dirty="0" err="1" smtClean="0">
                <a:solidFill>
                  <a:schemeClr val="tx1"/>
                </a:solidFill>
                <a:effectLst/>
                <a:latin typeface="Arial" pitchFamily="34" charset="0"/>
                <a:ea typeface="宋体" pitchFamily="2" charset="-122"/>
                <a:cs typeface="+mn-cs"/>
              </a:rPr>
              <a:t>sp</a:t>
            </a: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err="1" smtClean="0">
                <a:solidFill>
                  <a:schemeClr val="tx1"/>
                </a:solidFill>
                <a:effectLst/>
                <a:latin typeface="Arial" pitchFamily="34" charset="0"/>
                <a:ea typeface="宋体" pitchFamily="2" charset="-122"/>
                <a:cs typeface="+mn-cs"/>
              </a:rPr>
              <a:t>x+dx</a:t>
            </a: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t</a:t>
            </a:r>
            <a:r>
              <a:rPr lang="zh-CN" altLang="zh-CN" sz="1200" kern="1200" dirty="0" smtClean="0">
                <a:solidFill>
                  <a:schemeClr val="tx1"/>
                </a:solidFill>
                <a:effectLst/>
                <a:latin typeface="Arial" pitchFamily="34" charset="0"/>
                <a:ea typeface="宋体" pitchFamily="2" charset="-122"/>
                <a:cs typeface="+mn-cs"/>
              </a:rPr>
              <a:t>）表示</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，则在</a:t>
            </a:r>
            <a:r>
              <a:rPr lang="en-US" altLang="zh-CN" sz="1200" kern="1200" dirty="0" err="1" smtClean="0">
                <a:solidFill>
                  <a:schemeClr val="tx1"/>
                </a:solidFill>
                <a:effectLst/>
                <a:latin typeface="Arial" pitchFamily="34" charset="0"/>
                <a:ea typeface="宋体" pitchFamily="2" charset="-122"/>
                <a:cs typeface="+mn-cs"/>
              </a:rPr>
              <a:t>dt</a:t>
            </a:r>
            <a:r>
              <a:rPr lang="zh-CN" altLang="zh-CN" sz="1200" kern="1200" dirty="0" smtClean="0">
                <a:solidFill>
                  <a:schemeClr val="tx1"/>
                </a:solidFill>
                <a:effectLst/>
                <a:latin typeface="Arial" pitchFamily="34" charset="0"/>
                <a:ea typeface="宋体" pitchFamily="2" charset="-122"/>
                <a:cs typeface="+mn-cs"/>
              </a:rPr>
              <a:t>时间内流入小体积元的空穴数</a:t>
            </a:r>
            <a:r>
              <a:rPr lang="zh-CN" altLang="en-US" sz="1200" kern="1200" dirty="0" smtClean="0">
                <a:solidFill>
                  <a:schemeClr val="tx1"/>
                </a:solidFill>
                <a:effectLst/>
                <a:latin typeface="Arial" pitchFamily="34" charset="0"/>
                <a:ea typeface="宋体" pitchFamily="2" charset="-122"/>
                <a:cs typeface="+mn-cs"/>
              </a:rPr>
              <a:t>量</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为</a:t>
            </a:r>
            <a:r>
              <a:rPr lang="en-US" altLang="zh-CN" sz="1200" kern="1200" dirty="0" smtClean="0">
                <a:solidFill>
                  <a:schemeClr val="tx1"/>
                </a:solidFill>
                <a:effectLst/>
                <a:latin typeface="Arial" pitchFamily="34" charset="0"/>
                <a:ea typeface="宋体" pitchFamily="2" charset="-122"/>
                <a:cs typeface="+mn-cs"/>
              </a:rPr>
              <a:t>》x</a:t>
            </a:r>
            <a:r>
              <a:rPr lang="zh-CN" altLang="zh-CN" sz="1200" kern="1200" dirty="0" smtClean="0">
                <a:solidFill>
                  <a:schemeClr val="tx1"/>
                </a:solidFill>
                <a:effectLst/>
                <a:latin typeface="Arial" pitchFamily="34" charset="0"/>
                <a:ea typeface="宋体" pitchFamily="2" charset="-122"/>
                <a:cs typeface="+mn-cs"/>
              </a:rPr>
              <a:t>位置空穴流密度乘以小体积元</a:t>
            </a:r>
            <a:r>
              <a:rPr lang="en-US" altLang="zh-CN" sz="1200" kern="1200" dirty="0" smtClean="0">
                <a:solidFill>
                  <a:schemeClr val="tx1"/>
                </a:solidFill>
                <a:effectLst/>
                <a:latin typeface="Arial" pitchFamily="34" charset="0"/>
                <a:ea typeface="宋体" pitchFamily="2" charset="-122"/>
                <a:cs typeface="+mn-cs"/>
              </a:rPr>
              <a:t>x</a:t>
            </a:r>
            <a:r>
              <a:rPr lang="zh-CN" altLang="zh-CN" sz="1200" kern="1200" dirty="0" smtClean="0">
                <a:solidFill>
                  <a:schemeClr val="tx1"/>
                </a:solidFill>
                <a:effectLst/>
                <a:latin typeface="Arial" pitchFamily="34" charset="0"/>
                <a:ea typeface="宋体" pitchFamily="2" charset="-122"/>
                <a:cs typeface="+mn-cs"/>
              </a:rPr>
              <a:t>面的面积</a:t>
            </a:r>
            <a:r>
              <a:rPr lang="en-US" altLang="zh-CN" sz="1200" kern="1200" dirty="0" err="1" smtClean="0">
                <a:solidFill>
                  <a:schemeClr val="tx1"/>
                </a:solidFill>
                <a:effectLst/>
                <a:latin typeface="Arial" pitchFamily="34" charset="0"/>
                <a:ea typeface="宋体" pitchFamily="2" charset="-122"/>
                <a:cs typeface="+mn-cs"/>
              </a:rPr>
              <a:t>dydz</a:t>
            </a:r>
            <a:r>
              <a:rPr lang="zh-CN" altLang="zh-CN" sz="1200" kern="1200" dirty="0" smtClean="0">
                <a:solidFill>
                  <a:schemeClr val="tx1"/>
                </a:solidFill>
                <a:effectLst/>
                <a:latin typeface="Arial" pitchFamily="34" charset="0"/>
                <a:ea typeface="宋体" pitchFamily="2" charset="-122"/>
                <a:cs typeface="+mn-cs"/>
              </a:rPr>
              <a:t>，乘以时间</a:t>
            </a:r>
            <a:r>
              <a:rPr lang="zh-CN" altLang="en-US" sz="1200" kern="1200" dirty="0" smtClean="0">
                <a:solidFill>
                  <a:schemeClr val="tx1"/>
                </a:solidFill>
                <a:effectLst/>
                <a:latin typeface="Arial" pitchFamily="34" charset="0"/>
                <a:ea typeface="宋体" pitchFamily="2" charset="-122"/>
                <a:cs typeface="+mn-cs"/>
              </a:rPr>
              <a:t>间隔</a:t>
            </a:r>
            <a:r>
              <a:rPr lang="en-US" altLang="zh-CN" sz="1200" kern="1200" dirty="0" err="1" smtClean="0">
                <a:solidFill>
                  <a:schemeClr val="tx1"/>
                </a:solidFill>
                <a:effectLst/>
                <a:latin typeface="Arial" pitchFamily="34" charset="0"/>
                <a:ea typeface="宋体" pitchFamily="2" charset="-122"/>
                <a:cs typeface="+mn-cs"/>
              </a:rPr>
              <a:t>dt</a:t>
            </a:r>
            <a:r>
              <a:rPr lang="zh-CN" altLang="zh-CN" sz="1200" kern="1200" dirty="0" smtClean="0">
                <a:solidFill>
                  <a:schemeClr val="tx1"/>
                </a:solidFill>
                <a:effectLst/>
                <a:latin typeface="Arial" pitchFamily="34" charset="0"/>
                <a:ea typeface="宋体" pitchFamily="2" charset="-122"/>
                <a:cs typeface="+mn-cs"/>
              </a:rPr>
              <a:t>。而</a:t>
            </a:r>
            <a:r>
              <a:rPr lang="en-US" altLang="zh-CN" sz="1200" kern="1200" dirty="0" smtClean="0">
                <a:solidFill>
                  <a:schemeClr val="tx1"/>
                </a:solidFill>
                <a:effectLst/>
                <a:latin typeface="Arial" pitchFamily="34" charset="0"/>
                <a:ea typeface="宋体" pitchFamily="2" charset="-122"/>
                <a:cs typeface="+mn-cs"/>
              </a:rPr>
              <a:t>》</a:t>
            </a:r>
            <a:r>
              <a:rPr lang="en-US" altLang="zh-CN" sz="1200" kern="1200" dirty="0" err="1" smtClean="0">
                <a:solidFill>
                  <a:schemeClr val="tx1"/>
                </a:solidFill>
                <a:effectLst/>
                <a:latin typeface="Arial" pitchFamily="34" charset="0"/>
                <a:ea typeface="宋体" pitchFamily="2" charset="-122"/>
                <a:cs typeface="+mn-cs"/>
              </a:rPr>
              <a:t>dt</a:t>
            </a:r>
            <a:r>
              <a:rPr lang="zh-CN" altLang="zh-CN" sz="1200" kern="1200" dirty="0" smtClean="0">
                <a:solidFill>
                  <a:schemeClr val="tx1"/>
                </a:solidFill>
                <a:effectLst/>
                <a:latin typeface="Arial" pitchFamily="34" charset="0"/>
                <a:ea typeface="宋体" pitchFamily="2" charset="-122"/>
                <a:cs typeface="+mn-cs"/>
              </a:rPr>
              <a:t>时间内流出小体积元的空穴</a:t>
            </a:r>
            <a:r>
              <a:rPr lang="zh-CN" altLang="en-US" sz="1200" kern="1200" dirty="0" smtClean="0">
                <a:solidFill>
                  <a:schemeClr val="tx1"/>
                </a:solidFill>
                <a:effectLst/>
                <a:latin typeface="Arial" pitchFamily="34" charset="0"/>
                <a:ea typeface="宋体" pitchFamily="2" charset="-122"/>
                <a:cs typeface="+mn-cs"/>
              </a:rPr>
              <a:t>数量</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为</a:t>
            </a:r>
            <a:r>
              <a:rPr lang="en-US" altLang="zh-CN" sz="1200" kern="1200" dirty="0" err="1" smtClean="0">
                <a:solidFill>
                  <a:schemeClr val="tx1"/>
                </a:solidFill>
                <a:effectLst/>
                <a:latin typeface="Arial" pitchFamily="34" charset="0"/>
                <a:ea typeface="宋体" pitchFamily="2" charset="-122"/>
                <a:cs typeface="+mn-cs"/>
              </a:rPr>
              <a:t>x+dx</a:t>
            </a:r>
            <a:r>
              <a:rPr lang="zh-CN" altLang="zh-CN" sz="1200" kern="1200" dirty="0" smtClean="0">
                <a:solidFill>
                  <a:schemeClr val="tx1"/>
                </a:solidFill>
                <a:effectLst/>
                <a:latin typeface="Arial" pitchFamily="34" charset="0"/>
                <a:ea typeface="宋体" pitchFamily="2" charset="-122"/>
                <a:cs typeface="+mn-cs"/>
              </a:rPr>
              <a:t>位置空穴流密度乘以小体积元</a:t>
            </a:r>
            <a:r>
              <a:rPr lang="en-US" altLang="zh-CN" sz="1200" kern="1200" dirty="0" err="1" smtClean="0">
                <a:solidFill>
                  <a:schemeClr val="tx1"/>
                </a:solidFill>
                <a:effectLst/>
                <a:latin typeface="Arial" pitchFamily="34" charset="0"/>
                <a:ea typeface="宋体" pitchFamily="2" charset="-122"/>
                <a:cs typeface="+mn-cs"/>
              </a:rPr>
              <a:t>x+dx</a:t>
            </a:r>
            <a:r>
              <a:rPr lang="zh-CN" altLang="zh-CN" sz="1200" kern="1200" dirty="0" smtClean="0">
                <a:solidFill>
                  <a:schemeClr val="tx1"/>
                </a:solidFill>
                <a:effectLst/>
                <a:latin typeface="Arial" pitchFamily="34" charset="0"/>
                <a:ea typeface="宋体" pitchFamily="2" charset="-122"/>
                <a:cs typeface="+mn-cs"/>
              </a:rPr>
              <a:t>面的面积</a:t>
            </a:r>
            <a:r>
              <a:rPr lang="en-US" altLang="zh-CN" sz="1200" kern="1200" dirty="0" err="1" smtClean="0">
                <a:solidFill>
                  <a:schemeClr val="tx1"/>
                </a:solidFill>
                <a:effectLst/>
                <a:latin typeface="Arial" pitchFamily="34" charset="0"/>
                <a:ea typeface="宋体" pitchFamily="2" charset="-122"/>
                <a:cs typeface="+mn-cs"/>
              </a:rPr>
              <a:t>dydz</a:t>
            </a:r>
            <a:r>
              <a:rPr lang="zh-CN" altLang="zh-CN" sz="1200" kern="1200" dirty="0" smtClean="0">
                <a:solidFill>
                  <a:schemeClr val="tx1"/>
                </a:solidFill>
                <a:effectLst/>
                <a:latin typeface="Arial" pitchFamily="34" charset="0"/>
                <a:ea typeface="宋体" pitchFamily="2" charset="-122"/>
                <a:cs typeface="+mn-cs"/>
              </a:rPr>
              <a:t>，乘以时间</a:t>
            </a:r>
            <a:r>
              <a:rPr lang="zh-CN" altLang="en-US" sz="1200" kern="1200" dirty="0" smtClean="0">
                <a:solidFill>
                  <a:schemeClr val="tx1"/>
                </a:solidFill>
                <a:effectLst/>
                <a:latin typeface="Arial" pitchFamily="34" charset="0"/>
                <a:ea typeface="宋体" pitchFamily="2" charset="-122"/>
                <a:cs typeface="+mn-cs"/>
              </a:rPr>
              <a:t>间隔</a:t>
            </a:r>
            <a:r>
              <a:rPr lang="en-US" altLang="zh-CN" sz="1200" kern="1200" dirty="0" err="1" smtClean="0">
                <a:solidFill>
                  <a:schemeClr val="tx1"/>
                </a:solidFill>
                <a:effectLst/>
                <a:latin typeface="Arial" pitchFamily="34" charset="0"/>
                <a:ea typeface="宋体" pitchFamily="2" charset="-122"/>
                <a:cs typeface="+mn-cs"/>
              </a:rPr>
              <a:t>dt</a:t>
            </a:r>
            <a:r>
              <a:rPr lang="zh-CN" altLang="zh-CN" sz="1200" kern="1200" dirty="0" smtClean="0">
                <a:solidFill>
                  <a:schemeClr val="tx1"/>
                </a:solidFill>
                <a:effectLst/>
                <a:latin typeface="Arial" pitchFamily="34" charset="0"/>
                <a:ea typeface="宋体" pitchFamily="2" charset="-122"/>
                <a:cs typeface="+mn-cs"/>
              </a:rPr>
              <a:t>。</a:t>
            </a:r>
            <a:endParaRPr lang="en-US" altLang="zh-CN" sz="1200" kern="1200" dirty="0" smtClean="0">
              <a:solidFill>
                <a:schemeClr val="tx1"/>
              </a:solidFill>
              <a:effectLst/>
              <a:latin typeface="Arial" pitchFamily="34" charset="0"/>
              <a:ea typeface="宋体" pitchFamily="2" charset="-122"/>
              <a:cs typeface="+mn-cs"/>
            </a:endParaRPr>
          </a:p>
          <a:p>
            <a:endParaRPr lang="en-US" altLang="zh-CN" sz="1200" kern="1200" dirty="0" smtClean="0">
              <a:solidFill>
                <a:schemeClr val="tx1"/>
              </a:solidFill>
              <a:effectLst/>
              <a:latin typeface="Arial" pitchFamily="34" charset="0"/>
              <a:ea typeface="宋体" pitchFamily="2" charset="-122"/>
              <a:cs typeface="+mn-cs"/>
            </a:endParaRPr>
          </a:p>
          <a:p>
            <a:r>
              <a:rPr lang="zh-CN" altLang="zh-CN" sz="1200" kern="1200" dirty="0" smtClean="0">
                <a:solidFill>
                  <a:schemeClr val="tx1"/>
                </a:solidFill>
                <a:effectLst/>
                <a:latin typeface="Arial" pitchFamily="34" charset="0"/>
                <a:ea typeface="宋体" pitchFamily="2" charset="-122"/>
                <a:cs typeface="+mn-cs"/>
              </a:rPr>
              <a:t>那么由扩散和漂移过程引起的</a:t>
            </a:r>
            <a:r>
              <a:rPr lang="en-US" altLang="zh-CN" sz="1200" kern="1200" dirty="0" err="1" smtClean="0">
                <a:solidFill>
                  <a:schemeClr val="tx1"/>
                </a:solidFill>
                <a:effectLst/>
                <a:latin typeface="Arial" pitchFamily="34" charset="0"/>
                <a:ea typeface="宋体" pitchFamily="2" charset="-122"/>
                <a:cs typeface="+mn-cs"/>
              </a:rPr>
              <a:t>dt</a:t>
            </a:r>
            <a:r>
              <a:rPr lang="zh-CN" altLang="zh-CN" sz="1200" kern="1200" dirty="0" smtClean="0">
                <a:solidFill>
                  <a:schemeClr val="tx1"/>
                </a:solidFill>
                <a:effectLst/>
                <a:latin typeface="Arial" pitchFamily="34" charset="0"/>
                <a:ea typeface="宋体" pitchFamily="2" charset="-122"/>
                <a:cs typeface="+mn-cs"/>
              </a:rPr>
              <a:t>时间内小体积元中空穴数量的增量</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为流入空穴量减去流出空穴量，即</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负的</a:t>
            </a:r>
            <a:r>
              <a:rPr lang="zh-CN" altLang="zh-CN" sz="1200" kern="1200" dirty="0" smtClean="0">
                <a:solidFill>
                  <a:schemeClr val="tx1"/>
                </a:solidFill>
                <a:effectLst/>
                <a:latin typeface="Arial" pitchFamily="34" charset="0"/>
                <a:ea typeface="宋体" pitchFamily="2" charset="-122"/>
                <a:cs typeface="+mn-cs"/>
              </a:rPr>
              <a:t>流密度对位置</a:t>
            </a:r>
            <a:r>
              <a:rPr lang="en-US" altLang="zh-CN" sz="1200" kern="1200" dirty="0" smtClean="0">
                <a:solidFill>
                  <a:schemeClr val="tx1"/>
                </a:solidFill>
                <a:effectLst/>
                <a:latin typeface="Arial" pitchFamily="34" charset="0"/>
                <a:ea typeface="宋体" pitchFamily="2" charset="-122"/>
                <a:cs typeface="+mn-cs"/>
              </a:rPr>
              <a:t>x</a:t>
            </a:r>
            <a:r>
              <a:rPr lang="zh-CN" altLang="zh-CN" sz="1200" kern="1200" dirty="0" smtClean="0">
                <a:solidFill>
                  <a:schemeClr val="tx1"/>
                </a:solidFill>
                <a:effectLst/>
                <a:latin typeface="Arial" pitchFamily="34" charset="0"/>
                <a:ea typeface="宋体" pitchFamily="2" charset="-122"/>
                <a:cs typeface="+mn-cs"/>
              </a:rPr>
              <a:t>的偏微分乘以小体积元的体积</a:t>
            </a:r>
            <a:r>
              <a:rPr lang="en-US" altLang="zh-CN" sz="1200" kern="1200" dirty="0" err="1" smtClean="0">
                <a:solidFill>
                  <a:schemeClr val="tx1"/>
                </a:solidFill>
                <a:effectLst/>
                <a:latin typeface="Arial" pitchFamily="34" charset="0"/>
                <a:ea typeface="宋体" pitchFamily="2" charset="-122"/>
                <a:cs typeface="+mn-cs"/>
              </a:rPr>
              <a:t>dxdydz</a:t>
            </a:r>
            <a:r>
              <a:rPr lang="zh-CN" altLang="zh-CN" sz="1200" kern="1200" dirty="0" smtClean="0">
                <a:solidFill>
                  <a:schemeClr val="tx1"/>
                </a:solidFill>
                <a:effectLst/>
                <a:latin typeface="Arial" pitchFamily="34" charset="0"/>
                <a:ea typeface="宋体" pitchFamily="2" charset="-122"/>
                <a:cs typeface="+mn-cs"/>
              </a:rPr>
              <a:t>乘以时间间隔</a:t>
            </a:r>
            <a:r>
              <a:rPr lang="en-US" altLang="zh-CN" sz="1200" kern="1200" dirty="0" err="1" smtClean="0">
                <a:solidFill>
                  <a:schemeClr val="tx1"/>
                </a:solidFill>
                <a:effectLst/>
                <a:latin typeface="Arial" pitchFamily="34" charset="0"/>
                <a:ea typeface="宋体" pitchFamily="2" charset="-122"/>
                <a:cs typeface="+mn-cs"/>
              </a:rPr>
              <a:t>dt</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。这</a:t>
            </a:r>
            <a:r>
              <a:rPr lang="zh-CN" altLang="en-US" sz="1200" kern="1200" dirty="0" smtClean="0">
                <a:solidFill>
                  <a:schemeClr val="tx1"/>
                </a:solidFill>
                <a:effectLst/>
                <a:latin typeface="Arial" pitchFamily="34" charset="0"/>
                <a:ea typeface="宋体" pitchFamily="2" charset="-122"/>
                <a:cs typeface="+mn-cs"/>
              </a:rPr>
              <a:t>是</a:t>
            </a:r>
            <a:r>
              <a:rPr lang="zh-CN" altLang="zh-CN" sz="1200" kern="1200" dirty="0" smtClean="0">
                <a:solidFill>
                  <a:schemeClr val="tx1"/>
                </a:solidFill>
                <a:effectLst/>
                <a:latin typeface="Arial" pitchFamily="34" charset="0"/>
                <a:ea typeface="宋体" pitchFamily="2" charset="-122"/>
                <a:cs typeface="+mn-cs"/>
              </a:rPr>
              <a:t>扩散和漂移引起的小体积元中空穴数量的增量。</a:t>
            </a:r>
            <a:endParaRPr lang="zh-CN" altLang="zh-CN" sz="1200" kern="1200" dirty="0">
              <a:solidFill>
                <a:schemeClr val="tx1"/>
              </a:solidFill>
              <a:effectLst/>
              <a:latin typeface="Arial" pitchFamily="34"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3</a:t>
            </a:fld>
            <a:endParaRPr lang="en-US"/>
          </a:p>
        </p:txBody>
      </p:sp>
    </p:spTree>
    <p:extLst>
      <p:ext uri="{BB962C8B-B14F-4D97-AF65-F5344CB8AC3E}">
        <p14:creationId xmlns:p14="http://schemas.microsoft.com/office/powerpoint/2010/main" val="2986413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pitchFamily="34" charset="0"/>
                <a:ea typeface="宋体" pitchFamily="2" charset="-122"/>
                <a:cs typeface="+mn-cs"/>
              </a:rPr>
              <a:t>接下来，再来分析产生和复合引起的半导体中小体积元中空穴数量的增加情况。</a:t>
            </a:r>
            <a:r>
              <a:rPr lang="en-US" altLang="zh-CN" sz="1200" kern="1200" dirty="0" smtClean="0">
                <a:solidFill>
                  <a:schemeClr val="tx1"/>
                </a:solidFill>
                <a:effectLst/>
                <a:latin typeface="Arial" pitchFamily="34" charset="0"/>
                <a:ea typeface="宋体" pitchFamily="2" charset="-122"/>
                <a:cs typeface="+mn-cs"/>
              </a:rPr>
              <a:t>》</a:t>
            </a:r>
            <a:r>
              <a:rPr lang="en-US" altLang="zh-CN" sz="1200" kern="1200" dirty="0" err="1" smtClean="0">
                <a:solidFill>
                  <a:schemeClr val="tx1"/>
                </a:solidFill>
                <a:effectLst/>
                <a:latin typeface="Arial" pitchFamily="34" charset="0"/>
                <a:ea typeface="宋体" pitchFamily="2" charset="-122"/>
                <a:cs typeface="+mn-cs"/>
              </a:rPr>
              <a:t>dt</a:t>
            </a:r>
            <a:r>
              <a:rPr lang="zh-CN" altLang="zh-CN" sz="1200" kern="1200" dirty="0" smtClean="0">
                <a:solidFill>
                  <a:schemeClr val="tx1"/>
                </a:solidFill>
                <a:effectLst/>
                <a:latin typeface="Arial" pitchFamily="34" charset="0"/>
                <a:ea typeface="宋体" pitchFamily="2" charset="-122"/>
                <a:cs typeface="+mn-cs"/>
              </a:rPr>
              <a:t>时间间隔内小体积元有外界作用引起的电子</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空穴对的增加数</a:t>
            </a:r>
            <a:r>
              <a:rPr lang="zh-CN" altLang="en-US" sz="1200" kern="1200" dirty="0" smtClean="0">
                <a:solidFill>
                  <a:schemeClr val="tx1"/>
                </a:solidFill>
                <a:effectLst/>
                <a:latin typeface="Arial" pitchFamily="34" charset="0"/>
                <a:ea typeface="宋体" pitchFamily="2" charset="-122"/>
                <a:cs typeface="+mn-cs"/>
              </a:rPr>
              <a:t>为</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空穴的产生率乘以小体积元的体积乘以时间间隔</a:t>
            </a:r>
            <a:r>
              <a:rPr lang="en-US" altLang="zh-CN" sz="1200" kern="1200" dirty="0" err="1" smtClean="0">
                <a:solidFill>
                  <a:schemeClr val="tx1"/>
                </a:solidFill>
                <a:effectLst/>
                <a:latin typeface="Arial" pitchFamily="34" charset="0"/>
                <a:ea typeface="宋体" pitchFamily="2" charset="-122"/>
                <a:cs typeface="+mn-cs"/>
              </a:rPr>
              <a:t>dt</a:t>
            </a: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这是</a:t>
            </a:r>
            <a:r>
              <a:rPr lang="zh-CN" altLang="en-US" sz="1200" kern="1200" dirty="0" smtClean="0">
                <a:solidFill>
                  <a:schemeClr val="tx1"/>
                </a:solidFill>
                <a:effectLst/>
                <a:latin typeface="Arial" pitchFamily="34" charset="0"/>
                <a:ea typeface="宋体" pitchFamily="2" charset="-122"/>
                <a:cs typeface="+mn-cs"/>
              </a:rPr>
              <a:t>载流子产生引起的</a:t>
            </a:r>
            <a:r>
              <a:rPr lang="zh-CN" altLang="zh-CN" sz="1200" kern="1200" dirty="0" smtClean="0">
                <a:solidFill>
                  <a:schemeClr val="tx1"/>
                </a:solidFill>
                <a:effectLst/>
                <a:latin typeface="Arial" pitchFamily="34" charset="0"/>
                <a:ea typeface="宋体" pitchFamily="2" charset="-122"/>
                <a:cs typeface="+mn-cs"/>
              </a:rPr>
              <a:t>空穴增量</a:t>
            </a:r>
            <a:r>
              <a:rPr lang="zh-CN" altLang="en-US" sz="1200" kern="1200" dirty="0" smtClean="0">
                <a:solidFill>
                  <a:schemeClr val="tx1"/>
                </a:solidFill>
                <a:effectLst/>
                <a:latin typeface="Arial" pitchFamily="34" charset="0"/>
                <a:ea typeface="宋体" pitchFamily="2" charset="-122"/>
                <a:cs typeface="+mn-cs"/>
              </a:rPr>
              <a:t>，如果</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是</a:t>
            </a:r>
            <a:r>
              <a:rPr lang="zh-CN" altLang="zh-CN" sz="1200" kern="1200" dirty="0" smtClean="0">
                <a:solidFill>
                  <a:schemeClr val="tx1"/>
                </a:solidFill>
                <a:effectLst/>
                <a:latin typeface="Arial" pitchFamily="34" charset="0"/>
                <a:ea typeface="宋体" pitchFamily="2" charset="-122"/>
                <a:cs typeface="+mn-cs"/>
              </a:rPr>
              <a:t>只存在体内复合的简单情况，并且满足小注入条件</a:t>
            </a:r>
            <a:r>
              <a:rPr lang="zh-CN" altLang="en-US"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小注入条件</a:t>
            </a:r>
            <a:r>
              <a:rPr lang="zh-CN" altLang="en-US" sz="1200" kern="1200" dirty="0" smtClean="0">
                <a:solidFill>
                  <a:schemeClr val="tx1"/>
                </a:solidFill>
                <a:effectLst/>
                <a:latin typeface="Arial" pitchFamily="34" charset="0"/>
                <a:ea typeface="宋体" pitchFamily="2" charset="-122"/>
                <a:cs typeface="+mn-cs"/>
              </a:rPr>
              <a:t>就是</a:t>
            </a:r>
            <a:r>
              <a:rPr lang="zh-CN" altLang="zh-CN" sz="1200" kern="1200" dirty="0" smtClean="0">
                <a:solidFill>
                  <a:schemeClr val="tx1"/>
                </a:solidFill>
                <a:effectLst/>
                <a:latin typeface="Arial" pitchFamily="34" charset="0"/>
                <a:ea typeface="宋体" pitchFamily="2" charset="-122"/>
                <a:cs typeface="+mn-cs"/>
              </a:rPr>
              <a:t>产生的非平衡少子远小于半导体中热平衡多子数量，</a:t>
            </a:r>
            <a:r>
              <a:rPr lang="zh-CN" altLang="en-US" sz="1200" kern="1200" dirty="0" smtClean="0">
                <a:solidFill>
                  <a:schemeClr val="tx1"/>
                </a:solidFill>
                <a:effectLst/>
                <a:latin typeface="Arial" pitchFamily="34" charset="0"/>
                <a:ea typeface="宋体" pitchFamily="2" charset="-122"/>
                <a:cs typeface="+mn-cs"/>
              </a:rPr>
              <a:t>在</a:t>
            </a:r>
            <a:r>
              <a:rPr lang="zh-CN" altLang="zh-CN" sz="1200" kern="1200" dirty="0" smtClean="0">
                <a:solidFill>
                  <a:schemeClr val="tx1"/>
                </a:solidFill>
                <a:effectLst/>
                <a:latin typeface="Arial" pitchFamily="34" charset="0"/>
                <a:ea typeface="宋体" pitchFamily="2" charset="-122"/>
                <a:cs typeface="+mn-cs"/>
              </a:rPr>
              <a:t>只考虑体内复合</a:t>
            </a:r>
            <a:r>
              <a:rPr lang="zh-CN" altLang="en-US" sz="1200" kern="1200" dirty="0" smtClean="0">
                <a:solidFill>
                  <a:schemeClr val="tx1"/>
                </a:solidFill>
                <a:effectLst/>
                <a:latin typeface="Arial" pitchFamily="34" charset="0"/>
                <a:ea typeface="宋体" pitchFamily="2" charset="-122"/>
                <a:cs typeface="+mn-cs"/>
              </a:rPr>
              <a:t>是</a:t>
            </a:r>
            <a:r>
              <a:rPr lang="zh-CN" altLang="zh-CN" sz="1200" kern="1200" dirty="0" smtClean="0">
                <a:solidFill>
                  <a:schemeClr val="tx1"/>
                </a:solidFill>
                <a:effectLst/>
                <a:latin typeface="Arial" pitchFamily="34" charset="0"/>
                <a:ea typeface="宋体" pitchFamily="2" charset="-122"/>
                <a:cs typeface="+mn-cs"/>
              </a:rPr>
              <a:t>。复合率》为非平衡空穴密度除以空穴的寿命，》</a:t>
            </a:r>
            <a:r>
              <a:rPr lang="en-US" altLang="zh-CN" sz="1200" kern="1200" dirty="0" err="1" smtClean="0">
                <a:solidFill>
                  <a:schemeClr val="tx1"/>
                </a:solidFill>
                <a:effectLst/>
                <a:latin typeface="Arial" pitchFamily="34" charset="0"/>
                <a:ea typeface="宋体" pitchFamily="2" charset="-122"/>
                <a:cs typeface="+mn-cs"/>
              </a:rPr>
              <a:t>dt</a:t>
            </a:r>
            <a:r>
              <a:rPr lang="zh-CN" altLang="zh-CN" sz="1200" kern="1200" dirty="0" smtClean="0">
                <a:solidFill>
                  <a:schemeClr val="tx1"/>
                </a:solidFill>
                <a:effectLst/>
                <a:latin typeface="Arial" pitchFamily="34" charset="0"/>
                <a:ea typeface="宋体" pitchFamily="2" charset="-122"/>
                <a:cs typeface="+mn-cs"/>
              </a:rPr>
              <a:t>时间间隔内小体积元中空穴的增量为负的</a:t>
            </a:r>
            <a:r>
              <a:rPr lang="zh-CN" altLang="en-US" sz="1200" kern="1200" dirty="0" smtClean="0">
                <a:solidFill>
                  <a:schemeClr val="tx1"/>
                </a:solidFill>
                <a:effectLst/>
                <a:latin typeface="Arial" pitchFamily="34" charset="0"/>
                <a:ea typeface="宋体" pitchFamily="2" charset="-122"/>
                <a:cs typeface="+mn-cs"/>
              </a:rPr>
              <a:t>空穴</a:t>
            </a:r>
            <a:r>
              <a:rPr lang="zh-CN" altLang="zh-CN" sz="1200" kern="1200" dirty="0" smtClean="0">
                <a:solidFill>
                  <a:schemeClr val="tx1"/>
                </a:solidFill>
                <a:effectLst/>
                <a:latin typeface="Arial" pitchFamily="34" charset="0"/>
                <a:ea typeface="宋体" pitchFamily="2" charset="-122"/>
                <a:cs typeface="+mn-cs"/>
              </a:rPr>
              <a:t>复合率乘以小体积元体积</a:t>
            </a:r>
            <a:r>
              <a:rPr lang="en-US" altLang="zh-CN" sz="1200" kern="1200" dirty="0" err="1" smtClean="0">
                <a:solidFill>
                  <a:schemeClr val="tx1"/>
                </a:solidFill>
                <a:effectLst/>
                <a:latin typeface="Arial" pitchFamily="34" charset="0"/>
                <a:ea typeface="宋体" pitchFamily="2" charset="-122"/>
                <a:cs typeface="+mn-cs"/>
              </a:rPr>
              <a:t>dxdydz</a:t>
            </a:r>
            <a:r>
              <a:rPr lang="zh-CN" altLang="zh-CN" sz="1200" kern="1200" dirty="0" smtClean="0">
                <a:solidFill>
                  <a:schemeClr val="tx1"/>
                </a:solidFill>
                <a:effectLst/>
                <a:latin typeface="Arial" pitchFamily="34" charset="0"/>
                <a:ea typeface="宋体" pitchFamily="2" charset="-122"/>
                <a:cs typeface="+mn-cs"/>
              </a:rPr>
              <a:t>乘以时间间隔</a:t>
            </a:r>
            <a:r>
              <a:rPr lang="en-US" altLang="zh-CN" sz="1200" kern="1200" dirty="0" err="1" smtClean="0">
                <a:solidFill>
                  <a:schemeClr val="tx1"/>
                </a:solidFill>
                <a:effectLst/>
                <a:latin typeface="Arial" pitchFamily="34" charset="0"/>
                <a:ea typeface="宋体" pitchFamily="2" charset="-122"/>
                <a:cs typeface="+mn-cs"/>
              </a:rPr>
              <a:t>dt</a:t>
            </a:r>
            <a:r>
              <a:rPr lang="zh-CN"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这</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是由于复合引起的空穴的增量。</a:t>
            </a:r>
            <a:endParaRPr lang="zh-CN" altLang="zh-CN" sz="1200" kern="1200" dirty="0">
              <a:solidFill>
                <a:schemeClr val="tx1"/>
              </a:solidFill>
              <a:effectLst/>
              <a:latin typeface="Arial" pitchFamily="34"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4</a:t>
            </a:fld>
            <a:endParaRPr lang="en-US"/>
          </a:p>
        </p:txBody>
      </p:sp>
    </p:spTree>
    <p:extLst>
      <p:ext uri="{BB962C8B-B14F-4D97-AF65-F5344CB8AC3E}">
        <p14:creationId xmlns:p14="http://schemas.microsoft.com/office/powerpoint/2010/main" val="344294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由上述分析就可以知道</a:t>
                </a:r>
                <a:r>
                  <a:rPr lang="en-US" altLang="zh-CN" dirty="0" err="1" smtClean="0"/>
                  <a:t>dt</a:t>
                </a:r>
                <a:r>
                  <a:rPr lang="en-US" altLang="zh-CN" dirty="0" smtClean="0"/>
                  <a:t>》</a:t>
                </a:r>
                <a:r>
                  <a:rPr lang="zh-CN" altLang="en-US" dirty="0" smtClean="0"/>
                  <a:t>时间间隔内，小体积元中空穴的数目变化</a:t>
                </a:r>
                <a:r>
                  <a:rPr lang="en-US" altLang="zh-CN" dirty="0" smtClean="0"/>
                  <a:t>》</a:t>
                </a:r>
                <a:r>
                  <a:rPr lang="zh-CN" altLang="en-US" dirty="0" smtClean="0"/>
                  <a:t>，包括扩散和漂移流密度引起的空穴的增量</a:t>
                </a:r>
                <a:r>
                  <a:rPr lang="en-US" altLang="zh-CN" dirty="0" smtClean="0"/>
                  <a:t>》</a:t>
                </a:r>
                <a:r>
                  <a:rPr lang="zh-CN" altLang="en-US" dirty="0" smtClean="0"/>
                  <a:t>，非平衡载流子产生引起的空穴增量</a:t>
                </a:r>
                <a:r>
                  <a:rPr lang="en-US" altLang="zh-CN" dirty="0" smtClean="0"/>
                  <a:t>》</a:t>
                </a:r>
                <a:r>
                  <a:rPr lang="zh-CN" altLang="en-US" dirty="0" smtClean="0"/>
                  <a:t>非平衡载流子复合引起的空穴的增量</a:t>
                </a:r>
                <a:r>
                  <a:rPr lang="en-US" altLang="zh-CN" dirty="0" smtClean="0"/>
                  <a:t>》</a:t>
                </a:r>
                <a:r>
                  <a:rPr lang="zh-CN" altLang="en-US" dirty="0" smtClean="0"/>
                  <a:t>，这三项的和</a:t>
                </a:r>
                <a:r>
                  <a:rPr lang="en-US" altLang="zh-CN" dirty="0" smtClean="0"/>
                  <a:t>》</a:t>
                </a:r>
                <a:r>
                  <a:rPr lang="zh-CN" altLang="en-US" dirty="0" smtClean="0"/>
                  <a:t>等于</a:t>
                </a:r>
                <a:r>
                  <a:rPr lang="en-US" altLang="zh-CN" dirty="0" smtClean="0"/>
                  <a:t>》</a:t>
                </a:r>
                <a:r>
                  <a:rPr lang="en-US" altLang="zh-CN" dirty="0" err="1" smtClean="0"/>
                  <a:t>dt</a:t>
                </a:r>
                <a:r>
                  <a:rPr lang="zh-CN" altLang="en-US" dirty="0" smtClean="0"/>
                  <a:t>时间间隔内，小体积元内的空穴数目变化。</a:t>
                </a:r>
                <a:r>
                  <a:rPr lang="en-US" altLang="zh-CN" dirty="0" smtClean="0"/>
                  <a:t>》</a:t>
                </a:r>
                <a:r>
                  <a:rPr lang="zh-CN" altLang="en-US" dirty="0" smtClean="0"/>
                  <a:t>可知单位时间单位体积内的空穴数量的变化为</a:t>
                </a:r>
                <a:r>
                  <a:rPr lang="en-US" altLang="zh-CN" dirty="0" smtClean="0"/>
                  <a:t>》</a:t>
                </a:r>
                <a:r>
                  <a:rPr lang="zh-CN" altLang="en-US" dirty="0" smtClean="0"/>
                  <a:t>，</a:t>
                </a:r>
                <a14:m>
                  <m:oMath xmlns:m="http://schemas.openxmlformats.org/officeDocument/2006/math">
                    <m:f>
                      <m:fPr>
                        <m:ctrlPr>
                          <a:rPr lang="en-US" altLang="zh-CN" b="1" i="1" smtClean="0">
                            <a:latin typeface="Cambria Math" panose="02040503050406030204" pitchFamily="18" charset="0"/>
                          </a:rPr>
                        </m:ctrlPr>
                      </m:fPr>
                      <m:num>
                        <m:r>
                          <a:rPr lang="zh-CN" altLang="en-US" b="1" i="1">
                            <a:latin typeface="Cambria Math"/>
                          </a:rPr>
                          <m:t>𝝏</m:t>
                        </m:r>
                        <m:r>
                          <a:rPr lang="en-US" altLang="zh-CN" b="1" i="1">
                            <a:latin typeface="Cambria Math"/>
                          </a:rPr>
                          <m:t>𝒑</m:t>
                        </m:r>
                      </m:num>
                      <m:den>
                        <m:r>
                          <a:rPr lang="zh-CN" altLang="en-US" b="1" i="1">
                            <a:latin typeface="Cambria Math"/>
                          </a:rPr>
                          <m:t>𝝏</m:t>
                        </m:r>
                        <m:r>
                          <a:rPr lang="en-US" altLang="zh-CN" b="1" i="1">
                            <a:latin typeface="Cambria Math"/>
                          </a:rPr>
                          <m:t>𝒕</m:t>
                        </m:r>
                      </m:den>
                    </m:f>
                    <m:r>
                      <a:rPr lang="en-US" altLang="zh-CN" b="1" i="1">
                        <a:latin typeface="Cambria Math"/>
                      </a:rPr>
                      <m:t>=−</m:t>
                    </m:r>
                    <m:f>
                      <m:fPr>
                        <m:ctrlPr>
                          <a:rPr lang="en-US" altLang="zh-CN" b="1" i="1">
                            <a:latin typeface="Cambria Math" panose="02040503050406030204" pitchFamily="18" charset="0"/>
                          </a:rPr>
                        </m:ctrlPr>
                      </m:fPr>
                      <m:num>
                        <m:r>
                          <a:rPr lang="zh-CN" altLang="en-US" b="1" i="1">
                            <a:latin typeface="Cambria Math"/>
                          </a:rPr>
                          <m:t>𝝏</m:t>
                        </m:r>
                        <m:sSub>
                          <m:sSubPr>
                            <m:ctrlPr>
                              <a:rPr lang="en-US" altLang="zh-CN" b="1" i="1">
                                <a:latin typeface="Cambria Math" panose="02040503050406030204" pitchFamily="18" charset="0"/>
                              </a:rPr>
                            </m:ctrlPr>
                          </m:sSubPr>
                          <m:e>
                            <m:r>
                              <a:rPr lang="en-US" altLang="zh-CN" b="1" i="1">
                                <a:latin typeface="Cambria Math"/>
                              </a:rPr>
                              <m:t>𝑺</m:t>
                            </m:r>
                          </m:e>
                          <m:sub>
                            <m:r>
                              <a:rPr lang="en-US" altLang="zh-CN" b="1" i="1">
                                <a:latin typeface="Cambria Math"/>
                              </a:rPr>
                              <m:t>𝒑</m:t>
                            </m:r>
                          </m:sub>
                        </m:sSub>
                      </m:num>
                      <m:den>
                        <m:r>
                          <a:rPr lang="zh-CN" altLang="en-US" b="1" i="1">
                            <a:latin typeface="Cambria Math"/>
                          </a:rPr>
                          <m:t>𝝏</m:t>
                        </m:r>
                        <m:r>
                          <a:rPr lang="en-US" altLang="zh-CN" b="1" i="1">
                            <a:latin typeface="Cambria Math"/>
                          </a:rPr>
                          <m:t>𝒙</m:t>
                        </m:r>
                      </m:den>
                    </m:f>
                    <m:r>
                      <a:rPr lang="en-US" altLang="zh-CN" b="1">
                        <a:latin typeface="Cambria Math"/>
                      </a:rPr>
                      <m:t>−</m:t>
                    </m:r>
                    <m:f>
                      <m:fPr>
                        <m:ctrlPr>
                          <a:rPr lang="en-US" altLang="zh-CN" b="1" i="1">
                            <a:latin typeface="Cambria Math" panose="02040503050406030204" pitchFamily="18" charset="0"/>
                          </a:rPr>
                        </m:ctrlPr>
                      </m:fPr>
                      <m:num>
                        <m:r>
                          <a:rPr lang="en-US" altLang="zh-CN" b="1" i="1">
                            <a:latin typeface="Cambria Math"/>
                            <a:ea typeface="Cambria Math"/>
                          </a:rPr>
                          <m:t>∆</m:t>
                        </m:r>
                        <m:r>
                          <a:rPr lang="en-US" altLang="zh-CN" b="1" i="1">
                            <a:latin typeface="Cambria Math"/>
                            <a:ea typeface="Cambria Math"/>
                          </a:rPr>
                          <m:t>𝒑</m:t>
                        </m:r>
                      </m:num>
                      <m:den>
                        <m:r>
                          <a:rPr lang="zh-CN" altLang="en-US" b="1" i="1">
                            <a:latin typeface="Cambria Math"/>
                          </a:rPr>
                          <m:t>𝝉</m:t>
                        </m:r>
                      </m:den>
                    </m:f>
                    <m:r>
                      <a:rPr lang="en-US" altLang="zh-CN" b="1">
                        <a:latin typeface="Cambria Math"/>
                      </a:rPr>
                      <m:t>+</m:t>
                    </m:r>
                    <m:r>
                      <a:rPr lang="en-US" altLang="zh-CN" b="1">
                        <a:latin typeface="Cambria Math"/>
                      </a:rPr>
                      <m:t>𝐆</m:t>
                    </m:r>
                  </m:oMath>
                </a14:m>
                <a:r>
                  <a:rPr lang="zh-CN" altLang="en-US" b="1" dirty="0" smtClean="0"/>
                  <a:t>，这就是空穴的连续性方程。但是要想通过这个方程研究空穴的变化情况，需要具体考虑扩散和漂移过程。</a:t>
                </a:r>
                <a:endParaRPr lang="zh-CN" altLang="en-US" b="1"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b="1" dirty="0"/>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有上述分析就可以知道</a:t>
                </a:r>
                <a:r>
                  <a:rPr lang="en-US" altLang="zh-CN" dirty="0" err="1" smtClean="0"/>
                  <a:t>dt</a:t>
                </a:r>
                <a:r>
                  <a:rPr lang="zh-CN" altLang="en-US" dirty="0" smtClean="0"/>
                  <a:t>时间间隔内，小体积元中空穴的数目变化</a:t>
                </a:r>
                <a:r>
                  <a:rPr lang="en-US" altLang="zh-CN" dirty="0" smtClean="0"/>
                  <a:t>》</a:t>
                </a:r>
                <a:r>
                  <a:rPr lang="zh-CN" altLang="en-US" dirty="0" smtClean="0"/>
                  <a:t>，</a:t>
                </a:r>
                <a:r>
                  <a:rPr lang="zh-CN" altLang="en-US" b="1" i="0">
                    <a:solidFill>
                      <a:srgbClr val="005C2A"/>
                    </a:solidFill>
                    <a:latin typeface="Cambria Math"/>
                  </a:rPr>
                  <a:t>𝝏</a:t>
                </a:r>
                <a:r>
                  <a:rPr lang="en-US" altLang="zh-CN" b="1" i="0">
                    <a:solidFill>
                      <a:srgbClr val="005C2A"/>
                    </a:solidFill>
                    <a:latin typeface="Cambria Math"/>
                  </a:rPr>
                  <a:t>𝒑</a:t>
                </a:r>
                <a:r>
                  <a:rPr lang="en-US" altLang="zh-CN" b="1" i="0" smtClean="0">
                    <a:solidFill>
                      <a:srgbClr val="005C2A"/>
                    </a:solidFill>
                    <a:latin typeface="Cambria Math" panose="02040503050406030204" pitchFamily="18" charset="0"/>
                  </a:rPr>
                  <a:t>/</a:t>
                </a:r>
                <a:r>
                  <a:rPr lang="zh-CN" altLang="en-US" b="1" i="0">
                    <a:solidFill>
                      <a:srgbClr val="005C2A"/>
                    </a:solidFill>
                    <a:latin typeface="Cambria Math"/>
                  </a:rPr>
                  <a:t>𝝏</a:t>
                </a:r>
                <a:r>
                  <a:rPr lang="en-US" altLang="zh-CN" b="1" i="0">
                    <a:solidFill>
                      <a:srgbClr val="005C2A"/>
                    </a:solidFill>
                    <a:latin typeface="Cambria Math"/>
                  </a:rPr>
                  <a:t>𝒕 𝒅𝒙𝒅𝒚𝒅𝒛𝒅𝒕</a:t>
                </a:r>
                <a:r>
                  <a:rPr lang="en-US" altLang="zh-CN" dirty="0" smtClean="0"/>
                  <a:t>》</a:t>
                </a:r>
                <a:r>
                  <a:rPr lang="zh-CN" altLang="en-US" dirty="0" smtClean="0"/>
                  <a:t>包括扩散和漂移流密度引起的空穴的增量</a:t>
                </a:r>
                <a:r>
                  <a:rPr lang="en-US" altLang="zh-CN" dirty="0" smtClean="0"/>
                  <a:t>》</a:t>
                </a:r>
                <a:r>
                  <a:rPr lang="zh-CN" altLang="en-US" dirty="0" smtClean="0"/>
                  <a:t>，非平衡载流子常数引起的空穴的增量</a:t>
                </a:r>
                <a:r>
                  <a:rPr lang="en-US" altLang="zh-CN" dirty="0" smtClean="0"/>
                  <a:t>》</a:t>
                </a:r>
                <a:r>
                  <a:rPr lang="zh-CN" altLang="en-US" dirty="0" smtClean="0"/>
                  <a:t>非平衡载流子复合引起的空穴的增量</a:t>
                </a:r>
                <a:r>
                  <a:rPr lang="en-US" altLang="zh-CN" dirty="0" smtClean="0"/>
                  <a:t>》</a:t>
                </a:r>
                <a:r>
                  <a:rPr lang="zh-CN" altLang="en-US" dirty="0" smtClean="0"/>
                  <a:t>，这三项的和</a:t>
                </a:r>
                <a:r>
                  <a:rPr lang="en-US" altLang="zh-CN" dirty="0" smtClean="0"/>
                  <a:t>》</a:t>
                </a:r>
                <a:r>
                  <a:rPr lang="zh-CN" altLang="en-US" dirty="0" smtClean="0"/>
                  <a:t>等于</a:t>
                </a:r>
                <a:r>
                  <a:rPr lang="en-US" altLang="zh-CN" dirty="0" smtClean="0"/>
                  <a:t>》</a:t>
                </a:r>
                <a:r>
                  <a:rPr lang="en-US" altLang="zh-CN" dirty="0" err="1" smtClean="0"/>
                  <a:t>dt</a:t>
                </a:r>
                <a:r>
                  <a:rPr lang="zh-CN" altLang="en-US" dirty="0" smtClean="0"/>
                  <a:t>时间间隔内，小体积元内的空穴数目变化。</a:t>
                </a:r>
                <a:r>
                  <a:rPr lang="en-US" altLang="zh-CN" dirty="0" smtClean="0"/>
                  <a:t>》</a:t>
                </a:r>
                <a:r>
                  <a:rPr lang="zh-CN" altLang="en-US" dirty="0" smtClean="0"/>
                  <a:t>可知单位时间内单位体积内的空穴数量的变化为</a:t>
                </a:r>
                <a:r>
                  <a:rPr lang="en-US" altLang="zh-CN" dirty="0" smtClean="0"/>
                  <a:t>》</a:t>
                </a:r>
                <a:r>
                  <a:rPr lang="zh-CN" altLang="en-US" dirty="0" smtClean="0"/>
                  <a:t>，</a:t>
                </a:r>
                <a:r>
                  <a:rPr lang="zh-CN" altLang="en-US" b="1" i="0">
                    <a:latin typeface="Cambria Math"/>
                  </a:rPr>
                  <a:t>𝝏</a:t>
                </a:r>
                <a:r>
                  <a:rPr lang="en-US" altLang="zh-CN" b="1" i="0">
                    <a:latin typeface="Cambria Math"/>
                  </a:rPr>
                  <a:t>𝒑</a:t>
                </a:r>
                <a:r>
                  <a:rPr lang="en-US" altLang="zh-CN" b="1" i="0" smtClean="0">
                    <a:latin typeface="Cambria Math" panose="02040503050406030204" pitchFamily="18" charset="0"/>
                  </a:rPr>
                  <a:t>/</a:t>
                </a:r>
                <a:r>
                  <a:rPr lang="zh-CN" altLang="en-US" b="1" i="0">
                    <a:latin typeface="Cambria Math"/>
                  </a:rPr>
                  <a:t>𝝏</a:t>
                </a:r>
                <a:r>
                  <a:rPr lang="en-US" altLang="zh-CN" b="1" i="0">
                    <a:latin typeface="Cambria Math"/>
                  </a:rPr>
                  <a:t>𝒕=−</a:t>
                </a:r>
                <a:r>
                  <a:rPr lang="en-US" altLang="zh-CN" b="1" i="0">
                    <a:latin typeface="Cambria Math" panose="02040503050406030204" pitchFamily="18" charset="0"/>
                  </a:rPr>
                  <a:t>(</a:t>
                </a:r>
                <a:r>
                  <a:rPr lang="zh-CN" altLang="en-US" b="1" i="0">
                    <a:latin typeface="Cambria Math"/>
                  </a:rPr>
                  <a:t>𝝏</a:t>
                </a:r>
                <a:r>
                  <a:rPr lang="en-US" altLang="zh-CN" b="1" i="0">
                    <a:latin typeface="Cambria Math"/>
                  </a:rPr>
                  <a:t>𝑺</a:t>
                </a:r>
                <a:r>
                  <a:rPr lang="en-US" altLang="zh-CN" b="1" i="0">
                    <a:latin typeface="Cambria Math" panose="02040503050406030204" pitchFamily="18" charset="0"/>
                  </a:rPr>
                  <a:t>_</a:t>
                </a:r>
                <a:r>
                  <a:rPr lang="en-US" altLang="zh-CN" b="1" i="0">
                    <a:latin typeface="Cambria Math"/>
                  </a:rPr>
                  <a:t>𝒑</a:t>
                </a:r>
                <a:r>
                  <a:rPr lang="en-US" altLang="zh-CN" b="1" i="0">
                    <a:latin typeface="Cambria Math" panose="02040503050406030204" pitchFamily="18" charset="0"/>
                  </a:rPr>
                  <a:t>)/</a:t>
                </a:r>
                <a:r>
                  <a:rPr lang="zh-CN" altLang="en-US" b="1" i="0">
                    <a:latin typeface="Cambria Math"/>
                  </a:rPr>
                  <a:t>𝝏</a:t>
                </a:r>
                <a:r>
                  <a:rPr lang="en-US" altLang="zh-CN" b="1" i="0">
                    <a:latin typeface="Cambria Math"/>
                  </a:rPr>
                  <a:t>𝒙−</a:t>
                </a:r>
                <a:r>
                  <a:rPr lang="en-US" altLang="zh-CN" b="1" i="0">
                    <a:latin typeface="Cambria Math"/>
                    <a:ea typeface="Cambria Math"/>
                  </a:rPr>
                  <a:t>∆𝒑</a:t>
                </a:r>
                <a:r>
                  <a:rPr lang="en-US" altLang="zh-CN" b="1" i="0">
                    <a:latin typeface="Cambria Math" panose="02040503050406030204" pitchFamily="18" charset="0"/>
                    <a:ea typeface="Cambria Math"/>
                  </a:rPr>
                  <a:t>/</a:t>
                </a:r>
                <a:r>
                  <a:rPr lang="zh-CN" altLang="en-US" b="1" i="0">
                    <a:latin typeface="Cambria Math"/>
                  </a:rPr>
                  <a:t>𝝉</a:t>
                </a:r>
                <a:r>
                  <a:rPr lang="en-US" altLang="zh-CN" b="1" i="0">
                    <a:latin typeface="Cambria Math"/>
                  </a:rPr>
                  <a:t>+𝐆</a:t>
                </a:r>
                <a:r>
                  <a:rPr lang="zh-CN" altLang="en-US" b="1" dirty="0" smtClean="0"/>
                  <a:t>，这就是空穴的连续性方程。但是要想通过这个方程研究空穴的变化情况，需要具体考虑扩散和漂移过程。</a:t>
                </a:r>
                <a:endParaRPr lang="zh-CN" altLang="en-US" b="1"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b="1" dirty="0"/>
              </a:p>
              <a:p>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5</a:t>
            </a:fld>
            <a:endParaRPr lang="en-US"/>
          </a:p>
        </p:txBody>
      </p:sp>
    </p:spTree>
    <p:extLst>
      <p:ext uri="{BB962C8B-B14F-4D97-AF65-F5344CB8AC3E}">
        <p14:creationId xmlns:p14="http://schemas.microsoft.com/office/powerpoint/2010/main" val="2989509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pitchFamily="34" charset="0"/>
                <a:ea typeface="宋体" pitchFamily="2" charset="-122"/>
                <a:cs typeface="+mn-cs"/>
              </a:rPr>
              <a:t>在实际情况下，</a:t>
            </a:r>
            <a:r>
              <a:rPr lang="zh-CN" altLang="en-US" sz="1200" kern="1200" dirty="0" smtClean="0">
                <a:solidFill>
                  <a:schemeClr val="tx1"/>
                </a:solidFill>
                <a:effectLst/>
                <a:latin typeface="Arial" pitchFamily="34" charset="0"/>
                <a:ea typeface="宋体" pitchFamily="2" charset="-122"/>
                <a:cs typeface="+mn-cs"/>
              </a:rPr>
              <a:t>可以通过</a:t>
            </a:r>
            <a:r>
              <a:rPr lang="zh-CN" altLang="zh-CN" sz="1200" kern="1200" dirty="0" smtClean="0">
                <a:solidFill>
                  <a:schemeClr val="tx1"/>
                </a:solidFill>
                <a:effectLst/>
                <a:latin typeface="Arial" pitchFamily="34" charset="0"/>
                <a:ea typeface="宋体" pitchFamily="2" charset="-122"/>
                <a:cs typeface="+mn-cs"/>
              </a:rPr>
              <a:t>测量</a:t>
            </a:r>
            <a:r>
              <a:rPr lang="zh-CN" altLang="en-US" sz="1200" kern="1200" dirty="0" smtClean="0">
                <a:solidFill>
                  <a:schemeClr val="tx1"/>
                </a:solidFill>
                <a:effectLst/>
                <a:latin typeface="Arial" pitchFamily="34" charset="0"/>
                <a:ea typeface="宋体" pitchFamily="2" charset="-122"/>
                <a:cs typeface="+mn-cs"/>
              </a:rPr>
              <a:t>得到</a:t>
            </a:r>
            <a:r>
              <a:rPr lang="zh-CN" altLang="zh-CN" sz="1200" kern="1200" dirty="0" smtClean="0">
                <a:solidFill>
                  <a:schemeClr val="tx1"/>
                </a:solidFill>
                <a:effectLst/>
                <a:latin typeface="Arial" pitchFamily="34" charset="0"/>
                <a:ea typeface="宋体" pitchFamily="2" charset="-122"/>
                <a:cs typeface="+mn-cs"/>
              </a:rPr>
              <a:t>半导体中的电流，而电流密度反应的就是载流子的流密度情况，空穴的电流密度</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等于单个空穴电荷量乘以空穴的流密度。用空穴电流密度代替空穴的流密度，则</a:t>
            </a:r>
            <a:r>
              <a:rPr lang="zh-CN" altLang="en-US" sz="1200" kern="1200" dirty="0" smtClean="0">
                <a:solidFill>
                  <a:schemeClr val="tx1"/>
                </a:solidFill>
                <a:effectLst/>
                <a:latin typeface="Arial" pitchFamily="34" charset="0"/>
                <a:ea typeface="宋体" pitchFamily="2" charset="-122"/>
                <a:cs typeface="+mn-cs"/>
              </a:rPr>
              <a:t>空穴</a:t>
            </a:r>
            <a:r>
              <a:rPr lang="zh-CN" altLang="zh-CN" sz="1200" kern="1200" dirty="0" smtClean="0">
                <a:solidFill>
                  <a:schemeClr val="tx1"/>
                </a:solidFill>
                <a:effectLst/>
                <a:latin typeface="Arial" pitchFamily="34" charset="0"/>
                <a:ea typeface="宋体" pitchFamily="2" charset="-122"/>
                <a:cs typeface="+mn-cs"/>
              </a:rPr>
              <a:t>的连续性方程</a:t>
            </a:r>
            <a:r>
              <a:rPr lang="zh-CN" altLang="en-US" sz="1200" kern="1200" dirty="0" smtClean="0">
                <a:solidFill>
                  <a:schemeClr val="tx1"/>
                </a:solidFill>
                <a:effectLst/>
                <a:latin typeface="Arial" pitchFamily="34" charset="0"/>
                <a:ea typeface="宋体" pitchFamily="2" charset="-122"/>
                <a:cs typeface="+mn-cs"/>
              </a:rPr>
              <a:t>变</a:t>
            </a:r>
            <a:r>
              <a:rPr lang="zh-CN" altLang="zh-CN" sz="1200" kern="1200" dirty="0" smtClean="0">
                <a:solidFill>
                  <a:schemeClr val="tx1"/>
                </a:solidFill>
                <a:effectLst/>
                <a:latin typeface="Arial" pitchFamily="34" charset="0"/>
                <a:ea typeface="宋体" pitchFamily="2" charset="-122"/>
                <a:cs typeface="+mn-cs"/>
              </a:rPr>
              <a:t>为》。同理可以获得半导体中电子的连续性方程》。推广</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到三维情况，</a:t>
            </a:r>
            <a:r>
              <a:rPr lang="zh-CN" altLang="en-US" sz="1200" kern="1200" dirty="0" smtClean="0">
                <a:solidFill>
                  <a:schemeClr val="tx1"/>
                </a:solidFill>
                <a:effectLst/>
                <a:latin typeface="Arial" pitchFamily="34" charset="0"/>
                <a:ea typeface="宋体" pitchFamily="2" charset="-122"/>
                <a:cs typeface="+mn-cs"/>
              </a:rPr>
              <a:t>得到</a:t>
            </a:r>
            <a:r>
              <a:rPr lang="zh-CN" altLang="zh-CN" sz="1200" kern="1200" dirty="0" smtClean="0">
                <a:solidFill>
                  <a:schemeClr val="tx1"/>
                </a:solidFill>
                <a:effectLst/>
                <a:latin typeface="Arial" pitchFamily="34" charset="0"/>
                <a:ea typeface="宋体" pitchFamily="2" charset="-122"/>
                <a:cs typeface="+mn-cs"/>
              </a:rPr>
              <a:t>空穴连续性方程》，电子连续性方程》，注意，公式中一维时是电流对</a:t>
            </a:r>
            <a:r>
              <a:rPr lang="en-US" altLang="zh-CN" sz="1200" kern="1200" dirty="0" smtClean="0">
                <a:solidFill>
                  <a:schemeClr val="tx1"/>
                </a:solidFill>
                <a:effectLst/>
                <a:latin typeface="Arial" pitchFamily="34" charset="0"/>
                <a:ea typeface="宋体" pitchFamily="2" charset="-122"/>
                <a:cs typeface="+mn-cs"/>
              </a:rPr>
              <a:t>x</a:t>
            </a:r>
            <a:r>
              <a:rPr lang="zh-CN" altLang="zh-CN" sz="1200" kern="1200" dirty="0" smtClean="0">
                <a:solidFill>
                  <a:schemeClr val="tx1"/>
                </a:solidFill>
                <a:effectLst/>
                <a:latin typeface="Arial" pitchFamily="34" charset="0"/>
                <a:ea typeface="宋体" pitchFamily="2" charset="-122"/>
                <a:cs typeface="+mn-cs"/>
              </a:rPr>
              <a:t>求偏导，而三维时是求的电流的散度。从数学知识知道，散度代表单位体积内流出的量。注意</a:t>
            </a:r>
            <a:r>
              <a:rPr lang="zh-CN" altLang="en-US" sz="1200" kern="1200" dirty="0" smtClean="0">
                <a:solidFill>
                  <a:schemeClr val="tx1"/>
                </a:solidFill>
                <a:effectLst/>
                <a:latin typeface="Arial" pitchFamily="34" charset="0"/>
                <a:ea typeface="宋体" pitchFamily="2" charset="-122"/>
                <a:cs typeface="+mn-cs"/>
              </a:rPr>
              <a:t>公式中的</a:t>
            </a:r>
            <a:r>
              <a:rPr lang="zh-CN" altLang="zh-CN" sz="1200" kern="1200" dirty="0" smtClean="0">
                <a:solidFill>
                  <a:schemeClr val="tx1"/>
                </a:solidFill>
                <a:effectLst/>
                <a:latin typeface="Arial" pitchFamily="34" charset="0"/>
                <a:ea typeface="宋体" pitchFamily="2" charset="-122"/>
                <a:cs typeface="+mn-cs"/>
              </a:rPr>
              <a:t>的符号，</a:t>
            </a:r>
            <a:r>
              <a:rPr lang="zh-CN" altLang="en-US" sz="1200" kern="1200" dirty="0" smtClean="0">
                <a:solidFill>
                  <a:schemeClr val="tx1"/>
                </a:solidFill>
                <a:effectLst/>
                <a:latin typeface="Arial" pitchFamily="34" charset="0"/>
                <a:ea typeface="宋体" pitchFamily="2" charset="-122"/>
                <a:cs typeface="+mn-cs"/>
              </a:rPr>
              <a:t>公式中等号的左侧为载流子密度对时间的偏导数表示载流子的增量，公式中右侧，第一项中载流子电流的</a:t>
            </a:r>
            <a:r>
              <a:rPr lang="zh-CN" altLang="zh-CN" sz="1200" kern="1200" dirty="0" smtClean="0">
                <a:solidFill>
                  <a:schemeClr val="tx1"/>
                </a:solidFill>
                <a:effectLst/>
                <a:latin typeface="Arial" pitchFamily="34" charset="0"/>
                <a:ea typeface="宋体" pitchFamily="2" charset="-122"/>
                <a:cs typeface="+mn-cs"/>
              </a:rPr>
              <a:t>散度表示</a:t>
            </a:r>
            <a:r>
              <a:rPr lang="zh-CN" altLang="en-US" sz="1200" kern="1200" dirty="0" smtClean="0">
                <a:solidFill>
                  <a:schemeClr val="tx1"/>
                </a:solidFill>
                <a:effectLst/>
                <a:latin typeface="Arial" pitchFamily="34" charset="0"/>
                <a:ea typeface="宋体" pitchFamily="2" charset="-122"/>
                <a:cs typeface="+mn-cs"/>
              </a:rPr>
              <a:t>载流子</a:t>
            </a:r>
            <a:r>
              <a:rPr lang="zh-CN" altLang="zh-CN" sz="1200" kern="1200" dirty="0" smtClean="0">
                <a:solidFill>
                  <a:schemeClr val="tx1"/>
                </a:solidFill>
                <a:effectLst/>
                <a:latin typeface="Arial" pitchFamily="34" charset="0"/>
                <a:ea typeface="宋体" pitchFamily="2" charset="-122"/>
                <a:cs typeface="+mn-cs"/>
              </a:rPr>
              <a:t>流出的量，也就是载流子数量的减少，</a:t>
            </a:r>
            <a:r>
              <a:rPr lang="zh-CN" altLang="en-US" sz="1200" kern="1200" dirty="0" smtClean="0">
                <a:solidFill>
                  <a:schemeClr val="tx1"/>
                </a:solidFill>
                <a:effectLst/>
                <a:latin typeface="Arial" pitchFamily="34" charset="0"/>
                <a:ea typeface="宋体" pitchFamily="2" charset="-122"/>
                <a:cs typeface="+mn-cs"/>
              </a:rPr>
              <a:t>此项加上负号，载流子的增加，对于空穴，此项前为负，</a:t>
            </a:r>
            <a:r>
              <a:rPr lang="zh-CN" altLang="zh-CN" sz="1200" kern="1200" dirty="0" smtClean="0">
                <a:solidFill>
                  <a:schemeClr val="tx1"/>
                </a:solidFill>
                <a:effectLst/>
                <a:latin typeface="Arial" pitchFamily="34" charset="0"/>
                <a:ea typeface="宋体" pitchFamily="2" charset="-122"/>
                <a:cs typeface="+mn-cs"/>
              </a:rPr>
              <a:t>而对于电子，电子的电荷量</a:t>
            </a:r>
            <a:r>
              <a:rPr lang="zh-CN" altLang="en-US" sz="1200" kern="1200" dirty="0" smtClean="0">
                <a:solidFill>
                  <a:schemeClr val="tx1"/>
                </a:solidFill>
                <a:effectLst/>
                <a:latin typeface="Arial" pitchFamily="34" charset="0"/>
                <a:ea typeface="宋体" pitchFamily="2" charset="-122"/>
                <a:cs typeface="+mn-cs"/>
              </a:rPr>
              <a:t>为负</a:t>
            </a:r>
            <a:r>
              <a:rPr lang="zh-CN" altLang="zh-CN" sz="1200" kern="1200" dirty="0" smtClean="0">
                <a:solidFill>
                  <a:schemeClr val="tx1"/>
                </a:solidFill>
                <a:effectLst/>
                <a:latin typeface="Arial" pitchFamily="34" charset="0"/>
                <a:ea typeface="宋体" pitchFamily="2" charset="-122"/>
                <a:cs typeface="+mn-cs"/>
              </a:rPr>
              <a:t>，两个</a:t>
            </a:r>
            <a:r>
              <a:rPr lang="zh-CN" altLang="en-US" sz="1200" kern="1200" dirty="0" smtClean="0">
                <a:solidFill>
                  <a:schemeClr val="tx1"/>
                </a:solidFill>
                <a:effectLst/>
                <a:latin typeface="Arial" pitchFamily="34" charset="0"/>
                <a:ea typeface="宋体" pitchFamily="2" charset="-122"/>
                <a:cs typeface="+mn-cs"/>
              </a:rPr>
              <a:t>负号</a:t>
            </a:r>
            <a:r>
              <a:rPr lang="zh-CN" altLang="zh-CN" sz="1200" kern="1200" dirty="0" smtClean="0">
                <a:solidFill>
                  <a:schemeClr val="tx1"/>
                </a:solidFill>
                <a:effectLst/>
                <a:latin typeface="Arial" pitchFamily="34" charset="0"/>
                <a:ea typeface="宋体" pitchFamily="2" charset="-122"/>
                <a:cs typeface="+mn-cs"/>
              </a:rPr>
              <a:t>相消，此项前面是正号，</a:t>
            </a:r>
            <a:r>
              <a:rPr lang="zh-CN" altLang="en-US" sz="1200" kern="1200" dirty="0" smtClean="0">
                <a:solidFill>
                  <a:schemeClr val="tx1"/>
                </a:solidFill>
                <a:effectLst/>
                <a:latin typeface="Arial" pitchFamily="34" charset="0"/>
                <a:ea typeface="宋体" pitchFamily="2" charset="-122"/>
                <a:cs typeface="+mn-cs"/>
              </a:rPr>
              <a:t>右侧第二项是载流子的复合项，复合表示</a:t>
            </a:r>
            <a:r>
              <a:rPr lang="zh-CN" altLang="zh-CN" sz="1200" kern="1200" dirty="0" smtClean="0">
                <a:solidFill>
                  <a:schemeClr val="tx1"/>
                </a:solidFill>
                <a:effectLst/>
                <a:latin typeface="Arial" pitchFamily="34" charset="0"/>
                <a:ea typeface="宋体" pitchFamily="2" charset="-122"/>
                <a:cs typeface="+mn-cs"/>
              </a:rPr>
              <a:t>载流子的减少，</a:t>
            </a:r>
            <a:r>
              <a:rPr lang="zh-CN" altLang="en-US" sz="1200" kern="1200" dirty="0" smtClean="0">
                <a:solidFill>
                  <a:schemeClr val="tx1"/>
                </a:solidFill>
                <a:effectLst/>
                <a:latin typeface="Arial" pitchFamily="34" charset="0"/>
                <a:ea typeface="宋体" pitchFamily="2" charset="-122"/>
                <a:cs typeface="+mn-cs"/>
              </a:rPr>
              <a:t>加上负号表示载流子的增量，右侧第三项时载流子的</a:t>
            </a:r>
            <a:r>
              <a:rPr lang="zh-CN" altLang="zh-CN" sz="1200" kern="1200" dirty="0" smtClean="0">
                <a:solidFill>
                  <a:schemeClr val="tx1"/>
                </a:solidFill>
                <a:effectLst/>
                <a:latin typeface="Arial" pitchFamily="34" charset="0"/>
                <a:ea typeface="宋体" pitchFamily="2" charset="-122"/>
                <a:cs typeface="+mn-cs"/>
              </a:rPr>
              <a:t>产生项</a:t>
            </a:r>
            <a:r>
              <a:rPr lang="zh-CN" altLang="en-US" sz="1200" kern="1200" dirty="0" smtClean="0">
                <a:solidFill>
                  <a:schemeClr val="tx1"/>
                </a:solidFill>
                <a:effectLst/>
                <a:latin typeface="Arial" pitchFamily="34" charset="0"/>
                <a:ea typeface="宋体" pitchFamily="2" charset="-122"/>
                <a:cs typeface="+mn-cs"/>
              </a:rPr>
              <a:t>，表示</a:t>
            </a:r>
            <a:r>
              <a:rPr lang="zh-CN" altLang="zh-CN" sz="1200" kern="1200" dirty="0" smtClean="0">
                <a:solidFill>
                  <a:schemeClr val="tx1"/>
                </a:solidFill>
                <a:effectLst/>
                <a:latin typeface="Arial" pitchFamily="34" charset="0"/>
                <a:ea typeface="宋体" pitchFamily="2" charset="-122"/>
                <a:cs typeface="+mn-cs"/>
              </a:rPr>
              <a:t>载流子的增加，</a:t>
            </a:r>
            <a:r>
              <a:rPr lang="zh-CN" altLang="en-US" sz="1200" kern="1200" dirty="0" smtClean="0">
                <a:solidFill>
                  <a:schemeClr val="tx1"/>
                </a:solidFill>
                <a:effectLst/>
                <a:latin typeface="Arial" pitchFamily="34" charset="0"/>
                <a:ea typeface="宋体" pitchFamily="2" charset="-122"/>
                <a:cs typeface="+mn-cs"/>
              </a:rPr>
              <a:t>符号为正号</a:t>
            </a:r>
            <a:r>
              <a:rPr lang="zh-CN" altLang="zh-CN" sz="1200" kern="1200" dirty="0" smtClean="0">
                <a:solidFill>
                  <a:schemeClr val="tx1"/>
                </a:solidFill>
                <a:effectLst/>
                <a:latin typeface="Arial" pitchFamily="34" charset="0"/>
                <a:ea typeface="宋体" pitchFamily="2" charset="-122"/>
                <a:cs typeface="+mn-cs"/>
              </a:rPr>
              <a:t>。</a:t>
            </a:r>
            <a:endParaRPr lang="en-US" altLang="zh-CN" sz="1200" kern="1200" dirty="0" smtClean="0">
              <a:solidFill>
                <a:schemeClr val="tx1"/>
              </a:solidFill>
              <a:effectLst/>
              <a:latin typeface="Arial" pitchFamily="34" charset="0"/>
              <a:ea typeface="宋体" pitchFamily="2" charset="-122"/>
              <a:cs typeface="+mn-cs"/>
            </a:endParaRPr>
          </a:p>
          <a:p>
            <a:endParaRPr lang="en-US" altLang="zh-CN" sz="1200" kern="1200" dirty="0" smtClean="0">
              <a:solidFill>
                <a:schemeClr val="tx1"/>
              </a:solidFill>
              <a:effectLst/>
              <a:latin typeface="Arial" pitchFamily="34" charset="0"/>
              <a:ea typeface="宋体" pitchFamily="2" charset="-122"/>
              <a:cs typeface="+mn-cs"/>
            </a:endParaRPr>
          </a:p>
          <a:p>
            <a:r>
              <a:rPr lang="zh-CN" altLang="zh-CN" sz="1200" kern="1200" dirty="0" smtClean="0">
                <a:solidFill>
                  <a:schemeClr val="tx1"/>
                </a:solidFill>
                <a:effectLst/>
                <a:latin typeface="Arial" pitchFamily="34" charset="0"/>
                <a:ea typeface="宋体" pitchFamily="2" charset="-122"/>
                <a:cs typeface="+mn-cs"/>
              </a:rPr>
              <a:t>接着再具体的将空穴电流密度》，和电子</a:t>
            </a:r>
            <a:r>
              <a:rPr lang="zh-CN" altLang="en-US" sz="1200" kern="1200" dirty="0" smtClean="0">
                <a:solidFill>
                  <a:schemeClr val="tx1"/>
                </a:solidFill>
                <a:effectLst/>
                <a:latin typeface="Arial" pitchFamily="34" charset="0"/>
                <a:ea typeface="宋体" pitchFamily="2" charset="-122"/>
                <a:cs typeface="+mn-cs"/>
              </a:rPr>
              <a:t>电流</a:t>
            </a:r>
            <a:r>
              <a:rPr lang="zh-CN" altLang="zh-CN" sz="1200" kern="1200" dirty="0" smtClean="0">
                <a:solidFill>
                  <a:schemeClr val="tx1"/>
                </a:solidFill>
                <a:effectLst/>
                <a:latin typeface="Arial" pitchFamily="34" charset="0"/>
                <a:ea typeface="宋体" pitchFamily="2" charset="-122"/>
                <a:cs typeface="+mn-cs"/>
              </a:rPr>
              <a:t>密度》代入空穴连续性方程和电子连续性方程。此处为了简便，还是考虑一维情况。电流的漂移电流项》代入到连续性方程中》，</a:t>
            </a:r>
            <a:r>
              <a:rPr lang="zh-CN" altLang="en-US" sz="1200" kern="1200" dirty="0" smtClean="0">
                <a:solidFill>
                  <a:schemeClr val="tx1"/>
                </a:solidFill>
                <a:effectLst/>
                <a:latin typeface="Arial" pitchFamily="34" charset="0"/>
                <a:ea typeface="宋体" pitchFamily="2" charset="-122"/>
                <a:cs typeface="+mn-cs"/>
              </a:rPr>
              <a:t>由于</a:t>
            </a:r>
            <a:r>
              <a:rPr lang="zh-CN" altLang="zh-CN" sz="1200" kern="1200" dirty="0" smtClean="0">
                <a:solidFill>
                  <a:schemeClr val="tx1"/>
                </a:solidFill>
                <a:effectLst/>
                <a:latin typeface="Arial" pitchFamily="34" charset="0"/>
                <a:ea typeface="宋体" pitchFamily="2" charset="-122"/>
                <a:cs typeface="+mn-cs"/>
              </a:rPr>
              <a:t>载流子密度和电场都是位置的函数，在对</a:t>
            </a:r>
            <a:r>
              <a:rPr lang="en-US" altLang="zh-CN" sz="1200" kern="1200" dirty="0" smtClean="0">
                <a:solidFill>
                  <a:schemeClr val="tx1"/>
                </a:solidFill>
                <a:effectLst/>
                <a:latin typeface="Arial" pitchFamily="34" charset="0"/>
                <a:ea typeface="宋体" pitchFamily="2" charset="-122"/>
                <a:cs typeface="+mn-cs"/>
              </a:rPr>
              <a:t>x</a:t>
            </a:r>
            <a:r>
              <a:rPr lang="zh-CN" altLang="zh-CN" sz="1200" kern="1200" dirty="0" smtClean="0">
                <a:solidFill>
                  <a:schemeClr val="tx1"/>
                </a:solidFill>
                <a:effectLst/>
                <a:latin typeface="Arial" pitchFamily="34" charset="0"/>
                <a:ea typeface="宋体" pitchFamily="2" charset="-122"/>
                <a:cs typeface="+mn-cs"/>
              </a:rPr>
              <a:t>求偏导时，分解为两项。则空穴随时间变化量，包括》空穴在漂移过程中由于空穴密度不均匀引起的空穴积累，》在不均匀的电场中因漂移速度随位置变化引起的空穴积累，》空穴扩散流密度不均匀引起的空穴积累，》非平衡载流子复合引起空穴减少和非平衡载流子产生引起空穴的增加。电子随时间的变化量》与空穴是类似的》 》 》 》。这个两个方程就是完全展开的空穴和电子的连续性方程。需要注意的就是对于空穴和电子，前两项的符号由于电子和空穴的电荷符号不同引起的符号的不同。</a:t>
            </a:r>
            <a:endParaRPr lang="zh-CN" altLang="zh-CN" sz="1200" kern="1200" dirty="0">
              <a:solidFill>
                <a:schemeClr val="tx1"/>
              </a:solidFill>
              <a:effectLst/>
              <a:latin typeface="Arial" pitchFamily="34"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6</a:t>
            </a:fld>
            <a:endParaRPr lang="en-US"/>
          </a:p>
        </p:txBody>
      </p:sp>
    </p:spTree>
    <p:extLst>
      <p:ext uri="{BB962C8B-B14F-4D97-AF65-F5344CB8AC3E}">
        <p14:creationId xmlns:p14="http://schemas.microsoft.com/office/powerpoint/2010/main" val="2833813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对于半导体，在一些条件下，少数载流子的运动起主要作用，下面来分析少数载流子的连续性方程。对于</a:t>
                </a:r>
                <a:r>
                  <a:rPr lang="en-US" altLang="zh-CN" dirty="0" smtClean="0"/>
                  <a:t>n</a:t>
                </a:r>
                <a:r>
                  <a:rPr lang="zh-CN" altLang="en-US" dirty="0" smtClean="0"/>
                  <a:t>型半导体，少数载流子是空穴，对于</a:t>
                </a:r>
                <a:r>
                  <a:rPr lang="en-US" altLang="zh-CN" dirty="0" smtClean="0"/>
                  <a:t>p</a:t>
                </a:r>
                <a:r>
                  <a:rPr lang="zh-CN" altLang="en-US" dirty="0" smtClean="0"/>
                  <a:t>型半导体，少数载流子是电子。现在来分析</a:t>
                </a:r>
                <a:r>
                  <a:rPr lang="en-US" altLang="zh-CN" dirty="0" smtClean="0"/>
                  <a:t>n</a:t>
                </a:r>
                <a:r>
                  <a:rPr lang="zh-CN" altLang="en-US" dirty="0" smtClean="0"/>
                  <a:t>型半导体中的少数载流子空穴的连续性方程。在载流子的连续性方程中存在于电场相关的项，用</a:t>
                </a:r>
                <a:r>
                  <a:rPr lang="en-US" altLang="zh-CN" dirty="0" smtClean="0"/>
                  <a:t>》</a:t>
                </a:r>
                <a:r>
                  <a:rPr lang="zh-CN" altLang="en-US" dirty="0" smtClean="0"/>
                  <a:t>麦克斯韦方程中的电位移矢量与电荷密度的关系将电场换算成载流子密度，这个方程也叫泊松方程。在麦克斯韦方程中电位移矢量的散度等于电荷密度</a:t>
                </a:r>
                <a:r>
                  <a:rPr lang="en-US" altLang="zh-CN" dirty="0" smtClean="0"/>
                  <a:t>》</a:t>
                </a:r>
                <a:r>
                  <a:rPr lang="zh-CN" altLang="en-US" dirty="0" smtClean="0"/>
                  <a:t>。根据电位移矢量与电场的关系，得出电场散度</a:t>
                </a:r>
                <a:r>
                  <a:rPr lang="en-US" altLang="zh-CN" dirty="0" smtClean="0"/>
                  <a:t>》</a:t>
                </a:r>
                <a:r>
                  <a:rPr lang="zh-CN" altLang="en-US" dirty="0" smtClean="0"/>
                  <a:t>等于电荷密度除以真空介电常数</a:t>
                </a:r>
                <a14:m>
                  <m:oMath xmlns:m="http://schemas.openxmlformats.org/officeDocument/2006/math">
                    <m:sSub>
                      <m:sSubPr>
                        <m:ctrlPr>
                          <a:rPr lang="en-US" altLang="zh-CN" b="1" i="1" smtClean="0">
                            <a:latin typeface="Cambria Math" panose="02040503050406030204" pitchFamily="18" charset="0"/>
                          </a:rPr>
                        </m:ctrlPr>
                      </m:sSubPr>
                      <m:e>
                        <m:r>
                          <a:rPr lang="zh-CN" altLang="en-US" b="1" i="1">
                            <a:latin typeface="Cambria Math"/>
                          </a:rPr>
                          <m:t>𝜺</m:t>
                        </m:r>
                      </m:e>
                      <m:sub>
                        <m:r>
                          <a:rPr lang="en-US" altLang="zh-CN" b="1" i="1">
                            <a:latin typeface="Cambria Math"/>
                          </a:rPr>
                          <m:t>𝟎</m:t>
                        </m:r>
                      </m:sub>
                    </m:sSub>
                    <m:sSub>
                      <m:sSubPr>
                        <m:ctrlPr>
                          <a:rPr lang="en-US" altLang="zh-CN" b="1" i="1">
                            <a:latin typeface="Cambria Math" panose="02040503050406030204" pitchFamily="18" charset="0"/>
                          </a:rPr>
                        </m:ctrlPr>
                      </m:sSubPr>
                      <m:e>
                        <m:r>
                          <a:rPr lang="zh-CN" altLang="en-US" b="1" i="1" smtClean="0">
                            <a:latin typeface="Cambria Math" panose="02040503050406030204" pitchFamily="18" charset="0"/>
                          </a:rPr>
                          <m:t>乘以半导体的相对介电常数</m:t>
                        </m:r>
                        <m:r>
                          <a:rPr lang="zh-CN" altLang="en-US" b="1" i="1">
                            <a:latin typeface="Cambria Math"/>
                          </a:rPr>
                          <m:t>𝜺</m:t>
                        </m:r>
                      </m:e>
                      <m:sub>
                        <m:r>
                          <a:rPr lang="en-US" altLang="zh-CN" b="1" i="1">
                            <a:latin typeface="Cambria Math"/>
                          </a:rPr>
                          <m:t>𝒓</m:t>
                        </m:r>
                      </m:sub>
                    </m:sSub>
                    <m:r>
                      <a:rPr lang="zh-CN" altLang="en-US" b="1" i="1">
                        <a:latin typeface="Cambria Math" panose="02040503050406030204" pitchFamily="18" charset="0"/>
                      </a:rPr>
                      <m:t>，</m:t>
                    </m:r>
                    <m:r>
                      <a:rPr lang="en-US" altLang="zh-CN" b="1" i="1">
                        <a:latin typeface="Cambria Math" panose="02040503050406030204" pitchFamily="18" charset="0"/>
                      </a:rPr>
                      <m:t>⟫</m:t>
                    </m:r>
                  </m:oMath>
                </a14:m>
                <a:r>
                  <a:rPr lang="zh-CN" altLang="en-US" dirty="0" smtClean="0"/>
                  <a:t>如果只考虑一维情况，得到电场对</a:t>
                </a:r>
                <a:r>
                  <a:rPr lang="en-US" altLang="zh-CN" dirty="0" smtClean="0"/>
                  <a:t>x</a:t>
                </a:r>
                <a:r>
                  <a:rPr lang="zh-CN" altLang="en-US" dirty="0" smtClean="0"/>
                  <a:t>的偏导数关系</a:t>
                </a:r>
                <a:r>
                  <a:rPr lang="en-US" altLang="zh-CN" dirty="0" smtClean="0"/>
                  <a:t>》</a:t>
                </a:r>
                <a:r>
                  <a:rPr lang="zh-CN" altLang="en-US" dirty="0" smtClean="0"/>
                  <a:t>。</a:t>
                </a:r>
                <a:endParaRPr lang="en-US" altLang="zh-CN" dirty="0" smtClean="0"/>
              </a:p>
              <a:p>
                <a:endParaRPr lang="en-US" altLang="zh-CN" dirty="0" smtClean="0"/>
              </a:p>
              <a:p>
                <a:r>
                  <a:rPr lang="zh-CN" altLang="en-US" dirty="0" smtClean="0"/>
                  <a:t>再假设半导体是均匀半导体</a:t>
                </a:r>
                <a:r>
                  <a:rPr lang="en-US" altLang="zh-CN" dirty="0" smtClean="0"/>
                  <a:t>》</a:t>
                </a:r>
                <a:r>
                  <a:rPr lang="zh-CN" altLang="en-US" dirty="0" smtClean="0"/>
                  <a:t>。在课程中，为了分析方便，经常有一些假设条件，各位同学一定要清楚，在具体的分析中所用的条件。在遇到实际问题时，不能照搬照用，必须要根据实际问题的条件进行分析。下面在分析少数载流子连续性方程中，前提条件是在热平衡时半导体中杂质均匀分布。杂质均匀分布，则热平衡时，半导体中的电子和空穴的密度也是均匀分布的，半导体中电荷有</a:t>
                </a:r>
                <a:r>
                  <a:rPr lang="en-US" altLang="zh-CN" dirty="0" smtClean="0"/>
                  <a:t>》</a:t>
                </a:r>
                <a:r>
                  <a:rPr lang="zh-CN" altLang="en-US" dirty="0" smtClean="0"/>
                  <a:t>：正电荷，热平衡空穴</a:t>
                </a:r>
                <a:r>
                  <a:rPr lang="en-US" altLang="zh-CN" dirty="0" smtClean="0"/>
                  <a:t>p0</a:t>
                </a:r>
                <a:r>
                  <a:rPr lang="zh-CN" altLang="en-US" dirty="0" smtClean="0"/>
                  <a:t>、非平衡载流子空穴</a:t>
                </a:r>
                <a14:m>
                  <m:oMath xmlns:m="http://schemas.openxmlformats.org/officeDocument/2006/math">
                    <m:r>
                      <a:rPr lang="en-US" altLang="zh-CN" b="1" i="1" smtClean="0">
                        <a:latin typeface="Cambria Math"/>
                        <a:ea typeface="Cambria Math"/>
                      </a:rPr>
                      <m:t>∆</m:t>
                    </m:r>
                    <m:r>
                      <a:rPr lang="en-US" altLang="zh-CN" b="1" i="1" smtClean="0">
                        <a:latin typeface="Cambria Math"/>
                        <a:ea typeface="Cambria Math"/>
                      </a:rPr>
                      <m:t>𝒑</m:t>
                    </m:r>
                  </m:oMath>
                </a14:m>
                <a:r>
                  <a:rPr lang="zh-CN" altLang="en-US" dirty="0" smtClean="0"/>
                  <a:t>，负电荷，热平衡电子</a:t>
                </a:r>
                <a:r>
                  <a:rPr lang="en-US" altLang="zh-CN" dirty="0" smtClean="0"/>
                  <a:t>n0</a:t>
                </a:r>
                <a:r>
                  <a:rPr lang="zh-CN" altLang="en-US" dirty="0" smtClean="0"/>
                  <a:t>，非平衡载流子电子</a:t>
                </a:r>
                <a14:m>
                  <m:oMath xmlns:m="http://schemas.openxmlformats.org/officeDocument/2006/math">
                    <m:r>
                      <a:rPr lang="en-US" altLang="zh-CN" b="1" i="1" smtClean="0">
                        <a:latin typeface="Cambria Math"/>
                        <a:ea typeface="Cambria Math"/>
                      </a:rPr>
                      <m:t>∆</m:t>
                    </m:r>
                    <m:r>
                      <a:rPr lang="en-US" altLang="zh-CN" b="1" i="1" smtClean="0">
                        <a:latin typeface="Cambria Math"/>
                        <a:ea typeface="Cambria Math"/>
                      </a:rPr>
                      <m:t>𝒏</m:t>
                    </m:r>
                  </m:oMath>
                </a14:m>
                <a:r>
                  <a:rPr lang="zh-CN" altLang="en-US" dirty="0" smtClean="0"/>
                  <a:t>，正电荷的电离施主</a:t>
                </a:r>
                <a:r>
                  <a:rPr lang="en-US" altLang="zh-CN" dirty="0" err="1" smtClean="0"/>
                  <a:t>Nd-nd</a:t>
                </a:r>
                <a:r>
                  <a:rPr lang="zh-CN" altLang="en-US" dirty="0" smtClean="0"/>
                  <a:t>，负电荷的电离受主</a:t>
                </a:r>
                <a:r>
                  <a:rPr lang="en-US" altLang="zh-CN" dirty="0" smtClean="0"/>
                  <a:t>Na-pa</a:t>
                </a:r>
                <a:r>
                  <a:rPr lang="zh-CN" altLang="en-US" dirty="0" smtClean="0"/>
                  <a:t>。其中热平衡空穴</a:t>
                </a:r>
                <a:r>
                  <a:rPr lang="en-US" altLang="zh-CN" dirty="0" smtClean="0"/>
                  <a:t>》</a:t>
                </a:r>
                <a:r>
                  <a:rPr lang="zh-CN" altLang="en-US" dirty="0" smtClean="0"/>
                  <a:t>，热平衡电子</a:t>
                </a:r>
                <a:r>
                  <a:rPr lang="en-US" altLang="zh-CN" dirty="0" smtClean="0"/>
                  <a:t>》</a:t>
                </a:r>
                <a:r>
                  <a:rPr lang="zh-CN" altLang="en-US" dirty="0" smtClean="0"/>
                  <a:t>，电离施主</a:t>
                </a:r>
                <a:r>
                  <a:rPr lang="en-US" altLang="zh-CN" dirty="0" smtClean="0"/>
                  <a:t>》</a:t>
                </a:r>
                <a:r>
                  <a:rPr lang="zh-CN" altLang="en-US" dirty="0" smtClean="0"/>
                  <a:t>和电离受主</a:t>
                </a:r>
                <a:r>
                  <a:rPr lang="en-US" altLang="zh-CN" dirty="0" smtClean="0"/>
                  <a:t>》</a:t>
                </a:r>
                <a:r>
                  <a:rPr lang="zh-CN" altLang="en-US" dirty="0" smtClean="0"/>
                  <a:t>这四项的和是热平衡半导体的电中性条件，等于零。可见在杂质均匀分布的半导体中电荷密度等于非平衡空穴电荷密度减去非平衡电子电荷密度。可以得出</a:t>
                </a:r>
                <a:r>
                  <a:rPr lang="en-US" altLang="zh-CN" dirty="0" smtClean="0"/>
                  <a:t>》</a:t>
                </a:r>
                <a:r>
                  <a:rPr lang="zh-CN" altLang="en-US" dirty="0" smtClean="0"/>
                  <a:t>一维情况下电场对</a:t>
                </a:r>
                <a:r>
                  <a:rPr lang="en-US" altLang="zh-CN" dirty="0" smtClean="0"/>
                  <a:t>x</a:t>
                </a:r>
                <a:r>
                  <a:rPr lang="zh-CN" altLang="en-US" dirty="0" smtClean="0"/>
                  <a:t>的偏导数与非平衡空穴密度减去非平衡电子密度差成正比。</a:t>
                </a:r>
                <a:endParaRPr lang="en-US" altLang="zh-CN" dirty="0" smtClean="0"/>
              </a:p>
              <a:p>
                <a:endParaRPr lang="en-US" altLang="zh-CN" dirty="0" smtClean="0"/>
              </a:p>
              <a:p>
                <a:r>
                  <a:rPr lang="zh-CN" altLang="zh-CN" sz="1200" kern="1200" dirty="0" smtClean="0">
                    <a:solidFill>
                      <a:schemeClr val="tx1"/>
                    </a:solidFill>
                    <a:effectLst/>
                    <a:latin typeface="Arial" pitchFamily="34" charset="0"/>
                    <a:ea typeface="宋体" pitchFamily="2" charset="-122"/>
                    <a:cs typeface="+mn-cs"/>
                  </a:rPr>
                  <a:t>》这是半导体中空穴的连续性方程，方程中空穴的密度</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等于热平衡时空穴密度加上非平衡载流子的密度，》将空穴密度和电场对位置偏导数公式代入到空穴的连续性方程中，</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则空穴连续性方程成为</a:t>
                </a:r>
                <a:r>
                  <a:rPr lang="zh-CN" altLang="zh-CN" sz="1200" kern="1200" dirty="0" smtClean="0">
                    <a:solidFill>
                      <a:schemeClr val="tx1"/>
                    </a:solidFill>
                    <a:effectLst/>
                    <a:latin typeface="Arial" pitchFamily="34" charset="0"/>
                    <a:ea typeface="宋体" pitchFamily="2" charset="-122"/>
                    <a:cs typeface="+mn-cs"/>
                  </a:rPr>
                  <a:t>。可以看出在这个方程中除了右侧第二项与空穴密度有关，其他项都是与非平衡空穴密度有关。如果第二项能够忽略，那么这个公式就</a:t>
                </a:r>
                <a:r>
                  <a:rPr lang="zh-CN" altLang="en-US" sz="1200" kern="1200" dirty="0" smtClean="0">
                    <a:solidFill>
                      <a:schemeClr val="tx1"/>
                    </a:solidFill>
                    <a:effectLst/>
                    <a:latin typeface="Arial" pitchFamily="34" charset="0"/>
                    <a:ea typeface="宋体" pitchFamily="2" charset="-122"/>
                    <a:cs typeface="+mn-cs"/>
                  </a:rPr>
                  <a:t>是</a:t>
                </a:r>
                <a:r>
                  <a:rPr lang="zh-CN" altLang="zh-CN" sz="1200" kern="1200" dirty="0" smtClean="0">
                    <a:solidFill>
                      <a:schemeClr val="tx1"/>
                    </a:solidFill>
                    <a:effectLst/>
                    <a:latin typeface="Arial" pitchFamily="34" charset="0"/>
                    <a:ea typeface="宋体" pitchFamily="2" charset="-122"/>
                    <a:cs typeface="+mn-cs"/>
                  </a:rPr>
                  <a:t>均匀掺杂的</a:t>
                </a:r>
                <a:r>
                  <a:rPr lang="en-US" altLang="zh-CN" sz="1200" kern="1200" dirty="0" smtClean="0">
                    <a:solidFill>
                      <a:schemeClr val="tx1"/>
                    </a:solidFill>
                    <a:effectLst/>
                    <a:latin typeface="Arial" pitchFamily="34" charset="0"/>
                    <a:ea typeface="宋体" pitchFamily="2" charset="-122"/>
                    <a:cs typeface="+mn-cs"/>
                  </a:rPr>
                  <a:t>n</a:t>
                </a:r>
                <a:r>
                  <a:rPr lang="zh-CN" altLang="zh-CN" sz="1200" kern="1200" dirty="0" smtClean="0">
                    <a:solidFill>
                      <a:schemeClr val="tx1"/>
                    </a:solidFill>
                    <a:effectLst/>
                    <a:latin typeface="Arial" pitchFamily="34" charset="0"/>
                    <a:ea typeface="宋体" pitchFamily="2" charset="-122"/>
                    <a:cs typeface="+mn-cs"/>
                  </a:rPr>
                  <a:t>型半导体在</a:t>
                </a:r>
                <a:r>
                  <a:rPr lang="zh-CN" altLang="en-US" sz="1200" kern="1200" dirty="0" smtClean="0">
                    <a:solidFill>
                      <a:schemeClr val="tx1"/>
                    </a:solidFill>
                    <a:effectLst/>
                    <a:latin typeface="Arial" pitchFamily="34" charset="0"/>
                    <a:ea typeface="宋体" pitchFamily="2" charset="-122"/>
                    <a:cs typeface="+mn-cs"/>
                  </a:rPr>
                  <a:t>受</a:t>
                </a:r>
                <a:r>
                  <a:rPr lang="zh-CN" altLang="zh-CN" sz="1200" kern="1200" dirty="0" smtClean="0">
                    <a:solidFill>
                      <a:schemeClr val="tx1"/>
                    </a:solidFill>
                    <a:effectLst/>
                    <a:latin typeface="Arial" pitchFamily="34" charset="0"/>
                    <a:ea typeface="宋体" pitchFamily="2" charset="-122"/>
                    <a:cs typeface="+mn-cs"/>
                  </a:rPr>
                  <a:t>到外界作用时，非平衡少子</a:t>
                </a:r>
                <a:r>
                  <a:rPr lang="zh-CN" altLang="en-US"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空穴的连续性方程。</a:t>
                </a:r>
              </a:p>
              <a:p>
                <a:r>
                  <a:rPr lang="en-US" altLang="zh-CN" sz="1200" kern="1200" dirty="0" smtClean="0">
                    <a:solidFill>
                      <a:schemeClr val="tx1"/>
                    </a:solidFill>
                    <a:effectLst/>
                    <a:latin typeface="Arial" pitchFamily="34" charset="0"/>
                    <a:ea typeface="宋体" pitchFamily="2" charset="-122"/>
                    <a:cs typeface="+mn-cs"/>
                  </a:rPr>
                  <a:t> </a:t>
                </a:r>
                <a:endParaRPr lang="zh-CN" altLang="zh-CN" sz="1200" kern="1200" dirty="0" smtClean="0">
                  <a:solidFill>
                    <a:schemeClr val="tx1"/>
                  </a:solidFill>
                  <a:effectLst/>
                  <a:latin typeface="Arial" pitchFamily="34" charset="0"/>
                  <a:ea typeface="宋体" pitchFamily="2" charset="-122"/>
                  <a:cs typeface="+mn-cs"/>
                </a:endParaRPr>
              </a:p>
              <a:p>
                <a:r>
                  <a:rPr lang="zh-CN" altLang="zh-CN" sz="1200" kern="1200" dirty="0" smtClean="0">
                    <a:solidFill>
                      <a:schemeClr val="tx1"/>
                    </a:solidFill>
                    <a:effectLst/>
                    <a:latin typeface="Arial" pitchFamily="34" charset="0"/>
                    <a:ea typeface="宋体" pitchFamily="2" charset="-122"/>
                    <a:cs typeface="+mn-cs"/>
                  </a:rPr>
                  <a:t>同样，可以得到》均匀掺杂的半导体中</a:t>
                </a:r>
                <a:r>
                  <a:rPr lang="zh-CN" altLang="en-US" sz="1200" kern="1200" dirty="0" smtClean="0">
                    <a:solidFill>
                      <a:schemeClr val="tx1"/>
                    </a:solidFill>
                    <a:effectLst/>
                    <a:latin typeface="Arial" pitchFamily="34" charset="0"/>
                    <a:ea typeface="宋体" pitchFamily="2" charset="-122"/>
                    <a:cs typeface="+mn-cs"/>
                  </a:rPr>
                  <a:t>多子、</a:t>
                </a:r>
                <a:r>
                  <a:rPr lang="zh-CN" altLang="zh-CN" sz="1200" kern="1200" dirty="0" smtClean="0">
                    <a:solidFill>
                      <a:schemeClr val="tx1"/>
                    </a:solidFill>
                    <a:effectLst/>
                    <a:latin typeface="Arial" pitchFamily="34" charset="0"/>
                    <a:ea typeface="宋体" pitchFamily="2" charset="-122"/>
                    <a:cs typeface="+mn-cs"/>
                  </a:rPr>
                  <a:t>电子的连续性方程。</a:t>
                </a:r>
              </a:p>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对于半导体，在一些条件下，少数载流子的运动起主要作用，下面来分析少数载流子的连续性方程。对于</a:t>
                </a:r>
                <a:r>
                  <a:rPr lang="en-US" altLang="zh-CN" dirty="0" smtClean="0"/>
                  <a:t>n</a:t>
                </a:r>
                <a:r>
                  <a:rPr lang="zh-CN" altLang="en-US" dirty="0" smtClean="0"/>
                  <a:t>型半导体，少数载流子时是空穴，对于</a:t>
                </a:r>
                <a:r>
                  <a:rPr lang="en-US" altLang="zh-CN" dirty="0" smtClean="0"/>
                  <a:t>p</a:t>
                </a:r>
                <a:r>
                  <a:rPr lang="zh-CN" altLang="en-US" dirty="0" smtClean="0"/>
                  <a:t>型半导体，少数载流子是电子。现在来分析</a:t>
                </a:r>
                <a:r>
                  <a:rPr lang="en-US" altLang="zh-CN" dirty="0" smtClean="0"/>
                  <a:t>n</a:t>
                </a:r>
                <a:r>
                  <a:rPr lang="zh-CN" altLang="en-US" dirty="0" smtClean="0"/>
                  <a:t>型半导体中的少数载流子空穴的连续性方程。从半导体的连续性方程可以看出，方程中有电场项，为了将电场换算成载流子密度，用到的是麦克斯韦方程中的电位移矢量与电荷密度的关系。在麦克斯韦方程中电位移矢量的散度等于电荷密度</a:t>
                </a:r>
                <a:r>
                  <a:rPr lang="en-US" altLang="zh-CN" dirty="0" smtClean="0"/>
                  <a:t>》</a:t>
                </a:r>
                <a:r>
                  <a:rPr lang="zh-CN" altLang="en-US" dirty="0" smtClean="0"/>
                  <a:t>。根据电位移矢量与电场的关系，得出电场散度</a:t>
                </a:r>
                <a:r>
                  <a:rPr lang="en-US" altLang="zh-CN" dirty="0" smtClean="0"/>
                  <a:t>》</a:t>
                </a:r>
                <a:r>
                  <a:rPr lang="zh-CN" altLang="en-US" dirty="0" smtClean="0"/>
                  <a:t>等于电荷密度除以真空介电常数</a:t>
                </a:r>
                <a:r>
                  <a:rPr lang="zh-CN" altLang="en-US" b="1" i="0">
                    <a:latin typeface="Cambria Math"/>
                  </a:rPr>
                  <a:t>𝜺</a:t>
                </a:r>
                <a:r>
                  <a:rPr lang="en-US" altLang="zh-CN" b="1" i="0" smtClean="0">
                    <a:latin typeface="Cambria Math" panose="02040503050406030204" pitchFamily="18" charset="0"/>
                  </a:rPr>
                  <a:t>_</a:t>
                </a:r>
                <a:r>
                  <a:rPr lang="en-US" altLang="zh-CN" b="1" i="0">
                    <a:latin typeface="Cambria Math"/>
                  </a:rPr>
                  <a:t>𝟎</a:t>
                </a:r>
                <a:r>
                  <a:rPr lang="en-US" altLang="zh-CN" b="1" i="0">
                    <a:latin typeface="Cambria Math" panose="02040503050406030204" pitchFamily="18" charset="0"/>
                  </a:rPr>
                  <a:t> 〖</a:t>
                </a:r>
                <a:r>
                  <a:rPr lang="zh-CN" altLang="en-US" b="1" i="0" smtClean="0">
                    <a:latin typeface="Cambria Math" panose="02040503050406030204" pitchFamily="18" charset="0"/>
                  </a:rPr>
                  <a:t>乘以半导体的介电常数</a:t>
                </a:r>
                <a:r>
                  <a:rPr lang="zh-CN" altLang="en-US" b="1" i="0">
                    <a:latin typeface="Cambria Math"/>
                  </a:rPr>
                  <a:t>𝜺</a:t>
                </a:r>
                <a:r>
                  <a:rPr lang="en-US" altLang="zh-CN" b="1" i="0">
                    <a:latin typeface="Cambria Math" panose="02040503050406030204" pitchFamily="18" charset="0"/>
                  </a:rPr>
                  <a:t>〗_</a:t>
                </a:r>
                <a:r>
                  <a:rPr lang="en-US" altLang="zh-CN" b="1" i="0">
                    <a:latin typeface="Cambria Math"/>
                  </a:rPr>
                  <a:t>𝒓</a:t>
                </a:r>
                <a:r>
                  <a:rPr lang="zh-CN" altLang="en-US" b="1" i="0">
                    <a:latin typeface="Cambria Math" panose="02040503050406030204" pitchFamily="18" charset="0"/>
                  </a:rPr>
                  <a:t>，</a:t>
                </a:r>
                <a:r>
                  <a:rPr lang="en-US" altLang="zh-CN" b="1" i="0">
                    <a:latin typeface="Cambria Math" panose="02040503050406030204" pitchFamily="18" charset="0"/>
                  </a:rPr>
                  <a:t>》</a:t>
                </a:r>
                <a:r>
                  <a:rPr lang="zh-CN" altLang="en-US" dirty="0" smtClean="0"/>
                  <a:t>如果只考虑一维情况，得到电场对</a:t>
                </a:r>
                <a:r>
                  <a:rPr lang="en-US" altLang="zh-CN" dirty="0" smtClean="0"/>
                  <a:t>x</a:t>
                </a:r>
                <a:r>
                  <a:rPr lang="zh-CN" altLang="en-US" dirty="0" smtClean="0"/>
                  <a:t>的偏导数关系</a:t>
                </a:r>
                <a:r>
                  <a:rPr lang="en-US" altLang="zh-CN" dirty="0" smtClean="0"/>
                  <a:t>》</a:t>
                </a:r>
                <a:r>
                  <a:rPr lang="zh-CN" altLang="en-US" dirty="0" smtClean="0"/>
                  <a:t>。</a:t>
                </a:r>
                <a:endParaRPr lang="en-US" altLang="zh-CN" dirty="0" smtClean="0"/>
              </a:p>
              <a:p>
                <a:endParaRPr lang="en-US" altLang="zh-CN" dirty="0" smtClean="0"/>
              </a:p>
              <a:p>
                <a:r>
                  <a:rPr lang="zh-CN" altLang="en-US" dirty="0" smtClean="0"/>
                  <a:t>再假设半导体是均匀半导体</a:t>
                </a:r>
                <a:r>
                  <a:rPr lang="en-US" altLang="zh-CN" dirty="0" smtClean="0"/>
                  <a:t>》</a:t>
                </a:r>
                <a:r>
                  <a:rPr lang="zh-CN" altLang="en-US" dirty="0" smtClean="0"/>
                  <a:t>。在课程中，为了分析方便，经常有一些假设条件，各位同学一定要清楚，分析中所用的条件。在遇到实际问题时，不能照搬照用，必须要根据实际问题的条件进行分析。下面的分析少数载流子连续性方程中，前提条件是半导体中在热平衡时杂质均匀分布。杂质均匀分布，则热平衡时，半导体中的电子和空穴的密度也是均匀分布的，半导体中电荷密度有</a:t>
                </a:r>
                <a:r>
                  <a:rPr lang="en-US" altLang="zh-CN" dirty="0" smtClean="0"/>
                  <a:t>》</a:t>
                </a:r>
                <a:r>
                  <a:rPr lang="zh-CN" altLang="en-US" dirty="0" smtClean="0"/>
                  <a:t>：正电荷，热平衡空穴</a:t>
                </a:r>
                <a:r>
                  <a:rPr lang="en-US" altLang="zh-CN" dirty="0" smtClean="0"/>
                  <a:t>p0</a:t>
                </a:r>
                <a:r>
                  <a:rPr lang="zh-CN" altLang="en-US" dirty="0" smtClean="0"/>
                  <a:t>、非平衡载流子空穴</a:t>
                </a:r>
                <a:r>
                  <a:rPr lang="en-US" altLang="zh-CN" b="1" i="0" smtClean="0">
                    <a:latin typeface="Cambria Math"/>
                    <a:ea typeface="Cambria Math"/>
                  </a:rPr>
                  <a:t>∆𝒑</a:t>
                </a:r>
                <a:r>
                  <a:rPr lang="zh-CN" altLang="en-US" dirty="0" smtClean="0"/>
                  <a:t>，负电荷，热平衡电子</a:t>
                </a:r>
                <a:r>
                  <a:rPr lang="en-US" altLang="zh-CN" dirty="0" smtClean="0"/>
                  <a:t>n0</a:t>
                </a:r>
                <a:r>
                  <a:rPr lang="zh-CN" altLang="en-US" dirty="0" smtClean="0"/>
                  <a:t>，非平衡载流子电子</a:t>
                </a:r>
                <a:r>
                  <a:rPr lang="en-US" altLang="zh-CN" b="1" i="0" smtClean="0">
                    <a:latin typeface="Cambria Math"/>
                    <a:ea typeface="Cambria Math"/>
                  </a:rPr>
                  <a:t>∆𝒏</a:t>
                </a:r>
                <a:r>
                  <a:rPr lang="zh-CN" altLang="en-US" dirty="0" smtClean="0"/>
                  <a:t>，电离施主</a:t>
                </a:r>
                <a:r>
                  <a:rPr lang="en-US" altLang="zh-CN" dirty="0" err="1" smtClean="0"/>
                  <a:t>Nd-nd</a:t>
                </a:r>
                <a:r>
                  <a:rPr lang="zh-CN" altLang="en-US" dirty="0" smtClean="0"/>
                  <a:t>，正电荷，电离受主</a:t>
                </a:r>
                <a:r>
                  <a:rPr lang="en-US" altLang="zh-CN" dirty="0" smtClean="0"/>
                  <a:t>Na-pa</a:t>
                </a:r>
                <a:r>
                  <a:rPr lang="zh-CN" altLang="en-US" dirty="0" smtClean="0"/>
                  <a:t>，负电荷。其中热平衡空穴</a:t>
                </a:r>
                <a:r>
                  <a:rPr lang="en-US" altLang="zh-CN" dirty="0" smtClean="0"/>
                  <a:t>》</a:t>
                </a:r>
                <a:r>
                  <a:rPr lang="zh-CN" altLang="en-US" dirty="0" smtClean="0"/>
                  <a:t>，热平衡电子</a:t>
                </a:r>
                <a:r>
                  <a:rPr lang="en-US" altLang="zh-CN" dirty="0" smtClean="0"/>
                  <a:t>》</a:t>
                </a:r>
                <a:r>
                  <a:rPr lang="zh-CN" altLang="en-US" dirty="0" smtClean="0"/>
                  <a:t>，电离施主</a:t>
                </a:r>
                <a:r>
                  <a:rPr lang="en-US" altLang="zh-CN" dirty="0" smtClean="0"/>
                  <a:t>》</a:t>
                </a:r>
                <a:r>
                  <a:rPr lang="zh-CN" altLang="en-US" dirty="0" smtClean="0"/>
                  <a:t>和电离受主</a:t>
                </a:r>
                <a:r>
                  <a:rPr lang="en-US" altLang="zh-CN" dirty="0" smtClean="0"/>
                  <a:t>》</a:t>
                </a:r>
                <a:r>
                  <a:rPr lang="zh-CN" altLang="en-US" dirty="0" smtClean="0"/>
                  <a:t>这四项的和是热平衡半导体中的，电中性条件，等于零。可见在杂质均匀的分布的半导体中半导体中的电荷密度等于非平衡载流子空穴电荷密度减去非平衡电子电荷密度。可以得出</a:t>
                </a:r>
                <a:r>
                  <a:rPr lang="en-US" altLang="zh-CN" dirty="0" smtClean="0"/>
                  <a:t>》</a:t>
                </a:r>
                <a:r>
                  <a:rPr lang="zh-CN" altLang="en-US" dirty="0" smtClean="0"/>
                  <a:t>只考虑一维情况下电场对</a:t>
                </a:r>
                <a:r>
                  <a:rPr lang="en-US" altLang="zh-CN" dirty="0" smtClean="0"/>
                  <a:t>x</a:t>
                </a:r>
                <a:r>
                  <a:rPr lang="zh-CN" altLang="en-US" dirty="0" smtClean="0"/>
                  <a:t>的偏导数与非平衡空穴减去非平衡电子差成正比。</a:t>
                </a:r>
                <a:endParaRPr lang="en-US" altLang="zh-CN" dirty="0" smtClean="0"/>
              </a:p>
              <a:p>
                <a:r>
                  <a:rPr lang="zh-CN" altLang="zh-CN" sz="1200" kern="1200" dirty="0" smtClean="0">
                    <a:solidFill>
                      <a:schemeClr val="tx1"/>
                    </a:solidFill>
                    <a:effectLst/>
                    <a:latin typeface="Arial" pitchFamily="34" charset="0"/>
                    <a:ea typeface="宋体" pitchFamily="2" charset="-122"/>
                    <a:cs typeface="+mn-cs"/>
                  </a:rPr>
                  <a:t>》这是半导体中空穴的连续性方程，》方程中空穴的密度等于热平衡时空穴密度加上非平衡载流子的密度》，》将空穴密度和电场对位置偏导数公式代入到空穴的连续性方程中，得到》</a:t>
                </a:r>
                <a:r>
                  <a:rPr lang="en-US" altLang="zh-CN" sz="1200" kern="1200" dirty="0" smtClean="0">
                    <a:solidFill>
                      <a:schemeClr val="tx1"/>
                    </a:solidFill>
                    <a:effectLst/>
                    <a:latin typeface="Arial" pitchFamily="34" charset="0"/>
                    <a:ea typeface="宋体" pitchFamily="2" charset="-122"/>
                    <a:cs typeface="+mn-cs"/>
                  </a:rPr>
                  <a:t>n</a:t>
                </a:r>
                <a:r>
                  <a:rPr lang="zh-CN" altLang="zh-CN" sz="1200" kern="1200" dirty="0" smtClean="0">
                    <a:solidFill>
                      <a:schemeClr val="tx1"/>
                    </a:solidFill>
                    <a:effectLst/>
                    <a:latin typeface="Arial" pitchFamily="34" charset="0"/>
                    <a:ea typeface="宋体" pitchFamily="2" charset="-122"/>
                    <a:cs typeface="+mn-cs"/>
                  </a:rPr>
                  <a:t>型半导体中少数载流子空穴的连续性方程。可以看出在这个方程中除了右侧第二项与空穴密度有关，其他项都是与非平衡空穴密度有关。如果第二项能够忽略，那么这个公式就</a:t>
                </a:r>
                <a:r>
                  <a:rPr lang="zh-CN" altLang="en-US" sz="1200" kern="1200" dirty="0" smtClean="0">
                    <a:solidFill>
                      <a:schemeClr val="tx1"/>
                    </a:solidFill>
                    <a:effectLst/>
                    <a:latin typeface="Arial" pitchFamily="34" charset="0"/>
                    <a:ea typeface="宋体" pitchFamily="2" charset="-122"/>
                    <a:cs typeface="+mn-cs"/>
                  </a:rPr>
                  <a:t>是</a:t>
                </a:r>
                <a:r>
                  <a:rPr lang="zh-CN" altLang="zh-CN" sz="1200" kern="1200" dirty="0" smtClean="0">
                    <a:solidFill>
                      <a:schemeClr val="tx1"/>
                    </a:solidFill>
                    <a:effectLst/>
                    <a:latin typeface="Arial" pitchFamily="34" charset="0"/>
                    <a:ea typeface="宋体" pitchFamily="2" charset="-122"/>
                    <a:cs typeface="+mn-cs"/>
                  </a:rPr>
                  <a:t>均匀掺杂的</a:t>
                </a:r>
                <a:r>
                  <a:rPr lang="en-US" altLang="zh-CN" sz="1200" kern="1200" dirty="0" smtClean="0">
                    <a:solidFill>
                      <a:schemeClr val="tx1"/>
                    </a:solidFill>
                    <a:effectLst/>
                    <a:latin typeface="Arial" pitchFamily="34" charset="0"/>
                    <a:ea typeface="宋体" pitchFamily="2" charset="-122"/>
                    <a:cs typeface="+mn-cs"/>
                  </a:rPr>
                  <a:t>n</a:t>
                </a:r>
                <a:r>
                  <a:rPr lang="zh-CN" altLang="zh-CN" sz="1200" kern="1200" dirty="0" smtClean="0">
                    <a:solidFill>
                      <a:schemeClr val="tx1"/>
                    </a:solidFill>
                    <a:effectLst/>
                    <a:latin typeface="Arial" pitchFamily="34" charset="0"/>
                    <a:ea typeface="宋体" pitchFamily="2" charset="-122"/>
                    <a:cs typeface="+mn-cs"/>
                  </a:rPr>
                  <a:t>型半导体在</a:t>
                </a:r>
                <a:r>
                  <a:rPr lang="zh-CN" altLang="en-US" sz="1200" kern="1200" dirty="0" smtClean="0">
                    <a:solidFill>
                      <a:schemeClr val="tx1"/>
                    </a:solidFill>
                    <a:effectLst/>
                    <a:latin typeface="Arial" pitchFamily="34" charset="0"/>
                    <a:ea typeface="宋体" pitchFamily="2" charset="-122"/>
                    <a:cs typeface="+mn-cs"/>
                  </a:rPr>
                  <a:t>受</a:t>
                </a:r>
                <a:r>
                  <a:rPr lang="zh-CN" altLang="zh-CN" sz="1200" kern="1200" dirty="0" smtClean="0">
                    <a:solidFill>
                      <a:schemeClr val="tx1"/>
                    </a:solidFill>
                    <a:effectLst/>
                    <a:latin typeface="Arial" pitchFamily="34" charset="0"/>
                    <a:ea typeface="宋体" pitchFamily="2" charset="-122"/>
                    <a:cs typeface="+mn-cs"/>
                  </a:rPr>
                  <a:t>到外界作用时，非平衡少子</a:t>
                </a:r>
                <a:r>
                  <a:rPr lang="zh-CN" altLang="en-US"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空穴的连续性方程。</a:t>
                </a:r>
              </a:p>
              <a:p>
                <a:r>
                  <a:rPr lang="en-US" altLang="zh-CN" sz="1200" kern="1200" dirty="0" smtClean="0">
                    <a:solidFill>
                      <a:schemeClr val="tx1"/>
                    </a:solidFill>
                    <a:effectLst/>
                    <a:latin typeface="Arial" pitchFamily="34" charset="0"/>
                    <a:ea typeface="宋体" pitchFamily="2" charset="-122"/>
                    <a:cs typeface="+mn-cs"/>
                  </a:rPr>
                  <a:t> </a:t>
                </a:r>
                <a:endParaRPr lang="zh-CN" altLang="zh-CN" sz="1200" kern="1200" dirty="0" smtClean="0">
                  <a:solidFill>
                    <a:schemeClr val="tx1"/>
                  </a:solidFill>
                  <a:effectLst/>
                  <a:latin typeface="Arial" pitchFamily="34" charset="0"/>
                  <a:ea typeface="宋体" pitchFamily="2" charset="-122"/>
                  <a:cs typeface="+mn-cs"/>
                </a:endParaRPr>
              </a:p>
              <a:p>
                <a:r>
                  <a:rPr lang="zh-CN" altLang="zh-CN" sz="1200" kern="1200" dirty="0" smtClean="0">
                    <a:solidFill>
                      <a:schemeClr val="tx1"/>
                    </a:solidFill>
                    <a:effectLst/>
                    <a:latin typeface="Arial" pitchFamily="34" charset="0"/>
                    <a:ea typeface="宋体" pitchFamily="2" charset="-122"/>
                    <a:cs typeface="+mn-cs"/>
                  </a:rPr>
                  <a:t>同样，可以得到》均匀掺杂的</a:t>
                </a:r>
                <a:r>
                  <a:rPr lang="en-US" altLang="zh-CN" sz="1200" kern="1200" dirty="0" smtClean="0">
                    <a:solidFill>
                      <a:schemeClr val="tx1"/>
                    </a:solidFill>
                    <a:effectLst/>
                    <a:latin typeface="Arial" pitchFamily="34" charset="0"/>
                    <a:ea typeface="宋体" pitchFamily="2" charset="-122"/>
                    <a:cs typeface="+mn-cs"/>
                  </a:rPr>
                  <a:t>n</a:t>
                </a:r>
                <a:r>
                  <a:rPr lang="zh-CN" altLang="zh-CN" sz="1200" kern="1200" dirty="0" smtClean="0">
                    <a:solidFill>
                      <a:schemeClr val="tx1"/>
                    </a:solidFill>
                    <a:effectLst/>
                    <a:latin typeface="Arial" pitchFamily="34" charset="0"/>
                    <a:ea typeface="宋体" pitchFamily="2" charset="-122"/>
                    <a:cs typeface="+mn-cs"/>
                  </a:rPr>
                  <a:t>型半导体中</a:t>
                </a:r>
                <a:r>
                  <a:rPr lang="zh-CN" altLang="en-US" sz="1200" kern="1200" dirty="0" smtClean="0">
                    <a:solidFill>
                      <a:schemeClr val="tx1"/>
                    </a:solidFill>
                    <a:effectLst/>
                    <a:latin typeface="Arial" pitchFamily="34" charset="0"/>
                    <a:ea typeface="宋体" pitchFamily="2" charset="-122"/>
                    <a:cs typeface="+mn-cs"/>
                  </a:rPr>
                  <a:t>多子、</a:t>
                </a:r>
                <a:r>
                  <a:rPr lang="zh-CN" altLang="zh-CN" sz="1200" kern="1200" dirty="0" smtClean="0">
                    <a:solidFill>
                      <a:schemeClr val="tx1"/>
                    </a:solidFill>
                    <a:effectLst/>
                    <a:latin typeface="Arial" pitchFamily="34" charset="0"/>
                    <a:ea typeface="宋体" pitchFamily="2" charset="-122"/>
                    <a:cs typeface="+mn-cs"/>
                  </a:rPr>
                  <a:t>电子的连续性方程。</a:t>
                </a:r>
                <a:r>
                  <a:rPr lang="zh-CN" altLang="en-US" sz="1200" kern="1200" dirty="0" smtClean="0">
                    <a:solidFill>
                      <a:schemeClr val="tx1"/>
                    </a:solidFill>
                    <a:effectLst/>
                    <a:latin typeface="Arial" pitchFamily="34" charset="0"/>
                    <a:ea typeface="宋体" pitchFamily="2" charset="-122"/>
                    <a:cs typeface="+mn-cs"/>
                  </a:rPr>
                  <a:t>对于电子的连续性方程，也是</a:t>
                </a:r>
                <a:r>
                  <a:rPr lang="en-US" altLang="zh-CN" sz="1200" kern="1200" dirty="0" smtClean="0">
                    <a:solidFill>
                      <a:schemeClr val="tx1"/>
                    </a:solidFill>
                    <a:effectLst/>
                    <a:latin typeface="Arial" pitchFamily="34" charset="0"/>
                    <a:ea typeface="宋体" pitchFamily="2" charset="-122"/>
                    <a:cs typeface="+mn-cs"/>
                  </a:rPr>
                  <a:t>p</a:t>
                </a:r>
                <a:r>
                  <a:rPr lang="zh-CN" altLang="en-US" sz="1200" kern="1200" dirty="0" smtClean="0">
                    <a:solidFill>
                      <a:schemeClr val="tx1"/>
                    </a:solidFill>
                    <a:effectLst/>
                    <a:latin typeface="Arial" pitchFamily="34" charset="0"/>
                    <a:ea typeface="宋体" pitchFamily="2" charset="-122"/>
                    <a:cs typeface="+mn-cs"/>
                  </a:rPr>
                  <a:t>型半导体中少子，电子的连续性方程。</a:t>
                </a:r>
                <a:endParaRPr lang="zh-CN" altLang="zh-CN" sz="1200" kern="1200" dirty="0" smtClean="0">
                  <a:solidFill>
                    <a:schemeClr val="tx1"/>
                  </a:solidFill>
                  <a:effectLst/>
                  <a:latin typeface="Arial" pitchFamily="34" charset="0"/>
                  <a:ea typeface="宋体" pitchFamily="2" charset="-122"/>
                  <a:cs typeface="+mn-cs"/>
                </a:endParaRPr>
              </a:p>
              <a:p>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7</a:t>
            </a:fld>
            <a:endParaRPr lang="en-US"/>
          </a:p>
        </p:txBody>
      </p:sp>
    </p:spTree>
    <p:extLst>
      <p:ext uri="{BB962C8B-B14F-4D97-AF65-F5344CB8AC3E}">
        <p14:creationId xmlns:p14="http://schemas.microsoft.com/office/powerpoint/2010/main" val="3642254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pitchFamily="34" charset="0"/>
                    <a:ea typeface="宋体" pitchFamily="2" charset="-122"/>
                    <a:cs typeface="+mn-cs"/>
                  </a:rPr>
                  <a:t>在半导体的连续性方程中，》观察连续性方程</a:t>
                </a:r>
                <a:r>
                  <a:rPr lang="zh-CN" altLang="en-US" sz="1200" kern="1200" dirty="0" smtClean="0">
                    <a:solidFill>
                      <a:schemeClr val="tx1"/>
                    </a:solidFill>
                    <a:effectLst/>
                    <a:latin typeface="Arial" pitchFamily="34" charset="0"/>
                    <a:ea typeface="宋体" pitchFamily="2" charset="-122"/>
                    <a:cs typeface="+mn-cs"/>
                  </a:rPr>
                  <a:t>右侧的</a:t>
                </a:r>
                <a:r>
                  <a:rPr lang="zh-CN" altLang="zh-CN" sz="1200" kern="1200" dirty="0" smtClean="0">
                    <a:solidFill>
                      <a:schemeClr val="tx1"/>
                    </a:solidFill>
                    <a:effectLst/>
                    <a:latin typeface="Arial" pitchFamily="34" charset="0"/>
                    <a:ea typeface="宋体" pitchFamily="2" charset="-122"/>
                    <a:cs typeface="+mn-cs"/>
                  </a:rPr>
                  <a:t>第二项。如果半导体严格满足电中性条件，即</a:t>
                </a:r>
                <a14:m>
                  <m:oMath xmlns:m="http://schemas.openxmlformats.org/officeDocument/2006/math">
                    <m:r>
                      <a:rPr lang="en-US" altLang="zh-CN" b="1" i="1" smtClean="0">
                        <a:latin typeface="Cambria Math"/>
                        <a:ea typeface="Cambria Math"/>
                      </a:rPr>
                      <m:t>∆</m:t>
                    </m:r>
                    <m:r>
                      <a:rPr lang="en-US" altLang="zh-CN" b="1" i="1">
                        <a:latin typeface="Cambria Math"/>
                      </a:rPr>
                      <m:t>𝒑</m:t>
                    </m:r>
                    <m:r>
                      <a:rPr lang="en-US" altLang="zh-CN" b="1" i="1">
                        <a:latin typeface="Cambria Math" panose="02040503050406030204" pitchFamily="18" charset="0"/>
                      </a:rPr>
                      <m:t>=</m:t>
                    </m:r>
                    <m:r>
                      <a:rPr lang="en-US" altLang="zh-CN" b="1" i="1">
                        <a:latin typeface="Cambria Math"/>
                      </a:rPr>
                      <m:t>∆</m:t>
                    </m:r>
                    <m:r>
                      <a:rPr lang="en-US" altLang="zh-CN" b="1" i="1">
                        <a:latin typeface="Cambria Math"/>
                      </a:rPr>
                      <m:t>𝒏</m:t>
                    </m:r>
                  </m:oMath>
                </a14:m>
                <a:r>
                  <a:rPr lang="en-US" altLang="zh-CN" sz="1200" kern="1200" dirty="0" smtClean="0">
                    <a:solidFill>
                      <a:schemeClr val="tx1"/>
                    </a:solidFill>
                    <a:effectLst/>
                    <a:latin typeface="Arial" pitchFamily="34" charset="0"/>
                    <a:ea typeface="宋体" pitchFamily="2" charset="-122"/>
                    <a:cs typeface="+mn-cs"/>
                  </a:rPr>
                  <a:t> </a:t>
                </a:r>
                <a:r>
                  <a:rPr lang="zh-CN" altLang="zh-CN" sz="1200" kern="1200" dirty="0" smtClean="0">
                    <a:solidFill>
                      <a:schemeClr val="tx1"/>
                    </a:solidFill>
                    <a:effectLst/>
                    <a:latin typeface="Arial" pitchFamily="34" charset="0"/>
                    <a:ea typeface="宋体" pitchFamily="2" charset="-122"/>
                    <a:cs typeface="+mn-cs"/>
                  </a:rPr>
                  <a:t>，则</a:t>
                </a:r>
                <a:r>
                  <a:rPr lang="zh-CN" altLang="en-US" sz="1200" kern="1200" dirty="0" smtClean="0">
                    <a:solidFill>
                      <a:schemeClr val="tx1"/>
                    </a:solidFill>
                    <a:effectLst/>
                    <a:latin typeface="Arial" pitchFamily="34" charset="0"/>
                    <a:ea typeface="宋体" pitchFamily="2" charset="-122"/>
                    <a:cs typeface="+mn-cs"/>
                  </a:rPr>
                  <a:t>此项</a:t>
                </a:r>
                <a:r>
                  <a:rPr lang="zh-CN" altLang="zh-CN" sz="1200" kern="1200" dirty="0" smtClean="0">
                    <a:solidFill>
                      <a:schemeClr val="tx1"/>
                    </a:solidFill>
                    <a:effectLst/>
                    <a:latin typeface="Arial" pitchFamily="34" charset="0"/>
                    <a:ea typeface="宋体" pitchFamily="2" charset="-122"/>
                    <a:cs typeface="+mn-cs"/>
                  </a:rPr>
                  <a:t>为零。但在载流子的扩散和漂移同时存在的情况下，由于电子和空穴的漂移速度、扩散系数的差异，使非平衡电子和非平衡空穴只能近似满足电中性条件，非平衡空穴和非平衡电子浓度差虽然小，但不为零。这一项的作用就与其前面的系数有关。</a:t>
                </a:r>
                <a:endParaRPr lang="en-US" altLang="zh-CN" sz="1200" kern="1200" dirty="0" smtClean="0">
                  <a:solidFill>
                    <a:schemeClr val="tx1"/>
                  </a:solidFill>
                  <a:effectLst/>
                  <a:latin typeface="Arial" pitchFamily="34" charset="0"/>
                  <a:ea typeface="宋体" pitchFamily="2" charset="-122"/>
                  <a:cs typeface="+mn-cs"/>
                </a:endParaRPr>
              </a:p>
              <a:p>
                <a:endParaRPr lang="en-US" altLang="zh-CN" sz="1200" kern="1200" dirty="0" smtClean="0">
                  <a:solidFill>
                    <a:schemeClr val="tx1"/>
                  </a:solidFill>
                  <a:effectLst/>
                  <a:latin typeface="Arial" pitchFamily="34" charset="0"/>
                  <a:ea typeface="宋体" pitchFamily="2" charset="-122"/>
                  <a:cs typeface="+mn-cs"/>
                </a:endParaRPr>
              </a:p>
              <a:p>
                <a:r>
                  <a:rPr lang="zh-CN" altLang="zh-CN" sz="1200" kern="1200" dirty="0" smtClean="0">
                    <a:solidFill>
                      <a:schemeClr val="tx1"/>
                    </a:solidFill>
                    <a:effectLst/>
                    <a:latin typeface="Arial" pitchFamily="34" charset="0"/>
                    <a:ea typeface="宋体" pitchFamily="2" charset="-122"/>
                    <a:cs typeface="+mn-cs"/>
                  </a:rPr>
                  <a:t>》对于</a:t>
                </a:r>
                <a:r>
                  <a:rPr lang="en-US" altLang="zh-CN" sz="1200" kern="1200" dirty="0" smtClean="0">
                    <a:solidFill>
                      <a:schemeClr val="tx1"/>
                    </a:solidFill>
                    <a:effectLst/>
                    <a:latin typeface="Arial" pitchFamily="34" charset="0"/>
                    <a:ea typeface="宋体" pitchFamily="2" charset="-122"/>
                    <a:cs typeface="+mn-cs"/>
                  </a:rPr>
                  <a:t>n</a:t>
                </a:r>
                <a:r>
                  <a:rPr lang="zh-CN" altLang="zh-CN" sz="1200" kern="1200" dirty="0" smtClean="0">
                    <a:solidFill>
                      <a:schemeClr val="tx1"/>
                    </a:solidFill>
                    <a:effectLst/>
                    <a:latin typeface="Arial" pitchFamily="34" charset="0"/>
                    <a:ea typeface="宋体" pitchFamily="2" charset="-122"/>
                    <a:cs typeface="+mn-cs"/>
                  </a:rPr>
                  <a:t>型半导体，在满足小注入条件下，半导体中空穴的密度远小于电子的密度。因此</a:t>
                </a:r>
                <a:r>
                  <a:rPr lang="zh-CN" altLang="en-US" sz="1200" kern="1200" dirty="0" smtClean="0">
                    <a:solidFill>
                      <a:schemeClr val="tx1"/>
                    </a:solidFill>
                    <a:effectLst/>
                    <a:latin typeface="Arial" pitchFamily="34" charset="0"/>
                    <a:ea typeface="宋体" pitchFamily="2" charset="-122"/>
                    <a:cs typeface="+mn-cs"/>
                  </a:rPr>
                  <a:t>空穴连续性方程</a:t>
                </a:r>
                <a:r>
                  <a:rPr lang="zh-CN" altLang="zh-CN" sz="1200" kern="1200" dirty="0" smtClean="0">
                    <a:solidFill>
                      <a:schemeClr val="tx1"/>
                    </a:solidFill>
                    <a:effectLst/>
                    <a:latin typeface="Arial" pitchFamily="34" charset="0"/>
                    <a:ea typeface="宋体" pitchFamily="2" charset="-122"/>
                    <a:cs typeface="+mn-cs"/>
                  </a:rPr>
                  <a:t>公式右</a:t>
                </a:r>
                <a:r>
                  <a:rPr lang="zh-CN" altLang="en-US" sz="1200" kern="1200" dirty="0" smtClean="0">
                    <a:solidFill>
                      <a:schemeClr val="tx1"/>
                    </a:solidFill>
                    <a:effectLst/>
                    <a:latin typeface="Arial" pitchFamily="34" charset="0"/>
                    <a:ea typeface="宋体" pitchFamily="2" charset="-122"/>
                    <a:cs typeface="+mn-cs"/>
                  </a:rPr>
                  <a:t>侧</a:t>
                </a:r>
                <a:r>
                  <a:rPr lang="zh-CN" altLang="zh-CN" sz="1200" kern="1200" dirty="0" smtClean="0">
                    <a:solidFill>
                      <a:schemeClr val="tx1"/>
                    </a:solidFill>
                    <a:effectLst/>
                    <a:latin typeface="Arial" pitchFamily="34" charset="0"/>
                    <a:ea typeface="宋体" pitchFamily="2" charset="-122"/>
                    <a:cs typeface="+mn-cs"/>
                  </a:rPr>
                  <a:t>的第二项括号前的系数较小，》这一项同其他项相比可以忽略。</a:t>
                </a:r>
                <a:endParaRPr lang="en-US" altLang="zh-CN" sz="1200" kern="1200" dirty="0" smtClean="0">
                  <a:solidFill>
                    <a:schemeClr val="tx1"/>
                  </a:solidFill>
                  <a:effectLst/>
                  <a:latin typeface="Arial" pitchFamily="34" charset="0"/>
                  <a:ea typeface="宋体" pitchFamily="2" charset="-122"/>
                  <a:cs typeface="+mn-cs"/>
                </a:endParaRPr>
              </a:p>
              <a:p>
                <a:endParaRPr lang="en-US" altLang="zh-CN" sz="1200" kern="1200" dirty="0" smtClean="0">
                  <a:solidFill>
                    <a:schemeClr val="tx1"/>
                  </a:solidFill>
                  <a:effectLst/>
                  <a:latin typeface="Arial" pitchFamily="34" charset="0"/>
                  <a:ea typeface="宋体" pitchFamily="2" charset="-122"/>
                  <a:cs typeface="+mn-cs"/>
                </a:endParaRPr>
              </a:p>
              <a:p>
                <a:r>
                  <a:rPr lang="zh-CN" altLang="zh-CN" sz="1200" kern="1200" dirty="0" smtClean="0">
                    <a:solidFill>
                      <a:schemeClr val="tx1"/>
                    </a:solidFill>
                    <a:effectLst/>
                    <a:latin typeface="Arial" pitchFamily="34" charset="0"/>
                    <a:ea typeface="宋体" pitchFamily="2" charset="-122"/>
                    <a:cs typeface="+mn-cs"/>
                  </a:rPr>
                  <a:t>同理，》对于</a:t>
                </a:r>
                <a:r>
                  <a:rPr lang="en-US" altLang="zh-CN" sz="1200" kern="1200" dirty="0" smtClean="0">
                    <a:solidFill>
                      <a:schemeClr val="tx1"/>
                    </a:solidFill>
                    <a:effectLst/>
                    <a:latin typeface="Arial" pitchFamily="34" charset="0"/>
                    <a:ea typeface="宋体" pitchFamily="2" charset="-122"/>
                    <a:cs typeface="+mn-cs"/>
                  </a:rPr>
                  <a:t>p</a:t>
                </a:r>
                <a:r>
                  <a:rPr lang="zh-CN" altLang="zh-CN" sz="1200" kern="1200" dirty="0" smtClean="0">
                    <a:solidFill>
                      <a:schemeClr val="tx1"/>
                    </a:solidFill>
                    <a:effectLst/>
                    <a:latin typeface="Arial" pitchFamily="34" charset="0"/>
                    <a:ea typeface="宋体" pitchFamily="2" charset="-122"/>
                    <a:cs typeface="+mn-cs"/>
                  </a:rPr>
                  <a:t>型半导体，在满足小注入条件下，》</a:t>
                </a:r>
                <a:r>
                  <a:rPr lang="en-US" altLang="zh-CN" sz="1200" kern="1200" dirty="0" smtClean="0">
                    <a:solidFill>
                      <a:schemeClr val="tx1"/>
                    </a:solidFill>
                    <a:effectLst/>
                    <a:latin typeface="Arial" pitchFamily="34" charset="0"/>
                    <a:ea typeface="宋体" pitchFamily="2" charset="-122"/>
                    <a:cs typeface="+mn-cs"/>
                  </a:rPr>
                  <a:t>p</a:t>
                </a:r>
                <a:r>
                  <a:rPr lang="zh-CN" altLang="zh-CN" sz="1200" kern="1200" dirty="0" smtClean="0">
                    <a:solidFill>
                      <a:schemeClr val="tx1"/>
                    </a:solidFill>
                    <a:effectLst/>
                    <a:latin typeface="Arial" pitchFamily="34" charset="0"/>
                    <a:ea typeface="宋体" pitchFamily="2" charset="-122"/>
                    <a:cs typeface="+mn-cs"/>
                  </a:rPr>
                  <a:t>型半导体少数载流子电子的连续性方程右侧第二项也可以忽略。</a:t>
                </a:r>
                <a:r>
                  <a:rPr lang="zh-CN" altLang="en-US" sz="1200" kern="1200" dirty="0" smtClean="0">
                    <a:solidFill>
                      <a:schemeClr val="tx1"/>
                    </a:solidFill>
                    <a:effectLst/>
                    <a:latin typeface="Arial" pitchFamily="34" charset="0"/>
                    <a:ea typeface="宋体" pitchFamily="2" charset="-122"/>
                    <a:cs typeface="+mn-cs"/>
                  </a:rPr>
                  <a:t>这样就得到了</a:t>
                </a:r>
                <a:r>
                  <a:rPr lang="en-US" altLang="zh-CN" sz="1200" kern="1200" dirty="0" smtClean="0">
                    <a:solidFill>
                      <a:schemeClr val="tx1"/>
                    </a:solidFill>
                    <a:effectLst/>
                    <a:latin typeface="Arial" pitchFamily="34" charset="0"/>
                    <a:ea typeface="宋体" pitchFamily="2" charset="-122"/>
                    <a:cs typeface="+mn-cs"/>
                  </a:rPr>
                  <a:t>》p</a:t>
                </a:r>
                <a:r>
                  <a:rPr lang="zh-CN" altLang="en-US" sz="1200" kern="1200" dirty="0" smtClean="0">
                    <a:solidFill>
                      <a:schemeClr val="tx1"/>
                    </a:solidFill>
                    <a:effectLst/>
                    <a:latin typeface="Arial" pitchFamily="34" charset="0"/>
                    <a:ea typeface="宋体" pitchFamily="2" charset="-122"/>
                    <a:cs typeface="+mn-cs"/>
                  </a:rPr>
                  <a:t>型半导体中非平衡少子电子的连续性方程。</a:t>
                </a:r>
                <a:endParaRPr lang="en-US" altLang="zh-CN" sz="1200" kern="1200" dirty="0" smtClean="0">
                  <a:solidFill>
                    <a:schemeClr val="tx1"/>
                  </a:solidFill>
                  <a:effectLst/>
                  <a:latin typeface="Arial" pitchFamily="34" charset="0"/>
                  <a:ea typeface="宋体" pitchFamily="2" charset="-122"/>
                  <a:cs typeface="+mn-cs"/>
                </a:endParaRPr>
              </a:p>
              <a:p>
                <a:endParaRPr lang="en-US" altLang="zh-CN" sz="1200" kern="1200" dirty="0" smtClean="0">
                  <a:solidFill>
                    <a:schemeClr val="tx1"/>
                  </a:solidFill>
                  <a:effectLst/>
                  <a:latin typeface="Arial" pitchFamily="34" charset="0"/>
                  <a:ea typeface="宋体" pitchFamily="2" charset="-122"/>
                  <a:cs typeface="+mn-cs"/>
                </a:endParaRPr>
              </a:p>
              <a:p>
                <a:r>
                  <a:rPr lang="zh-CN" altLang="en-US" sz="1200" kern="1200" dirty="0" smtClean="0">
                    <a:solidFill>
                      <a:schemeClr val="tx1"/>
                    </a:solidFill>
                    <a:effectLst/>
                    <a:latin typeface="Arial" pitchFamily="34" charset="0"/>
                    <a:ea typeface="宋体" pitchFamily="2" charset="-122"/>
                    <a:cs typeface="+mn-cs"/>
                  </a:rPr>
                  <a:t>注意：得到半导体中非平衡少子连续性方程的条件是：</a:t>
                </a:r>
                <a:r>
                  <a:rPr lang="en-US" altLang="zh-CN" sz="1200" kern="1200" dirty="0" smtClean="0">
                    <a:solidFill>
                      <a:schemeClr val="tx1"/>
                    </a:solidFill>
                    <a:effectLst/>
                    <a:latin typeface="Arial" pitchFamily="34" charset="0"/>
                    <a:ea typeface="宋体" pitchFamily="2" charset="-122"/>
                    <a:cs typeface="+mn-cs"/>
                  </a:rPr>
                  <a:t>1</a:t>
                </a:r>
                <a:r>
                  <a:rPr lang="zh-CN" altLang="en-US" sz="1200" kern="1200" dirty="0" smtClean="0">
                    <a:solidFill>
                      <a:schemeClr val="tx1"/>
                    </a:solidFill>
                    <a:effectLst/>
                    <a:latin typeface="Arial" pitchFamily="34" charset="0"/>
                    <a:ea typeface="宋体" pitchFamily="2" charset="-122"/>
                    <a:cs typeface="+mn-cs"/>
                  </a:rPr>
                  <a:t>、半导体中杂质是均有分布的。</a:t>
                </a:r>
                <a:r>
                  <a:rPr lang="en-US" altLang="zh-CN" sz="1200" kern="1200" dirty="0" smtClean="0">
                    <a:solidFill>
                      <a:schemeClr val="tx1"/>
                    </a:solidFill>
                    <a:effectLst/>
                    <a:latin typeface="Arial" pitchFamily="34" charset="0"/>
                    <a:ea typeface="宋体" pitchFamily="2" charset="-122"/>
                    <a:cs typeface="+mn-cs"/>
                  </a:rPr>
                  <a:t>2</a:t>
                </a:r>
                <a:r>
                  <a:rPr lang="zh-CN" altLang="en-US" sz="1200" kern="1200" dirty="0" smtClean="0">
                    <a:solidFill>
                      <a:schemeClr val="tx1"/>
                    </a:solidFill>
                    <a:effectLst/>
                    <a:latin typeface="Arial" pitchFamily="34" charset="0"/>
                    <a:ea typeface="宋体" pitchFamily="2" charset="-122"/>
                    <a:cs typeface="+mn-cs"/>
                  </a:rPr>
                  <a:t>、满足小注入条件。</a:t>
                </a:r>
                <a:r>
                  <a:rPr lang="en-US" altLang="zh-CN" sz="1200" kern="1200" dirty="0" smtClean="0">
                    <a:solidFill>
                      <a:schemeClr val="tx1"/>
                    </a:solidFill>
                    <a:effectLst/>
                    <a:latin typeface="Arial" pitchFamily="34" charset="0"/>
                    <a:ea typeface="宋体" pitchFamily="2" charset="-122"/>
                    <a:cs typeface="+mn-cs"/>
                  </a:rPr>
                  <a:t>3</a:t>
                </a:r>
                <a:r>
                  <a:rPr lang="zh-CN" altLang="en-US" sz="1200" kern="1200" dirty="0" smtClean="0">
                    <a:solidFill>
                      <a:schemeClr val="tx1"/>
                    </a:solidFill>
                    <a:effectLst/>
                    <a:latin typeface="Arial" pitchFamily="34" charset="0"/>
                    <a:ea typeface="宋体" pitchFamily="2" charset="-122"/>
                    <a:cs typeface="+mn-cs"/>
                  </a:rPr>
                  <a:t>、电场强度不大</a:t>
                </a:r>
                <a:endParaRPr lang="zh-CN" altLang="zh-CN" sz="1200" kern="1200" dirty="0" smtClean="0">
                  <a:solidFill>
                    <a:schemeClr val="tx1"/>
                  </a:solidFill>
                  <a:effectLst/>
                  <a:latin typeface="Arial" pitchFamily="34" charset="0"/>
                  <a:ea typeface="宋体" pitchFamily="2" charset="-122"/>
                  <a:cs typeface="+mn-cs"/>
                </a:endParaRPr>
              </a:p>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pitchFamily="34" charset="0"/>
                    <a:ea typeface="宋体" pitchFamily="2" charset="-122"/>
                    <a:cs typeface="+mn-cs"/>
                  </a:rPr>
                  <a:t>在半导体的少数载流子的连续性方程中，》观察连续性方程第二项，这一项中包括</a:t>
                </a:r>
                <a:r>
                  <a:rPr lang="zh-CN" altLang="en-US" sz="1200" kern="1200" dirty="0" smtClean="0">
                    <a:solidFill>
                      <a:schemeClr val="tx1"/>
                    </a:solidFill>
                    <a:effectLst/>
                    <a:latin typeface="Arial" pitchFamily="34" charset="0"/>
                    <a:ea typeface="宋体" pitchFamily="2" charset="-122"/>
                    <a:cs typeface="+mn-cs"/>
                  </a:rPr>
                  <a:t>半导体中少子密度和</a:t>
                </a:r>
                <a:r>
                  <a:rPr lang="zh-CN" altLang="zh-CN" sz="1200" kern="1200" dirty="0" smtClean="0">
                    <a:solidFill>
                      <a:schemeClr val="tx1"/>
                    </a:solidFill>
                    <a:effectLst/>
                    <a:latin typeface="Arial" pitchFamily="34" charset="0"/>
                    <a:ea typeface="宋体" pitchFamily="2" charset="-122"/>
                    <a:cs typeface="+mn-cs"/>
                  </a:rPr>
                  <a:t>半导体的</a:t>
                </a:r>
                <a:r>
                  <a:rPr lang="zh-CN" altLang="en-US" sz="1200" kern="1200" dirty="0" smtClean="0">
                    <a:solidFill>
                      <a:schemeClr val="tx1"/>
                    </a:solidFill>
                    <a:effectLst/>
                    <a:latin typeface="Arial" pitchFamily="34" charset="0"/>
                    <a:ea typeface="宋体" pitchFamily="2" charset="-122"/>
                    <a:cs typeface="+mn-cs"/>
                  </a:rPr>
                  <a:t>非平衡</a:t>
                </a:r>
                <a:r>
                  <a:rPr lang="zh-CN" altLang="zh-CN" sz="1200" kern="1200" dirty="0" smtClean="0">
                    <a:solidFill>
                      <a:schemeClr val="tx1"/>
                    </a:solidFill>
                    <a:effectLst/>
                    <a:latin typeface="Arial" pitchFamily="34" charset="0"/>
                    <a:ea typeface="宋体" pitchFamily="2" charset="-122"/>
                    <a:cs typeface="+mn-cs"/>
                  </a:rPr>
                  <a:t>空穴密度</a:t>
                </a:r>
                <a:r>
                  <a:rPr lang="en-US" altLang="zh-CN" sz="1200" kern="1200" dirty="0" smtClean="0">
                    <a:solidFill>
                      <a:schemeClr val="tx1"/>
                    </a:solidFill>
                    <a:effectLst/>
                    <a:latin typeface="Arial" pitchFamily="34" charset="0"/>
                    <a:ea typeface="宋体" pitchFamily="2" charset="-122"/>
                    <a:cs typeface="+mn-cs"/>
                  </a:rPr>
                  <a:t>p</a:t>
                </a:r>
                <a:r>
                  <a:rPr lang="zh-CN" altLang="zh-CN" sz="1200" kern="1200" dirty="0" smtClean="0">
                    <a:solidFill>
                      <a:schemeClr val="tx1"/>
                    </a:solidFill>
                    <a:effectLst/>
                    <a:latin typeface="Arial" pitchFamily="34" charset="0"/>
                    <a:ea typeface="宋体" pitchFamily="2" charset="-122"/>
                    <a:cs typeface="+mn-cs"/>
                  </a:rPr>
                  <a:t>和非平衡</a:t>
                </a:r>
                <a:r>
                  <a:rPr lang="zh-CN" altLang="en-US" sz="1200" kern="1200" dirty="0" smtClean="0">
                    <a:solidFill>
                      <a:schemeClr val="tx1"/>
                    </a:solidFill>
                    <a:effectLst/>
                    <a:latin typeface="Arial" pitchFamily="34" charset="0"/>
                    <a:ea typeface="宋体" pitchFamily="2" charset="-122"/>
                    <a:cs typeface="+mn-cs"/>
                  </a:rPr>
                  <a:t>电子差的</a:t>
                </a:r>
                <a:r>
                  <a:rPr lang="zh-CN" altLang="zh-CN" sz="1200" kern="1200" dirty="0" smtClean="0">
                    <a:solidFill>
                      <a:schemeClr val="tx1"/>
                    </a:solidFill>
                    <a:effectLst/>
                    <a:latin typeface="Arial" pitchFamily="34" charset="0"/>
                    <a:ea typeface="宋体" pitchFamily="2" charset="-122"/>
                    <a:cs typeface="+mn-cs"/>
                  </a:rPr>
                  <a:t>乘积，那么这一项贡献的大小就看这两个参数乘积后的大小。</a:t>
                </a:r>
                <a:endParaRPr lang="en-US" altLang="zh-CN" sz="1200" kern="1200" dirty="0" smtClean="0">
                  <a:solidFill>
                    <a:schemeClr val="tx1"/>
                  </a:solidFill>
                  <a:effectLst/>
                  <a:latin typeface="Arial" pitchFamily="34" charset="0"/>
                  <a:ea typeface="宋体" pitchFamily="2" charset="-122"/>
                  <a:cs typeface="+mn-cs"/>
                </a:endParaRPr>
              </a:p>
              <a:p>
                <a:endParaRPr lang="zh-CN" altLang="zh-CN" sz="1200" kern="1200" dirty="0" smtClean="0">
                  <a:solidFill>
                    <a:schemeClr val="tx1"/>
                  </a:solidFill>
                  <a:effectLst/>
                  <a:latin typeface="Arial" pitchFamily="34" charset="0"/>
                  <a:ea typeface="宋体" pitchFamily="2" charset="-122"/>
                  <a:cs typeface="+mn-cs"/>
                </a:endParaRPr>
              </a:p>
              <a:p>
                <a:r>
                  <a:rPr lang="zh-CN" altLang="zh-CN" sz="1200" kern="1200" dirty="0" smtClean="0">
                    <a:solidFill>
                      <a:schemeClr val="tx1"/>
                    </a:solidFill>
                    <a:effectLst/>
                    <a:latin typeface="Arial" pitchFamily="34" charset="0"/>
                    <a:ea typeface="宋体" pitchFamily="2" charset="-122"/>
                    <a:cs typeface="+mn-cs"/>
                  </a:rPr>
                  <a:t>如果半导体严格满足电中性条件，即</a:t>
                </a:r>
                <a:r>
                  <a:rPr lang="en-US" altLang="zh-CN" b="1" i="0" smtClean="0">
                    <a:latin typeface="Cambria Math"/>
                    <a:ea typeface="Cambria Math"/>
                  </a:rPr>
                  <a:t>∆</a:t>
                </a:r>
                <a:r>
                  <a:rPr lang="en-US" altLang="zh-CN" b="1" i="0">
                    <a:latin typeface="Cambria Math"/>
                  </a:rPr>
                  <a:t>𝒑−∆𝒏</a:t>
                </a:r>
                <a:r>
                  <a:rPr lang="en-US" altLang="zh-CN" sz="1200" kern="1200" dirty="0" smtClean="0">
                    <a:solidFill>
                      <a:schemeClr val="tx1"/>
                    </a:solidFill>
                    <a:effectLst/>
                    <a:latin typeface="Arial" pitchFamily="34" charset="0"/>
                    <a:ea typeface="宋体" pitchFamily="2" charset="-122"/>
                    <a:cs typeface="+mn-cs"/>
                  </a:rPr>
                  <a:t> </a:t>
                </a:r>
                <a:r>
                  <a:rPr lang="zh-CN" altLang="zh-CN" sz="1200" kern="1200" dirty="0" smtClean="0">
                    <a:solidFill>
                      <a:schemeClr val="tx1"/>
                    </a:solidFill>
                    <a:effectLst/>
                    <a:latin typeface="Arial" pitchFamily="34" charset="0"/>
                    <a:ea typeface="宋体" pitchFamily="2" charset="-122"/>
                    <a:cs typeface="+mn-cs"/>
                  </a:rPr>
                  <a:t>，则公式中等号右边第二项为零。但在载流子的扩散和漂移同时存在的情况下，由于电子和空穴的漂移速度、扩散系数的差异，使非平衡电子和非平衡空穴只能近似满足电中性条件，非平衡空穴和非平衡电子浓度差虽然小，但不为零。这一项的作用就与其前面的系数有关。</a:t>
                </a:r>
                <a:endParaRPr lang="en-US" altLang="zh-CN" sz="1200" kern="1200" dirty="0" smtClean="0">
                  <a:solidFill>
                    <a:schemeClr val="tx1"/>
                  </a:solidFill>
                  <a:effectLst/>
                  <a:latin typeface="Arial" pitchFamily="34" charset="0"/>
                  <a:ea typeface="宋体" pitchFamily="2" charset="-122"/>
                  <a:cs typeface="+mn-cs"/>
                </a:endParaRPr>
              </a:p>
              <a:p>
                <a:endParaRPr lang="en-US" altLang="zh-CN" sz="1200" kern="1200" dirty="0" smtClean="0">
                  <a:solidFill>
                    <a:schemeClr val="tx1"/>
                  </a:solidFill>
                  <a:effectLst/>
                  <a:latin typeface="Arial" pitchFamily="34" charset="0"/>
                  <a:ea typeface="宋体" pitchFamily="2" charset="-122"/>
                  <a:cs typeface="+mn-cs"/>
                </a:endParaRPr>
              </a:p>
              <a:p>
                <a:r>
                  <a:rPr lang="zh-CN" altLang="zh-CN" sz="1200" kern="1200" dirty="0" smtClean="0">
                    <a:solidFill>
                      <a:schemeClr val="tx1"/>
                    </a:solidFill>
                    <a:effectLst/>
                    <a:latin typeface="Arial" pitchFamily="34" charset="0"/>
                    <a:ea typeface="宋体" pitchFamily="2" charset="-122"/>
                    <a:cs typeface="+mn-cs"/>
                  </a:rPr>
                  <a:t>》对于</a:t>
                </a:r>
                <a:r>
                  <a:rPr lang="en-US" altLang="zh-CN" sz="1200" kern="1200" dirty="0" smtClean="0">
                    <a:solidFill>
                      <a:schemeClr val="tx1"/>
                    </a:solidFill>
                    <a:effectLst/>
                    <a:latin typeface="Arial" pitchFamily="34" charset="0"/>
                    <a:ea typeface="宋体" pitchFamily="2" charset="-122"/>
                    <a:cs typeface="+mn-cs"/>
                  </a:rPr>
                  <a:t>n</a:t>
                </a:r>
                <a:r>
                  <a:rPr lang="zh-CN" altLang="zh-CN" sz="1200" kern="1200" dirty="0" smtClean="0">
                    <a:solidFill>
                      <a:schemeClr val="tx1"/>
                    </a:solidFill>
                    <a:effectLst/>
                    <a:latin typeface="Arial" pitchFamily="34" charset="0"/>
                    <a:ea typeface="宋体" pitchFamily="2" charset="-122"/>
                    <a:cs typeface="+mn-cs"/>
                  </a:rPr>
                  <a:t>型半导体，在满足小注入条件下，半导体中空穴的密度远小于电子的密度。因此公式右边的第二项括号前的系数较小，》这一项同其他项相比可以忽略。同理，》对于</a:t>
                </a:r>
                <a:r>
                  <a:rPr lang="en-US" altLang="zh-CN" sz="1200" kern="1200" dirty="0" smtClean="0">
                    <a:solidFill>
                      <a:schemeClr val="tx1"/>
                    </a:solidFill>
                    <a:effectLst/>
                    <a:latin typeface="Arial" pitchFamily="34" charset="0"/>
                    <a:ea typeface="宋体" pitchFamily="2" charset="-122"/>
                    <a:cs typeface="+mn-cs"/>
                  </a:rPr>
                  <a:t>p</a:t>
                </a:r>
                <a:r>
                  <a:rPr lang="zh-CN" altLang="zh-CN" sz="1200" kern="1200" dirty="0" smtClean="0">
                    <a:solidFill>
                      <a:schemeClr val="tx1"/>
                    </a:solidFill>
                    <a:effectLst/>
                    <a:latin typeface="Arial" pitchFamily="34" charset="0"/>
                    <a:ea typeface="宋体" pitchFamily="2" charset="-122"/>
                    <a:cs typeface="+mn-cs"/>
                  </a:rPr>
                  <a:t>型半导体，在满足小注入条件下，》</a:t>
                </a:r>
                <a:r>
                  <a:rPr lang="en-US" altLang="zh-CN" sz="1200" kern="1200" dirty="0" smtClean="0">
                    <a:solidFill>
                      <a:schemeClr val="tx1"/>
                    </a:solidFill>
                    <a:effectLst/>
                    <a:latin typeface="Arial" pitchFamily="34" charset="0"/>
                    <a:ea typeface="宋体" pitchFamily="2" charset="-122"/>
                    <a:cs typeface="+mn-cs"/>
                  </a:rPr>
                  <a:t>p</a:t>
                </a:r>
                <a:r>
                  <a:rPr lang="zh-CN" altLang="zh-CN" sz="1200" kern="1200" dirty="0" smtClean="0">
                    <a:solidFill>
                      <a:schemeClr val="tx1"/>
                    </a:solidFill>
                    <a:effectLst/>
                    <a:latin typeface="Arial" pitchFamily="34" charset="0"/>
                    <a:ea typeface="宋体" pitchFamily="2" charset="-122"/>
                    <a:cs typeface="+mn-cs"/>
                  </a:rPr>
                  <a:t>型半导体少数载流子电子的连续性方程右侧第二项也可以忽略。</a:t>
                </a:r>
                <a:r>
                  <a:rPr lang="zh-CN" altLang="en-US" sz="1200" kern="1200" dirty="0" smtClean="0">
                    <a:solidFill>
                      <a:schemeClr val="tx1"/>
                    </a:solidFill>
                    <a:effectLst/>
                    <a:latin typeface="Arial" pitchFamily="34" charset="0"/>
                    <a:ea typeface="宋体" pitchFamily="2" charset="-122"/>
                    <a:cs typeface="+mn-cs"/>
                  </a:rPr>
                  <a:t>这样就得到了</a:t>
                </a:r>
                <a:r>
                  <a:rPr lang="en-US" altLang="zh-CN" sz="1200" kern="1200" dirty="0" smtClean="0">
                    <a:solidFill>
                      <a:schemeClr val="tx1"/>
                    </a:solidFill>
                    <a:effectLst/>
                    <a:latin typeface="Arial" pitchFamily="34" charset="0"/>
                    <a:ea typeface="宋体" pitchFamily="2" charset="-122"/>
                    <a:cs typeface="+mn-cs"/>
                  </a:rPr>
                  <a:t>n</a:t>
                </a:r>
                <a:r>
                  <a:rPr lang="zh-CN" altLang="en-US" sz="1200" kern="1200" dirty="0" smtClean="0">
                    <a:solidFill>
                      <a:schemeClr val="tx1"/>
                    </a:solidFill>
                    <a:effectLst/>
                    <a:latin typeface="Arial" pitchFamily="34" charset="0"/>
                    <a:ea typeface="宋体" pitchFamily="2" charset="-122"/>
                    <a:cs typeface="+mn-cs"/>
                  </a:rPr>
                  <a:t>型半导体中非平衡少子空穴和</a:t>
                </a:r>
                <a:r>
                  <a:rPr lang="en-US" altLang="zh-CN" sz="1200" kern="1200" dirty="0" smtClean="0">
                    <a:solidFill>
                      <a:schemeClr val="tx1"/>
                    </a:solidFill>
                    <a:effectLst/>
                    <a:latin typeface="Arial" pitchFamily="34" charset="0"/>
                    <a:ea typeface="宋体" pitchFamily="2" charset="-122"/>
                    <a:cs typeface="+mn-cs"/>
                  </a:rPr>
                  <a:t>p</a:t>
                </a:r>
                <a:r>
                  <a:rPr lang="zh-CN" altLang="en-US" sz="1200" kern="1200" dirty="0" smtClean="0">
                    <a:solidFill>
                      <a:schemeClr val="tx1"/>
                    </a:solidFill>
                    <a:effectLst/>
                    <a:latin typeface="Arial" pitchFamily="34" charset="0"/>
                    <a:ea typeface="宋体" pitchFamily="2" charset="-122"/>
                    <a:cs typeface="+mn-cs"/>
                  </a:rPr>
                  <a:t>型半导体中非平衡少子电子的连续性方程。注意此处得到半导体中非平衡少子连续性方程的条件：</a:t>
                </a:r>
                <a:r>
                  <a:rPr lang="en-US" altLang="zh-CN" sz="1200" kern="1200" dirty="0" smtClean="0">
                    <a:solidFill>
                      <a:schemeClr val="tx1"/>
                    </a:solidFill>
                    <a:effectLst/>
                    <a:latin typeface="Arial" pitchFamily="34" charset="0"/>
                    <a:ea typeface="宋体" pitchFamily="2" charset="-122"/>
                    <a:cs typeface="+mn-cs"/>
                  </a:rPr>
                  <a:t>1</a:t>
                </a:r>
                <a:r>
                  <a:rPr lang="zh-CN" altLang="en-US" sz="1200" kern="1200" dirty="0" smtClean="0">
                    <a:solidFill>
                      <a:schemeClr val="tx1"/>
                    </a:solidFill>
                    <a:effectLst/>
                    <a:latin typeface="Arial" pitchFamily="34" charset="0"/>
                    <a:ea typeface="宋体" pitchFamily="2" charset="-122"/>
                    <a:cs typeface="+mn-cs"/>
                  </a:rPr>
                  <a:t>、半导体中杂质时均有分布的。</a:t>
                </a:r>
                <a:r>
                  <a:rPr lang="en-US" altLang="zh-CN" sz="1200" kern="1200" dirty="0" smtClean="0">
                    <a:solidFill>
                      <a:schemeClr val="tx1"/>
                    </a:solidFill>
                    <a:effectLst/>
                    <a:latin typeface="Arial" pitchFamily="34" charset="0"/>
                    <a:ea typeface="宋体" pitchFamily="2" charset="-122"/>
                    <a:cs typeface="+mn-cs"/>
                  </a:rPr>
                  <a:t>2</a:t>
                </a:r>
                <a:r>
                  <a:rPr lang="zh-CN" altLang="en-US" sz="1200" kern="1200" dirty="0" smtClean="0">
                    <a:solidFill>
                      <a:schemeClr val="tx1"/>
                    </a:solidFill>
                    <a:effectLst/>
                    <a:latin typeface="Arial" pitchFamily="34" charset="0"/>
                    <a:ea typeface="宋体" pitchFamily="2" charset="-122"/>
                    <a:cs typeface="+mn-cs"/>
                  </a:rPr>
                  <a:t>、满足小注入条件。</a:t>
                </a:r>
                <a:endParaRPr lang="zh-CN" altLang="zh-CN" sz="1200" kern="1200" dirty="0" smtClean="0">
                  <a:solidFill>
                    <a:schemeClr val="tx1"/>
                  </a:solidFill>
                  <a:effectLst/>
                  <a:latin typeface="Arial" pitchFamily="34" charset="0"/>
                  <a:ea typeface="宋体" pitchFamily="2" charset="-122"/>
                  <a:cs typeface="+mn-cs"/>
                </a:endParaRPr>
              </a:p>
              <a:p>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8</a:t>
            </a:fld>
            <a:endParaRPr lang="en-US"/>
          </a:p>
        </p:txBody>
      </p:sp>
    </p:spTree>
    <p:extLst>
      <p:ext uri="{BB962C8B-B14F-4D97-AF65-F5344CB8AC3E}">
        <p14:creationId xmlns:p14="http://schemas.microsoft.com/office/powerpoint/2010/main" val="2674801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pitchFamily="34" charset="0"/>
                <a:ea typeface="宋体" pitchFamily="2" charset="-122"/>
                <a:cs typeface="+mn-cs"/>
              </a:rPr>
              <a:t>下面讨论非本征半导体中非平衡少子的扩散和漂移。</a:t>
            </a:r>
            <a:r>
              <a:rPr lang="zh-CN" altLang="en-US" sz="1200" kern="1200" dirty="0" smtClean="0">
                <a:solidFill>
                  <a:schemeClr val="tx1"/>
                </a:solidFill>
                <a:effectLst/>
                <a:latin typeface="Arial" pitchFamily="34" charset="0"/>
                <a:ea typeface="宋体" pitchFamily="2" charset="-122"/>
                <a:cs typeface="+mn-cs"/>
              </a:rPr>
              <a:t>所谓</a:t>
            </a:r>
            <a:r>
              <a:rPr lang="zh-CN" altLang="zh-CN" sz="1200" kern="1200" dirty="0" smtClean="0">
                <a:solidFill>
                  <a:schemeClr val="tx1"/>
                </a:solidFill>
                <a:effectLst/>
                <a:latin typeface="Arial" pitchFamily="34" charset="0"/>
                <a:ea typeface="宋体" pitchFamily="2" charset="-122"/>
                <a:cs typeface="+mn-cs"/>
              </a:rPr>
              <a:t>非本征半导体，在此处可以理解</a:t>
            </a:r>
            <a:r>
              <a:rPr lang="zh-CN" altLang="en-US" sz="1200" kern="1200" dirty="0" smtClean="0">
                <a:solidFill>
                  <a:schemeClr val="tx1"/>
                </a:solidFill>
                <a:effectLst/>
                <a:latin typeface="Arial" pitchFamily="34" charset="0"/>
                <a:ea typeface="宋体" pitchFamily="2" charset="-122"/>
                <a:cs typeface="+mn-cs"/>
              </a:rPr>
              <a:t>为</a:t>
            </a:r>
            <a:r>
              <a:rPr lang="zh-CN" altLang="zh-CN" sz="1200" kern="1200" dirty="0" smtClean="0">
                <a:solidFill>
                  <a:schemeClr val="tx1"/>
                </a:solidFill>
                <a:effectLst/>
                <a:latin typeface="Arial" pitchFamily="34" charset="0"/>
                <a:ea typeface="宋体" pitchFamily="2" charset="-122"/>
                <a:cs typeface="+mn-cs"/>
              </a:rPr>
              <a:t>半导体中电子密度和空穴密度差比较大的半导体，也就是</a:t>
            </a:r>
            <a:r>
              <a:rPr lang="en-US" altLang="zh-CN" sz="1200" kern="1200" dirty="0" smtClean="0">
                <a:solidFill>
                  <a:schemeClr val="tx1"/>
                </a:solidFill>
                <a:effectLst/>
                <a:latin typeface="Arial" pitchFamily="34" charset="0"/>
                <a:ea typeface="宋体" pitchFamily="2" charset="-122"/>
                <a:cs typeface="+mn-cs"/>
              </a:rPr>
              <a:t>n</a:t>
            </a:r>
            <a:r>
              <a:rPr lang="zh-CN" altLang="zh-CN" sz="1200" kern="1200" dirty="0" smtClean="0">
                <a:solidFill>
                  <a:schemeClr val="tx1"/>
                </a:solidFill>
                <a:effectLst/>
                <a:latin typeface="Arial" pitchFamily="34" charset="0"/>
                <a:ea typeface="宋体" pitchFamily="2" charset="-122"/>
                <a:cs typeface="+mn-cs"/>
              </a:rPr>
              <a:t>型半导体或者</a:t>
            </a:r>
            <a:r>
              <a:rPr lang="en-US" altLang="zh-CN" sz="1200" kern="1200" dirty="0" smtClean="0">
                <a:solidFill>
                  <a:schemeClr val="tx1"/>
                </a:solidFill>
                <a:effectLst/>
                <a:latin typeface="Arial" pitchFamily="34" charset="0"/>
                <a:ea typeface="宋体" pitchFamily="2" charset="-122"/>
                <a:cs typeface="+mn-cs"/>
              </a:rPr>
              <a:t>p</a:t>
            </a:r>
            <a:r>
              <a:rPr lang="zh-CN" altLang="zh-CN" sz="1200" kern="1200" dirty="0" smtClean="0">
                <a:solidFill>
                  <a:schemeClr val="tx1"/>
                </a:solidFill>
                <a:effectLst/>
                <a:latin typeface="Arial" pitchFamily="34" charset="0"/>
                <a:ea typeface="宋体" pitchFamily="2" charset="-122"/>
                <a:cs typeface="+mn-cs"/>
              </a:rPr>
              <a:t>型半导体，半导体中多子的密度远大于少子的密度。</a:t>
            </a:r>
          </a:p>
          <a:p>
            <a:r>
              <a:rPr lang="zh-CN" altLang="zh-CN" sz="1200" kern="1200" dirty="0" smtClean="0">
                <a:solidFill>
                  <a:schemeClr val="tx1"/>
                </a:solidFill>
                <a:effectLst/>
                <a:latin typeface="Arial" pitchFamily="34" charset="0"/>
                <a:ea typeface="宋体" pitchFamily="2" charset="-122"/>
                <a:cs typeface="+mn-cs"/>
              </a:rPr>
              <a:t>如》，有一块</a:t>
            </a:r>
            <a:r>
              <a:rPr lang="en-US" altLang="zh-CN" sz="1200" kern="1200" dirty="0" smtClean="0">
                <a:solidFill>
                  <a:schemeClr val="tx1"/>
                </a:solidFill>
                <a:effectLst/>
                <a:latin typeface="Arial" pitchFamily="34" charset="0"/>
                <a:ea typeface="宋体" pitchFamily="2" charset="-122"/>
                <a:cs typeface="+mn-cs"/>
              </a:rPr>
              <a:t>n</a:t>
            </a:r>
            <a:r>
              <a:rPr lang="zh-CN" altLang="zh-CN" sz="1200" kern="1200" dirty="0" smtClean="0">
                <a:solidFill>
                  <a:schemeClr val="tx1"/>
                </a:solidFill>
                <a:effectLst/>
                <a:latin typeface="Arial" pitchFamily="34" charset="0"/>
                <a:ea typeface="宋体" pitchFamily="2" charset="-122"/>
                <a:cs typeface="+mn-cs"/>
              </a:rPr>
              <a:t>型半导体》，均匀掺杂》，热平衡时，》半导体中的空穴密度</a:t>
            </a:r>
            <a:r>
              <a:rPr lang="en-US" altLang="zh-CN" sz="1200" kern="1200" dirty="0" smtClean="0">
                <a:solidFill>
                  <a:schemeClr val="tx1"/>
                </a:solidFill>
                <a:effectLst/>
                <a:latin typeface="Arial" pitchFamily="34" charset="0"/>
                <a:ea typeface="宋体" pitchFamily="2" charset="-122"/>
                <a:cs typeface="+mn-cs"/>
              </a:rPr>
              <a:t>p0</a:t>
            </a:r>
            <a:r>
              <a:rPr lang="zh-CN" altLang="zh-CN" sz="1200" kern="1200" dirty="0" smtClean="0">
                <a:solidFill>
                  <a:schemeClr val="tx1"/>
                </a:solidFill>
                <a:effectLst/>
                <a:latin typeface="Arial" pitchFamily="34" charset="0"/>
                <a:ea typeface="宋体" pitchFamily="2" charset="-122"/>
                <a:cs typeface="+mn-cs"/>
              </a:rPr>
              <a:t>远小于电子密度</a:t>
            </a:r>
            <a:r>
              <a:rPr lang="en-US" altLang="zh-CN" sz="1200" kern="1200" dirty="0" smtClean="0">
                <a:solidFill>
                  <a:schemeClr val="tx1"/>
                </a:solidFill>
                <a:effectLst/>
                <a:latin typeface="Arial" pitchFamily="34" charset="0"/>
                <a:ea typeface="宋体" pitchFamily="2" charset="-122"/>
                <a:cs typeface="+mn-cs"/>
              </a:rPr>
              <a:t>n0</a:t>
            </a:r>
            <a:r>
              <a:rPr lang="zh-CN" altLang="zh-CN" sz="1200" kern="1200" dirty="0" smtClean="0">
                <a:solidFill>
                  <a:schemeClr val="tx1"/>
                </a:solidFill>
                <a:effectLst/>
                <a:latin typeface="Arial" pitchFamily="34" charset="0"/>
                <a:ea typeface="宋体" pitchFamily="2" charset="-122"/>
                <a:cs typeface="+mn-cs"/>
              </a:rPr>
              <a:t>。并满足小注入条件》，半导体中非平衡的载流子密度远小于电子密度。如果电场和密度梯度均沿</a:t>
            </a:r>
            <a:r>
              <a:rPr lang="en-US" altLang="zh-CN" sz="1200" kern="1200" dirty="0" smtClean="0">
                <a:solidFill>
                  <a:schemeClr val="tx1"/>
                </a:solidFill>
                <a:effectLst/>
                <a:latin typeface="Arial" pitchFamily="34" charset="0"/>
                <a:ea typeface="宋体" pitchFamily="2" charset="-122"/>
                <a:cs typeface="+mn-cs"/>
              </a:rPr>
              <a:t>x</a:t>
            </a:r>
            <a:r>
              <a:rPr lang="zh-CN" altLang="zh-CN" sz="1200" kern="1200" dirty="0" smtClean="0">
                <a:solidFill>
                  <a:schemeClr val="tx1"/>
                </a:solidFill>
                <a:effectLst/>
                <a:latin typeface="Arial" pitchFamily="34" charset="0"/>
                <a:ea typeface="宋体" pitchFamily="2" charset="-122"/>
                <a:cs typeface="+mn-cs"/>
              </a:rPr>
              <a:t>方向》，</a:t>
            </a:r>
            <a:r>
              <a:rPr lang="zh-CN" altLang="en-US" sz="1200" kern="1200" dirty="0" smtClean="0">
                <a:solidFill>
                  <a:schemeClr val="tx1"/>
                </a:solidFill>
                <a:effectLst/>
                <a:latin typeface="Arial" pitchFamily="34" charset="0"/>
                <a:ea typeface="宋体" pitchFamily="2" charset="-122"/>
                <a:cs typeface="+mn-cs"/>
              </a:rPr>
              <a:t>假设</a:t>
            </a:r>
            <a:r>
              <a:rPr lang="zh-CN" altLang="zh-CN" sz="1200" kern="1200" dirty="0" smtClean="0">
                <a:solidFill>
                  <a:schemeClr val="tx1"/>
                </a:solidFill>
                <a:effectLst/>
                <a:latin typeface="Arial" pitchFamily="34" charset="0"/>
                <a:ea typeface="宋体" pitchFamily="2" charset="-122"/>
                <a:cs typeface="+mn-cs"/>
              </a:rPr>
              <a:t>从半导体的左侧界面不断</a:t>
            </a:r>
            <a:r>
              <a:rPr lang="zh-CN" altLang="en-US" sz="1200" kern="1200" dirty="0" smtClean="0">
                <a:solidFill>
                  <a:schemeClr val="tx1"/>
                </a:solidFill>
                <a:effectLst/>
                <a:latin typeface="Arial" pitchFamily="34" charset="0"/>
                <a:ea typeface="宋体" pitchFamily="2" charset="-122"/>
                <a:cs typeface="+mn-cs"/>
              </a:rPr>
              <a:t>有</a:t>
            </a:r>
            <a:r>
              <a:rPr lang="zh-CN" altLang="zh-CN" sz="1200" kern="1200" dirty="0" smtClean="0">
                <a:solidFill>
                  <a:schemeClr val="tx1"/>
                </a:solidFill>
                <a:effectLst/>
                <a:latin typeface="Arial" pitchFamily="34" charset="0"/>
                <a:ea typeface="宋体" pitchFamily="2" charset="-122"/>
                <a:cs typeface="+mn-cs"/>
              </a:rPr>
              <a:t>非平衡少子注入》，在稳态时</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，非平衡少子空穴</a:t>
            </a:r>
            <a:r>
              <a:rPr lang="zh-CN" altLang="en-US" sz="1200" kern="1200" dirty="0" smtClean="0">
                <a:solidFill>
                  <a:schemeClr val="tx1"/>
                </a:solidFill>
                <a:effectLst/>
                <a:latin typeface="Arial" pitchFamily="34" charset="0"/>
                <a:ea typeface="宋体" pitchFamily="2" charset="-122"/>
                <a:cs typeface="+mn-cs"/>
              </a:rPr>
              <a:t>不再</a:t>
            </a:r>
            <a:r>
              <a:rPr lang="zh-CN" altLang="zh-CN" sz="1200" kern="1200" dirty="0" smtClean="0">
                <a:solidFill>
                  <a:schemeClr val="tx1"/>
                </a:solidFill>
                <a:effectLst/>
                <a:latin typeface="Arial" pitchFamily="34" charset="0"/>
                <a:ea typeface="宋体" pitchFamily="2" charset="-122"/>
                <a:cs typeface="+mn-cs"/>
              </a:rPr>
              <a:t>随时间变化，</a:t>
            </a:r>
            <a:r>
              <a:rPr lang="zh-CN" altLang="en-US" sz="1200" kern="1200" dirty="0" smtClean="0">
                <a:solidFill>
                  <a:schemeClr val="tx1"/>
                </a:solidFill>
                <a:effectLst/>
                <a:latin typeface="Arial" pitchFamily="34" charset="0"/>
                <a:ea typeface="宋体" pitchFamily="2" charset="-122"/>
                <a:cs typeface="+mn-cs"/>
              </a:rPr>
              <a:t>又</a:t>
            </a:r>
            <a:r>
              <a:rPr lang="zh-CN" altLang="zh-CN" sz="1200" kern="1200" dirty="0" smtClean="0">
                <a:solidFill>
                  <a:schemeClr val="tx1"/>
                </a:solidFill>
                <a:effectLst/>
                <a:latin typeface="Arial" pitchFamily="34" charset="0"/>
                <a:ea typeface="宋体" pitchFamily="2" charset="-122"/>
                <a:cs typeface="+mn-cs"/>
              </a:rPr>
              <a:t>假设半导体中不存在载流子的产生项》，则</a:t>
            </a:r>
            <a:r>
              <a:rPr lang="en-US" altLang="zh-CN" sz="1200" kern="1200" dirty="0" smtClean="0">
                <a:solidFill>
                  <a:schemeClr val="tx1"/>
                </a:solidFill>
                <a:effectLst/>
                <a:latin typeface="Arial" pitchFamily="34" charset="0"/>
                <a:ea typeface="宋体" pitchFamily="2" charset="-122"/>
                <a:cs typeface="+mn-cs"/>
              </a:rPr>
              <a:t>n</a:t>
            </a:r>
            <a:r>
              <a:rPr lang="zh-CN" altLang="zh-CN" sz="1200" kern="1200" dirty="0" smtClean="0">
                <a:solidFill>
                  <a:schemeClr val="tx1"/>
                </a:solidFill>
                <a:effectLst/>
                <a:latin typeface="Arial" pitchFamily="34" charset="0"/>
                <a:ea typeface="宋体" pitchFamily="2" charset="-122"/>
                <a:cs typeface="+mn-cs"/>
              </a:rPr>
              <a:t>型半导体中非平衡少子的连续性方程》中》  》，消去了产生项》和非平衡空穴随时间变化项》，》。在不加外电场的情况下》，得到无电场情况下的</a:t>
            </a:r>
            <a:r>
              <a:rPr lang="en-US" altLang="zh-CN" sz="1200" kern="1200" dirty="0" smtClean="0">
                <a:solidFill>
                  <a:schemeClr val="tx1"/>
                </a:solidFill>
                <a:effectLst/>
                <a:latin typeface="Arial" pitchFamily="34" charset="0"/>
                <a:ea typeface="宋体" pitchFamily="2" charset="-122"/>
                <a:cs typeface="+mn-cs"/>
              </a:rPr>
              <a:t>n</a:t>
            </a:r>
            <a:r>
              <a:rPr lang="zh-CN" altLang="zh-CN" sz="1200" kern="1200" dirty="0" smtClean="0">
                <a:solidFill>
                  <a:schemeClr val="tx1"/>
                </a:solidFill>
                <a:effectLst/>
                <a:latin typeface="Arial" pitchFamily="34" charset="0"/>
                <a:ea typeface="宋体" pitchFamily="2" charset="-122"/>
                <a:cs typeface="+mn-cs"/>
              </a:rPr>
              <a:t>型半导体中非平衡少子的扩散运动方程》。</a:t>
            </a:r>
            <a:endParaRPr lang="zh-CN" altLang="zh-CN" sz="1200" kern="1200" dirty="0">
              <a:solidFill>
                <a:schemeClr val="tx1"/>
              </a:solidFill>
              <a:effectLst/>
              <a:latin typeface="Arial" pitchFamily="34"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9</a:t>
            </a:fld>
            <a:endParaRPr lang="en-US"/>
          </a:p>
        </p:txBody>
      </p:sp>
    </p:spTree>
    <p:extLst>
      <p:ext uri="{BB962C8B-B14F-4D97-AF65-F5344CB8AC3E}">
        <p14:creationId xmlns:p14="http://schemas.microsoft.com/office/powerpoint/2010/main" val="2822017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72FBB4F6-0A4D-45AD-9DC7-3F84F69CE2E0}" type="slidenum">
              <a:rPr lang="en-US"/>
              <a:pPr>
                <a:defRPr/>
              </a:pPr>
              <a:t>‹#›</a:t>
            </a:fld>
            <a:endParaRPr lang="en-US"/>
          </a:p>
        </p:txBody>
      </p:sp>
    </p:spTree>
    <p:extLst>
      <p:ext uri="{BB962C8B-B14F-4D97-AF65-F5344CB8AC3E}">
        <p14:creationId xmlns:p14="http://schemas.microsoft.com/office/powerpoint/2010/main" val="3517815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2E6115D5-BD80-4096-BD64-64918E1FAD7F}" type="slidenum">
              <a:rPr lang="en-US"/>
              <a:pPr>
                <a:defRPr/>
              </a:pPr>
              <a:t>‹#›</a:t>
            </a:fld>
            <a:endParaRPr lang="en-US"/>
          </a:p>
        </p:txBody>
      </p:sp>
    </p:spTree>
    <p:extLst>
      <p:ext uri="{BB962C8B-B14F-4D97-AF65-F5344CB8AC3E}">
        <p14:creationId xmlns:p14="http://schemas.microsoft.com/office/powerpoint/2010/main" val="3990478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8685" y="228601"/>
            <a:ext cx="2846916"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7934" y="228601"/>
            <a:ext cx="8337551"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6935BC1D-AA0C-49F4-BACF-F57B31DE5EBE}" type="slidenum">
              <a:rPr lang="en-US"/>
              <a:pPr>
                <a:defRPr/>
              </a:pPr>
              <a:t>‹#›</a:t>
            </a:fld>
            <a:endParaRPr lang="en-US"/>
          </a:p>
        </p:txBody>
      </p:sp>
    </p:spTree>
    <p:extLst>
      <p:ext uri="{BB962C8B-B14F-4D97-AF65-F5344CB8AC3E}">
        <p14:creationId xmlns:p14="http://schemas.microsoft.com/office/powerpoint/2010/main" val="2063731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49FBF4FC-0976-4D6E-8283-2C65709381A8}" type="slidenum">
              <a:rPr lang="en-US"/>
              <a:pPr>
                <a:defRPr/>
              </a:pPr>
              <a:t>‹#›</a:t>
            </a:fld>
            <a:endParaRPr lang="en-US"/>
          </a:p>
        </p:txBody>
      </p:sp>
    </p:spTree>
    <p:extLst>
      <p:ext uri="{BB962C8B-B14F-4D97-AF65-F5344CB8AC3E}">
        <p14:creationId xmlns:p14="http://schemas.microsoft.com/office/powerpoint/2010/main" val="1538723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BAB89666-A1EC-45C4-AC18-AB16140A1EA7}" type="slidenum">
              <a:rPr lang="en-US"/>
              <a:pPr>
                <a:defRPr/>
              </a:pPr>
              <a:t>‹#›</a:t>
            </a:fld>
            <a:endParaRPr lang="en-US"/>
          </a:p>
        </p:txBody>
      </p:sp>
    </p:spTree>
    <p:extLst>
      <p:ext uri="{BB962C8B-B14F-4D97-AF65-F5344CB8AC3E}">
        <p14:creationId xmlns:p14="http://schemas.microsoft.com/office/powerpoint/2010/main" val="785409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ABA72CBA-2FE0-4D9D-901E-5E0EE3152DEE}" type="slidenum">
              <a:rPr lang="en-US"/>
              <a:pPr>
                <a:defRPr/>
              </a:pPr>
              <a:t>‹#›</a:t>
            </a:fld>
            <a:endParaRPr lang="en-US"/>
          </a:p>
        </p:txBody>
      </p:sp>
    </p:spTree>
    <p:extLst>
      <p:ext uri="{BB962C8B-B14F-4D97-AF65-F5344CB8AC3E}">
        <p14:creationId xmlns:p14="http://schemas.microsoft.com/office/powerpoint/2010/main" val="102474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500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64"/>
          <p:cNvSpPr>
            <a:spLocks noGrp="1" noChangeArrowheads="1"/>
          </p:cNvSpPr>
          <p:nvPr>
            <p:ph type="dt" sz="half" idx="10"/>
          </p:nvPr>
        </p:nvSpPr>
        <p:spPr>
          <a:ln/>
        </p:spPr>
        <p:txBody>
          <a:bodyPr/>
          <a:lstStyle>
            <a:lvl1pPr>
              <a:defRPr/>
            </a:lvl1pPr>
          </a:lstStyle>
          <a:p>
            <a:pPr>
              <a:defRPr/>
            </a:pPr>
            <a:endParaRPr lang="en-US"/>
          </a:p>
        </p:txBody>
      </p:sp>
      <p:sp>
        <p:nvSpPr>
          <p:cNvPr id="6" name="Rectangle 165"/>
          <p:cNvSpPr>
            <a:spLocks noGrp="1" noChangeArrowheads="1"/>
          </p:cNvSpPr>
          <p:nvPr>
            <p:ph type="ftr" sz="quarter" idx="11"/>
          </p:nvPr>
        </p:nvSpPr>
        <p:spPr>
          <a:ln/>
        </p:spPr>
        <p:txBody>
          <a:bodyPr/>
          <a:lstStyle>
            <a:lvl1pPr>
              <a:defRPr/>
            </a:lvl1pPr>
          </a:lstStyle>
          <a:p>
            <a:pPr>
              <a:defRPr/>
            </a:pPr>
            <a:endParaRPr lang="en-US"/>
          </a:p>
        </p:txBody>
      </p:sp>
      <p:sp>
        <p:nvSpPr>
          <p:cNvPr id="7" name="Rectangle 166"/>
          <p:cNvSpPr>
            <a:spLocks noGrp="1" noChangeArrowheads="1"/>
          </p:cNvSpPr>
          <p:nvPr>
            <p:ph type="sldNum" sz="quarter" idx="12"/>
          </p:nvPr>
        </p:nvSpPr>
        <p:spPr>
          <a:ln/>
        </p:spPr>
        <p:txBody>
          <a:bodyPr/>
          <a:lstStyle>
            <a:lvl1pPr>
              <a:defRPr/>
            </a:lvl1pPr>
          </a:lstStyle>
          <a:p>
            <a:pPr>
              <a:defRPr/>
            </a:pPr>
            <a:fld id="{8AB764C8-155F-4F73-9F72-1D6BBD7AFD9E}" type="slidenum">
              <a:rPr lang="en-US"/>
              <a:pPr>
                <a:defRPr/>
              </a:pPr>
              <a:t>‹#›</a:t>
            </a:fld>
            <a:endParaRPr lang="en-US"/>
          </a:p>
        </p:txBody>
      </p:sp>
    </p:spTree>
    <p:extLst>
      <p:ext uri="{BB962C8B-B14F-4D97-AF65-F5344CB8AC3E}">
        <p14:creationId xmlns:p14="http://schemas.microsoft.com/office/powerpoint/2010/main" val="716850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64"/>
          <p:cNvSpPr>
            <a:spLocks noGrp="1" noChangeArrowheads="1"/>
          </p:cNvSpPr>
          <p:nvPr>
            <p:ph type="dt" sz="half" idx="10"/>
          </p:nvPr>
        </p:nvSpPr>
        <p:spPr>
          <a:ln/>
        </p:spPr>
        <p:txBody>
          <a:bodyPr/>
          <a:lstStyle>
            <a:lvl1pPr>
              <a:defRPr/>
            </a:lvl1pPr>
          </a:lstStyle>
          <a:p>
            <a:pPr>
              <a:defRPr/>
            </a:pPr>
            <a:endParaRPr lang="en-US"/>
          </a:p>
        </p:txBody>
      </p:sp>
      <p:sp>
        <p:nvSpPr>
          <p:cNvPr id="8" name="Rectangle 165"/>
          <p:cNvSpPr>
            <a:spLocks noGrp="1" noChangeArrowheads="1"/>
          </p:cNvSpPr>
          <p:nvPr>
            <p:ph type="ftr" sz="quarter" idx="11"/>
          </p:nvPr>
        </p:nvSpPr>
        <p:spPr>
          <a:ln/>
        </p:spPr>
        <p:txBody>
          <a:bodyPr/>
          <a:lstStyle>
            <a:lvl1pPr>
              <a:defRPr/>
            </a:lvl1pPr>
          </a:lstStyle>
          <a:p>
            <a:pPr>
              <a:defRPr/>
            </a:pPr>
            <a:endParaRPr lang="en-US"/>
          </a:p>
        </p:txBody>
      </p:sp>
      <p:sp>
        <p:nvSpPr>
          <p:cNvPr id="9" name="Rectangle 166"/>
          <p:cNvSpPr>
            <a:spLocks noGrp="1" noChangeArrowheads="1"/>
          </p:cNvSpPr>
          <p:nvPr>
            <p:ph type="sldNum" sz="quarter" idx="12"/>
          </p:nvPr>
        </p:nvSpPr>
        <p:spPr>
          <a:ln/>
        </p:spPr>
        <p:txBody>
          <a:bodyPr/>
          <a:lstStyle>
            <a:lvl1pPr>
              <a:defRPr/>
            </a:lvl1pPr>
          </a:lstStyle>
          <a:p>
            <a:pPr>
              <a:defRPr/>
            </a:pPr>
            <a:fld id="{D3950237-BC64-429D-949D-FFF6A0F9F9E2}" type="slidenum">
              <a:rPr lang="en-US"/>
              <a:pPr>
                <a:defRPr/>
              </a:pPr>
              <a:t>‹#›</a:t>
            </a:fld>
            <a:endParaRPr lang="en-US"/>
          </a:p>
        </p:txBody>
      </p:sp>
    </p:spTree>
    <p:extLst>
      <p:ext uri="{BB962C8B-B14F-4D97-AF65-F5344CB8AC3E}">
        <p14:creationId xmlns:p14="http://schemas.microsoft.com/office/powerpoint/2010/main" val="754827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64"/>
          <p:cNvSpPr>
            <a:spLocks noGrp="1" noChangeArrowheads="1"/>
          </p:cNvSpPr>
          <p:nvPr>
            <p:ph type="dt" sz="half" idx="10"/>
          </p:nvPr>
        </p:nvSpPr>
        <p:spPr>
          <a:ln/>
        </p:spPr>
        <p:txBody>
          <a:bodyPr/>
          <a:lstStyle>
            <a:lvl1pPr>
              <a:defRPr/>
            </a:lvl1pPr>
          </a:lstStyle>
          <a:p>
            <a:pPr>
              <a:defRPr/>
            </a:pPr>
            <a:endParaRPr lang="en-US"/>
          </a:p>
        </p:txBody>
      </p:sp>
      <p:sp>
        <p:nvSpPr>
          <p:cNvPr id="4" name="Rectangle 165"/>
          <p:cNvSpPr>
            <a:spLocks noGrp="1" noChangeArrowheads="1"/>
          </p:cNvSpPr>
          <p:nvPr>
            <p:ph type="ftr" sz="quarter" idx="11"/>
          </p:nvPr>
        </p:nvSpPr>
        <p:spPr>
          <a:ln/>
        </p:spPr>
        <p:txBody>
          <a:bodyPr/>
          <a:lstStyle>
            <a:lvl1pPr>
              <a:defRPr/>
            </a:lvl1pPr>
          </a:lstStyle>
          <a:p>
            <a:pPr>
              <a:defRPr/>
            </a:pPr>
            <a:endParaRPr lang="en-US"/>
          </a:p>
        </p:txBody>
      </p:sp>
      <p:sp>
        <p:nvSpPr>
          <p:cNvPr id="5" name="Rectangle 166"/>
          <p:cNvSpPr>
            <a:spLocks noGrp="1" noChangeArrowheads="1"/>
          </p:cNvSpPr>
          <p:nvPr>
            <p:ph type="sldNum" sz="quarter" idx="12"/>
          </p:nvPr>
        </p:nvSpPr>
        <p:spPr>
          <a:ln/>
        </p:spPr>
        <p:txBody>
          <a:bodyPr/>
          <a:lstStyle>
            <a:lvl1pPr>
              <a:defRPr/>
            </a:lvl1pPr>
          </a:lstStyle>
          <a:p>
            <a:pPr>
              <a:defRPr/>
            </a:pPr>
            <a:fld id="{5B8AF9A9-3B27-42C4-8879-CE86852B41C7}" type="slidenum">
              <a:rPr lang="en-US"/>
              <a:pPr>
                <a:defRPr/>
              </a:pPr>
              <a:t>‹#›</a:t>
            </a:fld>
            <a:endParaRPr lang="en-US"/>
          </a:p>
        </p:txBody>
      </p:sp>
    </p:spTree>
    <p:extLst>
      <p:ext uri="{BB962C8B-B14F-4D97-AF65-F5344CB8AC3E}">
        <p14:creationId xmlns:p14="http://schemas.microsoft.com/office/powerpoint/2010/main" val="26816980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64"/>
          <p:cNvSpPr>
            <a:spLocks noGrp="1" noChangeArrowheads="1"/>
          </p:cNvSpPr>
          <p:nvPr>
            <p:ph type="dt" sz="half" idx="10"/>
          </p:nvPr>
        </p:nvSpPr>
        <p:spPr>
          <a:ln/>
        </p:spPr>
        <p:txBody>
          <a:bodyPr/>
          <a:lstStyle>
            <a:lvl1pPr>
              <a:defRPr/>
            </a:lvl1pPr>
          </a:lstStyle>
          <a:p>
            <a:pPr>
              <a:defRPr/>
            </a:pPr>
            <a:endParaRPr lang="en-US"/>
          </a:p>
        </p:txBody>
      </p:sp>
      <p:sp>
        <p:nvSpPr>
          <p:cNvPr id="3" name="Rectangle 165"/>
          <p:cNvSpPr>
            <a:spLocks noGrp="1" noChangeArrowheads="1"/>
          </p:cNvSpPr>
          <p:nvPr>
            <p:ph type="ftr" sz="quarter" idx="11"/>
          </p:nvPr>
        </p:nvSpPr>
        <p:spPr>
          <a:ln/>
        </p:spPr>
        <p:txBody>
          <a:bodyPr/>
          <a:lstStyle>
            <a:lvl1pPr>
              <a:defRPr/>
            </a:lvl1pPr>
          </a:lstStyle>
          <a:p>
            <a:pPr>
              <a:defRPr/>
            </a:pPr>
            <a:endParaRPr lang="en-US"/>
          </a:p>
        </p:txBody>
      </p:sp>
      <p:sp>
        <p:nvSpPr>
          <p:cNvPr id="4" name="Rectangle 166"/>
          <p:cNvSpPr>
            <a:spLocks noGrp="1" noChangeArrowheads="1"/>
          </p:cNvSpPr>
          <p:nvPr>
            <p:ph type="sldNum" sz="quarter" idx="12"/>
          </p:nvPr>
        </p:nvSpPr>
        <p:spPr>
          <a:ln/>
        </p:spPr>
        <p:txBody>
          <a:bodyPr/>
          <a:lstStyle>
            <a:lvl1pPr>
              <a:defRPr/>
            </a:lvl1pPr>
          </a:lstStyle>
          <a:p>
            <a:pPr>
              <a:defRPr/>
            </a:pPr>
            <a:fld id="{A8BA6DE0-4F32-40D2-A00E-A76F1F2DD72B}" type="slidenum">
              <a:rPr lang="en-US"/>
              <a:pPr>
                <a:defRPr/>
              </a:pPr>
              <a:t>‹#›</a:t>
            </a:fld>
            <a:endParaRPr lang="en-US"/>
          </a:p>
        </p:txBody>
      </p:sp>
    </p:spTree>
    <p:extLst>
      <p:ext uri="{BB962C8B-B14F-4D97-AF65-F5344CB8AC3E}">
        <p14:creationId xmlns:p14="http://schemas.microsoft.com/office/powerpoint/2010/main" val="15569251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64"/>
          <p:cNvSpPr>
            <a:spLocks noGrp="1" noChangeArrowheads="1"/>
          </p:cNvSpPr>
          <p:nvPr>
            <p:ph type="dt" sz="half" idx="10"/>
          </p:nvPr>
        </p:nvSpPr>
        <p:spPr>
          <a:ln/>
        </p:spPr>
        <p:txBody>
          <a:bodyPr/>
          <a:lstStyle>
            <a:lvl1pPr>
              <a:defRPr/>
            </a:lvl1pPr>
          </a:lstStyle>
          <a:p>
            <a:pPr>
              <a:defRPr/>
            </a:pPr>
            <a:endParaRPr lang="en-US"/>
          </a:p>
        </p:txBody>
      </p:sp>
      <p:sp>
        <p:nvSpPr>
          <p:cNvPr id="6" name="Rectangle 165"/>
          <p:cNvSpPr>
            <a:spLocks noGrp="1" noChangeArrowheads="1"/>
          </p:cNvSpPr>
          <p:nvPr>
            <p:ph type="ftr" sz="quarter" idx="11"/>
          </p:nvPr>
        </p:nvSpPr>
        <p:spPr>
          <a:ln/>
        </p:spPr>
        <p:txBody>
          <a:bodyPr/>
          <a:lstStyle>
            <a:lvl1pPr>
              <a:defRPr/>
            </a:lvl1pPr>
          </a:lstStyle>
          <a:p>
            <a:pPr>
              <a:defRPr/>
            </a:pPr>
            <a:endParaRPr lang="en-US"/>
          </a:p>
        </p:txBody>
      </p:sp>
      <p:sp>
        <p:nvSpPr>
          <p:cNvPr id="7" name="Rectangle 166"/>
          <p:cNvSpPr>
            <a:spLocks noGrp="1" noChangeArrowheads="1"/>
          </p:cNvSpPr>
          <p:nvPr>
            <p:ph type="sldNum" sz="quarter" idx="12"/>
          </p:nvPr>
        </p:nvSpPr>
        <p:spPr>
          <a:ln/>
        </p:spPr>
        <p:txBody>
          <a:bodyPr/>
          <a:lstStyle>
            <a:lvl1pPr>
              <a:defRPr/>
            </a:lvl1pPr>
          </a:lstStyle>
          <a:p>
            <a:pPr>
              <a:defRPr/>
            </a:pPr>
            <a:fld id="{9F3933A0-8EE3-44D1-A632-7A53603B9446}" type="slidenum">
              <a:rPr lang="en-US"/>
              <a:pPr>
                <a:defRPr/>
              </a:pPr>
              <a:t>‹#›</a:t>
            </a:fld>
            <a:endParaRPr lang="en-US"/>
          </a:p>
        </p:txBody>
      </p:sp>
    </p:spTree>
    <p:extLst>
      <p:ext uri="{BB962C8B-B14F-4D97-AF65-F5344CB8AC3E}">
        <p14:creationId xmlns:p14="http://schemas.microsoft.com/office/powerpoint/2010/main" val="3126414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C0382274-9B3A-4B53-B637-9668ECBE3135}" type="slidenum">
              <a:rPr lang="en-US"/>
              <a:pPr>
                <a:defRPr/>
              </a:pPr>
              <a:t>‹#›</a:t>
            </a:fld>
            <a:endParaRPr lang="en-US"/>
          </a:p>
        </p:txBody>
      </p:sp>
    </p:spTree>
    <p:extLst>
      <p:ext uri="{BB962C8B-B14F-4D97-AF65-F5344CB8AC3E}">
        <p14:creationId xmlns:p14="http://schemas.microsoft.com/office/powerpoint/2010/main" val="4159614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64"/>
          <p:cNvSpPr>
            <a:spLocks noGrp="1" noChangeArrowheads="1"/>
          </p:cNvSpPr>
          <p:nvPr>
            <p:ph type="dt" sz="half" idx="10"/>
          </p:nvPr>
        </p:nvSpPr>
        <p:spPr>
          <a:ln/>
        </p:spPr>
        <p:txBody>
          <a:bodyPr/>
          <a:lstStyle>
            <a:lvl1pPr>
              <a:defRPr/>
            </a:lvl1pPr>
          </a:lstStyle>
          <a:p>
            <a:pPr>
              <a:defRPr/>
            </a:pPr>
            <a:endParaRPr lang="en-US"/>
          </a:p>
        </p:txBody>
      </p:sp>
      <p:sp>
        <p:nvSpPr>
          <p:cNvPr id="6" name="Rectangle 165"/>
          <p:cNvSpPr>
            <a:spLocks noGrp="1" noChangeArrowheads="1"/>
          </p:cNvSpPr>
          <p:nvPr>
            <p:ph type="ftr" sz="quarter" idx="11"/>
          </p:nvPr>
        </p:nvSpPr>
        <p:spPr>
          <a:ln/>
        </p:spPr>
        <p:txBody>
          <a:bodyPr/>
          <a:lstStyle>
            <a:lvl1pPr>
              <a:defRPr/>
            </a:lvl1pPr>
          </a:lstStyle>
          <a:p>
            <a:pPr>
              <a:defRPr/>
            </a:pPr>
            <a:endParaRPr lang="en-US"/>
          </a:p>
        </p:txBody>
      </p:sp>
      <p:sp>
        <p:nvSpPr>
          <p:cNvPr id="7" name="Rectangle 166"/>
          <p:cNvSpPr>
            <a:spLocks noGrp="1" noChangeArrowheads="1"/>
          </p:cNvSpPr>
          <p:nvPr>
            <p:ph type="sldNum" sz="quarter" idx="12"/>
          </p:nvPr>
        </p:nvSpPr>
        <p:spPr>
          <a:ln/>
        </p:spPr>
        <p:txBody>
          <a:bodyPr/>
          <a:lstStyle>
            <a:lvl1pPr>
              <a:defRPr/>
            </a:lvl1pPr>
          </a:lstStyle>
          <a:p>
            <a:pPr>
              <a:defRPr/>
            </a:pPr>
            <a:fld id="{15358B62-066D-42CD-9A3C-4008A17635C4}" type="slidenum">
              <a:rPr lang="en-US"/>
              <a:pPr>
                <a:defRPr/>
              </a:pPr>
              <a:t>‹#›</a:t>
            </a:fld>
            <a:endParaRPr lang="en-US"/>
          </a:p>
        </p:txBody>
      </p:sp>
    </p:spTree>
    <p:extLst>
      <p:ext uri="{BB962C8B-B14F-4D97-AF65-F5344CB8AC3E}">
        <p14:creationId xmlns:p14="http://schemas.microsoft.com/office/powerpoint/2010/main" val="26908466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DE64E296-C7DD-4104-8323-CC363C3BADE5}" type="slidenum">
              <a:rPr lang="en-US"/>
              <a:pPr>
                <a:defRPr/>
              </a:pPr>
              <a:t>‹#›</a:t>
            </a:fld>
            <a:endParaRPr lang="en-US"/>
          </a:p>
        </p:txBody>
      </p:sp>
    </p:spTree>
    <p:extLst>
      <p:ext uri="{BB962C8B-B14F-4D97-AF65-F5344CB8AC3E}">
        <p14:creationId xmlns:p14="http://schemas.microsoft.com/office/powerpoint/2010/main" val="16405132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8685" y="228601"/>
            <a:ext cx="2846916"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7934" y="228601"/>
            <a:ext cx="8337551"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211D2452-32F0-4C71-8C59-D8E5ECAD22F8}" type="slidenum">
              <a:rPr lang="en-US"/>
              <a:pPr>
                <a:defRPr/>
              </a:pPr>
              <a:t>‹#›</a:t>
            </a:fld>
            <a:endParaRPr lang="en-US"/>
          </a:p>
        </p:txBody>
      </p:sp>
    </p:spTree>
    <p:extLst>
      <p:ext uri="{BB962C8B-B14F-4D97-AF65-F5344CB8AC3E}">
        <p14:creationId xmlns:p14="http://schemas.microsoft.com/office/powerpoint/2010/main" val="1474922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79393210-C61C-4071-A050-FFB4466F02F4}" type="slidenum">
              <a:rPr lang="en-US"/>
              <a:pPr>
                <a:defRPr/>
              </a:pPr>
              <a:t>‹#›</a:t>
            </a:fld>
            <a:endParaRPr lang="en-US"/>
          </a:p>
        </p:txBody>
      </p:sp>
    </p:spTree>
    <p:extLst>
      <p:ext uri="{BB962C8B-B14F-4D97-AF65-F5344CB8AC3E}">
        <p14:creationId xmlns:p14="http://schemas.microsoft.com/office/powerpoint/2010/main" val="2070861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500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EEE8160A-E303-4498-8F09-24306CF83BA1}" type="slidenum">
              <a:rPr lang="en-US"/>
              <a:pPr>
                <a:defRPr/>
              </a:pPr>
              <a:t>‹#›</a:t>
            </a:fld>
            <a:endParaRPr lang="en-US"/>
          </a:p>
        </p:txBody>
      </p:sp>
    </p:spTree>
    <p:extLst>
      <p:ext uri="{BB962C8B-B14F-4D97-AF65-F5344CB8AC3E}">
        <p14:creationId xmlns:p14="http://schemas.microsoft.com/office/powerpoint/2010/main" val="1171675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0"/>
          <p:cNvSpPr>
            <a:spLocks noGrp="1" noChangeArrowheads="1"/>
          </p:cNvSpPr>
          <p:nvPr>
            <p:ph type="dt" sz="half" idx="10"/>
          </p:nvPr>
        </p:nvSpPr>
        <p:spPr>
          <a:ln/>
        </p:spPr>
        <p:txBody>
          <a:bodyPr/>
          <a:lstStyle>
            <a:lvl1pPr>
              <a:defRPr/>
            </a:lvl1pPr>
          </a:lstStyle>
          <a:p>
            <a:pPr>
              <a:defRPr/>
            </a:pPr>
            <a:endParaRPr lang="en-US"/>
          </a:p>
        </p:txBody>
      </p:sp>
      <p:sp>
        <p:nvSpPr>
          <p:cNvPr id="8" name="Rectangle 251"/>
          <p:cNvSpPr>
            <a:spLocks noGrp="1" noChangeArrowheads="1"/>
          </p:cNvSpPr>
          <p:nvPr>
            <p:ph type="ftr" sz="quarter" idx="11"/>
          </p:nvPr>
        </p:nvSpPr>
        <p:spPr>
          <a:ln/>
        </p:spPr>
        <p:txBody>
          <a:bodyPr/>
          <a:lstStyle>
            <a:lvl1pPr>
              <a:defRPr/>
            </a:lvl1pPr>
          </a:lstStyle>
          <a:p>
            <a:pPr>
              <a:defRPr/>
            </a:pPr>
            <a:endParaRPr lang="en-US"/>
          </a:p>
        </p:txBody>
      </p:sp>
      <p:sp>
        <p:nvSpPr>
          <p:cNvPr id="9" name="Rectangle 252"/>
          <p:cNvSpPr>
            <a:spLocks noGrp="1" noChangeArrowheads="1"/>
          </p:cNvSpPr>
          <p:nvPr>
            <p:ph type="sldNum" sz="quarter" idx="12"/>
          </p:nvPr>
        </p:nvSpPr>
        <p:spPr>
          <a:ln/>
        </p:spPr>
        <p:txBody>
          <a:bodyPr/>
          <a:lstStyle>
            <a:lvl1pPr>
              <a:defRPr/>
            </a:lvl1pPr>
          </a:lstStyle>
          <a:p>
            <a:pPr>
              <a:defRPr/>
            </a:pPr>
            <a:fld id="{275EEB67-EEE7-4CB4-9BAD-DF167AE4C86C}" type="slidenum">
              <a:rPr lang="en-US"/>
              <a:pPr>
                <a:defRPr/>
              </a:pPr>
              <a:t>‹#›</a:t>
            </a:fld>
            <a:endParaRPr lang="en-US"/>
          </a:p>
        </p:txBody>
      </p:sp>
    </p:spTree>
    <p:extLst>
      <p:ext uri="{BB962C8B-B14F-4D97-AF65-F5344CB8AC3E}">
        <p14:creationId xmlns:p14="http://schemas.microsoft.com/office/powerpoint/2010/main" val="2474017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0"/>
          <p:cNvSpPr>
            <a:spLocks noGrp="1" noChangeArrowheads="1"/>
          </p:cNvSpPr>
          <p:nvPr>
            <p:ph type="dt" sz="half" idx="10"/>
          </p:nvPr>
        </p:nvSpPr>
        <p:spPr>
          <a:ln/>
        </p:spPr>
        <p:txBody>
          <a:bodyPr/>
          <a:lstStyle>
            <a:lvl1pPr>
              <a:defRPr/>
            </a:lvl1pPr>
          </a:lstStyle>
          <a:p>
            <a:pPr>
              <a:defRPr/>
            </a:pPr>
            <a:endParaRPr lang="en-US"/>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p>
        </p:txBody>
      </p:sp>
      <p:sp>
        <p:nvSpPr>
          <p:cNvPr id="5" name="Rectangle 252"/>
          <p:cNvSpPr>
            <a:spLocks noGrp="1" noChangeArrowheads="1"/>
          </p:cNvSpPr>
          <p:nvPr>
            <p:ph type="sldNum" sz="quarter" idx="12"/>
          </p:nvPr>
        </p:nvSpPr>
        <p:spPr>
          <a:ln/>
        </p:spPr>
        <p:txBody>
          <a:bodyPr/>
          <a:lstStyle>
            <a:lvl1pPr>
              <a:defRPr/>
            </a:lvl1pPr>
          </a:lstStyle>
          <a:p>
            <a:pPr>
              <a:defRPr/>
            </a:pPr>
            <a:fld id="{F01AE1C8-82C1-453F-99D3-389F910A6CA2}" type="slidenum">
              <a:rPr lang="en-US"/>
              <a:pPr>
                <a:defRPr/>
              </a:pPr>
              <a:t>‹#›</a:t>
            </a:fld>
            <a:endParaRPr lang="en-US"/>
          </a:p>
        </p:txBody>
      </p:sp>
    </p:spTree>
    <p:extLst>
      <p:ext uri="{BB962C8B-B14F-4D97-AF65-F5344CB8AC3E}">
        <p14:creationId xmlns:p14="http://schemas.microsoft.com/office/powerpoint/2010/main" val="1757359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0"/>
          <p:cNvSpPr>
            <a:spLocks noGrp="1" noChangeArrowheads="1"/>
          </p:cNvSpPr>
          <p:nvPr>
            <p:ph type="dt" sz="half" idx="10"/>
          </p:nvPr>
        </p:nvSpPr>
        <p:spPr>
          <a:ln/>
        </p:spPr>
        <p:txBody>
          <a:bodyPr/>
          <a:lstStyle>
            <a:lvl1pPr>
              <a:defRPr/>
            </a:lvl1pPr>
          </a:lstStyle>
          <a:p>
            <a:pPr>
              <a:defRPr/>
            </a:pPr>
            <a:endParaRPr lang="en-US"/>
          </a:p>
        </p:txBody>
      </p:sp>
      <p:sp>
        <p:nvSpPr>
          <p:cNvPr id="3" name="Rectangle 251"/>
          <p:cNvSpPr>
            <a:spLocks noGrp="1" noChangeArrowheads="1"/>
          </p:cNvSpPr>
          <p:nvPr>
            <p:ph type="ftr" sz="quarter" idx="11"/>
          </p:nvPr>
        </p:nvSpPr>
        <p:spPr>
          <a:ln/>
        </p:spPr>
        <p:txBody>
          <a:bodyPr/>
          <a:lstStyle>
            <a:lvl1pPr>
              <a:defRPr/>
            </a:lvl1pPr>
          </a:lstStyle>
          <a:p>
            <a:pPr>
              <a:defRPr/>
            </a:pPr>
            <a:endParaRPr lang="en-US"/>
          </a:p>
        </p:txBody>
      </p:sp>
      <p:sp>
        <p:nvSpPr>
          <p:cNvPr id="4" name="Rectangle 252"/>
          <p:cNvSpPr>
            <a:spLocks noGrp="1" noChangeArrowheads="1"/>
          </p:cNvSpPr>
          <p:nvPr>
            <p:ph type="sldNum" sz="quarter" idx="12"/>
          </p:nvPr>
        </p:nvSpPr>
        <p:spPr>
          <a:ln/>
        </p:spPr>
        <p:txBody>
          <a:bodyPr/>
          <a:lstStyle>
            <a:lvl1pPr>
              <a:defRPr/>
            </a:lvl1pPr>
          </a:lstStyle>
          <a:p>
            <a:pPr>
              <a:defRPr/>
            </a:pPr>
            <a:fld id="{473F37EF-28D9-4E8E-8473-66B4F41C8146}" type="slidenum">
              <a:rPr lang="en-US"/>
              <a:pPr>
                <a:defRPr/>
              </a:pPr>
              <a:t>‹#›</a:t>
            </a:fld>
            <a:endParaRPr lang="en-US"/>
          </a:p>
        </p:txBody>
      </p:sp>
    </p:spTree>
    <p:extLst>
      <p:ext uri="{BB962C8B-B14F-4D97-AF65-F5344CB8AC3E}">
        <p14:creationId xmlns:p14="http://schemas.microsoft.com/office/powerpoint/2010/main" val="1661147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709FB5F4-10A0-4A80-87F5-49C9AA11DAF1}" type="slidenum">
              <a:rPr lang="en-US"/>
              <a:pPr>
                <a:defRPr/>
              </a:pPr>
              <a:t>‹#›</a:t>
            </a:fld>
            <a:endParaRPr lang="en-US"/>
          </a:p>
        </p:txBody>
      </p:sp>
    </p:spTree>
    <p:extLst>
      <p:ext uri="{BB962C8B-B14F-4D97-AF65-F5344CB8AC3E}">
        <p14:creationId xmlns:p14="http://schemas.microsoft.com/office/powerpoint/2010/main" val="4138960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B52E4ED7-E00A-4751-9AF7-31037DA42E28}" type="slidenum">
              <a:rPr lang="en-US"/>
              <a:pPr>
                <a:defRPr/>
              </a:pPr>
              <a:t>‹#›</a:t>
            </a:fld>
            <a:endParaRPr lang="en-US"/>
          </a:p>
        </p:txBody>
      </p:sp>
    </p:spTree>
    <p:extLst>
      <p:ext uri="{BB962C8B-B14F-4D97-AF65-F5344CB8AC3E}">
        <p14:creationId xmlns:p14="http://schemas.microsoft.com/office/powerpoint/2010/main" val="511583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755651" y="0"/>
            <a:ext cx="10521949" cy="6821488"/>
            <a:chOff x="0" y="0"/>
            <a:chExt cx="4971" cy="4297"/>
          </a:xfrm>
        </p:grpSpPr>
        <p:sp>
          <p:nvSpPr>
            <p:cNvPr id="1132" name="Rectangle 3"/>
            <p:cNvSpPr>
              <a:spLocks noChangeArrowheads="1"/>
            </p:cNvSpPr>
            <p:nvPr/>
          </p:nvSpPr>
          <p:spPr bwMode="auto">
            <a:xfrm>
              <a:off x="35"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33" name="Freeform 4"/>
            <p:cNvSpPr>
              <a:spLocks noEditPoints="1"/>
            </p:cNvSpPr>
            <p:nvPr/>
          </p:nvSpPr>
          <p:spPr bwMode="auto">
            <a:xfrm>
              <a:off x="3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4" name="Freeform 5"/>
            <p:cNvSpPr>
              <a:spLocks noEditPoints="1"/>
            </p:cNvSpPr>
            <p:nvPr/>
          </p:nvSpPr>
          <p:spPr bwMode="auto">
            <a:xfrm>
              <a:off x="3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5" name="Freeform 6"/>
            <p:cNvSpPr>
              <a:spLocks noEditPoints="1"/>
            </p:cNvSpPr>
            <p:nvPr/>
          </p:nvSpPr>
          <p:spPr bwMode="auto">
            <a:xfrm>
              <a:off x="3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6" name="Freeform 7"/>
            <p:cNvSpPr>
              <a:spLocks noEditPoints="1"/>
            </p:cNvSpPr>
            <p:nvPr/>
          </p:nvSpPr>
          <p:spPr bwMode="auto">
            <a:xfrm>
              <a:off x="3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7" name="Freeform 8"/>
            <p:cNvSpPr>
              <a:spLocks noEditPoints="1"/>
            </p:cNvSpPr>
            <p:nvPr/>
          </p:nvSpPr>
          <p:spPr bwMode="auto">
            <a:xfrm>
              <a:off x="3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8" name="Freeform 9"/>
            <p:cNvSpPr>
              <a:spLocks noEditPoints="1"/>
            </p:cNvSpPr>
            <p:nvPr/>
          </p:nvSpPr>
          <p:spPr bwMode="auto">
            <a:xfrm>
              <a:off x="3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9" name="Freeform 10"/>
            <p:cNvSpPr>
              <a:spLocks noEditPoints="1"/>
            </p:cNvSpPr>
            <p:nvPr/>
          </p:nvSpPr>
          <p:spPr bwMode="auto">
            <a:xfrm>
              <a:off x="3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0" name="Freeform 11"/>
            <p:cNvSpPr>
              <a:spLocks noEditPoints="1"/>
            </p:cNvSpPr>
            <p:nvPr/>
          </p:nvSpPr>
          <p:spPr bwMode="auto">
            <a:xfrm>
              <a:off x="3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1" name="Freeform 12"/>
            <p:cNvSpPr>
              <a:spLocks noEditPoints="1"/>
            </p:cNvSpPr>
            <p:nvPr/>
          </p:nvSpPr>
          <p:spPr bwMode="auto">
            <a:xfrm>
              <a:off x="3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2" name="Freeform 13"/>
            <p:cNvSpPr>
              <a:spLocks noEditPoints="1"/>
            </p:cNvSpPr>
            <p:nvPr/>
          </p:nvSpPr>
          <p:spPr bwMode="auto">
            <a:xfrm>
              <a:off x="3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3" name="Rectangle 14"/>
            <p:cNvSpPr>
              <a:spLocks noChangeArrowheads="1"/>
            </p:cNvSpPr>
            <p:nvPr/>
          </p:nvSpPr>
          <p:spPr bwMode="auto">
            <a:xfrm>
              <a:off x="35"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44" name="Rectangle 15"/>
            <p:cNvSpPr>
              <a:spLocks noChangeArrowheads="1"/>
            </p:cNvSpPr>
            <p:nvPr/>
          </p:nvSpPr>
          <p:spPr bwMode="auto">
            <a:xfrm>
              <a:off x="48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45" name="Freeform 16"/>
            <p:cNvSpPr>
              <a:spLocks noEditPoints="1"/>
            </p:cNvSpPr>
            <p:nvPr/>
          </p:nvSpPr>
          <p:spPr bwMode="auto">
            <a:xfrm>
              <a:off x="48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6" name="Freeform 17"/>
            <p:cNvSpPr>
              <a:spLocks noEditPoints="1"/>
            </p:cNvSpPr>
            <p:nvPr/>
          </p:nvSpPr>
          <p:spPr bwMode="auto">
            <a:xfrm>
              <a:off x="48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7" name="Freeform 18"/>
            <p:cNvSpPr>
              <a:spLocks noEditPoints="1"/>
            </p:cNvSpPr>
            <p:nvPr/>
          </p:nvSpPr>
          <p:spPr bwMode="auto">
            <a:xfrm>
              <a:off x="48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8" name="Freeform 19"/>
            <p:cNvSpPr>
              <a:spLocks noEditPoints="1"/>
            </p:cNvSpPr>
            <p:nvPr/>
          </p:nvSpPr>
          <p:spPr bwMode="auto">
            <a:xfrm>
              <a:off x="48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9" name="Freeform 20"/>
            <p:cNvSpPr>
              <a:spLocks noEditPoints="1"/>
            </p:cNvSpPr>
            <p:nvPr/>
          </p:nvSpPr>
          <p:spPr bwMode="auto">
            <a:xfrm>
              <a:off x="48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0" name="Freeform 21"/>
            <p:cNvSpPr>
              <a:spLocks noEditPoints="1"/>
            </p:cNvSpPr>
            <p:nvPr/>
          </p:nvSpPr>
          <p:spPr bwMode="auto">
            <a:xfrm>
              <a:off x="48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1" name="Freeform 22"/>
            <p:cNvSpPr>
              <a:spLocks noEditPoints="1"/>
            </p:cNvSpPr>
            <p:nvPr/>
          </p:nvSpPr>
          <p:spPr bwMode="auto">
            <a:xfrm>
              <a:off x="48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2" name="Freeform 23"/>
            <p:cNvSpPr>
              <a:spLocks noEditPoints="1"/>
            </p:cNvSpPr>
            <p:nvPr/>
          </p:nvSpPr>
          <p:spPr bwMode="auto">
            <a:xfrm>
              <a:off x="48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3" name="Freeform 24"/>
            <p:cNvSpPr>
              <a:spLocks noEditPoints="1"/>
            </p:cNvSpPr>
            <p:nvPr/>
          </p:nvSpPr>
          <p:spPr bwMode="auto">
            <a:xfrm>
              <a:off x="48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4" name="Freeform 25"/>
            <p:cNvSpPr>
              <a:spLocks noEditPoints="1"/>
            </p:cNvSpPr>
            <p:nvPr/>
          </p:nvSpPr>
          <p:spPr bwMode="auto">
            <a:xfrm>
              <a:off x="48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5" name="Rectangle 26"/>
            <p:cNvSpPr>
              <a:spLocks noChangeArrowheads="1"/>
            </p:cNvSpPr>
            <p:nvPr/>
          </p:nvSpPr>
          <p:spPr bwMode="auto">
            <a:xfrm>
              <a:off x="48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56" name="Rectangle 27"/>
            <p:cNvSpPr>
              <a:spLocks noChangeArrowheads="1"/>
            </p:cNvSpPr>
            <p:nvPr/>
          </p:nvSpPr>
          <p:spPr bwMode="auto">
            <a:xfrm>
              <a:off x="93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57" name="Freeform 28"/>
            <p:cNvSpPr>
              <a:spLocks noEditPoints="1"/>
            </p:cNvSpPr>
            <p:nvPr/>
          </p:nvSpPr>
          <p:spPr bwMode="auto">
            <a:xfrm>
              <a:off x="93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8" name="Freeform 29"/>
            <p:cNvSpPr>
              <a:spLocks noEditPoints="1"/>
            </p:cNvSpPr>
            <p:nvPr/>
          </p:nvSpPr>
          <p:spPr bwMode="auto">
            <a:xfrm>
              <a:off x="93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9" name="Freeform 30"/>
            <p:cNvSpPr>
              <a:spLocks noEditPoints="1"/>
            </p:cNvSpPr>
            <p:nvPr/>
          </p:nvSpPr>
          <p:spPr bwMode="auto">
            <a:xfrm>
              <a:off x="93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0" name="Freeform 31"/>
            <p:cNvSpPr>
              <a:spLocks noEditPoints="1"/>
            </p:cNvSpPr>
            <p:nvPr/>
          </p:nvSpPr>
          <p:spPr bwMode="auto">
            <a:xfrm>
              <a:off x="93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1" name="Freeform 32"/>
            <p:cNvSpPr>
              <a:spLocks noEditPoints="1"/>
            </p:cNvSpPr>
            <p:nvPr/>
          </p:nvSpPr>
          <p:spPr bwMode="auto">
            <a:xfrm>
              <a:off x="93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2" name="Freeform 33"/>
            <p:cNvSpPr>
              <a:spLocks noEditPoints="1"/>
            </p:cNvSpPr>
            <p:nvPr/>
          </p:nvSpPr>
          <p:spPr bwMode="auto">
            <a:xfrm>
              <a:off x="93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3" name="Freeform 34"/>
            <p:cNvSpPr>
              <a:spLocks noEditPoints="1"/>
            </p:cNvSpPr>
            <p:nvPr/>
          </p:nvSpPr>
          <p:spPr bwMode="auto">
            <a:xfrm>
              <a:off x="93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4" name="Freeform 35"/>
            <p:cNvSpPr>
              <a:spLocks noEditPoints="1"/>
            </p:cNvSpPr>
            <p:nvPr/>
          </p:nvSpPr>
          <p:spPr bwMode="auto">
            <a:xfrm>
              <a:off x="93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5" name="Freeform 36"/>
            <p:cNvSpPr>
              <a:spLocks noEditPoints="1"/>
            </p:cNvSpPr>
            <p:nvPr/>
          </p:nvSpPr>
          <p:spPr bwMode="auto">
            <a:xfrm>
              <a:off x="93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6" name="Freeform 37"/>
            <p:cNvSpPr>
              <a:spLocks noEditPoints="1"/>
            </p:cNvSpPr>
            <p:nvPr/>
          </p:nvSpPr>
          <p:spPr bwMode="auto">
            <a:xfrm>
              <a:off x="93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7" name="Rectangle 38"/>
            <p:cNvSpPr>
              <a:spLocks noChangeArrowheads="1"/>
            </p:cNvSpPr>
            <p:nvPr/>
          </p:nvSpPr>
          <p:spPr bwMode="auto">
            <a:xfrm>
              <a:off x="93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68" name="Rectangle 39"/>
            <p:cNvSpPr>
              <a:spLocks noChangeArrowheads="1"/>
            </p:cNvSpPr>
            <p:nvPr/>
          </p:nvSpPr>
          <p:spPr bwMode="auto">
            <a:xfrm>
              <a:off x="1375"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69" name="Freeform 40"/>
            <p:cNvSpPr>
              <a:spLocks noEditPoints="1"/>
            </p:cNvSpPr>
            <p:nvPr/>
          </p:nvSpPr>
          <p:spPr bwMode="auto">
            <a:xfrm>
              <a:off x="137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0" name="Freeform 41"/>
            <p:cNvSpPr>
              <a:spLocks noEditPoints="1"/>
            </p:cNvSpPr>
            <p:nvPr/>
          </p:nvSpPr>
          <p:spPr bwMode="auto">
            <a:xfrm>
              <a:off x="137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1" name="Freeform 42"/>
            <p:cNvSpPr>
              <a:spLocks noEditPoints="1"/>
            </p:cNvSpPr>
            <p:nvPr/>
          </p:nvSpPr>
          <p:spPr bwMode="auto">
            <a:xfrm>
              <a:off x="137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2" name="Freeform 43"/>
            <p:cNvSpPr>
              <a:spLocks noEditPoints="1"/>
            </p:cNvSpPr>
            <p:nvPr/>
          </p:nvSpPr>
          <p:spPr bwMode="auto">
            <a:xfrm>
              <a:off x="137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3" name="Freeform 44"/>
            <p:cNvSpPr>
              <a:spLocks noEditPoints="1"/>
            </p:cNvSpPr>
            <p:nvPr/>
          </p:nvSpPr>
          <p:spPr bwMode="auto">
            <a:xfrm>
              <a:off x="137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4" name="Freeform 45"/>
            <p:cNvSpPr>
              <a:spLocks noEditPoints="1"/>
            </p:cNvSpPr>
            <p:nvPr/>
          </p:nvSpPr>
          <p:spPr bwMode="auto">
            <a:xfrm>
              <a:off x="137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5" name="Freeform 46"/>
            <p:cNvSpPr>
              <a:spLocks noEditPoints="1"/>
            </p:cNvSpPr>
            <p:nvPr/>
          </p:nvSpPr>
          <p:spPr bwMode="auto">
            <a:xfrm>
              <a:off x="137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6" name="Freeform 47"/>
            <p:cNvSpPr>
              <a:spLocks noEditPoints="1"/>
            </p:cNvSpPr>
            <p:nvPr/>
          </p:nvSpPr>
          <p:spPr bwMode="auto">
            <a:xfrm>
              <a:off x="137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7" name="Freeform 48"/>
            <p:cNvSpPr>
              <a:spLocks noEditPoints="1"/>
            </p:cNvSpPr>
            <p:nvPr/>
          </p:nvSpPr>
          <p:spPr bwMode="auto">
            <a:xfrm>
              <a:off x="137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8" name="Freeform 49"/>
            <p:cNvSpPr>
              <a:spLocks noEditPoints="1"/>
            </p:cNvSpPr>
            <p:nvPr/>
          </p:nvSpPr>
          <p:spPr bwMode="auto">
            <a:xfrm>
              <a:off x="137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9" name="Rectangle 50"/>
            <p:cNvSpPr>
              <a:spLocks noChangeArrowheads="1"/>
            </p:cNvSpPr>
            <p:nvPr/>
          </p:nvSpPr>
          <p:spPr bwMode="auto">
            <a:xfrm>
              <a:off x="1375"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80" name="Rectangle 51"/>
            <p:cNvSpPr>
              <a:spLocks noChangeArrowheads="1"/>
            </p:cNvSpPr>
            <p:nvPr/>
          </p:nvSpPr>
          <p:spPr bwMode="auto">
            <a:xfrm>
              <a:off x="182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81" name="Freeform 52"/>
            <p:cNvSpPr>
              <a:spLocks noEditPoints="1"/>
            </p:cNvSpPr>
            <p:nvPr/>
          </p:nvSpPr>
          <p:spPr bwMode="auto">
            <a:xfrm>
              <a:off x="182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2" name="Freeform 53"/>
            <p:cNvSpPr>
              <a:spLocks noEditPoints="1"/>
            </p:cNvSpPr>
            <p:nvPr/>
          </p:nvSpPr>
          <p:spPr bwMode="auto">
            <a:xfrm>
              <a:off x="182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3" name="Freeform 54"/>
            <p:cNvSpPr>
              <a:spLocks noEditPoints="1"/>
            </p:cNvSpPr>
            <p:nvPr/>
          </p:nvSpPr>
          <p:spPr bwMode="auto">
            <a:xfrm>
              <a:off x="182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4" name="Freeform 55"/>
            <p:cNvSpPr>
              <a:spLocks noEditPoints="1"/>
            </p:cNvSpPr>
            <p:nvPr/>
          </p:nvSpPr>
          <p:spPr bwMode="auto">
            <a:xfrm>
              <a:off x="182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5" name="Freeform 56"/>
            <p:cNvSpPr>
              <a:spLocks noEditPoints="1"/>
            </p:cNvSpPr>
            <p:nvPr/>
          </p:nvSpPr>
          <p:spPr bwMode="auto">
            <a:xfrm>
              <a:off x="182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6" name="Freeform 57"/>
            <p:cNvSpPr>
              <a:spLocks noEditPoints="1"/>
            </p:cNvSpPr>
            <p:nvPr/>
          </p:nvSpPr>
          <p:spPr bwMode="auto">
            <a:xfrm>
              <a:off x="182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7" name="Freeform 58"/>
            <p:cNvSpPr>
              <a:spLocks noEditPoints="1"/>
            </p:cNvSpPr>
            <p:nvPr/>
          </p:nvSpPr>
          <p:spPr bwMode="auto">
            <a:xfrm>
              <a:off x="182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8" name="Freeform 59"/>
            <p:cNvSpPr>
              <a:spLocks noEditPoints="1"/>
            </p:cNvSpPr>
            <p:nvPr/>
          </p:nvSpPr>
          <p:spPr bwMode="auto">
            <a:xfrm>
              <a:off x="182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9" name="Freeform 60"/>
            <p:cNvSpPr>
              <a:spLocks noEditPoints="1"/>
            </p:cNvSpPr>
            <p:nvPr/>
          </p:nvSpPr>
          <p:spPr bwMode="auto">
            <a:xfrm>
              <a:off x="182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0" name="Freeform 61"/>
            <p:cNvSpPr>
              <a:spLocks noEditPoints="1"/>
            </p:cNvSpPr>
            <p:nvPr/>
          </p:nvSpPr>
          <p:spPr bwMode="auto">
            <a:xfrm>
              <a:off x="182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1" name="Rectangle 62"/>
            <p:cNvSpPr>
              <a:spLocks noChangeArrowheads="1"/>
            </p:cNvSpPr>
            <p:nvPr/>
          </p:nvSpPr>
          <p:spPr bwMode="auto">
            <a:xfrm>
              <a:off x="182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92" name="Rectangle 63"/>
            <p:cNvSpPr>
              <a:spLocks noChangeArrowheads="1"/>
            </p:cNvSpPr>
            <p:nvPr/>
          </p:nvSpPr>
          <p:spPr bwMode="auto">
            <a:xfrm>
              <a:off x="227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93" name="Freeform 64"/>
            <p:cNvSpPr>
              <a:spLocks noEditPoints="1"/>
            </p:cNvSpPr>
            <p:nvPr/>
          </p:nvSpPr>
          <p:spPr bwMode="auto">
            <a:xfrm>
              <a:off x="227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4" name="Freeform 65"/>
            <p:cNvSpPr>
              <a:spLocks noEditPoints="1"/>
            </p:cNvSpPr>
            <p:nvPr/>
          </p:nvSpPr>
          <p:spPr bwMode="auto">
            <a:xfrm>
              <a:off x="227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5" name="Freeform 66"/>
            <p:cNvSpPr>
              <a:spLocks noEditPoints="1"/>
            </p:cNvSpPr>
            <p:nvPr/>
          </p:nvSpPr>
          <p:spPr bwMode="auto">
            <a:xfrm>
              <a:off x="227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6" name="Freeform 67"/>
            <p:cNvSpPr>
              <a:spLocks noEditPoints="1"/>
            </p:cNvSpPr>
            <p:nvPr/>
          </p:nvSpPr>
          <p:spPr bwMode="auto">
            <a:xfrm>
              <a:off x="227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7" name="Freeform 68"/>
            <p:cNvSpPr>
              <a:spLocks noEditPoints="1"/>
            </p:cNvSpPr>
            <p:nvPr/>
          </p:nvSpPr>
          <p:spPr bwMode="auto">
            <a:xfrm>
              <a:off x="227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8" name="Freeform 69"/>
            <p:cNvSpPr>
              <a:spLocks noEditPoints="1"/>
            </p:cNvSpPr>
            <p:nvPr/>
          </p:nvSpPr>
          <p:spPr bwMode="auto">
            <a:xfrm>
              <a:off x="227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9" name="Freeform 70"/>
            <p:cNvSpPr>
              <a:spLocks noEditPoints="1"/>
            </p:cNvSpPr>
            <p:nvPr/>
          </p:nvSpPr>
          <p:spPr bwMode="auto">
            <a:xfrm>
              <a:off x="227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0" name="Freeform 71"/>
            <p:cNvSpPr>
              <a:spLocks noEditPoints="1"/>
            </p:cNvSpPr>
            <p:nvPr/>
          </p:nvSpPr>
          <p:spPr bwMode="auto">
            <a:xfrm>
              <a:off x="227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1" name="Freeform 72"/>
            <p:cNvSpPr>
              <a:spLocks noEditPoints="1"/>
            </p:cNvSpPr>
            <p:nvPr/>
          </p:nvSpPr>
          <p:spPr bwMode="auto">
            <a:xfrm>
              <a:off x="227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2" name="Freeform 73"/>
            <p:cNvSpPr>
              <a:spLocks noEditPoints="1"/>
            </p:cNvSpPr>
            <p:nvPr/>
          </p:nvSpPr>
          <p:spPr bwMode="auto">
            <a:xfrm>
              <a:off x="227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3" name="Rectangle 74"/>
            <p:cNvSpPr>
              <a:spLocks noChangeArrowheads="1"/>
            </p:cNvSpPr>
            <p:nvPr/>
          </p:nvSpPr>
          <p:spPr bwMode="auto">
            <a:xfrm>
              <a:off x="227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04" name="Rectangle 75"/>
            <p:cNvSpPr>
              <a:spLocks noChangeArrowheads="1"/>
            </p:cNvSpPr>
            <p:nvPr/>
          </p:nvSpPr>
          <p:spPr bwMode="auto">
            <a:xfrm>
              <a:off x="2716"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05" name="Freeform 76"/>
            <p:cNvSpPr>
              <a:spLocks noEditPoints="1"/>
            </p:cNvSpPr>
            <p:nvPr/>
          </p:nvSpPr>
          <p:spPr bwMode="auto">
            <a:xfrm>
              <a:off x="271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6" name="Freeform 77"/>
            <p:cNvSpPr>
              <a:spLocks noEditPoints="1"/>
            </p:cNvSpPr>
            <p:nvPr/>
          </p:nvSpPr>
          <p:spPr bwMode="auto">
            <a:xfrm>
              <a:off x="271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7" name="Freeform 78"/>
            <p:cNvSpPr>
              <a:spLocks noEditPoints="1"/>
            </p:cNvSpPr>
            <p:nvPr/>
          </p:nvSpPr>
          <p:spPr bwMode="auto">
            <a:xfrm>
              <a:off x="271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8" name="Freeform 79"/>
            <p:cNvSpPr>
              <a:spLocks noEditPoints="1"/>
            </p:cNvSpPr>
            <p:nvPr/>
          </p:nvSpPr>
          <p:spPr bwMode="auto">
            <a:xfrm>
              <a:off x="271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9" name="Freeform 80"/>
            <p:cNvSpPr>
              <a:spLocks noEditPoints="1"/>
            </p:cNvSpPr>
            <p:nvPr/>
          </p:nvSpPr>
          <p:spPr bwMode="auto">
            <a:xfrm>
              <a:off x="271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0" name="Freeform 81"/>
            <p:cNvSpPr>
              <a:spLocks noEditPoints="1"/>
            </p:cNvSpPr>
            <p:nvPr/>
          </p:nvSpPr>
          <p:spPr bwMode="auto">
            <a:xfrm>
              <a:off x="271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1" name="Freeform 82"/>
            <p:cNvSpPr>
              <a:spLocks noEditPoints="1"/>
            </p:cNvSpPr>
            <p:nvPr/>
          </p:nvSpPr>
          <p:spPr bwMode="auto">
            <a:xfrm>
              <a:off x="271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2" name="Freeform 83"/>
            <p:cNvSpPr>
              <a:spLocks noEditPoints="1"/>
            </p:cNvSpPr>
            <p:nvPr/>
          </p:nvSpPr>
          <p:spPr bwMode="auto">
            <a:xfrm>
              <a:off x="271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3" name="Freeform 84"/>
            <p:cNvSpPr>
              <a:spLocks noEditPoints="1"/>
            </p:cNvSpPr>
            <p:nvPr/>
          </p:nvSpPr>
          <p:spPr bwMode="auto">
            <a:xfrm>
              <a:off x="271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4" name="Freeform 85"/>
            <p:cNvSpPr>
              <a:spLocks noEditPoints="1"/>
            </p:cNvSpPr>
            <p:nvPr/>
          </p:nvSpPr>
          <p:spPr bwMode="auto">
            <a:xfrm>
              <a:off x="271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5" name="Rectangle 86"/>
            <p:cNvSpPr>
              <a:spLocks noChangeArrowheads="1"/>
            </p:cNvSpPr>
            <p:nvPr/>
          </p:nvSpPr>
          <p:spPr bwMode="auto">
            <a:xfrm>
              <a:off x="2716"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16" name="Rectangle 87"/>
            <p:cNvSpPr>
              <a:spLocks noChangeArrowheads="1"/>
            </p:cNvSpPr>
            <p:nvPr/>
          </p:nvSpPr>
          <p:spPr bwMode="auto">
            <a:xfrm>
              <a:off x="316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17" name="Freeform 88"/>
            <p:cNvSpPr>
              <a:spLocks noEditPoints="1"/>
            </p:cNvSpPr>
            <p:nvPr/>
          </p:nvSpPr>
          <p:spPr bwMode="auto">
            <a:xfrm>
              <a:off x="316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8" name="Freeform 89"/>
            <p:cNvSpPr>
              <a:spLocks noEditPoints="1"/>
            </p:cNvSpPr>
            <p:nvPr/>
          </p:nvSpPr>
          <p:spPr bwMode="auto">
            <a:xfrm>
              <a:off x="316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9" name="Freeform 90"/>
            <p:cNvSpPr>
              <a:spLocks noEditPoints="1"/>
            </p:cNvSpPr>
            <p:nvPr/>
          </p:nvSpPr>
          <p:spPr bwMode="auto">
            <a:xfrm>
              <a:off x="316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0" name="Freeform 91"/>
            <p:cNvSpPr>
              <a:spLocks noEditPoints="1"/>
            </p:cNvSpPr>
            <p:nvPr/>
          </p:nvSpPr>
          <p:spPr bwMode="auto">
            <a:xfrm>
              <a:off x="316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1" name="Freeform 92"/>
            <p:cNvSpPr>
              <a:spLocks noEditPoints="1"/>
            </p:cNvSpPr>
            <p:nvPr/>
          </p:nvSpPr>
          <p:spPr bwMode="auto">
            <a:xfrm>
              <a:off x="316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2" name="Freeform 93"/>
            <p:cNvSpPr>
              <a:spLocks noEditPoints="1"/>
            </p:cNvSpPr>
            <p:nvPr/>
          </p:nvSpPr>
          <p:spPr bwMode="auto">
            <a:xfrm>
              <a:off x="316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3" name="Freeform 94"/>
            <p:cNvSpPr>
              <a:spLocks noEditPoints="1"/>
            </p:cNvSpPr>
            <p:nvPr/>
          </p:nvSpPr>
          <p:spPr bwMode="auto">
            <a:xfrm>
              <a:off x="316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4" name="Freeform 95"/>
            <p:cNvSpPr>
              <a:spLocks noEditPoints="1"/>
            </p:cNvSpPr>
            <p:nvPr/>
          </p:nvSpPr>
          <p:spPr bwMode="auto">
            <a:xfrm>
              <a:off x="316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5" name="Freeform 96"/>
            <p:cNvSpPr>
              <a:spLocks noEditPoints="1"/>
            </p:cNvSpPr>
            <p:nvPr/>
          </p:nvSpPr>
          <p:spPr bwMode="auto">
            <a:xfrm>
              <a:off x="316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6" name="Freeform 97"/>
            <p:cNvSpPr>
              <a:spLocks noEditPoints="1"/>
            </p:cNvSpPr>
            <p:nvPr/>
          </p:nvSpPr>
          <p:spPr bwMode="auto">
            <a:xfrm>
              <a:off x="316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7" name="Rectangle 98"/>
            <p:cNvSpPr>
              <a:spLocks noChangeArrowheads="1"/>
            </p:cNvSpPr>
            <p:nvPr/>
          </p:nvSpPr>
          <p:spPr bwMode="auto">
            <a:xfrm>
              <a:off x="316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28" name="Rectangle 99"/>
            <p:cNvSpPr>
              <a:spLocks noChangeArrowheads="1"/>
            </p:cNvSpPr>
            <p:nvPr/>
          </p:nvSpPr>
          <p:spPr bwMode="auto">
            <a:xfrm>
              <a:off x="361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29" name="Freeform 100"/>
            <p:cNvSpPr>
              <a:spLocks noEditPoints="1"/>
            </p:cNvSpPr>
            <p:nvPr/>
          </p:nvSpPr>
          <p:spPr bwMode="auto">
            <a:xfrm>
              <a:off x="361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0" name="Freeform 101"/>
            <p:cNvSpPr>
              <a:spLocks noEditPoints="1"/>
            </p:cNvSpPr>
            <p:nvPr/>
          </p:nvSpPr>
          <p:spPr bwMode="auto">
            <a:xfrm>
              <a:off x="361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1" name="Freeform 102"/>
            <p:cNvSpPr>
              <a:spLocks noEditPoints="1"/>
            </p:cNvSpPr>
            <p:nvPr/>
          </p:nvSpPr>
          <p:spPr bwMode="auto">
            <a:xfrm>
              <a:off x="361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2" name="Freeform 103"/>
            <p:cNvSpPr>
              <a:spLocks noEditPoints="1"/>
            </p:cNvSpPr>
            <p:nvPr/>
          </p:nvSpPr>
          <p:spPr bwMode="auto">
            <a:xfrm>
              <a:off x="361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3" name="Freeform 104"/>
            <p:cNvSpPr>
              <a:spLocks noEditPoints="1"/>
            </p:cNvSpPr>
            <p:nvPr/>
          </p:nvSpPr>
          <p:spPr bwMode="auto">
            <a:xfrm>
              <a:off x="361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4" name="Freeform 105"/>
            <p:cNvSpPr>
              <a:spLocks noEditPoints="1"/>
            </p:cNvSpPr>
            <p:nvPr/>
          </p:nvSpPr>
          <p:spPr bwMode="auto">
            <a:xfrm>
              <a:off x="361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5" name="Freeform 106"/>
            <p:cNvSpPr>
              <a:spLocks noEditPoints="1"/>
            </p:cNvSpPr>
            <p:nvPr/>
          </p:nvSpPr>
          <p:spPr bwMode="auto">
            <a:xfrm>
              <a:off x="361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6" name="Freeform 107"/>
            <p:cNvSpPr>
              <a:spLocks noEditPoints="1"/>
            </p:cNvSpPr>
            <p:nvPr/>
          </p:nvSpPr>
          <p:spPr bwMode="auto">
            <a:xfrm>
              <a:off x="361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7" name="Freeform 108"/>
            <p:cNvSpPr>
              <a:spLocks noEditPoints="1"/>
            </p:cNvSpPr>
            <p:nvPr/>
          </p:nvSpPr>
          <p:spPr bwMode="auto">
            <a:xfrm>
              <a:off x="361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8" name="Freeform 109"/>
            <p:cNvSpPr>
              <a:spLocks noEditPoints="1"/>
            </p:cNvSpPr>
            <p:nvPr/>
          </p:nvSpPr>
          <p:spPr bwMode="auto">
            <a:xfrm>
              <a:off x="361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9" name="Rectangle 110"/>
            <p:cNvSpPr>
              <a:spLocks noChangeArrowheads="1"/>
            </p:cNvSpPr>
            <p:nvPr/>
          </p:nvSpPr>
          <p:spPr bwMode="auto">
            <a:xfrm>
              <a:off x="361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40" name="Rectangle 111"/>
            <p:cNvSpPr>
              <a:spLocks noChangeArrowheads="1"/>
            </p:cNvSpPr>
            <p:nvPr/>
          </p:nvSpPr>
          <p:spPr bwMode="auto">
            <a:xfrm>
              <a:off x="4056"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41" name="Freeform 112"/>
            <p:cNvSpPr>
              <a:spLocks noEditPoints="1"/>
            </p:cNvSpPr>
            <p:nvPr/>
          </p:nvSpPr>
          <p:spPr bwMode="auto">
            <a:xfrm>
              <a:off x="405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2" name="Freeform 113"/>
            <p:cNvSpPr>
              <a:spLocks noEditPoints="1"/>
            </p:cNvSpPr>
            <p:nvPr/>
          </p:nvSpPr>
          <p:spPr bwMode="auto">
            <a:xfrm>
              <a:off x="405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3" name="Freeform 114"/>
            <p:cNvSpPr>
              <a:spLocks noEditPoints="1"/>
            </p:cNvSpPr>
            <p:nvPr/>
          </p:nvSpPr>
          <p:spPr bwMode="auto">
            <a:xfrm>
              <a:off x="405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4" name="Freeform 115"/>
            <p:cNvSpPr>
              <a:spLocks noEditPoints="1"/>
            </p:cNvSpPr>
            <p:nvPr/>
          </p:nvSpPr>
          <p:spPr bwMode="auto">
            <a:xfrm>
              <a:off x="405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5" name="Freeform 116"/>
            <p:cNvSpPr>
              <a:spLocks noEditPoints="1"/>
            </p:cNvSpPr>
            <p:nvPr/>
          </p:nvSpPr>
          <p:spPr bwMode="auto">
            <a:xfrm>
              <a:off x="405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6" name="Freeform 117"/>
            <p:cNvSpPr>
              <a:spLocks noEditPoints="1"/>
            </p:cNvSpPr>
            <p:nvPr/>
          </p:nvSpPr>
          <p:spPr bwMode="auto">
            <a:xfrm>
              <a:off x="405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7" name="Freeform 118"/>
            <p:cNvSpPr>
              <a:spLocks noEditPoints="1"/>
            </p:cNvSpPr>
            <p:nvPr/>
          </p:nvSpPr>
          <p:spPr bwMode="auto">
            <a:xfrm>
              <a:off x="405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8" name="Freeform 119"/>
            <p:cNvSpPr>
              <a:spLocks noEditPoints="1"/>
            </p:cNvSpPr>
            <p:nvPr/>
          </p:nvSpPr>
          <p:spPr bwMode="auto">
            <a:xfrm>
              <a:off x="405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9" name="Freeform 120"/>
            <p:cNvSpPr>
              <a:spLocks noEditPoints="1"/>
            </p:cNvSpPr>
            <p:nvPr/>
          </p:nvSpPr>
          <p:spPr bwMode="auto">
            <a:xfrm>
              <a:off x="405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0" name="Freeform 121"/>
            <p:cNvSpPr>
              <a:spLocks noEditPoints="1"/>
            </p:cNvSpPr>
            <p:nvPr/>
          </p:nvSpPr>
          <p:spPr bwMode="auto">
            <a:xfrm>
              <a:off x="405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1" name="Rectangle 122"/>
            <p:cNvSpPr>
              <a:spLocks noChangeArrowheads="1"/>
            </p:cNvSpPr>
            <p:nvPr/>
          </p:nvSpPr>
          <p:spPr bwMode="auto">
            <a:xfrm>
              <a:off x="4056"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52" name="Rectangle 123"/>
            <p:cNvSpPr>
              <a:spLocks noChangeArrowheads="1"/>
            </p:cNvSpPr>
            <p:nvPr/>
          </p:nvSpPr>
          <p:spPr bwMode="auto">
            <a:xfrm>
              <a:off x="450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53" name="Freeform 124"/>
            <p:cNvSpPr>
              <a:spLocks noEditPoints="1"/>
            </p:cNvSpPr>
            <p:nvPr/>
          </p:nvSpPr>
          <p:spPr bwMode="auto">
            <a:xfrm>
              <a:off x="450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4" name="Freeform 125"/>
            <p:cNvSpPr>
              <a:spLocks noEditPoints="1"/>
            </p:cNvSpPr>
            <p:nvPr/>
          </p:nvSpPr>
          <p:spPr bwMode="auto">
            <a:xfrm>
              <a:off x="450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5" name="Freeform 126"/>
            <p:cNvSpPr>
              <a:spLocks noEditPoints="1"/>
            </p:cNvSpPr>
            <p:nvPr/>
          </p:nvSpPr>
          <p:spPr bwMode="auto">
            <a:xfrm>
              <a:off x="450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6" name="Freeform 127"/>
            <p:cNvSpPr>
              <a:spLocks noEditPoints="1"/>
            </p:cNvSpPr>
            <p:nvPr/>
          </p:nvSpPr>
          <p:spPr bwMode="auto">
            <a:xfrm>
              <a:off x="450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7" name="Freeform 128"/>
            <p:cNvSpPr>
              <a:spLocks noEditPoints="1"/>
            </p:cNvSpPr>
            <p:nvPr/>
          </p:nvSpPr>
          <p:spPr bwMode="auto">
            <a:xfrm>
              <a:off x="450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8" name="Freeform 129"/>
            <p:cNvSpPr>
              <a:spLocks noEditPoints="1"/>
            </p:cNvSpPr>
            <p:nvPr/>
          </p:nvSpPr>
          <p:spPr bwMode="auto">
            <a:xfrm>
              <a:off x="450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9" name="Freeform 130"/>
            <p:cNvSpPr>
              <a:spLocks noEditPoints="1"/>
            </p:cNvSpPr>
            <p:nvPr/>
          </p:nvSpPr>
          <p:spPr bwMode="auto">
            <a:xfrm>
              <a:off x="450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0" name="Freeform 131"/>
            <p:cNvSpPr>
              <a:spLocks noEditPoints="1"/>
            </p:cNvSpPr>
            <p:nvPr/>
          </p:nvSpPr>
          <p:spPr bwMode="auto">
            <a:xfrm>
              <a:off x="450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1" name="Freeform 132"/>
            <p:cNvSpPr>
              <a:spLocks noEditPoints="1"/>
            </p:cNvSpPr>
            <p:nvPr/>
          </p:nvSpPr>
          <p:spPr bwMode="auto">
            <a:xfrm>
              <a:off x="450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2" name="Freeform 133"/>
            <p:cNvSpPr>
              <a:spLocks noEditPoints="1"/>
            </p:cNvSpPr>
            <p:nvPr/>
          </p:nvSpPr>
          <p:spPr bwMode="auto">
            <a:xfrm>
              <a:off x="450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3" name="Rectangle 134"/>
            <p:cNvSpPr>
              <a:spLocks noChangeArrowheads="1"/>
            </p:cNvSpPr>
            <p:nvPr/>
          </p:nvSpPr>
          <p:spPr bwMode="auto">
            <a:xfrm>
              <a:off x="450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64" name="Rectangle 135"/>
            <p:cNvSpPr>
              <a:spLocks noChangeArrowheads="1"/>
            </p:cNvSpPr>
            <p:nvPr/>
          </p:nvSpPr>
          <p:spPr bwMode="auto">
            <a:xfrm>
              <a:off x="495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65" name="Freeform 136"/>
            <p:cNvSpPr>
              <a:spLocks noEditPoints="1"/>
            </p:cNvSpPr>
            <p:nvPr/>
          </p:nvSpPr>
          <p:spPr bwMode="auto">
            <a:xfrm>
              <a:off x="495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6" name="Freeform 137"/>
            <p:cNvSpPr>
              <a:spLocks noEditPoints="1"/>
            </p:cNvSpPr>
            <p:nvPr/>
          </p:nvSpPr>
          <p:spPr bwMode="auto">
            <a:xfrm>
              <a:off x="495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7" name="Freeform 138"/>
            <p:cNvSpPr>
              <a:spLocks noEditPoints="1"/>
            </p:cNvSpPr>
            <p:nvPr/>
          </p:nvSpPr>
          <p:spPr bwMode="auto">
            <a:xfrm>
              <a:off x="495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8" name="Freeform 139"/>
            <p:cNvSpPr>
              <a:spLocks noEditPoints="1"/>
            </p:cNvSpPr>
            <p:nvPr/>
          </p:nvSpPr>
          <p:spPr bwMode="auto">
            <a:xfrm>
              <a:off x="495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9" name="Freeform 140"/>
            <p:cNvSpPr>
              <a:spLocks noEditPoints="1"/>
            </p:cNvSpPr>
            <p:nvPr/>
          </p:nvSpPr>
          <p:spPr bwMode="auto">
            <a:xfrm>
              <a:off x="495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0" name="Freeform 141"/>
            <p:cNvSpPr>
              <a:spLocks noEditPoints="1"/>
            </p:cNvSpPr>
            <p:nvPr/>
          </p:nvSpPr>
          <p:spPr bwMode="auto">
            <a:xfrm>
              <a:off x="495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1" name="Freeform 142"/>
            <p:cNvSpPr>
              <a:spLocks noEditPoints="1"/>
            </p:cNvSpPr>
            <p:nvPr/>
          </p:nvSpPr>
          <p:spPr bwMode="auto">
            <a:xfrm>
              <a:off x="495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2" name="Freeform 143"/>
            <p:cNvSpPr>
              <a:spLocks noEditPoints="1"/>
            </p:cNvSpPr>
            <p:nvPr/>
          </p:nvSpPr>
          <p:spPr bwMode="auto">
            <a:xfrm>
              <a:off x="495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3" name="Freeform 144"/>
            <p:cNvSpPr>
              <a:spLocks noEditPoints="1"/>
            </p:cNvSpPr>
            <p:nvPr/>
          </p:nvSpPr>
          <p:spPr bwMode="auto">
            <a:xfrm>
              <a:off x="495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 name="Freeform 145"/>
            <p:cNvSpPr>
              <a:spLocks noEditPoints="1"/>
            </p:cNvSpPr>
            <p:nvPr/>
          </p:nvSpPr>
          <p:spPr bwMode="auto">
            <a:xfrm>
              <a:off x="495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3" name="Rectangle 146"/>
            <p:cNvSpPr>
              <a:spLocks noChangeArrowheads="1"/>
            </p:cNvSpPr>
            <p:nvPr/>
          </p:nvSpPr>
          <p:spPr bwMode="auto">
            <a:xfrm>
              <a:off x="495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4" name="Freeform 147"/>
            <p:cNvSpPr>
              <a:spLocks/>
            </p:cNvSpPr>
            <p:nvPr/>
          </p:nvSpPr>
          <p:spPr bwMode="auto">
            <a:xfrm>
              <a:off x="0" y="3281"/>
              <a:ext cx="20" cy="10"/>
            </a:xfrm>
            <a:custGeom>
              <a:avLst/>
              <a:gdLst>
                <a:gd name="T0" fmla="*/ 0 w 4"/>
                <a:gd name="T1" fmla="*/ 390625 h 2"/>
                <a:gd name="T2" fmla="*/ 0 w 4"/>
                <a:gd name="T3" fmla="*/ 3906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7" name="Group 148"/>
          <p:cNvGrpSpPr>
            <a:grpSpLocks/>
          </p:cNvGrpSpPr>
          <p:nvPr/>
        </p:nvGrpSpPr>
        <p:grpSpPr bwMode="auto">
          <a:xfrm>
            <a:off x="1422400" y="3444876"/>
            <a:ext cx="711200" cy="492125"/>
            <a:chOff x="0" y="0"/>
            <a:chExt cx="1062" cy="981"/>
          </a:xfrm>
        </p:grpSpPr>
        <p:sp>
          <p:nvSpPr>
            <p:cNvPr id="1119" name="Freeform 149"/>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0" name="Freeform 150"/>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1" name="Freeform 151"/>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2" name="Freeform 152"/>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3" name="Freeform 153"/>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4" name="Freeform 154"/>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5" name="Freeform 155"/>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6" name="Freeform 156"/>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7" name="Freeform 157"/>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8" name="Freeform 158"/>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9" name="Freeform 159"/>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0" name="Freeform 160"/>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1" name="Freeform 161"/>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8" name="Group 162"/>
          <p:cNvGrpSpPr>
            <a:grpSpLocks/>
          </p:cNvGrpSpPr>
          <p:nvPr/>
        </p:nvGrpSpPr>
        <p:grpSpPr bwMode="auto">
          <a:xfrm>
            <a:off x="1422400" y="4552951"/>
            <a:ext cx="711200" cy="492125"/>
            <a:chOff x="0" y="0"/>
            <a:chExt cx="1062" cy="981"/>
          </a:xfrm>
        </p:grpSpPr>
        <p:sp>
          <p:nvSpPr>
            <p:cNvPr id="1106" name="Freeform 163"/>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7" name="Freeform 164"/>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8" name="Freeform 165"/>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9" name="Freeform 166"/>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0" name="Freeform 167"/>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1" name="Freeform 168"/>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2" name="Freeform 169"/>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3" name="Freeform 170"/>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4" name="Freeform 171"/>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5" name="Freeform 172"/>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6" name="Freeform 173"/>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7" name="Freeform 174"/>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8" name="Freeform 175"/>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9" name="Group 176"/>
          <p:cNvGrpSpPr>
            <a:grpSpLocks/>
          </p:cNvGrpSpPr>
          <p:nvPr/>
        </p:nvGrpSpPr>
        <p:grpSpPr bwMode="auto">
          <a:xfrm>
            <a:off x="1422400" y="5562601"/>
            <a:ext cx="711200" cy="492125"/>
            <a:chOff x="0" y="0"/>
            <a:chExt cx="1062" cy="981"/>
          </a:xfrm>
        </p:grpSpPr>
        <p:sp>
          <p:nvSpPr>
            <p:cNvPr id="1093" name="Freeform 177"/>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4" name="Freeform 178"/>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5" name="Freeform 179"/>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6" name="Freeform 180"/>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7" name="Freeform 181"/>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8" name="Freeform 182"/>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9" name="Freeform 183"/>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0" name="Freeform 184"/>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1" name="Freeform 185"/>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2" name="Freeform 186"/>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3" name="Freeform 187"/>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4" name="Freeform 188"/>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5" name="Freeform 189"/>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0" name="Group 190"/>
          <p:cNvGrpSpPr>
            <a:grpSpLocks/>
          </p:cNvGrpSpPr>
          <p:nvPr/>
        </p:nvGrpSpPr>
        <p:grpSpPr bwMode="auto">
          <a:xfrm>
            <a:off x="508000" y="3962401"/>
            <a:ext cx="711200" cy="492125"/>
            <a:chOff x="0" y="0"/>
            <a:chExt cx="1062" cy="981"/>
          </a:xfrm>
        </p:grpSpPr>
        <p:sp>
          <p:nvSpPr>
            <p:cNvPr id="1080" name="Freeform 191"/>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1" name="Freeform 192"/>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2" name="Freeform 193"/>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3" name="Freeform 194"/>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4" name="Freeform 195"/>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5" name="Freeform 196"/>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6" name="Freeform 197"/>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7" name="Freeform 198"/>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8" name="Freeform 199"/>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9" name="Freeform 200"/>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0" name="Freeform 201"/>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1" name="Freeform 202"/>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2" name="Freeform 203"/>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1" name="Group 204"/>
          <p:cNvGrpSpPr>
            <a:grpSpLocks/>
          </p:cNvGrpSpPr>
          <p:nvPr/>
        </p:nvGrpSpPr>
        <p:grpSpPr bwMode="auto">
          <a:xfrm>
            <a:off x="508000" y="5070476"/>
            <a:ext cx="711200" cy="492125"/>
            <a:chOff x="0" y="0"/>
            <a:chExt cx="1062" cy="981"/>
          </a:xfrm>
        </p:grpSpPr>
        <p:sp>
          <p:nvSpPr>
            <p:cNvPr id="1067" name="Freeform 205"/>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8" name="Freeform 206"/>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9" name="Freeform 207"/>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0" name="Freeform 208"/>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1" name="Freeform 209"/>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2" name="Freeform 210"/>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3" name="Freeform 211"/>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4" name="Freeform 212"/>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5" name="Freeform 213"/>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6" name="Freeform 214"/>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7" name="Freeform 215"/>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8" name="Freeform 216"/>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9" name="Freeform 217"/>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2" name="Group 218"/>
          <p:cNvGrpSpPr>
            <a:grpSpLocks/>
          </p:cNvGrpSpPr>
          <p:nvPr/>
        </p:nvGrpSpPr>
        <p:grpSpPr bwMode="auto">
          <a:xfrm>
            <a:off x="508000" y="6121401"/>
            <a:ext cx="711200" cy="492125"/>
            <a:chOff x="0" y="0"/>
            <a:chExt cx="1062" cy="981"/>
          </a:xfrm>
        </p:grpSpPr>
        <p:sp>
          <p:nvSpPr>
            <p:cNvPr id="1054" name="Freeform 219"/>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5" name="Freeform 220"/>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6" name="Freeform 221"/>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7" name="Freeform 222"/>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8" name="Freeform 223"/>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9" name="Freeform 224"/>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0" name="Freeform 225"/>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1" name="Freeform 226"/>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2" name="Freeform 227"/>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3" name="Freeform 228"/>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4" name="Freeform 229"/>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5" name="Freeform 230"/>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6" name="Freeform 231"/>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3" name="Group 232"/>
          <p:cNvGrpSpPr>
            <a:grpSpLocks/>
          </p:cNvGrpSpPr>
          <p:nvPr/>
        </p:nvGrpSpPr>
        <p:grpSpPr bwMode="auto">
          <a:xfrm>
            <a:off x="9245600" y="1"/>
            <a:ext cx="3090333" cy="2055813"/>
            <a:chOff x="0" y="0"/>
            <a:chExt cx="1748" cy="1556"/>
          </a:xfrm>
        </p:grpSpPr>
        <p:sp>
          <p:nvSpPr>
            <p:cNvPr id="1039" name="Freeform 233"/>
            <p:cNvSpPr>
              <a:spLocks/>
            </p:cNvSpPr>
            <p:nvPr userDrawn="1"/>
          </p:nvSpPr>
          <p:spPr bwMode="auto">
            <a:xfrm>
              <a:off x="81" y="0"/>
              <a:ext cx="1585" cy="1443"/>
            </a:xfrm>
            <a:custGeom>
              <a:avLst/>
              <a:gdLst>
                <a:gd name="T0" fmla="*/ 116030 w 546"/>
                <a:gd name="T1" fmla="*/ 21024 h 497"/>
                <a:gd name="T2" fmla="*/ 55678 w 546"/>
                <a:gd name="T3" fmla="*/ 358151 h 497"/>
                <a:gd name="T4" fmla="*/ 126768 w 546"/>
                <a:gd name="T5" fmla="*/ 1984639 h 497"/>
                <a:gd name="T6" fmla="*/ 272907 w 546"/>
                <a:gd name="T7" fmla="*/ 2308179 h 497"/>
                <a:gd name="T8" fmla="*/ 797203 w 546"/>
                <a:gd name="T9" fmla="*/ 2433394 h 497"/>
                <a:gd name="T10" fmla="*/ 1028717 w 546"/>
                <a:gd name="T11" fmla="*/ 2499180 h 497"/>
                <a:gd name="T12" fmla="*/ 2623073 w 546"/>
                <a:gd name="T13" fmla="*/ 2398495 h 497"/>
                <a:gd name="T14" fmla="*/ 2687608 w 546"/>
                <a:gd name="T15" fmla="*/ 843449 h 497"/>
                <a:gd name="T16" fmla="*/ 1860506 w 546"/>
                <a:gd name="T17" fmla="*/ 80227 h 497"/>
                <a:gd name="T18" fmla="*/ 1256104 w 546"/>
                <a:gd name="T19" fmla="*/ 146097 h 497"/>
                <a:gd name="T20" fmla="*/ 998829 w 546"/>
                <a:gd name="T21" fmla="*/ 55705 h 497"/>
                <a:gd name="T22" fmla="*/ 760707 w 546"/>
                <a:gd name="T23" fmla="*/ 10081 h 497"/>
                <a:gd name="T24" fmla="*/ 116030 w 546"/>
                <a:gd name="T25" fmla="*/ 21024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nvGrpSpPr>
            <p:cNvPr id="1040" name="Group 234"/>
            <p:cNvGrpSpPr>
              <a:grpSpLocks/>
            </p:cNvGrpSpPr>
            <p:nvPr userDrawn="1"/>
          </p:nvGrpSpPr>
          <p:grpSpPr bwMode="auto">
            <a:xfrm>
              <a:off x="0" y="5"/>
              <a:ext cx="1748" cy="1551"/>
              <a:chOff x="0" y="0"/>
              <a:chExt cx="2958" cy="2699"/>
            </a:xfrm>
          </p:grpSpPr>
          <p:sp>
            <p:nvSpPr>
              <p:cNvPr id="1041" name="Freeform 235"/>
              <p:cNvSpPr>
                <a:spLocks/>
              </p:cNvSpPr>
              <p:nvPr/>
            </p:nvSpPr>
            <p:spPr bwMode="auto">
              <a:xfrm>
                <a:off x="142" y="0"/>
                <a:ext cx="490" cy="186"/>
              </a:xfrm>
              <a:custGeom>
                <a:avLst/>
                <a:gdLst>
                  <a:gd name="T0" fmla="*/ 30144148 w 97"/>
                  <a:gd name="T1" fmla="*/ 10215371 h 37"/>
                  <a:gd name="T2" fmla="*/ 38617900 w 97"/>
                  <a:gd name="T3" fmla="*/ 8199277 h 37"/>
                  <a:gd name="T4" fmla="*/ 39032723 w 97"/>
                  <a:gd name="T5" fmla="*/ 6892692 h 37"/>
                  <a:gd name="T6" fmla="*/ 37354625 w 97"/>
                  <a:gd name="T7" fmla="*/ 0 h 37"/>
                  <a:gd name="T8" fmla="*/ 10569249 w 97"/>
                  <a:gd name="T9" fmla="*/ 0 h 37"/>
                  <a:gd name="T10" fmla="*/ 4286000 w 97"/>
                  <a:gd name="T11" fmla="*/ 9005220 h 37"/>
                  <a:gd name="T12" fmla="*/ 30144148 w 97"/>
                  <a:gd name="T13" fmla="*/ 10215371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2" name="Freeform 236"/>
              <p:cNvSpPr>
                <a:spLocks noEditPoints="1"/>
              </p:cNvSpPr>
              <p:nvPr/>
            </p:nvSpPr>
            <p:spPr bwMode="auto">
              <a:xfrm>
                <a:off x="0" y="0"/>
                <a:ext cx="2958" cy="2699"/>
              </a:xfrm>
              <a:custGeom>
                <a:avLst/>
                <a:gdLst>
                  <a:gd name="T0" fmla="*/ 215330715 w 585"/>
                  <a:gd name="T1" fmla="*/ 415762 h 534"/>
                  <a:gd name="T2" fmla="*/ 67100931 w 585"/>
                  <a:gd name="T3" fmla="*/ 0 h 534"/>
                  <a:gd name="T4" fmla="*/ 96167685 w 585"/>
                  <a:gd name="T5" fmla="*/ 8935434 h 534"/>
                  <a:gd name="T6" fmla="*/ 74372468 w 585"/>
                  <a:gd name="T7" fmla="*/ 16604122 h 534"/>
                  <a:gd name="T8" fmla="*/ 88479630 w 585"/>
                  <a:gd name="T9" fmla="*/ 30243422 h 534"/>
                  <a:gd name="T10" fmla="*/ 31605027 w 585"/>
                  <a:gd name="T11" fmla="*/ 25523159 h 534"/>
                  <a:gd name="T12" fmla="*/ 11063016 w 585"/>
                  <a:gd name="T13" fmla="*/ 26789804 h 534"/>
                  <a:gd name="T14" fmla="*/ 85019094 w 585"/>
                  <a:gd name="T15" fmla="*/ 207375775 h 534"/>
                  <a:gd name="T16" fmla="*/ 61521662 w 585"/>
                  <a:gd name="T17" fmla="*/ 145273114 h 534"/>
                  <a:gd name="T18" fmla="*/ 44872885 w 585"/>
                  <a:gd name="T19" fmla="*/ 160096320 h 534"/>
                  <a:gd name="T20" fmla="*/ 40142836 w 585"/>
                  <a:gd name="T21" fmla="*/ 185286613 h 534"/>
                  <a:gd name="T22" fmla="*/ 52980607 w 585"/>
                  <a:gd name="T23" fmla="*/ 112833146 h 534"/>
                  <a:gd name="T24" fmla="*/ 65415022 w 585"/>
                  <a:gd name="T25" fmla="*/ 97076025 h 534"/>
                  <a:gd name="T26" fmla="*/ 89332733 w 585"/>
                  <a:gd name="T27" fmla="*/ 100945304 h 534"/>
                  <a:gd name="T28" fmla="*/ 80372035 w 585"/>
                  <a:gd name="T29" fmla="*/ 130354113 h 534"/>
                  <a:gd name="T30" fmla="*/ 82060426 w 585"/>
                  <a:gd name="T31" fmla="*/ 168180614 h 534"/>
                  <a:gd name="T32" fmla="*/ 220060764 w 585"/>
                  <a:gd name="T33" fmla="*/ 205690785 h 534"/>
                  <a:gd name="T34" fmla="*/ 194038252 w 585"/>
                  <a:gd name="T35" fmla="*/ 181833101 h 534"/>
                  <a:gd name="T36" fmla="*/ 181603194 w 585"/>
                  <a:gd name="T37" fmla="*/ 146958746 h 534"/>
                  <a:gd name="T38" fmla="*/ 169185065 w 585"/>
                  <a:gd name="T39" fmla="*/ 115016642 h 534"/>
                  <a:gd name="T40" fmla="*/ 196560081 w 585"/>
                  <a:gd name="T41" fmla="*/ 109029724 h 534"/>
                  <a:gd name="T42" fmla="*/ 173915114 w 585"/>
                  <a:gd name="T43" fmla="*/ 94958391 h 534"/>
                  <a:gd name="T44" fmla="*/ 187602635 w 585"/>
                  <a:gd name="T45" fmla="*/ 96225168 h 534"/>
                  <a:gd name="T46" fmla="*/ 187186219 w 585"/>
                  <a:gd name="T47" fmla="*/ 88975335 h 534"/>
                  <a:gd name="T48" fmla="*/ 160644672 w 585"/>
                  <a:gd name="T49" fmla="*/ 89826349 h 534"/>
                  <a:gd name="T50" fmla="*/ 152539661 w 585"/>
                  <a:gd name="T51" fmla="*/ 146107858 h 534"/>
                  <a:gd name="T52" fmla="*/ 148312239 w 585"/>
                  <a:gd name="T53" fmla="*/ 97910794 h 534"/>
                  <a:gd name="T54" fmla="*/ 141456986 w 585"/>
                  <a:gd name="T55" fmla="*/ 77522872 h 534"/>
                  <a:gd name="T56" fmla="*/ 148312239 w 585"/>
                  <a:gd name="T57" fmla="*/ 57884240 h 534"/>
                  <a:gd name="T58" fmla="*/ 144851581 w 585"/>
                  <a:gd name="T59" fmla="*/ 42127918 h 534"/>
                  <a:gd name="T60" fmla="*/ 141456986 w 585"/>
                  <a:gd name="T61" fmla="*/ 26374173 h 534"/>
                  <a:gd name="T62" fmla="*/ 157686126 w 585"/>
                  <a:gd name="T63" fmla="*/ 43895803 h 534"/>
                  <a:gd name="T64" fmla="*/ 177290071 w 585"/>
                  <a:gd name="T65" fmla="*/ 20054394 h 534"/>
                  <a:gd name="T66" fmla="*/ 174768217 w 585"/>
                  <a:gd name="T67" fmla="*/ 40445506 h 534"/>
                  <a:gd name="T68" fmla="*/ 171373621 w 585"/>
                  <a:gd name="T69" fmla="*/ 55364511 h 534"/>
                  <a:gd name="T70" fmla="*/ 171373621 w 585"/>
                  <a:gd name="T71" fmla="*/ 77103895 h 534"/>
                  <a:gd name="T72" fmla="*/ 238395318 w 585"/>
                  <a:gd name="T73" fmla="*/ 77103895 h 534"/>
                  <a:gd name="T74" fmla="*/ 236706295 w 585"/>
                  <a:gd name="T75" fmla="*/ 32357866 h 534"/>
                  <a:gd name="T76" fmla="*/ 106394547 w 585"/>
                  <a:gd name="T77" fmla="*/ 29408683 h 534"/>
                  <a:gd name="T78" fmla="*/ 125248172 w 585"/>
                  <a:gd name="T79" fmla="*/ 39610767 h 534"/>
                  <a:gd name="T80" fmla="*/ 73103744 w 585"/>
                  <a:gd name="T81" fmla="*/ 83090934 h 534"/>
                  <a:gd name="T82" fmla="*/ 29499583 w 585"/>
                  <a:gd name="T83" fmla="*/ 41712155 h 534"/>
                  <a:gd name="T84" fmla="*/ 81627724 w 585"/>
                  <a:gd name="T85" fmla="*/ 45162428 h 534"/>
                  <a:gd name="T86" fmla="*/ 93976545 w 585"/>
                  <a:gd name="T87" fmla="*/ 44746817 h 534"/>
                  <a:gd name="T88" fmla="*/ 129042229 w 585"/>
                  <a:gd name="T89" fmla="*/ 51564466 h 534"/>
                  <a:gd name="T90" fmla="*/ 117975967 w 585"/>
                  <a:gd name="T91" fmla="*/ 109029724 h 534"/>
                  <a:gd name="T92" fmla="*/ 111124728 w 585"/>
                  <a:gd name="T93" fmla="*/ 58316277 h 534"/>
                  <a:gd name="T94" fmla="*/ 73103744 w 585"/>
                  <a:gd name="T95" fmla="*/ 83090934 h 534"/>
                  <a:gd name="T96" fmla="*/ 95331663 w 585"/>
                  <a:gd name="T97" fmla="*/ 95809405 h 534"/>
                  <a:gd name="T98" fmla="*/ 105541571 w 585"/>
                  <a:gd name="T99" fmla="*/ 67317568 h 534"/>
                  <a:gd name="T100" fmla="*/ 139269092 w 585"/>
                  <a:gd name="T101" fmla="*/ 124367711 h 534"/>
                  <a:gd name="T102" fmla="*/ 91854688 w 585"/>
                  <a:gd name="T103" fmla="*/ 136670547 h 534"/>
                  <a:gd name="T104" fmla="*/ 132000770 w 585"/>
                  <a:gd name="T105" fmla="*/ 117965163 h 534"/>
                  <a:gd name="T106" fmla="*/ 135894130 w 585"/>
                  <a:gd name="T107" fmla="*/ 56614249 h 534"/>
                  <a:gd name="T108" fmla="*/ 133772279 w 585"/>
                  <a:gd name="T109" fmla="*/ 90743221 h 534"/>
                  <a:gd name="T110" fmla="*/ 127770127 w 585"/>
                  <a:gd name="T111" fmla="*/ 61350787 h 534"/>
                  <a:gd name="T112" fmla="*/ 216682586 w 585"/>
                  <a:gd name="T113" fmla="*/ 76253007 h 534"/>
                  <a:gd name="T114" fmla="*/ 196979717 w 585"/>
                  <a:gd name="T115" fmla="*/ 69003200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3" name="Freeform 237"/>
              <p:cNvSpPr>
                <a:spLocks/>
              </p:cNvSpPr>
              <p:nvPr/>
            </p:nvSpPr>
            <p:spPr bwMode="auto">
              <a:xfrm>
                <a:off x="703" y="1269"/>
                <a:ext cx="237" cy="282"/>
              </a:xfrm>
              <a:custGeom>
                <a:avLst/>
                <a:gdLst>
                  <a:gd name="T0" fmla="*/ 16751508 w 47"/>
                  <a:gd name="T1" fmla="*/ 6246592 h 56"/>
                  <a:gd name="T2" fmla="*/ 11277100 w 47"/>
                  <a:gd name="T3" fmla="*/ 23156193 h 56"/>
                  <a:gd name="T4" fmla="*/ 16751508 w 47"/>
                  <a:gd name="T5" fmla="*/ 6246592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4" name="Freeform 238"/>
              <p:cNvSpPr>
                <a:spLocks/>
              </p:cNvSpPr>
              <p:nvPr/>
            </p:nvSpPr>
            <p:spPr bwMode="auto">
              <a:xfrm>
                <a:off x="484" y="1384"/>
                <a:ext cx="209" cy="381"/>
              </a:xfrm>
              <a:custGeom>
                <a:avLst/>
                <a:gdLst>
                  <a:gd name="T0" fmla="*/ 8667184 w 41"/>
                  <a:gd name="T1" fmla="*/ 11962816 h 75"/>
                  <a:gd name="T2" fmla="*/ 5455787 w 41"/>
                  <a:gd name="T3" fmla="*/ 30644582 h 75"/>
                  <a:gd name="T4" fmla="*/ 18245950 w 41"/>
                  <a:gd name="T5" fmla="*/ 19987753 h 75"/>
                  <a:gd name="T6" fmla="*/ 16896829 w 41"/>
                  <a:gd name="T7" fmla="*/ 10656829 h 75"/>
                  <a:gd name="T8" fmla="*/ 8667184 w 41"/>
                  <a:gd name="T9" fmla="*/ 11962816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5" name="Freeform 239"/>
              <p:cNvSpPr>
                <a:spLocks/>
              </p:cNvSpPr>
              <p:nvPr/>
            </p:nvSpPr>
            <p:spPr bwMode="auto">
              <a:xfrm>
                <a:off x="355" y="627"/>
                <a:ext cx="683" cy="318"/>
              </a:xfrm>
              <a:custGeom>
                <a:avLst/>
                <a:gdLst>
                  <a:gd name="T0" fmla="*/ 48111744 w 135"/>
                  <a:gd name="T1" fmla="*/ 1670979 h 63"/>
                  <a:gd name="T2" fmla="*/ 10261761 w 135"/>
                  <a:gd name="T3" fmla="*/ 1670979 h 63"/>
                  <a:gd name="T4" fmla="*/ 854934 w 135"/>
                  <a:gd name="T5" fmla="*/ 10518274 h 63"/>
                  <a:gd name="T6" fmla="*/ 25791072 w 135"/>
                  <a:gd name="T7" fmla="*/ 24460010 h 63"/>
                  <a:gd name="T8" fmla="*/ 41237142 w 135"/>
                  <a:gd name="T9" fmla="*/ 22792367 h 63"/>
                  <a:gd name="T10" fmla="*/ 48529781 w 135"/>
                  <a:gd name="T11" fmla="*/ 22376201 h 63"/>
                  <a:gd name="T12" fmla="*/ 48111744 w 135"/>
                  <a:gd name="T13" fmla="*/ 1670979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6" name="Freeform 240"/>
              <p:cNvSpPr>
                <a:spLocks/>
              </p:cNvSpPr>
              <p:nvPr/>
            </p:nvSpPr>
            <p:spPr bwMode="auto">
              <a:xfrm>
                <a:off x="1128" y="1526"/>
                <a:ext cx="490" cy="516"/>
              </a:xfrm>
              <a:custGeom>
                <a:avLst/>
                <a:gdLst>
                  <a:gd name="T0" fmla="*/ 28364463 w 97"/>
                  <a:gd name="T1" fmla="*/ 2110268 h 102"/>
                  <a:gd name="T2" fmla="*/ 13177151 w 97"/>
                  <a:gd name="T3" fmla="*/ 2110268 h 102"/>
                  <a:gd name="T4" fmla="*/ 5118222 w 97"/>
                  <a:gd name="T5" fmla="*/ 24421794 h 102"/>
                  <a:gd name="T6" fmla="*/ 33499704 w 97"/>
                  <a:gd name="T7" fmla="*/ 26615184 h 102"/>
                  <a:gd name="T8" fmla="*/ 28364463 w 97"/>
                  <a:gd name="T9" fmla="*/ 2110268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7" name="Freeform 241"/>
              <p:cNvSpPr>
                <a:spLocks/>
              </p:cNvSpPr>
              <p:nvPr/>
            </p:nvSpPr>
            <p:spPr bwMode="auto">
              <a:xfrm>
                <a:off x="2255" y="1005"/>
                <a:ext cx="500" cy="96"/>
              </a:xfrm>
              <a:custGeom>
                <a:avLst/>
                <a:gdLst>
                  <a:gd name="T0" fmla="*/ 6371747 w 99"/>
                  <a:gd name="T1" fmla="*/ 0 h 19"/>
                  <a:gd name="T2" fmla="*/ 16929576 w 99"/>
                  <a:gd name="T3" fmla="*/ 6388320 h 19"/>
                  <a:gd name="T4" fmla="*/ 6371747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8" name="Freeform 242"/>
              <p:cNvSpPr>
                <a:spLocks/>
              </p:cNvSpPr>
              <p:nvPr/>
            </p:nvSpPr>
            <p:spPr bwMode="auto">
              <a:xfrm>
                <a:off x="2421" y="987"/>
                <a:ext cx="385" cy="236"/>
              </a:xfrm>
              <a:custGeom>
                <a:avLst/>
                <a:gdLst>
                  <a:gd name="T0" fmla="*/ 9074212 w 76"/>
                  <a:gd name="T1" fmla="*/ 14970876 h 47"/>
                  <a:gd name="T2" fmla="*/ 30384767 w 76"/>
                  <a:gd name="T3" fmla="*/ 6844000 h 47"/>
                  <a:gd name="T4" fmla="*/ 20803541 w 76"/>
                  <a:gd name="T5" fmla="*/ 1203349 h 47"/>
                  <a:gd name="T6" fmla="*/ 8213504 w 76"/>
                  <a:gd name="T7" fmla="*/ 12949913 h 47"/>
                  <a:gd name="T8" fmla="*/ 9074212 w 76"/>
                  <a:gd name="T9" fmla="*/ 1497087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9" name="Freeform 243"/>
              <p:cNvSpPr>
                <a:spLocks/>
              </p:cNvSpPr>
              <p:nvPr/>
            </p:nvSpPr>
            <p:spPr bwMode="auto">
              <a:xfrm>
                <a:off x="2407" y="1183"/>
                <a:ext cx="415" cy="186"/>
              </a:xfrm>
              <a:custGeom>
                <a:avLst/>
                <a:gdLst>
                  <a:gd name="T0" fmla="*/ 30951171 w 82"/>
                  <a:gd name="T1" fmla="*/ 2436957 h 37"/>
                  <a:gd name="T2" fmla="*/ 10282966 w 82"/>
                  <a:gd name="T3" fmla="*/ 6892692 h 37"/>
                  <a:gd name="T4" fmla="*/ 7311085 w 82"/>
                  <a:gd name="T5" fmla="*/ 10636259 h 37"/>
                  <a:gd name="T6" fmla="*/ 32734223 w 82"/>
                  <a:gd name="T7" fmla="*/ 9409453 h 37"/>
                  <a:gd name="T8" fmla="*/ 35287658 w 82"/>
                  <a:gd name="T9" fmla="*/ 8199277 h 37"/>
                  <a:gd name="T10" fmla="*/ 35287658 w 82"/>
                  <a:gd name="T11" fmla="*/ 0 h 37"/>
                  <a:gd name="T12" fmla="*/ 30951171 w 82"/>
                  <a:gd name="T13" fmla="*/ 2436957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0" name="Freeform 244"/>
              <p:cNvSpPr>
                <a:spLocks/>
              </p:cNvSpPr>
              <p:nvPr/>
            </p:nvSpPr>
            <p:spPr bwMode="auto">
              <a:xfrm>
                <a:off x="2083" y="1361"/>
                <a:ext cx="699" cy="165"/>
              </a:xfrm>
              <a:custGeom>
                <a:avLst/>
                <a:gdLst>
                  <a:gd name="T0" fmla="*/ 9068801 w 138"/>
                  <a:gd name="T1" fmla="*/ 390625 h 33"/>
                  <a:gd name="T2" fmla="*/ 3514390 w 138"/>
                  <a:gd name="T3" fmla="*/ 5468750 h 33"/>
                  <a:gd name="T4" fmla="*/ 24723356 w 138"/>
                  <a:gd name="T5" fmla="*/ 8593750 h 33"/>
                  <a:gd name="T6" fmla="*/ 50732762 w 138"/>
                  <a:gd name="T7" fmla="*/ 8984375 h 33"/>
                  <a:gd name="T8" fmla="*/ 49366277 w 138"/>
                  <a:gd name="T9" fmla="*/ 3125000 h 33"/>
                  <a:gd name="T10" fmla="*/ 35498872 w 138"/>
                  <a:gd name="T11" fmla="*/ 1171875 h 33"/>
                  <a:gd name="T12" fmla="*/ 9068801 w 138"/>
                  <a:gd name="T13" fmla="*/ 39062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1" name="Freeform 245"/>
              <p:cNvSpPr>
                <a:spLocks/>
              </p:cNvSpPr>
              <p:nvPr/>
            </p:nvSpPr>
            <p:spPr bwMode="auto">
              <a:xfrm>
                <a:off x="2160" y="1522"/>
                <a:ext cx="565" cy="146"/>
              </a:xfrm>
              <a:custGeom>
                <a:avLst/>
                <a:gdLst>
                  <a:gd name="T0" fmla="*/ 41069603 w 112"/>
                  <a:gd name="T1" fmla="*/ 7865780 h 29"/>
                  <a:gd name="T2" fmla="*/ 43229436 w 112"/>
                  <a:gd name="T3" fmla="*/ 1643285 h 29"/>
                  <a:gd name="T4" fmla="*/ 31017198 w 112"/>
                  <a:gd name="T5" fmla="*/ 4104382 h 29"/>
                  <a:gd name="T6" fmla="*/ 15129747 w 112"/>
                  <a:gd name="T7" fmla="*/ 2457905 h 29"/>
                  <a:gd name="T8" fmla="*/ 823155 w 112"/>
                  <a:gd name="T9" fmla="*/ 1643285 h 29"/>
                  <a:gd name="T10" fmla="*/ 41069603 w 112"/>
                  <a:gd name="T11" fmla="*/ 786578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2" name="Freeform 246"/>
              <p:cNvSpPr>
                <a:spLocks/>
              </p:cNvSpPr>
              <p:nvPr/>
            </p:nvSpPr>
            <p:spPr bwMode="auto">
              <a:xfrm>
                <a:off x="2123" y="1637"/>
                <a:ext cx="581" cy="481"/>
              </a:xfrm>
              <a:custGeom>
                <a:avLst/>
                <a:gdLst>
                  <a:gd name="T0" fmla="*/ 1263867 w 115"/>
                  <a:gd name="T1" fmla="*/ 22862695 h 95"/>
                  <a:gd name="T2" fmla="*/ 11010359 w 115"/>
                  <a:gd name="T3" fmla="*/ 23281939 h 95"/>
                  <a:gd name="T4" fmla="*/ 21253172 w 115"/>
                  <a:gd name="T5" fmla="*/ 33274481 h 95"/>
                  <a:gd name="T6" fmla="*/ 25044935 w 115"/>
                  <a:gd name="T7" fmla="*/ 36255410 h 95"/>
                  <a:gd name="T8" fmla="*/ 34356692 w 115"/>
                  <a:gd name="T9" fmla="*/ 22440199 h 95"/>
                  <a:gd name="T10" fmla="*/ 47127396 w 115"/>
                  <a:gd name="T11" fmla="*/ 22440199 h 95"/>
                  <a:gd name="T12" fmla="*/ 33523523 w 115"/>
                  <a:gd name="T13" fmla="*/ 11692639 h 95"/>
                  <a:gd name="T14" fmla="*/ 15713443 w 115"/>
                  <a:gd name="T15" fmla="*/ 6907656 h 95"/>
                  <a:gd name="T16" fmla="*/ 5121409 w 115"/>
                  <a:gd name="T17" fmla="*/ 17741943 h 95"/>
                  <a:gd name="T18" fmla="*/ 1263867 w 115"/>
                  <a:gd name="T19" fmla="*/ 22862695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3" name="Freeform 247"/>
              <p:cNvSpPr>
                <a:spLocks/>
              </p:cNvSpPr>
              <p:nvPr/>
            </p:nvSpPr>
            <p:spPr bwMode="auto">
              <a:xfrm>
                <a:off x="2502" y="1447"/>
                <a:ext cx="330" cy="853"/>
              </a:xfrm>
              <a:custGeom>
                <a:avLst/>
                <a:gdLst>
                  <a:gd name="T0" fmla="*/ 22517738 w 65"/>
                  <a:gd name="T1" fmla="*/ 16863785 h 169"/>
                  <a:gd name="T2" fmla="*/ 9744113 w 65"/>
                  <a:gd name="T3" fmla="*/ 20617671 h 169"/>
                  <a:gd name="T4" fmla="*/ 9744113 w 65"/>
                  <a:gd name="T5" fmla="*/ 24866086 h 169"/>
                  <a:gd name="T6" fmla="*/ 22089301 w 65"/>
                  <a:gd name="T7" fmla="*/ 37877369 h 169"/>
                  <a:gd name="T8" fmla="*/ 15036425 w 65"/>
                  <a:gd name="T9" fmla="*/ 49732701 h 169"/>
                  <a:gd name="T10" fmla="*/ 0 w 65"/>
                  <a:gd name="T11" fmla="*/ 62331234 h 169"/>
                  <a:gd name="T12" fmla="*/ 7484715 w 65"/>
                  <a:gd name="T13" fmla="*/ 65259608 h 169"/>
                  <a:gd name="T14" fmla="*/ 20770515 w 65"/>
                  <a:gd name="T15" fmla="*/ 69937616 h 169"/>
                  <a:gd name="T16" fmla="*/ 27826646 w 65"/>
                  <a:gd name="T17" fmla="*/ 68267054 h 169"/>
                  <a:gd name="T18" fmla="*/ 28682996 w 65"/>
                  <a:gd name="T19" fmla="*/ 0 h 169"/>
                  <a:gd name="T20" fmla="*/ 22517738 w 65"/>
                  <a:gd name="T21" fmla="*/ 16863785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sp>
        <p:nvSpPr>
          <p:cNvPr id="1034" name="Rectangle 248"/>
          <p:cNvSpPr>
            <a:spLocks noGrp="1" noRot="1" noChangeArrowheads="1"/>
          </p:cNvSpPr>
          <p:nvPr>
            <p:ph type="title"/>
          </p:nvPr>
        </p:nvSpPr>
        <p:spPr bwMode="auto">
          <a:xfrm>
            <a:off x="397933" y="228600"/>
            <a:ext cx="113876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5" name="Rectangle 249"/>
          <p:cNvSpPr>
            <a:spLocks noGrp="1" noRot="1" noChangeArrowheads="1"/>
          </p:cNvSpPr>
          <p:nvPr>
            <p:ph type="body" idx="1"/>
          </p:nvPr>
        </p:nvSpPr>
        <p:spPr bwMode="auto">
          <a:xfrm>
            <a:off x="812800" y="1600200"/>
            <a:ext cx="108712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74" name="Rectangle 250"/>
          <p:cNvSpPr>
            <a:spLocks noGrp="1" noChangeArrowheads="1"/>
          </p:cNvSpPr>
          <p:nvPr>
            <p:ph type="dt" sz="half" idx="2"/>
          </p:nvPr>
        </p:nvSpPr>
        <p:spPr bwMode="auto">
          <a:xfrm>
            <a:off x="397934"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275" name="Rectangle 251"/>
          <p:cNvSpPr>
            <a:spLocks noGrp="1" noChangeArrowheads="1"/>
          </p:cNvSpPr>
          <p:nvPr>
            <p:ph type="ftr" sz="quarter" idx="3"/>
          </p:nvPr>
        </p:nvSpPr>
        <p:spPr bwMode="auto">
          <a:xfrm>
            <a:off x="4161367"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276" name="Rectangle 252"/>
          <p:cNvSpPr>
            <a:spLocks noGrp="1" noChangeArrowheads="1"/>
          </p:cNvSpPr>
          <p:nvPr>
            <p:ph type="sldNum" sz="quarter" idx="4"/>
          </p:nvPr>
        </p:nvSpPr>
        <p:spPr bwMode="auto">
          <a:xfrm>
            <a:off x="8733368"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9417A719-7B4C-4B00-9531-8D094169611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Freeform 2"/>
          <p:cNvSpPr>
            <a:spLocks/>
          </p:cNvSpPr>
          <p:nvPr/>
        </p:nvSpPr>
        <p:spPr bwMode="auto">
          <a:xfrm>
            <a:off x="6347884" y="20638"/>
            <a:ext cx="5918200" cy="4038600"/>
          </a:xfrm>
          <a:custGeom>
            <a:avLst/>
            <a:gdLst>
              <a:gd name="T0" fmla="*/ 2147483647 w 546"/>
              <a:gd name="T1" fmla="*/ 2147483647 h 497"/>
              <a:gd name="T2" fmla="*/ 2147483647 w 546"/>
              <a:gd name="T3" fmla="*/ 2147483647 h 497"/>
              <a:gd name="T4" fmla="*/ 2147483647 w 546"/>
              <a:gd name="T5" fmla="*/ 2147483647 h 497"/>
              <a:gd name="T6" fmla="*/ 2147483647 w 546"/>
              <a:gd name="T7" fmla="*/ 2147483647 h 497"/>
              <a:gd name="T8" fmla="*/ 2147483647 w 546"/>
              <a:gd name="T9" fmla="*/ 2147483647 h 497"/>
              <a:gd name="T10" fmla="*/ 2147483647 w 546"/>
              <a:gd name="T11" fmla="*/ 2147483647 h 497"/>
              <a:gd name="T12" fmla="*/ 2147483647 w 546"/>
              <a:gd name="T13" fmla="*/ 2147483647 h 497"/>
              <a:gd name="T14" fmla="*/ 2147483647 w 546"/>
              <a:gd name="T15" fmla="*/ 2147483647 h 497"/>
              <a:gd name="T16" fmla="*/ 2147483647 w 546"/>
              <a:gd name="T17" fmla="*/ 2147483647 h 497"/>
              <a:gd name="T18" fmla="*/ 2147483647 w 546"/>
              <a:gd name="T19" fmla="*/ 2147483647 h 497"/>
              <a:gd name="T20" fmla="*/ 2147483647 w 546"/>
              <a:gd name="T21" fmla="*/ 2147483647 h 497"/>
              <a:gd name="T22" fmla="*/ 2147483647 w 546"/>
              <a:gd name="T23" fmla="*/ 2147483647 h 497"/>
              <a:gd name="T24" fmla="*/ 2147483647 w 546"/>
              <a:gd name="T25" fmla="*/ 2147483647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nvGrpSpPr>
          <p:cNvPr id="2051" name="Group 3"/>
          <p:cNvGrpSpPr>
            <a:grpSpLocks/>
          </p:cNvGrpSpPr>
          <p:nvPr/>
        </p:nvGrpSpPr>
        <p:grpSpPr bwMode="auto">
          <a:xfrm>
            <a:off x="6096000" y="28575"/>
            <a:ext cx="6341533" cy="4338638"/>
            <a:chOff x="0" y="0"/>
            <a:chExt cx="2958" cy="2699"/>
          </a:xfrm>
        </p:grpSpPr>
        <p:sp>
          <p:nvSpPr>
            <p:cNvPr id="2217" name="Freeform 4"/>
            <p:cNvSpPr>
              <a:spLocks/>
            </p:cNvSpPr>
            <p:nvPr/>
          </p:nvSpPr>
          <p:spPr bwMode="auto">
            <a:xfrm>
              <a:off x="142" y="0"/>
              <a:ext cx="490" cy="187"/>
            </a:xfrm>
            <a:custGeom>
              <a:avLst/>
              <a:gdLst>
                <a:gd name="T0" fmla="*/ 30144148 w 97"/>
                <a:gd name="T1" fmla="*/ 10614969 h 37"/>
                <a:gd name="T2" fmla="*/ 38617900 w 97"/>
                <a:gd name="T3" fmla="*/ 8500964 h 37"/>
                <a:gd name="T4" fmla="*/ 39032723 w 97"/>
                <a:gd name="T5" fmla="*/ 7251557 h 37"/>
                <a:gd name="T6" fmla="*/ 37354625 w 97"/>
                <a:gd name="T7" fmla="*/ 0 h 37"/>
                <a:gd name="T8" fmla="*/ 10569249 w 97"/>
                <a:gd name="T9" fmla="*/ 0 h 37"/>
                <a:gd name="T10" fmla="*/ 4286000 w 97"/>
                <a:gd name="T11" fmla="*/ 9348499 h 37"/>
                <a:gd name="T12" fmla="*/ 30144148 w 97"/>
                <a:gd name="T13" fmla="*/ 10614969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8" name="Freeform 5"/>
            <p:cNvSpPr>
              <a:spLocks noEditPoints="1"/>
            </p:cNvSpPr>
            <p:nvPr/>
          </p:nvSpPr>
          <p:spPr bwMode="auto">
            <a:xfrm>
              <a:off x="0" y="0"/>
              <a:ext cx="2958" cy="2699"/>
            </a:xfrm>
            <a:custGeom>
              <a:avLst/>
              <a:gdLst>
                <a:gd name="T0" fmla="*/ 215330715 w 585"/>
                <a:gd name="T1" fmla="*/ 415762 h 534"/>
                <a:gd name="T2" fmla="*/ 67100931 w 585"/>
                <a:gd name="T3" fmla="*/ 0 h 534"/>
                <a:gd name="T4" fmla="*/ 96167685 w 585"/>
                <a:gd name="T5" fmla="*/ 8935434 h 534"/>
                <a:gd name="T6" fmla="*/ 74372468 w 585"/>
                <a:gd name="T7" fmla="*/ 16604122 h 534"/>
                <a:gd name="T8" fmla="*/ 88479630 w 585"/>
                <a:gd name="T9" fmla="*/ 30243422 h 534"/>
                <a:gd name="T10" fmla="*/ 31605027 w 585"/>
                <a:gd name="T11" fmla="*/ 25523159 h 534"/>
                <a:gd name="T12" fmla="*/ 11063016 w 585"/>
                <a:gd name="T13" fmla="*/ 26789804 h 534"/>
                <a:gd name="T14" fmla="*/ 85019094 w 585"/>
                <a:gd name="T15" fmla="*/ 207375775 h 534"/>
                <a:gd name="T16" fmla="*/ 61521662 w 585"/>
                <a:gd name="T17" fmla="*/ 145273114 h 534"/>
                <a:gd name="T18" fmla="*/ 44872885 w 585"/>
                <a:gd name="T19" fmla="*/ 160096320 h 534"/>
                <a:gd name="T20" fmla="*/ 40142836 w 585"/>
                <a:gd name="T21" fmla="*/ 185286613 h 534"/>
                <a:gd name="T22" fmla="*/ 52980607 w 585"/>
                <a:gd name="T23" fmla="*/ 112833146 h 534"/>
                <a:gd name="T24" fmla="*/ 65415022 w 585"/>
                <a:gd name="T25" fmla="*/ 97076025 h 534"/>
                <a:gd name="T26" fmla="*/ 89332733 w 585"/>
                <a:gd name="T27" fmla="*/ 100945304 h 534"/>
                <a:gd name="T28" fmla="*/ 80372035 w 585"/>
                <a:gd name="T29" fmla="*/ 130354113 h 534"/>
                <a:gd name="T30" fmla="*/ 82060426 w 585"/>
                <a:gd name="T31" fmla="*/ 168180614 h 534"/>
                <a:gd name="T32" fmla="*/ 220060764 w 585"/>
                <a:gd name="T33" fmla="*/ 205690785 h 534"/>
                <a:gd name="T34" fmla="*/ 194038252 w 585"/>
                <a:gd name="T35" fmla="*/ 181833101 h 534"/>
                <a:gd name="T36" fmla="*/ 181603194 w 585"/>
                <a:gd name="T37" fmla="*/ 146958746 h 534"/>
                <a:gd name="T38" fmla="*/ 169185065 w 585"/>
                <a:gd name="T39" fmla="*/ 115016642 h 534"/>
                <a:gd name="T40" fmla="*/ 196560081 w 585"/>
                <a:gd name="T41" fmla="*/ 109029724 h 534"/>
                <a:gd name="T42" fmla="*/ 173915114 w 585"/>
                <a:gd name="T43" fmla="*/ 94958391 h 534"/>
                <a:gd name="T44" fmla="*/ 187602635 w 585"/>
                <a:gd name="T45" fmla="*/ 96225168 h 534"/>
                <a:gd name="T46" fmla="*/ 187186219 w 585"/>
                <a:gd name="T47" fmla="*/ 88975335 h 534"/>
                <a:gd name="T48" fmla="*/ 160644672 w 585"/>
                <a:gd name="T49" fmla="*/ 89826349 h 534"/>
                <a:gd name="T50" fmla="*/ 152539661 w 585"/>
                <a:gd name="T51" fmla="*/ 146107858 h 534"/>
                <a:gd name="T52" fmla="*/ 148312239 w 585"/>
                <a:gd name="T53" fmla="*/ 97910794 h 534"/>
                <a:gd name="T54" fmla="*/ 141456986 w 585"/>
                <a:gd name="T55" fmla="*/ 77522872 h 534"/>
                <a:gd name="T56" fmla="*/ 148312239 w 585"/>
                <a:gd name="T57" fmla="*/ 57884240 h 534"/>
                <a:gd name="T58" fmla="*/ 144851581 w 585"/>
                <a:gd name="T59" fmla="*/ 42127918 h 534"/>
                <a:gd name="T60" fmla="*/ 141456986 w 585"/>
                <a:gd name="T61" fmla="*/ 26374173 h 534"/>
                <a:gd name="T62" fmla="*/ 157686126 w 585"/>
                <a:gd name="T63" fmla="*/ 43895803 h 534"/>
                <a:gd name="T64" fmla="*/ 177290071 w 585"/>
                <a:gd name="T65" fmla="*/ 20054394 h 534"/>
                <a:gd name="T66" fmla="*/ 174768217 w 585"/>
                <a:gd name="T67" fmla="*/ 40445506 h 534"/>
                <a:gd name="T68" fmla="*/ 171373621 w 585"/>
                <a:gd name="T69" fmla="*/ 55364511 h 534"/>
                <a:gd name="T70" fmla="*/ 171373621 w 585"/>
                <a:gd name="T71" fmla="*/ 77103895 h 534"/>
                <a:gd name="T72" fmla="*/ 238395318 w 585"/>
                <a:gd name="T73" fmla="*/ 77103895 h 534"/>
                <a:gd name="T74" fmla="*/ 236706295 w 585"/>
                <a:gd name="T75" fmla="*/ 32357866 h 534"/>
                <a:gd name="T76" fmla="*/ 106394547 w 585"/>
                <a:gd name="T77" fmla="*/ 29408683 h 534"/>
                <a:gd name="T78" fmla="*/ 125248172 w 585"/>
                <a:gd name="T79" fmla="*/ 39610767 h 534"/>
                <a:gd name="T80" fmla="*/ 73103744 w 585"/>
                <a:gd name="T81" fmla="*/ 83090934 h 534"/>
                <a:gd name="T82" fmla="*/ 29499583 w 585"/>
                <a:gd name="T83" fmla="*/ 41712155 h 534"/>
                <a:gd name="T84" fmla="*/ 81627724 w 585"/>
                <a:gd name="T85" fmla="*/ 45162428 h 534"/>
                <a:gd name="T86" fmla="*/ 93976545 w 585"/>
                <a:gd name="T87" fmla="*/ 44746817 h 534"/>
                <a:gd name="T88" fmla="*/ 129042229 w 585"/>
                <a:gd name="T89" fmla="*/ 51564466 h 534"/>
                <a:gd name="T90" fmla="*/ 117975967 w 585"/>
                <a:gd name="T91" fmla="*/ 109029724 h 534"/>
                <a:gd name="T92" fmla="*/ 111124728 w 585"/>
                <a:gd name="T93" fmla="*/ 58316277 h 534"/>
                <a:gd name="T94" fmla="*/ 73103744 w 585"/>
                <a:gd name="T95" fmla="*/ 83090934 h 534"/>
                <a:gd name="T96" fmla="*/ 95331663 w 585"/>
                <a:gd name="T97" fmla="*/ 95809405 h 534"/>
                <a:gd name="T98" fmla="*/ 105541571 w 585"/>
                <a:gd name="T99" fmla="*/ 67317568 h 534"/>
                <a:gd name="T100" fmla="*/ 139269092 w 585"/>
                <a:gd name="T101" fmla="*/ 124367711 h 534"/>
                <a:gd name="T102" fmla="*/ 91854688 w 585"/>
                <a:gd name="T103" fmla="*/ 136670547 h 534"/>
                <a:gd name="T104" fmla="*/ 132000770 w 585"/>
                <a:gd name="T105" fmla="*/ 117965163 h 534"/>
                <a:gd name="T106" fmla="*/ 135894130 w 585"/>
                <a:gd name="T107" fmla="*/ 56614249 h 534"/>
                <a:gd name="T108" fmla="*/ 133772279 w 585"/>
                <a:gd name="T109" fmla="*/ 90743221 h 534"/>
                <a:gd name="T110" fmla="*/ 127770127 w 585"/>
                <a:gd name="T111" fmla="*/ 61350787 h 534"/>
                <a:gd name="T112" fmla="*/ 216682586 w 585"/>
                <a:gd name="T113" fmla="*/ 76253007 h 534"/>
                <a:gd name="T114" fmla="*/ 196979717 w 585"/>
                <a:gd name="T115" fmla="*/ 69003200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9" name="Freeform 6"/>
            <p:cNvSpPr>
              <a:spLocks/>
            </p:cNvSpPr>
            <p:nvPr/>
          </p:nvSpPr>
          <p:spPr bwMode="auto">
            <a:xfrm>
              <a:off x="703" y="1269"/>
              <a:ext cx="238" cy="283"/>
            </a:xfrm>
            <a:custGeom>
              <a:avLst/>
              <a:gdLst>
                <a:gd name="T0" fmla="*/ 17333884 w 47"/>
                <a:gd name="T1" fmla="*/ 6397569 h 56"/>
                <a:gd name="T2" fmla="*/ 11700126 w 47"/>
                <a:gd name="T3" fmla="*/ 23820423 h 56"/>
                <a:gd name="T4" fmla="*/ 17333884 w 47"/>
                <a:gd name="T5" fmla="*/ 6397569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0" name="Freeform 7"/>
            <p:cNvSpPr>
              <a:spLocks/>
            </p:cNvSpPr>
            <p:nvPr/>
          </p:nvSpPr>
          <p:spPr bwMode="auto">
            <a:xfrm>
              <a:off x="485" y="1385"/>
              <a:ext cx="208" cy="379"/>
            </a:xfrm>
            <a:custGeom>
              <a:avLst/>
              <a:gdLst>
                <a:gd name="T0" fmla="*/ 8303756 w 41"/>
                <a:gd name="T1" fmla="*/ 11441075 h 75"/>
                <a:gd name="T2" fmla="*/ 5269355 w 41"/>
                <a:gd name="T3" fmla="*/ 29373627 h 75"/>
                <a:gd name="T4" fmla="*/ 17558208 w 41"/>
                <a:gd name="T5" fmla="*/ 19099250 h 75"/>
                <a:gd name="T6" fmla="*/ 16264535 w 41"/>
                <a:gd name="T7" fmla="*/ 10175938 h 75"/>
                <a:gd name="T8" fmla="*/ 8303756 w 41"/>
                <a:gd name="T9" fmla="*/ 11441075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1" name="Freeform 8"/>
            <p:cNvSpPr>
              <a:spLocks/>
            </p:cNvSpPr>
            <p:nvPr/>
          </p:nvSpPr>
          <p:spPr bwMode="auto">
            <a:xfrm>
              <a:off x="354" y="627"/>
              <a:ext cx="670" cy="318"/>
            </a:xfrm>
            <a:custGeom>
              <a:avLst/>
              <a:gdLst>
                <a:gd name="T0" fmla="*/ 41424517 w 135"/>
                <a:gd name="T1" fmla="*/ 1670979 h 63"/>
                <a:gd name="T2" fmla="*/ 8843047 w 135"/>
                <a:gd name="T3" fmla="*/ 1670979 h 63"/>
                <a:gd name="T4" fmla="*/ 749839 w 135"/>
                <a:gd name="T5" fmla="*/ 10518274 h 63"/>
                <a:gd name="T6" fmla="*/ 22163466 w 135"/>
                <a:gd name="T7" fmla="*/ 24460010 h 63"/>
                <a:gd name="T8" fmla="*/ 35484505 w 135"/>
                <a:gd name="T9" fmla="*/ 22792367 h 63"/>
                <a:gd name="T10" fmla="*/ 41798218 w 135"/>
                <a:gd name="T11" fmla="*/ 22376201 h 63"/>
                <a:gd name="T12" fmla="*/ 41424517 w 135"/>
                <a:gd name="T13" fmla="*/ 1670979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2" name="Freeform 9"/>
            <p:cNvSpPr>
              <a:spLocks/>
            </p:cNvSpPr>
            <p:nvPr/>
          </p:nvSpPr>
          <p:spPr bwMode="auto">
            <a:xfrm>
              <a:off x="1128" y="1527"/>
              <a:ext cx="503" cy="516"/>
            </a:xfrm>
            <a:custGeom>
              <a:avLst/>
              <a:gdLst>
                <a:gd name="T0" fmla="*/ 34852294 w 97"/>
                <a:gd name="T1" fmla="*/ 2110268 h 102"/>
                <a:gd name="T2" fmla="*/ 16066759 w 97"/>
                <a:gd name="T3" fmla="*/ 2110268 h 102"/>
                <a:gd name="T4" fmla="*/ 6227830 w 97"/>
                <a:gd name="T5" fmla="*/ 24421794 h 102"/>
                <a:gd name="T6" fmla="*/ 41080285 w 97"/>
                <a:gd name="T7" fmla="*/ 26615184 h 102"/>
                <a:gd name="T8" fmla="*/ 34852294 w 97"/>
                <a:gd name="T9" fmla="*/ 2110268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3" name="Freeform 10"/>
            <p:cNvSpPr>
              <a:spLocks/>
            </p:cNvSpPr>
            <p:nvPr/>
          </p:nvSpPr>
          <p:spPr bwMode="auto">
            <a:xfrm>
              <a:off x="2255" y="1006"/>
              <a:ext cx="501" cy="96"/>
            </a:xfrm>
            <a:custGeom>
              <a:avLst/>
              <a:gdLst>
                <a:gd name="T0" fmla="*/ 6465380 w 99"/>
                <a:gd name="T1" fmla="*/ 0 h 19"/>
                <a:gd name="T2" fmla="*/ 17165743 w 99"/>
                <a:gd name="T3" fmla="*/ 6388320 h 19"/>
                <a:gd name="T4" fmla="*/ 6465380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4" name="Freeform 11"/>
            <p:cNvSpPr>
              <a:spLocks/>
            </p:cNvSpPr>
            <p:nvPr/>
          </p:nvSpPr>
          <p:spPr bwMode="auto">
            <a:xfrm>
              <a:off x="2422" y="986"/>
              <a:ext cx="385" cy="237"/>
            </a:xfrm>
            <a:custGeom>
              <a:avLst/>
              <a:gdLst>
                <a:gd name="T0" fmla="*/ 9074212 w 76"/>
                <a:gd name="T1" fmla="*/ 15502286 h 47"/>
                <a:gd name="T2" fmla="*/ 30384767 w 76"/>
                <a:gd name="T3" fmla="*/ 7133312 h 47"/>
                <a:gd name="T4" fmla="*/ 20803541 w 76"/>
                <a:gd name="T5" fmla="*/ 1248455 h 47"/>
                <a:gd name="T6" fmla="*/ 8213504 w 76"/>
                <a:gd name="T7" fmla="*/ 13350654 h 47"/>
                <a:gd name="T8" fmla="*/ 9074212 w 76"/>
                <a:gd name="T9" fmla="*/ 1550228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5" name="Freeform 12"/>
            <p:cNvSpPr>
              <a:spLocks/>
            </p:cNvSpPr>
            <p:nvPr/>
          </p:nvSpPr>
          <p:spPr bwMode="auto">
            <a:xfrm>
              <a:off x="2407" y="1183"/>
              <a:ext cx="415" cy="187"/>
            </a:xfrm>
            <a:custGeom>
              <a:avLst/>
              <a:gdLst>
                <a:gd name="T0" fmla="*/ 30951171 w 82"/>
                <a:gd name="T1" fmla="*/ 2532915 h 37"/>
                <a:gd name="T2" fmla="*/ 10282966 w 82"/>
                <a:gd name="T3" fmla="*/ 7251557 h 37"/>
                <a:gd name="T4" fmla="*/ 7311085 w 82"/>
                <a:gd name="T5" fmla="*/ 11033879 h 37"/>
                <a:gd name="T6" fmla="*/ 32734223 w 82"/>
                <a:gd name="T7" fmla="*/ 9767435 h 37"/>
                <a:gd name="T8" fmla="*/ 35287658 w 82"/>
                <a:gd name="T9" fmla="*/ 8500964 h 37"/>
                <a:gd name="T10" fmla="*/ 35287658 w 82"/>
                <a:gd name="T11" fmla="*/ 0 h 37"/>
                <a:gd name="T12" fmla="*/ 30951171 w 82"/>
                <a:gd name="T13" fmla="*/ 2532915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6" name="Freeform 13"/>
            <p:cNvSpPr>
              <a:spLocks/>
            </p:cNvSpPr>
            <p:nvPr/>
          </p:nvSpPr>
          <p:spPr bwMode="auto">
            <a:xfrm>
              <a:off x="2083" y="1360"/>
              <a:ext cx="698" cy="167"/>
            </a:xfrm>
            <a:custGeom>
              <a:avLst/>
              <a:gdLst>
                <a:gd name="T0" fmla="*/ 8974439 w 138"/>
                <a:gd name="T1" fmla="*/ 421715 h 33"/>
                <a:gd name="T2" fmla="*/ 3383130 w 138"/>
                <a:gd name="T3" fmla="*/ 6030583 h 33"/>
                <a:gd name="T4" fmla="*/ 24394326 w 138"/>
                <a:gd name="T5" fmla="*/ 9439083 h 33"/>
                <a:gd name="T6" fmla="*/ 50132843 w 138"/>
                <a:gd name="T7" fmla="*/ 9860798 h 33"/>
                <a:gd name="T8" fmla="*/ 48858650 w 138"/>
                <a:gd name="T9" fmla="*/ 3392033 h 33"/>
                <a:gd name="T10" fmla="*/ 35146303 w 138"/>
                <a:gd name="T11" fmla="*/ 1277590 h 33"/>
                <a:gd name="T12" fmla="*/ 8974439 w 138"/>
                <a:gd name="T13" fmla="*/ 42171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 name="Freeform 14"/>
            <p:cNvSpPr>
              <a:spLocks/>
            </p:cNvSpPr>
            <p:nvPr/>
          </p:nvSpPr>
          <p:spPr bwMode="auto">
            <a:xfrm>
              <a:off x="2159" y="1522"/>
              <a:ext cx="567" cy="146"/>
            </a:xfrm>
            <a:custGeom>
              <a:avLst/>
              <a:gdLst>
                <a:gd name="T0" fmla="*/ 42270959 w 112"/>
                <a:gd name="T1" fmla="*/ 7865780 h 29"/>
                <a:gd name="T2" fmla="*/ 44409050 w 112"/>
                <a:gd name="T3" fmla="*/ 1643285 h 29"/>
                <a:gd name="T4" fmla="*/ 31952632 w 112"/>
                <a:gd name="T5" fmla="*/ 4104382 h 29"/>
                <a:gd name="T6" fmla="*/ 15505334 w 112"/>
                <a:gd name="T7" fmla="*/ 2457905 h 29"/>
                <a:gd name="T8" fmla="*/ 857876 w 112"/>
                <a:gd name="T9" fmla="*/ 1643285 h 29"/>
                <a:gd name="T10" fmla="*/ 42270959 w 112"/>
                <a:gd name="T11" fmla="*/ 786578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3" name="Freeform 15"/>
            <p:cNvSpPr>
              <a:spLocks/>
            </p:cNvSpPr>
            <p:nvPr/>
          </p:nvSpPr>
          <p:spPr bwMode="auto">
            <a:xfrm>
              <a:off x="2124" y="1638"/>
              <a:ext cx="584" cy="480"/>
            </a:xfrm>
            <a:custGeom>
              <a:avLst/>
              <a:gdLst>
                <a:gd name="T0" fmla="*/ 1303468 w 115"/>
                <a:gd name="T1" fmla="*/ 22527173 h 95"/>
                <a:gd name="T2" fmla="*/ 11489550 w 115"/>
                <a:gd name="T3" fmla="*/ 22945617 h 95"/>
                <a:gd name="T4" fmla="*/ 22125236 w 115"/>
                <a:gd name="T5" fmla="*/ 32692931 h 95"/>
                <a:gd name="T6" fmla="*/ 26120223 w 115"/>
                <a:gd name="T7" fmla="*/ 35640061 h 95"/>
                <a:gd name="T8" fmla="*/ 35792801 w 115"/>
                <a:gd name="T9" fmla="*/ 22112069 h 95"/>
                <a:gd name="T10" fmla="*/ 49119879 w 115"/>
                <a:gd name="T11" fmla="*/ 22112069 h 95"/>
                <a:gd name="T12" fmla="*/ 34918254 w 115"/>
                <a:gd name="T13" fmla="*/ 11430114 h 95"/>
                <a:gd name="T14" fmla="*/ 16380464 w 115"/>
                <a:gd name="T15" fmla="*/ 6806744 h 95"/>
                <a:gd name="T16" fmla="*/ 5315883 w 115"/>
                <a:gd name="T17" fmla="*/ 17403203 h 95"/>
                <a:gd name="T18" fmla="*/ 1303468 w 115"/>
                <a:gd name="T19" fmla="*/ 22527173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4" name="Freeform 16"/>
            <p:cNvSpPr>
              <a:spLocks/>
            </p:cNvSpPr>
            <p:nvPr/>
          </p:nvSpPr>
          <p:spPr bwMode="auto">
            <a:xfrm>
              <a:off x="2503" y="1446"/>
              <a:ext cx="329" cy="854"/>
            </a:xfrm>
            <a:custGeom>
              <a:avLst/>
              <a:gdLst>
                <a:gd name="T0" fmla="*/ 21959242 w 65"/>
                <a:gd name="T1" fmla="*/ 16999057 h 169"/>
                <a:gd name="T2" fmla="*/ 9451294 w 65"/>
                <a:gd name="T3" fmla="*/ 20863836 h 169"/>
                <a:gd name="T4" fmla="*/ 9451294 w 65"/>
                <a:gd name="T5" fmla="*/ 25074825 h 169"/>
                <a:gd name="T6" fmla="*/ 21540521 w 65"/>
                <a:gd name="T7" fmla="*/ 38278251 h 169"/>
                <a:gd name="T8" fmla="*/ 14646893 w 65"/>
                <a:gd name="T9" fmla="*/ 50150261 h 169"/>
                <a:gd name="T10" fmla="*/ 0 w 65"/>
                <a:gd name="T11" fmla="*/ 62937693 h 169"/>
                <a:gd name="T12" fmla="*/ 7315604 w 65"/>
                <a:gd name="T13" fmla="*/ 65886949 h 169"/>
                <a:gd name="T14" fmla="*/ 20261308 w 65"/>
                <a:gd name="T15" fmla="*/ 70598740 h 169"/>
                <a:gd name="T16" fmla="*/ 27154835 w 65"/>
                <a:gd name="T17" fmla="*/ 68915061 h 169"/>
                <a:gd name="T18" fmla="*/ 27995632 w 65"/>
                <a:gd name="T19" fmla="*/ 0 h 169"/>
                <a:gd name="T20" fmla="*/ 21959242 w 65"/>
                <a:gd name="T21" fmla="*/ 16999057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2052" name="Group 17"/>
          <p:cNvGrpSpPr>
            <a:grpSpLocks/>
          </p:cNvGrpSpPr>
          <p:nvPr/>
        </p:nvGrpSpPr>
        <p:grpSpPr bwMode="auto">
          <a:xfrm>
            <a:off x="738718" y="36513"/>
            <a:ext cx="10521949" cy="6821487"/>
            <a:chOff x="0" y="0"/>
            <a:chExt cx="4971" cy="4297"/>
          </a:xfrm>
        </p:grpSpPr>
        <p:sp>
          <p:nvSpPr>
            <p:cNvPr id="2072" name="Rectangle 18"/>
            <p:cNvSpPr>
              <a:spLocks noChangeArrowheads="1"/>
            </p:cNvSpPr>
            <p:nvPr/>
          </p:nvSpPr>
          <p:spPr bwMode="auto">
            <a:xfrm>
              <a:off x="35"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73" name="Freeform 19"/>
            <p:cNvSpPr>
              <a:spLocks noEditPoints="1"/>
            </p:cNvSpPr>
            <p:nvPr/>
          </p:nvSpPr>
          <p:spPr bwMode="auto">
            <a:xfrm>
              <a:off x="3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4" name="Freeform 20"/>
            <p:cNvSpPr>
              <a:spLocks noEditPoints="1"/>
            </p:cNvSpPr>
            <p:nvPr/>
          </p:nvSpPr>
          <p:spPr bwMode="auto">
            <a:xfrm>
              <a:off x="3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5" name="Freeform 21"/>
            <p:cNvSpPr>
              <a:spLocks noEditPoints="1"/>
            </p:cNvSpPr>
            <p:nvPr/>
          </p:nvSpPr>
          <p:spPr bwMode="auto">
            <a:xfrm>
              <a:off x="3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6" name="Freeform 22"/>
            <p:cNvSpPr>
              <a:spLocks noEditPoints="1"/>
            </p:cNvSpPr>
            <p:nvPr/>
          </p:nvSpPr>
          <p:spPr bwMode="auto">
            <a:xfrm>
              <a:off x="3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7" name="Freeform 23"/>
            <p:cNvSpPr>
              <a:spLocks noEditPoints="1"/>
            </p:cNvSpPr>
            <p:nvPr/>
          </p:nvSpPr>
          <p:spPr bwMode="auto">
            <a:xfrm>
              <a:off x="3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8" name="Freeform 24"/>
            <p:cNvSpPr>
              <a:spLocks noEditPoints="1"/>
            </p:cNvSpPr>
            <p:nvPr/>
          </p:nvSpPr>
          <p:spPr bwMode="auto">
            <a:xfrm>
              <a:off x="3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9" name="Freeform 25"/>
            <p:cNvSpPr>
              <a:spLocks noEditPoints="1"/>
            </p:cNvSpPr>
            <p:nvPr/>
          </p:nvSpPr>
          <p:spPr bwMode="auto">
            <a:xfrm>
              <a:off x="3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0" name="Freeform 26"/>
            <p:cNvSpPr>
              <a:spLocks noEditPoints="1"/>
            </p:cNvSpPr>
            <p:nvPr/>
          </p:nvSpPr>
          <p:spPr bwMode="auto">
            <a:xfrm>
              <a:off x="3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1" name="Freeform 27"/>
            <p:cNvSpPr>
              <a:spLocks noEditPoints="1"/>
            </p:cNvSpPr>
            <p:nvPr/>
          </p:nvSpPr>
          <p:spPr bwMode="auto">
            <a:xfrm>
              <a:off x="3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2" name="Freeform 28"/>
            <p:cNvSpPr>
              <a:spLocks noEditPoints="1"/>
            </p:cNvSpPr>
            <p:nvPr/>
          </p:nvSpPr>
          <p:spPr bwMode="auto">
            <a:xfrm>
              <a:off x="3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3" name="Rectangle 29"/>
            <p:cNvSpPr>
              <a:spLocks noChangeArrowheads="1"/>
            </p:cNvSpPr>
            <p:nvPr/>
          </p:nvSpPr>
          <p:spPr bwMode="auto">
            <a:xfrm>
              <a:off x="35"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84" name="Rectangle 30"/>
            <p:cNvSpPr>
              <a:spLocks noChangeArrowheads="1"/>
            </p:cNvSpPr>
            <p:nvPr/>
          </p:nvSpPr>
          <p:spPr bwMode="auto">
            <a:xfrm>
              <a:off x="480"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85" name="Freeform 31"/>
            <p:cNvSpPr>
              <a:spLocks noEditPoints="1"/>
            </p:cNvSpPr>
            <p:nvPr/>
          </p:nvSpPr>
          <p:spPr bwMode="auto">
            <a:xfrm>
              <a:off x="48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6" name="Freeform 32"/>
            <p:cNvSpPr>
              <a:spLocks noEditPoints="1"/>
            </p:cNvSpPr>
            <p:nvPr/>
          </p:nvSpPr>
          <p:spPr bwMode="auto">
            <a:xfrm>
              <a:off x="48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7" name="Freeform 33"/>
            <p:cNvSpPr>
              <a:spLocks noEditPoints="1"/>
            </p:cNvSpPr>
            <p:nvPr/>
          </p:nvSpPr>
          <p:spPr bwMode="auto">
            <a:xfrm>
              <a:off x="48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8" name="Freeform 34"/>
            <p:cNvSpPr>
              <a:spLocks noEditPoints="1"/>
            </p:cNvSpPr>
            <p:nvPr/>
          </p:nvSpPr>
          <p:spPr bwMode="auto">
            <a:xfrm>
              <a:off x="48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9" name="Freeform 35"/>
            <p:cNvSpPr>
              <a:spLocks noEditPoints="1"/>
            </p:cNvSpPr>
            <p:nvPr/>
          </p:nvSpPr>
          <p:spPr bwMode="auto">
            <a:xfrm>
              <a:off x="48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0" name="Freeform 36"/>
            <p:cNvSpPr>
              <a:spLocks noEditPoints="1"/>
            </p:cNvSpPr>
            <p:nvPr/>
          </p:nvSpPr>
          <p:spPr bwMode="auto">
            <a:xfrm>
              <a:off x="48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1" name="Freeform 37"/>
            <p:cNvSpPr>
              <a:spLocks noEditPoints="1"/>
            </p:cNvSpPr>
            <p:nvPr/>
          </p:nvSpPr>
          <p:spPr bwMode="auto">
            <a:xfrm>
              <a:off x="48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2" name="Freeform 38"/>
            <p:cNvSpPr>
              <a:spLocks noEditPoints="1"/>
            </p:cNvSpPr>
            <p:nvPr/>
          </p:nvSpPr>
          <p:spPr bwMode="auto">
            <a:xfrm>
              <a:off x="48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3" name="Freeform 39"/>
            <p:cNvSpPr>
              <a:spLocks noEditPoints="1"/>
            </p:cNvSpPr>
            <p:nvPr/>
          </p:nvSpPr>
          <p:spPr bwMode="auto">
            <a:xfrm>
              <a:off x="48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4" name="Freeform 40"/>
            <p:cNvSpPr>
              <a:spLocks noEditPoints="1"/>
            </p:cNvSpPr>
            <p:nvPr/>
          </p:nvSpPr>
          <p:spPr bwMode="auto">
            <a:xfrm>
              <a:off x="48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5" name="Rectangle 41"/>
            <p:cNvSpPr>
              <a:spLocks noChangeArrowheads="1"/>
            </p:cNvSpPr>
            <p:nvPr/>
          </p:nvSpPr>
          <p:spPr bwMode="auto">
            <a:xfrm>
              <a:off x="480"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96" name="Rectangle 42"/>
            <p:cNvSpPr>
              <a:spLocks noChangeArrowheads="1"/>
            </p:cNvSpPr>
            <p:nvPr/>
          </p:nvSpPr>
          <p:spPr bwMode="auto">
            <a:xfrm>
              <a:off x="930"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97" name="Freeform 43"/>
            <p:cNvSpPr>
              <a:spLocks noEditPoints="1"/>
            </p:cNvSpPr>
            <p:nvPr/>
          </p:nvSpPr>
          <p:spPr bwMode="auto">
            <a:xfrm>
              <a:off x="93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8" name="Freeform 44"/>
            <p:cNvSpPr>
              <a:spLocks noEditPoints="1"/>
            </p:cNvSpPr>
            <p:nvPr/>
          </p:nvSpPr>
          <p:spPr bwMode="auto">
            <a:xfrm>
              <a:off x="93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9" name="Freeform 45"/>
            <p:cNvSpPr>
              <a:spLocks noEditPoints="1"/>
            </p:cNvSpPr>
            <p:nvPr/>
          </p:nvSpPr>
          <p:spPr bwMode="auto">
            <a:xfrm>
              <a:off x="93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0" name="Freeform 46"/>
            <p:cNvSpPr>
              <a:spLocks noEditPoints="1"/>
            </p:cNvSpPr>
            <p:nvPr/>
          </p:nvSpPr>
          <p:spPr bwMode="auto">
            <a:xfrm>
              <a:off x="93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1" name="Freeform 47"/>
            <p:cNvSpPr>
              <a:spLocks noEditPoints="1"/>
            </p:cNvSpPr>
            <p:nvPr/>
          </p:nvSpPr>
          <p:spPr bwMode="auto">
            <a:xfrm>
              <a:off x="93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2" name="Freeform 48"/>
            <p:cNvSpPr>
              <a:spLocks noEditPoints="1"/>
            </p:cNvSpPr>
            <p:nvPr/>
          </p:nvSpPr>
          <p:spPr bwMode="auto">
            <a:xfrm>
              <a:off x="93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3" name="Freeform 49"/>
            <p:cNvSpPr>
              <a:spLocks noEditPoints="1"/>
            </p:cNvSpPr>
            <p:nvPr/>
          </p:nvSpPr>
          <p:spPr bwMode="auto">
            <a:xfrm>
              <a:off x="93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4" name="Freeform 50"/>
            <p:cNvSpPr>
              <a:spLocks noEditPoints="1"/>
            </p:cNvSpPr>
            <p:nvPr/>
          </p:nvSpPr>
          <p:spPr bwMode="auto">
            <a:xfrm>
              <a:off x="93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5" name="Freeform 51"/>
            <p:cNvSpPr>
              <a:spLocks noEditPoints="1"/>
            </p:cNvSpPr>
            <p:nvPr/>
          </p:nvSpPr>
          <p:spPr bwMode="auto">
            <a:xfrm>
              <a:off x="93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6" name="Freeform 52"/>
            <p:cNvSpPr>
              <a:spLocks noEditPoints="1"/>
            </p:cNvSpPr>
            <p:nvPr/>
          </p:nvSpPr>
          <p:spPr bwMode="auto">
            <a:xfrm>
              <a:off x="93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7" name="Rectangle 53"/>
            <p:cNvSpPr>
              <a:spLocks noChangeArrowheads="1"/>
            </p:cNvSpPr>
            <p:nvPr/>
          </p:nvSpPr>
          <p:spPr bwMode="auto">
            <a:xfrm>
              <a:off x="930"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08" name="Rectangle 54"/>
            <p:cNvSpPr>
              <a:spLocks noChangeArrowheads="1"/>
            </p:cNvSpPr>
            <p:nvPr/>
          </p:nvSpPr>
          <p:spPr bwMode="auto">
            <a:xfrm>
              <a:off x="1375"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09" name="Freeform 55"/>
            <p:cNvSpPr>
              <a:spLocks noEditPoints="1"/>
            </p:cNvSpPr>
            <p:nvPr/>
          </p:nvSpPr>
          <p:spPr bwMode="auto">
            <a:xfrm>
              <a:off x="137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0" name="Freeform 56"/>
            <p:cNvSpPr>
              <a:spLocks noEditPoints="1"/>
            </p:cNvSpPr>
            <p:nvPr/>
          </p:nvSpPr>
          <p:spPr bwMode="auto">
            <a:xfrm>
              <a:off x="137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1" name="Freeform 57"/>
            <p:cNvSpPr>
              <a:spLocks noEditPoints="1"/>
            </p:cNvSpPr>
            <p:nvPr/>
          </p:nvSpPr>
          <p:spPr bwMode="auto">
            <a:xfrm>
              <a:off x="137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2" name="Freeform 58"/>
            <p:cNvSpPr>
              <a:spLocks noEditPoints="1"/>
            </p:cNvSpPr>
            <p:nvPr/>
          </p:nvSpPr>
          <p:spPr bwMode="auto">
            <a:xfrm>
              <a:off x="137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3" name="Freeform 59"/>
            <p:cNvSpPr>
              <a:spLocks noEditPoints="1"/>
            </p:cNvSpPr>
            <p:nvPr/>
          </p:nvSpPr>
          <p:spPr bwMode="auto">
            <a:xfrm>
              <a:off x="137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4" name="Freeform 60"/>
            <p:cNvSpPr>
              <a:spLocks noEditPoints="1"/>
            </p:cNvSpPr>
            <p:nvPr/>
          </p:nvSpPr>
          <p:spPr bwMode="auto">
            <a:xfrm>
              <a:off x="137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5" name="Freeform 61"/>
            <p:cNvSpPr>
              <a:spLocks noEditPoints="1"/>
            </p:cNvSpPr>
            <p:nvPr/>
          </p:nvSpPr>
          <p:spPr bwMode="auto">
            <a:xfrm>
              <a:off x="137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6" name="Freeform 62"/>
            <p:cNvSpPr>
              <a:spLocks noEditPoints="1"/>
            </p:cNvSpPr>
            <p:nvPr/>
          </p:nvSpPr>
          <p:spPr bwMode="auto">
            <a:xfrm>
              <a:off x="137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7" name="Freeform 63"/>
            <p:cNvSpPr>
              <a:spLocks noEditPoints="1"/>
            </p:cNvSpPr>
            <p:nvPr/>
          </p:nvSpPr>
          <p:spPr bwMode="auto">
            <a:xfrm>
              <a:off x="137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8" name="Freeform 64"/>
            <p:cNvSpPr>
              <a:spLocks noEditPoints="1"/>
            </p:cNvSpPr>
            <p:nvPr/>
          </p:nvSpPr>
          <p:spPr bwMode="auto">
            <a:xfrm>
              <a:off x="137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9" name="Rectangle 65"/>
            <p:cNvSpPr>
              <a:spLocks noChangeArrowheads="1"/>
            </p:cNvSpPr>
            <p:nvPr/>
          </p:nvSpPr>
          <p:spPr bwMode="auto">
            <a:xfrm>
              <a:off x="1375"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20" name="Rectangle 66"/>
            <p:cNvSpPr>
              <a:spLocks noChangeArrowheads="1"/>
            </p:cNvSpPr>
            <p:nvPr/>
          </p:nvSpPr>
          <p:spPr bwMode="auto">
            <a:xfrm>
              <a:off x="1820"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21" name="Freeform 67"/>
            <p:cNvSpPr>
              <a:spLocks noEditPoints="1"/>
            </p:cNvSpPr>
            <p:nvPr/>
          </p:nvSpPr>
          <p:spPr bwMode="auto">
            <a:xfrm>
              <a:off x="182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2" name="Freeform 68"/>
            <p:cNvSpPr>
              <a:spLocks noEditPoints="1"/>
            </p:cNvSpPr>
            <p:nvPr/>
          </p:nvSpPr>
          <p:spPr bwMode="auto">
            <a:xfrm>
              <a:off x="182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3" name="Freeform 69"/>
            <p:cNvSpPr>
              <a:spLocks noEditPoints="1"/>
            </p:cNvSpPr>
            <p:nvPr/>
          </p:nvSpPr>
          <p:spPr bwMode="auto">
            <a:xfrm>
              <a:off x="182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4" name="Freeform 70"/>
            <p:cNvSpPr>
              <a:spLocks noEditPoints="1"/>
            </p:cNvSpPr>
            <p:nvPr/>
          </p:nvSpPr>
          <p:spPr bwMode="auto">
            <a:xfrm>
              <a:off x="182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5" name="Freeform 71"/>
            <p:cNvSpPr>
              <a:spLocks noEditPoints="1"/>
            </p:cNvSpPr>
            <p:nvPr/>
          </p:nvSpPr>
          <p:spPr bwMode="auto">
            <a:xfrm>
              <a:off x="182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6" name="Freeform 72"/>
            <p:cNvSpPr>
              <a:spLocks noEditPoints="1"/>
            </p:cNvSpPr>
            <p:nvPr/>
          </p:nvSpPr>
          <p:spPr bwMode="auto">
            <a:xfrm>
              <a:off x="182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7" name="Freeform 73"/>
            <p:cNvSpPr>
              <a:spLocks noEditPoints="1"/>
            </p:cNvSpPr>
            <p:nvPr/>
          </p:nvSpPr>
          <p:spPr bwMode="auto">
            <a:xfrm>
              <a:off x="182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8" name="Freeform 74"/>
            <p:cNvSpPr>
              <a:spLocks noEditPoints="1"/>
            </p:cNvSpPr>
            <p:nvPr/>
          </p:nvSpPr>
          <p:spPr bwMode="auto">
            <a:xfrm>
              <a:off x="182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9" name="Freeform 75"/>
            <p:cNvSpPr>
              <a:spLocks noEditPoints="1"/>
            </p:cNvSpPr>
            <p:nvPr/>
          </p:nvSpPr>
          <p:spPr bwMode="auto">
            <a:xfrm>
              <a:off x="182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0" name="Freeform 76"/>
            <p:cNvSpPr>
              <a:spLocks noEditPoints="1"/>
            </p:cNvSpPr>
            <p:nvPr/>
          </p:nvSpPr>
          <p:spPr bwMode="auto">
            <a:xfrm>
              <a:off x="182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1" name="Rectangle 77"/>
            <p:cNvSpPr>
              <a:spLocks noChangeArrowheads="1"/>
            </p:cNvSpPr>
            <p:nvPr/>
          </p:nvSpPr>
          <p:spPr bwMode="auto">
            <a:xfrm>
              <a:off x="1820"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32" name="Rectangle 78"/>
            <p:cNvSpPr>
              <a:spLocks noChangeArrowheads="1"/>
            </p:cNvSpPr>
            <p:nvPr/>
          </p:nvSpPr>
          <p:spPr bwMode="auto">
            <a:xfrm>
              <a:off x="227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33" name="Freeform 79"/>
            <p:cNvSpPr>
              <a:spLocks noEditPoints="1"/>
            </p:cNvSpPr>
            <p:nvPr/>
          </p:nvSpPr>
          <p:spPr bwMode="auto">
            <a:xfrm>
              <a:off x="227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4" name="Freeform 80"/>
            <p:cNvSpPr>
              <a:spLocks noEditPoints="1"/>
            </p:cNvSpPr>
            <p:nvPr/>
          </p:nvSpPr>
          <p:spPr bwMode="auto">
            <a:xfrm>
              <a:off x="227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5" name="Freeform 81"/>
            <p:cNvSpPr>
              <a:spLocks noEditPoints="1"/>
            </p:cNvSpPr>
            <p:nvPr/>
          </p:nvSpPr>
          <p:spPr bwMode="auto">
            <a:xfrm>
              <a:off x="227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6" name="Freeform 82"/>
            <p:cNvSpPr>
              <a:spLocks noEditPoints="1"/>
            </p:cNvSpPr>
            <p:nvPr/>
          </p:nvSpPr>
          <p:spPr bwMode="auto">
            <a:xfrm>
              <a:off x="227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7" name="Freeform 83"/>
            <p:cNvSpPr>
              <a:spLocks noEditPoints="1"/>
            </p:cNvSpPr>
            <p:nvPr/>
          </p:nvSpPr>
          <p:spPr bwMode="auto">
            <a:xfrm>
              <a:off x="227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8" name="Freeform 84"/>
            <p:cNvSpPr>
              <a:spLocks noEditPoints="1"/>
            </p:cNvSpPr>
            <p:nvPr/>
          </p:nvSpPr>
          <p:spPr bwMode="auto">
            <a:xfrm>
              <a:off x="227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9" name="Freeform 85"/>
            <p:cNvSpPr>
              <a:spLocks noEditPoints="1"/>
            </p:cNvSpPr>
            <p:nvPr/>
          </p:nvSpPr>
          <p:spPr bwMode="auto">
            <a:xfrm>
              <a:off x="227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0" name="Freeform 86"/>
            <p:cNvSpPr>
              <a:spLocks noEditPoints="1"/>
            </p:cNvSpPr>
            <p:nvPr/>
          </p:nvSpPr>
          <p:spPr bwMode="auto">
            <a:xfrm>
              <a:off x="227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1" name="Freeform 87"/>
            <p:cNvSpPr>
              <a:spLocks noEditPoints="1"/>
            </p:cNvSpPr>
            <p:nvPr/>
          </p:nvSpPr>
          <p:spPr bwMode="auto">
            <a:xfrm>
              <a:off x="227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2" name="Freeform 88"/>
            <p:cNvSpPr>
              <a:spLocks noEditPoints="1"/>
            </p:cNvSpPr>
            <p:nvPr/>
          </p:nvSpPr>
          <p:spPr bwMode="auto">
            <a:xfrm>
              <a:off x="227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3" name="Rectangle 89"/>
            <p:cNvSpPr>
              <a:spLocks noChangeArrowheads="1"/>
            </p:cNvSpPr>
            <p:nvPr/>
          </p:nvSpPr>
          <p:spPr bwMode="auto">
            <a:xfrm>
              <a:off x="227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44" name="Rectangle 90"/>
            <p:cNvSpPr>
              <a:spLocks noChangeArrowheads="1"/>
            </p:cNvSpPr>
            <p:nvPr/>
          </p:nvSpPr>
          <p:spPr bwMode="auto">
            <a:xfrm>
              <a:off x="2716"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45" name="Freeform 91"/>
            <p:cNvSpPr>
              <a:spLocks noEditPoints="1"/>
            </p:cNvSpPr>
            <p:nvPr/>
          </p:nvSpPr>
          <p:spPr bwMode="auto">
            <a:xfrm>
              <a:off x="271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6" name="Freeform 92"/>
            <p:cNvSpPr>
              <a:spLocks noEditPoints="1"/>
            </p:cNvSpPr>
            <p:nvPr/>
          </p:nvSpPr>
          <p:spPr bwMode="auto">
            <a:xfrm>
              <a:off x="271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7" name="Freeform 93"/>
            <p:cNvSpPr>
              <a:spLocks noEditPoints="1"/>
            </p:cNvSpPr>
            <p:nvPr/>
          </p:nvSpPr>
          <p:spPr bwMode="auto">
            <a:xfrm>
              <a:off x="271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8" name="Freeform 94"/>
            <p:cNvSpPr>
              <a:spLocks noEditPoints="1"/>
            </p:cNvSpPr>
            <p:nvPr/>
          </p:nvSpPr>
          <p:spPr bwMode="auto">
            <a:xfrm>
              <a:off x="271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9" name="Freeform 95"/>
            <p:cNvSpPr>
              <a:spLocks noEditPoints="1"/>
            </p:cNvSpPr>
            <p:nvPr/>
          </p:nvSpPr>
          <p:spPr bwMode="auto">
            <a:xfrm>
              <a:off x="271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0" name="Freeform 96"/>
            <p:cNvSpPr>
              <a:spLocks noEditPoints="1"/>
            </p:cNvSpPr>
            <p:nvPr/>
          </p:nvSpPr>
          <p:spPr bwMode="auto">
            <a:xfrm>
              <a:off x="271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1" name="Freeform 97"/>
            <p:cNvSpPr>
              <a:spLocks noEditPoints="1"/>
            </p:cNvSpPr>
            <p:nvPr/>
          </p:nvSpPr>
          <p:spPr bwMode="auto">
            <a:xfrm>
              <a:off x="271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2" name="Freeform 98"/>
            <p:cNvSpPr>
              <a:spLocks noEditPoints="1"/>
            </p:cNvSpPr>
            <p:nvPr/>
          </p:nvSpPr>
          <p:spPr bwMode="auto">
            <a:xfrm>
              <a:off x="271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3" name="Freeform 99"/>
            <p:cNvSpPr>
              <a:spLocks noEditPoints="1"/>
            </p:cNvSpPr>
            <p:nvPr/>
          </p:nvSpPr>
          <p:spPr bwMode="auto">
            <a:xfrm>
              <a:off x="271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4" name="Freeform 100"/>
            <p:cNvSpPr>
              <a:spLocks noEditPoints="1"/>
            </p:cNvSpPr>
            <p:nvPr/>
          </p:nvSpPr>
          <p:spPr bwMode="auto">
            <a:xfrm>
              <a:off x="271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5" name="Rectangle 101"/>
            <p:cNvSpPr>
              <a:spLocks noChangeArrowheads="1"/>
            </p:cNvSpPr>
            <p:nvPr/>
          </p:nvSpPr>
          <p:spPr bwMode="auto">
            <a:xfrm>
              <a:off x="2716"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56" name="Rectangle 102"/>
            <p:cNvSpPr>
              <a:spLocks noChangeArrowheads="1"/>
            </p:cNvSpPr>
            <p:nvPr/>
          </p:nvSpPr>
          <p:spPr bwMode="auto">
            <a:xfrm>
              <a:off x="316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57" name="Freeform 103"/>
            <p:cNvSpPr>
              <a:spLocks noEditPoints="1"/>
            </p:cNvSpPr>
            <p:nvPr/>
          </p:nvSpPr>
          <p:spPr bwMode="auto">
            <a:xfrm>
              <a:off x="316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8" name="Freeform 104"/>
            <p:cNvSpPr>
              <a:spLocks noEditPoints="1"/>
            </p:cNvSpPr>
            <p:nvPr/>
          </p:nvSpPr>
          <p:spPr bwMode="auto">
            <a:xfrm>
              <a:off x="316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9" name="Freeform 105"/>
            <p:cNvSpPr>
              <a:spLocks noEditPoints="1"/>
            </p:cNvSpPr>
            <p:nvPr/>
          </p:nvSpPr>
          <p:spPr bwMode="auto">
            <a:xfrm>
              <a:off x="316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0" name="Freeform 106"/>
            <p:cNvSpPr>
              <a:spLocks noEditPoints="1"/>
            </p:cNvSpPr>
            <p:nvPr/>
          </p:nvSpPr>
          <p:spPr bwMode="auto">
            <a:xfrm>
              <a:off x="316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1" name="Freeform 107"/>
            <p:cNvSpPr>
              <a:spLocks noEditPoints="1"/>
            </p:cNvSpPr>
            <p:nvPr/>
          </p:nvSpPr>
          <p:spPr bwMode="auto">
            <a:xfrm>
              <a:off x="316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2" name="Freeform 108"/>
            <p:cNvSpPr>
              <a:spLocks noEditPoints="1"/>
            </p:cNvSpPr>
            <p:nvPr/>
          </p:nvSpPr>
          <p:spPr bwMode="auto">
            <a:xfrm>
              <a:off x="316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3" name="Freeform 109"/>
            <p:cNvSpPr>
              <a:spLocks noEditPoints="1"/>
            </p:cNvSpPr>
            <p:nvPr/>
          </p:nvSpPr>
          <p:spPr bwMode="auto">
            <a:xfrm>
              <a:off x="316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4" name="Freeform 110"/>
            <p:cNvSpPr>
              <a:spLocks noEditPoints="1"/>
            </p:cNvSpPr>
            <p:nvPr/>
          </p:nvSpPr>
          <p:spPr bwMode="auto">
            <a:xfrm>
              <a:off x="316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5" name="Freeform 111"/>
            <p:cNvSpPr>
              <a:spLocks noEditPoints="1"/>
            </p:cNvSpPr>
            <p:nvPr/>
          </p:nvSpPr>
          <p:spPr bwMode="auto">
            <a:xfrm>
              <a:off x="316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6" name="Freeform 112"/>
            <p:cNvSpPr>
              <a:spLocks noEditPoints="1"/>
            </p:cNvSpPr>
            <p:nvPr/>
          </p:nvSpPr>
          <p:spPr bwMode="auto">
            <a:xfrm>
              <a:off x="316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7" name="Rectangle 113"/>
            <p:cNvSpPr>
              <a:spLocks noChangeArrowheads="1"/>
            </p:cNvSpPr>
            <p:nvPr/>
          </p:nvSpPr>
          <p:spPr bwMode="auto">
            <a:xfrm>
              <a:off x="316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68" name="Rectangle 114"/>
            <p:cNvSpPr>
              <a:spLocks noChangeArrowheads="1"/>
            </p:cNvSpPr>
            <p:nvPr/>
          </p:nvSpPr>
          <p:spPr bwMode="auto">
            <a:xfrm>
              <a:off x="361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69" name="Freeform 115"/>
            <p:cNvSpPr>
              <a:spLocks noEditPoints="1"/>
            </p:cNvSpPr>
            <p:nvPr/>
          </p:nvSpPr>
          <p:spPr bwMode="auto">
            <a:xfrm>
              <a:off x="361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0" name="Freeform 116"/>
            <p:cNvSpPr>
              <a:spLocks noEditPoints="1"/>
            </p:cNvSpPr>
            <p:nvPr/>
          </p:nvSpPr>
          <p:spPr bwMode="auto">
            <a:xfrm>
              <a:off x="361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1" name="Freeform 117"/>
            <p:cNvSpPr>
              <a:spLocks noEditPoints="1"/>
            </p:cNvSpPr>
            <p:nvPr/>
          </p:nvSpPr>
          <p:spPr bwMode="auto">
            <a:xfrm>
              <a:off x="361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2" name="Freeform 118"/>
            <p:cNvSpPr>
              <a:spLocks noEditPoints="1"/>
            </p:cNvSpPr>
            <p:nvPr/>
          </p:nvSpPr>
          <p:spPr bwMode="auto">
            <a:xfrm>
              <a:off x="361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3" name="Freeform 119"/>
            <p:cNvSpPr>
              <a:spLocks noEditPoints="1"/>
            </p:cNvSpPr>
            <p:nvPr/>
          </p:nvSpPr>
          <p:spPr bwMode="auto">
            <a:xfrm>
              <a:off x="361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4" name="Freeform 120"/>
            <p:cNvSpPr>
              <a:spLocks noEditPoints="1"/>
            </p:cNvSpPr>
            <p:nvPr/>
          </p:nvSpPr>
          <p:spPr bwMode="auto">
            <a:xfrm>
              <a:off x="361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5" name="Freeform 121"/>
            <p:cNvSpPr>
              <a:spLocks noEditPoints="1"/>
            </p:cNvSpPr>
            <p:nvPr/>
          </p:nvSpPr>
          <p:spPr bwMode="auto">
            <a:xfrm>
              <a:off x="361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6" name="Freeform 122"/>
            <p:cNvSpPr>
              <a:spLocks noEditPoints="1"/>
            </p:cNvSpPr>
            <p:nvPr/>
          </p:nvSpPr>
          <p:spPr bwMode="auto">
            <a:xfrm>
              <a:off x="361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7" name="Freeform 123"/>
            <p:cNvSpPr>
              <a:spLocks noEditPoints="1"/>
            </p:cNvSpPr>
            <p:nvPr/>
          </p:nvSpPr>
          <p:spPr bwMode="auto">
            <a:xfrm>
              <a:off x="361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8" name="Freeform 124"/>
            <p:cNvSpPr>
              <a:spLocks noEditPoints="1"/>
            </p:cNvSpPr>
            <p:nvPr/>
          </p:nvSpPr>
          <p:spPr bwMode="auto">
            <a:xfrm>
              <a:off x="361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9" name="Rectangle 125"/>
            <p:cNvSpPr>
              <a:spLocks noChangeArrowheads="1"/>
            </p:cNvSpPr>
            <p:nvPr/>
          </p:nvSpPr>
          <p:spPr bwMode="auto">
            <a:xfrm>
              <a:off x="361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80" name="Rectangle 126"/>
            <p:cNvSpPr>
              <a:spLocks noChangeArrowheads="1"/>
            </p:cNvSpPr>
            <p:nvPr/>
          </p:nvSpPr>
          <p:spPr bwMode="auto">
            <a:xfrm>
              <a:off x="4056"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81" name="Freeform 127"/>
            <p:cNvSpPr>
              <a:spLocks noEditPoints="1"/>
            </p:cNvSpPr>
            <p:nvPr/>
          </p:nvSpPr>
          <p:spPr bwMode="auto">
            <a:xfrm>
              <a:off x="405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2" name="Freeform 128"/>
            <p:cNvSpPr>
              <a:spLocks noEditPoints="1"/>
            </p:cNvSpPr>
            <p:nvPr/>
          </p:nvSpPr>
          <p:spPr bwMode="auto">
            <a:xfrm>
              <a:off x="405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3" name="Freeform 129"/>
            <p:cNvSpPr>
              <a:spLocks noEditPoints="1"/>
            </p:cNvSpPr>
            <p:nvPr/>
          </p:nvSpPr>
          <p:spPr bwMode="auto">
            <a:xfrm>
              <a:off x="405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4" name="Freeform 130"/>
            <p:cNvSpPr>
              <a:spLocks noEditPoints="1"/>
            </p:cNvSpPr>
            <p:nvPr/>
          </p:nvSpPr>
          <p:spPr bwMode="auto">
            <a:xfrm>
              <a:off x="405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5" name="Freeform 131"/>
            <p:cNvSpPr>
              <a:spLocks noEditPoints="1"/>
            </p:cNvSpPr>
            <p:nvPr/>
          </p:nvSpPr>
          <p:spPr bwMode="auto">
            <a:xfrm>
              <a:off x="405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6" name="Freeform 132"/>
            <p:cNvSpPr>
              <a:spLocks noEditPoints="1"/>
            </p:cNvSpPr>
            <p:nvPr/>
          </p:nvSpPr>
          <p:spPr bwMode="auto">
            <a:xfrm>
              <a:off x="405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7" name="Freeform 133"/>
            <p:cNvSpPr>
              <a:spLocks noEditPoints="1"/>
            </p:cNvSpPr>
            <p:nvPr/>
          </p:nvSpPr>
          <p:spPr bwMode="auto">
            <a:xfrm>
              <a:off x="405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8" name="Freeform 134"/>
            <p:cNvSpPr>
              <a:spLocks noEditPoints="1"/>
            </p:cNvSpPr>
            <p:nvPr/>
          </p:nvSpPr>
          <p:spPr bwMode="auto">
            <a:xfrm>
              <a:off x="405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9" name="Freeform 135"/>
            <p:cNvSpPr>
              <a:spLocks noEditPoints="1"/>
            </p:cNvSpPr>
            <p:nvPr/>
          </p:nvSpPr>
          <p:spPr bwMode="auto">
            <a:xfrm>
              <a:off x="405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0" name="Freeform 136"/>
            <p:cNvSpPr>
              <a:spLocks noEditPoints="1"/>
            </p:cNvSpPr>
            <p:nvPr/>
          </p:nvSpPr>
          <p:spPr bwMode="auto">
            <a:xfrm>
              <a:off x="405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1" name="Rectangle 137"/>
            <p:cNvSpPr>
              <a:spLocks noChangeArrowheads="1"/>
            </p:cNvSpPr>
            <p:nvPr/>
          </p:nvSpPr>
          <p:spPr bwMode="auto">
            <a:xfrm>
              <a:off x="4056"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92" name="Rectangle 138"/>
            <p:cNvSpPr>
              <a:spLocks noChangeArrowheads="1"/>
            </p:cNvSpPr>
            <p:nvPr/>
          </p:nvSpPr>
          <p:spPr bwMode="auto">
            <a:xfrm>
              <a:off x="450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93" name="Freeform 139"/>
            <p:cNvSpPr>
              <a:spLocks noEditPoints="1"/>
            </p:cNvSpPr>
            <p:nvPr/>
          </p:nvSpPr>
          <p:spPr bwMode="auto">
            <a:xfrm>
              <a:off x="450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4" name="Freeform 140"/>
            <p:cNvSpPr>
              <a:spLocks noEditPoints="1"/>
            </p:cNvSpPr>
            <p:nvPr/>
          </p:nvSpPr>
          <p:spPr bwMode="auto">
            <a:xfrm>
              <a:off x="450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5" name="Freeform 141"/>
            <p:cNvSpPr>
              <a:spLocks noEditPoints="1"/>
            </p:cNvSpPr>
            <p:nvPr/>
          </p:nvSpPr>
          <p:spPr bwMode="auto">
            <a:xfrm>
              <a:off x="450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6" name="Freeform 142"/>
            <p:cNvSpPr>
              <a:spLocks noEditPoints="1"/>
            </p:cNvSpPr>
            <p:nvPr/>
          </p:nvSpPr>
          <p:spPr bwMode="auto">
            <a:xfrm>
              <a:off x="450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7" name="Freeform 143"/>
            <p:cNvSpPr>
              <a:spLocks noEditPoints="1"/>
            </p:cNvSpPr>
            <p:nvPr/>
          </p:nvSpPr>
          <p:spPr bwMode="auto">
            <a:xfrm>
              <a:off x="450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8" name="Freeform 144"/>
            <p:cNvSpPr>
              <a:spLocks noEditPoints="1"/>
            </p:cNvSpPr>
            <p:nvPr/>
          </p:nvSpPr>
          <p:spPr bwMode="auto">
            <a:xfrm>
              <a:off x="450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9" name="Freeform 145"/>
            <p:cNvSpPr>
              <a:spLocks noEditPoints="1"/>
            </p:cNvSpPr>
            <p:nvPr/>
          </p:nvSpPr>
          <p:spPr bwMode="auto">
            <a:xfrm>
              <a:off x="450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0" name="Freeform 146"/>
            <p:cNvSpPr>
              <a:spLocks noEditPoints="1"/>
            </p:cNvSpPr>
            <p:nvPr/>
          </p:nvSpPr>
          <p:spPr bwMode="auto">
            <a:xfrm>
              <a:off x="450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1" name="Freeform 147"/>
            <p:cNvSpPr>
              <a:spLocks noEditPoints="1"/>
            </p:cNvSpPr>
            <p:nvPr/>
          </p:nvSpPr>
          <p:spPr bwMode="auto">
            <a:xfrm>
              <a:off x="450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2" name="Freeform 148"/>
            <p:cNvSpPr>
              <a:spLocks noEditPoints="1"/>
            </p:cNvSpPr>
            <p:nvPr/>
          </p:nvSpPr>
          <p:spPr bwMode="auto">
            <a:xfrm>
              <a:off x="450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3" name="Rectangle 149"/>
            <p:cNvSpPr>
              <a:spLocks noChangeArrowheads="1"/>
            </p:cNvSpPr>
            <p:nvPr/>
          </p:nvSpPr>
          <p:spPr bwMode="auto">
            <a:xfrm>
              <a:off x="450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204" name="Rectangle 150"/>
            <p:cNvSpPr>
              <a:spLocks noChangeArrowheads="1"/>
            </p:cNvSpPr>
            <p:nvPr/>
          </p:nvSpPr>
          <p:spPr bwMode="auto">
            <a:xfrm>
              <a:off x="495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205" name="Freeform 151"/>
            <p:cNvSpPr>
              <a:spLocks noEditPoints="1"/>
            </p:cNvSpPr>
            <p:nvPr/>
          </p:nvSpPr>
          <p:spPr bwMode="auto">
            <a:xfrm>
              <a:off x="495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6" name="Freeform 152"/>
            <p:cNvSpPr>
              <a:spLocks noEditPoints="1"/>
            </p:cNvSpPr>
            <p:nvPr/>
          </p:nvSpPr>
          <p:spPr bwMode="auto">
            <a:xfrm>
              <a:off x="495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7" name="Freeform 153"/>
            <p:cNvSpPr>
              <a:spLocks noEditPoints="1"/>
            </p:cNvSpPr>
            <p:nvPr/>
          </p:nvSpPr>
          <p:spPr bwMode="auto">
            <a:xfrm>
              <a:off x="495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8" name="Freeform 154"/>
            <p:cNvSpPr>
              <a:spLocks noEditPoints="1"/>
            </p:cNvSpPr>
            <p:nvPr/>
          </p:nvSpPr>
          <p:spPr bwMode="auto">
            <a:xfrm>
              <a:off x="495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9" name="Freeform 155"/>
            <p:cNvSpPr>
              <a:spLocks noEditPoints="1"/>
            </p:cNvSpPr>
            <p:nvPr/>
          </p:nvSpPr>
          <p:spPr bwMode="auto">
            <a:xfrm>
              <a:off x="495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0" name="Freeform 156"/>
            <p:cNvSpPr>
              <a:spLocks noEditPoints="1"/>
            </p:cNvSpPr>
            <p:nvPr/>
          </p:nvSpPr>
          <p:spPr bwMode="auto">
            <a:xfrm>
              <a:off x="495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1" name="Freeform 157"/>
            <p:cNvSpPr>
              <a:spLocks noEditPoints="1"/>
            </p:cNvSpPr>
            <p:nvPr/>
          </p:nvSpPr>
          <p:spPr bwMode="auto">
            <a:xfrm>
              <a:off x="495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2" name="Freeform 158"/>
            <p:cNvSpPr>
              <a:spLocks noEditPoints="1"/>
            </p:cNvSpPr>
            <p:nvPr/>
          </p:nvSpPr>
          <p:spPr bwMode="auto">
            <a:xfrm>
              <a:off x="495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3" name="Freeform 159"/>
            <p:cNvSpPr>
              <a:spLocks noEditPoints="1"/>
            </p:cNvSpPr>
            <p:nvPr/>
          </p:nvSpPr>
          <p:spPr bwMode="auto">
            <a:xfrm>
              <a:off x="495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4" name="Freeform 160"/>
            <p:cNvSpPr>
              <a:spLocks noEditPoints="1"/>
            </p:cNvSpPr>
            <p:nvPr/>
          </p:nvSpPr>
          <p:spPr bwMode="auto">
            <a:xfrm>
              <a:off x="495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5" name="Rectangle 161"/>
            <p:cNvSpPr>
              <a:spLocks noChangeArrowheads="1"/>
            </p:cNvSpPr>
            <p:nvPr/>
          </p:nvSpPr>
          <p:spPr bwMode="auto">
            <a:xfrm>
              <a:off x="495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216" name="Freeform 162"/>
            <p:cNvSpPr>
              <a:spLocks/>
            </p:cNvSpPr>
            <p:nvPr/>
          </p:nvSpPr>
          <p:spPr bwMode="auto">
            <a:xfrm>
              <a:off x="0" y="3281"/>
              <a:ext cx="20" cy="10"/>
            </a:xfrm>
            <a:custGeom>
              <a:avLst/>
              <a:gdLst>
                <a:gd name="T0" fmla="*/ 0 w 4"/>
                <a:gd name="T1" fmla="*/ 390625 h 2"/>
                <a:gd name="T2" fmla="*/ 0 w 4"/>
                <a:gd name="T3" fmla="*/ 3906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2053" name="Group 163"/>
          <p:cNvGrpSpPr>
            <a:grpSpLocks/>
          </p:cNvGrpSpPr>
          <p:nvPr/>
        </p:nvGrpSpPr>
        <p:grpSpPr bwMode="auto">
          <a:xfrm>
            <a:off x="203201" y="4724400"/>
            <a:ext cx="2247900" cy="1557338"/>
            <a:chOff x="0" y="0"/>
            <a:chExt cx="1062" cy="981"/>
          </a:xfrm>
        </p:grpSpPr>
        <p:sp>
          <p:nvSpPr>
            <p:cNvPr id="2059" name="Freeform 169"/>
            <p:cNvSpPr>
              <a:spLocks/>
            </p:cNvSpPr>
            <p:nvPr userDrawn="1"/>
          </p:nvSpPr>
          <p:spPr bwMode="auto">
            <a:xfrm>
              <a:off x="25" y="0"/>
              <a:ext cx="207" cy="81"/>
            </a:xfrm>
            <a:custGeom>
              <a:avLst/>
              <a:gdLst>
                <a:gd name="T0" fmla="*/ 12620038 w 41"/>
                <a:gd name="T1" fmla="*/ 5200873 h 16"/>
                <a:gd name="T2" fmla="*/ 15634301 w 41"/>
                <a:gd name="T3" fmla="*/ 4342997 h 16"/>
                <a:gd name="T4" fmla="*/ 16048185 w 41"/>
                <a:gd name="T5" fmla="*/ 3923913 h 16"/>
                <a:gd name="T6" fmla="*/ 13134685 w 41"/>
                <a:gd name="T7" fmla="*/ 422314 h 16"/>
                <a:gd name="T8" fmla="*/ 3346175 w 41"/>
                <a:gd name="T9" fmla="*/ 4781789 h 16"/>
                <a:gd name="T10" fmla="*/ 12620038 w 41"/>
                <a:gd name="T11" fmla="*/ 5200873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0" name="Freeform 170"/>
            <p:cNvSpPr>
              <a:spLocks noEditPoints="1"/>
            </p:cNvSpPr>
            <p:nvPr userDrawn="1"/>
          </p:nvSpPr>
          <p:spPr bwMode="auto">
            <a:xfrm>
              <a:off x="0" y="5"/>
              <a:ext cx="1062" cy="976"/>
            </a:xfrm>
            <a:custGeom>
              <a:avLst/>
              <a:gdLst>
                <a:gd name="T0" fmla="*/ 69703085 w 210"/>
                <a:gd name="T1" fmla="*/ 66313091 h 193"/>
                <a:gd name="T2" fmla="*/ 65052608 w 210"/>
                <a:gd name="T3" fmla="*/ 53451100 h 193"/>
                <a:gd name="T4" fmla="*/ 60735780 w 210"/>
                <a:gd name="T5" fmla="*/ 42378421 h 193"/>
                <a:gd name="T6" fmla="*/ 70556564 w 210"/>
                <a:gd name="T7" fmla="*/ 39752637 h 193"/>
                <a:gd name="T8" fmla="*/ 62425933 w 210"/>
                <a:gd name="T9" fmla="*/ 35106042 h 193"/>
                <a:gd name="T10" fmla="*/ 67159327 w 210"/>
                <a:gd name="T11" fmla="*/ 35522703 h 193"/>
                <a:gd name="T12" fmla="*/ 67159327 w 210"/>
                <a:gd name="T13" fmla="*/ 32896925 h 193"/>
                <a:gd name="T14" fmla="*/ 57775561 w 210"/>
                <a:gd name="T15" fmla="*/ 33316837 h 193"/>
                <a:gd name="T16" fmla="*/ 54732835 w 210"/>
                <a:gd name="T17" fmla="*/ 53451100 h 193"/>
                <a:gd name="T18" fmla="*/ 53042045 w 210"/>
                <a:gd name="T19" fmla="*/ 35939268 h 193"/>
                <a:gd name="T20" fmla="*/ 50501655 w 210"/>
                <a:gd name="T21" fmla="*/ 28666890 h 193"/>
                <a:gd name="T22" fmla="*/ 53042045 w 210"/>
                <a:gd name="T23" fmla="*/ 21824245 h 193"/>
                <a:gd name="T24" fmla="*/ 51771853 w 210"/>
                <a:gd name="T25" fmla="*/ 15821956 h 193"/>
                <a:gd name="T26" fmla="*/ 50919011 w 210"/>
                <a:gd name="T27" fmla="*/ 10235570 h 193"/>
                <a:gd name="T28" fmla="*/ 56505369 w 210"/>
                <a:gd name="T29" fmla="*/ 16658434 h 193"/>
                <a:gd name="T30" fmla="*/ 63782390 w 210"/>
                <a:gd name="T31" fmla="*/ 7692802 h 193"/>
                <a:gd name="T32" fmla="*/ 62846535 w 210"/>
                <a:gd name="T33" fmla="*/ 15385093 h 193"/>
                <a:gd name="T34" fmla="*/ 61156383 w 210"/>
                <a:gd name="T35" fmla="*/ 20554176 h 193"/>
                <a:gd name="T36" fmla="*/ 61589385 w 210"/>
                <a:gd name="T37" fmla="*/ 28666890 h 193"/>
                <a:gd name="T38" fmla="*/ 85093807 w 210"/>
                <a:gd name="T39" fmla="*/ 12425148 h 193"/>
                <a:gd name="T40" fmla="*/ 38488508 w 210"/>
                <a:gd name="T41" fmla="*/ 416560 h 193"/>
                <a:gd name="T42" fmla="*/ 23938067 w 210"/>
                <a:gd name="T43" fmla="*/ 3379883 h 193"/>
                <a:gd name="T44" fmla="*/ 36381768 w 210"/>
                <a:gd name="T45" fmla="*/ 5152769 h 193"/>
                <a:gd name="T46" fmla="*/ 25628219 w 210"/>
                <a:gd name="T47" fmla="*/ 9382804 h 193"/>
                <a:gd name="T48" fmla="*/ 24791035 w 210"/>
                <a:gd name="T49" fmla="*/ 12425148 h 193"/>
                <a:gd name="T50" fmla="*/ 16241105 w 210"/>
                <a:gd name="T51" fmla="*/ 7275600 h 193"/>
                <a:gd name="T52" fmla="*/ 5586995 w 210"/>
                <a:gd name="T53" fmla="*/ 49221192 h 193"/>
                <a:gd name="T54" fmla="*/ 26061227 w 210"/>
                <a:gd name="T55" fmla="*/ 62417344 h 193"/>
                <a:gd name="T56" fmla="*/ 19287053 w 210"/>
                <a:gd name="T57" fmla="*/ 56913994 h 193"/>
                <a:gd name="T58" fmla="*/ 14970888 w 210"/>
                <a:gd name="T59" fmla="*/ 61996794 h 193"/>
                <a:gd name="T60" fmla="*/ 13700695 w 210"/>
                <a:gd name="T61" fmla="*/ 54721169 h 193"/>
                <a:gd name="T62" fmla="*/ 19703640 w 210"/>
                <a:gd name="T63" fmla="*/ 36792672 h 193"/>
                <a:gd name="T64" fmla="*/ 28670945 w 210"/>
                <a:gd name="T65" fmla="*/ 35522703 h 193"/>
                <a:gd name="T66" fmla="*/ 30378055 w 210"/>
                <a:gd name="T67" fmla="*/ 40589089 h 193"/>
                <a:gd name="T68" fmla="*/ 26061227 w 210"/>
                <a:gd name="T69" fmla="*/ 51761224 h 193"/>
                <a:gd name="T70" fmla="*/ 38908342 w 210"/>
                <a:gd name="T71" fmla="*/ 76965221 h 193"/>
                <a:gd name="T72" fmla="*/ 79606271 w 210"/>
                <a:gd name="T73" fmla="*/ 70962912 h 193"/>
                <a:gd name="T74" fmla="*/ 77833742 w 210"/>
                <a:gd name="T75" fmla="*/ 28247104 h 193"/>
                <a:gd name="T76" fmla="*/ 70556564 w 210"/>
                <a:gd name="T77" fmla="*/ 25621325 h 193"/>
                <a:gd name="T78" fmla="*/ 48309293 w 210"/>
                <a:gd name="T79" fmla="*/ 26057526 h 193"/>
                <a:gd name="T80" fmla="*/ 46185495 w 210"/>
                <a:gd name="T81" fmla="*/ 37212579 h 193"/>
                <a:gd name="T82" fmla="*/ 48811502 w 210"/>
                <a:gd name="T83" fmla="*/ 21391265 h 193"/>
                <a:gd name="T84" fmla="*/ 38071795 w 210"/>
                <a:gd name="T85" fmla="*/ 11072685 h 193"/>
                <a:gd name="T86" fmla="*/ 44912051 w 210"/>
                <a:gd name="T87" fmla="*/ 14968427 h 193"/>
                <a:gd name="T88" fmla="*/ 26061227 w 210"/>
                <a:gd name="T89" fmla="*/ 30790383 h 193"/>
                <a:gd name="T90" fmla="*/ 10237372 w 210"/>
                <a:gd name="T91" fmla="*/ 15821956 h 193"/>
                <a:gd name="T92" fmla="*/ 29104616 w 210"/>
                <a:gd name="T93" fmla="*/ 17092051 h 193"/>
                <a:gd name="T94" fmla="*/ 33841384 w 210"/>
                <a:gd name="T95" fmla="*/ 17092051 h 193"/>
                <a:gd name="T96" fmla="*/ 46185495 w 210"/>
                <a:gd name="T97" fmla="*/ 19284213 h 193"/>
                <a:gd name="T98" fmla="*/ 42387960 w 210"/>
                <a:gd name="T99" fmla="*/ 39752637 h 193"/>
                <a:gd name="T100" fmla="*/ 39761948 w 210"/>
                <a:gd name="T101" fmla="*/ 21824245 h 193"/>
                <a:gd name="T102" fmla="*/ 26061227 w 210"/>
                <a:gd name="T103" fmla="*/ 30790383 h 193"/>
                <a:gd name="T104" fmla="*/ 34257966 w 210"/>
                <a:gd name="T105" fmla="*/ 35106042 h 193"/>
                <a:gd name="T106" fmla="*/ 37638125 w 210"/>
                <a:gd name="T107" fmla="*/ 24784210 h 193"/>
                <a:gd name="T108" fmla="*/ 43641858 w 210"/>
                <a:gd name="T109" fmla="*/ 61996794 h 193"/>
                <a:gd name="T110" fmla="*/ 35111576 w 210"/>
                <a:gd name="T111" fmla="*/ 41025953 h 193"/>
                <a:gd name="T112" fmla="*/ 50081695 w 210"/>
                <a:gd name="T113" fmla="*/ 45341739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1" name="Freeform 171"/>
            <p:cNvSpPr>
              <a:spLocks/>
            </p:cNvSpPr>
            <p:nvPr userDrawn="1"/>
          </p:nvSpPr>
          <p:spPr bwMode="auto">
            <a:xfrm>
              <a:off x="252" y="470"/>
              <a:ext cx="86" cy="102"/>
            </a:xfrm>
            <a:custGeom>
              <a:avLst/>
              <a:gdLst>
                <a:gd name="T0" fmla="*/ 6016838 w 17"/>
                <a:gd name="T1" fmla="*/ 2339441 h 20"/>
                <a:gd name="T2" fmla="*/ 3906059 w 17"/>
                <a:gd name="T3" fmla="*/ 9150007 h 20"/>
                <a:gd name="T4" fmla="*/ 6016838 w 17"/>
                <a:gd name="T5" fmla="*/ 2339441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2" name="Freeform 172"/>
            <p:cNvSpPr>
              <a:spLocks/>
            </p:cNvSpPr>
            <p:nvPr userDrawn="1"/>
          </p:nvSpPr>
          <p:spPr bwMode="auto">
            <a:xfrm>
              <a:off x="171" y="511"/>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3" name="Freeform 173"/>
            <p:cNvSpPr>
              <a:spLocks/>
            </p:cNvSpPr>
            <p:nvPr userDrawn="1"/>
          </p:nvSpPr>
          <p:spPr bwMode="auto">
            <a:xfrm>
              <a:off x="126" y="238"/>
              <a:ext cx="243" cy="116"/>
            </a:xfrm>
            <a:custGeom>
              <a:avLst/>
              <a:gdLst>
                <a:gd name="T0" fmla="*/ 17304536 w 48"/>
                <a:gd name="T1" fmla="*/ 822344 h 23"/>
                <a:gd name="T2" fmla="*/ 3923913 w 48"/>
                <a:gd name="T3" fmla="*/ 410902 h 23"/>
                <a:gd name="T4" fmla="*/ 422314 w 48"/>
                <a:gd name="T5" fmla="*/ 3736547 h 23"/>
                <a:gd name="T6" fmla="*/ 9460451 w 48"/>
                <a:gd name="T7" fmla="*/ 8804118 h 23"/>
                <a:gd name="T8" fmla="*/ 14661349 w 48"/>
                <a:gd name="T9" fmla="*/ 8377036 h 23"/>
                <a:gd name="T10" fmla="*/ 17304536 w 48"/>
                <a:gd name="T11" fmla="*/ 7965493 h 23"/>
                <a:gd name="T12" fmla="*/ 17304536 w 48"/>
                <a:gd name="T13" fmla="*/ 822344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4" name="Freeform 174"/>
            <p:cNvSpPr>
              <a:spLocks/>
            </p:cNvSpPr>
            <p:nvPr userDrawn="1"/>
          </p:nvSpPr>
          <p:spPr bwMode="auto">
            <a:xfrm>
              <a:off x="404" y="561"/>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5" name="Freeform 175"/>
            <p:cNvSpPr>
              <a:spLocks/>
            </p:cNvSpPr>
            <p:nvPr userDrawn="1"/>
          </p:nvSpPr>
          <p:spPr bwMode="auto">
            <a:xfrm>
              <a:off x="809" y="374"/>
              <a:ext cx="177" cy="36"/>
            </a:xfrm>
            <a:custGeom>
              <a:avLst/>
              <a:gdLst>
                <a:gd name="T0" fmla="*/ 2106740 w 35"/>
                <a:gd name="T1" fmla="*/ 0 h 7"/>
                <a:gd name="T2" fmla="*/ 6006960 w 35"/>
                <a:gd name="T3" fmla="*/ 2478482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6" name="Freeform 176"/>
            <p:cNvSpPr>
              <a:spLocks/>
            </p:cNvSpPr>
            <p:nvPr userDrawn="1"/>
          </p:nvSpPr>
          <p:spPr bwMode="auto">
            <a:xfrm>
              <a:off x="869" y="369"/>
              <a:ext cx="137" cy="81"/>
            </a:xfrm>
            <a:custGeom>
              <a:avLst/>
              <a:gdLst>
                <a:gd name="T0" fmla="*/ 3124742 w 27"/>
                <a:gd name="T1" fmla="*/ 5623212 h 16"/>
                <a:gd name="T2" fmla="*/ 10991632 w 27"/>
                <a:gd name="T3" fmla="*/ 2560405 h 16"/>
                <a:gd name="T4" fmla="*/ 7439988 w 27"/>
                <a:gd name="T5" fmla="*/ 422314 h 16"/>
                <a:gd name="T6" fmla="*/ 3124742 w 27"/>
                <a:gd name="T7" fmla="*/ 4781789 h 16"/>
                <a:gd name="T8" fmla="*/ 3124742 w 27"/>
                <a:gd name="T9" fmla="*/ 5623212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7" name="Freeform 177"/>
            <p:cNvSpPr>
              <a:spLocks/>
            </p:cNvSpPr>
            <p:nvPr userDrawn="1"/>
          </p:nvSpPr>
          <p:spPr bwMode="auto">
            <a:xfrm>
              <a:off x="864" y="420"/>
              <a:ext cx="177" cy="86"/>
            </a:xfrm>
            <a:custGeom>
              <a:avLst/>
              <a:gdLst>
                <a:gd name="T0" fmla="*/ 10654085 w 35"/>
                <a:gd name="T1" fmla="*/ 2547730 h 17"/>
                <a:gd name="T2" fmla="*/ 3380154 w 35"/>
                <a:gd name="T3" fmla="*/ 4323847 h 17"/>
                <a:gd name="T4" fmla="*/ 2543632 w 35"/>
                <a:gd name="T5" fmla="*/ 5599055 h 17"/>
                <a:gd name="T6" fmla="*/ 11593318 w 35"/>
                <a:gd name="T7" fmla="*/ 5178556 h 17"/>
                <a:gd name="T8" fmla="*/ 10654085 w 35"/>
                <a:gd name="T9" fmla="*/ 25477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8" name="Freeform 178"/>
            <p:cNvSpPr>
              <a:spLocks/>
            </p:cNvSpPr>
            <p:nvPr userDrawn="1"/>
          </p:nvSpPr>
          <p:spPr bwMode="auto">
            <a:xfrm>
              <a:off x="748" y="501"/>
              <a:ext cx="248" cy="60"/>
            </a:xfrm>
            <a:custGeom>
              <a:avLst/>
              <a:gdLst>
                <a:gd name="T0" fmla="*/ 17180084 w 49"/>
                <a:gd name="T1" fmla="*/ 1171875 h 12"/>
                <a:gd name="T2" fmla="*/ 12507419 w 49"/>
                <a:gd name="T3" fmla="*/ 390625 h 12"/>
                <a:gd name="T4" fmla="*/ 2975808 w 49"/>
                <a:gd name="T5" fmla="*/ 0 h 12"/>
                <a:gd name="T6" fmla="*/ 856982 w 49"/>
                <a:gd name="T7" fmla="*/ 1953125 h 12"/>
                <a:gd name="T8" fmla="*/ 8588043 w 49"/>
                <a:gd name="T9" fmla="*/ 3125000 h 12"/>
                <a:gd name="T10" fmla="*/ 17697781 w 49"/>
                <a:gd name="T11" fmla="*/ 3125000 h 12"/>
                <a:gd name="T12" fmla="*/ 17180084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9" name="Freeform 179"/>
            <p:cNvSpPr>
              <a:spLocks/>
            </p:cNvSpPr>
            <p:nvPr userDrawn="1"/>
          </p:nvSpPr>
          <p:spPr bwMode="auto">
            <a:xfrm>
              <a:off x="773" y="556"/>
              <a:ext cx="203" cy="56"/>
            </a:xfrm>
            <a:custGeom>
              <a:avLst/>
              <a:gdLst>
                <a:gd name="T0" fmla="*/ 16300555 w 40"/>
                <a:gd name="T1" fmla="*/ 889300 h 11"/>
                <a:gd name="T2" fmla="*/ 11446135 w 40"/>
                <a:gd name="T3" fmla="*/ 1774640 h 11"/>
                <a:gd name="T4" fmla="*/ 5723387 w 40"/>
                <a:gd name="T5" fmla="*/ 1323265 h 11"/>
                <a:gd name="T6" fmla="*/ 427802 w 40"/>
                <a:gd name="T7" fmla="*/ 889300 h 11"/>
                <a:gd name="T8" fmla="*/ 15428858 w 40"/>
                <a:gd name="T9" fmla="*/ 3638590 h 11"/>
                <a:gd name="T10" fmla="*/ 16300555 w 40"/>
                <a:gd name="T11" fmla="*/ 88930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0" name="Freeform 180"/>
            <p:cNvSpPr>
              <a:spLocks/>
            </p:cNvSpPr>
            <p:nvPr userDrawn="1"/>
          </p:nvSpPr>
          <p:spPr bwMode="auto">
            <a:xfrm>
              <a:off x="763" y="602"/>
              <a:ext cx="207" cy="172"/>
            </a:xfrm>
            <a:custGeom>
              <a:avLst/>
              <a:gdLst>
                <a:gd name="T0" fmla="*/ 11792906 w 41"/>
                <a:gd name="T1" fmla="*/ 3906059 h 34"/>
                <a:gd name="T2" fmla="*/ 5514419 w 41"/>
                <a:gd name="T3" fmla="*/ 2547730 h 34"/>
                <a:gd name="T4" fmla="*/ 1673151 w 41"/>
                <a:gd name="T5" fmla="*/ 6437333 h 34"/>
                <a:gd name="T6" fmla="*/ 413248 w 41"/>
                <a:gd name="T7" fmla="*/ 8147422 h 34"/>
                <a:gd name="T8" fmla="*/ 3759418 w 41"/>
                <a:gd name="T9" fmla="*/ 8147422 h 34"/>
                <a:gd name="T10" fmla="*/ 7187570 w 41"/>
                <a:gd name="T11" fmla="*/ 11615894 h 34"/>
                <a:gd name="T12" fmla="*/ 8860620 w 41"/>
                <a:gd name="T13" fmla="*/ 12888516 h 34"/>
                <a:gd name="T14" fmla="*/ 12206790 w 41"/>
                <a:gd name="T15" fmla="*/ 8147422 h 34"/>
                <a:gd name="T16" fmla="*/ 16480855 w 41"/>
                <a:gd name="T17" fmla="*/ 8147422 h 34"/>
                <a:gd name="T18" fmla="*/ 11792906 w 41"/>
                <a:gd name="T19" fmla="*/ 390605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1" name="Freeform 181"/>
            <p:cNvSpPr>
              <a:spLocks/>
            </p:cNvSpPr>
            <p:nvPr userDrawn="1"/>
          </p:nvSpPr>
          <p:spPr bwMode="auto">
            <a:xfrm>
              <a:off x="900" y="521"/>
              <a:ext cx="126" cy="318"/>
            </a:xfrm>
            <a:custGeom>
              <a:avLst/>
              <a:gdLst>
                <a:gd name="T0" fmla="*/ 9161137 w 25"/>
                <a:gd name="T1" fmla="*/ 825780 h 63"/>
                <a:gd name="T2" fmla="*/ 7522175 w 25"/>
                <a:gd name="T3" fmla="*/ 7179017 h 63"/>
                <a:gd name="T4" fmla="*/ 2884251 w 25"/>
                <a:gd name="T5" fmla="*/ 8434465 h 63"/>
                <a:gd name="T6" fmla="*/ 2884251 w 25"/>
                <a:gd name="T7" fmla="*/ 9692489 h 63"/>
                <a:gd name="T8" fmla="*/ 7095735 w 25"/>
                <a:gd name="T9" fmla="*/ 14355328 h 63"/>
                <a:gd name="T10" fmla="*/ 4949653 w 25"/>
                <a:gd name="T11" fmla="*/ 18955182 h 63"/>
                <a:gd name="T12" fmla="*/ 0 w 25"/>
                <a:gd name="T13" fmla="*/ 23205192 h 63"/>
                <a:gd name="T14" fmla="*/ 2064767 w 25"/>
                <a:gd name="T15" fmla="*/ 24460010 h 63"/>
                <a:gd name="T16" fmla="*/ 6685928 w 25"/>
                <a:gd name="T17" fmla="*/ 26131625 h 63"/>
                <a:gd name="T18" fmla="*/ 9586947 w 25"/>
                <a:gd name="T19" fmla="*/ 24047180 h 63"/>
                <a:gd name="T20" fmla="*/ 10406426 w 25"/>
                <a:gd name="T21" fmla="*/ 5920862 h 63"/>
                <a:gd name="T22" fmla="*/ 10406426 w 25"/>
                <a:gd name="T23" fmla="*/ 825780 h 63"/>
                <a:gd name="T24" fmla="*/ 9161137 w 25"/>
                <a:gd name="T25" fmla="*/ 82578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sp>
        <p:nvSpPr>
          <p:cNvPr id="2054" name="Rectangle 248"/>
          <p:cNvSpPr>
            <a:spLocks noGrp="1" noRot="1" noChangeArrowheads="1"/>
          </p:cNvSpPr>
          <p:nvPr>
            <p:ph type="title"/>
          </p:nvPr>
        </p:nvSpPr>
        <p:spPr bwMode="auto">
          <a:xfrm>
            <a:off x="397933" y="228600"/>
            <a:ext cx="113876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5" name="Rectangle 249"/>
          <p:cNvSpPr>
            <a:spLocks noGrp="1" noRot="1" noChangeArrowheads="1"/>
          </p:cNvSpPr>
          <p:nvPr>
            <p:ph type="body" idx="1"/>
          </p:nvPr>
        </p:nvSpPr>
        <p:spPr bwMode="auto">
          <a:xfrm>
            <a:off x="812800" y="1600200"/>
            <a:ext cx="108712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227" name="Rectangle 164"/>
          <p:cNvSpPr>
            <a:spLocks noGrp="1" noChangeArrowheads="1"/>
          </p:cNvSpPr>
          <p:nvPr>
            <p:ph type="dt" sz="half" idx="2"/>
          </p:nvPr>
        </p:nvSpPr>
        <p:spPr bwMode="auto">
          <a:xfrm>
            <a:off x="402167" y="6248400"/>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2228" name="Rectangle 165"/>
          <p:cNvSpPr>
            <a:spLocks noGrp="1" noChangeArrowheads="1"/>
          </p:cNvSpPr>
          <p:nvPr>
            <p:ph type="ftr" sz="quarter" idx="3"/>
          </p:nvPr>
        </p:nvSpPr>
        <p:spPr bwMode="auto">
          <a:xfrm>
            <a:off x="4165600" y="6248400"/>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2229" name="Rectangle 166"/>
          <p:cNvSpPr>
            <a:spLocks noGrp="1" noChangeArrowheads="1"/>
          </p:cNvSpPr>
          <p:nvPr>
            <p:ph type="sldNum" sz="quarter" idx="4"/>
          </p:nvPr>
        </p:nvSpPr>
        <p:spPr bwMode="auto">
          <a:xfrm>
            <a:off x="8737601" y="6248400"/>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253E6AF-1AA7-4A2D-A929-2362E337B90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0.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0.png"/><Relationship Id="rId4" Type="http://schemas.openxmlformats.org/officeDocument/2006/relationships/image" Target="../media/image70.pn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10.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73.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75.png"/><Relationship Id="rId4" Type="http://schemas.openxmlformats.org/officeDocument/2006/relationships/image" Target="../media/image174.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181.png"/><Relationship Id="rId7" Type="http://schemas.openxmlformats.org/officeDocument/2006/relationships/image" Target="../media/image185.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84.png"/><Relationship Id="rId5" Type="http://schemas.openxmlformats.org/officeDocument/2006/relationships/image" Target="../media/image183.png"/><Relationship Id="rId4" Type="http://schemas.openxmlformats.org/officeDocument/2006/relationships/image" Target="../media/image182.png"/></Relationships>
</file>

<file path=ppt/slides/_rels/slide2.xml.rels><?xml version="1.0" encoding="UTF-8" standalone="yes"?>
<Relationships xmlns="http://schemas.openxmlformats.org/package/2006/relationships"><Relationship Id="rId8" Type="http://schemas.openxmlformats.org/officeDocument/2006/relationships/image" Target="../media/image98.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104.png"/><Relationship Id="rId3" Type="http://schemas.openxmlformats.org/officeDocument/2006/relationships/image" Target="../media/image99.png"/><Relationship Id="rId7" Type="http://schemas.openxmlformats.org/officeDocument/2006/relationships/image" Target="../media/image103.png"/><Relationship Id="rId12"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2.png"/><Relationship Id="rId11" Type="http://schemas.openxmlformats.org/officeDocument/2006/relationships/image" Target="../media/image149.png"/><Relationship Id="rId5" Type="http://schemas.openxmlformats.org/officeDocument/2006/relationships/image" Target="../media/image101.png"/><Relationship Id="rId10" Type="http://schemas.openxmlformats.org/officeDocument/2006/relationships/image" Target="../media/image106.png"/><Relationship Id="rId4" Type="http://schemas.openxmlformats.org/officeDocument/2006/relationships/image" Target="../media/image100.png"/><Relationship Id="rId9" Type="http://schemas.openxmlformats.org/officeDocument/2006/relationships/image" Target="../media/image105.png"/></Relationships>
</file>

<file path=ppt/slides/_rels/slide4.xml.rels><?xml version="1.0" encoding="UTF-8" standalone="yes"?>
<Relationships xmlns="http://schemas.openxmlformats.org/package/2006/relationships"><Relationship Id="rId8" Type="http://schemas.openxmlformats.org/officeDocument/2006/relationships/image" Target="../media/image112.png"/><Relationship Id="rId3" Type="http://schemas.openxmlformats.org/officeDocument/2006/relationships/image" Target="../media/image107.png"/><Relationship Id="rId7" Type="http://schemas.openxmlformats.org/officeDocument/2006/relationships/image" Target="../media/image1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10.png"/><Relationship Id="rId5" Type="http://schemas.openxmlformats.org/officeDocument/2006/relationships/image" Target="../media/image109.png"/><Relationship Id="rId10" Type="http://schemas.openxmlformats.org/officeDocument/2006/relationships/image" Target="../media/image114.png"/><Relationship Id="rId4" Type="http://schemas.openxmlformats.org/officeDocument/2006/relationships/image" Target="../media/image108.png"/><Relationship Id="rId9" Type="http://schemas.openxmlformats.org/officeDocument/2006/relationships/image" Target="../media/image113.png"/></Relationships>
</file>

<file path=ppt/slides/_rels/slide5.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image" Target="../media/image115.png"/><Relationship Id="rId7" Type="http://schemas.openxmlformats.org/officeDocument/2006/relationships/image" Target="../media/image11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18.png"/><Relationship Id="rId5" Type="http://schemas.openxmlformats.org/officeDocument/2006/relationships/image" Target="../media/image117.png"/><Relationship Id="rId4" Type="http://schemas.openxmlformats.org/officeDocument/2006/relationships/image" Target="../media/image116.png"/><Relationship Id="rId9" Type="http://schemas.openxmlformats.org/officeDocument/2006/relationships/image" Target="../media/image121.png"/></Relationships>
</file>

<file path=ppt/slides/_rels/slide6.xml.rels><?xml version="1.0" encoding="UTF-8" standalone="yes"?>
<Relationships xmlns="http://schemas.openxmlformats.org/package/2006/relationships"><Relationship Id="rId8" Type="http://schemas.openxmlformats.org/officeDocument/2006/relationships/image" Target="../media/image127.png"/><Relationship Id="rId13" Type="http://schemas.openxmlformats.org/officeDocument/2006/relationships/image" Target="../media/image132.png"/><Relationship Id="rId18" Type="http://schemas.openxmlformats.org/officeDocument/2006/relationships/image" Target="../media/image137.png"/><Relationship Id="rId3" Type="http://schemas.openxmlformats.org/officeDocument/2006/relationships/image" Target="../media/image122.png"/><Relationship Id="rId7" Type="http://schemas.openxmlformats.org/officeDocument/2006/relationships/image" Target="../media/image126.png"/><Relationship Id="rId12" Type="http://schemas.openxmlformats.org/officeDocument/2006/relationships/image" Target="../media/image131.png"/><Relationship Id="rId17" Type="http://schemas.openxmlformats.org/officeDocument/2006/relationships/image" Target="../media/image136.png"/><Relationship Id="rId2" Type="http://schemas.openxmlformats.org/officeDocument/2006/relationships/notesSlide" Target="../notesSlides/notesSlide6.xml"/><Relationship Id="rId16" Type="http://schemas.openxmlformats.org/officeDocument/2006/relationships/image" Target="../media/image135.png"/><Relationship Id="rId20" Type="http://schemas.openxmlformats.org/officeDocument/2006/relationships/image" Target="../media/image139.png"/><Relationship Id="rId1" Type="http://schemas.openxmlformats.org/officeDocument/2006/relationships/slideLayout" Target="../slideLayouts/slideLayout7.xml"/><Relationship Id="rId6" Type="http://schemas.openxmlformats.org/officeDocument/2006/relationships/image" Target="../media/image125.png"/><Relationship Id="rId11" Type="http://schemas.openxmlformats.org/officeDocument/2006/relationships/image" Target="../media/image130.png"/><Relationship Id="rId5" Type="http://schemas.openxmlformats.org/officeDocument/2006/relationships/image" Target="../media/image124.png"/><Relationship Id="rId15" Type="http://schemas.openxmlformats.org/officeDocument/2006/relationships/image" Target="../media/image134.png"/><Relationship Id="rId10" Type="http://schemas.openxmlformats.org/officeDocument/2006/relationships/image" Target="../media/image129.png"/><Relationship Id="rId19" Type="http://schemas.openxmlformats.org/officeDocument/2006/relationships/image" Target="../media/image138.png"/><Relationship Id="rId4" Type="http://schemas.openxmlformats.org/officeDocument/2006/relationships/image" Target="../media/image123.png"/><Relationship Id="rId9" Type="http://schemas.openxmlformats.org/officeDocument/2006/relationships/image" Target="../media/image128.png"/><Relationship Id="rId14" Type="http://schemas.openxmlformats.org/officeDocument/2006/relationships/image" Target="../media/image133.png"/></Relationships>
</file>

<file path=ppt/slides/_rels/slide7.xml.rels><?xml version="1.0" encoding="UTF-8" standalone="yes"?>
<Relationships xmlns="http://schemas.openxmlformats.org/package/2006/relationships"><Relationship Id="rId8" Type="http://schemas.openxmlformats.org/officeDocument/2006/relationships/image" Target="../media/image145.png"/><Relationship Id="rId3" Type="http://schemas.openxmlformats.org/officeDocument/2006/relationships/image" Target="../media/image140.png"/><Relationship Id="rId7" Type="http://schemas.openxmlformats.org/officeDocument/2006/relationships/image" Target="../media/image14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48.png"/><Relationship Id="rId5" Type="http://schemas.openxmlformats.org/officeDocument/2006/relationships/image" Target="../media/image7.png"/><Relationship Id="rId10" Type="http://schemas.openxmlformats.org/officeDocument/2006/relationships/image" Target="../media/image147.png"/><Relationship Id="rId4" Type="http://schemas.openxmlformats.org/officeDocument/2006/relationships/image" Target="../media/image6.png"/><Relationship Id="rId9" Type="http://schemas.openxmlformats.org/officeDocument/2006/relationships/image" Target="../media/image146.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52.png"/><Relationship Id="rId5" Type="http://schemas.openxmlformats.org/officeDocument/2006/relationships/image" Target="../media/image151.png"/><Relationship Id="rId4" Type="http://schemas.openxmlformats.org/officeDocument/2006/relationships/image" Target="../media/image40.png"/></Relationships>
</file>

<file path=ppt/slides/_rels/slide9.xml.rels><?xml version="1.0" encoding="UTF-8" standalone="yes"?>
<Relationships xmlns="http://schemas.openxmlformats.org/package/2006/relationships"><Relationship Id="rId3" Type="http://schemas.openxmlformats.org/officeDocument/2006/relationships/image" Target="../media/image153.png"/><Relationship Id="rId7" Type="http://schemas.openxmlformats.org/officeDocument/2006/relationships/image" Target="../media/image50.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56.png"/><Relationship Id="rId5" Type="http://schemas.openxmlformats.org/officeDocument/2006/relationships/image" Target="../media/image155.png"/><Relationship Id="rId4" Type="http://schemas.openxmlformats.org/officeDocument/2006/relationships/image" Target="../media/image15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rrowheads="1"/>
          </p:cNvSpPr>
          <p:nvPr>
            <p:ph type="ctrTitle" idx="4294967295"/>
          </p:nvPr>
        </p:nvSpPr>
        <p:spPr>
          <a:xfrm>
            <a:off x="1725503" y="2295526"/>
            <a:ext cx="8721780" cy="1143000"/>
          </a:xfrm>
        </p:spPr>
        <p:txBody>
          <a:bodyPr/>
          <a:lstStyle/>
          <a:p>
            <a:pPr eaLnBrk="1" hangingPunct="1"/>
            <a:r>
              <a:rPr lang="en-US" altLang="zh-CN" sz="4000" b="1" dirty="0" smtClean="0"/>
              <a:t>6.2</a:t>
            </a:r>
            <a:r>
              <a:rPr lang="zh-CN" altLang="en-US" sz="4000" b="1" dirty="0" smtClean="0"/>
              <a:t>半导体中载流子的连续性方程</a:t>
            </a:r>
            <a:endParaRPr lang="zh-CN" altLang="en-US" sz="4000" b="1" dirty="0"/>
          </a:p>
        </p:txBody>
      </p:sp>
      <p:sp>
        <p:nvSpPr>
          <p:cNvPr id="3075" name="Rectangle 3"/>
          <p:cNvSpPr>
            <a:spLocks noGrp="1" noRot="1" noChangeArrowheads="1"/>
          </p:cNvSpPr>
          <p:nvPr>
            <p:ph type="subTitle" idx="4294967295"/>
          </p:nvPr>
        </p:nvSpPr>
        <p:spPr>
          <a:xfrm>
            <a:off x="3012558" y="4229100"/>
            <a:ext cx="6400800" cy="1752600"/>
          </a:xfrm>
        </p:spPr>
        <p:txBody>
          <a:bodyPr/>
          <a:lstStyle/>
          <a:p>
            <a:pPr marL="0" indent="0" algn="ctr" eaLnBrk="1" hangingPunct="1">
              <a:buNone/>
            </a:pPr>
            <a:r>
              <a:rPr lang="zh-CN" altLang="en-US" sz="2800" b="1" dirty="0"/>
              <a:t>大连理工大学微电子学院</a:t>
            </a:r>
          </a:p>
          <a:p>
            <a:pPr marL="0" indent="0" algn="ctr" eaLnBrk="1" hangingPunct="1">
              <a:buNone/>
            </a:pPr>
            <a:r>
              <a:rPr lang="zh-CN" altLang="en-US" sz="2800" b="1" dirty="0"/>
              <a:t>张贺秋</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65660" y="-28786"/>
            <a:ext cx="8989623" cy="923330"/>
          </a:xfrm>
          <a:prstGeom prst="rect">
            <a:avLst/>
          </a:prstGeom>
        </p:spPr>
        <p:txBody>
          <a:bodyPr wrap="square">
            <a:spAutoFit/>
          </a:bodyPr>
          <a:lstStyle/>
          <a:p>
            <a:pPr>
              <a:lnSpc>
                <a:spcPct val="150000"/>
              </a:lnSpc>
            </a:pPr>
            <a:r>
              <a:rPr lang="en-US" altLang="zh-CN" sz="3600" b="1" dirty="0" smtClean="0">
                <a:solidFill>
                  <a:srgbClr val="FF0000"/>
                </a:solidFill>
              </a:rPr>
              <a:t>6.3 </a:t>
            </a:r>
            <a:r>
              <a:rPr lang="zh-CN" altLang="en-US" sz="3600" b="1" dirty="0">
                <a:solidFill>
                  <a:srgbClr val="FF0000"/>
                </a:solidFill>
              </a:rPr>
              <a:t>少子的扩散</a:t>
            </a:r>
            <a:endParaRPr lang="en-US" altLang="zh-CN" sz="3600" b="1" dirty="0">
              <a:solidFill>
                <a:srgbClr val="FF0000"/>
              </a:solidFill>
            </a:endParaRPr>
          </a:p>
        </p:txBody>
      </p:sp>
      <mc:AlternateContent xmlns:mc="http://schemas.openxmlformats.org/markup-compatibility/2006" xmlns:a14="http://schemas.microsoft.com/office/drawing/2010/main">
        <mc:Choice Requires="a14">
          <p:sp>
            <p:nvSpPr>
              <p:cNvPr id="18" name="TextBox 17"/>
              <p:cNvSpPr txBox="1"/>
              <p:nvPr/>
            </p:nvSpPr>
            <p:spPr>
              <a:xfrm>
                <a:off x="4258789" y="1025159"/>
                <a:ext cx="2883134" cy="778996"/>
              </a:xfrm>
              <a:prstGeom prst="rect">
                <a:avLst/>
              </a:prstGeom>
              <a:noFill/>
            </p:spPr>
            <p:txBody>
              <a:bodyPr wrap="square" rtlCol="0">
                <a:spAutoFit/>
              </a:bodyPr>
              <a:lstStyle/>
              <a:p>
                <a14:m>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𝑫</m:t>
                        </m:r>
                      </m:e>
                      <m:sub>
                        <m:r>
                          <a:rPr lang="en-US" altLang="zh-CN" b="1" i="1">
                            <a:latin typeface="Cambria Math"/>
                          </a:rPr>
                          <m:t>𝒑</m:t>
                        </m:r>
                      </m:sub>
                    </m:sSub>
                    <m:f>
                      <m:fPr>
                        <m:ctrlPr>
                          <a:rPr lang="en-US" altLang="zh-CN" b="1" i="1">
                            <a:latin typeface="Cambria Math" panose="02040503050406030204" pitchFamily="18" charset="0"/>
                          </a:rPr>
                        </m:ctrlPr>
                      </m:fPr>
                      <m:num>
                        <m:sSup>
                          <m:sSupPr>
                            <m:ctrlPr>
                              <a:rPr lang="en-US" altLang="zh-CN" b="1" i="1">
                                <a:latin typeface="Cambria Math" panose="02040503050406030204" pitchFamily="18" charset="0"/>
                              </a:rPr>
                            </m:ctrlPr>
                          </m:sSupPr>
                          <m:e>
                            <m:r>
                              <a:rPr lang="zh-CN" altLang="en-US" b="1" i="1">
                                <a:latin typeface="Cambria Math"/>
                              </a:rPr>
                              <m:t>𝝏</m:t>
                            </m:r>
                          </m:e>
                          <m:sup>
                            <m:r>
                              <a:rPr lang="en-US" altLang="zh-CN" b="1" i="1">
                                <a:latin typeface="Cambria Math"/>
                              </a:rPr>
                              <m:t>𝟐</m:t>
                            </m:r>
                          </m:sup>
                        </m:sSup>
                        <m:r>
                          <a:rPr lang="en-US" altLang="zh-CN" b="1" i="1">
                            <a:latin typeface="Cambria Math"/>
                            <a:ea typeface="Cambria Math"/>
                          </a:rPr>
                          <m:t>∆</m:t>
                        </m:r>
                        <m:r>
                          <a:rPr lang="en-US" altLang="zh-CN" b="1" i="1">
                            <a:latin typeface="Cambria Math"/>
                          </a:rPr>
                          <m:t>𝒑</m:t>
                        </m:r>
                      </m:num>
                      <m:den>
                        <m:r>
                          <a:rPr lang="zh-CN" altLang="en-US" b="1" i="1">
                            <a:latin typeface="Cambria Math"/>
                          </a:rPr>
                          <m:t>𝝏</m:t>
                        </m:r>
                        <m:sSup>
                          <m:sSupPr>
                            <m:ctrlPr>
                              <a:rPr lang="en-US" altLang="zh-CN" b="1" i="1">
                                <a:latin typeface="Cambria Math" panose="02040503050406030204" pitchFamily="18" charset="0"/>
                              </a:rPr>
                            </m:ctrlPr>
                          </m:sSupPr>
                          <m:e>
                            <m:r>
                              <a:rPr lang="en-US" altLang="zh-CN" b="1" i="1">
                                <a:latin typeface="Cambria Math"/>
                              </a:rPr>
                              <m:t>𝒙</m:t>
                            </m:r>
                          </m:e>
                          <m:sup>
                            <m:r>
                              <a:rPr lang="en-US" altLang="zh-CN" b="1" i="1">
                                <a:latin typeface="Cambria Math"/>
                              </a:rPr>
                              <m:t>𝟐</m:t>
                            </m:r>
                          </m:sup>
                        </m:sSup>
                      </m:den>
                    </m:f>
                  </m:oMath>
                </a14:m>
                <a:r>
                  <a:rPr lang="en-US" altLang="zh-CN" b="1" dirty="0"/>
                  <a:t> </a:t>
                </a:r>
                <a14:m>
                  <m:oMath xmlns:m="http://schemas.openxmlformats.org/officeDocument/2006/math">
                    <m:r>
                      <a:rPr lang="en-US" altLang="zh-CN" b="1">
                        <a:latin typeface="Cambria Math"/>
                      </a:rPr>
                      <m:t>−</m:t>
                    </m:r>
                    <m:f>
                      <m:fPr>
                        <m:ctrlPr>
                          <a:rPr lang="en-US" altLang="zh-CN" b="1" i="1">
                            <a:latin typeface="Cambria Math" panose="02040503050406030204" pitchFamily="18" charset="0"/>
                          </a:rPr>
                        </m:ctrlPr>
                      </m:fPr>
                      <m:num>
                        <m:r>
                          <a:rPr lang="en-US" altLang="zh-CN" b="1" i="1">
                            <a:latin typeface="Cambria Math"/>
                            <a:ea typeface="Cambria Math"/>
                          </a:rPr>
                          <m:t>∆</m:t>
                        </m:r>
                        <m:r>
                          <a:rPr lang="en-US" altLang="zh-CN" b="1" i="1">
                            <a:latin typeface="Cambria Math"/>
                            <a:ea typeface="Cambria Math"/>
                          </a:rPr>
                          <m:t>𝒑</m:t>
                        </m:r>
                      </m:num>
                      <m:den>
                        <m:r>
                          <a:rPr lang="zh-CN" altLang="en-US" b="1" i="1">
                            <a:latin typeface="Cambria Math"/>
                          </a:rPr>
                          <m:t>𝝉</m:t>
                        </m:r>
                      </m:den>
                    </m:f>
                    <m:r>
                      <a:rPr lang="en-US" altLang="zh-CN" b="1" i="1">
                        <a:latin typeface="Cambria Math"/>
                      </a:rPr>
                      <m:t>=</m:t>
                    </m:r>
                    <m:r>
                      <a:rPr lang="en-US" altLang="zh-CN" b="1" i="1">
                        <a:latin typeface="Cambria Math"/>
                      </a:rPr>
                      <m:t>𝟎</m:t>
                    </m:r>
                  </m:oMath>
                </a14:m>
                <a:endParaRPr lang="zh-CN" altLang="en-US" b="1" dirty="0"/>
              </a:p>
            </p:txBody>
          </p:sp>
        </mc:Choice>
        <mc:Fallback xmlns="">
          <p:sp>
            <p:nvSpPr>
              <p:cNvPr id="18" name="TextBox 17"/>
              <p:cNvSpPr txBox="1">
                <a:spLocks noRot="1" noChangeAspect="1" noMove="1" noResize="1" noEditPoints="1" noAdjustHandles="1" noChangeArrowheads="1" noChangeShapeType="1" noTextEdit="1"/>
              </p:cNvSpPr>
              <p:nvPr/>
            </p:nvSpPr>
            <p:spPr>
              <a:xfrm>
                <a:off x="4258789" y="1025159"/>
                <a:ext cx="2883134" cy="778996"/>
              </a:xfrm>
              <a:prstGeom prst="rect">
                <a:avLst/>
              </a:prstGeom>
              <a:blipFill>
                <a:blip r:embed="rId3"/>
                <a:stretch>
                  <a:fillRect/>
                </a:stretch>
              </a:blipFill>
            </p:spPr>
            <p:txBody>
              <a:bodyPr/>
              <a:lstStyle/>
              <a:p>
                <a:r>
                  <a:rPr lang="zh-CN" altLang="en-US">
                    <a:noFill/>
                  </a:rPr>
                  <a:t> </a:t>
                </a:r>
              </a:p>
            </p:txBody>
          </p:sp>
        </mc:Fallback>
      </mc:AlternateContent>
      <p:sp>
        <p:nvSpPr>
          <p:cNvPr id="20" name="矩形 19"/>
          <p:cNvSpPr/>
          <p:nvPr/>
        </p:nvSpPr>
        <p:spPr>
          <a:xfrm>
            <a:off x="2598416" y="2157689"/>
            <a:ext cx="1441567" cy="523220"/>
          </a:xfrm>
          <a:prstGeom prst="rect">
            <a:avLst/>
          </a:prstGeom>
        </p:spPr>
        <p:txBody>
          <a:bodyPr wrap="square">
            <a:spAutoFit/>
          </a:bodyPr>
          <a:lstStyle/>
          <a:p>
            <a:r>
              <a:rPr lang="zh-CN" altLang="zh-CN" b="1" dirty="0">
                <a:solidFill>
                  <a:srgbClr val="CC00CC"/>
                </a:solidFill>
                <a:latin typeface="楷体" pitchFamily="49" charset="-122"/>
                <a:ea typeface="楷体" pitchFamily="49" charset="-122"/>
              </a:rPr>
              <a:t>一</a:t>
            </a:r>
            <a:r>
              <a:rPr lang="zh-CN" altLang="en-US" b="1" dirty="0">
                <a:solidFill>
                  <a:srgbClr val="CC00CC"/>
                </a:solidFill>
                <a:latin typeface="楷体" pitchFamily="49" charset="-122"/>
                <a:ea typeface="楷体" pitchFamily="49" charset="-122"/>
              </a:rPr>
              <a:t>般解：</a:t>
            </a:r>
          </a:p>
        </p:txBody>
      </p:sp>
      <mc:AlternateContent xmlns:mc="http://schemas.openxmlformats.org/markup-compatibility/2006" xmlns:a14="http://schemas.microsoft.com/office/drawing/2010/main">
        <mc:Choice Requires="a14">
          <p:sp>
            <p:nvSpPr>
              <p:cNvPr id="21" name="TextBox 20"/>
              <p:cNvSpPr txBox="1"/>
              <p:nvPr/>
            </p:nvSpPr>
            <p:spPr>
              <a:xfrm>
                <a:off x="4004358" y="2052925"/>
                <a:ext cx="5117619" cy="9618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a:rPr>
                        <m:t>∆</m:t>
                      </m:r>
                      <m:r>
                        <a:rPr lang="en-US" altLang="zh-CN" b="1" i="1">
                          <a:latin typeface="Cambria Math"/>
                        </a:rPr>
                        <m:t>𝒑</m:t>
                      </m:r>
                      <m:d>
                        <m:dPr>
                          <m:ctrlPr>
                            <a:rPr lang="en-US" altLang="zh-CN" b="1" i="1">
                              <a:latin typeface="Cambria Math" panose="02040503050406030204" pitchFamily="18" charset="0"/>
                            </a:rPr>
                          </m:ctrlPr>
                        </m:dPr>
                        <m:e>
                          <m:r>
                            <a:rPr lang="en-US" altLang="zh-CN" b="1" i="1">
                              <a:latin typeface="Cambria Math"/>
                            </a:rPr>
                            <m:t>𝒙</m:t>
                          </m:r>
                        </m:e>
                      </m:d>
                      <m:r>
                        <a:rPr lang="en-US" altLang="zh-CN" b="1" i="1">
                          <a:latin typeface="Cambria Math"/>
                        </a:rPr>
                        <m:t>=</m:t>
                      </m:r>
                      <m:r>
                        <a:rPr lang="en-US" altLang="zh-CN" b="1" i="1">
                          <a:latin typeface="Cambria Math"/>
                        </a:rPr>
                        <m:t>𝑨𝒆𝒙𝒑</m:t>
                      </m:r>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𝒙</m:t>
                          </m:r>
                        </m:num>
                        <m:den>
                          <m:sSub>
                            <m:sSubPr>
                              <m:ctrlPr>
                                <a:rPr lang="en-US" altLang="zh-CN" b="1" i="1">
                                  <a:latin typeface="Cambria Math" panose="02040503050406030204" pitchFamily="18" charset="0"/>
                                </a:rPr>
                              </m:ctrlPr>
                            </m:sSubPr>
                            <m:e>
                              <m:r>
                                <a:rPr lang="en-US" altLang="zh-CN" b="1" i="1">
                                  <a:latin typeface="Cambria Math"/>
                                </a:rPr>
                                <m:t>𝑳</m:t>
                              </m:r>
                            </m:e>
                            <m:sub>
                              <m:r>
                                <a:rPr lang="en-US" altLang="zh-CN" b="1" i="1">
                                  <a:latin typeface="Cambria Math"/>
                                </a:rPr>
                                <m:t>𝒑</m:t>
                              </m:r>
                            </m:sub>
                          </m:sSub>
                        </m:den>
                      </m:f>
                      <m:r>
                        <a:rPr lang="en-US" altLang="zh-CN" b="1" i="1">
                          <a:latin typeface="Cambria Math"/>
                        </a:rPr>
                        <m:t>+</m:t>
                      </m:r>
                      <m:r>
                        <a:rPr lang="en-US" altLang="zh-CN" b="1" i="1">
                          <a:latin typeface="Cambria Math"/>
                        </a:rPr>
                        <m:t>𝑩𝒆𝒙𝒑</m:t>
                      </m:r>
                      <m:f>
                        <m:fPr>
                          <m:ctrlPr>
                            <a:rPr lang="en-US" altLang="zh-CN" b="1" i="1">
                              <a:latin typeface="Cambria Math" panose="02040503050406030204" pitchFamily="18" charset="0"/>
                            </a:rPr>
                          </m:ctrlPr>
                        </m:fPr>
                        <m:num>
                          <m:r>
                            <a:rPr lang="en-US" altLang="zh-CN" b="1" i="1">
                              <a:latin typeface="Cambria Math"/>
                            </a:rPr>
                            <m:t>𝒙</m:t>
                          </m:r>
                        </m:num>
                        <m:den>
                          <m:sSub>
                            <m:sSubPr>
                              <m:ctrlPr>
                                <a:rPr lang="en-US" altLang="zh-CN" b="1" i="1">
                                  <a:latin typeface="Cambria Math" panose="02040503050406030204" pitchFamily="18" charset="0"/>
                                </a:rPr>
                              </m:ctrlPr>
                            </m:sSubPr>
                            <m:e>
                              <m:r>
                                <a:rPr lang="en-US" altLang="zh-CN" b="1" i="1">
                                  <a:latin typeface="Cambria Math"/>
                                </a:rPr>
                                <m:t>𝑳</m:t>
                              </m:r>
                            </m:e>
                            <m:sub>
                              <m:r>
                                <a:rPr lang="en-US" altLang="zh-CN" b="1" i="1">
                                  <a:latin typeface="Cambria Math"/>
                                </a:rPr>
                                <m:t>𝒑</m:t>
                              </m:r>
                            </m:sub>
                          </m:sSub>
                        </m:den>
                      </m:f>
                    </m:oMath>
                  </m:oMathPara>
                </a14:m>
                <a:endParaRPr lang="zh-CN" altLang="en-US" b="1" dirty="0"/>
              </a:p>
            </p:txBody>
          </p:sp>
        </mc:Choice>
        <mc:Fallback xmlns="">
          <p:sp>
            <p:nvSpPr>
              <p:cNvPr id="21" name="TextBox 20"/>
              <p:cNvSpPr txBox="1">
                <a:spLocks noRot="1" noChangeAspect="1" noMove="1" noResize="1" noEditPoints="1" noAdjustHandles="1" noChangeArrowheads="1" noChangeShapeType="1" noTextEdit="1"/>
              </p:cNvSpPr>
              <p:nvPr/>
            </p:nvSpPr>
            <p:spPr>
              <a:xfrm>
                <a:off x="4004358" y="2052925"/>
                <a:ext cx="5117619" cy="96186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3364268" y="3099364"/>
                <a:ext cx="2029979" cy="969176"/>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𝑳</m:t>
                          </m:r>
                        </m:e>
                        <m:sub>
                          <m:r>
                            <a:rPr lang="en-US" altLang="zh-CN" b="1" i="1">
                              <a:latin typeface="Cambria Math"/>
                            </a:rPr>
                            <m:t>𝒑</m:t>
                          </m:r>
                        </m:sub>
                      </m:sSub>
                      <m:r>
                        <a:rPr lang="en-US" altLang="zh-CN" b="1" i="1">
                          <a:latin typeface="Cambria Math"/>
                        </a:rPr>
                        <m:t>=</m:t>
                      </m:r>
                      <m:rad>
                        <m:radPr>
                          <m:degHide m:val="on"/>
                          <m:ctrlPr>
                            <a:rPr lang="en-US" altLang="zh-CN" b="1" i="1">
                              <a:latin typeface="Cambria Math" panose="02040503050406030204" pitchFamily="18" charset="0"/>
                            </a:rPr>
                          </m:ctrlPr>
                        </m:radPr>
                        <m:deg/>
                        <m:e>
                          <m:sSub>
                            <m:sSubPr>
                              <m:ctrlPr>
                                <a:rPr lang="en-US" altLang="zh-CN" b="1" i="1">
                                  <a:latin typeface="Cambria Math" panose="02040503050406030204" pitchFamily="18" charset="0"/>
                                </a:rPr>
                              </m:ctrlPr>
                            </m:sSubPr>
                            <m:e>
                              <m:r>
                                <a:rPr lang="en-US" altLang="zh-CN" b="1" i="1">
                                  <a:latin typeface="Cambria Math"/>
                                </a:rPr>
                                <m:t>𝑫</m:t>
                              </m:r>
                            </m:e>
                            <m:sub>
                              <m:r>
                                <a:rPr lang="en-US" altLang="zh-CN" b="1" i="1">
                                  <a:latin typeface="Cambria Math"/>
                                </a:rPr>
                                <m:t>𝒑</m:t>
                              </m:r>
                            </m:sub>
                          </m:sSub>
                          <m:r>
                            <a:rPr lang="zh-CN" altLang="en-US" b="1" i="1">
                              <a:latin typeface="Cambria Math"/>
                            </a:rPr>
                            <m:t>𝝉</m:t>
                          </m:r>
                        </m:e>
                      </m:rad>
                    </m:oMath>
                  </m:oMathPara>
                </a14:m>
                <a:endParaRPr lang="zh-CN" altLang="en-US" b="1" dirty="0"/>
              </a:p>
            </p:txBody>
          </p:sp>
        </mc:Choice>
        <mc:Fallback xmlns="">
          <p:sp>
            <p:nvSpPr>
              <p:cNvPr id="22" name="TextBox 21"/>
              <p:cNvSpPr txBox="1">
                <a:spLocks noRot="1" noChangeAspect="1" noMove="1" noResize="1" noEditPoints="1" noAdjustHandles="1" noChangeArrowheads="1" noChangeShapeType="1" noTextEdit="1"/>
              </p:cNvSpPr>
              <p:nvPr/>
            </p:nvSpPr>
            <p:spPr>
              <a:xfrm>
                <a:off x="3364268" y="3099364"/>
                <a:ext cx="2029979" cy="969176"/>
              </a:xfrm>
              <a:prstGeom prst="rect">
                <a:avLst/>
              </a:prstGeom>
              <a:blipFill>
                <a:blip r:embed="rId5"/>
                <a:stretch>
                  <a:fillRect/>
                </a:stretch>
              </a:blipFill>
            </p:spPr>
            <p:txBody>
              <a:bodyPr/>
              <a:lstStyle/>
              <a:p>
                <a:r>
                  <a:rPr lang="zh-CN" altLang="en-US">
                    <a:noFill/>
                  </a:rPr>
                  <a:t> </a:t>
                </a:r>
              </a:p>
            </p:txBody>
          </p:sp>
        </mc:Fallback>
      </mc:AlternateContent>
      <p:sp>
        <p:nvSpPr>
          <p:cNvPr id="23" name="矩形 22"/>
          <p:cNvSpPr/>
          <p:nvPr/>
        </p:nvSpPr>
        <p:spPr>
          <a:xfrm>
            <a:off x="952881" y="3238390"/>
            <a:ext cx="2411387" cy="523220"/>
          </a:xfrm>
          <a:prstGeom prst="rect">
            <a:avLst/>
          </a:prstGeom>
        </p:spPr>
        <p:txBody>
          <a:bodyPr wrap="square">
            <a:spAutoFit/>
          </a:bodyPr>
          <a:lstStyle/>
          <a:p>
            <a:r>
              <a:rPr lang="zh-CN" altLang="en-US" b="1" dirty="0">
                <a:solidFill>
                  <a:srgbClr val="005C2A"/>
                </a:solidFill>
                <a:latin typeface="+mn-ea"/>
                <a:ea typeface="+mn-ea"/>
              </a:rPr>
              <a:t>空穴扩散长度</a:t>
            </a:r>
          </a:p>
        </p:txBody>
      </p:sp>
      <p:grpSp>
        <p:nvGrpSpPr>
          <p:cNvPr id="9" name="组合 8"/>
          <p:cNvGrpSpPr/>
          <p:nvPr/>
        </p:nvGrpSpPr>
        <p:grpSpPr>
          <a:xfrm>
            <a:off x="10029093" y="6448526"/>
            <a:ext cx="552450" cy="314325"/>
            <a:chOff x="5172075" y="6438900"/>
            <a:chExt cx="552450" cy="314325"/>
          </a:xfrm>
        </p:grpSpPr>
        <p:sp>
          <p:nvSpPr>
            <p:cNvPr id="10" name="棱台 9"/>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TextBox 11"/>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mc:AlternateContent xmlns:mc="http://schemas.openxmlformats.org/markup-compatibility/2006" xmlns:a14="http://schemas.microsoft.com/office/drawing/2010/main">
        <mc:Choice Requires="a14">
          <p:sp>
            <p:nvSpPr>
              <p:cNvPr id="2" name="TextBox 1"/>
              <p:cNvSpPr txBox="1"/>
              <p:nvPr/>
            </p:nvSpPr>
            <p:spPr>
              <a:xfrm>
                <a:off x="2871104" y="4287227"/>
                <a:ext cx="2763642" cy="523220"/>
              </a:xfrm>
              <a:prstGeom prst="rect">
                <a:avLst/>
              </a:prstGeom>
              <a:noFill/>
            </p:spPr>
            <p:txBody>
              <a:bodyPr wrap="none" rtlCol="0">
                <a:spAutoFit/>
              </a:bodyPr>
              <a:lstStyle/>
              <a:p>
                <a14:m>
                  <m:oMath xmlns:m="http://schemas.openxmlformats.org/officeDocument/2006/math">
                    <m:r>
                      <a:rPr lang="zh-CN" altLang="en-US" i="1">
                        <a:latin typeface="Cambria Math"/>
                      </a:rPr>
                      <m:t>𝜏</m:t>
                    </m:r>
                    <m:r>
                      <a:rPr lang="en-US" altLang="zh-CN" i="1">
                        <a:latin typeface="Cambria Math"/>
                      </a:rPr>
                      <m:t>=</m:t>
                    </m:r>
                    <m:sSup>
                      <m:sSupPr>
                        <m:ctrlPr>
                          <a:rPr lang="en-US" altLang="zh-CN" i="1">
                            <a:latin typeface="Cambria Math" panose="02040503050406030204" pitchFamily="18" charset="0"/>
                          </a:rPr>
                        </m:ctrlPr>
                      </m:sSupPr>
                      <m:e>
                        <m:r>
                          <a:rPr lang="en-US" altLang="zh-CN" i="1">
                            <a:latin typeface="Cambria Math"/>
                          </a:rPr>
                          <m:t>10</m:t>
                        </m:r>
                      </m:e>
                      <m:sup>
                        <m:r>
                          <a:rPr lang="en-US" altLang="zh-CN" i="1">
                            <a:latin typeface="Cambria Math"/>
                          </a:rPr>
                          <m:t>−2</m:t>
                        </m:r>
                      </m:sup>
                    </m:sSup>
                    <m:r>
                      <a:rPr lang="en-US" altLang="zh-CN" i="1">
                        <a:latin typeface="Cambria Math"/>
                      </a:rPr>
                      <m:t>~</m:t>
                    </m:r>
                    <m:sSup>
                      <m:sSupPr>
                        <m:ctrlPr>
                          <a:rPr lang="en-US" altLang="zh-CN" i="1">
                            <a:latin typeface="Cambria Math" panose="02040503050406030204" pitchFamily="18" charset="0"/>
                          </a:rPr>
                        </m:ctrlPr>
                      </m:sSupPr>
                      <m:e>
                        <m:r>
                          <a:rPr lang="en-US" altLang="zh-CN" i="1">
                            <a:latin typeface="Cambria Math"/>
                          </a:rPr>
                          <m:t>10</m:t>
                        </m:r>
                      </m:e>
                      <m:sup>
                        <m:r>
                          <a:rPr lang="en-US" altLang="zh-CN" i="1">
                            <a:latin typeface="Cambria Math"/>
                          </a:rPr>
                          <m:t>−9</m:t>
                        </m:r>
                      </m:sup>
                    </m:sSup>
                  </m:oMath>
                </a14:m>
                <a:r>
                  <a:rPr lang="en-US" altLang="zh-CN" dirty="0"/>
                  <a:t>s</a:t>
                </a:r>
                <a:endParaRPr lang="zh-CN" alt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2871104" y="4287227"/>
                <a:ext cx="2763642" cy="523220"/>
              </a:xfrm>
              <a:prstGeom prst="rect">
                <a:avLst/>
              </a:prstGeom>
              <a:blipFill>
                <a:blip r:embed="rId6"/>
                <a:stretch>
                  <a:fillRect t="-11628" r="-3532" b="-313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5926863" y="4266292"/>
                <a:ext cx="2820580" cy="5650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𝐷</m:t>
                          </m:r>
                        </m:e>
                        <m:sub>
                          <m:r>
                            <a:rPr lang="en-US" altLang="zh-CN" i="1">
                              <a:latin typeface="Cambria Math"/>
                            </a:rPr>
                            <m:t>𝑝</m:t>
                          </m:r>
                        </m:sub>
                      </m:sSub>
                      <m:r>
                        <a:rPr lang="en-US" altLang="zh-CN" i="1">
                          <a:latin typeface="Cambria Math"/>
                        </a:rPr>
                        <m:t>=12.5</m:t>
                      </m:r>
                      <m:sSup>
                        <m:sSupPr>
                          <m:ctrlPr>
                            <a:rPr lang="en-US" altLang="zh-CN" i="1">
                              <a:latin typeface="Cambria Math" panose="02040503050406030204" pitchFamily="18" charset="0"/>
                            </a:rPr>
                          </m:ctrlPr>
                        </m:sSupPr>
                        <m:e>
                          <m:r>
                            <a:rPr lang="en-US" altLang="zh-CN" i="1">
                              <a:latin typeface="Cambria Math"/>
                            </a:rPr>
                            <m:t>𝑐𝑚</m:t>
                          </m:r>
                        </m:e>
                        <m:sup>
                          <m:r>
                            <a:rPr lang="en-US" altLang="zh-CN" i="1">
                              <a:latin typeface="Cambria Math"/>
                            </a:rPr>
                            <m:t>2</m:t>
                          </m:r>
                        </m:sup>
                      </m:sSup>
                      <m:r>
                        <a:rPr lang="en-US" altLang="zh-CN" i="1">
                          <a:latin typeface="Cambria Math"/>
                        </a:rPr>
                        <m:t>/</m:t>
                      </m:r>
                      <m:r>
                        <a:rPr lang="en-US" altLang="zh-CN" i="1">
                          <a:latin typeface="Cambria Math"/>
                        </a:rPr>
                        <m:t>𝑠</m:t>
                      </m:r>
                    </m:oMath>
                  </m:oMathPara>
                </a14:m>
                <a:endParaRPr lang="zh-CN" alt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5926863" y="4266292"/>
                <a:ext cx="2820580" cy="565091"/>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750369" y="4831382"/>
                <a:ext cx="3586366" cy="561820"/>
              </a:xfrm>
              <a:prstGeom prst="rect">
                <a:avLst/>
              </a:prstGeom>
              <a:solidFill>
                <a:schemeClr val="tx2">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a:rPr>
                            <m:t>𝑳</m:t>
                          </m:r>
                        </m:e>
                        <m:sub>
                          <m:r>
                            <a:rPr lang="en-US" altLang="zh-CN" b="1" i="1">
                              <a:latin typeface="Cambria Math"/>
                            </a:rPr>
                            <m:t>𝒑</m:t>
                          </m:r>
                        </m:sub>
                      </m:sSub>
                      <m:r>
                        <a:rPr lang="en-US" altLang="zh-CN" b="1" i="1">
                          <a:latin typeface="Cambria Math"/>
                        </a:rPr>
                        <m:t>=</m:t>
                      </m:r>
                      <m:r>
                        <a:rPr lang="en-US" altLang="zh-CN" b="1" i="1">
                          <a:latin typeface="Cambria Math"/>
                        </a:rPr>
                        <m:t>𝟏</m:t>
                      </m:r>
                      <m:r>
                        <a:rPr lang="en-US" altLang="zh-CN" b="1" i="1">
                          <a:latin typeface="Cambria Math"/>
                        </a:rPr>
                        <m:t>.</m:t>
                      </m:r>
                      <m:r>
                        <a:rPr lang="en-US" altLang="zh-CN" b="1" i="1">
                          <a:latin typeface="Cambria Math"/>
                        </a:rPr>
                        <m:t>𝟏𝟐</m:t>
                      </m:r>
                      <m:r>
                        <a:rPr lang="en-US" altLang="zh-CN" b="1" i="1">
                          <a:latin typeface="Cambria Math"/>
                        </a:rPr>
                        <m:t>~</m:t>
                      </m:r>
                      <m:r>
                        <a:rPr lang="en-US" altLang="zh-CN" b="1" i="1">
                          <a:latin typeface="Cambria Math"/>
                        </a:rPr>
                        <m:t>𝟑𝟓𝟒𝟎</m:t>
                      </m:r>
                      <m:r>
                        <a:rPr lang="zh-CN" altLang="en-US" b="1" i="1">
                          <a:latin typeface="Cambria Math"/>
                          <a:ea typeface="Cambria Math"/>
                        </a:rPr>
                        <m:t>𝝁</m:t>
                      </m:r>
                      <m:r>
                        <a:rPr lang="en-US" altLang="zh-CN" b="1" i="1">
                          <a:latin typeface="Cambria Math"/>
                          <a:ea typeface="Cambria Math"/>
                        </a:rPr>
                        <m:t>𝒎</m:t>
                      </m:r>
                    </m:oMath>
                  </m:oMathPara>
                </a14:m>
                <a:endParaRPr lang="zh-CN" altLang="en-US" b="1" dirty="0"/>
              </a:p>
            </p:txBody>
          </p:sp>
        </mc:Choice>
        <mc:Fallback xmlns="">
          <p:sp>
            <p:nvSpPr>
              <p:cNvPr id="14" name="TextBox 13"/>
              <p:cNvSpPr txBox="1">
                <a:spLocks noRot="1" noChangeAspect="1" noMove="1" noResize="1" noEditPoints="1" noAdjustHandles="1" noChangeArrowheads="1" noChangeShapeType="1" noTextEdit="1"/>
              </p:cNvSpPr>
              <p:nvPr/>
            </p:nvSpPr>
            <p:spPr>
              <a:xfrm>
                <a:off x="3750369" y="4831382"/>
                <a:ext cx="3586366" cy="56182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21"/>
              <p:cNvSpPr txBox="1"/>
              <p:nvPr/>
            </p:nvSpPr>
            <p:spPr>
              <a:xfrm>
                <a:off x="8599023" y="3037162"/>
                <a:ext cx="2108911" cy="614142"/>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𝑳</m:t>
                          </m:r>
                        </m:e>
                        <m:sub>
                          <m:r>
                            <m:rPr>
                              <m:sty m:val="p"/>
                            </m:rPr>
                            <a:rPr lang="en-US" altLang="zh-CN" b="1" i="1">
                              <a:latin typeface="Cambria Math" panose="02040503050406030204" pitchFamily="18" charset="0"/>
                            </a:rPr>
                            <m:t>n</m:t>
                          </m:r>
                        </m:sub>
                      </m:sSub>
                      <m:r>
                        <a:rPr lang="en-US" altLang="zh-CN" b="1" i="1">
                          <a:latin typeface="Cambria Math"/>
                        </a:rPr>
                        <m:t>=</m:t>
                      </m:r>
                      <m:rad>
                        <m:radPr>
                          <m:degHide m:val="on"/>
                          <m:ctrlPr>
                            <a:rPr lang="en-US" altLang="zh-CN" b="1" i="1">
                              <a:latin typeface="Cambria Math" panose="02040503050406030204" pitchFamily="18" charset="0"/>
                            </a:rPr>
                          </m:ctrlPr>
                        </m:radPr>
                        <m:deg/>
                        <m:e>
                          <m:sSub>
                            <m:sSubPr>
                              <m:ctrlPr>
                                <a:rPr lang="en-US" altLang="zh-CN" b="1" i="1">
                                  <a:latin typeface="Cambria Math" panose="02040503050406030204" pitchFamily="18" charset="0"/>
                                </a:rPr>
                              </m:ctrlPr>
                            </m:sSubPr>
                            <m:e>
                              <m:r>
                                <a:rPr lang="en-US" altLang="zh-CN" b="1" i="1">
                                  <a:latin typeface="Cambria Math"/>
                                </a:rPr>
                                <m:t>𝑫</m:t>
                              </m:r>
                            </m:e>
                            <m:sub>
                              <m:r>
                                <m:rPr>
                                  <m:sty m:val="p"/>
                                </m:rPr>
                                <a:rPr lang="en-US" altLang="zh-CN" b="1" i="1">
                                  <a:latin typeface="Cambria Math" panose="02040503050406030204" pitchFamily="18" charset="0"/>
                                </a:rPr>
                                <m:t>n</m:t>
                              </m:r>
                            </m:sub>
                          </m:sSub>
                          <m:r>
                            <a:rPr lang="zh-CN" altLang="en-US" b="1" i="1">
                              <a:latin typeface="Cambria Math"/>
                            </a:rPr>
                            <m:t>𝝉</m:t>
                          </m:r>
                        </m:e>
                      </m:rad>
                    </m:oMath>
                  </m:oMathPara>
                </a14:m>
                <a:endParaRPr lang="zh-CN" altLang="en-US" b="1" dirty="0"/>
              </a:p>
            </p:txBody>
          </p:sp>
        </mc:Choice>
        <mc:Fallback xmlns="">
          <p:sp>
            <p:nvSpPr>
              <p:cNvPr id="15" name="TextBox 21"/>
              <p:cNvSpPr txBox="1">
                <a:spLocks noRot="1" noChangeAspect="1" noMove="1" noResize="1" noEditPoints="1" noAdjustHandles="1" noChangeArrowheads="1" noChangeShapeType="1" noTextEdit="1"/>
              </p:cNvSpPr>
              <p:nvPr/>
            </p:nvSpPr>
            <p:spPr>
              <a:xfrm>
                <a:off x="8599023" y="3037162"/>
                <a:ext cx="2108911" cy="614142"/>
              </a:xfrm>
              <a:prstGeom prst="rect">
                <a:avLst/>
              </a:prstGeom>
              <a:blipFill>
                <a:blip r:embed="rId9"/>
                <a:stretch>
                  <a:fillRect/>
                </a:stretch>
              </a:blipFill>
            </p:spPr>
            <p:txBody>
              <a:bodyPr/>
              <a:lstStyle/>
              <a:p>
                <a:r>
                  <a:rPr lang="zh-CN" altLang="en-US">
                    <a:noFill/>
                  </a:rPr>
                  <a:t> </a:t>
                </a:r>
              </a:p>
            </p:txBody>
          </p:sp>
        </mc:Fallback>
      </mc:AlternateContent>
      <p:sp>
        <p:nvSpPr>
          <p:cNvPr id="16" name="矩形 15"/>
          <p:cNvSpPr/>
          <p:nvPr/>
        </p:nvSpPr>
        <p:spPr>
          <a:xfrm>
            <a:off x="6187636" y="3176188"/>
            <a:ext cx="2411387" cy="523220"/>
          </a:xfrm>
          <a:prstGeom prst="rect">
            <a:avLst/>
          </a:prstGeom>
        </p:spPr>
        <p:txBody>
          <a:bodyPr wrap="square">
            <a:spAutoFit/>
          </a:bodyPr>
          <a:lstStyle/>
          <a:p>
            <a:r>
              <a:rPr lang="zh-CN" altLang="en-US" b="1" dirty="0">
                <a:solidFill>
                  <a:srgbClr val="005C2A"/>
                </a:solidFill>
                <a:latin typeface="+mn-ea"/>
                <a:ea typeface="+mn-ea"/>
              </a:rPr>
              <a:t>电子</a:t>
            </a:r>
            <a:r>
              <a:rPr lang="zh-CN" altLang="en-US" b="1" dirty="0" smtClean="0">
                <a:solidFill>
                  <a:srgbClr val="005C2A"/>
                </a:solidFill>
                <a:latin typeface="+mn-ea"/>
                <a:ea typeface="+mn-ea"/>
              </a:rPr>
              <a:t>扩散长度</a:t>
            </a:r>
            <a:endParaRPr lang="zh-CN" altLang="en-US" b="1" dirty="0">
              <a:solidFill>
                <a:srgbClr val="005C2A"/>
              </a:solidFill>
              <a:latin typeface="+mn-ea"/>
              <a:ea typeface="+mn-ea"/>
            </a:endParaRPr>
          </a:p>
        </p:txBody>
      </p:sp>
    </p:spTree>
    <p:extLst>
      <p:ext uri="{BB962C8B-B14F-4D97-AF65-F5344CB8AC3E}">
        <p14:creationId xmlns:p14="http://schemas.microsoft.com/office/powerpoint/2010/main" val="6002498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20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20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type="lt">
                                    <p:tmAbs val="200"/>
                                  </p:iterate>
                                  <p:childTnLst>
                                    <p:set>
                                      <p:cBhvr>
                                        <p:cTn id="20" dur="1" fill="hold">
                                          <p:stCondLst>
                                            <p:cond delay="0"/>
                                          </p:stCondLst>
                                        </p:cTn>
                                        <p:tgtEl>
                                          <p:spTgt spid="23"/>
                                        </p:tgtEl>
                                        <p:attrNameLst>
                                          <p:attrName>style.visibility</p:attrName>
                                        </p:attrNameLst>
                                      </p:cBhvr>
                                      <p:to>
                                        <p:strVal val="visible"/>
                                      </p:to>
                                    </p:set>
                                  </p:childTnLst>
                                </p:cTn>
                              </p:par>
                            </p:childTnLst>
                          </p:cTn>
                        </p:par>
                        <p:par>
                          <p:cTn id="21" fill="hold">
                            <p:stCondLst>
                              <p:cond delay="1001"/>
                            </p:stCondLst>
                            <p:childTnLst>
                              <p:par>
                                <p:cTn id="22" presetID="22" presetClass="entr" presetSubtype="4"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down)">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animBg="1"/>
      <p:bldP spid="23" grpId="0"/>
      <p:bldP spid="2" grpId="0"/>
      <p:bldP spid="3" grpId="0"/>
      <p:bldP spid="14" grpId="0" animBg="1"/>
      <p:bldP spid="15" grpId="0" animBg="1"/>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7497" y="4770"/>
            <a:ext cx="3823857" cy="923330"/>
          </a:xfrm>
          <a:prstGeom prst="rect">
            <a:avLst/>
          </a:prstGeom>
        </p:spPr>
        <p:txBody>
          <a:bodyPr wrap="square">
            <a:spAutoFit/>
          </a:bodyPr>
          <a:lstStyle/>
          <a:p>
            <a:pPr>
              <a:lnSpc>
                <a:spcPct val="150000"/>
              </a:lnSpc>
            </a:pPr>
            <a:r>
              <a:rPr lang="en-US" altLang="zh-CN" sz="3600" b="1" dirty="0" smtClean="0">
                <a:solidFill>
                  <a:srgbClr val="FF0000"/>
                </a:solidFill>
              </a:rPr>
              <a:t>6.3 </a:t>
            </a:r>
            <a:r>
              <a:rPr lang="zh-CN" altLang="en-US" sz="3600" b="1" dirty="0">
                <a:solidFill>
                  <a:srgbClr val="FF0000"/>
                </a:solidFill>
              </a:rPr>
              <a:t>少子的扩散</a:t>
            </a:r>
            <a:endParaRPr lang="en-US" altLang="zh-CN" sz="3600" b="1" dirty="0">
              <a:solidFill>
                <a:srgbClr val="FF0000"/>
              </a:solidFill>
            </a:endParaRPr>
          </a:p>
        </p:txBody>
      </p:sp>
      <p:sp>
        <p:nvSpPr>
          <p:cNvPr id="3" name="TextBox 2"/>
          <p:cNvSpPr txBox="1"/>
          <p:nvPr/>
        </p:nvSpPr>
        <p:spPr>
          <a:xfrm>
            <a:off x="2406749" y="969820"/>
            <a:ext cx="2856872" cy="523220"/>
          </a:xfrm>
          <a:prstGeom prst="rect">
            <a:avLst/>
          </a:prstGeom>
          <a:noFill/>
        </p:spPr>
        <p:txBody>
          <a:bodyPr wrap="none" rtlCol="0">
            <a:spAutoFit/>
          </a:bodyPr>
          <a:lstStyle/>
          <a:p>
            <a:r>
              <a:rPr lang="zh-CN" altLang="en-US" b="1" dirty="0">
                <a:solidFill>
                  <a:srgbClr val="005C2A"/>
                </a:solidFill>
              </a:rPr>
              <a:t>具体例子</a:t>
            </a:r>
            <a:r>
              <a:rPr lang="en-US" altLang="zh-CN" b="1" dirty="0">
                <a:solidFill>
                  <a:srgbClr val="005C2A"/>
                </a:solidFill>
              </a:rPr>
              <a:t>(</a:t>
            </a:r>
            <a:r>
              <a:rPr lang="en-US" altLang="zh-CN" b="1" i="1" dirty="0">
                <a:solidFill>
                  <a:srgbClr val="005C2A"/>
                </a:solidFill>
                <a:latin typeface="Times New Roman" pitchFamily="18" charset="0"/>
                <a:cs typeface="Times New Roman" pitchFamily="18" charset="0"/>
              </a:rPr>
              <a:t>w</a:t>
            </a:r>
            <a:r>
              <a:rPr lang="en-US" altLang="zh-CN" b="1" dirty="0">
                <a:solidFill>
                  <a:srgbClr val="005C2A"/>
                </a:solidFill>
                <a:latin typeface="Times New Roman" pitchFamily="18" charset="0"/>
                <a:cs typeface="Times New Roman" pitchFamily="18" charset="0"/>
              </a:rPr>
              <a:t>&gt;&gt;</a:t>
            </a:r>
            <a:r>
              <a:rPr lang="en-US" altLang="zh-CN" b="1" i="1" dirty="0" err="1">
                <a:solidFill>
                  <a:srgbClr val="005C2A"/>
                </a:solidFill>
                <a:latin typeface="Times New Roman" pitchFamily="18" charset="0"/>
                <a:cs typeface="Times New Roman" pitchFamily="18" charset="0"/>
              </a:rPr>
              <a:t>L</a:t>
            </a:r>
            <a:r>
              <a:rPr lang="en-US" altLang="zh-CN" b="1" i="1" baseline="-25000" dirty="0" err="1">
                <a:solidFill>
                  <a:srgbClr val="005C2A"/>
                </a:solidFill>
                <a:latin typeface="Times New Roman" pitchFamily="18" charset="0"/>
                <a:cs typeface="Times New Roman" pitchFamily="18" charset="0"/>
              </a:rPr>
              <a:t>p</a:t>
            </a:r>
            <a:r>
              <a:rPr lang="en-US" altLang="zh-CN" b="1" dirty="0">
                <a:solidFill>
                  <a:srgbClr val="005C2A"/>
                </a:solidFill>
                <a:latin typeface="Times New Roman" pitchFamily="18" charset="0"/>
                <a:cs typeface="Times New Roman" pitchFamily="18" charset="0"/>
              </a:rPr>
              <a:t>)</a:t>
            </a:r>
            <a:endParaRPr lang="zh-CN" altLang="en-US" b="1" dirty="0">
              <a:solidFill>
                <a:srgbClr val="005C2A"/>
              </a:solidFill>
            </a:endParaRPr>
          </a:p>
        </p:txBody>
      </p:sp>
      <p:sp>
        <p:nvSpPr>
          <p:cNvPr id="4" name="矩形 3"/>
          <p:cNvSpPr/>
          <p:nvPr/>
        </p:nvSpPr>
        <p:spPr>
          <a:xfrm>
            <a:off x="6028723" y="538703"/>
            <a:ext cx="1876301" cy="1163782"/>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6" name="直接箭头连接符 5"/>
          <p:cNvCxnSpPr/>
          <p:nvPr/>
        </p:nvCxnSpPr>
        <p:spPr>
          <a:xfrm>
            <a:off x="5387454" y="776563"/>
            <a:ext cx="641268" cy="0"/>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5387454" y="1024671"/>
            <a:ext cx="641268" cy="0"/>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5387454" y="1259493"/>
            <a:ext cx="641268" cy="0"/>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5387454" y="1471270"/>
            <a:ext cx="641268" cy="0"/>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903302" y="284659"/>
            <a:ext cx="902811" cy="523220"/>
          </a:xfrm>
          <a:prstGeom prst="rect">
            <a:avLst/>
          </a:prstGeom>
          <a:noFill/>
          <a:ln>
            <a:noFill/>
          </a:ln>
        </p:spPr>
        <p:txBody>
          <a:bodyPr wrap="none" rtlCol="0">
            <a:spAutoFit/>
          </a:bodyPr>
          <a:lstStyle/>
          <a:p>
            <a:r>
              <a:rPr lang="zh-CN" altLang="en-US" b="1" dirty="0">
                <a:solidFill>
                  <a:schemeClr val="tx2"/>
                </a:solidFill>
                <a:latin typeface="华文行楷" pitchFamily="2" charset="-122"/>
                <a:ea typeface="华文行楷" pitchFamily="2" charset="-122"/>
              </a:rPr>
              <a:t>光照</a:t>
            </a:r>
          </a:p>
        </p:txBody>
      </p:sp>
      <p:sp>
        <p:nvSpPr>
          <p:cNvPr id="11" name="椭圆 10"/>
          <p:cNvSpPr/>
          <p:nvPr/>
        </p:nvSpPr>
        <p:spPr>
          <a:xfrm>
            <a:off x="6076223" y="609954"/>
            <a:ext cx="106878" cy="106878"/>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椭圆 11"/>
          <p:cNvSpPr/>
          <p:nvPr/>
        </p:nvSpPr>
        <p:spPr>
          <a:xfrm>
            <a:off x="6074248" y="762354"/>
            <a:ext cx="106878" cy="106878"/>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椭圆 12"/>
          <p:cNvSpPr/>
          <p:nvPr/>
        </p:nvSpPr>
        <p:spPr>
          <a:xfrm>
            <a:off x="6072273" y="914754"/>
            <a:ext cx="106878" cy="106878"/>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椭圆 13"/>
          <p:cNvSpPr/>
          <p:nvPr/>
        </p:nvSpPr>
        <p:spPr>
          <a:xfrm>
            <a:off x="6070298" y="1067154"/>
            <a:ext cx="106878" cy="106878"/>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椭圆 14"/>
          <p:cNvSpPr/>
          <p:nvPr/>
        </p:nvSpPr>
        <p:spPr>
          <a:xfrm>
            <a:off x="6080198" y="1231429"/>
            <a:ext cx="106878" cy="106878"/>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椭圆 15"/>
          <p:cNvSpPr/>
          <p:nvPr/>
        </p:nvSpPr>
        <p:spPr>
          <a:xfrm>
            <a:off x="6078223" y="1371954"/>
            <a:ext cx="106878" cy="106878"/>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p:cNvSpPr/>
          <p:nvPr/>
        </p:nvSpPr>
        <p:spPr>
          <a:xfrm>
            <a:off x="6076248" y="1512479"/>
            <a:ext cx="106878" cy="106878"/>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椭圆 18"/>
          <p:cNvSpPr/>
          <p:nvPr/>
        </p:nvSpPr>
        <p:spPr>
          <a:xfrm>
            <a:off x="6264248" y="655479"/>
            <a:ext cx="106878" cy="106878"/>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椭圆 19"/>
          <p:cNvSpPr/>
          <p:nvPr/>
        </p:nvSpPr>
        <p:spPr>
          <a:xfrm>
            <a:off x="6262273" y="855379"/>
            <a:ext cx="106878" cy="106878"/>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椭圆 20"/>
          <p:cNvSpPr/>
          <p:nvPr/>
        </p:nvSpPr>
        <p:spPr>
          <a:xfrm>
            <a:off x="6248423" y="1079029"/>
            <a:ext cx="106878" cy="106878"/>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2" name="椭圆 21"/>
          <p:cNvSpPr/>
          <p:nvPr/>
        </p:nvSpPr>
        <p:spPr>
          <a:xfrm>
            <a:off x="6258323" y="1267054"/>
            <a:ext cx="106878" cy="106878"/>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椭圆 22"/>
          <p:cNvSpPr/>
          <p:nvPr/>
        </p:nvSpPr>
        <p:spPr>
          <a:xfrm>
            <a:off x="6268223" y="1478829"/>
            <a:ext cx="106878" cy="106878"/>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6" name="椭圆 25"/>
          <p:cNvSpPr/>
          <p:nvPr/>
        </p:nvSpPr>
        <p:spPr>
          <a:xfrm>
            <a:off x="6476023" y="807879"/>
            <a:ext cx="106878" cy="106878"/>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椭圆 26"/>
          <p:cNvSpPr/>
          <p:nvPr/>
        </p:nvSpPr>
        <p:spPr>
          <a:xfrm>
            <a:off x="6462173" y="1055279"/>
            <a:ext cx="106878" cy="106878"/>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8" name="椭圆 27"/>
          <p:cNvSpPr/>
          <p:nvPr/>
        </p:nvSpPr>
        <p:spPr>
          <a:xfrm>
            <a:off x="6472073" y="1314554"/>
            <a:ext cx="106878" cy="106878"/>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椭圆 30"/>
          <p:cNvSpPr/>
          <p:nvPr/>
        </p:nvSpPr>
        <p:spPr>
          <a:xfrm>
            <a:off x="6685826" y="1054003"/>
            <a:ext cx="106878" cy="106878"/>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33" name="直接箭头连接符 32"/>
          <p:cNvCxnSpPr/>
          <p:nvPr/>
        </p:nvCxnSpPr>
        <p:spPr>
          <a:xfrm>
            <a:off x="6028723" y="1703194"/>
            <a:ext cx="2648197"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884221" y="1619357"/>
            <a:ext cx="364202" cy="523220"/>
          </a:xfrm>
          <a:prstGeom prst="rect">
            <a:avLst/>
          </a:prstGeom>
          <a:noFill/>
        </p:spPr>
        <p:txBody>
          <a:bodyPr wrap="none" rtlCol="0">
            <a:spAutoFit/>
          </a:bodyPr>
          <a:lstStyle/>
          <a:p>
            <a:r>
              <a:rPr lang="en-US" altLang="zh-CN" dirty="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p:txBody>
      </p:sp>
      <p:sp>
        <p:nvSpPr>
          <p:cNvPr id="35" name="TextBox 34"/>
          <p:cNvSpPr txBox="1"/>
          <p:nvPr/>
        </p:nvSpPr>
        <p:spPr>
          <a:xfrm>
            <a:off x="8505237" y="1568957"/>
            <a:ext cx="343364" cy="523220"/>
          </a:xfrm>
          <a:prstGeom prst="rect">
            <a:avLst/>
          </a:prstGeom>
          <a:noFill/>
        </p:spPr>
        <p:txBody>
          <a:bodyPr wrap="none" rtlCol="0">
            <a:spAutoFit/>
          </a:bodyPr>
          <a:lstStyle/>
          <a:p>
            <a:r>
              <a:rPr lang="en-US" altLang="zh-CN" i="1" dirty="0">
                <a:latin typeface="Times New Roman" pitchFamily="18" charset="0"/>
                <a:cs typeface="Times New Roman" pitchFamily="18" charset="0"/>
              </a:rPr>
              <a:t>x</a:t>
            </a:r>
            <a:endParaRPr lang="zh-CN" altLang="en-US" i="1" dirty="0">
              <a:latin typeface="Times New Roman" pitchFamily="18" charset="0"/>
              <a:cs typeface="Times New Roman" pitchFamily="18" charset="0"/>
            </a:endParaRPr>
          </a:p>
        </p:txBody>
      </p:sp>
      <p:sp>
        <p:nvSpPr>
          <p:cNvPr id="36" name="TextBox 35"/>
          <p:cNvSpPr txBox="1"/>
          <p:nvPr/>
        </p:nvSpPr>
        <p:spPr>
          <a:xfrm>
            <a:off x="7352820" y="1132468"/>
            <a:ext cx="364202" cy="523220"/>
          </a:xfrm>
          <a:prstGeom prst="rect">
            <a:avLst/>
          </a:prstGeom>
          <a:noFill/>
        </p:spPr>
        <p:txBody>
          <a:bodyPr wrap="none" rtlCol="0">
            <a:spAutoFit/>
          </a:bodyPr>
          <a:lstStyle/>
          <a:p>
            <a:r>
              <a:rPr lang="en-US" altLang="zh-CN" dirty="0">
                <a:latin typeface="Times New Roman" pitchFamily="18" charset="0"/>
                <a:cs typeface="Times New Roman" pitchFamily="18" charset="0"/>
              </a:rPr>
              <a:t>n</a:t>
            </a:r>
            <a:endParaRPr lang="zh-CN" altLang="en-US" dirty="0">
              <a:latin typeface="Times New Roman" pitchFamily="18" charset="0"/>
              <a:cs typeface="Times New Roman" pitchFamily="18" charset="0"/>
            </a:endParaRPr>
          </a:p>
        </p:txBody>
      </p:sp>
      <p:sp>
        <p:nvSpPr>
          <p:cNvPr id="37" name="TextBox 36"/>
          <p:cNvSpPr txBox="1"/>
          <p:nvPr/>
        </p:nvSpPr>
        <p:spPr>
          <a:xfrm>
            <a:off x="7705147" y="1585707"/>
            <a:ext cx="423514" cy="523220"/>
          </a:xfrm>
          <a:prstGeom prst="rect">
            <a:avLst/>
          </a:prstGeom>
          <a:noFill/>
        </p:spPr>
        <p:txBody>
          <a:bodyPr wrap="none" rtlCol="0">
            <a:spAutoFit/>
          </a:bodyPr>
          <a:lstStyle/>
          <a:p>
            <a:r>
              <a:rPr lang="en-US" altLang="zh-CN" i="1" dirty="0">
                <a:latin typeface="Times New Roman" pitchFamily="18" charset="0"/>
                <a:cs typeface="Times New Roman" pitchFamily="18" charset="0"/>
              </a:rPr>
              <a:t>w</a:t>
            </a:r>
            <a:endParaRPr lang="zh-CN" altLang="en-US" i="1" dirty="0">
              <a:latin typeface="Times New Roman" pitchFamily="18" charset="0"/>
              <a:cs typeface="Times New Roman" pitchFamily="18" charset="0"/>
            </a:endParaRPr>
          </a:p>
        </p:txBody>
      </p:sp>
      <p:sp>
        <p:nvSpPr>
          <p:cNvPr id="38" name="TextBox 37"/>
          <p:cNvSpPr txBox="1"/>
          <p:nvPr/>
        </p:nvSpPr>
        <p:spPr>
          <a:xfrm>
            <a:off x="1866601" y="1975093"/>
            <a:ext cx="2915225" cy="523220"/>
          </a:xfrm>
          <a:prstGeom prst="rect">
            <a:avLst/>
          </a:prstGeom>
          <a:noFill/>
        </p:spPr>
        <p:txBody>
          <a:bodyPr wrap="square" rtlCol="0">
            <a:spAutoFit/>
          </a:bodyPr>
          <a:lstStyle/>
          <a:p>
            <a:r>
              <a:rPr lang="zh-CN" altLang="en-US" b="1" dirty="0"/>
              <a:t>厚样品</a:t>
            </a:r>
            <a:r>
              <a:rPr lang="en-US" altLang="zh-CN" b="1" dirty="0">
                <a:latin typeface="Times New Roman" pitchFamily="18" charset="0"/>
                <a:cs typeface="Times New Roman" pitchFamily="18" charset="0"/>
              </a:rPr>
              <a:t>(</a:t>
            </a:r>
            <a:r>
              <a:rPr lang="en-US" altLang="zh-CN" b="1" i="1" dirty="0">
                <a:latin typeface="Times New Roman" pitchFamily="18" charset="0"/>
                <a:cs typeface="Times New Roman" pitchFamily="18" charset="0"/>
              </a:rPr>
              <a:t>w</a:t>
            </a:r>
            <a:r>
              <a:rPr lang="en-US" altLang="zh-CN" b="1" dirty="0">
                <a:latin typeface="Times New Roman" pitchFamily="18" charset="0"/>
                <a:cs typeface="Times New Roman" pitchFamily="18" charset="0"/>
              </a:rPr>
              <a:t>&gt;&gt;</a:t>
            </a:r>
            <a:r>
              <a:rPr lang="en-US" altLang="zh-CN" b="1" i="1" dirty="0" err="1">
                <a:latin typeface="Times New Roman" pitchFamily="18" charset="0"/>
                <a:cs typeface="Times New Roman" pitchFamily="18" charset="0"/>
              </a:rPr>
              <a:t>L</a:t>
            </a:r>
            <a:r>
              <a:rPr lang="en-US" altLang="zh-CN" b="1" i="1" baseline="-25000" dirty="0" err="1">
                <a:latin typeface="Times New Roman" pitchFamily="18" charset="0"/>
                <a:cs typeface="Times New Roman" pitchFamily="18" charset="0"/>
              </a:rPr>
              <a:t>p</a:t>
            </a:r>
            <a:r>
              <a:rPr lang="en-US" altLang="zh-CN" b="1" dirty="0">
                <a:latin typeface="Times New Roman" pitchFamily="18" charset="0"/>
                <a:cs typeface="Times New Roman" pitchFamily="18" charset="0"/>
              </a:rPr>
              <a:t>)</a:t>
            </a:r>
            <a:r>
              <a:rPr lang="zh-CN" altLang="en-US" b="1" dirty="0"/>
              <a:t>：</a:t>
            </a:r>
          </a:p>
        </p:txBody>
      </p:sp>
      <mc:AlternateContent xmlns:mc="http://schemas.openxmlformats.org/markup-compatibility/2006" xmlns:a14="http://schemas.microsoft.com/office/drawing/2010/main">
        <mc:Choice Requires="a14">
          <p:sp>
            <p:nvSpPr>
              <p:cNvPr id="39" name="TextBox 38"/>
              <p:cNvSpPr txBox="1"/>
              <p:nvPr/>
            </p:nvSpPr>
            <p:spPr>
              <a:xfrm>
                <a:off x="4602517" y="1969861"/>
                <a:ext cx="258320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𝒙</m:t>
                      </m:r>
                      <m:r>
                        <a:rPr lang="en-US" altLang="zh-CN" b="1" i="1">
                          <a:latin typeface="Cambria Math"/>
                          <a:ea typeface="Cambria Math"/>
                        </a:rPr>
                        <m:t>→∞,∆</m:t>
                      </m:r>
                      <m:r>
                        <a:rPr lang="en-US" altLang="zh-CN" b="1" i="1">
                          <a:latin typeface="Cambria Math"/>
                          <a:ea typeface="Cambria Math"/>
                        </a:rPr>
                        <m:t>𝒑</m:t>
                      </m:r>
                      <m:r>
                        <a:rPr lang="en-US" altLang="zh-CN" b="1" i="1">
                          <a:latin typeface="Cambria Math"/>
                          <a:ea typeface="Cambria Math"/>
                        </a:rPr>
                        <m:t>→</m:t>
                      </m:r>
                      <m:r>
                        <a:rPr lang="en-US" altLang="zh-CN" b="1" i="1">
                          <a:latin typeface="Cambria Math"/>
                          <a:ea typeface="Cambria Math"/>
                        </a:rPr>
                        <m:t>𝟎</m:t>
                      </m:r>
                    </m:oMath>
                  </m:oMathPara>
                </a14:m>
                <a:endParaRPr lang="zh-CN" altLang="en-US" b="1" dirty="0"/>
              </a:p>
            </p:txBody>
          </p:sp>
        </mc:Choice>
        <mc:Fallback xmlns="">
          <p:sp>
            <p:nvSpPr>
              <p:cNvPr id="39" name="TextBox 38"/>
              <p:cNvSpPr txBox="1">
                <a:spLocks noRot="1" noChangeAspect="1" noMove="1" noResize="1" noEditPoints="1" noAdjustHandles="1" noChangeArrowheads="1" noChangeShapeType="1" noTextEdit="1"/>
              </p:cNvSpPr>
              <p:nvPr/>
            </p:nvSpPr>
            <p:spPr>
              <a:xfrm>
                <a:off x="4602517" y="1969861"/>
                <a:ext cx="2583207" cy="52322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1872546" y="2498313"/>
                <a:ext cx="5117619" cy="9618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a:rPr>
                        <m:t>∆</m:t>
                      </m:r>
                      <m:r>
                        <a:rPr lang="en-US" altLang="zh-CN" b="1" i="1">
                          <a:latin typeface="Cambria Math"/>
                        </a:rPr>
                        <m:t>𝒑</m:t>
                      </m:r>
                      <m:d>
                        <m:dPr>
                          <m:ctrlPr>
                            <a:rPr lang="en-US" altLang="zh-CN" b="1" i="1">
                              <a:latin typeface="Cambria Math" panose="02040503050406030204" pitchFamily="18" charset="0"/>
                            </a:rPr>
                          </m:ctrlPr>
                        </m:dPr>
                        <m:e>
                          <m:r>
                            <a:rPr lang="en-US" altLang="zh-CN" b="1" i="1">
                              <a:latin typeface="Cambria Math"/>
                            </a:rPr>
                            <m:t>𝒙</m:t>
                          </m:r>
                        </m:e>
                      </m:d>
                      <m:r>
                        <a:rPr lang="en-US" altLang="zh-CN" b="1" i="1">
                          <a:latin typeface="Cambria Math"/>
                        </a:rPr>
                        <m:t>=</m:t>
                      </m:r>
                      <m:r>
                        <a:rPr lang="en-US" altLang="zh-CN" b="1" i="1">
                          <a:latin typeface="Cambria Math"/>
                        </a:rPr>
                        <m:t>𝑨𝒆𝒙𝒑</m:t>
                      </m:r>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𝒙</m:t>
                          </m:r>
                        </m:num>
                        <m:den>
                          <m:sSub>
                            <m:sSubPr>
                              <m:ctrlPr>
                                <a:rPr lang="en-US" altLang="zh-CN" b="1" i="1">
                                  <a:latin typeface="Cambria Math" panose="02040503050406030204" pitchFamily="18" charset="0"/>
                                </a:rPr>
                              </m:ctrlPr>
                            </m:sSubPr>
                            <m:e>
                              <m:r>
                                <a:rPr lang="en-US" altLang="zh-CN" b="1" i="1">
                                  <a:latin typeface="Cambria Math"/>
                                </a:rPr>
                                <m:t>𝑳</m:t>
                              </m:r>
                            </m:e>
                            <m:sub>
                              <m:r>
                                <a:rPr lang="en-US" altLang="zh-CN" b="1" i="1">
                                  <a:latin typeface="Cambria Math"/>
                                </a:rPr>
                                <m:t>𝒑</m:t>
                              </m:r>
                            </m:sub>
                          </m:sSub>
                        </m:den>
                      </m:f>
                      <m:r>
                        <a:rPr lang="en-US" altLang="zh-CN" b="1" i="1">
                          <a:latin typeface="Cambria Math"/>
                        </a:rPr>
                        <m:t>+</m:t>
                      </m:r>
                      <m:r>
                        <a:rPr lang="en-US" altLang="zh-CN" b="1" i="1">
                          <a:latin typeface="Cambria Math"/>
                        </a:rPr>
                        <m:t>𝑩𝒆𝒙𝒑</m:t>
                      </m:r>
                      <m:f>
                        <m:fPr>
                          <m:ctrlPr>
                            <a:rPr lang="en-US" altLang="zh-CN" b="1" i="1">
                              <a:latin typeface="Cambria Math" panose="02040503050406030204" pitchFamily="18" charset="0"/>
                            </a:rPr>
                          </m:ctrlPr>
                        </m:fPr>
                        <m:num>
                          <m:r>
                            <a:rPr lang="en-US" altLang="zh-CN" b="1" i="1">
                              <a:latin typeface="Cambria Math"/>
                            </a:rPr>
                            <m:t>𝒙</m:t>
                          </m:r>
                        </m:num>
                        <m:den>
                          <m:sSub>
                            <m:sSubPr>
                              <m:ctrlPr>
                                <a:rPr lang="en-US" altLang="zh-CN" b="1" i="1">
                                  <a:latin typeface="Cambria Math" panose="02040503050406030204" pitchFamily="18" charset="0"/>
                                </a:rPr>
                              </m:ctrlPr>
                            </m:sSubPr>
                            <m:e>
                              <m:r>
                                <a:rPr lang="en-US" altLang="zh-CN" b="1" i="1">
                                  <a:latin typeface="Cambria Math"/>
                                </a:rPr>
                                <m:t>𝑳</m:t>
                              </m:r>
                            </m:e>
                            <m:sub>
                              <m:r>
                                <a:rPr lang="en-US" altLang="zh-CN" b="1" i="1">
                                  <a:latin typeface="Cambria Math"/>
                                </a:rPr>
                                <m:t>𝒑</m:t>
                              </m:r>
                            </m:sub>
                          </m:sSub>
                        </m:den>
                      </m:f>
                    </m:oMath>
                  </m:oMathPara>
                </a14:m>
                <a:endParaRPr lang="zh-CN" altLang="en-US" b="1" dirty="0"/>
              </a:p>
            </p:txBody>
          </p:sp>
        </mc:Choice>
        <mc:Fallback xmlns="">
          <p:sp>
            <p:nvSpPr>
              <p:cNvPr id="40" name="TextBox 39"/>
              <p:cNvSpPr txBox="1">
                <a:spLocks noRot="1" noChangeAspect="1" noMove="1" noResize="1" noEditPoints="1" noAdjustHandles="1" noChangeArrowheads="1" noChangeShapeType="1" noTextEdit="1"/>
              </p:cNvSpPr>
              <p:nvPr/>
            </p:nvSpPr>
            <p:spPr>
              <a:xfrm>
                <a:off x="1872546" y="2498313"/>
                <a:ext cx="5117619" cy="961866"/>
              </a:xfrm>
              <a:prstGeom prst="rect">
                <a:avLst/>
              </a:prstGeom>
              <a:blipFill>
                <a:blip r:embed="rId4"/>
                <a:stretch>
                  <a:fillRect/>
                </a:stretch>
              </a:blipFill>
            </p:spPr>
            <p:txBody>
              <a:bodyPr/>
              <a:lstStyle/>
              <a:p>
                <a:r>
                  <a:rPr lang="zh-CN" altLang="en-US">
                    <a:noFill/>
                  </a:rPr>
                  <a:t> </a:t>
                </a:r>
              </a:p>
            </p:txBody>
          </p:sp>
        </mc:Fallback>
      </mc:AlternateContent>
      <p:sp>
        <p:nvSpPr>
          <p:cNvPr id="41" name="任意多边形 40"/>
          <p:cNvSpPr/>
          <p:nvPr/>
        </p:nvSpPr>
        <p:spPr>
          <a:xfrm>
            <a:off x="5486646" y="3477323"/>
            <a:ext cx="1503518" cy="83127"/>
          </a:xfrm>
          <a:custGeom>
            <a:avLst/>
            <a:gdLst>
              <a:gd name="connsiteX0" fmla="*/ 0 w 1717864"/>
              <a:gd name="connsiteY0" fmla="*/ 83127 h 83127"/>
              <a:gd name="connsiteX1" fmla="*/ 736270 w 1717864"/>
              <a:gd name="connsiteY1" fmla="*/ 71252 h 83127"/>
              <a:gd name="connsiteX2" fmla="*/ 938151 w 1717864"/>
              <a:gd name="connsiteY2" fmla="*/ 59377 h 83127"/>
              <a:gd name="connsiteX3" fmla="*/ 1009402 w 1717864"/>
              <a:gd name="connsiteY3" fmla="*/ 35626 h 83127"/>
              <a:gd name="connsiteX4" fmla="*/ 1163782 w 1717864"/>
              <a:gd name="connsiteY4" fmla="*/ 11875 h 83127"/>
              <a:gd name="connsiteX5" fmla="*/ 1211283 w 1717864"/>
              <a:gd name="connsiteY5" fmla="*/ 0 h 83127"/>
              <a:gd name="connsiteX6" fmla="*/ 1591293 w 1717864"/>
              <a:gd name="connsiteY6" fmla="*/ 11875 h 83127"/>
              <a:gd name="connsiteX7" fmla="*/ 1698171 w 1717864"/>
              <a:gd name="connsiteY7" fmla="*/ 23751 h 83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7864" h="83127">
                <a:moveTo>
                  <a:pt x="0" y="83127"/>
                </a:moveTo>
                <a:lnTo>
                  <a:pt x="736270" y="71252"/>
                </a:lnTo>
                <a:cubicBezTo>
                  <a:pt x="803658" y="69546"/>
                  <a:pt x="871307" y="68096"/>
                  <a:pt x="938151" y="59377"/>
                </a:cubicBezTo>
                <a:cubicBezTo>
                  <a:pt x="962976" y="56139"/>
                  <a:pt x="984853" y="40536"/>
                  <a:pt x="1009402" y="35626"/>
                </a:cubicBezTo>
                <a:cubicBezTo>
                  <a:pt x="1191029" y="-698"/>
                  <a:pt x="904937" y="55016"/>
                  <a:pt x="1163782" y="11875"/>
                </a:cubicBezTo>
                <a:cubicBezTo>
                  <a:pt x="1179881" y="9192"/>
                  <a:pt x="1195449" y="3958"/>
                  <a:pt x="1211283" y="0"/>
                </a:cubicBezTo>
                <a:lnTo>
                  <a:pt x="1591293" y="11875"/>
                </a:lnTo>
                <a:cubicBezTo>
                  <a:pt x="1838629" y="24242"/>
                  <a:pt x="1635975" y="23751"/>
                  <a:pt x="1698171" y="23751"/>
                </a:cubicBezTo>
              </a:path>
            </a:pathLst>
          </a:cu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3" name="TextBox 42"/>
              <p:cNvSpPr txBox="1"/>
              <p:nvPr/>
            </p:nvSpPr>
            <p:spPr>
              <a:xfrm>
                <a:off x="2735570" y="3414628"/>
                <a:ext cx="122578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𝑩</m:t>
                      </m:r>
                      <m:r>
                        <a:rPr lang="en-US" altLang="zh-CN" b="1" i="1">
                          <a:latin typeface="Cambria Math"/>
                        </a:rPr>
                        <m:t>=</m:t>
                      </m:r>
                      <m:r>
                        <a:rPr lang="en-US" altLang="zh-CN" b="1" i="1">
                          <a:latin typeface="Cambria Math"/>
                        </a:rPr>
                        <m:t>𝟎</m:t>
                      </m:r>
                    </m:oMath>
                  </m:oMathPara>
                </a14:m>
                <a:endParaRPr lang="zh-CN" altLang="en-US" b="1" dirty="0"/>
              </a:p>
            </p:txBody>
          </p:sp>
        </mc:Choice>
        <mc:Fallback xmlns="">
          <p:sp>
            <p:nvSpPr>
              <p:cNvPr id="43" name="TextBox 42"/>
              <p:cNvSpPr txBox="1">
                <a:spLocks noRot="1" noChangeAspect="1" noMove="1" noResize="1" noEditPoints="1" noAdjustHandles="1" noChangeArrowheads="1" noChangeShapeType="1" noTextEdit="1"/>
              </p:cNvSpPr>
              <p:nvPr/>
            </p:nvSpPr>
            <p:spPr>
              <a:xfrm>
                <a:off x="2735570" y="3414628"/>
                <a:ext cx="1225784" cy="523220"/>
              </a:xfrm>
              <a:prstGeom prst="rect">
                <a:avLst/>
              </a:prstGeom>
              <a:blipFill>
                <a:blip r:embed="rId5"/>
                <a:stretch>
                  <a:fillRect/>
                </a:stretch>
              </a:blipFill>
            </p:spPr>
            <p:txBody>
              <a:bodyPr/>
              <a:lstStyle/>
              <a:p>
                <a:r>
                  <a:rPr lang="zh-CN" altLang="en-US">
                    <a:noFill/>
                  </a:rPr>
                  <a:t> </a:t>
                </a:r>
              </a:p>
            </p:txBody>
          </p:sp>
        </mc:Fallback>
      </mc:AlternateContent>
      <p:sp>
        <p:nvSpPr>
          <p:cNvPr id="44" name="矩形 43"/>
          <p:cNvSpPr/>
          <p:nvPr/>
        </p:nvSpPr>
        <p:spPr>
          <a:xfrm>
            <a:off x="5115205" y="2493081"/>
            <a:ext cx="1851935" cy="1298938"/>
          </a:xfrm>
          <a:prstGeom prst="rect">
            <a:avLst/>
          </a:prstGeom>
          <a:solidFill>
            <a:schemeClr val="bg1"/>
          </a:solidFill>
          <a:ln w="28575">
            <a:solidFill>
              <a:schemeClr val="bg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mc:AlternateContent xmlns:mc="http://schemas.openxmlformats.org/markup-compatibility/2006" xmlns:a14="http://schemas.microsoft.com/office/drawing/2010/main">
        <mc:Choice Requires="a14">
          <p:sp>
            <p:nvSpPr>
              <p:cNvPr id="45" name="TextBox 44"/>
              <p:cNvSpPr txBox="1"/>
              <p:nvPr/>
            </p:nvSpPr>
            <p:spPr>
              <a:xfrm>
                <a:off x="457754" y="3810888"/>
                <a:ext cx="281769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𝒙</m:t>
                      </m:r>
                      <m:r>
                        <a:rPr lang="en-US" altLang="zh-CN" b="1" i="1">
                          <a:latin typeface="Cambria Math"/>
                        </a:rPr>
                        <m:t>=</m:t>
                      </m:r>
                      <m:r>
                        <a:rPr lang="en-US" altLang="zh-CN" b="1" i="1">
                          <a:latin typeface="Cambria Math"/>
                        </a:rPr>
                        <m:t>𝟎</m:t>
                      </m:r>
                      <m:r>
                        <a:rPr lang="en-US" altLang="zh-CN" b="1" i="1">
                          <a:latin typeface="Cambria Math"/>
                          <a:ea typeface="Cambria Math"/>
                        </a:rPr>
                        <m:t>,∆</m:t>
                      </m:r>
                      <m:r>
                        <a:rPr lang="en-US" altLang="zh-CN" b="1" i="1">
                          <a:latin typeface="Cambria Math"/>
                          <a:ea typeface="Cambria Math"/>
                        </a:rPr>
                        <m:t>𝒑</m:t>
                      </m:r>
                      <m:r>
                        <a:rPr lang="en-US" altLang="zh-CN" b="1" i="1">
                          <a:latin typeface="Cambria Math"/>
                          <a:ea typeface="Cambria Math"/>
                        </a:rPr>
                        <m:t>=∆</m:t>
                      </m:r>
                      <m:sSub>
                        <m:sSubPr>
                          <m:ctrlPr>
                            <a:rPr lang="en-US" altLang="zh-CN" b="1" i="1">
                              <a:latin typeface="Cambria Math" panose="02040503050406030204" pitchFamily="18" charset="0"/>
                              <a:ea typeface="Cambria Math"/>
                            </a:rPr>
                          </m:ctrlPr>
                        </m:sSubPr>
                        <m:e>
                          <m:r>
                            <a:rPr lang="en-US" altLang="zh-CN" b="1" i="1">
                              <a:latin typeface="Cambria Math"/>
                              <a:ea typeface="Cambria Math"/>
                            </a:rPr>
                            <m:t>𝒑</m:t>
                          </m:r>
                        </m:e>
                        <m:sub>
                          <m:r>
                            <a:rPr lang="en-US" altLang="zh-CN" b="1" i="1">
                              <a:latin typeface="Cambria Math"/>
                              <a:ea typeface="Cambria Math"/>
                            </a:rPr>
                            <m:t>𝟎</m:t>
                          </m:r>
                        </m:sub>
                      </m:sSub>
                    </m:oMath>
                  </m:oMathPara>
                </a14:m>
                <a:endParaRPr lang="zh-CN" altLang="en-US" b="1" dirty="0"/>
              </a:p>
            </p:txBody>
          </p:sp>
        </mc:Choice>
        <mc:Fallback xmlns="">
          <p:sp>
            <p:nvSpPr>
              <p:cNvPr id="45" name="TextBox 44"/>
              <p:cNvSpPr txBox="1">
                <a:spLocks noRot="1" noChangeAspect="1" noMove="1" noResize="1" noEditPoints="1" noAdjustHandles="1" noChangeArrowheads="1" noChangeShapeType="1" noTextEdit="1"/>
              </p:cNvSpPr>
              <p:nvPr/>
            </p:nvSpPr>
            <p:spPr>
              <a:xfrm>
                <a:off x="457754" y="3810888"/>
                <a:ext cx="2817694" cy="52322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3487557" y="3822059"/>
                <a:ext cx="159652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𝑨</m:t>
                      </m:r>
                      <m:r>
                        <a:rPr lang="en-US" altLang="zh-CN" b="1" i="1">
                          <a:latin typeface="Cambria Math"/>
                        </a:rPr>
                        <m:t>=∆</m:t>
                      </m:r>
                      <m:sSub>
                        <m:sSubPr>
                          <m:ctrlPr>
                            <a:rPr lang="en-US" altLang="zh-CN" b="1" i="1">
                              <a:latin typeface="Cambria Math" panose="02040503050406030204" pitchFamily="18" charset="0"/>
                              <a:ea typeface="Cambria Math"/>
                            </a:rPr>
                          </m:ctrlPr>
                        </m:sSubPr>
                        <m:e>
                          <m:r>
                            <a:rPr lang="en-US" altLang="zh-CN" b="1" i="1">
                              <a:latin typeface="Cambria Math"/>
                              <a:ea typeface="Cambria Math"/>
                            </a:rPr>
                            <m:t>𝒑</m:t>
                          </m:r>
                        </m:e>
                        <m:sub>
                          <m:r>
                            <a:rPr lang="en-US" altLang="zh-CN" b="1" i="1">
                              <a:latin typeface="Cambria Math"/>
                              <a:ea typeface="Cambria Math"/>
                            </a:rPr>
                            <m:t>𝟎</m:t>
                          </m:r>
                        </m:sub>
                      </m:sSub>
                    </m:oMath>
                  </m:oMathPara>
                </a14:m>
                <a:endParaRPr lang="zh-CN" altLang="en-US" b="1" dirty="0"/>
              </a:p>
            </p:txBody>
          </p:sp>
        </mc:Choice>
        <mc:Fallback xmlns="">
          <p:sp>
            <p:nvSpPr>
              <p:cNvPr id="46" name="TextBox 45"/>
              <p:cNvSpPr txBox="1">
                <a:spLocks noRot="1" noChangeAspect="1" noMove="1" noResize="1" noEditPoints="1" noAdjustHandles="1" noChangeArrowheads="1" noChangeShapeType="1" noTextEdit="1"/>
              </p:cNvSpPr>
              <p:nvPr/>
            </p:nvSpPr>
            <p:spPr>
              <a:xfrm>
                <a:off x="3487557" y="3822059"/>
                <a:ext cx="1596527" cy="52322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6107196" y="2557019"/>
                <a:ext cx="3734484" cy="961866"/>
              </a:xfrm>
              <a:prstGeom prst="rect">
                <a:avLst/>
              </a:prstGeom>
              <a:solidFill>
                <a:schemeClr val="tx2">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a:rPr>
                        <m:t>∆</m:t>
                      </m:r>
                      <m:r>
                        <a:rPr lang="en-US" altLang="zh-CN" b="1" i="1">
                          <a:latin typeface="Cambria Math"/>
                        </a:rPr>
                        <m:t>𝒑</m:t>
                      </m:r>
                      <m:d>
                        <m:dPr>
                          <m:ctrlPr>
                            <a:rPr lang="en-US" altLang="zh-CN" b="1" i="1">
                              <a:latin typeface="Cambria Math" panose="02040503050406030204" pitchFamily="18" charset="0"/>
                            </a:rPr>
                          </m:ctrlPr>
                        </m:dPr>
                        <m:e>
                          <m:r>
                            <a:rPr lang="en-US" altLang="zh-CN" b="1" i="1">
                              <a:latin typeface="Cambria Math"/>
                            </a:rPr>
                            <m:t>𝒙</m:t>
                          </m:r>
                        </m:e>
                      </m:d>
                      <m:r>
                        <a:rPr lang="en-US" altLang="zh-CN" b="1" i="1">
                          <a:latin typeface="Cambria Math"/>
                        </a:rPr>
                        <m:t>=</m:t>
                      </m:r>
                      <m:r>
                        <a:rPr lang="en-US" altLang="zh-CN" b="1" i="1">
                          <a:latin typeface="Cambria Math"/>
                          <a:ea typeface="Cambria Math"/>
                        </a:rPr>
                        <m:t>∆</m:t>
                      </m:r>
                      <m:sSub>
                        <m:sSubPr>
                          <m:ctrlPr>
                            <a:rPr lang="en-US" altLang="zh-CN" b="1" i="1">
                              <a:latin typeface="Cambria Math" panose="02040503050406030204" pitchFamily="18" charset="0"/>
                              <a:ea typeface="Cambria Math"/>
                            </a:rPr>
                          </m:ctrlPr>
                        </m:sSubPr>
                        <m:e>
                          <m:r>
                            <a:rPr lang="en-US" altLang="zh-CN" b="1" i="1">
                              <a:latin typeface="Cambria Math"/>
                              <a:ea typeface="Cambria Math"/>
                            </a:rPr>
                            <m:t>𝒑</m:t>
                          </m:r>
                        </m:e>
                        <m:sub>
                          <m:r>
                            <a:rPr lang="en-US" altLang="zh-CN" b="1" i="1">
                              <a:latin typeface="Cambria Math"/>
                              <a:ea typeface="Cambria Math"/>
                            </a:rPr>
                            <m:t>𝟎</m:t>
                          </m:r>
                        </m:sub>
                      </m:sSub>
                      <m:r>
                        <a:rPr lang="en-US" altLang="zh-CN" b="1" i="1">
                          <a:latin typeface="Cambria Math"/>
                        </a:rPr>
                        <m:t>𝒆𝒙𝒑</m:t>
                      </m:r>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𝒙</m:t>
                          </m:r>
                        </m:num>
                        <m:den>
                          <m:sSub>
                            <m:sSubPr>
                              <m:ctrlPr>
                                <a:rPr lang="en-US" altLang="zh-CN" b="1" i="1">
                                  <a:latin typeface="Cambria Math" panose="02040503050406030204" pitchFamily="18" charset="0"/>
                                </a:rPr>
                              </m:ctrlPr>
                            </m:sSubPr>
                            <m:e>
                              <m:r>
                                <a:rPr lang="en-US" altLang="zh-CN" b="1" i="1">
                                  <a:latin typeface="Cambria Math"/>
                                </a:rPr>
                                <m:t>𝑳</m:t>
                              </m:r>
                            </m:e>
                            <m:sub>
                              <m:r>
                                <a:rPr lang="en-US" altLang="zh-CN" b="1" i="1">
                                  <a:latin typeface="Cambria Math"/>
                                </a:rPr>
                                <m:t>𝒑</m:t>
                              </m:r>
                            </m:sub>
                          </m:sSub>
                        </m:den>
                      </m:f>
                    </m:oMath>
                  </m:oMathPara>
                </a14:m>
                <a:endParaRPr lang="zh-CN" altLang="en-US" b="1" dirty="0"/>
              </a:p>
            </p:txBody>
          </p:sp>
        </mc:Choice>
        <mc:Fallback xmlns="">
          <p:sp>
            <p:nvSpPr>
              <p:cNvPr id="47" name="TextBox 46"/>
              <p:cNvSpPr txBox="1">
                <a:spLocks noRot="1" noChangeAspect="1" noMove="1" noResize="1" noEditPoints="1" noAdjustHandles="1" noChangeArrowheads="1" noChangeShapeType="1" noTextEdit="1"/>
              </p:cNvSpPr>
              <p:nvPr/>
            </p:nvSpPr>
            <p:spPr>
              <a:xfrm>
                <a:off x="6107196" y="2557019"/>
                <a:ext cx="3734484" cy="961866"/>
              </a:xfrm>
              <a:prstGeom prst="rect">
                <a:avLst/>
              </a:prstGeom>
              <a:blipFill>
                <a:blip r:embed="rId8"/>
                <a:stretch>
                  <a:fillRect/>
                </a:stretch>
              </a:blipFill>
            </p:spPr>
            <p:txBody>
              <a:bodyPr/>
              <a:lstStyle/>
              <a:p>
                <a:r>
                  <a:rPr lang="zh-CN" altLang="en-US">
                    <a:noFill/>
                  </a:rPr>
                  <a:t> </a:t>
                </a:r>
              </a:p>
            </p:txBody>
          </p:sp>
        </mc:Fallback>
      </mc:AlternateContent>
      <p:sp>
        <p:nvSpPr>
          <p:cNvPr id="48" name="TextBox 47"/>
          <p:cNvSpPr txBox="1"/>
          <p:nvPr/>
        </p:nvSpPr>
        <p:spPr>
          <a:xfrm>
            <a:off x="5263621" y="3676238"/>
            <a:ext cx="5981104" cy="954107"/>
          </a:xfrm>
          <a:prstGeom prst="rect">
            <a:avLst/>
          </a:prstGeom>
          <a:noFill/>
        </p:spPr>
        <p:txBody>
          <a:bodyPr wrap="square" rtlCol="0">
            <a:spAutoFit/>
          </a:bodyPr>
          <a:lstStyle/>
          <a:p>
            <a:r>
              <a:rPr lang="en-US" altLang="zh-CN" b="1" i="1" dirty="0" err="1">
                <a:solidFill>
                  <a:schemeClr val="tx2"/>
                </a:solidFill>
                <a:latin typeface="Times New Roman" pitchFamily="18" charset="0"/>
                <a:ea typeface="华文楷体" pitchFamily="2" charset="-122"/>
                <a:cs typeface="Times New Roman" pitchFamily="18" charset="0"/>
              </a:rPr>
              <a:t>L</a:t>
            </a:r>
            <a:r>
              <a:rPr lang="en-US" altLang="zh-CN" b="1" i="1" baseline="-25000" dirty="0" err="1">
                <a:solidFill>
                  <a:schemeClr val="tx2"/>
                </a:solidFill>
                <a:latin typeface="Times New Roman" pitchFamily="18" charset="0"/>
                <a:ea typeface="华文楷体" pitchFamily="2" charset="-122"/>
                <a:cs typeface="Times New Roman" pitchFamily="18" charset="0"/>
              </a:rPr>
              <a:t>p</a:t>
            </a:r>
            <a:r>
              <a:rPr lang="zh-CN" altLang="zh-CN" b="1" dirty="0">
                <a:solidFill>
                  <a:schemeClr val="tx2"/>
                </a:solidFill>
                <a:latin typeface="Times New Roman" pitchFamily="18" charset="0"/>
                <a:ea typeface="华文楷体" pitchFamily="2" charset="-122"/>
                <a:cs typeface="Times New Roman" pitchFamily="18" charset="0"/>
              </a:rPr>
              <a:t>实际上就是非平衡空穴在复合前由于扩散运动而深入样品的平均距离</a:t>
            </a:r>
            <a:r>
              <a:rPr lang="zh-CN" altLang="en-US" b="1" dirty="0">
                <a:solidFill>
                  <a:schemeClr val="tx2"/>
                </a:solidFill>
                <a:latin typeface="Times New Roman" pitchFamily="18" charset="0"/>
                <a:ea typeface="华文楷体" pitchFamily="2" charset="-122"/>
                <a:cs typeface="Times New Roman" pitchFamily="18" charset="0"/>
              </a:rPr>
              <a:t>。</a:t>
            </a:r>
            <a:r>
              <a:rPr lang="en-US" altLang="zh-CN" b="1" dirty="0">
                <a:solidFill>
                  <a:schemeClr val="tx2"/>
                </a:solidFill>
                <a:latin typeface="Times New Roman" pitchFamily="18" charset="0"/>
                <a:ea typeface="华文楷体" pitchFamily="2" charset="-122"/>
                <a:cs typeface="Times New Roman" pitchFamily="18" charset="0"/>
              </a:rPr>
              <a:t> </a:t>
            </a:r>
            <a:endParaRPr lang="zh-CN" altLang="en-US" b="1" dirty="0">
              <a:solidFill>
                <a:schemeClr val="tx2"/>
              </a:solidFill>
              <a:latin typeface="Times New Roman" pitchFamily="18" charset="0"/>
              <a:ea typeface="华文楷体" pitchFamily="2" charset="-122"/>
              <a:cs typeface="Times New Roman" pitchFamily="18" charset="0"/>
            </a:endParaRPr>
          </a:p>
        </p:txBody>
      </p:sp>
      <p:grpSp>
        <p:nvGrpSpPr>
          <p:cNvPr id="42" name="组合 41"/>
          <p:cNvGrpSpPr/>
          <p:nvPr/>
        </p:nvGrpSpPr>
        <p:grpSpPr>
          <a:xfrm>
            <a:off x="10029093" y="6448526"/>
            <a:ext cx="552450" cy="314325"/>
            <a:chOff x="5172075" y="6438900"/>
            <a:chExt cx="552450" cy="314325"/>
          </a:xfrm>
        </p:grpSpPr>
        <p:sp>
          <p:nvSpPr>
            <p:cNvPr id="49" name="棱台 48"/>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右箭头 49"/>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1" name="TextBox 50"/>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sp>
        <p:nvSpPr>
          <p:cNvPr id="52" name="TextBox 51"/>
          <p:cNvSpPr txBox="1"/>
          <p:nvPr/>
        </p:nvSpPr>
        <p:spPr>
          <a:xfrm>
            <a:off x="1142707" y="4927781"/>
            <a:ext cx="2095971" cy="523220"/>
          </a:xfrm>
          <a:prstGeom prst="rect">
            <a:avLst/>
          </a:prstGeom>
          <a:noFill/>
        </p:spPr>
        <p:txBody>
          <a:bodyPr wrap="square" rtlCol="0">
            <a:spAutoFit/>
          </a:bodyPr>
          <a:lstStyle/>
          <a:p>
            <a:r>
              <a:rPr lang="zh-CN" altLang="en-US" b="1" dirty="0">
                <a:solidFill>
                  <a:srgbClr val="CC00CC"/>
                </a:solidFill>
              </a:rPr>
              <a:t>扩散流密度</a:t>
            </a:r>
          </a:p>
        </p:txBody>
      </p:sp>
      <mc:AlternateContent xmlns:mc="http://schemas.openxmlformats.org/markup-compatibility/2006" xmlns:a14="http://schemas.microsoft.com/office/drawing/2010/main">
        <mc:Choice Requires="a14">
          <p:sp>
            <p:nvSpPr>
              <p:cNvPr id="53" name="TextBox 52"/>
              <p:cNvSpPr txBox="1"/>
              <p:nvPr/>
            </p:nvSpPr>
            <p:spPr>
              <a:xfrm>
                <a:off x="2878413" y="4695045"/>
                <a:ext cx="2079159"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𝑫</m:t>
                          </m:r>
                        </m:e>
                        <m:sub>
                          <m:r>
                            <a:rPr lang="en-US" altLang="zh-CN" b="1" i="1">
                              <a:latin typeface="Cambria Math"/>
                            </a:rPr>
                            <m:t>𝒑</m:t>
                          </m:r>
                        </m:sub>
                      </m:sSub>
                      <m:f>
                        <m:fPr>
                          <m:ctrlPr>
                            <a:rPr lang="en-US" altLang="zh-CN" b="1" i="1">
                              <a:latin typeface="Cambria Math" panose="02040503050406030204" pitchFamily="18" charset="0"/>
                            </a:rPr>
                          </m:ctrlPr>
                        </m:fPr>
                        <m:num>
                          <m:r>
                            <a:rPr lang="zh-CN" altLang="en-US" b="1" i="1">
                              <a:latin typeface="Cambria Math"/>
                            </a:rPr>
                            <m:t>𝝏</m:t>
                          </m:r>
                          <m:r>
                            <a:rPr lang="zh-CN" altLang="en-US" b="1" i="1">
                              <a:latin typeface="Cambria Math"/>
                            </a:rPr>
                            <m:t>∆</m:t>
                          </m:r>
                          <m:r>
                            <a:rPr lang="en-US" altLang="zh-CN" b="1" i="1">
                              <a:latin typeface="Cambria Math"/>
                            </a:rPr>
                            <m:t>𝒑</m:t>
                          </m:r>
                        </m:num>
                        <m:den>
                          <m:r>
                            <a:rPr lang="zh-CN" altLang="en-US" b="1" i="1">
                              <a:latin typeface="Cambria Math"/>
                            </a:rPr>
                            <m:t>𝝏</m:t>
                          </m:r>
                          <m:r>
                            <a:rPr lang="en-US" altLang="zh-CN" b="1" i="1">
                              <a:latin typeface="Cambria Math"/>
                            </a:rPr>
                            <m:t>𝒙</m:t>
                          </m:r>
                        </m:den>
                      </m:f>
                    </m:oMath>
                  </m:oMathPara>
                </a14:m>
                <a:endParaRPr lang="zh-CN" altLang="en-US" b="1" dirty="0"/>
              </a:p>
            </p:txBody>
          </p:sp>
        </mc:Choice>
        <mc:Fallback xmlns="">
          <p:sp>
            <p:nvSpPr>
              <p:cNvPr id="53" name="TextBox 52"/>
              <p:cNvSpPr txBox="1">
                <a:spLocks noRot="1" noChangeAspect="1" noMove="1" noResize="1" noEditPoints="1" noAdjustHandles="1" noChangeArrowheads="1" noChangeShapeType="1" noTextEdit="1"/>
              </p:cNvSpPr>
              <p:nvPr/>
            </p:nvSpPr>
            <p:spPr>
              <a:xfrm>
                <a:off x="2878413" y="4695045"/>
                <a:ext cx="2079159" cy="911596"/>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6792704" y="4763911"/>
                <a:ext cx="3112283" cy="835037"/>
              </a:xfrm>
              <a:prstGeom prst="rect">
                <a:avLst/>
              </a:prstGeom>
              <a:noFill/>
            </p:spPr>
            <p:txBody>
              <a:bodyPr wrap="square" rtlCol="0">
                <a:spAutoFit/>
              </a:bodyPr>
              <a:lstStyle/>
              <a:p>
                <a14:m>
                  <m:oMath xmlns:m="http://schemas.openxmlformats.org/officeDocument/2006/math">
                    <m:f>
                      <m:fPr>
                        <m:ctrlPr>
                          <a:rPr lang="en-US" altLang="zh-CN" b="1" i="1">
                            <a:solidFill>
                              <a:srgbClr val="CC00CC"/>
                            </a:solidFill>
                            <a:latin typeface="Cambria Math" panose="02040503050406030204" pitchFamily="18" charset="0"/>
                          </a:rPr>
                        </m:ctrlPr>
                      </m:fPr>
                      <m:num>
                        <m:sSub>
                          <m:sSubPr>
                            <m:ctrlPr>
                              <a:rPr lang="en-US" altLang="zh-CN" b="1" i="1">
                                <a:solidFill>
                                  <a:srgbClr val="CC00CC"/>
                                </a:solidFill>
                                <a:latin typeface="Cambria Math" panose="02040503050406030204" pitchFamily="18" charset="0"/>
                              </a:rPr>
                            </m:ctrlPr>
                          </m:sSubPr>
                          <m:e>
                            <m:r>
                              <a:rPr lang="en-US" altLang="zh-CN" b="1" i="1">
                                <a:solidFill>
                                  <a:srgbClr val="CC00CC"/>
                                </a:solidFill>
                                <a:latin typeface="Cambria Math"/>
                              </a:rPr>
                              <m:t>𝑫</m:t>
                            </m:r>
                          </m:e>
                          <m:sub>
                            <m:r>
                              <a:rPr lang="en-US" altLang="zh-CN" b="1" i="1">
                                <a:solidFill>
                                  <a:srgbClr val="CC00CC"/>
                                </a:solidFill>
                                <a:latin typeface="Cambria Math"/>
                              </a:rPr>
                              <m:t>𝒑</m:t>
                            </m:r>
                          </m:sub>
                        </m:sSub>
                      </m:num>
                      <m:den>
                        <m:sSub>
                          <m:sSubPr>
                            <m:ctrlPr>
                              <a:rPr lang="en-US" altLang="zh-CN" b="1" i="1">
                                <a:solidFill>
                                  <a:srgbClr val="CC00CC"/>
                                </a:solidFill>
                                <a:latin typeface="Cambria Math" panose="02040503050406030204" pitchFamily="18" charset="0"/>
                              </a:rPr>
                            </m:ctrlPr>
                          </m:sSubPr>
                          <m:e>
                            <m:r>
                              <a:rPr lang="en-US" altLang="zh-CN" b="1" i="1">
                                <a:solidFill>
                                  <a:srgbClr val="CC00CC"/>
                                </a:solidFill>
                                <a:latin typeface="Cambria Math"/>
                              </a:rPr>
                              <m:t>𝑳</m:t>
                            </m:r>
                          </m:e>
                          <m:sub>
                            <m:r>
                              <a:rPr lang="en-US" altLang="zh-CN" b="1" i="1">
                                <a:solidFill>
                                  <a:srgbClr val="CC00CC"/>
                                </a:solidFill>
                                <a:latin typeface="Cambria Math"/>
                              </a:rPr>
                              <m:t>𝒑</m:t>
                            </m:r>
                          </m:sub>
                        </m:sSub>
                      </m:den>
                    </m:f>
                  </m:oMath>
                </a14:m>
                <a:r>
                  <a:rPr lang="zh-CN" altLang="en-US" b="1" dirty="0">
                    <a:solidFill>
                      <a:srgbClr val="CC00CC"/>
                    </a:solidFill>
                  </a:rPr>
                  <a:t>空穴的扩散速度</a:t>
                </a:r>
              </a:p>
            </p:txBody>
          </p:sp>
        </mc:Choice>
        <mc:Fallback xmlns="">
          <p:sp>
            <p:nvSpPr>
              <p:cNvPr id="54" name="TextBox 53"/>
              <p:cNvSpPr txBox="1">
                <a:spLocks noRot="1" noChangeAspect="1" noMove="1" noResize="1" noEditPoints="1" noAdjustHandles="1" noChangeArrowheads="1" noChangeShapeType="1" noTextEdit="1"/>
              </p:cNvSpPr>
              <p:nvPr/>
            </p:nvSpPr>
            <p:spPr>
              <a:xfrm>
                <a:off x="6792704" y="4763911"/>
                <a:ext cx="3112283" cy="835037"/>
              </a:xfrm>
              <a:prstGeom prst="rect">
                <a:avLst/>
              </a:prstGeom>
              <a:blipFill>
                <a:blip r:embed="rId10"/>
                <a:stretch>
                  <a:fillRect r="-156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4680897" y="4652513"/>
                <a:ext cx="2005485" cy="10737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m:t>
                      </m:r>
                      <m:d>
                        <m:dPr>
                          <m:ctrlPr>
                            <a:rPr lang="en-US" altLang="zh-CN" b="1" i="1">
                              <a:latin typeface="Cambria Math" panose="02040503050406030204" pitchFamily="18" charset="0"/>
                            </a:rPr>
                          </m:ctrlPr>
                        </m:dPr>
                        <m:e>
                          <m:f>
                            <m:fPr>
                              <m:ctrlPr>
                                <a:rPr lang="en-US" altLang="zh-CN" b="1" i="1">
                                  <a:latin typeface="Cambria Math" panose="02040503050406030204" pitchFamily="18" charset="0"/>
                                </a:rPr>
                              </m:ctrlPr>
                            </m:fPr>
                            <m:num>
                              <m:sSub>
                                <m:sSubPr>
                                  <m:ctrlPr>
                                    <a:rPr lang="en-US" altLang="zh-CN" b="1" i="1">
                                      <a:latin typeface="Cambria Math" panose="02040503050406030204" pitchFamily="18" charset="0"/>
                                    </a:rPr>
                                  </m:ctrlPr>
                                </m:sSubPr>
                                <m:e>
                                  <m:r>
                                    <a:rPr lang="en-US" altLang="zh-CN" b="1" i="1">
                                      <a:latin typeface="Cambria Math"/>
                                    </a:rPr>
                                    <m:t>𝑫</m:t>
                                  </m:r>
                                </m:e>
                                <m:sub>
                                  <m:r>
                                    <a:rPr lang="en-US" altLang="zh-CN" b="1" i="1">
                                      <a:latin typeface="Cambria Math"/>
                                    </a:rPr>
                                    <m:t>𝒑</m:t>
                                  </m:r>
                                </m:sub>
                              </m:sSub>
                            </m:num>
                            <m:den>
                              <m:sSub>
                                <m:sSubPr>
                                  <m:ctrlPr>
                                    <a:rPr lang="en-US" altLang="zh-CN" b="1" i="1">
                                      <a:latin typeface="Cambria Math" panose="02040503050406030204" pitchFamily="18" charset="0"/>
                                    </a:rPr>
                                  </m:ctrlPr>
                                </m:sSubPr>
                                <m:e>
                                  <m:r>
                                    <a:rPr lang="en-US" altLang="zh-CN" b="1" i="1">
                                      <a:latin typeface="Cambria Math"/>
                                    </a:rPr>
                                    <m:t>𝑳</m:t>
                                  </m:r>
                                </m:e>
                                <m:sub>
                                  <m:r>
                                    <a:rPr lang="en-US" altLang="zh-CN" b="1" i="1">
                                      <a:latin typeface="Cambria Math"/>
                                    </a:rPr>
                                    <m:t>𝒑</m:t>
                                  </m:r>
                                </m:sub>
                              </m:sSub>
                            </m:den>
                          </m:f>
                        </m:e>
                      </m:d>
                      <m:r>
                        <a:rPr lang="en-US" altLang="zh-CN" b="1" i="1">
                          <a:latin typeface="Cambria Math"/>
                          <a:ea typeface="Cambria Math"/>
                        </a:rPr>
                        <m:t>∆</m:t>
                      </m:r>
                      <m:r>
                        <a:rPr lang="en-US" altLang="zh-CN" b="1" i="1">
                          <a:latin typeface="Cambria Math"/>
                          <a:ea typeface="Cambria Math"/>
                        </a:rPr>
                        <m:t>𝒑</m:t>
                      </m:r>
                    </m:oMath>
                  </m:oMathPara>
                </a14:m>
                <a:endParaRPr lang="zh-CN" altLang="en-US" b="1" dirty="0"/>
              </a:p>
            </p:txBody>
          </p:sp>
        </mc:Choice>
        <mc:Fallback xmlns="">
          <p:sp>
            <p:nvSpPr>
              <p:cNvPr id="55" name="TextBox 54"/>
              <p:cNvSpPr txBox="1">
                <a:spLocks noRot="1" noChangeAspect="1" noMove="1" noResize="1" noEditPoints="1" noAdjustHandles="1" noChangeArrowheads="1" noChangeShapeType="1" noTextEdit="1"/>
              </p:cNvSpPr>
              <p:nvPr/>
            </p:nvSpPr>
            <p:spPr>
              <a:xfrm>
                <a:off x="4680897" y="4652513"/>
                <a:ext cx="2005485" cy="1073755"/>
              </a:xfrm>
              <a:prstGeom prst="rect">
                <a:avLst/>
              </a:prstGeom>
              <a:blipFill>
                <a:blip r:embed="rId11"/>
                <a:stretch>
                  <a:fillRect/>
                </a:stretch>
              </a:blipFill>
            </p:spPr>
            <p:txBody>
              <a:bodyPr/>
              <a:lstStyle/>
              <a:p>
                <a:r>
                  <a:rPr lang="zh-CN" altLang="en-US">
                    <a:noFill/>
                  </a:rPr>
                  <a:t> </a:t>
                </a:r>
              </a:p>
            </p:txBody>
          </p:sp>
        </mc:Fallback>
      </mc:AlternateContent>
      <p:sp>
        <p:nvSpPr>
          <p:cNvPr id="5" name="矩形 4"/>
          <p:cNvSpPr/>
          <p:nvPr/>
        </p:nvSpPr>
        <p:spPr>
          <a:xfrm>
            <a:off x="1995706" y="2498313"/>
            <a:ext cx="3119498" cy="961866"/>
          </a:xfrm>
          <a:prstGeom prst="rect">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303907893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lt">
                                    <p:tmAbs val="200"/>
                                  </p:iterate>
                                  <p:childTnLst>
                                    <p:set>
                                      <p:cBhvr>
                                        <p:cTn id="11" dur="1" fill="hold">
                                          <p:stCondLst>
                                            <p:cond delay="0"/>
                                          </p:stCondLst>
                                        </p:cTn>
                                        <p:tgtEl>
                                          <p:spTgt spid="3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wipe(left)">
                                      <p:cBhvr>
                                        <p:cTn id="16" dur="2000"/>
                                        <p:tgtEl>
                                          <p:spTgt spid="4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wipe(left)">
                                      <p:cBhvr>
                                        <p:cTn id="21" dur="1000"/>
                                        <p:tgtEl>
                                          <p:spTgt spid="4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wipe(left)">
                                      <p:cBhvr>
                                        <p:cTn id="26" dur="1000"/>
                                        <p:tgtEl>
                                          <p:spTgt spid="4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wipe(left)">
                                      <p:cBhvr>
                                        <p:cTn id="31" dur="1000"/>
                                        <p:tgtEl>
                                          <p:spTgt spid="4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iterate type="lt">
                                    <p:tmAbs val="200"/>
                                  </p:iterate>
                                  <p:childTnLst>
                                    <p:set>
                                      <p:cBhvr>
                                        <p:cTn id="35" dur="1" fill="hold">
                                          <p:stCondLst>
                                            <p:cond delay="0"/>
                                          </p:stCondLst>
                                        </p:cTn>
                                        <p:tgtEl>
                                          <p:spTgt spid="4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wipe(left)">
                                      <p:cBhvr>
                                        <p:cTn id="40" dur="1000"/>
                                        <p:tgtEl>
                                          <p:spTgt spid="4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wipe(left)">
                                      <p:cBhvr>
                                        <p:cTn id="45" dur="2000"/>
                                        <p:tgtEl>
                                          <p:spTgt spid="47"/>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iterate type="lt">
                                    <p:tmAbs val="100"/>
                                  </p:iterate>
                                  <p:childTnLst>
                                    <p:set>
                                      <p:cBhvr>
                                        <p:cTn id="49" dur="1" fill="hold">
                                          <p:stCondLst>
                                            <p:cond delay="0"/>
                                          </p:stCondLst>
                                        </p:cTn>
                                        <p:tgtEl>
                                          <p:spTgt spid="4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52"/>
                                        </p:tgtEl>
                                        <p:attrNameLst>
                                          <p:attrName>style.visibility</p:attrName>
                                        </p:attrNameLst>
                                      </p:cBhvr>
                                      <p:to>
                                        <p:strVal val="visible"/>
                                      </p:to>
                                    </p:set>
                                    <p:animEffect transition="in" filter="fade">
                                      <p:cBhvr>
                                        <p:cTn id="54" dur="500"/>
                                        <p:tgtEl>
                                          <p:spTgt spid="52"/>
                                        </p:tgtEl>
                                      </p:cBhvr>
                                    </p:animEffect>
                                  </p:childTnLst>
                                </p:cTn>
                              </p:par>
                            </p:childTnLst>
                          </p:cTn>
                        </p:par>
                        <p:par>
                          <p:cTn id="55" fill="hold">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wipe(left)">
                                      <p:cBhvr>
                                        <p:cTn id="58" dur="2000"/>
                                        <p:tgtEl>
                                          <p:spTgt spid="53"/>
                                        </p:tgtEl>
                                      </p:cBhvr>
                                    </p:animEffect>
                                  </p:childTnLst>
                                </p:cTn>
                              </p:par>
                            </p:childTnLst>
                          </p:cTn>
                        </p:par>
                      </p:childTnLst>
                    </p:cTn>
                  </p:par>
                  <p:par>
                    <p:cTn id="59" fill="hold">
                      <p:stCondLst>
                        <p:cond delay="indefinite"/>
                      </p:stCondLst>
                      <p:childTnLst>
                        <p:par>
                          <p:cTn id="60" fill="hold">
                            <p:stCondLst>
                              <p:cond delay="0"/>
                            </p:stCondLst>
                            <p:childTnLst>
                              <p:par>
                                <p:cTn id="61" presetID="21" presetClass="entr" presetSubtype="1" fill="hold" grpId="0" nodeType="click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wheel(1)">
                                      <p:cBhvr>
                                        <p:cTn id="63" dur="2000"/>
                                        <p:tgtEl>
                                          <p:spTgt spid="5"/>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wipe(left)">
                                      <p:cBhvr>
                                        <p:cTn id="68" dur="2000"/>
                                        <p:tgtEl>
                                          <p:spTgt spid="55"/>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54"/>
                                        </p:tgtEl>
                                        <p:attrNameLst>
                                          <p:attrName>style.visibility</p:attrName>
                                        </p:attrNameLst>
                                      </p:cBhvr>
                                      <p:to>
                                        <p:strVal val="visible"/>
                                      </p:to>
                                    </p:set>
                                    <p:animEffect transition="in" filter="fade">
                                      <p:cBhvr>
                                        <p:cTn id="73" dur="500"/>
                                        <p:tgtEl>
                                          <p:spTgt spid="54"/>
                                        </p:tgtEl>
                                      </p:cBhvr>
                                    </p:animEffect>
                                  </p:childTnLst>
                                </p:cTn>
                              </p:par>
                            </p:childTnLst>
                          </p:cTn>
                        </p:par>
                        <p:par>
                          <p:cTn id="74" fill="hold">
                            <p:stCondLst>
                              <p:cond delay="500"/>
                            </p:stCondLst>
                            <p:childTnLst>
                              <p:par>
                                <p:cTn id="75" presetID="22" presetClass="entr" presetSubtype="4" fill="hold" nodeType="after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wipe(down)">
                                      <p:cBhvr>
                                        <p:cTn id="7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animBg="1"/>
      <p:bldP spid="43" grpId="0"/>
      <p:bldP spid="44" grpId="0" animBg="1"/>
      <p:bldP spid="45" grpId="0"/>
      <p:bldP spid="46" grpId="0"/>
      <p:bldP spid="47" grpId="0" animBg="1"/>
      <p:bldP spid="48" grpId="0"/>
      <p:bldP spid="52" grpId="0"/>
      <p:bldP spid="53" grpId="0"/>
      <p:bldP spid="54" grpId="0"/>
      <p:bldP spid="55" grpId="0"/>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6749" y="0"/>
            <a:ext cx="3823857" cy="923330"/>
          </a:xfrm>
          <a:prstGeom prst="rect">
            <a:avLst/>
          </a:prstGeom>
        </p:spPr>
        <p:txBody>
          <a:bodyPr wrap="square">
            <a:spAutoFit/>
          </a:bodyPr>
          <a:lstStyle/>
          <a:p>
            <a:pPr>
              <a:lnSpc>
                <a:spcPct val="150000"/>
              </a:lnSpc>
            </a:pPr>
            <a:r>
              <a:rPr lang="en-US" altLang="zh-CN" sz="3600" b="1" dirty="0" smtClean="0">
                <a:solidFill>
                  <a:srgbClr val="FF0000"/>
                </a:solidFill>
              </a:rPr>
              <a:t>6.3 </a:t>
            </a:r>
            <a:r>
              <a:rPr lang="zh-CN" altLang="en-US" sz="3600" b="1" dirty="0">
                <a:solidFill>
                  <a:srgbClr val="FF0000"/>
                </a:solidFill>
              </a:rPr>
              <a:t>少子的扩散</a:t>
            </a:r>
            <a:endParaRPr lang="en-US" altLang="zh-CN" sz="3600" b="1" dirty="0">
              <a:solidFill>
                <a:srgbClr val="FF0000"/>
              </a:solidFill>
            </a:endParaRPr>
          </a:p>
        </p:txBody>
      </p:sp>
      <p:sp>
        <p:nvSpPr>
          <p:cNvPr id="3" name="矩形 2"/>
          <p:cNvSpPr/>
          <p:nvPr/>
        </p:nvSpPr>
        <p:spPr>
          <a:xfrm>
            <a:off x="6927279" y="1175657"/>
            <a:ext cx="1876301" cy="1163782"/>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4" name="直接箭头连接符 3"/>
          <p:cNvCxnSpPr/>
          <p:nvPr/>
        </p:nvCxnSpPr>
        <p:spPr>
          <a:xfrm>
            <a:off x="6286010" y="1413517"/>
            <a:ext cx="641268" cy="0"/>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6286010" y="1661625"/>
            <a:ext cx="641268" cy="0"/>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6286010" y="1896447"/>
            <a:ext cx="641268" cy="0"/>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6286010" y="2108224"/>
            <a:ext cx="641268" cy="0"/>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834605" y="2197288"/>
            <a:ext cx="902811" cy="523220"/>
          </a:xfrm>
          <a:prstGeom prst="rect">
            <a:avLst/>
          </a:prstGeom>
          <a:noFill/>
          <a:ln>
            <a:noFill/>
          </a:ln>
        </p:spPr>
        <p:txBody>
          <a:bodyPr wrap="none" rtlCol="0">
            <a:spAutoFit/>
          </a:bodyPr>
          <a:lstStyle/>
          <a:p>
            <a:r>
              <a:rPr lang="zh-CN" altLang="en-US" b="1" dirty="0">
                <a:solidFill>
                  <a:schemeClr val="tx2"/>
                </a:solidFill>
                <a:latin typeface="华文行楷" pitchFamily="2" charset="-122"/>
                <a:ea typeface="华文行楷" pitchFamily="2" charset="-122"/>
              </a:rPr>
              <a:t>光照</a:t>
            </a:r>
          </a:p>
        </p:txBody>
      </p:sp>
      <p:sp>
        <p:nvSpPr>
          <p:cNvPr id="9" name="椭圆 8"/>
          <p:cNvSpPr/>
          <p:nvPr/>
        </p:nvSpPr>
        <p:spPr>
          <a:xfrm>
            <a:off x="6974779" y="1246908"/>
            <a:ext cx="106878" cy="106878"/>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6972804" y="1399308"/>
            <a:ext cx="106878" cy="106878"/>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6970829" y="1551708"/>
            <a:ext cx="106878" cy="106878"/>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椭圆 11"/>
          <p:cNvSpPr/>
          <p:nvPr/>
        </p:nvSpPr>
        <p:spPr>
          <a:xfrm>
            <a:off x="6968854" y="1704108"/>
            <a:ext cx="106878" cy="106878"/>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椭圆 12"/>
          <p:cNvSpPr/>
          <p:nvPr/>
        </p:nvSpPr>
        <p:spPr>
          <a:xfrm>
            <a:off x="6978754" y="1868383"/>
            <a:ext cx="106878" cy="106878"/>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椭圆 13"/>
          <p:cNvSpPr/>
          <p:nvPr/>
        </p:nvSpPr>
        <p:spPr>
          <a:xfrm>
            <a:off x="6976779" y="2008908"/>
            <a:ext cx="106878" cy="106878"/>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椭圆 14"/>
          <p:cNvSpPr/>
          <p:nvPr/>
        </p:nvSpPr>
        <p:spPr>
          <a:xfrm>
            <a:off x="6974804" y="2149433"/>
            <a:ext cx="106878" cy="106878"/>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椭圆 15"/>
          <p:cNvSpPr/>
          <p:nvPr/>
        </p:nvSpPr>
        <p:spPr>
          <a:xfrm>
            <a:off x="7162804" y="1292433"/>
            <a:ext cx="106878" cy="106878"/>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p:cNvSpPr/>
          <p:nvPr/>
        </p:nvSpPr>
        <p:spPr>
          <a:xfrm>
            <a:off x="7160829" y="1492333"/>
            <a:ext cx="106878" cy="106878"/>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椭圆 17"/>
          <p:cNvSpPr/>
          <p:nvPr/>
        </p:nvSpPr>
        <p:spPr>
          <a:xfrm>
            <a:off x="7146979" y="1715983"/>
            <a:ext cx="106878" cy="106878"/>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椭圆 18"/>
          <p:cNvSpPr/>
          <p:nvPr/>
        </p:nvSpPr>
        <p:spPr>
          <a:xfrm>
            <a:off x="7156879" y="1904008"/>
            <a:ext cx="106878" cy="106878"/>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椭圆 19"/>
          <p:cNvSpPr/>
          <p:nvPr/>
        </p:nvSpPr>
        <p:spPr>
          <a:xfrm>
            <a:off x="7166779" y="2115783"/>
            <a:ext cx="106878" cy="106878"/>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椭圆 20"/>
          <p:cNvSpPr/>
          <p:nvPr/>
        </p:nvSpPr>
        <p:spPr>
          <a:xfrm>
            <a:off x="7374579" y="1444833"/>
            <a:ext cx="106878" cy="106878"/>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2" name="椭圆 21"/>
          <p:cNvSpPr/>
          <p:nvPr/>
        </p:nvSpPr>
        <p:spPr>
          <a:xfrm>
            <a:off x="7360729" y="1692233"/>
            <a:ext cx="106878" cy="106878"/>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椭圆 22"/>
          <p:cNvSpPr/>
          <p:nvPr/>
        </p:nvSpPr>
        <p:spPr>
          <a:xfrm>
            <a:off x="7370629" y="1951508"/>
            <a:ext cx="106878" cy="106878"/>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 name="椭圆 23"/>
          <p:cNvSpPr/>
          <p:nvPr/>
        </p:nvSpPr>
        <p:spPr>
          <a:xfrm>
            <a:off x="7584382" y="1690957"/>
            <a:ext cx="106878" cy="106878"/>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25" name="直接箭头连接符 24"/>
          <p:cNvCxnSpPr/>
          <p:nvPr/>
        </p:nvCxnSpPr>
        <p:spPr>
          <a:xfrm>
            <a:off x="6927279" y="2340148"/>
            <a:ext cx="2648197"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762483" y="2280773"/>
            <a:ext cx="364202" cy="523220"/>
          </a:xfrm>
          <a:prstGeom prst="rect">
            <a:avLst/>
          </a:prstGeom>
          <a:noFill/>
        </p:spPr>
        <p:txBody>
          <a:bodyPr wrap="none" rtlCol="0">
            <a:spAutoFit/>
          </a:bodyPr>
          <a:lstStyle/>
          <a:p>
            <a:r>
              <a:rPr lang="en-US" altLang="zh-CN" dirty="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p:txBody>
      </p:sp>
      <p:sp>
        <p:nvSpPr>
          <p:cNvPr id="27" name="TextBox 26"/>
          <p:cNvSpPr txBox="1"/>
          <p:nvPr/>
        </p:nvSpPr>
        <p:spPr>
          <a:xfrm>
            <a:off x="9403793" y="2205911"/>
            <a:ext cx="343364" cy="523220"/>
          </a:xfrm>
          <a:prstGeom prst="rect">
            <a:avLst/>
          </a:prstGeom>
          <a:noFill/>
        </p:spPr>
        <p:txBody>
          <a:bodyPr wrap="none" rtlCol="0">
            <a:spAutoFit/>
          </a:bodyPr>
          <a:lstStyle/>
          <a:p>
            <a:r>
              <a:rPr lang="en-US" altLang="zh-CN" i="1" dirty="0">
                <a:latin typeface="Times New Roman" pitchFamily="18" charset="0"/>
                <a:cs typeface="Times New Roman" pitchFamily="18" charset="0"/>
              </a:rPr>
              <a:t>x</a:t>
            </a:r>
            <a:endParaRPr lang="zh-CN" altLang="en-US" i="1" dirty="0">
              <a:latin typeface="Times New Roman" pitchFamily="18" charset="0"/>
              <a:cs typeface="Times New Roman" pitchFamily="18" charset="0"/>
            </a:endParaRPr>
          </a:p>
        </p:txBody>
      </p:sp>
      <p:sp>
        <p:nvSpPr>
          <p:cNvPr id="28" name="TextBox 27"/>
          <p:cNvSpPr txBox="1"/>
          <p:nvPr/>
        </p:nvSpPr>
        <p:spPr>
          <a:xfrm>
            <a:off x="8251376" y="1769422"/>
            <a:ext cx="364202" cy="523220"/>
          </a:xfrm>
          <a:prstGeom prst="rect">
            <a:avLst/>
          </a:prstGeom>
          <a:noFill/>
        </p:spPr>
        <p:txBody>
          <a:bodyPr wrap="none" rtlCol="0">
            <a:spAutoFit/>
          </a:bodyPr>
          <a:lstStyle/>
          <a:p>
            <a:r>
              <a:rPr lang="en-US" altLang="zh-CN" dirty="0">
                <a:latin typeface="Times New Roman" pitchFamily="18" charset="0"/>
                <a:cs typeface="Times New Roman" pitchFamily="18" charset="0"/>
              </a:rPr>
              <a:t>n</a:t>
            </a:r>
            <a:endParaRPr lang="zh-CN" altLang="en-US" dirty="0">
              <a:latin typeface="Times New Roman" pitchFamily="18" charset="0"/>
              <a:cs typeface="Times New Roman" pitchFamily="18" charset="0"/>
            </a:endParaRPr>
          </a:p>
        </p:txBody>
      </p:sp>
      <p:sp>
        <p:nvSpPr>
          <p:cNvPr id="29" name="TextBox 28"/>
          <p:cNvSpPr txBox="1"/>
          <p:nvPr/>
        </p:nvSpPr>
        <p:spPr>
          <a:xfrm>
            <a:off x="8603703" y="2222661"/>
            <a:ext cx="423514" cy="523220"/>
          </a:xfrm>
          <a:prstGeom prst="rect">
            <a:avLst/>
          </a:prstGeom>
          <a:noFill/>
        </p:spPr>
        <p:txBody>
          <a:bodyPr wrap="none" rtlCol="0">
            <a:spAutoFit/>
          </a:bodyPr>
          <a:lstStyle/>
          <a:p>
            <a:r>
              <a:rPr lang="en-US" altLang="zh-CN" i="1" dirty="0">
                <a:latin typeface="Times New Roman" pitchFamily="18" charset="0"/>
                <a:cs typeface="Times New Roman" pitchFamily="18" charset="0"/>
              </a:rPr>
              <a:t>w</a:t>
            </a:r>
            <a:endParaRPr lang="zh-CN" altLang="en-US" i="1"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1" name="TextBox 30"/>
              <p:cNvSpPr txBox="1"/>
              <p:nvPr/>
            </p:nvSpPr>
            <p:spPr>
              <a:xfrm>
                <a:off x="1898378" y="1810986"/>
                <a:ext cx="3734484" cy="9618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a:rPr>
                        <m:t>∆</m:t>
                      </m:r>
                      <m:r>
                        <a:rPr lang="en-US" altLang="zh-CN" b="1" i="1">
                          <a:latin typeface="Cambria Math"/>
                        </a:rPr>
                        <m:t>𝒑</m:t>
                      </m:r>
                      <m:d>
                        <m:dPr>
                          <m:ctrlPr>
                            <a:rPr lang="en-US" altLang="zh-CN" b="1" i="1">
                              <a:latin typeface="Cambria Math" panose="02040503050406030204" pitchFamily="18" charset="0"/>
                            </a:rPr>
                          </m:ctrlPr>
                        </m:dPr>
                        <m:e>
                          <m:r>
                            <a:rPr lang="en-US" altLang="zh-CN" b="1" i="1">
                              <a:latin typeface="Cambria Math"/>
                            </a:rPr>
                            <m:t>𝒙</m:t>
                          </m:r>
                        </m:e>
                      </m:d>
                      <m:r>
                        <a:rPr lang="en-US" altLang="zh-CN" b="1" i="1">
                          <a:latin typeface="Cambria Math"/>
                        </a:rPr>
                        <m:t>=</m:t>
                      </m:r>
                      <m:r>
                        <a:rPr lang="en-US" altLang="zh-CN" b="1" i="1">
                          <a:latin typeface="Cambria Math"/>
                          <a:ea typeface="Cambria Math"/>
                        </a:rPr>
                        <m:t>∆</m:t>
                      </m:r>
                      <m:sSub>
                        <m:sSubPr>
                          <m:ctrlPr>
                            <a:rPr lang="en-US" altLang="zh-CN" b="1" i="1">
                              <a:latin typeface="Cambria Math" panose="02040503050406030204" pitchFamily="18" charset="0"/>
                              <a:ea typeface="Cambria Math"/>
                            </a:rPr>
                          </m:ctrlPr>
                        </m:sSubPr>
                        <m:e>
                          <m:r>
                            <a:rPr lang="en-US" altLang="zh-CN" b="1" i="1">
                              <a:latin typeface="Cambria Math"/>
                              <a:ea typeface="Cambria Math"/>
                            </a:rPr>
                            <m:t>𝒑</m:t>
                          </m:r>
                        </m:e>
                        <m:sub>
                          <m:r>
                            <a:rPr lang="en-US" altLang="zh-CN" b="1" i="1">
                              <a:latin typeface="Cambria Math"/>
                              <a:ea typeface="Cambria Math"/>
                            </a:rPr>
                            <m:t>𝟎</m:t>
                          </m:r>
                        </m:sub>
                      </m:sSub>
                      <m:r>
                        <a:rPr lang="en-US" altLang="zh-CN" b="1" i="1">
                          <a:latin typeface="Cambria Math"/>
                        </a:rPr>
                        <m:t>𝒆𝒙𝒑</m:t>
                      </m:r>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𝒙</m:t>
                          </m:r>
                        </m:num>
                        <m:den>
                          <m:sSub>
                            <m:sSubPr>
                              <m:ctrlPr>
                                <a:rPr lang="en-US" altLang="zh-CN" b="1" i="1">
                                  <a:latin typeface="Cambria Math" panose="02040503050406030204" pitchFamily="18" charset="0"/>
                                </a:rPr>
                              </m:ctrlPr>
                            </m:sSubPr>
                            <m:e>
                              <m:r>
                                <a:rPr lang="en-US" altLang="zh-CN" b="1" i="1">
                                  <a:latin typeface="Cambria Math"/>
                                </a:rPr>
                                <m:t>𝑳</m:t>
                              </m:r>
                            </m:e>
                            <m:sub>
                              <m:r>
                                <a:rPr lang="en-US" altLang="zh-CN" b="1" i="1">
                                  <a:latin typeface="Cambria Math"/>
                                </a:rPr>
                                <m:t>𝒑</m:t>
                              </m:r>
                            </m:sub>
                          </m:sSub>
                        </m:den>
                      </m:f>
                    </m:oMath>
                  </m:oMathPara>
                </a14:m>
                <a:endParaRPr lang="zh-CN" altLang="en-US" b="1" dirty="0"/>
              </a:p>
            </p:txBody>
          </p:sp>
        </mc:Choice>
        <mc:Fallback xmlns="">
          <p:sp>
            <p:nvSpPr>
              <p:cNvPr id="31" name="TextBox 30"/>
              <p:cNvSpPr txBox="1">
                <a:spLocks noRot="1" noChangeAspect="1" noMove="1" noResize="1" noEditPoints="1" noAdjustHandles="1" noChangeArrowheads="1" noChangeShapeType="1" noTextEdit="1"/>
              </p:cNvSpPr>
              <p:nvPr/>
            </p:nvSpPr>
            <p:spPr>
              <a:xfrm>
                <a:off x="1898378" y="1810986"/>
                <a:ext cx="3734484" cy="961866"/>
              </a:xfrm>
              <a:prstGeom prst="rect">
                <a:avLst/>
              </a:prstGeom>
              <a:blipFill>
                <a:blip r:embed="rId3"/>
                <a:stretch>
                  <a:fillRect/>
                </a:stretch>
              </a:blipFill>
            </p:spPr>
            <p:txBody>
              <a:bodyPr/>
              <a:lstStyle/>
              <a:p>
                <a:r>
                  <a:rPr lang="zh-CN" altLang="en-US">
                    <a:noFill/>
                  </a:rPr>
                  <a:t> </a:t>
                </a:r>
              </a:p>
            </p:txBody>
          </p:sp>
        </mc:Fallback>
      </mc:AlternateContent>
      <p:sp>
        <p:nvSpPr>
          <p:cNvPr id="35" name="矩形 34"/>
          <p:cNvSpPr/>
          <p:nvPr/>
        </p:nvSpPr>
        <p:spPr>
          <a:xfrm>
            <a:off x="1951705" y="3429000"/>
            <a:ext cx="8496489" cy="523220"/>
          </a:xfrm>
          <a:prstGeom prst="rect">
            <a:avLst/>
          </a:prstGeom>
        </p:spPr>
        <p:txBody>
          <a:bodyPr wrap="square">
            <a:spAutoFit/>
          </a:bodyPr>
          <a:lstStyle/>
          <a:p>
            <a:r>
              <a:rPr lang="zh-CN" altLang="zh-CN" b="1" dirty="0">
                <a:solidFill>
                  <a:srgbClr val="FF0000"/>
                </a:solidFill>
                <a:latin typeface="Times New Roman" pitchFamily="18" charset="0"/>
                <a:cs typeface="Times New Roman" pitchFamily="18" charset="0"/>
              </a:rPr>
              <a:t>设单位时间内在单位面积上产生的电子空穴对数为</a:t>
            </a:r>
            <a:r>
              <a:rPr lang="en-US" altLang="zh-CN" b="1" i="1" dirty="0">
                <a:solidFill>
                  <a:srgbClr val="FF0000"/>
                </a:solidFill>
                <a:latin typeface="Times New Roman" pitchFamily="18" charset="0"/>
                <a:cs typeface="Times New Roman" pitchFamily="18" charset="0"/>
              </a:rPr>
              <a:t>Q</a:t>
            </a:r>
            <a:endParaRPr lang="zh-CN" altLang="en-US" b="1" i="1" dirty="0">
              <a:solidFill>
                <a:srgbClr val="FF000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6" name="TextBox 35"/>
              <p:cNvSpPr txBox="1"/>
              <p:nvPr/>
            </p:nvSpPr>
            <p:spPr>
              <a:xfrm>
                <a:off x="3296727" y="3984549"/>
                <a:ext cx="2613857" cy="10737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𝑸</m:t>
                      </m:r>
                      <m:r>
                        <a:rPr lang="en-US" altLang="zh-CN" b="1" i="1">
                          <a:latin typeface="Cambria Math"/>
                        </a:rPr>
                        <m:t>=</m:t>
                      </m:r>
                      <m:d>
                        <m:dPr>
                          <m:ctrlPr>
                            <a:rPr lang="en-US" altLang="zh-CN" b="1" i="1">
                              <a:latin typeface="Cambria Math" panose="02040503050406030204" pitchFamily="18" charset="0"/>
                            </a:rPr>
                          </m:ctrlPr>
                        </m:dPr>
                        <m:e>
                          <m:f>
                            <m:fPr>
                              <m:ctrlPr>
                                <a:rPr lang="en-US" altLang="zh-CN" b="1" i="1">
                                  <a:latin typeface="Cambria Math" panose="02040503050406030204" pitchFamily="18" charset="0"/>
                                </a:rPr>
                              </m:ctrlPr>
                            </m:fPr>
                            <m:num>
                              <m:sSub>
                                <m:sSubPr>
                                  <m:ctrlPr>
                                    <a:rPr lang="en-US" altLang="zh-CN" b="1" i="1">
                                      <a:latin typeface="Cambria Math" panose="02040503050406030204" pitchFamily="18" charset="0"/>
                                    </a:rPr>
                                  </m:ctrlPr>
                                </m:sSubPr>
                                <m:e>
                                  <m:r>
                                    <a:rPr lang="en-US" altLang="zh-CN" b="1" i="1">
                                      <a:latin typeface="Cambria Math"/>
                                    </a:rPr>
                                    <m:t>𝑫</m:t>
                                  </m:r>
                                </m:e>
                                <m:sub>
                                  <m:r>
                                    <a:rPr lang="en-US" altLang="zh-CN" b="1" i="1">
                                      <a:latin typeface="Cambria Math"/>
                                    </a:rPr>
                                    <m:t>𝒑</m:t>
                                  </m:r>
                                </m:sub>
                              </m:sSub>
                            </m:num>
                            <m:den>
                              <m:sSub>
                                <m:sSubPr>
                                  <m:ctrlPr>
                                    <a:rPr lang="en-US" altLang="zh-CN" b="1" i="1">
                                      <a:latin typeface="Cambria Math" panose="02040503050406030204" pitchFamily="18" charset="0"/>
                                    </a:rPr>
                                  </m:ctrlPr>
                                </m:sSubPr>
                                <m:e>
                                  <m:r>
                                    <a:rPr lang="en-US" altLang="zh-CN" b="1" i="1">
                                      <a:latin typeface="Cambria Math"/>
                                    </a:rPr>
                                    <m:t>𝑳</m:t>
                                  </m:r>
                                </m:e>
                                <m:sub>
                                  <m:r>
                                    <a:rPr lang="en-US" altLang="zh-CN" b="1" i="1">
                                      <a:latin typeface="Cambria Math"/>
                                    </a:rPr>
                                    <m:t>𝒑</m:t>
                                  </m:r>
                                </m:sub>
                              </m:sSub>
                            </m:den>
                          </m:f>
                        </m:e>
                      </m:d>
                      <m:r>
                        <a:rPr lang="en-US" altLang="zh-CN" b="1" i="1">
                          <a:latin typeface="Cambria Math"/>
                          <a:ea typeface="Cambria Math"/>
                        </a:rPr>
                        <m:t>∆</m:t>
                      </m:r>
                      <m:sSub>
                        <m:sSubPr>
                          <m:ctrlPr>
                            <a:rPr lang="en-US" altLang="zh-CN" b="1" i="1">
                              <a:latin typeface="Cambria Math" panose="02040503050406030204" pitchFamily="18" charset="0"/>
                              <a:ea typeface="Cambria Math"/>
                            </a:rPr>
                          </m:ctrlPr>
                        </m:sSubPr>
                        <m:e>
                          <m:r>
                            <a:rPr lang="en-US" altLang="zh-CN" b="1" i="1">
                              <a:latin typeface="Cambria Math"/>
                              <a:ea typeface="Cambria Math"/>
                            </a:rPr>
                            <m:t>𝒑</m:t>
                          </m:r>
                        </m:e>
                        <m:sub>
                          <m:r>
                            <a:rPr lang="en-US" altLang="zh-CN" b="1" i="1">
                              <a:latin typeface="Cambria Math"/>
                              <a:ea typeface="Cambria Math"/>
                            </a:rPr>
                            <m:t>𝟎</m:t>
                          </m:r>
                        </m:sub>
                      </m:sSub>
                    </m:oMath>
                  </m:oMathPara>
                </a14:m>
                <a:endParaRPr lang="zh-CN" altLang="en-US" b="1" dirty="0">
                  <a:latin typeface="Times New Roman" pitchFamily="18" charset="0"/>
                  <a:cs typeface="Times New Roman" pitchFamily="18" charset="0"/>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3296727" y="3984549"/>
                <a:ext cx="2613857" cy="107375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6286011" y="4017441"/>
                <a:ext cx="2118465" cy="10408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ea typeface="Cambria Math"/>
                        </a:rPr>
                        <m:t>∆</m:t>
                      </m:r>
                      <m:sSub>
                        <m:sSubPr>
                          <m:ctrlPr>
                            <a:rPr lang="en-US" altLang="zh-CN" b="1" i="1">
                              <a:latin typeface="Cambria Math" panose="02040503050406030204" pitchFamily="18" charset="0"/>
                              <a:ea typeface="Cambria Math"/>
                            </a:rPr>
                          </m:ctrlPr>
                        </m:sSubPr>
                        <m:e>
                          <m:r>
                            <a:rPr lang="en-US" altLang="zh-CN" b="1" i="1">
                              <a:latin typeface="Cambria Math"/>
                              <a:ea typeface="Cambria Math"/>
                            </a:rPr>
                            <m:t>𝒑</m:t>
                          </m:r>
                        </m:e>
                        <m:sub>
                          <m:r>
                            <a:rPr lang="en-US" altLang="zh-CN" b="1" i="1">
                              <a:latin typeface="Cambria Math"/>
                              <a:ea typeface="Cambria Math"/>
                            </a:rPr>
                            <m:t>𝟎</m:t>
                          </m:r>
                        </m:sub>
                      </m:sSub>
                      <m:r>
                        <a:rPr lang="en-US" altLang="zh-CN" b="1" i="1">
                          <a:latin typeface="Cambria Math"/>
                        </a:rPr>
                        <m:t>=</m:t>
                      </m:r>
                      <m:f>
                        <m:fPr>
                          <m:ctrlPr>
                            <a:rPr lang="en-US" altLang="zh-CN" b="1" i="1">
                              <a:latin typeface="Cambria Math" panose="02040503050406030204" pitchFamily="18" charset="0"/>
                            </a:rPr>
                          </m:ctrlPr>
                        </m:fPr>
                        <m:num>
                          <m:sSub>
                            <m:sSubPr>
                              <m:ctrlPr>
                                <a:rPr lang="en-US" altLang="zh-CN" b="1" i="1">
                                  <a:latin typeface="Cambria Math" panose="02040503050406030204" pitchFamily="18" charset="0"/>
                                </a:rPr>
                              </m:ctrlPr>
                            </m:sSubPr>
                            <m:e>
                              <m:r>
                                <a:rPr lang="en-US" altLang="zh-CN" b="1" i="1">
                                  <a:latin typeface="Cambria Math"/>
                                </a:rPr>
                                <m:t>𝑳</m:t>
                              </m:r>
                            </m:e>
                            <m:sub>
                              <m:r>
                                <a:rPr lang="en-US" altLang="zh-CN" b="1" i="1">
                                  <a:latin typeface="Cambria Math"/>
                                </a:rPr>
                                <m:t>𝒑</m:t>
                              </m:r>
                            </m:sub>
                          </m:sSub>
                        </m:num>
                        <m:den>
                          <m:sSub>
                            <m:sSubPr>
                              <m:ctrlPr>
                                <a:rPr lang="en-US" altLang="zh-CN" b="1" i="1">
                                  <a:latin typeface="Cambria Math" panose="02040503050406030204" pitchFamily="18" charset="0"/>
                                </a:rPr>
                              </m:ctrlPr>
                            </m:sSubPr>
                            <m:e>
                              <m:r>
                                <a:rPr lang="en-US" altLang="zh-CN" b="1" i="1">
                                  <a:latin typeface="Cambria Math"/>
                                </a:rPr>
                                <m:t>𝑫</m:t>
                              </m:r>
                            </m:e>
                            <m:sub>
                              <m:r>
                                <a:rPr lang="en-US" altLang="zh-CN" b="1" i="1">
                                  <a:latin typeface="Cambria Math"/>
                                </a:rPr>
                                <m:t>𝒑</m:t>
                              </m:r>
                            </m:sub>
                          </m:sSub>
                        </m:den>
                      </m:f>
                      <m:r>
                        <a:rPr lang="en-US" altLang="zh-CN" b="1" i="1">
                          <a:latin typeface="Cambria Math"/>
                        </a:rPr>
                        <m:t>𝑸</m:t>
                      </m:r>
                    </m:oMath>
                  </m:oMathPara>
                </a14:m>
                <a:endParaRPr lang="zh-CN" altLang="en-US" b="1" dirty="0">
                  <a:latin typeface="Times New Roman" pitchFamily="18" charset="0"/>
                  <a:cs typeface="Times New Roman" pitchFamily="18" charset="0"/>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6286011" y="4017441"/>
                <a:ext cx="2118465" cy="1040862"/>
              </a:xfrm>
              <a:prstGeom prst="rect">
                <a:avLst/>
              </a:prstGeom>
              <a:blipFill>
                <a:blip r:embed="rId5"/>
                <a:stretch>
                  <a:fillRect/>
                </a:stretch>
              </a:blipFill>
            </p:spPr>
            <p:txBody>
              <a:bodyPr/>
              <a:lstStyle/>
              <a:p>
                <a:r>
                  <a:rPr lang="zh-CN" altLang="en-US">
                    <a:noFill/>
                  </a:rPr>
                  <a:t> </a:t>
                </a:r>
              </a:p>
            </p:txBody>
          </p:sp>
        </mc:Fallback>
      </mc:AlternateContent>
      <p:sp>
        <p:nvSpPr>
          <p:cNvPr id="38" name="TextBox 37"/>
          <p:cNvSpPr txBox="1"/>
          <p:nvPr/>
        </p:nvSpPr>
        <p:spPr>
          <a:xfrm>
            <a:off x="2355273" y="1175657"/>
            <a:ext cx="2856872" cy="523220"/>
          </a:xfrm>
          <a:prstGeom prst="rect">
            <a:avLst/>
          </a:prstGeom>
          <a:noFill/>
        </p:spPr>
        <p:txBody>
          <a:bodyPr wrap="none" rtlCol="0">
            <a:spAutoFit/>
          </a:bodyPr>
          <a:lstStyle/>
          <a:p>
            <a:r>
              <a:rPr lang="zh-CN" altLang="en-US" b="1" dirty="0">
                <a:solidFill>
                  <a:srgbClr val="005C2A"/>
                </a:solidFill>
              </a:rPr>
              <a:t>具体例子</a:t>
            </a:r>
            <a:r>
              <a:rPr lang="en-US" altLang="zh-CN" b="1" dirty="0">
                <a:solidFill>
                  <a:srgbClr val="005C2A"/>
                </a:solidFill>
              </a:rPr>
              <a:t>(</a:t>
            </a:r>
            <a:r>
              <a:rPr lang="en-US" altLang="zh-CN" b="1" i="1" dirty="0">
                <a:solidFill>
                  <a:srgbClr val="005C2A"/>
                </a:solidFill>
                <a:latin typeface="Times New Roman" pitchFamily="18" charset="0"/>
                <a:cs typeface="Times New Roman" pitchFamily="18" charset="0"/>
              </a:rPr>
              <a:t>w</a:t>
            </a:r>
            <a:r>
              <a:rPr lang="en-US" altLang="zh-CN" b="1" dirty="0">
                <a:solidFill>
                  <a:srgbClr val="005C2A"/>
                </a:solidFill>
                <a:latin typeface="Times New Roman" pitchFamily="18" charset="0"/>
                <a:cs typeface="Times New Roman" pitchFamily="18" charset="0"/>
              </a:rPr>
              <a:t>&gt;&gt;</a:t>
            </a:r>
            <a:r>
              <a:rPr lang="en-US" altLang="zh-CN" b="1" i="1" dirty="0" err="1">
                <a:solidFill>
                  <a:srgbClr val="005C2A"/>
                </a:solidFill>
                <a:latin typeface="Times New Roman" pitchFamily="18" charset="0"/>
                <a:cs typeface="Times New Roman" pitchFamily="18" charset="0"/>
              </a:rPr>
              <a:t>L</a:t>
            </a:r>
            <a:r>
              <a:rPr lang="en-US" altLang="zh-CN" b="1" i="1" baseline="-25000" dirty="0" err="1">
                <a:solidFill>
                  <a:srgbClr val="005C2A"/>
                </a:solidFill>
                <a:latin typeface="Times New Roman" pitchFamily="18" charset="0"/>
                <a:cs typeface="Times New Roman" pitchFamily="18" charset="0"/>
              </a:rPr>
              <a:t>p</a:t>
            </a:r>
            <a:r>
              <a:rPr lang="en-US" altLang="zh-CN" b="1" dirty="0">
                <a:solidFill>
                  <a:srgbClr val="005C2A"/>
                </a:solidFill>
                <a:latin typeface="Times New Roman" pitchFamily="18" charset="0"/>
                <a:cs typeface="Times New Roman" pitchFamily="18" charset="0"/>
              </a:rPr>
              <a:t>)</a:t>
            </a:r>
            <a:endParaRPr lang="zh-CN" altLang="en-US" b="1" dirty="0">
              <a:solidFill>
                <a:srgbClr val="005C2A"/>
              </a:solidFill>
            </a:endParaRPr>
          </a:p>
        </p:txBody>
      </p:sp>
      <p:grpSp>
        <p:nvGrpSpPr>
          <p:cNvPr id="39" name="组合 38"/>
          <p:cNvGrpSpPr/>
          <p:nvPr/>
        </p:nvGrpSpPr>
        <p:grpSpPr>
          <a:xfrm>
            <a:off x="10029093" y="6448526"/>
            <a:ext cx="552450" cy="314325"/>
            <a:chOff x="5172075" y="6438900"/>
            <a:chExt cx="552450" cy="314325"/>
          </a:xfrm>
        </p:grpSpPr>
        <p:sp>
          <p:nvSpPr>
            <p:cNvPr id="40" name="棱台 39"/>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右箭头 40"/>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TextBox 41"/>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31496845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2000"/>
                                        <p:tgtEl>
                                          <p:spTgt spid="3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left)">
                                      <p:cBhvr>
                                        <p:cTn id="16" dur="2000"/>
                                        <p:tgtEl>
                                          <p:spTgt spid="37"/>
                                        </p:tgtEl>
                                      </p:cBhvr>
                                    </p:animEffect>
                                  </p:childTnLst>
                                </p:cTn>
                              </p:par>
                            </p:childTnLst>
                          </p:cTn>
                        </p:par>
                        <p:par>
                          <p:cTn id="17" fill="hold">
                            <p:stCondLst>
                              <p:cond delay="2000"/>
                            </p:stCondLst>
                            <p:childTnLst>
                              <p:par>
                                <p:cTn id="18" presetID="22" presetClass="entr" presetSubtype="4" fill="hold" nodeType="after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down)">
                                      <p:cBhvr>
                                        <p:cTn id="2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083" y="-28786"/>
            <a:ext cx="3823857" cy="923330"/>
          </a:xfrm>
          <a:prstGeom prst="rect">
            <a:avLst/>
          </a:prstGeom>
        </p:spPr>
        <p:txBody>
          <a:bodyPr wrap="square">
            <a:spAutoFit/>
          </a:bodyPr>
          <a:lstStyle/>
          <a:p>
            <a:pPr>
              <a:lnSpc>
                <a:spcPct val="150000"/>
              </a:lnSpc>
            </a:pPr>
            <a:r>
              <a:rPr lang="en-US" altLang="zh-CN" sz="3600" b="1" dirty="0" smtClean="0">
                <a:solidFill>
                  <a:srgbClr val="FF0000"/>
                </a:solidFill>
              </a:rPr>
              <a:t>6.3 </a:t>
            </a:r>
            <a:r>
              <a:rPr lang="zh-CN" altLang="en-US" sz="3600" b="1" dirty="0">
                <a:solidFill>
                  <a:srgbClr val="FF0000"/>
                </a:solidFill>
              </a:rPr>
              <a:t>少子的扩散</a:t>
            </a:r>
            <a:endParaRPr lang="en-US" altLang="zh-CN" sz="3600" b="1" dirty="0">
              <a:solidFill>
                <a:srgbClr val="FF0000"/>
              </a:solidFill>
            </a:endParaRPr>
          </a:p>
        </p:txBody>
      </p:sp>
      <p:sp>
        <p:nvSpPr>
          <p:cNvPr id="3" name="矩形 2"/>
          <p:cNvSpPr/>
          <p:nvPr/>
        </p:nvSpPr>
        <p:spPr>
          <a:xfrm>
            <a:off x="6435061" y="760897"/>
            <a:ext cx="554179" cy="1163782"/>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4" name="直接箭头连接符 3"/>
          <p:cNvCxnSpPr/>
          <p:nvPr/>
        </p:nvCxnSpPr>
        <p:spPr>
          <a:xfrm>
            <a:off x="5793792" y="998757"/>
            <a:ext cx="641268" cy="0"/>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5793792" y="1246865"/>
            <a:ext cx="641268" cy="0"/>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5793792" y="1481687"/>
            <a:ext cx="641268" cy="0"/>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5793792" y="1693464"/>
            <a:ext cx="641268" cy="0"/>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42387" y="1782528"/>
            <a:ext cx="902811" cy="523220"/>
          </a:xfrm>
          <a:prstGeom prst="rect">
            <a:avLst/>
          </a:prstGeom>
          <a:noFill/>
          <a:ln>
            <a:noFill/>
          </a:ln>
        </p:spPr>
        <p:txBody>
          <a:bodyPr wrap="none" rtlCol="0">
            <a:spAutoFit/>
          </a:bodyPr>
          <a:lstStyle/>
          <a:p>
            <a:r>
              <a:rPr lang="zh-CN" altLang="en-US" b="1" dirty="0">
                <a:solidFill>
                  <a:schemeClr val="tx2"/>
                </a:solidFill>
                <a:latin typeface="华文行楷" pitchFamily="2" charset="-122"/>
                <a:ea typeface="华文行楷" pitchFamily="2" charset="-122"/>
              </a:rPr>
              <a:t>光照</a:t>
            </a:r>
          </a:p>
        </p:txBody>
      </p:sp>
      <p:sp>
        <p:nvSpPr>
          <p:cNvPr id="9" name="椭圆 8"/>
          <p:cNvSpPr/>
          <p:nvPr/>
        </p:nvSpPr>
        <p:spPr>
          <a:xfrm>
            <a:off x="6482561" y="832148"/>
            <a:ext cx="106878" cy="106878"/>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6480586" y="984548"/>
            <a:ext cx="106878" cy="106878"/>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6478611" y="1136948"/>
            <a:ext cx="106878" cy="106878"/>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椭圆 11"/>
          <p:cNvSpPr/>
          <p:nvPr/>
        </p:nvSpPr>
        <p:spPr>
          <a:xfrm>
            <a:off x="6476636" y="1289348"/>
            <a:ext cx="106878" cy="106878"/>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椭圆 12"/>
          <p:cNvSpPr/>
          <p:nvPr/>
        </p:nvSpPr>
        <p:spPr>
          <a:xfrm>
            <a:off x="6486536" y="1453623"/>
            <a:ext cx="106878" cy="106878"/>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椭圆 13"/>
          <p:cNvSpPr/>
          <p:nvPr/>
        </p:nvSpPr>
        <p:spPr>
          <a:xfrm>
            <a:off x="6484561" y="1594148"/>
            <a:ext cx="106878" cy="106878"/>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椭圆 14"/>
          <p:cNvSpPr/>
          <p:nvPr/>
        </p:nvSpPr>
        <p:spPr>
          <a:xfrm>
            <a:off x="6482586" y="1734673"/>
            <a:ext cx="106878" cy="106878"/>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椭圆 15"/>
          <p:cNvSpPr/>
          <p:nvPr/>
        </p:nvSpPr>
        <p:spPr>
          <a:xfrm>
            <a:off x="6670586" y="877673"/>
            <a:ext cx="106878" cy="106878"/>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p:cNvSpPr/>
          <p:nvPr/>
        </p:nvSpPr>
        <p:spPr>
          <a:xfrm>
            <a:off x="6668611" y="1077573"/>
            <a:ext cx="106878" cy="106878"/>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椭圆 17"/>
          <p:cNvSpPr/>
          <p:nvPr/>
        </p:nvSpPr>
        <p:spPr>
          <a:xfrm>
            <a:off x="6654761" y="1301223"/>
            <a:ext cx="106878" cy="106878"/>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椭圆 18"/>
          <p:cNvSpPr/>
          <p:nvPr/>
        </p:nvSpPr>
        <p:spPr>
          <a:xfrm>
            <a:off x="6664661" y="1489248"/>
            <a:ext cx="106878" cy="106878"/>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椭圆 19"/>
          <p:cNvSpPr/>
          <p:nvPr/>
        </p:nvSpPr>
        <p:spPr>
          <a:xfrm>
            <a:off x="6674561" y="1701023"/>
            <a:ext cx="106878" cy="106878"/>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椭圆 20"/>
          <p:cNvSpPr/>
          <p:nvPr/>
        </p:nvSpPr>
        <p:spPr>
          <a:xfrm>
            <a:off x="6834861" y="1030073"/>
            <a:ext cx="106878" cy="106878"/>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2" name="椭圆 21"/>
          <p:cNvSpPr/>
          <p:nvPr/>
        </p:nvSpPr>
        <p:spPr>
          <a:xfrm>
            <a:off x="6821011" y="1277473"/>
            <a:ext cx="106878" cy="106878"/>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椭圆 22"/>
          <p:cNvSpPr/>
          <p:nvPr/>
        </p:nvSpPr>
        <p:spPr>
          <a:xfrm>
            <a:off x="6830911" y="1536748"/>
            <a:ext cx="106878" cy="106878"/>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25" name="直接箭头连接符 24"/>
          <p:cNvCxnSpPr/>
          <p:nvPr/>
        </p:nvCxnSpPr>
        <p:spPr>
          <a:xfrm>
            <a:off x="6435061" y="1925388"/>
            <a:ext cx="2648197"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270265" y="1866013"/>
            <a:ext cx="364202" cy="523220"/>
          </a:xfrm>
          <a:prstGeom prst="rect">
            <a:avLst/>
          </a:prstGeom>
          <a:noFill/>
        </p:spPr>
        <p:txBody>
          <a:bodyPr wrap="none" rtlCol="0">
            <a:spAutoFit/>
          </a:bodyPr>
          <a:lstStyle/>
          <a:p>
            <a:r>
              <a:rPr lang="en-US" altLang="zh-CN" dirty="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p:txBody>
      </p:sp>
      <p:sp>
        <p:nvSpPr>
          <p:cNvPr id="27" name="TextBox 26"/>
          <p:cNvSpPr txBox="1"/>
          <p:nvPr/>
        </p:nvSpPr>
        <p:spPr>
          <a:xfrm>
            <a:off x="8911575" y="1791151"/>
            <a:ext cx="343364" cy="523220"/>
          </a:xfrm>
          <a:prstGeom prst="rect">
            <a:avLst/>
          </a:prstGeom>
          <a:noFill/>
        </p:spPr>
        <p:txBody>
          <a:bodyPr wrap="none" rtlCol="0">
            <a:spAutoFit/>
          </a:bodyPr>
          <a:lstStyle/>
          <a:p>
            <a:r>
              <a:rPr lang="en-US" altLang="zh-CN" i="1" dirty="0">
                <a:latin typeface="Times New Roman" pitchFamily="18" charset="0"/>
                <a:cs typeface="Times New Roman" pitchFamily="18" charset="0"/>
              </a:rPr>
              <a:t>x</a:t>
            </a:r>
            <a:endParaRPr lang="zh-CN" altLang="en-US" i="1" dirty="0">
              <a:latin typeface="Times New Roman" pitchFamily="18" charset="0"/>
              <a:cs typeface="Times New Roman" pitchFamily="18" charset="0"/>
            </a:endParaRPr>
          </a:p>
        </p:txBody>
      </p:sp>
      <p:sp>
        <p:nvSpPr>
          <p:cNvPr id="28" name="TextBox 27"/>
          <p:cNvSpPr txBox="1"/>
          <p:nvPr/>
        </p:nvSpPr>
        <p:spPr>
          <a:xfrm>
            <a:off x="6563687" y="237677"/>
            <a:ext cx="364202" cy="523220"/>
          </a:xfrm>
          <a:prstGeom prst="rect">
            <a:avLst/>
          </a:prstGeom>
          <a:noFill/>
        </p:spPr>
        <p:txBody>
          <a:bodyPr wrap="none" rtlCol="0">
            <a:spAutoFit/>
          </a:bodyPr>
          <a:lstStyle/>
          <a:p>
            <a:r>
              <a:rPr lang="en-US" altLang="zh-CN" dirty="0">
                <a:latin typeface="Times New Roman" pitchFamily="18" charset="0"/>
                <a:cs typeface="Times New Roman" pitchFamily="18" charset="0"/>
              </a:rPr>
              <a:t>n</a:t>
            </a:r>
            <a:endParaRPr lang="zh-CN" altLang="en-US" dirty="0">
              <a:latin typeface="Times New Roman" pitchFamily="18" charset="0"/>
              <a:cs typeface="Times New Roman" pitchFamily="18" charset="0"/>
            </a:endParaRPr>
          </a:p>
        </p:txBody>
      </p:sp>
      <p:sp>
        <p:nvSpPr>
          <p:cNvPr id="29" name="TextBox 28"/>
          <p:cNvSpPr txBox="1"/>
          <p:nvPr/>
        </p:nvSpPr>
        <p:spPr>
          <a:xfrm>
            <a:off x="6783414" y="1809311"/>
            <a:ext cx="423514" cy="523220"/>
          </a:xfrm>
          <a:prstGeom prst="rect">
            <a:avLst/>
          </a:prstGeom>
          <a:noFill/>
        </p:spPr>
        <p:txBody>
          <a:bodyPr wrap="none" rtlCol="0">
            <a:spAutoFit/>
          </a:bodyPr>
          <a:lstStyle/>
          <a:p>
            <a:r>
              <a:rPr lang="en-US" altLang="zh-CN" i="1" dirty="0">
                <a:latin typeface="Times New Roman" pitchFamily="18" charset="0"/>
                <a:cs typeface="Times New Roman" pitchFamily="18" charset="0"/>
              </a:rPr>
              <a:t>w</a:t>
            </a:r>
            <a:endParaRPr lang="zh-CN" altLang="en-US" i="1" dirty="0">
              <a:latin typeface="Times New Roman" pitchFamily="18" charset="0"/>
              <a:cs typeface="Times New Roman" pitchFamily="18" charset="0"/>
            </a:endParaRPr>
          </a:p>
        </p:txBody>
      </p:sp>
      <p:sp>
        <p:nvSpPr>
          <p:cNvPr id="30" name="TextBox 29"/>
          <p:cNvSpPr txBox="1"/>
          <p:nvPr/>
        </p:nvSpPr>
        <p:spPr>
          <a:xfrm>
            <a:off x="2453771" y="737147"/>
            <a:ext cx="3310522" cy="523220"/>
          </a:xfrm>
          <a:prstGeom prst="rect">
            <a:avLst/>
          </a:prstGeom>
          <a:noFill/>
        </p:spPr>
        <p:txBody>
          <a:bodyPr wrap="none" rtlCol="0">
            <a:spAutoFit/>
          </a:bodyPr>
          <a:lstStyle/>
          <a:p>
            <a:r>
              <a:rPr lang="zh-CN" altLang="en-US" b="1" dirty="0">
                <a:solidFill>
                  <a:srgbClr val="005C2A"/>
                </a:solidFill>
                <a:latin typeface="+mn-ea"/>
                <a:ea typeface="+mn-ea"/>
              </a:rPr>
              <a:t>具体例子</a:t>
            </a:r>
            <a:r>
              <a:rPr lang="en-US" altLang="zh-CN" b="1" dirty="0">
                <a:solidFill>
                  <a:srgbClr val="005C2A"/>
                </a:solidFill>
                <a:latin typeface="+mn-ea"/>
                <a:ea typeface="+mn-ea"/>
              </a:rPr>
              <a:t>(</a:t>
            </a:r>
            <a:r>
              <a:rPr lang="en-US" altLang="zh-CN" b="1" i="1" dirty="0">
                <a:solidFill>
                  <a:srgbClr val="005C2A"/>
                </a:solidFill>
                <a:latin typeface="Times New Roman" pitchFamily="18" charset="0"/>
                <a:ea typeface="+mn-ea"/>
                <a:cs typeface="Times New Roman" pitchFamily="18" charset="0"/>
              </a:rPr>
              <a:t>w</a:t>
            </a:r>
            <a:r>
              <a:rPr lang="zh-CN" altLang="en-US" b="1" dirty="0">
                <a:solidFill>
                  <a:srgbClr val="005C2A"/>
                </a:solidFill>
                <a:latin typeface="+mn-ea"/>
                <a:ea typeface="+mn-ea"/>
                <a:cs typeface="Times New Roman" pitchFamily="18" charset="0"/>
              </a:rPr>
              <a:t>比较小</a:t>
            </a:r>
            <a:r>
              <a:rPr lang="en-US" altLang="zh-CN" b="1" dirty="0">
                <a:solidFill>
                  <a:srgbClr val="005C2A"/>
                </a:solidFill>
                <a:latin typeface="+mn-ea"/>
                <a:ea typeface="+mn-ea"/>
                <a:cs typeface="Times New Roman" pitchFamily="18" charset="0"/>
              </a:rPr>
              <a:t>)</a:t>
            </a:r>
            <a:endParaRPr lang="zh-CN" altLang="en-US" b="1" dirty="0">
              <a:solidFill>
                <a:srgbClr val="005C2A"/>
              </a:solidFill>
              <a:latin typeface="+mn-ea"/>
              <a:ea typeface="+mn-ea"/>
            </a:endParaRPr>
          </a:p>
        </p:txBody>
      </p:sp>
      <p:sp>
        <p:nvSpPr>
          <p:cNvPr id="32" name="TextBox 31"/>
          <p:cNvSpPr txBox="1"/>
          <p:nvPr/>
        </p:nvSpPr>
        <p:spPr>
          <a:xfrm>
            <a:off x="3274141" y="2457410"/>
            <a:ext cx="6554401" cy="523220"/>
          </a:xfrm>
          <a:prstGeom prst="rect">
            <a:avLst/>
          </a:prstGeom>
          <a:noFill/>
        </p:spPr>
        <p:txBody>
          <a:bodyPr wrap="square" rtlCol="0">
            <a:spAutoFit/>
          </a:bodyPr>
          <a:lstStyle/>
          <a:p>
            <a:r>
              <a:rPr lang="zh-CN" altLang="en-US" b="1" dirty="0">
                <a:solidFill>
                  <a:schemeClr val="accent5">
                    <a:lumMod val="25000"/>
                  </a:schemeClr>
                </a:solidFill>
                <a:latin typeface="Times New Roman" pitchFamily="18" charset="0"/>
                <a:cs typeface="Times New Roman" pitchFamily="18" charset="0"/>
              </a:rPr>
              <a:t>稳定注入的空穴扩散到</a:t>
            </a:r>
            <a:r>
              <a:rPr lang="en-US" altLang="zh-CN" b="1" i="1" dirty="0">
                <a:solidFill>
                  <a:schemeClr val="accent5">
                    <a:lumMod val="25000"/>
                  </a:schemeClr>
                </a:solidFill>
                <a:latin typeface="Times New Roman" pitchFamily="18" charset="0"/>
                <a:cs typeface="Times New Roman" pitchFamily="18" charset="0"/>
              </a:rPr>
              <a:t>w</a:t>
            </a:r>
            <a:r>
              <a:rPr lang="zh-CN" altLang="en-US" b="1" dirty="0">
                <a:solidFill>
                  <a:schemeClr val="accent5">
                    <a:lumMod val="25000"/>
                  </a:schemeClr>
                </a:solidFill>
                <a:latin typeface="Times New Roman" pitchFamily="18" charset="0"/>
                <a:cs typeface="Times New Roman" pitchFamily="18" charset="0"/>
              </a:rPr>
              <a:t>表面处完全消失</a:t>
            </a:r>
          </a:p>
        </p:txBody>
      </p:sp>
      <p:sp>
        <p:nvSpPr>
          <p:cNvPr id="33" name="TextBox 32"/>
          <p:cNvSpPr txBox="1"/>
          <p:nvPr/>
        </p:nvSpPr>
        <p:spPr>
          <a:xfrm>
            <a:off x="2477577" y="3004610"/>
            <a:ext cx="1938733" cy="523220"/>
          </a:xfrm>
          <a:prstGeom prst="rect">
            <a:avLst/>
          </a:prstGeom>
          <a:noFill/>
        </p:spPr>
        <p:txBody>
          <a:bodyPr wrap="square" rtlCol="0">
            <a:spAutoFit/>
          </a:bodyPr>
          <a:lstStyle/>
          <a:p>
            <a:r>
              <a:rPr lang="zh-CN" altLang="en-US" b="1" dirty="0">
                <a:solidFill>
                  <a:srgbClr val="CC00CC"/>
                </a:solidFill>
                <a:latin typeface="Times New Roman" pitchFamily="18" charset="0"/>
                <a:cs typeface="Times New Roman" pitchFamily="18" charset="0"/>
              </a:rPr>
              <a:t>边界条件：</a:t>
            </a:r>
          </a:p>
        </p:txBody>
      </p:sp>
      <mc:AlternateContent xmlns:mc="http://schemas.openxmlformats.org/markup-compatibility/2006" xmlns:a14="http://schemas.microsoft.com/office/drawing/2010/main">
        <mc:Choice Requires="a14">
          <p:sp>
            <p:nvSpPr>
              <p:cNvPr id="35" name="TextBox 34"/>
              <p:cNvSpPr txBox="1"/>
              <p:nvPr/>
            </p:nvSpPr>
            <p:spPr>
              <a:xfrm>
                <a:off x="7824671" y="3029987"/>
                <a:ext cx="249344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𝒙</m:t>
                      </m:r>
                      <m:r>
                        <a:rPr lang="en-US" altLang="zh-CN" b="1" i="1">
                          <a:latin typeface="Cambria Math"/>
                        </a:rPr>
                        <m:t>=</m:t>
                      </m:r>
                      <m:r>
                        <a:rPr lang="en-US" altLang="zh-CN" b="1" i="1">
                          <a:latin typeface="Cambria Math"/>
                        </a:rPr>
                        <m:t>𝒘</m:t>
                      </m:r>
                      <m:r>
                        <a:rPr lang="en-US" altLang="zh-CN" b="1" i="1">
                          <a:latin typeface="Cambria Math"/>
                          <a:ea typeface="Cambria Math"/>
                        </a:rPr>
                        <m:t>,∆</m:t>
                      </m:r>
                      <m:r>
                        <a:rPr lang="en-US" altLang="zh-CN" b="1" i="1">
                          <a:latin typeface="Cambria Math"/>
                          <a:ea typeface="Cambria Math"/>
                        </a:rPr>
                        <m:t>𝒑</m:t>
                      </m:r>
                      <m:r>
                        <a:rPr lang="en-US" altLang="zh-CN" b="1" i="1">
                          <a:latin typeface="Cambria Math"/>
                          <a:ea typeface="Cambria Math"/>
                        </a:rPr>
                        <m:t>=</m:t>
                      </m:r>
                      <m:r>
                        <a:rPr lang="en-US" altLang="zh-CN" b="1" i="1">
                          <a:latin typeface="Cambria Math"/>
                          <a:ea typeface="Cambria Math"/>
                        </a:rPr>
                        <m:t>𝟎</m:t>
                      </m:r>
                    </m:oMath>
                  </m:oMathPara>
                </a14:m>
                <a:endParaRPr lang="zh-CN" altLang="en-US" b="1" dirty="0"/>
              </a:p>
            </p:txBody>
          </p:sp>
        </mc:Choice>
        <mc:Fallback xmlns="">
          <p:sp>
            <p:nvSpPr>
              <p:cNvPr id="35" name="TextBox 34"/>
              <p:cNvSpPr txBox="1">
                <a:spLocks noRot="1" noChangeAspect="1" noMove="1" noResize="1" noEditPoints="1" noAdjustHandles="1" noChangeArrowheads="1" noChangeShapeType="1" noTextEdit="1"/>
              </p:cNvSpPr>
              <p:nvPr/>
            </p:nvSpPr>
            <p:spPr>
              <a:xfrm>
                <a:off x="7824671" y="3029987"/>
                <a:ext cx="2493440" cy="52322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4416309" y="3004610"/>
                <a:ext cx="281769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𝒙</m:t>
                      </m:r>
                      <m:r>
                        <a:rPr lang="en-US" altLang="zh-CN" b="1" i="1">
                          <a:latin typeface="Cambria Math"/>
                        </a:rPr>
                        <m:t>=</m:t>
                      </m:r>
                      <m:r>
                        <a:rPr lang="en-US" altLang="zh-CN" b="1" i="1">
                          <a:latin typeface="Cambria Math"/>
                        </a:rPr>
                        <m:t>𝟎</m:t>
                      </m:r>
                      <m:r>
                        <a:rPr lang="en-US" altLang="zh-CN" b="1" i="1">
                          <a:latin typeface="Cambria Math"/>
                          <a:ea typeface="Cambria Math"/>
                        </a:rPr>
                        <m:t>,∆</m:t>
                      </m:r>
                      <m:r>
                        <a:rPr lang="en-US" altLang="zh-CN" b="1" i="1">
                          <a:latin typeface="Cambria Math"/>
                          <a:ea typeface="Cambria Math"/>
                        </a:rPr>
                        <m:t>𝒑</m:t>
                      </m:r>
                      <m:r>
                        <a:rPr lang="en-US" altLang="zh-CN" b="1" i="1">
                          <a:latin typeface="Cambria Math"/>
                          <a:ea typeface="Cambria Math"/>
                        </a:rPr>
                        <m:t>=∆</m:t>
                      </m:r>
                      <m:sSub>
                        <m:sSubPr>
                          <m:ctrlPr>
                            <a:rPr lang="en-US" altLang="zh-CN" b="1" i="1">
                              <a:latin typeface="Cambria Math" panose="02040503050406030204" pitchFamily="18" charset="0"/>
                              <a:ea typeface="Cambria Math"/>
                            </a:rPr>
                          </m:ctrlPr>
                        </m:sSubPr>
                        <m:e>
                          <m:r>
                            <a:rPr lang="en-US" altLang="zh-CN" b="1" i="1">
                              <a:latin typeface="Cambria Math"/>
                              <a:ea typeface="Cambria Math"/>
                            </a:rPr>
                            <m:t>𝒑</m:t>
                          </m:r>
                        </m:e>
                        <m:sub>
                          <m:r>
                            <a:rPr lang="en-US" altLang="zh-CN" b="1" i="1">
                              <a:latin typeface="Cambria Math"/>
                              <a:ea typeface="Cambria Math"/>
                            </a:rPr>
                            <m:t>𝟎</m:t>
                          </m:r>
                        </m:sub>
                      </m:sSub>
                    </m:oMath>
                  </m:oMathPara>
                </a14:m>
                <a:endParaRPr lang="zh-CN" altLang="en-US" b="1" dirty="0"/>
              </a:p>
            </p:txBody>
          </p:sp>
        </mc:Choice>
        <mc:Fallback xmlns="">
          <p:sp>
            <p:nvSpPr>
              <p:cNvPr id="36" name="TextBox 35"/>
              <p:cNvSpPr txBox="1">
                <a:spLocks noRot="1" noChangeAspect="1" noMove="1" noResize="1" noEditPoints="1" noAdjustHandles="1" noChangeArrowheads="1" noChangeShapeType="1" noTextEdit="1"/>
              </p:cNvSpPr>
              <p:nvPr/>
            </p:nvSpPr>
            <p:spPr>
              <a:xfrm>
                <a:off x="4416309" y="3004610"/>
                <a:ext cx="2817694" cy="52322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5148575" y="3554780"/>
                <a:ext cx="5117619" cy="9618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a:rPr>
                        <m:t>∆</m:t>
                      </m:r>
                      <m:r>
                        <a:rPr lang="en-US" altLang="zh-CN" b="1" i="1">
                          <a:latin typeface="Cambria Math"/>
                        </a:rPr>
                        <m:t>𝒑</m:t>
                      </m:r>
                      <m:d>
                        <m:dPr>
                          <m:ctrlPr>
                            <a:rPr lang="en-US" altLang="zh-CN" b="1" i="1">
                              <a:latin typeface="Cambria Math" panose="02040503050406030204" pitchFamily="18" charset="0"/>
                            </a:rPr>
                          </m:ctrlPr>
                        </m:dPr>
                        <m:e>
                          <m:r>
                            <a:rPr lang="en-US" altLang="zh-CN" b="1" i="1">
                              <a:latin typeface="Cambria Math"/>
                            </a:rPr>
                            <m:t>𝒙</m:t>
                          </m:r>
                        </m:e>
                      </m:d>
                      <m:r>
                        <a:rPr lang="en-US" altLang="zh-CN" b="1" i="1">
                          <a:latin typeface="Cambria Math"/>
                        </a:rPr>
                        <m:t>=</m:t>
                      </m:r>
                      <m:r>
                        <a:rPr lang="en-US" altLang="zh-CN" b="1" i="1">
                          <a:latin typeface="Cambria Math"/>
                        </a:rPr>
                        <m:t>𝑨𝒆𝒙𝒑</m:t>
                      </m:r>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𝒙</m:t>
                          </m:r>
                        </m:num>
                        <m:den>
                          <m:sSub>
                            <m:sSubPr>
                              <m:ctrlPr>
                                <a:rPr lang="en-US" altLang="zh-CN" b="1" i="1">
                                  <a:latin typeface="Cambria Math" panose="02040503050406030204" pitchFamily="18" charset="0"/>
                                </a:rPr>
                              </m:ctrlPr>
                            </m:sSubPr>
                            <m:e>
                              <m:r>
                                <a:rPr lang="en-US" altLang="zh-CN" b="1" i="1">
                                  <a:latin typeface="Cambria Math"/>
                                </a:rPr>
                                <m:t>𝑳</m:t>
                              </m:r>
                            </m:e>
                            <m:sub>
                              <m:r>
                                <a:rPr lang="en-US" altLang="zh-CN" b="1" i="1">
                                  <a:latin typeface="Cambria Math"/>
                                </a:rPr>
                                <m:t>𝒑</m:t>
                              </m:r>
                            </m:sub>
                          </m:sSub>
                        </m:den>
                      </m:f>
                      <m:r>
                        <a:rPr lang="en-US" altLang="zh-CN" b="1" i="1">
                          <a:latin typeface="Cambria Math"/>
                        </a:rPr>
                        <m:t>+</m:t>
                      </m:r>
                      <m:r>
                        <a:rPr lang="en-US" altLang="zh-CN" b="1" i="1">
                          <a:latin typeface="Cambria Math"/>
                        </a:rPr>
                        <m:t>𝑩𝒆𝒙𝒑</m:t>
                      </m:r>
                      <m:f>
                        <m:fPr>
                          <m:ctrlPr>
                            <a:rPr lang="en-US" altLang="zh-CN" b="1" i="1">
                              <a:latin typeface="Cambria Math" panose="02040503050406030204" pitchFamily="18" charset="0"/>
                            </a:rPr>
                          </m:ctrlPr>
                        </m:fPr>
                        <m:num>
                          <m:r>
                            <a:rPr lang="en-US" altLang="zh-CN" b="1" i="1">
                              <a:latin typeface="Cambria Math"/>
                            </a:rPr>
                            <m:t>𝒙</m:t>
                          </m:r>
                        </m:num>
                        <m:den>
                          <m:sSub>
                            <m:sSubPr>
                              <m:ctrlPr>
                                <a:rPr lang="en-US" altLang="zh-CN" b="1" i="1">
                                  <a:latin typeface="Cambria Math" panose="02040503050406030204" pitchFamily="18" charset="0"/>
                                </a:rPr>
                              </m:ctrlPr>
                            </m:sSubPr>
                            <m:e>
                              <m:r>
                                <a:rPr lang="en-US" altLang="zh-CN" b="1" i="1">
                                  <a:latin typeface="Cambria Math"/>
                                </a:rPr>
                                <m:t>𝑳</m:t>
                              </m:r>
                            </m:e>
                            <m:sub>
                              <m:r>
                                <a:rPr lang="en-US" altLang="zh-CN" b="1" i="1">
                                  <a:latin typeface="Cambria Math"/>
                                </a:rPr>
                                <m:t>𝒑</m:t>
                              </m:r>
                            </m:sub>
                          </m:sSub>
                        </m:den>
                      </m:f>
                    </m:oMath>
                  </m:oMathPara>
                </a14:m>
                <a:endParaRPr lang="zh-CN" altLang="en-US" b="1" dirty="0"/>
              </a:p>
            </p:txBody>
          </p:sp>
        </mc:Choice>
        <mc:Fallback xmlns="">
          <p:sp>
            <p:nvSpPr>
              <p:cNvPr id="37" name="TextBox 36"/>
              <p:cNvSpPr txBox="1">
                <a:spLocks noRot="1" noChangeAspect="1" noMove="1" noResize="1" noEditPoints="1" noAdjustHandles="1" noChangeArrowheads="1" noChangeShapeType="1" noTextEdit="1"/>
              </p:cNvSpPr>
              <p:nvPr/>
            </p:nvSpPr>
            <p:spPr>
              <a:xfrm>
                <a:off x="5148575" y="3554780"/>
                <a:ext cx="5117619" cy="961866"/>
              </a:xfrm>
              <a:prstGeom prst="rect">
                <a:avLst/>
              </a:prstGeom>
              <a:blipFill>
                <a:blip r:embed="rId5"/>
                <a:stretch>
                  <a:fillRect/>
                </a:stretch>
              </a:blipFill>
            </p:spPr>
            <p:txBody>
              <a:bodyPr/>
              <a:lstStyle/>
              <a:p>
                <a:r>
                  <a:rPr lang="zh-CN" altLang="en-US">
                    <a:noFill/>
                  </a:rPr>
                  <a:t> </a:t>
                </a:r>
              </a:p>
            </p:txBody>
          </p:sp>
        </mc:Fallback>
      </mc:AlternateContent>
      <p:sp>
        <p:nvSpPr>
          <p:cNvPr id="38" name="右弧形箭头 37"/>
          <p:cNvSpPr/>
          <p:nvPr/>
        </p:nvSpPr>
        <p:spPr>
          <a:xfrm rot="259950">
            <a:off x="10355237" y="3283056"/>
            <a:ext cx="479174" cy="885133"/>
          </a:xfrm>
          <a:prstGeom prst="curvedLeftArrow">
            <a:avLst/>
          </a:prstGeom>
          <a:solidFill>
            <a:srgbClr val="FF0000"/>
          </a:solidFill>
          <a:ln w="28575">
            <a:solidFill>
              <a:schemeClr val="tx2"/>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9" name="右弧形箭头 38"/>
          <p:cNvSpPr/>
          <p:nvPr/>
        </p:nvSpPr>
        <p:spPr>
          <a:xfrm rot="19212513" flipH="1">
            <a:off x="4513859" y="3471374"/>
            <a:ext cx="414923" cy="945907"/>
          </a:xfrm>
          <a:prstGeom prst="curvedLeftArrow">
            <a:avLst/>
          </a:prstGeom>
          <a:solidFill>
            <a:srgbClr val="FF0000"/>
          </a:solidFill>
          <a:ln w="28575">
            <a:solidFill>
              <a:schemeClr val="tx2"/>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mc:AlternateContent xmlns:mc="http://schemas.openxmlformats.org/markup-compatibility/2006" xmlns:a14="http://schemas.microsoft.com/office/drawing/2010/main">
        <mc:Choice Requires="a14">
          <p:sp>
            <p:nvSpPr>
              <p:cNvPr id="40" name="TextBox 39"/>
              <p:cNvSpPr txBox="1"/>
              <p:nvPr/>
            </p:nvSpPr>
            <p:spPr>
              <a:xfrm>
                <a:off x="2759371" y="4800946"/>
                <a:ext cx="3485826" cy="10549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𝑨</m:t>
                      </m:r>
                      <m:r>
                        <a:rPr lang="en-US" altLang="zh-CN" b="1" i="1">
                          <a:latin typeface="Cambria Math"/>
                        </a:rPr>
                        <m:t>=∆</m:t>
                      </m:r>
                      <m:sSub>
                        <m:sSubPr>
                          <m:ctrlPr>
                            <a:rPr lang="en-US" altLang="zh-CN" b="1" i="1">
                              <a:latin typeface="Cambria Math" panose="02040503050406030204" pitchFamily="18" charset="0"/>
                              <a:ea typeface="Cambria Math"/>
                            </a:rPr>
                          </m:ctrlPr>
                        </m:sSubPr>
                        <m:e>
                          <m:r>
                            <a:rPr lang="en-US" altLang="zh-CN" b="1" i="1">
                              <a:latin typeface="Cambria Math"/>
                              <a:ea typeface="Cambria Math"/>
                            </a:rPr>
                            <m:t>𝒑</m:t>
                          </m:r>
                        </m:e>
                        <m:sub>
                          <m:r>
                            <a:rPr lang="en-US" altLang="zh-CN" b="1" i="1">
                              <a:latin typeface="Cambria Math"/>
                              <a:ea typeface="Cambria Math"/>
                            </a:rPr>
                            <m:t>𝟎</m:t>
                          </m:r>
                        </m:sub>
                      </m:sSub>
                      <m:f>
                        <m:fPr>
                          <m:ctrlPr>
                            <a:rPr lang="en-US" altLang="zh-CN" b="1" i="1">
                              <a:latin typeface="Cambria Math" panose="02040503050406030204" pitchFamily="18" charset="0"/>
                              <a:ea typeface="Cambria Math"/>
                            </a:rPr>
                          </m:ctrlPr>
                        </m:fPr>
                        <m:num>
                          <m:r>
                            <a:rPr lang="en-US" altLang="zh-CN" b="1" i="1">
                              <a:latin typeface="Cambria Math"/>
                              <a:ea typeface="Cambria Math"/>
                            </a:rPr>
                            <m:t>𝒆𝒙𝒑</m:t>
                          </m:r>
                          <m:r>
                            <a:rPr lang="en-US" altLang="zh-CN" b="1" i="1">
                              <a:latin typeface="Cambria Math"/>
                              <a:ea typeface="Cambria Math"/>
                            </a:rPr>
                            <m:t>(</m:t>
                          </m:r>
                          <m:r>
                            <a:rPr lang="en-US" altLang="zh-CN" b="1" i="1">
                              <a:latin typeface="Cambria Math"/>
                              <a:ea typeface="Cambria Math"/>
                            </a:rPr>
                            <m:t>𝒘</m:t>
                          </m:r>
                          <m:r>
                            <a:rPr lang="en-US" altLang="zh-CN" b="1" i="1">
                              <a:latin typeface="Cambria Math"/>
                              <a:ea typeface="Cambria Math"/>
                            </a:rPr>
                            <m:t>/</m:t>
                          </m:r>
                          <m:sSub>
                            <m:sSubPr>
                              <m:ctrlPr>
                                <a:rPr lang="en-US" altLang="zh-CN" b="1" i="1">
                                  <a:latin typeface="Cambria Math" panose="02040503050406030204" pitchFamily="18" charset="0"/>
                                  <a:ea typeface="Cambria Math"/>
                                </a:rPr>
                              </m:ctrlPr>
                            </m:sSubPr>
                            <m:e>
                              <m:r>
                                <a:rPr lang="en-US" altLang="zh-CN" b="1" i="1">
                                  <a:latin typeface="Cambria Math"/>
                                  <a:ea typeface="Cambria Math"/>
                                </a:rPr>
                                <m:t>𝑳</m:t>
                              </m:r>
                            </m:e>
                            <m:sub>
                              <m:r>
                                <a:rPr lang="en-US" altLang="zh-CN" b="1" i="1">
                                  <a:latin typeface="Cambria Math"/>
                                  <a:ea typeface="Cambria Math"/>
                                </a:rPr>
                                <m:t>𝒑</m:t>
                              </m:r>
                            </m:sub>
                          </m:sSub>
                          <m:r>
                            <a:rPr lang="en-US" altLang="zh-CN" b="1" i="1">
                              <a:latin typeface="Cambria Math"/>
                              <a:ea typeface="Cambria Math"/>
                            </a:rPr>
                            <m:t>)</m:t>
                          </m:r>
                        </m:num>
                        <m:den>
                          <m:r>
                            <a:rPr lang="en-US" altLang="zh-CN" b="1" i="1">
                              <a:latin typeface="Cambria Math"/>
                              <a:ea typeface="Cambria Math"/>
                            </a:rPr>
                            <m:t>𝟐</m:t>
                          </m:r>
                          <m:r>
                            <a:rPr lang="en-US" altLang="zh-CN" b="1" i="1">
                              <a:latin typeface="Cambria Math"/>
                              <a:ea typeface="Cambria Math"/>
                            </a:rPr>
                            <m:t>𝒔𝒉</m:t>
                          </m:r>
                          <m:r>
                            <a:rPr lang="en-US" altLang="zh-CN" b="1" i="1">
                              <a:latin typeface="Cambria Math"/>
                              <a:ea typeface="Cambria Math"/>
                            </a:rPr>
                            <m:t>(</m:t>
                          </m:r>
                          <m:r>
                            <a:rPr lang="en-US" altLang="zh-CN" b="1" i="1">
                              <a:latin typeface="Cambria Math"/>
                              <a:ea typeface="Cambria Math"/>
                            </a:rPr>
                            <m:t>𝑾</m:t>
                          </m:r>
                          <m:r>
                            <a:rPr lang="en-US" altLang="zh-CN" b="1" i="1">
                              <a:latin typeface="Cambria Math"/>
                              <a:ea typeface="Cambria Math"/>
                            </a:rPr>
                            <m:t>/</m:t>
                          </m:r>
                          <m:sSub>
                            <m:sSubPr>
                              <m:ctrlPr>
                                <a:rPr lang="en-US" altLang="zh-CN" b="1" i="1">
                                  <a:latin typeface="Cambria Math" panose="02040503050406030204" pitchFamily="18" charset="0"/>
                                  <a:ea typeface="Cambria Math"/>
                                </a:rPr>
                              </m:ctrlPr>
                            </m:sSubPr>
                            <m:e>
                              <m:r>
                                <a:rPr lang="en-US" altLang="zh-CN" b="1" i="1">
                                  <a:latin typeface="Cambria Math"/>
                                  <a:ea typeface="Cambria Math"/>
                                </a:rPr>
                                <m:t>𝑳</m:t>
                              </m:r>
                            </m:e>
                            <m:sub>
                              <m:r>
                                <a:rPr lang="en-US" altLang="zh-CN" b="1" i="1">
                                  <a:latin typeface="Cambria Math"/>
                                  <a:ea typeface="Cambria Math"/>
                                </a:rPr>
                                <m:t>𝒑</m:t>
                              </m:r>
                            </m:sub>
                          </m:sSub>
                          <m:r>
                            <a:rPr lang="en-US" altLang="zh-CN" b="1" i="1">
                              <a:latin typeface="Cambria Math"/>
                              <a:ea typeface="Cambria Math"/>
                            </a:rPr>
                            <m:t>)</m:t>
                          </m:r>
                        </m:den>
                      </m:f>
                    </m:oMath>
                  </m:oMathPara>
                </a14:m>
                <a:endParaRPr lang="zh-CN" altLang="en-US" b="1" dirty="0"/>
              </a:p>
            </p:txBody>
          </p:sp>
        </mc:Choice>
        <mc:Fallback xmlns="">
          <p:sp>
            <p:nvSpPr>
              <p:cNvPr id="40" name="TextBox 39"/>
              <p:cNvSpPr txBox="1">
                <a:spLocks noRot="1" noChangeAspect="1" noMove="1" noResize="1" noEditPoints="1" noAdjustHandles="1" noChangeArrowheads="1" noChangeShapeType="1" noTextEdit="1"/>
              </p:cNvSpPr>
              <p:nvPr/>
            </p:nvSpPr>
            <p:spPr>
              <a:xfrm>
                <a:off x="2759371" y="4800946"/>
                <a:ext cx="3485826" cy="105490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6270265" y="4800946"/>
                <a:ext cx="4139082" cy="10549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𝑩</m:t>
                      </m:r>
                      <m:r>
                        <a:rPr lang="en-US" altLang="zh-CN" b="1" i="1">
                          <a:latin typeface="Cambria Math"/>
                        </a:rPr>
                        <m:t>=−∆</m:t>
                      </m:r>
                      <m:sSub>
                        <m:sSubPr>
                          <m:ctrlPr>
                            <a:rPr lang="en-US" altLang="zh-CN" b="1" i="1">
                              <a:latin typeface="Cambria Math" panose="02040503050406030204" pitchFamily="18" charset="0"/>
                              <a:ea typeface="Cambria Math"/>
                            </a:rPr>
                          </m:ctrlPr>
                        </m:sSubPr>
                        <m:e>
                          <m:r>
                            <a:rPr lang="en-US" altLang="zh-CN" b="1" i="1">
                              <a:latin typeface="Cambria Math"/>
                              <a:ea typeface="Cambria Math"/>
                            </a:rPr>
                            <m:t>𝒑</m:t>
                          </m:r>
                        </m:e>
                        <m:sub>
                          <m:r>
                            <a:rPr lang="en-US" altLang="zh-CN" b="1" i="1">
                              <a:latin typeface="Cambria Math"/>
                              <a:ea typeface="Cambria Math"/>
                            </a:rPr>
                            <m:t>𝟎</m:t>
                          </m:r>
                        </m:sub>
                      </m:sSub>
                      <m:f>
                        <m:fPr>
                          <m:ctrlPr>
                            <a:rPr lang="en-US" altLang="zh-CN" b="1" i="1">
                              <a:latin typeface="Cambria Math" panose="02040503050406030204" pitchFamily="18" charset="0"/>
                              <a:ea typeface="Cambria Math"/>
                            </a:rPr>
                          </m:ctrlPr>
                        </m:fPr>
                        <m:num>
                          <m:r>
                            <a:rPr lang="en-US" altLang="zh-CN" b="1" i="1">
                              <a:latin typeface="Cambria Math"/>
                              <a:ea typeface="Cambria Math"/>
                            </a:rPr>
                            <m:t>𝒆𝒙𝒑</m:t>
                          </m:r>
                          <m:r>
                            <a:rPr lang="en-US" altLang="zh-CN" b="1" i="1">
                              <a:latin typeface="Cambria Math"/>
                              <a:ea typeface="Cambria Math"/>
                            </a:rPr>
                            <m:t>−(</m:t>
                          </m:r>
                          <m:r>
                            <a:rPr lang="en-US" altLang="zh-CN" b="1" i="1">
                              <a:latin typeface="Cambria Math"/>
                              <a:ea typeface="Cambria Math"/>
                            </a:rPr>
                            <m:t>𝒘</m:t>
                          </m:r>
                          <m:r>
                            <a:rPr lang="en-US" altLang="zh-CN" b="1" i="1">
                              <a:latin typeface="Cambria Math"/>
                              <a:ea typeface="Cambria Math"/>
                            </a:rPr>
                            <m:t>/</m:t>
                          </m:r>
                          <m:sSub>
                            <m:sSubPr>
                              <m:ctrlPr>
                                <a:rPr lang="en-US" altLang="zh-CN" b="1" i="1">
                                  <a:latin typeface="Cambria Math" panose="02040503050406030204" pitchFamily="18" charset="0"/>
                                  <a:ea typeface="Cambria Math"/>
                                </a:rPr>
                              </m:ctrlPr>
                            </m:sSubPr>
                            <m:e>
                              <m:r>
                                <a:rPr lang="en-US" altLang="zh-CN" b="1" i="1">
                                  <a:latin typeface="Cambria Math"/>
                                  <a:ea typeface="Cambria Math"/>
                                </a:rPr>
                                <m:t>𝑳</m:t>
                              </m:r>
                            </m:e>
                            <m:sub>
                              <m:r>
                                <a:rPr lang="en-US" altLang="zh-CN" b="1" i="1">
                                  <a:latin typeface="Cambria Math"/>
                                  <a:ea typeface="Cambria Math"/>
                                </a:rPr>
                                <m:t>𝒑</m:t>
                              </m:r>
                            </m:sub>
                          </m:sSub>
                          <m:r>
                            <a:rPr lang="en-US" altLang="zh-CN" b="1" i="1">
                              <a:latin typeface="Cambria Math"/>
                              <a:ea typeface="Cambria Math"/>
                            </a:rPr>
                            <m:t>)</m:t>
                          </m:r>
                        </m:num>
                        <m:den>
                          <m:r>
                            <a:rPr lang="en-US" altLang="zh-CN" b="1" i="1">
                              <a:latin typeface="Cambria Math"/>
                              <a:ea typeface="Cambria Math"/>
                            </a:rPr>
                            <m:t>𝟐</m:t>
                          </m:r>
                          <m:r>
                            <a:rPr lang="en-US" altLang="zh-CN" b="1" i="1">
                              <a:latin typeface="Cambria Math"/>
                              <a:ea typeface="Cambria Math"/>
                            </a:rPr>
                            <m:t>𝒔𝒉</m:t>
                          </m:r>
                          <m:r>
                            <a:rPr lang="en-US" altLang="zh-CN" b="1" i="1">
                              <a:latin typeface="Cambria Math"/>
                              <a:ea typeface="Cambria Math"/>
                            </a:rPr>
                            <m:t>(</m:t>
                          </m:r>
                          <m:r>
                            <a:rPr lang="en-US" altLang="zh-CN" b="1" i="1">
                              <a:latin typeface="Cambria Math"/>
                              <a:ea typeface="Cambria Math"/>
                            </a:rPr>
                            <m:t>𝑾</m:t>
                          </m:r>
                          <m:r>
                            <a:rPr lang="en-US" altLang="zh-CN" b="1" i="1">
                              <a:latin typeface="Cambria Math"/>
                              <a:ea typeface="Cambria Math"/>
                            </a:rPr>
                            <m:t>/</m:t>
                          </m:r>
                          <m:sSub>
                            <m:sSubPr>
                              <m:ctrlPr>
                                <a:rPr lang="en-US" altLang="zh-CN" b="1" i="1">
                                  <a:latin typeface="Cambria Math" panose="02040503050406030204" pitchFamily="18" charset="0"/>
                                  <a:ea typeface="Cambria Math"/>
                                </a:rPr>
                              </m:ctrlPr>
                            </m:sSubPr>
                            <m:e>
                              <m:r>
                                <a:rPr lang="en-US" altLang="zh-CN" b="1" i="1">
                                  <a:latin typeface="Cambria Math"/>
                                  <a:ea typeface="Cambria Math"/>
                                </a:rPr>
                                <m:t>𝑳</m:t>
                              </m:r>
                            </m:e>
                            <m:sub>
                              <m:r>
                                <a:rPr lang="en-US" altLang="zh-CN" b="1" i="1">
                                  <a:latin typeface="Cambria Math"/>
                                  <a:ea typeface="Cambria Math"/>
                                </a:rPr>
                                <m:t>𝒑</m:t>
                              </m:r>
                            </m:sub>
                          </m:sSub>
                          <m:r>
                            <a:rPr lang="en-US" altLang="zh-CN" b="1" i="1">
                              <a:latin typeface="Cambria Math"/>
                              <a:ea typeface="Cambria Math"/>
                            </a:rPr>
                            <m:t>)</m:t>
                          </m:r>
                        </m:den>
                      </m:f>
                    </m:oMath>
                  </m:oMathPara>
                </a14:m>
                <a:endParaRPr lang="zh-CN" altLang="en-US" b="1" dirty="0"/>
              </a:p>
            </p:txBody>
          </p:sp>
        </mc:Choice>
        <mc:Fallback xmlns="">
          <p:sp>
            <p:nvSpPr>
              <p:cNvPr id="41" name="TextBox 40"/>
              <p:cNvSpPr txBox="1">
                <a:spLocks noRot="1" noChangeAspect="1" noMove="1" noResize="1" noEditPoints="1" noAdjustHandles="1" noChangeArrowheads="1" noChangeShapeType="1" noTextEdit="1"/>
              </p:cNvSpPr>
              <p:nvPr/>
            </p:nvSpPr>
            <p:spPr>
              <a:xfrm>
                <a:off x="6270265" y="4800946"/>
                <a:ext cx="4139082" cy="1054904"/>
              </a:xfrm>
              <a:prstGeom prst="rect">
                <a:avLst/>
              </a:prstGeom>
              <a:blipFill>
                <a:blip r:embed="rId7"/>
                <a:stretch>
                  <a:fillRect/>
                </a:stretch>
              </a:blipFill>
            </p:spPr>
            <p:txBody>
              <a:bodyPr/>
              <a:lstStyle/>
              <a:p>
                <a:r>
                  <a:rPr lang="zh-CN" altLang="en-US">
                    <a:noFill/>
                  </a:rPr>
                  <a:t> </a:t>
                </a:r>
              </a:p>
            </p:txBody>
          </p:sp>
        </mc:Fallback>
      </mc:AlternateContent>
      <p:sp>
        <p:nvSpPr>
          <p:cNvPr id="42" name="右箭头 41"/>
          <p:cNvSpPr/>
          <p:nvPr/>
        </p:nvSpPr>
        <p:spPr>
          <a:xfrm rot="19268415">
            <a:off x="5308107" y="4452601"/>
            <a:ext cx="617661" cy="251164"/>
          </a:xfrm>
          <a:prstGeom prst="rightArrow">
            <a:avLst/>
          </a:prstGeom>
          <a:solidFill>
            <a:srgbClr val="FF0000"/>
          </a:solidFill>
          <a:ln w="28575">
            <a:solidFill>
              <a:schemeClr val="tx2"/>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3" name="右箭头 42"/>
          <p:cNvSpPr/>
          <p:nvPr/>
        </p:nvSpPr>
        <p:spPr>
          <a:xfrm rot="14145772">
            <a:off x="7310714" y="4531384"/>
            <a:ext cx="617661" cy="251164"/>
          </a:xfrm>
          <a:prstGeom prst="rightArrow">
            <a:avLst/>
          </a:prstGeom>
          <a:solidFill>
            <a:srgbClr val="FF0000"/>
          </a:solidFill>
          <a:ln w="28575">
            <a:solidFill>
              <a:schemeClr val="tx2"/>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44" name="组合 43"/>
          <p:cNvGrpSpPr/>
          <p:nvPr/>
        </p:nvGrpSpPr>
        <p:grpSpPr>
          <a:xfrm>
            <a:off x="10029093" y="6448526"/>
            <a:ext cx="552450" cy="314325"/>
            <a:chOff x="5172075" y="6438900"/>
            <a:chExt cx="552450" cy="314325"/>
          </a:xfrm>
        </p:grpSpPr>
        <p:sp>
          <p:nvSpPr>
            <p:cNvPr id="45" name="棱台 44"/>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右箭头 45"/>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26173987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type="lt">
                                    <p:tmAbs val="200"/>
                                  </p:iterate>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type="lt">
                                    <p:tmAbs val="200"/>
                                  </p:iterate>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wipe(left)">
                                      <p:cBhvr>
                                        <p:cTn id="25" dur="2000"/>
                                        <p:tgtEl>
                                          <p:spTgt spid="3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wipe(up)">
                                      <p:cBhvr>
                                        <p:cTn id="30" dur="500"/>
                                        <p:tgtEl>
                                          <p:spTgt spid="38"/>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wipe(up)">
                                      <p:cBhvr>
                                        <p:cTn id="33" dur="500"/>
                                        <p:tgtEl>
                                          <p:spTgt spid="3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wipe(left)">
                                      <p:cBhvr>
                                        <p:cTn id="38" dur="2000"/>
                                        <p:tgtEl>
                                          <p:spTgt spid="4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wipe(left)">
                                      <p:cBhvr>
                                        <p:cTn id="43" dur="2000"/>
                                        <p:tgtEl>
                                          <p:spTgt spid="4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wipe(down)">
                                      <p:cBhvr>
                                        <p:cTn id="48" dur="500"/>
                                        <p:tgtEl>
                                          <p:spTgt spid="42"/>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wipe(down)">
                                      <p:cBhvr>
                                        <p:cTn id="51" dur="500"/>
                                        <p:tgtEl>
                                          <p:spTgt spid="43"/>
                                        </p:tgtEl>
                                      </p:cBhvr>
                                    </p:animEffect>
                                  </p:childTnLst>
                                </p:cTn>
                              </p:par>
                            </p:childTnLst>
                          </p:cTn>
                        </p:par>
                        <p:par>
                          <p:cTn id="52" fill="hold">
                            <p:stCondLst>
                              <p:cond delay="500"/>
                            </p:stCondLst>
                            <p:childTnLst>
                              <p:par>
                                <p:cTn id="53" presetID="22" presetClass="entr" presetSubtype="4" fill="hold" nodeType="after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wipe(down)">
                                      <p:cBhvr>
                                        <p:cTn id="5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5" grpId="0"/>
      <p:bldP spid="36" grpId="0"/>
      <p:bldP spid="37" grpId="0"/>
      <p:bldP spid="38" grpId="0" animBg="1"/>
      <p:bldP spid="39" grpId="0" animBg="1"/>
      <p:bldP spid="40" grpId="0"/>
      <p:bldP spid="41" grpId="0"/>
      <p:bldP spid="42" grpId="0" animBg="1"/>
      <p:bldP spid="4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3835738" y="1011449"/>
                <a:ext cx="4789773" cy="1055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a:rPr>
                        <m:t>∆</m:t>
                      </m:r>
                      <m:r>
                        <a:rPr lang="en-US" altLang="zh-CN" b="1" i="1">
                          <a:latin typeface="Cambria Math"/>
                        </a:rPr>
                        <m:t>𝒑</m:t>
                      </m:r>
                      <m:d>
                        <m:dPr>
                          <m:ctrlPr>
                            <a:rPr lang="en-US" altLang="zh-CN" b="1" i="1">
                              <a:latin typeface="Cambria Math" panose="02040503050406030204" pitchFamily="18" charset="0"/>
                            </a:rPr>
                          </m:ctrlPr>
                        </m:dPr>
                        <m:e>
                          <m:r>
                            <a:rPr lang="en-US" altLang="zh-CN" b="1" i="1">
                              <a:latin typeface="Cambria Math"/>
                            </a:rPr>
                            <m:t>𝒙</m:t>
                          </m:r>
                        </m:e>
                      </m:d>
                      <m:r>
                        <a:rPr lang="en-US" altLang="zh-CN" b="1" i="1">
                          <a:latin typeface="Cambria Math"/>
                        </a:rPr>
                        <m:t>=</m:t>
                      </m:r>
                      <m:r>
                        <a:rPr lang="en-US" altLang="zh-CN" b="1" i="1">
                          <a:latin typeface="Cambria Math"/>
                          <a:ea typeface="Cambria Math"/>
                        </a:rPr>
                        <m:t>∆</m:t>
                      </m:r>
                      <m:sSub>
                        <m:sSubPr>
                          <m:ctrlPr>
                            <a:rPr lang="en-US" altLang="zh-CN" b="1" i="1">
                              <a:latin typeface="Cambria Math" panose="02040503050406030204" pitchFamily="18" charset="0"/>
                              <a:ea typeface="Cambria Math"/>
                            </a:rPr>
                          </m:ctrlPr>
                        </m:sSubPr>
                        <m:e>
                          <m:r>
                            <a:rPr lang="en-US" altLang="zh-CN" b="1" i="1">
                              <a:latin typeface="Cambria Math"/>
                              <a:ea typeface="Cambria Math"/>
                            </a:rPr>
                            <m:t>𝒑</m:t>
                          </m:r>
                        </m:e>
                        <m:sub>
                          <m:r>
                            <a:rPr lang="en-US" altLang="zh-CN" b="1" i="1">
                              <a:latin typeface="Cambria Math"/>
                              <a:ea typeface="Cambria Math"/>
                            </a:rPr>
                            <m:t>𝟎</m:t>
                          </m:r>
                        </m:sub>
                      </m:sSub>
                      <m:f>
                        <m:fPr>
                          <m:ctrlPr>
                            <a:rPr lang="en-US" altLang="zh-CN" b="1" i="1">
                              <a:latin typeface="Cambria Math" panose="02040503050406030204" pitchFamily="18" charset="0"/>
                              <a:ea typeface="Cambria Math"/>
                            </a:rPr>
                          </m:ctrlPr>
                        </m:fPr>
                        <m:num>
                          <m:r>
                            <a:rPr lang="en-US" altLang="zh-CN" b="1" i="1">
                              <a:latin typeface="Cambria Math"/>
                              <a:ea typeface="Cambria Math"/>
                            </a:rPr>
                            <m:t>𝒔𝒉</m:t>
                          </m:r>
                          <m:r>
                            <a:rPr lang="en-US" altLang="zh-CN" b="1" i="1">
                              <a:latin typeface="Cambria Math"/>
                              <a:ea typeface="Cambria Math"/>
                            </a:rPr>
                            <m:t>[(</m:t>
                          </m:r>
                          <m:r>
                            <a:rPr lang="en-US" altLang="zh-CN" b="1" i="1">
                              <a:latin typeface="Cambria Math"/>
                              <a:ea typeface="Cambria Math"/>
                            </a:rPr>
                            <m:t>𝒘</m:t>
                          </m:r>
                          <m:r>
                            <a:rPr lang="en-US" altLang="zh-CN" b="1" i="1">
                              <a:latin typeface="Cambria Math"/>
                              <a:ea typeface="Cambria Math"/>
                            </a:rPr>
                            <m:t>−</m:t>
                          </m:r>
                          <m:r>
                            <a:rPr lang="en-US" altLang="zh-CN" b="1" i="1">
                              <a:latin typeface="Cambria Math"/>
                              <a:ea typeface="Cambria Math"/>
                            </a:rPr>
                            <m:t>𝒙</m:t>
                          </m:r>
                          <m:r>
                            <a:rPr lang="en-US" altLang="zh-CN" b="1" i="1">
                              <a:latin typeface="Cambria Math"/>
                              <a:ea typeface="Cambria Math"/>
                            </a:rPr>
                            <m:t>)/</m:t>
                          </m:r>
                          <m:sSub>
                            <m:sSubPr>
                              <m:ctrlPr>
                                <a:rPr lang="en-US" altLang="zh-CN" b="1" i="1">
                                  <a:latin typeface="Cambria Math" panose="02040503050406030204" pitchFamily="18" charset="0"/>
                                  <a:ea typeface="Cambria Math"/>
                                </a:rPr>
                              </m:ctrlPr>
                            </m:sSubPr>
                            <m:e>
                              <m:r>
                                <a:rPr lang="en-US" altLang="zh-CN" b="1" i="1">
                                  <a:latin typeface="Cambria Math"/>
                                  <a:ea typeface="Cambria Math"/>
                                </a:rPr>
                                <m:t>𝑳</m:t>
                              </m:r>
                            </m:e>
                            <m:sub>
                              <m:r>
                                <a:rPr lang="en-US" altLang="zh-CN" b="1" i="1">
                                  <a:latin typeface="Cambria Math"/>
                                  <a:ea typeface="Cambria Math"/>
                                </a:rPr>
                                <m:t>𝒑</m:t>
                              </m:r>
                            </m:sub>
                          </m:sSub>
                          <m:r>
                            <a:rPr lang="en-US" altLang="zh-CN" b="1" i="1">
                              <a:latin typeface="Cambria Math"/>
                              <a:ea typeface="Cambria Math"/>
                            </a:rPr>
                            <m:t>]</m:t>
                          </m:r>
                        </m:num>
                        <m:den>
                          <m:r>
                            <a:rPr lang="en-US" altLang="zh-CN" b="1" i="1">
                              <a:latin typeface="Cambria Math"/>
                              <a:ea typeface="Cambria Math"/>
                            </a:rPr>
                            <m:t>𝒔𝒉</m:t>
                          </m:r>
                          <m:r>
                            <a:rPr lang="en-US" altLang="zh-CN" b="1" i="1">
                              <a:latin typeface="Cambria Math"/>
                              <a:ea typeface="Cambria Math"/>
                            </a:rPr>
                            <m:t>(</m:t>
                          </m:r>
                          <m:r>
                            <a:rPr lang="en-US" altLang="zh-CN" b="1" i="1">
                              <a:latin typeface="Cambria Math"/>
                              <a:ea typeface="Cambria Math"/>
                            </a:rPr>
                            <m:t>𝒘</m:t>
                          </m:r>
                          <m:r>
                            <a:rPr lang="en-US" altLang="zh-CN" b="1" i="1">
                              <a:latin typeface="Cambria Math"/>
                              <a:ea typeface="Cambria Math"/>
                            </a:rPr>
                            <m:t>/</m:t>
                          </m:r>
                          <m:sSub>
                            <m:sSubPr>
                              <m:ctrlPr>
                                <a:rPr lang="en-US" altLang="zh-CN" b="1" i="1">
                                  <a:latin typeface="Cambria Math" panose="02040503050406030204" pitchFamily="18" charset="0"/>
                                  <a:ea typeface="Cambria Math"/>
                                </a:rPr>
                              </m:ctrlPr>
                            </m:sSubPr>
                            <m:e>
                              <m:r>
                                <a:rPr lang="en-US" altLang="zh-CN" b="1" i="1">
                                  <a:latin typeface="Cambria Math"/>
                                  <a:ea typeface="Cambria Math"/>
                                </a:rPr>
                                <m:t>𝑳</m:t>
                              </m:r>
                            </m:e>
                            <m:sub>
                              <m:r>
                                <a:rPr lang="en-US" altLang="zh-CN" b="1" i="1">
                                  <a:latin typeface="Cambria Math"/>
                                  <a:ea typeface="Cambria Math"/>
                                </a:rPr>
                                <m:t>𝒑</m:t>
                              </m:r>
                            </m:sub>
                          </m:sSub>
                          <m:r>
                            <a:rPr lang="en-US" altLang="zh-CN" b="1" i="1">
                              <a:latin typeface="Cambria Math"/>
                              <a:ea typeface="Cambria Math"/>
                            </a:rPr>
                            <m:t>)</m:t>
                          </m:r>
                        </m:den>
                      </m:f>
                    </m:oMath>
                  </m:oMathPara>
                </a14:m>
                <a:endParaRPr lang="zh-CN" altLang="en-US" b="1" dirty="0"/>
              </a:p>
            </p:txBody>
          </p:sp>
        </mc:Choice>
        <mc:Fallback xmlns="">
          <p:sp>
            <p:nvSpPr>
              <p:cNvPr id="2" name="TextBox 1"/>
              <p:cNvSpPr txBox="1">
                <a:spLocks noRot="1" noChangeAspect="1" noMove="1" noResize="1" noEditPoints="1" noAdjustHandles="1" noChangeArrowheads="1" noChangeShapeType="1" noTextEdit="1"/>
              </p:cNvSpPr>
              <p:nvPr/>
            </p:nvSpPr>
            <p:spPr>
              <a:xfrm>
                <a:off x="3835738" y="1011449"/>
                <a:ext cx="4789773" cy="1055610"/>
              </a:xfrm>
              <a:prstGeom prst="rect">
                <a:avLst/>
              </a:prstGeom>
              <a:blipFill>
                <a:blip r:embed="rId3"/>
                <a:stretch>
                  <a:fillRect/>
                </a:stretch>
              </a:blipFill>
            </p:spPr>
            <p:txBody>
              <a:bodyPr/>
              <a:lstStyle/>
              <a:p>
                <a:r>
                  <a:rPr lang="zh-CN" altLang="en-US">
                    <a:noFill/>
                  </a:rPr>
                  <a:t> </a:t>
                </a:r>
              </a:p>
            </p:txBody>
          </p:sp>
        </mc:Fallback>
      </mc:AlternateContent>
      <p:sp>
        <p:nvSpPr>
          <p:cNvPr id="3" name="矩形 2"/>
          <p:cNvSpPr/>
          <p:nvPr/>
        </p:nvSpPr>
        <p:spPr>
          <a:xfrm>
            <a:off x="205837" y="-3619"/>
            <a:ext cx="3823857" cy="923330"/>
          </a:xfrm>
          <a:prstGeom prst="rect">
            <a:avLst/>
          </a:prstGeom>
        </p:spPr>
        <p:txBody>
          <a:bodyPr wrap="square">
            <a:spAutoFit/>
          </a:bodyPr>
          <a:lstStyle/>
          <a:p>
            <a:pPr>
              <a:lnSpc>
                <a:spcPct val="150000"/>
              </a:lnSpc>
            </a:pPr>
            <a:r>
              <a:rPr lang="en-US" altLang="zh-CN" sz="3600" b="1" dirty="0" smtClean="0">
                <a:solidFill>
                  <a:srgbClr val="FF0000"/>
                </a:solidFill>
              </a:rPr>
              <a:t>6.3 </a:t>
            </a:r>
            <a:r>
              <a:rPr lang="zh-CN" altLang="en-US" sz="3600" b="1" dirty="0">
                <a:solidFill>
                  <a:srgbClr val="FF0000"/>
                </a:solidFill>
              </a:rPr>
              <a:t>少子的扩散</a:t>
            </a:r>
            <a:endParaRPr lang="en-US" altLang="zh-CN" sz="3600" b="1" dirty="0">
              <a:solidFill>
                <a:srgbClr val="FF0000"/>
              </a:solidFill>
            </a:endParaRPr>
          </a:p>
        </p:txBody>
      </p:sp>
      <mc:AlternateContent xmlns:mc="http://schemas.openxmlformats.org/markup-compatibility/2006" xmlns:a14="http://schemas.microsoft.com/office/drawing/2010/main">
        <mc:Choice Requires="a14">
          <p:sp>
            <p:nvSpPr>
              <p:cNvPr id="4" name="TextBox 3"/>
              <p:cNvSpPr txBox="1"/>
              <p:nvPr/>
            </p:nvSpPr>
            <p:spPr>
              <a:xfrm>
                <a:off x="2117766" y="2392426"/>
                <a:ext cx="1468287" cy="561820"/>
              </a:xfrm>
              <a:prstGeom prst="rect">
                <a:avLst/>
              </a:prstGeom>
              <a:solidFill>
                <a:schemeClr val="accent5">
                  <a:lumMod val="9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𝒘</m:t>
                      </m:r>
                      <m:r>
                        <a:rPr lang="en-US" altLang="zh-CN" b="1" i="1">
                          <a:latin typeface="Cambria Math"/>
                          <a:ea typeface="Cambria Math"/>
                        </a:rPr>
                        <m:t>≪</m:t>
                      </m:r>
                      <m:sSub>
                        <m:sSubPr>
                          <m:ctrlPr>
                            <a:rPr lang="en-US" altLang="zh-CN" b="1" i="1">
                              <a:latin typeface="Cambria Math" panose="02040503050406030204" pitchFamily="18" charset="0"/>
                              <a:ea typeface="Cambria Math"/>
                            </a:rPr>
                          </m:ctrlPr>
                        </m:sSubPr>
                        <m:e>
                          <m:r>
                            <a:rPr lang="en-US" altLang="zh-CN" b="1" i="1">
                              <a:latin typeface="Cambria Math"/>
                              <a:ea typeface="Cambria Math"/>
                            </a:rPr>
                            <m:t>𝑳</m:t>
                          </m:r>
                        </m:e>
                        <m:sub>
                          <m:r>
                            <a:rPr lang="en-US" altLang="zh-CN" b="1" i="1">
                              <a:latin typeface="Cambria Math"/>
                              <a:ea typeface="Cambria Math"/>
                            </a:rPr>
                            <m:t>𝒑</m:t>
                          </m:r>
                        </m:sub>
                      </m:sSub>
                    </m:oMath>
                  </m:oMathPara>
                </a14:m>
                <a:endParaRPr lang="zh-CN" altLang="en-US" b="1" dirty="0"/>
              </a:p>
            </p:txBody>
          </p:sp>
        </mc:Choice>
        <mc:Fallback xmlns="">
          <p:sp>
            <p:nvSpPr>
              <p:cNvPr id="4" name="TextBox 3"/>
              <p:cNvSpPr txBox="1">
                <a:spLocks noRot="1" noChangeAspect="1" noMove="1" noResize="1" noEditPoints="1" noAdjustHandles="1" noChangeArrowheads="1" noChangeShapeType="1" noTextEdit="1"/>
              </p:cNvSpPr>
              <p:nvPr/>
            </p:nvSpPr>
            <p:spPr>
              <a:xfrm>
                <a:off x="2117766" y="2392426"/>
                <a:ext cx="1468287" cy="56182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810007" y="2145531"/>
                <a:ext cx="4129336" cy="10549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a:rPr>
                        <m:t>∆</m:t>
                      </m:r>
                      <m:r>
                        <a:rPr lang="en-US" altLang="zh-CN" b="1" i="1">
                          <a:latin typeface="Cambria Math"/>
                        </a:rPr>
                        <m:t>𝒑</m:t>
                      </m:r>
                      <m:d>
                        <m:dPr>
                          <m:ctrlPr>
                            <a:rPr lang="en-US" altLang="zh-CN" b="1" i="1">
                              <a:latin typeface="Cambria Math" panose="02040503050406030204" pitchFamily="18" charset="0"/>
                            </a:rPr>
                          </m:ctrlPr>
                        </m:dPr>
                        <m:e>
                          <m:r>
                            <a:rPr lang="en-US" altLang="zh-CN" b="1" i="1">
                              <a:latin typeface="Cambria Math"/>
                            </a:rPr>
                            <m:t>𝒙</m:t>
                          </m:r>
                        </m:e>
                      </m:d>
                      <m:r>
                        <a:rPr lang="en-US" altLang="zh-CN" b="1" i="1">
                          <a:latin typeface="Cambria Math"/>
                          <a:ea typeface="Cambria Math"/>
                        </a:rPr>
                        <m:t>≈∆</m:t>
                      </m:r>
                      <m:sSub>
                        <m:sSubPr>
                          <m:ctrlPr>
                            <a:rPr lang="en-US" altLang="zh-CN" b="1" i="1">
                              <a:latin typeface="Cambria Math" panose="02040503050406030204" pitchFamily="18" charset="0"/>
                              <a:ea typeface="Cambria Math"/>
                            </a:rPr>
                          </m:ctrlPr>
                        </m:sSubPr>
                        <m:e>
                          <m:r>
                            <a:rPr lang="en-US" altLang="zh-CN" b="1" i="1">
                              <a:latin typeface="Cambria Math"/>
                              <a:ea typeface="Cambria Math"/>
                            </a:rPr>
                            <m:t>𝒑</m:t>
                          </m:r>
                        </m:e>
                        <m:sub>
                          <m:r>
                            <a:rPr lang="en-US" altLang="zh-CN" b="1" i="1">
                              <a:latin typeface="Cambria Math"/>
                              <a:ea typeface="Cambria Math"/>
                            </a:rPr>
                            <m:t>𝟎</m:t>
                          </m:r>
                        </m:sub>
                      </m:sSub>
                      <m:f>
                        <m:fPr>
                          <m:ctrlPr>
                            <a:rPr lang="en-US" altLang="zh-CN" b="1" i="1">
                              <a:latin typeface="Cambria Math" panose="02040503050406030204" pitchFamily="18" charset="0"/>
                              <a:ea typeface="Cambria Math"/>
                            </a:rPr>
                          </m:ctrlPr>
                        </m:fPr>
                        <m:num>
                          <m:r>
                            <a:rPr lang="en-US" altLang="zh-CN" b="1" i="1">
                              <a:latin typeface="Cambria Math"/>
                              <a:ea typeface="Cambria Math"/>
                            </a:rPr>
                            <m:t>(</m:t>
                          </m:r>
                          <m:r>
                            <a:rPr lang="en-US" altLang="zh-CN" b="1" i="1">
                              <a:latin typeface="Cambria Math"/>
                              <a:ea typeface="Cambria Math"/>
                            </a:rPr>
                            <m:t>𝒘</m:t>
                          </m:r>
                          <m:r>
                            <a:rPr lang="en-US" altLang="zh-CN" b="1" i="1">
                              <a:latin typeface="Cambria Math"/>
                              <a:ea typeface="Cambria Math"/>
                            </a:rPr>
                            <m:t>−</m:t>
                          </m:r>
                          <m:r>
                            <a:rPr lang="en-US" altLang="zh-CN" b="1" i="1">
                              <a:latin typeface="Cambria Math"/>
                              <a:ea typeface="Cambria Math"/>
                            </a:rPr>
                            <m:t>𝒙</m:t>
                          </m:r>
                          <m:r>
                            <a:rPr lang="en-US" altLang="zh-CN" b="1" i="1">
                              <a:latin typeface="Cambria Math"/>
                              <a:ea typeface="Cambria Math"/>
                            </a:rPr>
                            <m:t>)/</m:t>
                          </m:r>
                          <m:sSub>
                            <m:sSubPr>
                              <m:ctrlPr>
                                <a:rPr lang="en-US" altLang="zh-CN" b="1" i="1">
                                  <a:latin typeface="Cambria Math" panose="02040503050406030204" pitchFamily="18" charset="0"/>
                                  <a:ea typeface="Cambria Math"/>
                                </a:rPr>
                              </m:ctrlPr>
                            </m:sSubPr>
                            <m:e>
                              <m:r>
                                <a:rPr lang="en-US" altLang="zh-CN" b="1" i="1">
                                  <a:latin typeface="Cambria Math"/>
                                  <a:ea typeface="Cambria Math"/>
                                </a:rPr>
                                <m:t>𝑳</m:t>
                              </m:r>
                            </m:e>
                            <m:sub>
                              <m:r>
                                <a:rPr lang="en-US" altLang="zh-CN" b="1" i="1">
                                  <a:latin typeface="Cambria Math"/>
                                  <a:ea typeface="Cambria Math"/>
                                </a:rPr>
                                <m:t>𝒑</m:t>
                              </m:r>
                            </m:sub>
                          </m:sSub>
                        </m:num>
                        <m:den>
                          <m:r>
                            <a:rPr lang="en-US" altLang="zh-CN" b="1" i="1">
                              <a:latin typeface="Cambria Math"/>
                              <a:ea typeface="Cambria Math"/>
                            </a:rPr>
                            <m:t>𝒘</m:t>
                          </m:r>
                          <m:r>
                            <a:rPr lang="en-US" altLang="zh-CN" b="1" i="1">
                              <a:latin typeface="Cambria Math"/>
                              <a:ea typeface="Cambria Math"/>
                            </a:rPr>
                            <m:t>/</m:t>
                          </m:r>
                          <m:sSub>
                            <m:sSubPr>
                              <m:ctrlPr>
                                <a:rPr lang="en-US" altLang="zh-CN" b="1" i="1">
                                  <a:latin typeface="Cambria Math" panose="02040503050406030204" pitchFamily="18" charset="0"/>
                                  <a:ea typeface="Cambria Math"/>
                                </a:rPr>
                              </m:ctrlPr>
                            </m:sSubPr>
                            <m:e>
                              <m:r>
                                <a:rPr lang="en-US" altLang="zh-CN" b="1" i="1">
                                  <a:latin typeface="Cambria Math"/>
                                  <a:ea typeface="Cambria Math"/>
                                </a:rPr>
                                <m:t>𝑳</m:t>
                              </m:r>
                            </m:e>
                            <m:sub>
                              <m:r>
                                <a:rPr lang="en-US" altLang="zh-CN" b="1" i="1">
                                  <a:latin typeface="Cambria Math"/>
                                  <a:ea typeface="Cambria Math"/>
                                </a:rPr>
                                <m:t>𝒑</m:t>
                              </m:r>
                            </m:sub>
                          </m:sSub>
                        </m:den>
                      </m:f>
                    </m:oMath>
                  </m:oMathPara>
                </a14:m>
                <a:endParaRPr lang="zh-CN" altLang="en-US" b="1" dirty="0"/>
              </a:p>
            </p:txBody>
          </p:sp>
        </mc:Choice>
        <mc:Fallback xmlns="">
          <p:sp>
            <p:nvSpPr>
              <p:cNvPr id="5" name="TextBox 4"/>
              <p:cNvSpPr txBox="1">
                <a:spLocks noRot="1" noChangeAspect="1" noMove="1" noResize="1" noEditPoints="1" noAdjustHandles="1" noChangeArrowheads="1" noChangeShapeType="1" noTextEdit="1"/>
              </p:cNvSpPr>
              <p:nvPr/>
            </p:nvSpPr>
            <p:spPr>
              <a:xfrm>
                <a:off x="3810007" y="2145531"/>
                <a:ext cx="4129336" cy="105490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7650177" y="2266258"/>
                <a:ext cx="2483436" cy="8361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ea typeface="Cambria Math"/>
                        </a:rPr>
                        <m:t>=∆</m:t>
                      </m:r>
                      <m:sSub>
                        <m:sSubPr>
                          <m:ctrlPr>
                            <a:rPr lang="en-US" altLang="zh-CN" b="1" i="1">
                              <a:latin typeface="Cambria Math" panose="02040503050406030204" pitchFamily="18" charset="0"/>
                              <a:ea typeface="Cambria Math"/>
                            </a:rPr>
                          </m:ctrlPr>
                        </m:sSubPr>
                        <m:e>
                          <m:r>
                            <a:rPr lang="en-US" altLang="zh-CN" b="1" i="1">
                              <a:latin typeface="Cambria Math"/>
                              <a:ea typeface="Cambria Math"/>
                            </a:rPr>
                            <m:t>𝒑</m:t>
                          </m:r>
                        </m:e>
                        <m:sub>
                          <m:r>
                            <a:rPr lang="en-US" altLang="zh-CN" b="1" i="1">
                              <a:latin typeface="Cambria Math"/>
                              <a:ea typeface="Cambria Math"/>
                            </a:rPr>
                            <m:t>𝟎</m:t>
                          </m:r>
                        </m:sub>
                      </m:sSub>
                      <m:r>
                        <a:rPr lang="en-US" altLang="zh-CN" b="1" i="1">
                          <a:latin typeface="Cambria Math"/>
                          <a:ea typeface="Cambria Math"/>
                        </a:rPr>
                        <m:t>(</m:t>
                      </m:r>
                      <m:r>
                        <a:rPr lang="en-US" altLang="zh-CN" b="1" i="1">
                          <a:latin typeface="Cambria Math"/>
                          <a:ea typeface="Cambria Math"/>
                        </a:rPr>
                        <m:t>𝟏</m:t>
                      </m:r>
                      <m:r>
                        <a:rPr lang="en-US" altLang="zh-CN" b="1" i="1">
                          <a:latin typeface="Cambria Math"/>
                          <a:ea typeface="Cambria Math"/>
                        </a:rPr>
                        <m:t>−</m:t>
                      </m:r>
                      <m:f>
                        <m:fPr>
                          <m:ctrlPr>
                            <a:rPr lang="en-US" altLang="zh-CN" b="1" i="1">
                              <a:latin typeface="Cambria Math" panose="02040503050406030204" pitchFamily="18" charset="0"/>
                              <a:ea typeface="Cambria Math"/>
                            </a:rPr>
                          </m:ctrlPr>
                        </m:fPr>
                        <m:num>
                          <m:r>
                            <a:rPr lang="en-US" altLang="zh-CN" b="1" i="1">
                              <a:latin typeface="Cambria Math"/>
                              <a:ea typeface="Cambria Math"/>
                            </a:rPr>
                            <m:t>𝒙</m:t>
                          </m:r>
                        </m:num>
                        <m:den>
                          <m:r>
                            <a:rPr lang="en-US" altLang="zh-CN" b="1" i="1">
                              <a:latin typeface="Cambria Math"/>
                              <a:ea typeface="Cambria Math"/>
                            </a:rPr>
                            <m:t>𝒘</m:t>
                          </m:r>
                        </m:den>
                      </m:f>
                      <m:r>
                        <a:rPr lang="en-US" altLang="zh-CN" b="1" i="1">
                          <a:latin typeface="Cambria Math"/>
                          <a:ea typeface="Cambria Math"/>
                        </a:rPr>
                        <m:t>)</m:t>
                      </m:r>
                    </m:oMath>
                  </m:oMathPara>
                </a14:m>
                <a:endParaRPr lang="zh-CN" altLang="en-US" b="1" dirty="0"/>
              </a:p>
            </p:txBody>
          </p:sp>
        </mc:Choice>
        <mc:Fallback xmlns="">
          <p:sp>
            <p:nvSpPr>
              <p:cNvPr id="6" name="矩形 5"/>
              <p:cNvSpPr>
                <a:spLocks noRot="1" noChangeAspect="1" noMove="1" noResize="1" noEditPoints="1" noAdjustHandles="1" noChangeArrowheads="1" noChangeShapeType="1" noTextEdit="1"/>
              </p:cNvSpPr>
              <p:nvPr/>
            </p:nvSpPr>
            <p:spPr>
              <a:xfrm>
                <a:off x="7650177" y="2266258"/>
                <a:ext cx="2483436" cy="836191"/>
              </a:xfrm>
              <a:prstGeom prst="rect">
                <a:avLst/>
              </a:prstGeom>
              <a:blipFill>
                <a:blip r:embed="rId6"/>
                <a:stretch>
                  <a:fillRect/>
                </a:stretch>
              </a:blipFill>
            </p:spPr>
            <p:txBody>
              <a:bodyPr/>
              <a:lstStyle/>
              <a:p>
                <a:r>
                  <a:rPr lang="zh-CN" altLang="en-US">
                    <a:noFill/>
                  </a:rPr>
                  <a:t> </a:t>
                </a:r>
              </a:p>
            </p:txBody>
          </p:sp>
        </mc:Fallback>
      </mc:AlternateContent>
      <p:sp>
        <p:nvSpPr>
          <p:cNvPr id="7" name="TextBox 6"/>
          <p:cNvSpPr txBox="1"/>
          <p:nvPr/>
        </p:nvSpPr>
        <p:spPr>
          <a:xfrm>
            <a:off x="3288485" y="3719584"/>
            <a:ext cx="2231471" cy="523220"/>
          </a:xfrm>
          <a:prstGeom prst="rect">
            <a:avLst/>
          </a:prstGeom>
          <a:noFill/>
        </p:spPr>
        <p:txBody>
          <a:bodyPr wrap="square" rtlCol="0">
            <a:spAutoFit/>
          </a:bodyPr>
          <a:lstStyle/>
          <a:p>
            <a:r>
              <a:rPr lang="zh-CN" altLang="en-US" b="1" dirty="0">
                <a:solidFill>
                  <a:srgbClr val="CC00CC"/>
                </a:solidFill>
              </a:rPr>
              <a:t>扩散流</a:t>
            </a:r>
            <a:r>
              <a:rPr lang="zh-CN" altLang="en-US" b="1" dirty="0" smtClean="0">
                <a:solidFill>
                  <a:srgbClr val="CC00CC"/>
                </a:solidFill>
              </a:rPr>
              <a:t>密度</a:t>
            </a:r>
            <a:r>
              <a:rPr lang="en-US" altLang="zh-CN" b="1" dirty="0" smtClean="0">
                <a:solidFill>
                  <a:srgbClr val="CC00CC"/>
                </a:solidFill>
              </a:rPr>
              <a:t>=</a:t>
            </a:r>
            <a:endParaRPr lang="zh-CN" altLang="en-US" b="1" dirty="0">
              <a:solidFill>
                <a:srgbClr val="CC00CC"/>
              </a:solidFill>
            </a:endParaRPr>
          </a:p>
        </p:txBody>
      </p:sp>
      <mc:AlternateContent xmlns:mc="http://schemas.openxmlformats.org/markup-compatibility/2006" xmlns:a14="http://schemas.microsoft.com/office/drawing/2010/main">
        <mc:Choice Requires="a14">
          <p:sp>
            <p:nvSpPr>
              <p:cNvPr id="8" name="TextBox 7"/>
              <p:cNvSpPr txBox="1"/>
              <p:nvPr/>
            </p:nvSpPr>
            <p:spPr>
              <a:xfrm>
                <a:off x="5327758" y="3449524"/>
                <a:ext cx="3704860" cy="10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𝑫</m:t>
                          </m:r>
                        </m:e>
                        <m:sub>
                          <m:r>
                            <a:rPr lang="en-US" altLang="zh-CN" b="1" i="1">
                              <a:latin typeface="Cambria Math"/>
                            </a:rPr>
                            <m:t>𝒑</m:t>
                          </m:r>
                        </m:sub>
                      </m:sSub>
                      <m:f>
                        <m:fPr>
                          <m:ctrlPr>
                            <a:rPr lang="en-US" altLang="zh-CN" b="1" i="1">
                              <a:latin typeface="Cambria Math" panose="02040503050406030204" pitchFamily="18" charset="0"/>
                            </a:rPr>
                          </m:ctrlPr>
                        </m:fPr>
                        <m:num>
                          <m:r>
                            <a:rPr lang="zh-CN" altLang="en-US" b="1" i="1">
                              <a:latin typeface="Cambria Math"/>
                            </a:rPr>
                            <m:t>𝝏</m:t>
                          </m:r>
                          <m:r>
                            <a:rPr lang="zh-CN" altLang="en-US" b="1" i="1">
                              <a:latin typeface="Cambria Math"/>
                            </a:rPr>
                            <m:t>∆</m:t>
                          </m:r>
                          <m:r>
                            <a:rPr lang="en-US" altLang="zh-CN" b="1" i="1">
                              <a:latin typeface="Cambria Math"/>
                            </a:rPr>
                            <m:t>𝒑</m:t>
                          </m:r>
                        </m:num>
                        <m:den>
                          <m:r>
                            <a:rPr lang="zh-CN" altLang="en-US" b="1" i="1">
                              <a:latin typeface="Cambria Math"/>
                            </a:rPr>
                            <m:t>𝝏</m:t>
                          </m:r>
                          <m:r>
                            <a:rPr lang="en-US" altLang="zh-CN" b="1" i="1">
                              <a:latin typeface="Cambria Math"/>
                            </a:rPr>
                            <m:t>𝒙</m:t>
                          </m:r>
                        </m:den>
                      </m:f>
                      <m:r>
                        <a:rPr lang="en-US" altLang="zh-CN" b="1" i="1">
                          <a:latin typeface="Cambria Math"/>
                        </a:rPr>
                        <m:t>=</m:t>
                      </m:r>
                      <m:d>
                        <m:dPr>
                          <m:ctrlPr>
                            <a:rPr lang="en-US" altLang="zh-CN" b="1" i="1">
                              <a:latin typeface="Cambria Math" panose="02040503050406030204" pitchFamily="18" charset="0"/>
                            </a:rPr>
                          </m:ctrlPr>
                        </m:dPr>
                        <m:e>
                          <m:f>
                            <m:fPr>
                              <m:ctrlPr>
                                <a:rPr lang="en-US" altLang="zh-CN" b="1" i="1">
                                  <a:latin typeface="Cambria Math" panose="02040503050406030204" pitchFamily="18" charset="0"/>
                                </a:rPr>
                              </m:ctrlPr>
                            </m:fPr>
                            <m:num>
                              <m:sSub>
                                <m:sSubPr>
                                  <m:ctrlPr>
                                    <a:rPr lang="en-US" altLang="zh-CN" b="1" i="1">
                                      <a:latin typeface="Cambria Math" panose="02040503050406030204" pitchFamily="18" charset="0"/>
                                    </a:rPr>
                                  </m:ctrlPr>
                                </m:sSubPr>
                                <m:e>
                                  <m:r>
                                    <a:rPr lang="en-US" altLang="zh-CN" b="1" i="1">
                                      <a:latin typeface="Cambria Math"/>
                                    </a:rPr>
                                    <m:t>𝑫</m:t>
                                  </m:r>
                                </m:e>
                                <m:sub>
                                  <m:r>
                                    <a:rPr lang="en-US" altLang="zh-CN" b="1" i="1">
                                      <a:latin typeface="Cambria Math"/>
                                    </a:rPr>
                                    <m:t>𝒑</m:t>
                                  </m:r>
                                </m:sub>
                              </m:sSub>
                            </m:num>
                            <m:den>
                              <m:r>
                                <a:rPr lang="en-US" altLang="zh-CN" b="1" i="1">
                                  <a:latin typeface="Cambria Math"/>
                                </a:rPr>
                                <m:t>𝒘</m:t>
                              </m:r>
                            </m:den>
                          </m:f>
                        </m:e>
                      </m:d>
                      <m:r>
                        <a:rPr lang="en-US" altLang="zh-CN" b="1" i="1">
                          <a:latin typeface="Cambria Math"/>
                          <a:ea typeface="Cambria Math"/>
                        </a:rPr>
                        <m:t>∆</m:t>
                      </m:r>
                      <m:sSub>
                        <m:sSubPr>
                          <m:ctrlPr>
                            <a:rPr lang="en-US" altLang="zh-CN" b="1" i="1">
                              <a:latin typeface="Cambria Math" panose="02040503050406030204" pitchFamily="18" charset="0"/>
                              <a:ea typeface="Cambria Math"/>
                            </a:rPr>
                          </m:ctrlPr>
                        </m:sSubPr>
                        <m:e>
                          <m:r>
                            <a:rPr lang="en-US" altLang="zh-CN" b="1" i="1">
                              <a:latin typeface="Cambria Math"/>
                              <a:ea typeface="Cambria Math"/>
                            </a:rPr>
                            <m:t>𝒑</m:t>
                          </m:r>
                        </m:e>
                        <m:sub>
                          <m:r>
                            <a:rPr lang="en-US" altLang="zh-CN" b="1" i="1">
                              <a:latin typeface="Cambria Math"/>
                              <a:ea typeface="Cambria Math"/>
                            </a:rPr>
                            <m:t>𝟎</m:t>
                          </m:r>
                        </m:sub>
                      </m:sSub>
                    </m:oMath>
                  </m:oMathPara>
                </a14:m>
                <a:endParaRPr lang="zh-CN" altLang="en-US" b="1" dirty="0"/>
              </a:p>
            </p:txBody>
          </p:sp>
        </mc:Choice>
        <mc:Fallback xmlns="">
          <p:sp>
            <p:nvSpPr>
              <p:cNvPr id="8" name="TextBox 7"/>
              <p:cNvSpPr txBox="1">
                <a:spLocks noRot="1" noChangeAspect="1" noMove="1" noResize="1" noEditPoints="1" noAdjustHandles="1" noChangeArrowheads="1" noChangeShapeType="1" noTextEdit="1"/>
              </p:cNvSpPr>
              <p:nvPr/>
            </p:nvSpPr>
            <p:spPr>
              <a:xfrm>
                <a:off x="5327758" y="3449524"/>
                <a:ext cx="3704860" cy="1060483"/>
              </a:xfrm>
              <a:prstGeom prst="rect">
                <a:avLst/>
              </a:prstGeom>
              <a:blipFill>
                <a:blip r:embed="rId7"/>
                <a:stretch>
                  <a:fillRect/>
                </a:stretch>
              </a:blipFill>
            </p:spPr>
            <p:txBody>
              <a:bodyPr/>
              <a:lstStyle/>
              <a:p>
                <a:r>
                  <a:rPr lang="zh-CN" altLang="en-US">
                    <a:noFill/>
                  </a:rPr>
                  <a:t> </a:t>
                </a:r>
              </a:p>
            </p:txBody>
          </p:sp>
        </mc:Fallback>
      </mc:AlternateContent>
      <p:sp>
        <p:nvSpPr>
          <p:cNvPr id="10" name="TextBox 9"/>
          <p:cNvSpPr txBox="1"/>
          <p:nvPr/>
        </p:nvSpPr>
        <p:spPr>
          <a:xfrm>
            <a:off x="1892136" y="4706711"/>
            <a:ext cx="8490856" cy="954107"/>
          </a:xfrm>
          <a:prstGeom prst="rect">
            <a:avLst/>
          </a:prstGeom>
          <a:noFill/>
        </p:spPr>
        <p:txBody>
          <a:bodyPr wrap="square" rtlCol="0">
            <a:spAutoFit/>
          </a:bodyPr>
          <a:lstStyle/>
          <a:p>
            <a:r>
              <a:rPr lang="zh-CN" altLang="zh-CN" b="1" dirty="0">
                <a:solidFill>
                  <a:srgbClr val="0070C0"/>
                </a:solidFill>
              </a:rPr>
              <a:t>在晶体管中，基区宽度一般比少子的扩散长度小得多，注入少子在基区中的扩散，基本上符合上述情况。</a:t>
            </a:r>
            <a:endParaRPr lang="zh-CN" altLang="en-US" b="1" dirty="0">
              <a:solidFill>
                <a:srgbClr val="0070C0"/>
              </a:solidFill>
            </a:endParaRPr>
          </a:p>
        </p:txBody>
      </p:sp>
      <p:grpSp>
        <p:nvGrpSpPr>
          <p:cNvPr id="11" name="组合 10"/>
          <p:cNvGrpSpPr/>
          <p:nvPr/>
        </p:nvGrpSpPr>
        <p:grpSpPr>
          <a:xfrm>
            <a:off x="10029093" y="6448526"/>
            <a:ext cx="552450" cy="314325"/>
            <a:chOff x="5172075" y="6438900"/>
            <a:chExt cx="552450" cy="314325"/>
          </a:xfrm>
        </p:grpSpPr>
        <p:sp>
          <p:nvSpPr>
            <p:cNvPr id="12" name="棱台 11"/>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TextBox 13"/>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42166932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lt">
                                    <p:tmAbs val="200"/>
                                  </p:iterate>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2000"/>
                                        <p:tgtEl>
                                          <p:spTgt spid="5"/>
                                        </p:tgtEl>
                                      </p:cBhvr>
                                    </p:animEffect>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10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20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iterate type="lt">
                                    <p:tmAbs val="200"/>
                                  </p:iterate>
                                  <p:childTnLst>
                                    <p:set>
                                      <p:cBhvr>
                                        <p:cTn id="33" dur="1" fill="hold">
                                          <p:stCondLst>
                                            <p:cond delay="0"/>
                                          </p:stCondLst>
                                        </p:cTn>
                                        <p:tgtEl>
                                          <p:spTgt spid="10"/>
                                        </p:tgtEl>
                                        <p:attrNameLst>
                                          <p:attrName>style.visibility</p:attrName>
                                        </p:attrNameLst>
                                      </p:cBhvr>
                                      <p:to>
                                        <p:strVal val="visible"/>
                                      </p:to>
                                    </p:set>
                                  </p:childTnLst>
                                </p:cTn>
                              </p:par>
                            </p:childTnLst>
                          </p:cTn>
                        </p:par>
                        <p:par>
                          <p:cTn id="34" fill="hold">
                            <p:stCondLst>
                              <p:cond delay="9001"/>
                            </p:stCondLst>
                            <p:childTnLst>
                              <p:par>
                                <p:cTn id="35" presetID="22" presetClass="entr" presetSubtype="4" fill="hold"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p:bldP spid="6" grpId="0"/>
      <p:bldP spid="7" grpId="0"/>
      <p:bldP spid="8"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3082" y="-18955"/>
            <a:ext cx="3800105" cy="923330"/>
          </a:xfrm>
          <a:prstGeom prst="rect">
            <a:avLst/>
          </a:prstGeom>
        </p:spPr>
        <p:txBody>
          <a:bodyPr wrap="square">
            <a:spAutoFit/>
          </a:bodyPr>
          <a:lstStyle/>
          <a:p>
            <a:pPr>
              <a:lnSpc>
                <a:spcPct val="150000"/>
              </a:lnSpc>
            </a:pPr>
            <a:r>
              <a:rPr lang="en-US" altLang="zh-CN" sz="3600" b="1" dirty="0" smtClean="0">
                <a:solidFill>
                  <a:srgbClr val="FF0000"/>
                </a:solidFill>
              </a:rPr>
              <a:t>6.2 </a:t>
            </a:r>
            <a:r>
              <a:rPr lang="zh-CN" altLang="en-US" sz="3600" b="1" dirty="0">
                <a:solidFill>
                  <a:srgbClr val="FF0000"/>
                </a:solidFill>
              </a:rPr>
              <a:t>连续性方程</a:t>
            </a:r>
            <a:endParaRPr lang="en-US" altLang="zh-CN" sz="3600" b="1" dirty="0">
              <a:solidFill>
                <a:srgbClr val="FF0000"/>
              </a:solidFill>
            </a:endParaRPr>
          </a:p>
        </p:txBody>
      </p:sp>
      <p:grpSp>
        <p:nvGrpSpPr>
          <p:cNvPr id="10" name="组合 9"/>
          <p:cNvGrpSpPr/>
          <p:nvPr/>
        </p:nvGrpSpPr>
        <p:grpSpPr>
          <a:xfrm>
            <a:off x="2098140" y="1625095"/>
            <a:ext cx="1235034" cy="1199408"/>
            <a:chOff x="3800104" y="1745673"/>
            <a:chExt cx="1235034" cy="1199408"/>
          </a:xfrm>
        </p:grpSpPr>
        <p:sp>
          <p:nvSpPr>
            <p:cNvPr id="3" name="立方体 2"/>
            <p:cNvSpPr/>
            <p:nvPr/>
          </p:nvSpPr>
          <p:spPr>
            <a:xfrm>
              <a:off x="3800104" y="1745673"/>
              <a:ext cx="1235034" cy="1199408"/>
            </a:xfrm>
            <a:prstGeom prst="cube">
              <a:avLst/>
            </a:prstGeom>
            <a:ln w="28575">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 name="直接连接符 4"/>
            <p:cNvCxnSpPr/>
            <p:nvPr/>
          </p:nvCxnSpPr>
          <p:spPr>
            <a:xfrm>
              <a:off x="4108867" y="1745673"/>
              <a:ext cx="0" cy="902524"/>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4108867" y="2648197"/>
              <a:ext cx="926271"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800104" y="2648197"/>
              <a:ext cx="308763" cy="296884"/>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1" name="TextBox 10"/>
              <p:cNvSpPr txBox="1"/>
              <p:nvPr/>
            </p:nvSpPr>
            <p:spPr>
              <a:xfrm>
                <a:off x="2240647" y="2747311"/>
                <a:ext cx="54829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𝑑𝑥</m:t>
                      </m:r>
                    </m:oMath>
                  </m:oMathPara>
                </a14:m>
                <a:endParaRPr lang="zh-CN" altLang="en-US" sz="2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2240647" y="2747311"/>
                <a:ext cx="548291" cy="40011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834859" y="1460665"/>
                <a:ext cx="55290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𝑑𝑦</m:t>
                      </m:r>
                    </m:oMath>
                  </m:oMathPara>
                </a14:m>
                <a:endParaRPr lang="zh-CN" altLang="en-US" sz="2000" dirty="0"/>
              </a:p>
            </p:txBody>
          </p:sp>
        </mc:Choice>
        <mc:Fallback xmlns="">
          <p:sp>
            <p:nvSpPr>
              <p:cNvPr id="12" name="TextBox 11"/>
              <p:cNvSpPr txBox="1">
                <a:spLocks noRot="1" noChangeAspect="1" noMove="1" noResize="1" noEditPoints="1" noAdjustHandles="1" noChangeArrowheads="1" noChangeShapeType="1" noTextEdit="1"/>
              </p:cNvSpPr>
              <p:nvPr/>
            </p:nvSpPr>
            <p:spPr>
              <a:xfrm>
                <a:off x="1834859" y="1460665"/>
                <a:ext cx="552907" cy="400110"/>
              </a:xfrm>
              <a:prstGeom prst="rect">
                <a:avLst/>
              </a:prstGeom>
              <a:blipFill>
                <a:blip r:embed="rId4"/>
                <a:stretch>
                  <a:fillRect b="-184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658021" y="2365009"/>
                <a:ext cx="53206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𝑑𝑧</m:t>
                      </m:r>
                    </m:oMath>
                  </m:oMathPara>
                </a14:m>
                <a:endParaRPr lang="zh-CN" altLang="en-US" sz="2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1658021" y="2365009"/>
                <a:ext cx="532069" cy="40011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4306429" y="1628504"/>
                <a:ext cx="529484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zh-CN" altLang="zh-CN" dirty="0"/>
                        <m:t>在</m:t>
                      </m:r>
                      <m:r>
                        <m:rPr>
                          <m:nor/>
                        </m:rPr>
                        <a:rPr lang="en-US" altLang="zh-CN" i="1" dirty="0"/>
                        <m:t>t</m:t>
                      </m:r>
                      <m:r>
                        <m:rPr>
                          <m:nor/>
                        </m:rPr>
                        <a:rPr lang="zh-CN" altLang="zh-CN" dirty="0"/>
                        <m:t>时刻</m:t>
                      </m:r>
                      <m:r>
                        <a:rPr lang="zh-CN" altLang="en-US" i="1" dirty="0" smtClean="0">
                          <a:latin typeface="Cambria Math" panose="02040503050406030204" pitchFamily="18" charset="0"/>
                        </a:rPr>
                        <m:t>，</m:t>
                      </m:r>
                      <m:r>
                        <m:rPr>
                          <m:nor/>
                        </m:rPr>
                        <a:rPr lang="zh-CN" altLang="zh-CN" dirty="0"/>
                        <m:t>空穴密度</m:t>
                      </m:r>
                      <m:r>
                        <a:rPr lang="zh-CN" altLang="en-US" i="1" dirty="0" smtClean="0">
                          <a:latin typeface="Cambria Math" panose="02040503050406030204" pitchFamily="18" charset="0"/>
                        </a:rPr>
                        <m:t>：</m:t>
                      </m:r>
                      <m:r>
                        <a:rPr lang="en-US" altLang="zh-CN" b="1" i="1">
                          <a:latin typeface="Cambria Math"/>
                        </a:rPr>
                        <m:t>𝒑</m:t>
                      </m:r>
                      <m:d>
                        <m:dPr>
                          <m:ctrlPr>
                            <a:rPr lang="en-US" altLang="zh-CN" b="1" i="1">
                              <a:latin typeface="Cambria Math" panose="02040503050406030204" pitchFamily="18" charset="0"/>
                            </a:rPr>
                          </m:ctrlPr>
                        </m:dPr>
                        <m:e>
                          <m:r>
                            <a:rPr lang="en-US" altLang="zh-CN" b="1" i="1">
                              <a:latin typeface="Cambria Math"/>
                            </a:rPr>
                            <m:t>𝒙</m:t>
                          </m:r>
                          <m:r>
                            <a:rPr lang="en-US" altLang="zh-CN" b="1" i="1">
                              <a:latin typeface="Cambria Math"/>
                            </a:rPr>
                            <m:t>,</m:t>
                          </m:r>
                          <m:r>
                            <a:rPr lang="en-US" altLang="zh-CN" b="1" i="1">
                              <a:latin typeface="Cambria Math"/>
                            </a:rPr>
                            <m:t>𝒚</m:t>
                          </m:r>
                          <m:r>
                            <a:rPr lang="en-US" altLang="zh-CN" b="1" i="1">
                              <a:latin typeface="Cambria Math"/>
                            </a:rPr>
                            <m:t>,</m:t>
                          </m:r>
                          <m:r>
                            <a:rPr lang="en-US" altLang="zh-CN" b="1" i="1">
                              <a:latin typeface="Cambria Math"/>
                            </a:rPr>
                            <m:t>𝒛</m:t>
                          </m:r>
                          <m:r>
                            <a:rPr lang="en-US" altLang="zh-CN" b="1" i="1">
                              <a:latin typeface="Cambria Math"/>
                            </a:rPr>
                            <m:t>,</m:t>
                          </m:r>
                          <m:r>
                            <a:rPr lang="en-US" altLang="zh-CN" b="1" i="1">
                              <a:latin typeface="Cambria Math"/>
                            </a:rPr>
                            <m:t>𝒕</m:t>
                          </m:r>
                        </m:e>
                      </m:d>
                    </m:oMath>
                  </m:oMathPara>
                </a14:m>
                <a:endParaRPr lang="zh-CN" altLang="en-US" b="1" dirty="0"/>
              </a:p>
            </p:txBody>
          </p:sp>
        </mc:Choice>
        <mc:Fallback xmlns="">
          <p:sp>
            <p:nvSpPr>
              <p:cNvPr id="14" name="TextBox 13"/>
              <p:cNvSpPr txBox="1">
                <a:spLocks noRot="1" noChangeAspect="1" noMove="1" noResize="1" noEditPoints="1" noAdjustHandles="1" noChangeArrowheads="1" noChangeShapeType="1" noTextEdit="1"/>
              </p:cNvSpPr>
              <p:nvPr/>
            </p:nvSpPr>
            <p:spPr>
              <a:xfrm>
                <a:off x="4306429" y="1628504"/>
                <a:ext cx="5294847" cy="52322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4306428" y="2301283"/>
                <a:ext cx="627511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zh-CN" altLang="zh-CN" dirty="0"/>
                        <m:t>在</m:t>
                      </m:r>
                      <m:r>
                        <m:rPr>
                          <m:nor/>
                        </m:rPr>
                        <a:rPr lang="en-US" altLang="zh-CN" i="1" dirty="0"/>
                        <m:t>t</m:t>
                      </m:r>
                      <m:r>
                        <m:rPr>
                          <m:nor/>
                        </m:rPr>
                        <a:rPr lang="en-US" altLang="zh-CN" b="0" i="0" dirty="0" smtClean="0"/>
                        <m:t>+</m:t>
                      </m:r>
                      <m:r>
                        <a:rPr lang="en-US" altLang="zh-CN" i="1" dirty="0">
                          <a:latin typeface="Cambria Math" panose="02040503050406030204" pitchFamily="18" charset="0"/>
                        </a:rPr>
                        <m:t>𝑑𝑡</m:t>
                      </m:r>
                      <m:r>
                        <m:rPr>
                          <m:nor/>
                        </m:rPr>
                        <a:rPr lang="zh-CN" altLang="zh-CN" dirty="0"/>
                        <m:t>时刻</m:t>
                      </m:r>
                      <m:r>
                        <a:rPr lang="zh-CN" altLang="en-US" i="1" dirty="0" smtClean="0">
                          <a:latin typeface="Cambria Math" panose="02040503050406030204" pitchFamily="18" charset="0"/>
                        </a:rPr>
                        <m:t>，</m:t>
                      </m:r>
                      <m:r>
                        <m:rPr>
                          <m:nor/>
                        </m:rPr>
                        <a:rPr lang="zh-CN" altLang="zh-CN" dirty="0"/>
                        <m:t>空穴密度</m:t>
                      </m:r>
                      <m:r>
                        <a:rPr lang="en-US" altLang="zh-CN" b="1" i="1">
                          <a:solidFill>
                            <a:srgbClr val="CC00CC"/>
                          </a:solidFill>
                          <a:latin typeface="Cambria Math"/>
                        </a:rPr>
                        <m:t>𝒑</m:t>
                      </m:r>
                      <m:d>
                        <m:dPr>
                          <m:ctrlPr>
                            <a:rPr lang="en-US" altLang="zh-CN" b="1" i="1">
                              <a:solidFill>
                                <a:srgbClr val="CC00CC"/>
                              </a:solidFill>
                              <a:latin typeface="Cambria Math" panose="02040503050406030204" pitchFamily="18" charset="0"/>
                            </a:rPr>
                          </m:ctrlPr>
                        </m:dPr>
                        <m:e>
                          <m:r>
                            <a:rPr lang="en-US" altLang="zh-CN" b="1" i="1">
                              <a:solidFill>
                                <a:srgbClr val="CC00CC"/>
                              </a:solidFill>
                              <a:latin typeface="Cambria Math"/>
                            </a:rPr>
                            <m:t>𝒙</m:t>
                          </m:r>
                          <m:r>
                            <a:rPr lang="en-US" altLang="zh-CN" b="1" i="1">
                              <a:solidFill>
                                <a:srgbClr val="CC00CC"/>
                              </a:solidFill>
                              <a:latin typeface="Cambria Math"/>
                            </a:rPr>
                            <m:t>,</m:t>
                          </m:r>
                          <m:r>
                            <a:rPr lang="en-US" altLang="zh-CN" b="1" i="1">
                              <a:solidFill>
                                <a:srgbClr val="CC00CC"/>
                              </a:solidFill>
                              <a:latin typeface="Cambria Math"/>
                            </a:rPr>
                            <m:t>𝒚</m:t>
                          </m:r>
                          <m:r>
                            <a:rPr lang="en-US" altLang="zh-CN" b="1" i="1">
                              <a:solidFill>
                                <a:srgbClr val="CC00CC"/>
                              </a:solidFill>
                              <a:latin typeface="Cambria Math"/>
                            </a:rPr>
                            <m:t>,</m:t>
                          </m:r>
                          <m:r>
                            <a:rPr lang="en-US" altLang="zh-CN" b="1" i="1">
                              <a:solidFill>
                                <a:srgbClr val="CC00CC"/>
                              </a:solidFill>
                              <a:latin typeface="Cambria Math"/>
                            </a:rPr>
                            <m:t>𝒛</m:t>
                          </m:r>
                          <m:r>
                            <a:rPr lang="en-US" altLang="zh-CN" b="1" i="1">
                              <a:solidFill>
                                <a:srgbClr val="CC00CC"/>
                              </a:solidFill>
                              <a:latin typeface="Cambria Math"/>
                            </a:rPr>
                            <m:t>,</m:t>
                          </m:r>
                          <m:r>
                            <a:rPr lang="en-US" altLang="zh-CN" b="1" i="1">
                              <a:solidFill>
                                <a:srgbClr val="CC00CC"/>
                              </a:solidFill>
                              <a:latin typeface="Cambria Math"/>
                            </a:rPr>
                            <m:t>𝒕</m:t>
                          </m:r>
                          <m:r>
                            <a:rPr lang="en-US" altLang="zh-CN" b="1" i="1">
                              <a:solidFill>
                                <a:srgbClr val="CC00CC"/>
                              </a:solidFill>
                              <a:latin typeface="Cambria Math"/>
                            </a:rPr>
                            <m:t>+</m:t>
                          </m:r>
                          <m:r>
                            <a:rPr lang="en-US" altLang="zh-CN" b="1" i="1">
                              <a:solidFill>
                                <a:srgbClr val="CC00CC"/>
                              </a:solidFill>
                              <a:latin typeface="Cambria Math"/>
                            </a:rPr>
                            <m:t>𝒅𝒕</m:t>
                          </m:r>
                        </m:e>
                      </m:d>
                    </m:oMath>
                  </m:oMathPara>
                </a14:m>
                <a:endParaRPr lang="zh-CN" altLang="en-US" b="1" dirty="0">
                  <a:solidFill>
                    <a:srgbClr val="CC00CC"/>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4306428" y="2301283"/>
                <a:ext cx="6275116" cy="52322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1587502" y="3520299"/>
                <a:ext cx="9080498"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b="1" i="1">
                              <a:latin typeface="Cambria Math" panose="02040503050406030204" pitchFamily="18" charset="0"/>
                            </a:rPr>
                          </m:ctrlPr>
                        </m:dPr>
                        <m:e>
                          <m:r>
                            <a:rPr lang="en-US" altLang="zh-CN" b="1" i="1">
                              <a:latin typeface="Cambria Math"/>
                            </a:rPr>
                            <m:t>𝒑</m:t>
                          </m:r>
                          <m:d>
                            <m:dPr>
                              <m:ctrlPr>
                                <a:rPr lang="en-US" altLang="zh-CN" b="1" i="1">
                                  <a:latin typeface="Cambria Math" panose="02040503050406030204" pitchFamily="18" charset="0"/>
                                </a:rPr>
                              </m:ctrlPr>
                            </m:dPr>
                            <m:e>
                              <m:r>
                                <a:rPr lang="en-US" altLang="zh-CN" b="1" i="1">
                                  <a:latin typeface="Cambria Math"/>
                                </a:rPr>
                                <m:t>𝒙</m:t>
                              </m:r>
                              <m:r>
                                <a:rPr lang="en-US" altLang="zh-CN" b="1" i="1">
                                  <a:latin typeface="Cambria Math"/>
                                </a:rPr>
                                <m:t>,</m:t>
                              </m:r>
                              <m:r>
                                <a:rPr lang="en-US" altLang="zh-CN" b="1" i="1">
                                  <a:latin typeface="Cambria Math"/>
                                </a:rPr>
                                <m:t>𝒚</m:t>
                              </m:r>
                              <m:r>
                                <a:rPr lang="en-US" altLang="zh-CN" b="1" i="1">
                                  <a:latin typeface="Cambria Math"/>
                                </a:rPr>
                                <m:t>,</m:t>
                              </m:r>
                              <m:r>
                                <a:rPr lang="en-US" altLang="zh-CN" b="1" i="1">
                                  <a:latin typeface="Cambria Math"/>
                                </a:rPr>
                                <m:t>𝒛</m:t>
                              </m:r>
                              <m:r>
                                <a:rPr lang="en-US" altLang="zh-CN" b="1" i="1">
                                  <a:latin typeface="Cambria Math"/>
                                </a:rPr>
                                <m:t>,</m:t>
                              </m:r>
                              <m:r>
                                <a:rPr lang="en-US" altLang="zh-CN" b="1" i="1">
                                  <a:latin typeface="Cambria Math"/>
                                </a:rPr>
                                <m:t>𝒕</m:t>
                              </m:r>
                              <m:r>
                                <a:rPr lang="en-US" altLang="zh-CN" b="1" i="1">
                                  <a:latin typeface="Cambria Math"/>
                                </a:rPr>
                                <m:t>+</m:t>
                              </m:r>
                              <m:r>
                                <a:rPr lang="en-US" altLang="zh-CN" b="1" i="1">
                                  <a:latin typeface="Cambria Math"/>
                                </a:rPr>
                                <m:t>𝒅𝒕</m:t>
                              </m:r>
                            </m:e>
                          </m:d>
                          <m:r>
                            <a:rPr lang="en-US" altLang="zh-CN" b="1" i="1">
                              <a:latin typeface="Cambria Math"/>
                            </a:rPr>
                            <m:t>−</m:t>
                          </m:r>
                          <m:r>
                            <a:rPr lang="en-US" altLang="zh-CN" b="1" i="1">
                              <a:latin typeface="Cambria Math"/>
                            </a:rPr>
                            <m:t>𝒑</m:t>
                          </m:r>
                          <m:d>
                            <m:dPr>
                              <m:ctrlPr>
                                <a:rPr lang="en-US" altLang="zh-CN" b="1" i="1">
                                  <a:latin typeface="Cambria Math" panose="02040503050406030204" pitchFamily="18" charset="0"/>
                                </a:rPr>
                              </m:ctrlPr>
                            </m:dPr>
                            <m:e>
                              <m:r>
                                <a:rPr lang="en-US" altLang="zh-CN" b="1" i="1">
                                  <a:latin typeface="Cambria Math"/>
                                </a:rPr>
                                <m:t>𝒙</m:t>
                              </m:r>
                              <m:r>
                                <a:rPr lang="en-US" altLang="zh-CN" b="1" i="1">
                                  <a:latin typeface="Cambria Math"/>
                                </a:rPr>
                                <m:t>,</m:t>
                              </m:r>
                              <m:r>
                                <a:rPr lang="en-US" altLang="zh-CN" b="1" i="1">
                                  <a:latin typeface="Cambria Math"/>
                                </a:rPr>
                                <m:t>𝒚</m:t>
                              </m:r>
                              <m:r>
                                <a:rPr lang="en-US" altLang="zh-CN" b="1" i="1">
                                  <a:latin typeface="Cambria Math"/>
                                </a:rPr>
                                <m:t>,</m:t>
                              </m:r>
                              <m:r>
                                <a:rPr lang="en-US" altLang="zh-CN" b="1" i="1">
                                  <a:latin typeface="Cambria Math"/>
                                </a:rPr>
                                <m:t>𝒛</m:t>
                              </m:r>
                              <m:r>
                                <a:rPr lang="en-US" altLang="zh-CN" b="1" i="1">
                                  <a:latin typeface="Cambria Math"/>
                                </a:rPr>
                                <m:t>,</m:t>
                              </m:r>
                              <m:r>
                                <a:rPr lang="en-US" altLang="zh-CN" b="1" i="1">
                                  <a:latin typeface="Cambria Math"/>
                                </a:rPr>
                                <m:t>𝒕</m:t>
                              </m:r>
                            </m:e>
                          </m:d>
                        </m:e>
                      </m:d>
                      <m:r>
                        <a:rPr lang="en-US" altLang="zh-CN" b="1" i="1">
                          <a:latin typeface="Cambria Math"/>
                        </a:rPr>
                        <m:t>𝒅𝒙𝒅𝒚𝒅𝒛</m:t>
                      </m:r>
                      <m:r>
                        <a:rPr lang="en-US" altLang="zh-CN" b="1" i="1">
                          <a:latin typeface="Cambria Math"/>
                        </a:rPr>
                        <m:t>=</m:t>
                      </m:r>
                      <m:f>
                        <m:fPr>
                          <m:ctrlPr>
                            <a:rPr lang="en-US" altLang="zh-CN" b="1" i="1">
                              <a:latin typeface="Cambria Math" panose="02040503050406030204" pitchFamily="18" charset="0"/>
                            </a:rPr>
                          </m:ctrlPr>
                        </m:fPr>
                        <m:num>
                          <m:r>
                            <a:rPr lang="zh-CN" altLang="en-US" b="1" i="1">
                              <a:latin typeface="Cambria Math"/>
                            </a:rPr>
                            <m:t>𝝏</m:t>
                          </m:r>
                          <m:r>
                            <a:rPr lang="en-US" altLang="zh-CN" b="1" i="1">
                              <a:latin typeface="Cambria Math"/>
                            </a:rPr>
                            <m:t>𝒑</m:t>
                          </m:r>
                        </m:num>
                        <m:den>
                          <m:r>
                            <a:rPr lang="zh-CN" altLang="en-US" b="1" i="1">
                              <a:latin typeface="Cambria Math"/>
                            </a:rPr>
                            <m:t>𝝏</m:t>
                          </m:r>
                          <m:r>
                            <a:rPr lang="en-US" altLang="zh-CN" b="1" i="1">
                              <a:latin typeface="Cambria Math"/>
                            </a:rPr>
                            <m:t>𝒕</m:t>
                          </m:r>
                        </m:den>
                      </m:f>
                      <m:r>
                        <a:rPr lang="en-US" altLang="zh-CN" b="1" i="1">
                          <a:latin typeface="Cambria Math"/>
                        </a:rPr>
                        <m:t>𝒅𝒙𝒅𝒚𝒅𝒛𝒅𝒕</m:t>
                      </m:r>
                    </m:oMath>
                  </m:oMathPara>
                </a14:m>
                <a:endParaRPr lang="zh-CN" altLang="en-US" b="1" dirty="0"/>
              </a:p>
            </p:txBody>
          </p:sp>
        </mc:Choice>
        <mc:Fallback xmlns="">
          <p:sp>
            <p:nvSpPr>
              <p:cNvPr id="19" name="TextBox 18"/>
              <p:cNvSpPr txBox="1">
                <a:spLocks noRot="1" noChangeAspect="1" noMove="1" noResize="1" noEditPoints="1" noAdjustHandles="1" noChangeArrowheads="1" noChangeShapeType="1" noTextEdit="1"/>
              </p:cNvSpPr>
              <p:nvPr/>
            </p:nvSpPr>
            <p:spPr>
              <a:xfrm>
                <a:off x="1587502" y="3520299"/>
                <a:ext cx="9080498" cy="911596"/>
              </a:xfrm>
              <a:prstGeom prst="rect">
                <a:avLst/>
              </a:prstGeom>
              <a:blipFill>
                <a:blip r:embed="rId8"/>
                <a:stretch>
                  <a:fillRect/>
                </a:stretch>
              </a:blipFill>
            </p:spPr>
            <p:txBody>
              <a:bodyPr/>
              <a:lstStyle/>
              <a:p>
                <a:r>
                  <a:rPr lang="zh-CN" altLang="en-US">
                    <a:noFill/>
                  </a:rPr>
                  <a:t> </a:t>
                </a:r>
              </a:p>
            </p:txBody>
          </p:sp>
        </mc:Fallback>
      </mc:AlternateContent>
      <p:grpSp>
        <p:nvGrpSpPr>
          <p:cNvPr id="20" name="组合 19"/>
          <p:cNvGrpSpPr/>
          <p:nvPr/>
        </p:nvGrpSpPr>
        <p:grpSpPr>
          <a:xfrm>
            <a:off x="10029093" y="6448526"/>
            <a:ext cx="552450" cy="314325"/>
            <a:chOff x="5172075" y="6438900"/>
            <a:chExt cx="552450" cy="314325"/>
          </a:xfrm>
        </p:grpSpPr>
        <p:sp>
          <p:nvSpPr>
            <p:cNvPr id="21" name="棱台 20"/>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1"/>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TextBox 22"/>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sp>
        <p:nvSpPr>
          <p:cNvPr id="24" name="矩形 23"/>
          <p:cNvSpPr/>
          <p:nvPr/>
        </p:nvSpPr>
        <p:spPr>
          <a:xfrm>
            <a:off x="8296940" y="3591644"/>
            <a:ext cx="2284604" cy="829619"/>
          </a:xfrm>
          <a:prstGeom prst="rect">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307827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iterate type="lt">
                                    <p:tmAbs val="200"/>
                                  </p:iterate>
                                  <p:childTnLst>
                                    <p:set>
                                      <p:cBhvr>
                                        <p:cTn id="23" dur="1" fill="hold">
                                          <p:stCondLst>
                                            <p:cond delay="0"/>
                                          </p:stCondLst>
                                        </p:cTn>
                                        <p:tgtEl>
                                          <p:spTgt spid="1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iterate type="lt">
                                    <p:tmAbs val="200"/>
                                  </p:iterate>
                                  <p:childTnLst>
                                    <p:set>
                                      <p:cBhvr>
                                        <p:cTn id="27" dur="1" fill="hold">
                                          <p:stCondLst>
                                            <p:cond delay="0"/>
                                          </p:stCondLst>
                                        </p:cTn>
                                        <p:tgtEl>
                                          <p:spTgt spid="1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30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heel(1)">
                                      <p:cBhvr>
                                        <p:cTn id="37" dur="2000"/>
                                        <p:tgtEl>
                                          <p:spTgt spid="24"/>
                                        </p:tgtEl>
                                      </p:cBhvr>
                                    </p:animEffect>
                                  </p:childTnLst>
                                </p:cTn>
                              </p:par>
                            </p:childTnLst>
                          </p:cTn>
                        </p:par>
                        <p:par>
                          <p:cTn id="38" fill="hold">
                            <p:stCondLst>
                              <p:cond delay="2000"/>
                            </p:stCondLst>
                            <p:childTnLst>
                              <p:par>
                                <p:cTn id="39" presetID="22" presetClass="entr" presetSubtype="4" fill="hold"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down)">
                                      <p:cBhvr>
                                        <p:cTn id="4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6" grpId="0"/>
      <p:bldP spid="19" grpId="0"/>
      <p:bldP spid="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4748" y="0"/>
            <a:ext cx="3800105" cy="923330"/>
          </a:xfrm>
          <a:prstGeom prst="rect">
            <a:avLst/>
          </a:prstGeom>
        </p:spPr>
        <p:txBody>
          <a:bodyPr wrap="square">
            <a:spAutoFit/>
          </a:bodyPr>
          <a:lstStyle/>
          <a:p>
            <a:pPr>
              <a:lnSpc>
                <a:spcPct val="150000"/>
              </a:lnSpc>
            </a:pPr>
            <a:r>
              <a:rPr lang="en-US" altLang="zh-CN" sz="3600" b="1" dirty="0" smtClean="0">
                <a:solidFill>
                  <a:srgbClr val="FF0000"/>
                </a:solidFill>
              </a:rPr>
              <a:t>6.2 </a:t>
            </a:r>
            <a:r>
              <a:rPr lang="zh-CN" altLang="en-US" sz="3600" b="1" dirty="0">
                <a:solidFill>
                  <a:srgbClr val="FF0000"/>
                </a:solidFill>
              </a:rPr>
              <a:t>连续性方程</a:t>
            </a:r>
            <a:endParaRPr lang="en-US" altLang="zh-CN" sz="3600" b="1" dirty="0">
              <a:solidFill>
                <a:srgbClr val="FF0000"/>
              </a:solidFill>
            </a:endParaRPr>
          </a:p>
        </p:txBody>
      </p:sp>
      <p:grpSp>
        <p:nvGrpSpPr>
          <p:cNvPr id="3" name="组合 2"/>
          <p:cNvGrpSpPr/>
          <p:nvPr/>
        </p:nvGrpSpPr>
        <p:grpSpPr>
          <a:xfrm>
            <a:off x="2866838" y="2295799"/>
            <a:ext cx="1235034" cy="1199408"/>
            <a:chOff x="3800104" y="1745673"/>
            <a:chExt cx="1235034" cy="1199408"/>
          </a:xfrm>
        </p:grpSpPr>
        <p:sp>
          <p:nvSpPr>
            <p:cNvPr id="4" name="立方体 3"/>
            <p:cNvSpPr/>
            <p:nvPr/>
          </p:nvSpPr>
          <p:spPr>
            <a:xfrm>
              <a:off x="3800104" y="1745673"/>
              <a:ext cx="1235034" cy="1199408"/>
            </a:xfrm>
            <a:prstGeom prst="cube">
              <a:avLst/>
            </a:prstGeom>
            <a:ln w="28575">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 name="直接连接符 4"/>
            <p:cNvCxnSpPr/>
            <p:nvPr/>
          </p:nvCxnSpPr>
          <p:spPr>
            <a:xfrm>
              <a:off x="4108867" y="1745673"/>
              <a:ext cx="0" cy="902524"/>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4108867" y="2648197"/>
              <a:ext cx="926271"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3800104" y="2648197"/>
              <a:ext cx="308763" cy="296884"/>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 name="TextBox 7"/>
              <p:cNvSpPr txBox="1"/>
              <p:nvPr/>
            </p:nvSpPr>
            <p:spPr>
              <a:xfrm>
                <a:off x="3009345" y="3418015"/>
                <a:ext cx="54829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𝑑𝑥</m:t>
                      </m:r>
                    </m:oMath>
                  </m:oMathPara>
                </a14:m>
                <a:endParaRPr lang="zh-CN" altLang="en-US"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3009345" y="3418015"/>
                <a:ext cx="548291" cy="40011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603557" y="2131369"/>
                <a:ext cx="55290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𝑑𝑦</m:t>
                      </m:r>
                    </m:oMath>
                  </m:oMathPara>
                </a14:m>
                <a:endParaRPr lang="zh-CN" alt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2603557" y="2131369"/>
                <a:ext cx="552907" cy="400110"/>
              </a:xfrm>
              <a:prstGeom prst="rect">
                <a:avLst/>
              </a:prstGeom>
              <a:blipFill>
                <a:blip r:embed="rId4"/>
                <a:stretch>
                  <a:fillRect b="-184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426719" y="3035713"/>
                <a:ext cx="53206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𝑑𝑧</m:t>
                      </m:r>
                    </m:oMath>
                  </m:oMathPara>
                </a14:m>
                <a:endParaRPr lang="zh-CN" altLang="en-US" sz="2000" dirty="0"/>
              </a:p>
            </p:txBody>
          </p:sp>
        </mc:Choice>
        <mc:Fallback xmlns="">
          <p:sp>
            <p:nvSpPr>
              <p:cNvPr id="10" name="TextBox 9"/>
              <p:cNvSpPr txBox="1">
                <a:spLocks noRot="1" noChangeAspect="1" noMove="1" noResize="1" noEditPoints="1" noAdjustHandles="1" noChangeArrowheads="1" noChangeShapeType="1" noTextEdit="1"/>
              </p:cNvSpPr>
              <p:nvPr/>
            </p:nvSpPr>
            <p:spPr>
              <a:xfrm>
                <a:off x="2426719" y="3035713"/>
                <a:ext cx="532069" cy="400110"/>
              </a:xfrm>
              <a:prstGeom prst="rect">
                <a:avLst/>
              </a:prstGeom>
              <a:blipFill>
                <a:blip r:embed="rId5"/>
                <a:stretch>
                  <a:fillRect/>
                </a:stretch>
              </a:blipFill>
            </p:spPr>
            <p:txBody>
              <a:bodyPr/>
              <a:lstStyle/>
              <a:p>
                <a:r>
                  <a:rPr lang="zh-CN" altLang="en-US">
                    <a:noFill/>
                  </a:rPr>
                  <a:t> </a:t>
                </a:r>
              </a:p>
            </p:txBody>
          </p:sp>
        </mc:Fallback>
      </mc:AlternateContent>
      <p:sp>
        <p:nvSpPr>
          <p:cNvPr id="11" name="TextBox 10"/>
          <p:cNvSpPr txBox="1"/>
          <p:nvPr/>
        </p:nvSpPr>
        <p:spPr>
          <a:xfrm>
            <a:off x="4542400" y="923330"/>
            <a:ext cx="2698175" cy="523220"/>
          </a:xfrm>
          <a:prstGeom prst="rect">
            <a:avLst/>
          </a:prstGeom>
          <a:noFill/>
        </p:spPr>
        <p:txBody>
          <a:bodyPr wrap="none" rtlCol="0">
            <a:spAutoFit/>
          </a:bodyPr>
          <a:lstStyle/>
          <a:p>
            <a:r>
              <a:rPr lang="zh-CN" altLang="en-US" b="1" dirty="0">
                <a:solidFill>
                  <a:srgbClr val="0000CC"/>
                </a:solidFill>
              </a:rPr>
              <a:t>扩散与漂移过程</a:t>
            </a:r>
          </a:p>
        </p:txBody>
      </p:sp>
      <p:grpSp>
        <p:nvGrpSpPr>
          <p:cNvPr id="18" name="组合 17"/>
          <p:cNvGrpSpPr/>
          <p:nvPr/>
        </p:nvGrpSpPr>
        <p:grpSpPr>
          <a:xfrm>
            <a:off x="2059316" y="2940712"/>
            <a:ext cx="1032631" cy="0"/>
            <a:chOff x="2636844" y="4275117"/>
            <a:chExt cx="1032631" cy="0"/>
          </a:xfrm>
        </p:grpSpPr>
        <p:cxnSp>
          <p:nvCxnSpPr>
            <p:cNvPr id="13" name="直接连接符 12"/>
            <p:cNvCxnSpPr/>
            <p:nvPr/>
          </p:nvCxnSpPr>
          <p:spPr>
            <a:xfrm>
              <a:off x="2636844" y="4275117"/>
              <a:ext cx="7357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3372592" y="4275117"/>
              <a:ext cx="296883" cy="0"/>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9" name="TextBox 18"/>
              <p:cNvSpPr txBox="1"/>
              <p:nvPr/>
            </p:nvSpPr>
            <p:spPr>
              <a:xfrm>
                <a:off x="1776618" y="2515334"/>
                <a:ext cx="1071575" cy="4237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𝑆</m:t>
                          </m:r>
                        </m:e>
                        <m:sub>
                          <m:r>
                            <a:rPr lang="en-US" altLang="zh-CN" sz="2000" i="1">
                              <a:latin typeface="Cambria Math"/>
                            </a:rPr>
                            <m:t>𝑝</m:t>
                          </m:r>
                        </m:sub>
                      </m:sSub>
                      <m:d>
                        <m:dPr>
                          <m:ctrlPr>
                            <a:rPr lang="en-US" altLang="zh-CN" sz="2000" i="1">
                              <a:latin typeface="Cambria Math" panose="02040503050406030204" pitchFamily="18" charset="0"/>
                            </a:rPr>
                          </m:ctrlPr>
                        </m:dPr>
                        <m:e>
                          <m:r>
                            <a:rPr lang="en-US" altLang="zh-CN" sz="2000" i="1">
                              <a:latin typeface="Cambria Math"/>
                            </a:rPr>
                            <m:t>𝑥</m:t>
                          </m:r>
                          <m:r>
                            <a:rPr lang="en-US" altLang="zh-CN" sz="2000" i="1">
                              <a:latin typeface="Cambria Math"/>
                            </a:rPr>
                            <m:t>,</m:t>
                          </m:r>
                          <m:r>
                            <a:rPr lang="en-US" altLang="zh-CN" sz="2000" i="1">
                              <a:latin typeface="Cambria Math"/>
                            </a:rPr>
                            <m:t>𝑡</m:t>
                          </m:r>
                        </m:e>
                      </m:d>
                    </m:oMath>
                  </m:oMathPara>
                </a14:m>
                <a:endParaRPr lang="zh-CN" altLang="en-US" sz="2000" dirty="0"/>
              </a:p>
            </p:txBody>
          </p:sp>
        </mc:Choice>
        <mc:Fallback xmlns="">
          <p:sp>
            <p:nvSpPr>
              <p:cNvPr id="19" name="TextBox 18"/>
              <p:cNvSpPr txBox="1">
                <a:spLocks noRot="1" noChangeAspect="1" noMove="1" noResize="1" noEditPoints="1" noAdjustHandles="1" noChangeArrowheads="1" noChangeShapeType="1" noTextEdit="1"/>
              </p:cNvSpPr>
              <p:nvPr/>
            </p:nvSpPr>
            <p:spPr>
              <a:xfrm>
                <a:off x="1776618" y="2515334"/>
                <a:ext cx="1071575" cy="423770"/>
              </a:xfrm>
              <a:prstGeom prst="rect">
                <a:avLst/>
              </a:prstGeom>
              <a:blipFill>
                <a:blip r:embed="rId6"/>
                <a:stretch>
                  <a:fillRect b="-5797"/>
                </a:stretch>
              </a:blipFill>
            </p:spPr>
            <p:txBody>
              <a:bodyPr/>
              <a:lstStyle/>
              <a:p>
                <a:r>
                  <a:rPr lang="zh-CN" altLang="en-US">
                    <a:noFill/>
                  </a:rPr>
                  <a:t> </a:t>
                </a:r>
              </a:p>
            </p:txBody>
          </p:sp>
        </mc:Fallback>
      </mc:AlternateContent>
      <p:sp>
        <p:nvSpPr>
          <p:cNvPr id="20" name="TextBox 19"/>
          <p:cNvSpPr txBox="1"/>
          <p:nvPr/>
        </p:nvSpPr>
        <p:spPr>
          <a:xfrm>
            <a:off x="5765446" y="1994913"/>
            <a:ext cx="4862228" cy="523220"/>
          </a:xfrm>
          <a:prstGeom prst="rect">
            <a:avLst/>
          </a:prstGeom>
          <a:noFill/>
        </p:spPr>
        <p:txBody>
          <a:bodyPr wrap="none" rtlCol="0">
            <a:spAutoFit/>
          </a:bodyPr>
          <a:lstStyle/>
          <a:p>
            <a:r>
              <a:rPr lang="en-US" altLang="zh-CN" b="1" i="1" dirty="0" err="1">
                <a:solidFill>
                  <a:srgbClr val="005C2A"/>
                </a:solidFill>
                <a:latin typeface="Times New Roman" pitchFamily="18" charset="0"/>
                <a:ea typeface="华文楷体" pitchFamily="2" charset="-122"/>
                <a:cs typeface="Times New Roman" pitchFamily="18" charset="0"/>
              </a:rPr>
              <a:t>dt</a:t>
            </a:r>
            <a:r>
              <a:rPr lang="zh-CN" altLang="en-US" b="1" dirty="0">
                <a:solidFill>
                  <a:srgbClr val="005C2A"/>
                </a:solidFill>
                <a:latin typeface="Times New Roman" pitchFamily="18" charset="0"/>
                <a:ea typeface="华文楷体" pitchFamily="2" charset="-122"/>
                <a:cs typeface="Times New Roman" pitchFamily="18" charset="0"/>
              </a:rPr>
              <a:t> 时间内流入体积元空穴数：</a:t>
            </a:r>
          </a:p>
        </p:txBody>
      </p:sp>
      <mc:AlternateContent xmlns:mc="http://schemas.openxmlformats.org/markup-compatibility/2006" xmlns:a14="http://schemas.microsoft.com/office/drawing/2010/main">
        <mc:Choice Requires="a14">
          <p:sp>
            <p:nvSpPr>
              <p:cNvPr id="21" name="TextBox 20"/>
              <p:cNvSpPr txBox="1"/>
              <p:nvPr/>
            </p:nvSpPr>
            <p:spPr>
              <a:xfrm>
                <a:off x="6909110" y="2531479"/>
                <a:ext cx="2697405" cy="5618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𝑺</m:t>
                          </m:r>
                        </m:e>
                        <m:sub>
                          <m:r>
                            <a:rPr lang="en-US" altLang="zh-CN" b="1" i="1">
                              <a:latin typeface="Cambria Math"/>
                            </a:rPr>
                            <m:t>𝒑</m:t>
                          </m:r>
                        </m:sub>
                      </m:sSub>
                      <m:d>
                        <m:dPr>
                          <m:ctrlPr>
                            <a:rPr lang="en-US" altLang="zh-CN" b="1" i="1">
                              <a:latin typeface="Cambria Math" panose="02040503050406030204" pitchFamily="18" charset="0"/>
                            </a:rPr>
                          </m:ctrlPr>
                        </m:dPr>
                        <m:e>
                          <m:r>
                            <a:rPr lang="en-US" altLang="zh-CN" b="1" i="1">
                              <a:latin typeface="Cambria Math"/>
                            </a:rPr>
                            <m:t>𝒙</m:t>
                          </m:r>
                          <m:r>
                            <a:rPr lang="en-US" altLang="zh-CN" b="1" i="1">
                              <a:latin typeface="Cambria Math"/>
                            </a:rPr>
                            <m:t>,</m:t>
                          </m:r>
                          <m:r>
                            <a:rPr lang="en-US" altLang="zh-CN" b="1" i="1">
                              <a:latin typeface="Cambria Math"/>
                            </a:rPr>
                            <m:t>𝒕</m:t>
                          </m:r>
                        </m:e>
                      </m:d>
                      <m:r>
                        <a:rPr lang="en-US" altLang="zh-CN" b="1" i="1">
                          <a:latin typeface="Cambria Math"/>
                        </a:rPr>
                        <m:t>𝒅𝒚𝒅𝒛𝒅𝒕</m:t>
                      </m:r>
                    </m:oMath>
                  </m:oMathPara>
                </a14:m>
                <a:endParaRPr lang="zh-CN" altLang="en-US" b="1" dirty="0"/>
              </a:p>
            </p:txBody>
          </p:sp>
        </mc:Choice>
        <mc:Fallback xmlns="">
          <p:sp>
            <p:nvSpPr>
              <p:cNvPr id="21" name="TextBox 20"/>
              <p:cNvSpPr txBox="1">
                <a:spLocks noRot="1" noChangeAspect="1" noMove="1" noResize="1" noEditPoints="1" noAdjustHandles="1" noChangeArrowheads="1" noChangeShapeType="1" noTextEdit="1"/>
              </p:cNvSpPr>
              <p:nvPr/>
            </p:nvSpPr>
            <p:spPr>
              <a:xfrm>
                <a:off x="6909110" y="2531479"/>
                <a:ext cx="2697405" cy="561820"/>
              </a:xfrm>
              <a:prstGeom prst="rect">
                <a:avLst/>
              </a:prstGeom>
              <a:blipFill>
                <a:blip r:embed="rId7"/>
                <a:stretch>
                  <a:fillRect/>
                </a:stretch>
              </a:blipFill>
            </p:spPr>
            <p:txBody>
              <a:bodyPr/>
              <a:lstStyle/>
              <a:p>
                <a:r>
                  <a:rPr lang="zh-CN" altLang="en-US">
                    <a:noFill/>
                  </a:rPr>
                  <a:t> </a:t>
                </a:r>
              </a:p>
            </p:txBody>
          </p:sp>
        </mc:Fallback>
      </mc:AlternateContent>
      <p:cxnSp>
        <p:nvCxnSpPr>
          <p:cNvPr id="23" name="直接连接符 22"/>
          <p:cNvCxnSpPr/>
          <p:nvPr/>
        </p:nvCxnSpPr>
        <p:spPr>
          <a:xfrm>
            <a:off x="3934159" y="2916802"/>
            <a:ext cx="1771728" cy="0"/>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p:cNvSpPr txBox="1"/>
              <p:nvPr/>
            </p:nvSpPr>
            <p:spPr>
              <a:xfrm>
                <a:off x="4034853" y="2487676"/>
                <a:ext cx="1671035" cy="4237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𝑆</m:t>
                          </m:r>
                        </m:e>
                        <m:sub>
                          <m:r>
                            <a:rPr lang="en-US" altLang="zh-CN" sz="2000" i="1">
                              <a:latin typeface="Cambria Math"/>
                            </a:rPr>
                            <m:t>𝑝</m:t>
                          </m:r>
                        </m:sub>
                      </m:sSub>
                      <m:d>
                        <m:dPr>
                          <m:ctrlPr>
                            <a:rPr lang="en-US" altLang="zh-CN" sz="2000" i="1">
                              <a:latin typeface="Cambria Math" panose="02040503050406030204" pitchFamily="18" charset="0"/>
                            </a:rPr>
                          </m:ctrlPr>
                        </m:dPr>
                        <m:e>
                          <m:r>
                            <a:rPr lang="en-US" altLang="zh-CN" sz="2000" i="1">
                              <a:latin typeface="Cambria Math"/>
                            </a:rPr>
                            <m:t>𝑥</m:t>
                          </m:r>
                          <m:r>
                            <a:rPr lang="en-US" altLang="zh-CN" sz="2000" i="1">
                              <a:latin typeface="Cambria Math"/>
                            </a:rPr>
                            <m:t>+</m:t>
                          </m:r>
                          <m:r>
                            <a:rPr lang="en-US" altLang="zh-CN" sz="2000" i="1">
                              <a:latin typeface="Cambria Math"/>
                            </a:rPr>
                            <m:t>𝑑𝑥</m:t>
                          </m:r>
                          <m:r>
                            <a:rPr lang="en-US" altLang="zh-CN" sz="2000" i="1">
                              <a:latin typeface="Cambria Math"/>
                            </a:rPr>
                            <m:t>,</m:t>
                          </m:r>
                          <m:r>
                            <a:rPr lang="en-US" altLang="zh-CN" sz="2000" i="1">
                              <a:latin typeface="Cambria Math"/>
                            </a:rPr>
                            <m:t>𝑡</m:t>
                          </m:r>
                        </m:e>
                      </m:d>
                    </m:oMath>
                  </m:oMathPara>
                </a14:m>
                <a:endParaRPr lang="zh-CN" altLang="en-US" sz="2000" dirty="0"/>
              </a:p>
            </p:txBody>
          </p:sp>
        </mc:Choice>
        <mc:Fallback xmlns="">
          <p:sp>
            <p:nvSpPr>
              <p:cNvPr id="26" name="TextBox 25"/>
              <p:cNvSpPr txBox="1">
                <a:spLocks noRot="1" noChangeAspect="1" noMove="1" noResize="1" noEditPoints="1" noAdjustHandles="1" noChangeArrowheads="1" noChangeShapeType="1" noTextEdit="1"/>
              </p:cNvSpPr>
              <p:nvPr/>
            </p:nvSpPr>
            <p:spPr>
              <a:xfrm>
                <a:off x="4034853" y="2487676"/>
                <a:ext cx="1671035" cy="423770"/>
              </a:xfrm>
              <a:prstGeom prst="rect">
                <a:avLst/>
              </a:prstGeom>
              <a:blipFill>
                <a:blip r:embed="rId8"/>
                <a:stretch>
                  <a:fillRect b="-5714"/>
                </a:stretch>
              </a:blipFill>
            </p:spPr>
            <p:txBody>
              <a:bodyPr/>
              <a:lstStyle/>
              <a:p>
                <a:r>
                  <a:rPr lang="zh-CN" altLang="en-US">
                    <a:noFill/>
                  </a:rPr>
                  <a:t> </a:t>
                </a:r>
              </a:p>
            </p:txBody>
          </p:sp>
        </mc:Fallback>
      </mc:AlternateContent>
      <p:sp>
        <p:nvSpPr>
          <p:cNvPr id="28" name="TextBox 27"/>
          <p:cNvSpPr txBox="1"/>
          <p:nvPr/>
        </p:nvSpPr>
        <p:spPr>
          <a:xfrm>
            <a:off x="5705887" y="3040488"/>
            <a:ext cx="4862228" cy="523220"/>
          </a:xfrm>
          <a:prstGeom prst="rect">
            <a:avLst/>
          </a:prstGeom>
          <a:noFill/>
        </p:spPr>
        <p:txBody>
          <a:bodyPr wrap="none" rtlCol="0">
            <a:spAutoFit/>
          </a:bodyPr>
          <a:lstStyle/>
          <a:p>
            <a:r>
              <a:rPr lang="en-US" altLang="zh-CN" b="1" i="1" dirty="0" err="1">
                <a:solidFill>
                  <a:srgbClr val="CC00CC"/>
                </a:solidFill>
                <a:latin typeface="Times New Roman" pitchFamily="18" charset="0"/>
                <a:ea typeface="华文楷体" pitchFamily="2" charset="-122"/>
                <a:cs typeface="Times New Roman" pitchFamily="18" charset="0"/>
              </a:rPr>
              <a:t>dt</a:t>
            </a:r>
            <a:r>
              <a:rPr lang="zh-CN" altLang="en-US" b="1" dirty="0">
                <a:solidFill>
                  <a:srgbClr val="CC00CC"/>
                </a:solidFill>
                <a:latin typeface="Times New Roman" pitchFamily="18" charset="0"/>
                <a:ea typeface="华文楷体" pitchFamily="2" charset="-122"/>
                <a:cs typeface="Times New Roman" pitchFamily="18" charset="0"/>
              </a:rPr>
              <a:t> 时间内流出体积元空穴数：</a:t>
            </a:r>
          </a:p>
        </p:txBody>
      </p:sp>
      <mc:AlternateContent xmlns:mc="http://schemas.openxmlformats.org/markup-compatibility/2006" xmlns:a14="http://schemas.microsoft.com/office/drawing/2010/main">
        <mc:Choice Requires="a14">
          <p:sp>
            <p:nvSpPr>
              <p:cNvPr id="29" name="TextBox 28"/>
              <p:cNvSpPr txBox="1"/>
              <p:nvPr/>
            </p:nvSpPr>
            <p:spPr>
              <a:xfrm>
                <a:off x="6415432" y="3567849"/>
                <a:ext cx="3562257" cy="5618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𝑺</m:t>
                          </m:r>
                        </m:e>
                        <m:sub>
                          <m:r>
                            <a:rPr lang="en-US" altLang="zh-CN" b="1" i="1">
                              <a:latin typeface="Cambria Math"/>
                            </a:rPr>
                            <m:t>𝒑</m:t>
                          </m:r>
                        </m:sub>
                      </m:sSub>
                      <m:d>
                        <m:dPr>
                          <m:ctrlPr>
                            <a:rPr lang="en-US" altLang="zh-CN" b="1" i="1">
                              <a:latin typeface="Cambria Math" panose="02040503050406030204" pitchFamily="18" charset="0"/>
                            </a:rPr>
                          </m:ctrlPr>
                        </m:dPr>
                        <m:e>
                          <m:r>
                            <a:rPr lang="en-US" altLang="zh-CN" b="1" i="1">
                              <a:latin typeface="Cambria Math"/>
                            </a:rPr>
                            <m:t>𝒙</m:t>
                          </m:r>
                          <m:r>
                            <a:rPr lang="en-US" altLang="zh-CN" b="1" i="1">
                              <a:latin typeface="Cambria Math"/>
                            </a:rPr>
                            <m:t>+</m:t>
                          </m:r>
                          <m:r>
                            <a:rPr lang="en-US" altLang="zh-CN" b="1" i="1">
                              <a:latin typeface="Cambria Math"/>
                            </a:rPr>
                            <m:t>𝒅𝒙</m:t>
                          </m:r>
                          <m:r>
                            <a:rPr lang="en-US" altLang="zh-CN" b="1" i="1">
                              <a:latin typeface="Cambria Math"/>
                            </a:rPr>
                            <m:t>,</m:t>
                          </m:r>
                          <m:r>
                            <a:rPr lang="en-US" altLang="zh-CN" b="1" i="1">
                              <a:latin typeface="Cambria Math"/>
                            </a:rPr>
                            <m:t>𝒕</m:t>
                          </m:r>
                        </m:e>
                      </m:d>
                      <m:r>
                        <a:rPr lang="en-US" altLang="zh-CN" b="1" i="1">
                          <a:latin typeface="Cambria Math"/>
                        </a:rPr>
                        <m:t>𝒅𝒚𝒅𝒛𝒅𝒕</m:t>
                      </m:r>
                    </m:oMath>
                  </m:oMathPara>
                </a14:m>
                <a:endParaRPr lang="zh-CN" altLang="en-US" b="1" dirty="0"/>
              </a:p>
            </p:txBody>
          </p:sp>
        </mc:Choice>
        <mc:Fallback xmlns="">
          <p:sp>
            <p:nvSpPr>
              <p:cNvPr id="29" name="TextBox 28"/>
              <p:cNvSpPr txBox="1">
                <a:spLocks noRot="1" noChangeAspect="1" noMove="1" noResize="1" noEditPoints="1" noAdjustHandles="1" noChangeArrowheads="1" noChangeShapeType="1" noTextEdit="1"/>
              </p:cNvSpPr>
              <p:nvPr/>
            </p:nvSpPr>
            <p:spPr>
              <a:xfrm>
                <a:off x="6415432" y="3567849"/>
                <a:ext cx="3562257" cy="561820"/>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1776617" y="4266303"/>
                <a:ext cx="8984254" cy="747641"/>
              </a:xfrm>
              <a:prstGeom prst="rect">
                <a:avLst/>
              </a:prstGeom>
              <a:noFill/>
            </p:spPr>
            <p:txBody>
              <a:bodyPr wrap="none" rtlCol="0">
                <a:spAutoFit/>
              </a:bodyPr>
              <a:lstStyle/>
              <a:p>
                <a14:m>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𝑺</m:t>
                        </m:r>
                      </m:e>
                      <m:sub>
                        <m:r>
                          <a:rPr lang="en-US" altLang="zh-CN" b="1" i="1">
                            <a:latin typeface="Cambria Math"/>
                          </a:rPr>
                          <m:t>𝒑</m:t>
                        </m:r>
                      </m:sub>
                    </m:sSub>
                    <m:d>
                      <m:dPr>
                        <m:ctrlPr>
                          <a:rPr lang="en-US" altLang="zh-CN" b="1" i="1">
                            <a:latin typeface="Cambria Math" panose="02040503050406030204" pitchFamily="18" charset="0"/>
                          </a:rPr>
                        </m:ctrlPr>
                      </m:dPr>
                      <m:e>
                        <m:r>
                          <a:rPr lang="en-US" altLang="zh-CN" b="1" i="1">
                            <a:latin typeface="Cambria Math"/>
                          </a:rPr>
                          <m:t>𝒙</m:t>
                        </m:r>
                        <m:r>
                          <a:rPr lang="en-US" altLang="zh-CN" b="1" i="1">
                            <a:latin typeface="Cambria Math"/>
                          </a:rPr>
                          <m:t>,</m:t>
                        </m:r>
                        <m:r>
                          <a:rPr lang="en-US" altLang="zh-CN" b="1" i="1">
                            <a:latin typeface="Cambria Math"/>
                          </a:rPr>
                          <m:t>𝒕</m:t>
                        </m:r>
                      </m:e>
                    </m:d>
                    <m:r>
                      <a:rPr lang="en-US" altLang="zh-CN" b="1" i="1">
                        <a:latin typeface="Cambria Math"/>
                      </a:rPr>
                      <m:t>𝒅𝒚𝒅𝒛𝒅𝒕</m:t>
                    </m:r>
                  </m:oMath>
                </a14:m>
                <a:r>
                  <a:rPr lang="en-US" altLang="zh-CN" b="1" dirty="0"/>
                  <a:t>-</a:t>
                </a:r>
                <a14:m>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𝑺</m:t>
                        </m:r>
                      </m:e>
                      <m:sub>
                        <m:r>
                          <a:rPr lang="en-US" altLang="zh-CN" b="1" i="1">
                            <a:latin typeface="Cambria Math"/>
                          </a:rPr>
                          <m:t>𝒑</m:t>
                        </m:r>
                      </m:sub>
                    </m:sSub>
                    <m:d>
                      <m:dPr>
                        <m:ctrlPr>
                          <a:rPr lang="en-US" altLang="zh-CN" b="1" i="1">
                            <a:latin typeface="Cambria Math" panose="02040503050406030204" pitchFamily="18" charset="0"/>
                          </a:rPr>
                        </m:ctrlPr>
                      </m:dPr>
                      <m:e>
                        <m:r>
                          <a:rPr lang="en-US" altLang="zh-CN" b="1" i="1">
                            <a:latin typeface="Cambria Math"/>
                          </a:rPr>
                          <m:t>𝒙</m:t>
                        </m:r>
                        <m:r>
                          <a:rPr lang="en-US" altLang="zh-CN" b="1" i="1">
                            <a:latin typeface="Cambria Math"/>
                          </a:rPr>
                          <m:t>+</m:t>
                        </m:r>
                        <m:r>
                          <a:rPr lang="en-US" altLang="zh-CN" b="1" i="1">
                            <a:latin typeface="Cambria Math"/>
                          </a:rPr>
                          <m:t>𝒅𝒙</m:t>
                        </m:r>
                        <m:r>
                          <a:rPr lang="en-US" altLang="zh-CN" b="1" i="1">
                            <a:latin typeface="Cambria Math"/>
                          </a:rPr>
                          <m:t>,</m:t>
                        </m:r>
                        <m:r>
                          <a:rPr lang="en-US" altLang="zh-CN" b="1" i="1">
                            <a:latin typeface="Cambria Math"/>
                          </a:rPr>
                          <m:t>𝒕</m:t>
                        </m:r>
                      </m:e>
                    </m:d>
                    <m:r>
                      <a:rPr lang="en-US" altLang="zh-CN" b="1" i="1">
                        <a:latin typeface="Cambria Math"/>
                      </a:rPr>
                      <m:t>𝒅𝒚𝒅𝒛𝒅𝒕</m:t>
                    </m:r>
                    <m:r>
                      <a:rPr lang="en-US" altLang="zh-CN" b="1">
                        <a:latin typeface="Cambria Math"/>
                      </a:rPr>
                      <m:t>=−</m:t>
                    </m:r>
                    <m:f>
                      <m:fPr>
                        <m:ctrlPr>
                          <a:rPr lang="en-US" altLang="zh-CN" b="1" i="1">
                            <a:latin typeface="Cambria Math" panose="02040503050406030204" pitchFamily="18" charset="0"/>
                          </a:rPr>
                        </m:ctrlPr>
                      </m:fPr>
                      <m:num>
                        <m:r>
                          <a:rPr lang="zh-CN" altLang="en-US" b="1" i="1">
                            <a:latin typeface="Cambria Math"/>
                          </a:rPr>
                          <m:t>𝝏</m:t>
                        </m:r>
                        <m:sSub>
                          <m:sSubPr>
                            <m:ctrlPr>
                              <a:rPr lang="en-US" altLang="zh-CN" b="1" i="1">
                                <a:latin typeface="Cambria Math" panose="02040503050406030204" pitchFamily="18" charset="0"/>
                              </a:rPr>
                            </m:ctrlPr>
                          </m:sSubPr>
                          <m:e>
                            <m:r>
                              <a:rPr lang="en-US" altLang="zh-CN" b="1" i="1">
                                <a:latin typeface="Cambria Math"/>
                              </a:rPr>
                              <m:t>𝑺</m:t>
                            </m:r>
                          </m:e>
                          <m:sub>
                            <m:r>
                              <a:rPr lang="en-US" altLang="zh-CN" b="1" i="1">
                                <a:latin typeface="Cambria Math"/>
                              </a:rPr>
                              <m:t>𝒑</m:t>
                            </m:r>
                          </m:sub>
                        </m:sSub>
                      </m:num>
                      <m:den>
                        <m:r>
                          <a:rPr lang="zh-CN" altLang="en-US" b="1" i="1">
                            <a:latin typeface="Cambria Math"/>
                          </a:rPr>
                          <m:t>𝝏</m:t>
                        </m:r>
                        <m:r>
                          <a:rPr lang="en-US" altLang="zh-CN" b="1" i="1">
                            <a:latin typeface="Cambria Math"/>
                          </a:rPr>
                          <m:t>𝒙</m:t>
                        </m:r>
                      </m:den>
                    </m:f>
                    <m:r>
                      <a:rPr lang="en-US" altLang="zh-CN" b="1" i="1">
                        <a:latin typeface="Cambria Math"/>
                      </a:rPr>
                      <m:t>𝒅𝒙𝒅𝒚𝒅𝒛𝒅𝒕</m:t>
                    </m:r>
                  </m:oMath>
                </a14:m>
                <a:endParaRPr lang="zh-CN" altLang="en-US" b="1" dirty="0"/>
              </a:p>
            </p:txBody>
          </p:sp>
        </mc:Choice>
        <mc:Fallback xmlns="">
          <p:sp>
            <p:nvSpPr>
              <p:cNvPr id="30" name="TextBox 29"/>
              <p:cNvSpPr txBox="1">
                <a:spLocks noRot="1" noChangeAspect="1" noMove="1" noResize="1" noEditPoints="1" noAdjustHandles="1" noChangeArrowheads="1" noChangeShapeType="1" noTextEdit="1"/>
              </p:cNvSpPr>
              <p:nvPr/>
            </p:nvSpPr>
            <p:spPr>
              <a:xfrm>
                <a:off x="1776617" y="4266303"/>
                <a:ext cx="8984254" cy="747641"/>
              </a:xfrm>
              <a:prstGeom prst="rect">
                <a:avLst/>
              </a:prstGeom>
              <a:blipFill>
                <a:blip r:embed="rId10"/>
                <a:stretch>
                  <a:fillRect b="-9016"/>
                </a:stretch>
              </a:blipFill>
            </p:spPr>
            <p:txBody>
              <a:bodyPr/>
              <a:lstStyle/>
              <a:p>
                <a:r>
                  <a:rPr lang="zh-CN" altLang="en-US">
                    <a:noFill/>
                  </a:rPr>
                  <a:t> </a:t>
                </a:r>
              </a:p>
            </p:txBody>
          </p:sp>
        </mc:Fallback>
      </mc:AlternateContent>
      <p:grpSp>
        <p:nvGrpSpPr>
          <p:cNvPr id="24" name="组合 23"/>
          <p:cNvGrpSpPr/>
          <p:nvPr/>
        </p:nvGrpSpPr>
        <p:grpSpPr>
          <a:xfrm>
            <a:off x="10029093" y="6448526"/>
            <a:ext cx="552450" cy="314325"/>
            <a:chOff x="5172075" y="6438900"/>
            <a:chExt cx="552450" cy="314325"/>
          </a:xfrm>
        </p:grpSpPr>
        <p:sp>
          <p:nvSpPr>
            <p:cNvPr id="25" name="棱台 24"/>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右箭头 26"/>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extBox 30"/>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sp>
        <p:nvSpPr>
          <p:cNvPr id="12" name="矩形 11"/>
          <p:cNvSpPr/>
          <p:nvPr/>
        </p:nvSpPr>
        <p:spPr>
          <a:xfrm>
            <a:off x="7977964" y="4276936"/>
            <a:ext cx="2649711" cy="747641"/>
          </a:xfrm>
          <a:prstGeom prst="rect">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 name="文本框 13"/>
              <p:cNvSpPr txBox="1"/>
              <p:nvPr/>
            </p:nvSpPr>
            <p:spPr>
              <a:xfrm>
                <a:off x="2740920" y="3422904"/>
                <a:ext cx="21454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𝑥</m:t>
                      </m:r>
                    </m:oMath>
                  </m:oMathPara>
                </a14:m>
                <a:endParaRPr lang="zh-CN" altLang="en-US" sz="2000" dirty="0"/>
              </a:p>
            </p:txBody>
          </p:sp>
        </mc:Choice>
        <mc:Fallback xmlns="">
          <p:sp>
            <p:nvSpPr>
              <p:cNvPr id="14" name="文本框 13"/>
              <p:cNvSpPr txBox="1">
                <a:spLocks noRot="1" noChangeAspect="1" noMove="1" noResize="1" noEditPoints="1" noAdjustHandles="1" noChangeArrowheads="1" noChangeShapeType="1" noTextEdit="1"/>
              </p:cNvSpPr>
              <p:nvPr/>
            </p:nvSpPr>
            <p:spPr>
              <a:xfrm>
                <a:off x="2740920" y="3422904"/>
                <a:ext cx="214546" cy="307777"/>
              </a:xfrm>
              <a:prstGeom prst="rect">
                <a:avLst/>
              </a:prstGeom>
              <a:blipFill>
                <a:blip r:embed="rId11"/>
                <a:stretch>
                  <a:fillRect l="-14286" r="-8571" b="-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p:cNvSpPr txBox="1"/>
              <p:nvPr/>
            </p:nvSpPr>
            <p:spPr>
              <a:xfrm>
                <a:off x="3627851" y="3464224"/>
                <a:ext cx="81400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𝑑𝑥</m:t>
                      </m:r>
                    </m:oMath>
                  </m:oMathPara>
                </a14:m>
                <a:endParaRPr lang="zh-CN" altLang="en-US" sz="2000" dirty="0"/>
              </a:p>
            </p:txBody>
          </p:sp>
        </mc:Choice>
        <mc:Fallback xmlns="">
          <p:sp>
            <p:nvSpPr>
              <p:cNvPr id="32" name="文本框 31"/>
              <p:cNvSpPr txBox="1">
                <a:spLocks noRot="1" noChangeAspect="1" noMove="1" noResize="1" noEditPoints="1" noAdjustHandles="1" noChangeArrowheads="1" noChangeShapeType="1" noTextEdit="1"/>
              </p:cNvSpPr>
              <p:nvPr/>
            </p:nvSpPr>
            <p:spPr>
              <a:xfrm>
                <a:off x="3627851" y="3464224"/>
                <a:ext cx="814004" cy="307777"/>
              </a:xfrm>
              <a:prstGeom prst="rect">
                <a:avLst/>
              </a:prstGeom>
              <a:blipFill>
                <a:blip r:embed="rId12"/>
                <a:stretch>
                  <a:fillRect l="-2985" r="-4478" b="-98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303665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1000"/>
                                        <p:tgtEl>
                                          <p:spTgt spid="18"/>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1000"/>
                                        <p:tgtEl>
                                          <p:spTgt spid="23"/>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lt">
                                    <p:tmAbs val="100"/>
                                  </p:iterate>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10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iterate type="lt">
                                    <p:tmAbs val="200"/>
                                  </p:iterate>
                                  <p:childTnLst>
                                    <p:set>
                                      <p:cBhvr>
                                        <p:cTn id="35" dur="1" fill="hold">
                                          <p:stCondLst>
                                            <p:cond delay="0"/>
                                          </p:stCondLst>
                                        </p:cTn>
                                        <p:tgtEl>
                                          <p:spTgt spid="2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left)">
                                      <p:cBhvr>
                                        <p:cTn id="40" dur="1000"/>
                                        <p:tgtEl>
                                          <p:spTgt spid="2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left)">
                                      <p:cBhvr>
                                        <p:cTn id="45" dur="10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1"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heel(1)">
                                      <p:cBhvr>
                                        <p:cTn id="50" dur="2000"/>
                                        <p:tgtEl>
                                          <p:spTgt spid="12"/>
                                        </p:tgtEl>
                                      </p:cBhvr>
                                    </p:animEffect>
                                  </p:childTnLst>
                                </p:cTn>
                              </p:par>
                            </p:childTnLst>
                          </p:cTn>
                        </p:par>
                        <p:par>
                          <p:cTn id="51" fill="hold">
                            <p:stCondLst>
                              <p:cond delay="2000"/>
                            </p:stCondLst>
                            <p:childTnLst>
                              <p:par>
                                <p:cTn id="52" presetID="22" presetClass="entr" presetSubtype="4" fill="hold" nodeType="after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wipe(down)">
                                      <p:cBhvr>
                                        <p:cTn id="5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p:bldP spid="20" grpId="0"/>
      <p:bldP spid="21" grpId="0"/>
      <p:bldP spid="26" grpId="0"/>
      <p:bldP spid="28" grpId="0"/>
      <p:bldP spid="29" grpId="0"/>
      <p:bldP spid="30" grpId="0"/>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8540" y="0"/>
            <a:ext cx="3800105" cy="923330"/>
          </a:xfrm>
          <a:prstGeom prst="rect">
            <a:avLst/>
          </a:prstGeom>
        </p:spPr>
        <p:txBody>
          <a:bodyPr wrap="square">
            <a:spAutoFit/>
          </a:bodyPr>
          <a:lstStyle/>
          <a:p>
            <a:pPr>
              <a:lnSpc>
                <a:spcPct val="150000"/>
              </a:lnSpc>
            </a:pPr>
            <a:r>
              <a:rPr lang="en-US" altLang="zh-CN" sz="3600" b="1" dirty="0" smtClean="0">
                <a:solidFill>
                  <a:srgbClr val="FF0000"/>
                </a:solidFill>
              </a:rPr>
              <a:t>6.2 </a:t>
            </a:r>
            <a:r>
              <a:rPr lang="zh-CN" altLang="en-US" sz="3600" b="1" dirty="0">
                <a:solidFill>
                  <a:srgbClr val="FF0000"/>
                </a:solidFill>
              </a:rPr>
              <a:t>连续性方程</a:t>
            </a:r>
            <a:endParaRPr lang="en-US" altLang="zh-CN" sz="3600" b="1" dirty="0">
              <a:solidFill>
                <a:srgbClr val="FF0000"/>
              </a:solidFill>
            </a:endParaRPr>
          </a:p>
        </p:txBody>
      </p:sp>
      <p:sp>
        <p:nvSpPr>
          <p:cNvPr id="3" name="TextBox 2"/>
          <p:cNvSpPr txBox="1"/>
          <p:nvPr/>
        </p:nvSpPr>
        <p:spPr>
          <a:xfrm>
            <a:off x="4883209" y="1037918"/>
            <a:ext cx="2709396" cy="523220"/>
          </a:xfrm>
          <a:prstGeom prst="rect">
            <a:avLst/>
          </a:prstGeom>
          <a:noFill/>
        </p:spPr>
        <p:txBody>
          <a:bodyPr wrap="none" rtlCol="0">
            <a:spAutoFit/>
          </a:bodyPr>
          <a:lstStyle/>
          <a:p>
            <a:r>
              <a:rPr lang="zh-CN" altLang="en-US" b="1" dirty="0">
                <a:solidFill>
                  <a:schemeClr val="accent1">
                    <a:lumMod val="50000"/>
                  </a:schemeClr>
                </a:solidFill>
              </a:rPr>
              <a:t>产生和复合过程</a:t>
            </a:r>
          </a:p>
        </p:txBody>
      </p:sp>
      <p:grpSp>
        <p:nvGrpSpPr>
          <p:cNvPr id="4" name="组合 3"/>
          <p:cNvGrpSpPr/>
          <p:nvPr/>
        </p:nvGrpSpPr>
        <p:grpSpPr>
          <a:xfrm>
            <a:off x="5589074" y="1749477"/>
            <a:ext cx="1235034" cy="1199408"/>
            <a:chOff x="3800104" y="1745673"/>
            <a:chExt cx="1235034" cy="1199408"/>
          </a:xfrm>
        </p:grpSpPr>
        <p:sp>
          <p:nvSpPr>
            <p:cNvPr id="5" name="立方体 4"/>
            <p:cNvSpPr/>
            <p:nvPr/>
          </p:nvSpPr>
          <p:spPr>
            <a:xfrm>
              <a:off x="3800104" y="1745673"/>
              <a:ext cx="1235034" cy="1199408"/>
            </a:xfrm>
            <a:prstGeom prst="cube">
              <a:avLst/>
            </a:prstGeom>
            <a:ln w="28575">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 name="直接连接符 5"/>
            <p:cNvCxnSpPr/>
            <p:nvPr/>
          </p:nvCxnSpPr>
          <p:spPr>
            <a:xfrm>
              <a:off x="4108867" y="1745673"/>
              <a:ext cx="0" cy="902524"/>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4108867" y="2648197"/>
              <a:ext cx="926271"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3800104" y="2648197"/>
              <a:ext cx="308763" cy="296884"/>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TextBox 8"/>
              <p:cNvSpPr txBox="1"/>
              <p:nvPr/>
            </p:nvSpPr>
            <p:spPr>
              <a:xfrm>
                <a:off x="5731581" y="2871693"/>
                <a:ext cx="54829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𝑑𝑥</m:t>
                      </m:r>
                    </m:oMath>
                  </m:oMathPara>
                </a14:m>
                <a:endParaRPr lang="zh-CN" alt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5731581" y="2871693"/>
                <a:ext cx="548291" cy="40011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325793" y="1585047"/>
                <a:ext cx="55290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𝑑𝑦</m:t>
                      </m:r>
                    </m:oMath>
                  </m:oMathPara>
                </a14:m>
                <a:endParaRPr lang="zh-CN" altLang="en-US" sz="2000" dirty="0"/>
              </a:p>
            </p:txBody>
          </p:sp>
        </mc:Choice>
        <mc:Fallback xmlns="">
          <p:sp>
            <p:nvSpPr>
              <p:cNvPr id="10" name="TextBox 9"/>
              <p:cNvSpPr txBox="1">
                <a:spLocks noRot="1" noChangeAspect="1" noMove="1" noResize="1" noEditPoints="1" noAdjustHandles="1" noChangeArrowheads="1" noChangeShapeType="1" noTextEdit="1"/>
              </p:cNvSpPr>
              <p:nvPr/>
            </p:nvSpPr>
            <p:spPr>
              <a:xfrm>
                <a:off x="5325793" y="1585047"/>
                <a:ext cx="552907" cy="400110"/>
              </a:xfrm>
              <a:prstGeom prst="rect">
                <a:avLst/>
              </a:prstGeom>
              <a:blipFill>
                <a:blip r:embed="rId4"/>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5148955" y="2489391"/>
                <a:ext cx="53206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𝑑𝑧</m:t>
                      </m:r>
                    </m:oMath>
                  </m:oMathPara>
                </a14:m>
                <a:endParaRPr lang="zh-CN" altLang="en-US" sz="2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5148955" y="2489391"/>
                <a:ext cx="532069" cy="400110"/>
              </a:xfrm>
              <a:prstGeom prst="rect">
                <a:avLst/>
              </a:prstGeom>
              <a:blipFill>
                <a:blip r:embed="rId5"/>
                <a:stretch>
                  <a:fillRect/>
                </a:stretch>
              </a:blipFill>
            </p:spPr>
            <p:txBody>
              <a:bodyPr/>
              <a:lstStyle/>
              <a:p>
                <a:r>
                  <a:rPr lang="zh-CN" altLang="en-US">
                    <a:noFill/>
                  </a:rPr>
                  <a:t> </a:t>
                </a:r>
              </a:p>
            </p:txBody>
          </p:sp>
        </mc:Fallback>
      </mc:AlternateContent>
      <p:grpSp>
        <p:nvGrpSpPr>
          <p:cNvPr id="12" name="组合 11"/>
          <p:cNvGrpSpPr/>
          <p:nvPr/>
        </p:nvGrpSpPr>
        <p:grpSpPr>
          <a:xfrm>
            <a:off x="4781552" y="2394390"/>
            <a:ext cx="1032631" cy="0"/>
            <a:chOff x="2636844" y="4275117"/>
            <a:chExt cx="1032631" cy="0"/>
          </a:xfrm>
        </p:grpSpPr>
        <p:cxnSp>
          <p:nvCxnSpPr>
            <p:cNvPr id="13" name="直接连接符 12"/>
            <p:cNvCxnSpPr/>
            <p:nvPr/>
          </p:nvCxnSpPr>
          <p:spPr>
            <a:xfrm>
              <a:off x="2636844" y="4275117"/>
              <a:ext cx="7357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3372592" y="4275117"/>
              <a:ext cx="296883" cy="0"/>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5" name="TextBox 14"/>
              <p:cNvSpPr txBox="1"/>
              <p:nvPr/>
            </p:nvSpPr>
            <p:spPr>
              <a:xfrm>
                <a:off x="4498854" y="1969012"/>
                <a:ext cx="1071575" cy="4237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𝑆</m:t>
                          </m:r>
                        </m:e>
                        <m:sub>
                          <m:r>
                            <a:rPr lang="en-US" altLang="zh-CN" sz="2000" i="1">
                              <a:latin typeface="Cambria Math"/>
                            </a:rPr>
                            <m:t>𝑝</m:t>
                          </m:r>
                        </m:sub>
                      </m:sSub>
                      <m:d>
                        <m:dPr>
                          <m:ctrlPr>
                            <a:rPr lang="en-US" altLang="zh-CN" sz="2000" i="1">
                              <a:latin typeface="Cambria Math" panose="02040503050406030204" pitchFamily="18" charset="0"/>
                            </a:rPr>
                          </m:ctrlPr>
                        </m:dPr>
                        <m:e>
                          <m:r>
                            <a:rPr lang="en-US" altLang="zh-CN" sz="2000" i="1">
                              <a:latin typeface="Cambria Math"/>
                            </a:rPr>
                            <m:t>𝑥</m:t>
                          </m:r>
                          <m:r>
                            <a:rPr lang="en-US" altLang="zh-CN" sz="2000" i="1">
                              <a:latin typeface="Cambria Math"/>
                            </a:rPr>
                            <m:t>,</m:t>
                          </m:r>
                          <m:r>
                            <a:rPr lang="en-US" altLang="zh-CN" sz="2000" i="1">
                              <a:latin typeface="Cambria Math"/>
                            </a:rPr>
                            <m:t>𝑡</m:t>
                          </m:r>
                        </m:e>
                      </m:d>
                    </m:oMath>
                  </m:oMathPara>
                </a14:m>
                <a:endParaRPr lang="zh-CN" altLang="en-US" sz="2000" dirty="0"/>
              </a:p>
            </p:txBody>
          </p:sp>
        </mc:Choice>
        <mc:Fallback xmlns="">
          <p:sp>
            <p:nvSpPr>
              <p:cNvPr id="15" name="TextBox 14"/>
              <p:cNvSpPr txBox="1">
                <a:spLocks noRot="1" noChangeAspect="1" noMove="1" noResize="1" noEditPoints="1" noAdjustHandles="1" noChangeArrowheads="1" noChangeShapeType="1" noTextEdit="1"/>
              </p:cNvSpPr>
              <p:nvPr/>
            </p:nvSpPr>
            <p:spPr>
              <a:xfrm>
                <a:off x="4498854" y="1969012"/>
                <a:ext cx="1071575" cy="423770"/>
              </a:xfrm>
              <a:prstGeom prst="rect">
                <a:avLst/>
              </a:prstGeom>
              <a:blipFill>
                <a:blip r:embed="rId6"/>
                <a:stretch>
                  <a:fillRect b="-4286"/>
                </a:stretch>
              </a:blipFill>
            </p:spPr>
            <p:txBody>
              <a:bodyPr/>
              <a:lstStyle/>
              <a:p>
                <a:r>
                  <a:rPr lang="zh-CN" altLang="en-US">
                    <a:noFill/>
                  </a:rPr>
                  <a:t> </a:t>
                </a:r>
              </a:p>
            </p:txBody>
          </p:sp>
        </mc:Fallback>
      </mc:AlternateContent>
      <p:cxnSp>
        <p:nvCxnSpPr>
          <p:cNvPr id="16" name="直接连接符 15"/>
          <p:cNvCxnSpPr/>
          <p:nvPr/>
        </p:nvCxnSpPr>
        <p:spPr>
          <a:xfrm>
            <a:off x="6656395" y="2370480"/>
            <a:ext cx="1771728" cy="0"/>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6757089" y="1941354"/>
                <a:ext cx="1671035" cy="4237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𝑆</m:t>
                          </m:r>
                        </m:e>
                        <m:sub>
                          <m:r>
                            <a:rPr lang="en-US" altLang="zh-CN" sz="2000" i="1">
                              <a:latin typeface="Cambria Math"/>
                            </a:rPr>
                            <m:t>𝑝</m:t>
                          </m:r>
                        </m:sub>
                      </m:sSub>
                      <m:d>
                        <m:dPr>
                          <m:ctrlPr>
                            <a:rPr lang="en-US" altLang="zh-CN" sz="2000" i="1">
                              <a:latin typeface="Cambria Math" panose="02040503050406030204" pitchFamily="18" charset="0"/>
                            </a:rPr>
                          </m:ctrlPr>
                        </m:dPr>
                        <m:e>
                          <m:r>
                            <a:rPr lang="en-US" altLang="zh-CN" sz="2000" i="1">
                              <a:latin typeface="Cambria Math"/>
                            </a:rPr>
                            <m:t>𝑥</m:t>
                          </m:r>
                          <m:r>
                            <a:rPr lang="en-US" altLang="zh-CN" sz="2000" i="1">
                              <a:latin typeface="Cambria Math"/>
                            </a:rPr>
                            <m:t>+</m:t>
                          </m:r>
                          <m:r>
                            <a:rPr lang="en-US" altLang="zh-CN" sz="2000" i="1">
                              <a:latin typeface="Cambria Math"/>
                            </a:rPr>
                            <m:t>𝑑𝑥</m:t>
                          </m:r>
                          <m:r>
                            <a:rPr lang="en-US" altLang="zh-CN" sz="2000" i="1">
                              <a:latin typeface="Cambria Math"/>
                            </a:rPr>
                            <m:t>,</m:t>
                          </m:r>
                          <m:r>
                            <a:rPr lang="en-US" altLang="zh-CN" sz="2000" i="1">
                              <a:latin typeface="Cambria Math"/>
                            </a:rPr>
                            <m:t>𝑡</m:t>
                          </m:r>
                        </m:e>
                      </m:d>
                    </m:oMath>
                  </m:oMathPara>
                </a14:m>
                <a:endParaRPr lang="zh-CN" altLang="en-US" sz="2000" dirty="0"/>
              </a:p>
            </p:txBody>
          </p:sp>
        </mc:Choice>
        <mc:Fallback xmlns="">
          <p:sp>
            <p:nvSpPr>
              <p:cNvPr id="17" name="TextBox 16"/>
              <p:cNvSpPr txBox="1">
                <a:spLocks noRot="1" noChangeAspect="1" noMove="1" noResize="1" noEditPoints="1" noAdjustHandles="1" noChangeArrowheads="1" noChangeShapeType="1" noTextEdit="1"/>
              </p:cNvSpPr>
              <p:nvPr/>
            </p:nvSpPr>
            <p:spPr>
              <a:xfrm>
                <a:off x="6757089" y="1941354"/>
                <a:ext cx="1671035" cy="423770"/>
              </a:xfrm>
              <a:prstGeom prst="rect">
                <a:avLst/>
              </a:prstGeom>
              <a:blipFill>
                <a:blip r:embed="rId7"/>
                <a:stretch>
                  <a:fillRect b="-5714"/>
                </a:stretch>
              </a:blipFill>
            </p:spPr>
            <p:txBody>
              <a:bodyPr/>
              <a:lstStyle/>
              <a:p>
                <a:r>
                  <a:rPr lang="zh-CN" altLang="en-US">
                    <a:noFill/>
                  </a:rPr>
                  <a:t> </a:t>
                </a:r>
              </a:p>
            </p:txBody>
          </p:sp>
        </mc:Fallback>
      </mc:AlternateContent>
      <p:sp>
        <p:nvSpPr>
          <p:cNvPr id="18" name="TextBox 17"/>
          <p:cNvSpPr txBox="1"/>
          <p:nvPr/>
        </p:nvSpPr>
        <p:spPr>
          <a:xfrm>
            <a:off x="1687081" y="3280944"/>
            <a:ext cx="8811489" cy="523220"/>
          </a:xfrm>
          <a:prstGeom prst="rect">
            <a:avLst/>
          </a:prstGeom>
          <a:noFill/>
        </p:spPr>
        <p:txBody>
          <a:bodyPr wrap="square" rtlCol="0">
            <a:spAutoFit/>
          </a:bodyPr>
          <a:lstStyle/>
          <a:p>
            <a:r>
              <a:rPr lang="en-US" altLang="zh-CN" b="1" i="1" dirty="0" err="1">
                <a:solidFill>
                  <a:srgbClr val="CC00CC"/>
                </a:solidFill>
                <a:latin typeface="Times New Roman" pitchFamily="18" charset="0"/>
                <a:cs typeface="Times New Roman" pitchFamily="18" charset="0"/>
              </a:rPr>
              <a:t>dt</a:t>
            </a:r>
            <a:r>
              <a:rPr lang="zh-CN" altLang="en-US" b="1" dirty="0">
                <a:solidFill>
                  <a:srgbClr val="CC00CC"/>
                </a:solidFill>
              </a:rPr>
              <a:t>时间小体积元由外界作用引起的电子</a:t>
            </a:r>
            <a:r>
              <a:rPr lang="en-US" altLang="zh-CN" b="1" dirty="0">
                <a:solidFill>
                  <a:srgbClr val="CC00CC"/>
                </a:solidFill>
              </a:rPr>
              <a:t>-</a:t>
            </a:r>
            <a:r>
              <a:rPr lang="zh-CN" altLang="en-US" b="1" dirty="0">
                <a:solidFill>
                  <a:srgbClr val="CC00CC"/>
                </a:solidFill>
              </a:rPr>
              <a:t>空穴对增加数：</a:t>
            </a:r>
          </a:p>
        </p:txBody>
      </p:sp>
      <mc:AlternateContent xmlns:mc="http://schemas.openxmlformats.org/markup-compatibility/2006" xmlns:a14="http://schemas.microsoft.com/office/drawing/2010/main">
        <mc:Choice Requires="a14">
          <p:sp>
            <p:nvSpPr>
              <p:cNvPr id="19" name="TextBox 18"/>
              <p:cNvSpPr txBox="1"/>
              <p:nvPr/>
            </p:nvSpPr>
            <p:spPr>
              <a:xfrm>
                <a:off x="5006586" y="3825430"/>
                <a:ext cx="220605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𝑮𝒅𝒙𝒅𝒚𝒅𝒛𝒅𝒕</m:t>
                      </m:r>
                    </m:oMath>
                  </m:oMathPara>
                </a14:m>
                <a:endParaRPr lang="zh-CN" altLang="en-US" b="1" dirty="0"/>
              </a:p>
            </p:txBody>
          </p:sp>
        </mc:Choice>
        <mc:Fallback xmlns="">
          <p:sp>
            <p:nvSpPr>
              <p:cNvPr id="19" name="TextBox 18"/>
              <p:cNvSpPr txBox="1">
                <a:spLocks noRot="1" noChangeAspect="1" noMove="1" noResize="1" noEditPoints="1" noAdjustHandles="1" noChangeArrowheads="1" noChangeShapeType="1" noTextEdit="1"/>
              </p:cNvSpPr>
              <p:nvPr/>
            </p:nvSpPr>
            <p:spPr>
              <a:xfrm>
                <a:off x="5006586" y="3825430"/>
                <a:ext cx="2206053" cy="523220"/>
              </a:xfrm>
              <a:prstGeom prst="rect">
                <a:avLst/>
              </a:prstGeom>
              <a:blipFill>
                <a:blip r:embed="rId8"/>
                <a:stretch>
                  <a:fillRect/>
                </a:stretch>
              </a:blipFill>
            </p:spPr>
            <p:txBody>
              <a:bodyPr/>
              <a:lstStyle/>
              <a:p>
                <a:r>
                  <a:rPr lang="zh-CN" altLang="en-US">
                    <a:noFill/>
                  </a:rPr>
                  <a:t> </a:t>
                </a:r>
              </a:p>
            </p:txBody>
          </p:sp>
        </mc:Fallback>
      </mc:AlternateContent>
      <p:sp>
        <p:nvSpPr>
          <p:cNvPr id="20" name="矩形 19"/>
          <p:cNvSpPr/>
          <p:nvPr/>
        </p:nvSpPr>
        <p:spPr>
          <a:xfrm>
            <a:off x="1890087" y="4388230"/>
            <a:ext cx="8405475" cy="954107"/>
          </a:xfrm>
          <a:prstGeom prst="rect">
            <a:avLst/>
          </a:prstGeom>
        </p:spPr>
        <p:txBody>
          <a:bodyPr wrap="square">
            <a:spAutoFit/>
          </a:bodyPr>
          <a:lstStyle/>
          <a:p>
            <a:r>
              <a:rPr lang="zh-CN" altLang="zh-CN" b="1" dirty="0">
                <a:solidFill>
                  <a:srgbClr val="005C2A"/>
                </a:solidFill>
                <a:latin typeface="黑体" pitchFamily="49" charset="-122"/>
                <a:ea typeface="黑体" pitchFamily="49" charset="-122"/>
              </a:rPr>
              <a:t>只存在体内复合的简单情况下</a:t>
            </a:r>
            <a:r>
              <a:rPr lang="zh-CN" altLang="en-US" b="1" dirty="0">
                <a:solidFill>
                  <a:srgbClr val="005C2A"/>
                </a:solidFill>
                <a:latin typeface="黑体" pitchFamily="49" charset="-122"/>
                <a:ea typeface="黑体" pitchFamily="49" charset="-122"/>
              </a:rPr>
              <a:t>，如非平衡载流子数目不是太大</a:t>
            </a:r>
            <a:r>
              <a:rPr lang="en-US" altLang="zh-CN" b="1" dirty="0">
                <a:solidFill>
                  <a:srgbClr val="005C2A"/>
                </a:solidFill>
                <a:latin typeface="黑体" pitchFamily="49" charset="-122"/>
                <a:ea typeface="黑体" pitchFamily="49" charset="-122"/>
              </a:rPr>
              <a:t>:</a:t>
            </a:r>
            <a:endParaRPr lang="zh-CN" altLang="en-US" dirty="0"/>
          </a:p>
        </p:txBody>
      </p:sp>
      <mc:AlternateContent xmlns:mc="http://schemas.openxmlformats.org/markup-compatibility/2006" xmlns:a14="http://schemas.microsoft.com/office/drawing/2010/main">
        <mc:Choice Requires="a14">
          <p:sp>
            <p:nvSpPr>
              <p:cNvPr id="21" name="TextBox 20"/>
              <p:cNvSpPr txBox="1"/>
              <p:nvPr/>
            </p:nvSpPr>
            <p:spPr>
              <a:xfrm>
                <a:off x="4164865" y="5097786"/>
                <a:ext cx="1437380" cy="9017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𝑹</m:t>
                      </m:r>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ea typeface="Cambria Math"/>
                            </a:rPr>
                            <m:t>∆</m:t>
                          </m:r>
                          <m:r>
                            <a:rPr lang="en-US" altLang="zh-CN" b="1" i="1">
                              <a:latin typeface="Cambria Math"/>
                              <a:ea typeface="Cambria Math"/>
                            </a:rPr>
                            <m:t>𝒑</m:t>
                          </m:r>
                        </m:num>
                        <m:den>
                          <m:r>
                            <a:rPr lang="zh-CN" altLang="en-US" b="1" i="1">
                              <a:latin typeface="Cambria Math"/>
                            </a:rPr>
                            <m:t>𝝉</m:t>
                          </m:r>
                        </m:den>
                      </m:f>
                    </m:oMath>
                  </m:oMathPara>
                </a14:m>
                <a:endParaRPr lang="zh-CN" altLang="en-US" b="1" dirty="0"/>
              </a:p>
            </p:txBody>
          </p:sp>
        </mc:Choice>
        <mc:Fallback xmlns="">
          <p:sp>
            <p:nvSpPr>
              <p:cNvPr id="21" name="TextBox 20"/>
              <p:cNvSpPr txBox="1">
                <a:spLocks noRot="1" noChangeAspect="1" noMove="1" noResize="1" noEditPoints="1" noAdjustHandles="1" noChangeArrowheads="1" noChangeShapeType="1" noTextEdit="1"/>
              </p:cNvSpPr>
              <p:nvPr/>
            </p:nvSpPr>
            <p:spPr>
              <a:xfrm>
                <a:off x="4164865" y="5097786"/>
                <a:ext cx="1437380" cy="90172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6456120" y="5097786"/>
                <a:ext cx="2788969" cy="9017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ea typeface="Cambria Math"/>
                            </a:rPr>
                            <m:t>∆</m:t>
                          </m:r>
                          <m:r>
                            <a:rPr lang="en-US" altLang="zh-CN" b="1" i="1">
                              <a:latin typeface="Cambria Math"/>
                              <a:ea typeface="Cambria Math"/>
                            </a:rPr>
                            <m:t>𝒑</m:t>
                          </m:r>
                        </m:num>
                        <m:den>
                          <m:r>
                            <a:rPr lang="zh-CN" altLang="en-US" b="1" i="1">
                              <a:latin typeface="Cambria Math"/>
                            </a:rPr>
                            <m:t>𝝉</m:t>
                          </m:r>
                        </m:den>
                      </m:f>
                      <m:r>
                        <a:rPr lang="en-US" altLang="zh-CN" b="1" i="1">
                          <a:latin typeface="Cambria Math"/>
                        </a:rPr>
                        <m:t>𝒅𝒙𝒅𝒚𝒅𝒛𝒅𝒕</m:t>
                      </m:r>
                    </m:oMath>
                  </m:oMathPara>
                </a14:m>
                <a:endParaRPr lang="zh-CN" altLang="en-US" b="1" dirty="0"/>
              </a:p>
            </p:txBody>
          </p:sp>
        </mc:Choice>
        <mc:Fallback xmlns="">
          <p:sp>
            <p:nvSpPr>
              <p:cNvPr id="22" name="TextBox 21"/>
              <p:cNvSpPr txBox="1">
                <a:spLocks noRot="1" noChangeAspect="1" noMove="1" noResize="1" noEditPoints="1" noAdjustHandles="1" noChangeArrowheads="1" noChangeShapeType="1" noTextEdit="1"/>
              </p:cNvSpPr>
              <p:nvPr/>
            </p:nvSpPr>
            <p:spPr>
              <a:xfrm>
                <a:off x="6456120" y="5097786"/>
                <a:ext cx="2788969" cy="901722"/>
              </a:xfrm>
              <a:prstGeom prst="rect">
                <a:avLst/>
              </a:prstGeom>
              <a:blipFill>
                <a:blip r:embed="rId10"/>
                <a:stretch>
                  <a:fillRect/>
                </a:stretch>
              </a:blipFill>
            </p:spPr>
            <p:txBody>
              <a:bodyPr/>
              <a:lstStyle/>
              <a:p>
                <a:r>
                  <a:rPr lang="zh-CN" altLang="en-US">
                    <a:noFill/>
                  </a:rPr>
                  <a:t> </a:t>
                </a:r>
              </a:p>
            </p:txBody>
          </p:sp>
        </mc:Fallback>
      </mc:AlternateContent>
      <p:grpSp>
        <p:nvGrpSpPr>
          <p:cNvPr id="23" name="组合 22"/>
          <p:cNvGrpSpPr/>
          <p:nvPr/>
        </p:nvGrpSpPr>
        <p:grpSpPr>
          <a:xfrm>
            <a:off x="10029093" y="6448526"/>
            <a:ext cx="552450" cy="314325"/>
            <a:chOff x="5172075" y="6438900"/>
            <a:chExt cx="552450" cy="314325"/>
          </a:xfrm>
        </p:grpSpPr>
        <p:sp>
          <p:nvSpPr>
            <p:cNvPr id="24" name="棱台 23"/>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箭头 24"/>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TextBox 25"/>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sp>
        <p:nvSpPr>
          <p:cNvPr id="27" name="矩形 26"/>
          <p:cNvSpPr/>
          <p:nvPr/>
        </p:nvSpPr>
        <p:spPr>
          <a:xfrm>
            <a:off x="5110123" y="3836064"/>
            <a:ext cx="2017236" cy="523220"/>
          </a:xfrm>
          <a:prstGeom prst="rect">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矩形 27"/>
          <p:cNvSpPr/>
          <p:nvPr/>
        </p:nvSpPr>
        <p:spPr>
          <a:xfrm>
            <a:off x="6552846" y="5164193"/>
            <a:ext cx="2649711" cy="824682"/>
          </a:xfrm>
          <a:prstGeom prst="rect">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7585761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200"/>
                                  </p:iterate>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heel(1)">
                                      <p:cBhvr>
                                        <p:cTn id="15" dur="20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iterate type="lt">
                                    <p:tmAbs val="100"/>
                                  </p:iterate>
                                  <p:childTnLst>
                                    <p:set>
                                      <p:cBhvr>
                                        <p:cTn id="19" dur="1" fill="hold">
                                          <p:stCondLst>
                                            <p:cond delay="0"/>
                                          </p:stCondLst>
                                        </p:cTn>
                                        <p:tgtEl>
                                          <p:spTgt spid="2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type="lt">
                                    <p:tmAbs val="200"/>
                                  </p:iterate>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heel(1)">
                                      <p:cBhvr>
                                        <p:cTn id="33" dur="2000"/>
                                        <p:tgtEl>
                                          <p:spTgt spid="28"/>
                                        </p:tgtEl>
                                      </p:cBhvr>
                                    </p:animEffect>
                                  </p:childTnLst>
                                </p:cTn>
                              </p:par>
                            </p:childTnLst>
                          </p:cTn>
                        </p:par>
                        <p:par>
                          <p:cTn id="34" fill="hold">
                            <p:stCondLst>
                              <p:cond delay="2000"/>
                            </p:stCondLst>
                            <p:childTnLst>
                              <p:par>
                                <p:cTn id="35" presetID="22" presetClass="entr" presetSubtype="4" fill="hold" nodeType="after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down)">
                                      <p:cBhvr>
                                        <p:cTn id="3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P spid="27" grpId="0" animBg="1"/>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9972" y="0"/>
            <a:ext cx="3800105" cy="923330"/>
          </a:xfrm>
          <a:prstGeom prst="rect">
            <a:avLst/>
          </a:prstGeom>
        </p:spPr>
        <p:txBody>
          <a:bodyPr wrap="square">
            <a:spAutoFit/>
          </a:bodyPr>
          <a:lstStyle/>
          <a:p>
            <a:pPr>
              <a:lnSpc>
                <a:spcPct val="150000"/>
              </a:lnSpc>
            </a:pPr>
            <a:r>
              <a:rPr lang="en-US" altLang="zh-CN" sz="3600" b="1" dirty="0" smtClean="0">
                <a:solidFill>
                  <a:srgbClr val="FF0000"/>
                </a:solidFill>
              </a:rPr>
              <a:t>6.2 </a:t>
            </a:r>
            <a:r>
              <a:rPr lang="zh-CN" altLang="en-US" sz="3600" b="1" dirty="0">
                <a:solidFill>
                  <a:srgbClr val="FF0000"/>
                </a:solidFill>
              </a:rPr>
              <a:t>连续性方程</a:t>
            </a:r>
            <a:endParaRPr lang="en-US" altLang="zh-CN" sz="3600" b="1" dirty="0">
              <a:solidFill>
                <a:srgbClr val="FF0000"/>
              </a:solidFill>
            </a:endParaRPr>
          </a:p>
        </p:txBody>
      </p:sp>
      <p:sp>
        <p:nvSpPr>
          <p:cNvPr id="4" name="矩形 3"/>
          <p:cNvSpPr/>
          <p:nvPr/>
        </p:nvSpPr>
        <p:spPr>
          <a:xfrm>
            <a:off x="2420266" y="1274273"/>
            <a:ext cx="7338950" cy="523220"/>
          </a:xfrm>
          <a:prstGeom prst="rect">
            <a:avLst/>
          </a:prstGeom>
        </p:spPr>
        <p:txBody>
          <a:bodyPr wrap="square">
            <a:spAutoFit/>
          </a:bodyPr>
          <a:lstStyle/>
          <a:p>
            <a:r>
              <a:rPr lang="zh-CN" altLang="zh-CN" b="1" dirty="0">
                <a:solidFill>
                  <a:srgbClr val="005C2A"/>
                </a:solidFill>
                <a:latin typeface="Times New Roman" pitchFamily="18" charset="0"/>
                <a:ea typeface="华文行楷" pitchFamily="2" charset="-122"/>
                <a:cs typeface="Times New Roman" pitchFamily="18" charset="0"/>
              </a:rPr>
              <a:t>在</a:t>
            </a:r>
            <a:r>
              <a:rPr lang="en-US" altLang="zh-CN" b="1" i="1" dirty="0" err="1">
                <a:solidFill>
                  <a:srgbClr val="005C2A"/>
                </a:solidFill>
                <a:latin typeface="Times New Roman" pitchFamily="18" charset="0"/>
                <a:ea typeface="华文行楷" pitchFamily="2" charset="-122"/>
                <a:cs typeface="Times New Roman" pitchFamily="18" charset="0"/>
              </a:rPr>
              <a:t>dt</a:t>
            </a:r>
            <a:r>
              <a:rPr lang="en-US" altLang="zh-CN" b="1" i="1" dirty="0">
                <a:solidFill>
                  <a:srgbClr val="005C2A"/>
                </a:solidFill>
                <a:latin typeface="Times New Roman" pitchFamily="18" charset="0"/>
                <a:ea typeface="华文行楷" pitchFamily="2" charset="-122"/>
                <a:cs typeface="Times New Roman" pitchFamily="18" charset="0"/>
              </a:rPr>
              <a:t> </a:t>
            </a:r>
            <a:r>
              <a:rPr lang="zh-CN" altLang="zh-CN" b="1" dirty="0">
                <a:solidFill>
                  <a:srgbClr val="005C2A"/>
                </a:solidFill>
                <a:latin typeface="Times New Roman" pitchFamily="18" charset="0"/>
                <a:ea typeface="华文行楷" pitchFamily="2" charset="-122"/>
                <a:cs typeface="Times New Roman" pitchFamily="18" charset="0"/>
              </a:rPr>
              <a:t>时间内，体积元内的空穴数目变化为</a:t>
            </a:r>
            <a:r>
              <a:rPr lang="zh-CN" altLang="en-US" b="1" dirty="0">
                <a:solidFill>
                  <a:srgbClr val="005C2A"/>
                </a:solidFill>
                <a:latin typeface="Times New Roman" pitchFamily="18" charset="0"/>
                <a:ea typeface="华文行楷" pitchFamily="2" charset="-122"/>
                <a:cs typeface="Times New Roman" pitchFamily="18" charset="0"/>
              </a:rPr>
              <a:t>：</a:t>
            </a:r>
          </a:p>
        </p:txBody>
      </p:sp>
      <mc:AlternateContent xmlns:mc="http://schemas.openxmlformats.org/markup-compatibility/2006" xmlns:a14="http://schemas.microsoft.com/office/drawing/2010/main">
        <mc:Choice Requires="a14">
          <p:sp>
            <p:nvSpPr>
              <p:cNvPr id="7" name="TextBox 6"/>
              <p:cNvSpPr txBox="1"/>
              <p:nvPr/>
            </p:nvSpPr>
            <p:spPr>
              <a:xfrm>
                <a:off x="2297550" y="3138929"/>
                <a:ext cx="2951321" cy="9280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m:t>
                      </m:r>
                      <m:f>
                        <m:fPr>
                          <m:ctrlPr>
                            <a:rPr lang="en-US" altLang="zh-CN" b="1" i="1">
                              <a:latin typeface="Cambria Math" panose="02040503050406030204" pitchFamily="18" charset="0"/>
                            </a:rPr>
                          </m:ctrlPr>
                        </m:fPr>
                        <m:num>
                          <m:r>
                            <a:rPr lang="zh-CN" altLang="en-US" b="1" i="1">
                              <a:latin typeface="Cambria Math"/>
                            </a:rPr>
                            <m:t>𝝏</m:t>
                          </m:r>
                          <m:sSub>
                            <m:sSubPr>
                              <m:ctrlPr>
                                <a:rPr lang="en-US" altLang="zh-CN" b="1" i="1">
                                  <a:latin typeface="Cambria Math" panose="02040503050406030204" pitchFamily="18" charset="0"/>
                                </a:rPr>
                              </m:ctrlPr>
                            </m:sSubPr>
                            <m:e>
                              <m:r>
                                <a:rPr lang="en-US" altLang="zh-CN" b="1" i="1">
                                  <a:latin typeface="Cambria Math"/>
                                </a:rPr>
                                <m:t>𝑺</m:t>
                              </m:r>
                            </m:e>
                            <m:sub>
                              <m:r>
                                <a:rPr lang="en-US" altLang="zh-CN" b="1" i="1">
                                  <a:latin typeface="Cambria Math"/>
                                </a:rPr>
                                <m:t>𝒑</m:t>
                              </m:r>
                            </m:sub>
                          </m:sSub>
                        </m:num>
                        <m:den>
                          <m:r>
                            <a:rPr lang="zh-CN" altLang="en-US" b="1" i="1">
                              <a:latin typeface="Cambria Math"/>
                            </a:rPr>
                            <m:t>𝝏</m:t>
                          </m:r>
                          <m:r>
                            <a:rPr lang="en-US" altLang="zh-CN" b="1" i="1">
                              <a:latin typeface="Cambria Math"/>
                            </a:rPr>
                            <m:t>𝒙</m:t>
                          </m:r>
                        </m:den>
                      </m:f>
                      <m:r>
                        <a:rPr lang="en-US" altLang="zh-CN" b="1" i="1">
                          <a:latin typeface="Cambria Math"/>
                        </a:rPr>
                        <m:t>𝒅𝒙𝒅𝒚𝒅𝒛𝒅𝒕</m:t>
                      </m:r>
                    </m:oMath>
                  </m:oMathPara>
                </a14:m>
                <a:endParaRPr lang="zh-CN" altLang="en-US" b="1" dirty="0"/>
              </a:p>
            </p:txBody>
          </p:sp>
        </mc:Choice>
        <mc:Fallback xmlns="">
          <p:sp>
            <p:nvSpPr>
              <p:cNvPr id="7" name="TextBox 6"/>
              <p:cNvSpPr txBox="1">
                <a:spLocks noRot="1" noChangeAspect="1" noMove="1" noResize="1" noEditPoints="1" noAdjustHandles="1" noChangeArrowheads="1" noChangeShapeType="1" noTextEdit="1"/>
              </p:cNvSpPr>
              <p:nvPr/>
            </p:nvSpPr>
            <p:spPr>
              <a:xfrm>
                <a:off x="2297550" y="3138929"/>
                <a:ext cx="2951321" cy="92801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041765" y="1807831"/>
                <a:ext cx="2466253"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b="1" i="1">
                              <a:solidFill>
                                <a:srgbClr val="005C2A"/>
                              </a:solidFill>
                              <a:latin typeface="Cambria Math" panose="02040503050406030204" pitchFamily="18" charset="0"/>
                            </a:rPr>
                          </m:ctrlPr>
                        </m:fPr>
                        <m:num>
                          <m:r>
                            <a:rPr lang="zh-CN" altLang="en-US" b="1" i="1">
                              <a:solidFill>
                                <a:srgbClr val="005C2A"/>
                              </a:solidFill>
                              <a:latin typeface="Cambria Math"/>
                            </a:rPr>
                            <m:t>𝝏</m:t>
                          </m:r>
                          <m:r>
                            <a:rPr lang="en-US" altLang="zh-CN" b="1" i="1">
                              <a:solidFill>
                                <a:srgbClr val="005C2A"/>
                              </a:solidFill>
                              <a:latin typeface="Cambria Math"/>
                            </a:rPr>
                            <m:t>𝒑</m:t>
                          </m:r>
                        </m:num>
                        <m:den>
                          <m:r>
                            <a:rPr lang="zh-CN" altLang="en-US" b="1" i="1">
                              <a:solidFill>
                                <a:srgbClr val="005C2A"/>
                              </a:solidFill>
                              <a:latin typeface="Cambria Math"/>
                            </a:rPr>
                            <m:t>𝝏</m:t>
                          </m:r>
                          <m:r>
                            <a:rPr lang="en-US" altLang="zh-CN" b="1" i="1">
                              <a:solidFill>
                                <a:srgbClr val="005C2A"/>
                              </a:solidFill>
                              <a:latin typeface="Cambria Math"/>
                            </a:rPr>
                            <m:t>𝒕</m:t>
                          </m:r>
                        </m:den>
                      </m:f>
                      <m:r>
                        <a:rPr lang="en-US" altLang="zh-CN" b="1" i="1">
                          <a:solidFill>
                            <a:srgbClr val="005C2A"/>
                          </a:solidFill>
                          <a:latin typeface="Cambria Math"/>
                        </a:rPr>
                        <m:t>𝒅𝒙𝒅𝒚𝒅𝒛𝒅𝒕</m:t>
                      </m:r>
                    </m:oMath>
                  </m:oMathPara>
                </a14:m>
                <a:endParaRPr lang="zh-CN" altLang="en-US" b="1" dirty="0">
                  <a:solidFill>
                    <a:srgbClr val="005C2A"/>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5041765" y="1807831"/>
                <a:ext cx="2466253" cy="91159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398803" y="3341323"/>
                <a:ext cx="220605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solidFill>
                            <a:srgbClr val="CC00CC"/>
                          </a:solidFill>
                          <a:latin typeface="Cambria Math"/>
                        </a:rPr>
                        <m:t>𝑮𝒅𝒙𝒅𝒚𝒅𝒛𝒅𝒕</m:t>
                      </m:r>
                    </m:oMath>
                  </m:oMathPara>
                </a14:m>
                <a:endParaRPr lang="zh-CN" altLang="en-US" b="1" dirty="0">
                  <a:solidFill>
                    <a:srgbClr val="CC00CC"/>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398803" y="3341323"/>
                <a:ext cx="2206053" cy="52322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7750042" y="3101714"/>
                <a:ext cx="2788969" cy="9017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solidFill>
                            <a:srgbClr val="7030A0"/>
                          </a:solidFill>
                          <a:latin typeface="Cambria Math"/>
                        </a:rPr>
                        <m:t>−</m:t>
                      </m:r>
                      <m:f>
                        <m:fPr>
                          <m:ctrlPr>
                            <a:rPr lang="en-US" altLang="zh-CN" b="1" i="1">
                              <a:solidFill>
                                <a:srgbClr val="7030A0"/>
                              </a:solidFill>
                              <a:latin typeface="Cambria Math" panose="02040503050406030204" pitchFamily="18" charset="0"/>
                            </a:rPr>
                          </m:ctrlPr>
                        </m:fPr>
                        <m:num>
                          <m:r>
                            <a:rPr lang="en-US" altLang="zh-CN" b="1" i="1">
                              <a:solidFill>
                                <a:srgbClr val="7030A0"/>
                              </a:solidFill>
                              <a:latin typeface="Cambria Math"/>
                              <a:ea typeface="Cambria Math"/>
                            </a:rPr>
                            <m:t>∆</m:t>
                          </m:r>
                          <m:r>
                            <a:rPr lang="en-US" altLang="zh-CN" b="1" i="1">
                              <a:solidFill>
                                <a:srgbClr val="7030A0"/>
                              </a:solidFill>
                              <a:latin typeface="Cambria Math"/>
                              <a:ea typeface="Cambria Math"/>
                            </a:rPr>
                            <m:t>𝒑</m:t>
                          </m:r>
                        </m:num>
                        <m:den>
                          <m:r>
                            <a:rPr lang="zh-CN" altLang="en-US" b="1" i="1">
                              <a:solidFill>
                                <a:srgbClr val="7030A0"/>
                              </a:solidFill>
                              <a:latin typeface="Cambria Math"/>
                            </a:rPr>
                            <m:t>𝝉</m:t>
                          </m:r>
                        </m:den>
                      </m:f>
                      <m:r>
                        <a:rPr lang="en-US" altLang="zh-CN" b="1" i="1">
                          <a:solidFill>
                            <a:srgbClr val="7030A0"/>
                          </a:solidFill>
                          <a:latin typeface="Cambria Math"/>
                        </a:rPr>
                        <m:t>𝒅𝒙𝒅𝒚𝒅𝒛𝒅𝒕</m:t>
                      </m:r>
                    </m:oMath>
                  </m:oMathPara>
                </a14:m>
                <a:endParaRPr lang="zh-CN" altLang="en-US" b="1" dirty="0">
                  <a:solidFill>
                    <a:srgbClr val="7030A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7750042" y="3101714"/>
                <a:ext cx="2788969" cy="901722"/>
              </a:xfrm>
              <a:prstGeom prst="rect">
                <a:avLst/>
              </a:prstGeom>
              <a:blipFill>
                <a:blip r:embed="rId6"/>
                <a:stretch>
                  <a:fillRect/>
                </a:stretch>
              </a:blipFill>
            </p:spPr>
            <p:txBody>
              <a:bodyPr/>
              <a:lstStyle/>
              <a:p>
                <a:r>
                  <a:rPr lang="zh-CN" altLang="en-US">
                    <a:noFill/>
                  </a:rPr>
                  <a:t> </a:t>
                </a:r>
              </a:p>
            </p:txBody>
          </p:sp>
        </mc:Fallback>
      </mc:AlternateContent>
      <p:sp>
        <p:nvSpPr>
          <p:cNvPr id="16" name="矩形 15"/>
          <p:cNvSpPr/>
          <p:nvPr/>
        </p:nvSpPr>
        <p:spPr>
          <a:xfrm>
            <a:off x="2501202" y="4434078"/>
            <a:ext cx="7236748" cy="523220"/>
          </a:xfrm>
          <a:prstGeom prst="rect">
            <a:avLst/>
          </a:prstGeom>
          <a:noFill/>
        </p:spPr>
        <p:txBody>
          <a:bodyPr wrap="square">
            <a:spAutoFit/>
          </a:bodyPr>
          <a:lstStyle/>
          <a:p>
            <a:r>
              <a:rPr lang="zh-CN" altLang="en-US" b="1" dirty="0">
                <a:solidFill>
                  <a:schemeClr val="accent1">
                    <a:lumMod val="50000"/>
                  </a:schemeClr>
                </a:solidFill>
                <a:latin typeface="Times New Roman" pitchFamily="18" charset="0"/>
                <a:ea typeface="华文行楷" pitchFamily="2" charset="-122"/>
                <a:cs typeface="Times New Roman" pitchFamily="18" charset="0"/>
              </a:rPr>
              <a:t>单位</a:t>
            </a:r>
            <a:r>
              <a:rPr lang="en-US" altLang="zh-CN" b="1" i="1" dirty="0">
                <a:solidFill>
                  <a:schemeClr val="accent1">
                    <a:lumMod val="50000"/>
                  </a:schemeClr>
                </a:solidFill>
                <a:latin typeface="Times New Roman" pitchFamily="18" charset="0"/>
                <a:ea typeface="华文行楷" pitchFamily="2" charset="-122"/>
                <a:cs typeface="Times New Roman" pitchFamily="18" charset="0"/>
              </a:rPr>
              <a:t> </a:t>
            </a:r>
            <a:r>
              <a:rPr lang="zh-CN" altLang="zh-CN" b="1" dirty="0">
                <a:solidFill>
                  <a:schemeClr val="accent1">
                    <a:lumMod val="50000"/>
                  </a:schemeClr>
                </a:solidFill>
                <a:latin typeface="Times New Roman" pitchFamily="18" charset="0"/>
                <a:ea typeface="华文行楷" pitchFamily="2" charset="-122"/>
                <a:cs typeface="Times New Roman" pitchFamily="18" charset="0"/>
              </a:rPr>
              <a:t>时间内</a:t>
            </a:r>
            <a:r>
              <a:rPr lang="zh-CN" altLang="en-US" b="1" dirty="0">
                <a:solidFill>
                  <a:schemeClr val="accent1">
                    <a:lumMod val="50000"/>
                  </a:schemeClr>
                </a:solidFill>
                <a:latin typeface="Times New Roman" pitchFamily="18" charset="0"/>
                <a:ea typeface="华文行楷" pitchFamily="2" charset="-122"/>
                <a:cs typeface="Times New Roman" pitchFamily="18" charset="0"/>
              </a:rPr>
              <a:t>单位</a:t>
            </a:r>
            <a:r>
              <a:rPr lang="zh-CN" altLang="zh-CN" b="1" dirty="0">
                <a:solidFill>
                  <a:schemeClr val="accent1">
                    <a:lumMod val="50000"/>
                  </a:schemeClr>
                </a:solidFill>
                <a:latin typeface="Times New Roman" pitchFamily="18" charset="0"/>
                <a:ea typeface="华文行楷" pitchFamily="2" charset="-122"/>
                <a:cs typeface="Times New Roman" pitchFamily="18" charset="0"/>
              </a:rPr>
              <a:t>体积元内的空穴数</a:t>
            </a:r>
            <a:r>
              <a:rPr lang="zh-CN" altLang="en-US" b="1" dirty="0">
                <a:solidFill>
                  <a:schemeClr val="accent1">
                    <a:lumMod val="50000"/>
                  </a:schemeClr>
                </a:solidFill>
                <a:latin typeface="Times New Roman" pitchFamily="18" charset="0"/>
                <a:ea typeface="华文行楷" pitchFamily="2" charset="-122"/>
                <a:cs typeface="Times New Roman" pitchFamily="18" charset="0"/>
              </a:rPr>
              <a:t>改变量为：</a:t>
            </a:r>
          </a:p>
        </p:txBody>
      </p:sp>
      <mc:AlternateContent xmlns:mc="http://schemas.openxmlformats.org/markup-compatibility/2006" xmlns:a14="http://schemas.microsoft.com/office/drawing/2010/main">
        <mc:Choice Requires="a14">
          <p:sp>
            <p:nvSpPr>
              <p:cNvPr id="17" name="TextBox 16"/>
              <p:cNvSpPr txBox="1"/>
              <p:nvPr/>
            </p:nvSpPr>
            <p:spPr>
              <a:xfrm>
                <a:off x="4263542" y="5140814"/>
                <a:ext cx="3658566" cy="928011"/>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b="1" i="1">
                              <a:latin typeface="Cambria Math" panose="02040503050406030204" pitchFamily="18" charset="0"/>
                            </a:rPr>
                          </m:ctrlPr>
                        </m:fPr>
                        <m:num>
                          <m:r>
                            <a:rPr lang="zh-CN" altLang="en-US" b="1" i="1">
                              <a:latin typeface="Cambria Math"/>
                            </a:rPr>
                            <m:t>𝝏</m:t>
                          </m:r>
                          <m:r>
                            <a:rPr lang="en-US" altLang="zh-CN" b="1" i="1">
                              <a:latin typeface="Cambria Math"/>
                            </a:rPr>
                            <m:t>𝒑</m:t>
                          </m:r>
                        </m:num>
                        <m:den>
                          <m:r>
                            <a:rPr lang="zh-CN" altLang="en-US" b="1" i="1">
                              <a:latin typeface="Cambria Math"/>
                            </a:rPr>
                            <m:t>𝝏</m:t>
                          </m:r>
                          <m:r>
                            <a:rPr lang="en-US" altLang="zh-CN" b="1" i="1">
                              <a:latin typeface="Cambria Math"/>
                            </a:rPr>
                            <m:t>𝒕</m:t>
                          </m:r>
                        </m:den>
                      </m:f>
                      <m:r>
                        <a:rPr lang="en-US" altLang="zh-CN" b="1" i="1">
                          <a:latin typeface="Cambria Math"/>
                        </a:rPr>
                        <m:t>=−</m:t>
                      </m:r>
                      <m:f>
                        <m:fPr>
                          <m:ctrlPr>
                            <a:rPr lang="en-US" altLang="zh-CN" b="1" i="1">
                              <a:latin typeface="Cambria Math" panose="02040503050406030204" pitchFamily="18" charset="0"/>
                            </a:rPr>
                          </m:ctrlPr>
                        </m:fPr>
                        <m:num>
                          <m:r>
                            <a:rPr lang="zh-CN" altLang="en-US" b="1" i="1">
                              <a:latin typeface="Cambria Math"/>
                            </a:rPr>
                            <m:t>𝝏</m:t>
                          </m:r>
                          <m:sSub>
                            <m:sSubPr>
                              <m:ctrlPr>
                                <a:rPr lang="en-US" altLang="zh-CN" b="1" i="1">
                                  <a:latin typeface="Cambria Math" panose="02040503050406030204" pitchFamily="18" charset="0"/>
                                </a:rPr>
                              </m:ctrlPr>
                            </m:sSubPr>
                            <m:e>
                              <m:r>
                                <a:rPr lang="en-US" altLang="zh-CN" b="1" i="1">
                                  <a:latin typeface="Cambria Math"/>
                                </a:rPr>
                                <m:t>𝑺</m:t>
                              </m:r>
                            </m:e>
                            <m:sub>
                              <m:r>
                                <a:rPr lang="en-US" altLang="zh-CN" b="1" i="1">
                                  <a:latin typeface="Cambria Math"/>
                                </a:rPr>
                                <m:t>𝒑</m:t>
                              </m:r>
                            </m:sub>
                          </m:sSub>
                        </m:num>
                        <m:den>
                          <m:r>
                            <a:rPr lang="zh-CN" altLang="en-US" b="1" i="1">
                              <a:latin typeface="Cambria Math"/>
                            </a:rPr>
                            <m:t>𝝏</m:t>
                          </m:r>
                          <m:r>
                            <a:rPr lang="en-US" altLang="zh-CN" b="1" i="1">
                              <a:latin typeface="Cambria Math"/>
                            </a:rPr>
                            <m:t>𝒙</m:t>
                          </m:r>
                        </m:den>
                      </m:f>
                      <m:r>
                        <a:rPr lang="en-US" altLang="zh-CN" b="1">
                          <a:latin typeface="Cambria Math"/>
                        </a:rPr>
                        <m:t>−</m:t>
                      </m:r>
                      <m:f>
                        <m:fPr>
                          <m:ctrlPr>
                            <a:rPr lang="en-US" altLang="zh-CN" b="1" i="1">
                              <a:latin typeface="Cambria Math" panose="02040503050406030204" pitchFamily="18" charset="0"/>
                            </a:rPr>
                          </m:ctrlPr>
                        </m:fPr>
                        <m:num>
                          <m:r>
                            <a:rPr lang="en-US" altLang="zh-CN" b="1" i="1">
                              <a:latin typeface="Cambria Math"/>
                              <a:ea typeface="Cambria Math"/>
                            </a:rPr>
                            <m:t>∆</m:t>
                          </m:r>
                          <m:r>
                            <a:rPr lang="en-US" altLang="zh-CN" b="1" i="1">
                              <a:latin typeface="Cambria Math"/>
                              <a:ea typeface="Cambria Math"/>
                            </a:rPr>
                            <m:t>𝒑</m:t>
                          </m:r>
                        </m:num>
                        <m:den>
                          <m:r>
                            <a:rPr lang="zh-CN" altLang="en-US" b="1" i="1">
                              <a:latin typeface="Cambria Math"/>
                            </a:rPr>
                            <m:t>𝝉</m:t>
                          </m:r>
                        </m:den>
                      </m:f>
                      <m:r>
                        <a:rPr lang="en-US" altLang="zh-CN" b="1">
                          <a:latin typeface="Cambria Math"/>
                        </a:rPr>
                        <m:t>+</m:t>
                      </m:r>
                      <m:r>
                        <a:rPr lang="en-US" altLang="zh-CN" b="1">
                          <a:latin typeface="Cambria Math"/>
                        </a:rPr>
                        <m:t>𝐆</m:t>
                      </m:r>
                    </m:oMath>
                  </m:oMathPara>
                </a14:m>
                <a:endParaRPr lang="zh-CN" altLang="en-US" b="1" dirty="0"/>
              </a:p>
            </p:txBody>
          </p:sp>
        </mc:Choice>
        <mc:Fallback xmlns="">
          <p:sp>
            <p:nvSpPr>
              <p:cNvPr id="17" name="TextBox 16"/>
              <p:cNvSpPr txBox="1">
                <a:spLocks noRot="1" noChangeAspect="1" noMove="1" noResize="1" noEditPoints="1" noAdjustHandles="1" noChangeArrowheads="1" noChangeShapeType="1" noTextEdit="1"/>
              </p:cNvSpPr>
              <p:nvPr/>
            </p:nvSpPr>
            <p:spPr>
              <a:xfrm>
                <a:off x="4263542" y="5140814"/>
                <a:ext cx="3658566" cy="928011"/>
              </a:xfrm>
              <a:prstGeom prst="rect">
                <a:avLst/>
              </a:prstGeom>
              <a:blipFill>
                <a:blip r:embed="rId7"/>
                <a:stretch>
                  <a:fillRect/>
                </a:stretch>
              </a:blipFill>
            </p:spPr>
            <p:txBody>
              <a:bodyPr/>
              <a:lstStyle/>
              <a:p>
                <a:r>
                  <a:rPr lang="zh-CN" altLang="en-US">
                    <a:noFill/>
                  </a:rPr>
                  <a:t> </a:t>
                </a:r>
              </a:p>
            </p:txBody>
          </p:sp>
        </mc:Fallback>
      </mc:AlternateContent>
      <p:grpSp>
        <p:nvGrpSpPr>
          <p:cNvPr id="14" name="组合 13"/>
          <p:cNvGrpSpPr/>
          <p:nvPr/>
        </p:nvGrpSpPr>
        <p:grpSpPr>
          <a:xfrm>
            <a:off x="10029093" y="6448526"/>
            <a:ext cx="552450" cy="314325"/>
            <a:chOff x="5172075" y="6438900"/>
            <a:chExt cx="552450" cy="314325"/>
          </a:xfrm>
        </p:grpSpPr>
        <p:sp>
          <p:nvSpPr>
            <p:cNvPr id="15" name="棱台 14"/>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TextBox 18"/>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mc:AlternateContent xmlns:mc="http://schemas.openxmlformats.org/markup-compatibility/2006" xmlns:a14="http://schemas.microsoft.com/office/drawing/2010/main">
        <mc:Choice Requires="a14">
          <p:sp>
            <p:nvSpPr>
              <p:cNvPr id="2" name="TextBox 1"/>
              <p:cNvSpPr txBox="1"/>
              <p:nvPr/>
            </p:nvSpPr>
            <p:spPr>
              <a:xfrm>
                <a:off x="5073239" y="3348864"/>
                <a:ext cx="55175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m:t>
                      </m:r>
                    </m:oMath>
                  </m:oMathPara>
                </a14:m>
                <a:endParaRPr lang="zh-CN" alt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5073239" y="3348864"/>
                <a:ext cx="551753" cy="52322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7416990" y="3338231"/>
                <a:ext cx="55175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m:t>
                      </m:r>
                    </m:oMath>
                  </m:oMathPara>
                </a14:m>
                <a:endParaRPr lang="zh-CN" alt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7416990" y="3338231"/>
                <a:ext cx="551753" cy="523220"/>
              </a:xfrm>
              <a:prstGeom prst="rect">
                <a:avLst/>
              </a:prstGeom>
              <a:blipFill>
                <a:blip r:embed="rId9"/>
                <a:stretch>
                  <a:fillRect/>
                </a:stretch>
              </a:blipFill>
            </p:spPr>
            <p:txBody>
              <a:bodyPr/>
              <a:lstStyle/>
              <a:p>
                <a:r>
                  <a:rPr lang="zh-CN" altLang="en-US">
                    <a:noFill/>
                  </a:rPr>
                  <a:t> </a:t>
                </a:r>
              </a:p>
            </p:txBody>
          </p:sp>
        </mc:Fallback>
      </mc:AlternateContent>
      <p:sp>
        <p:nvSpPr>
          <p:cNvPr id="21" name="矩形 20"/>
          <p:cNvSpPr/>
          <p:nvPr/>
        </p:nvSpPr>
        <p:spPr>
          <a:xfrm>
            <a:off x="2297550" y="3181247"/>
            <a:ext cx="8150643" cy="885693"/>
          </a:xfrm>
          <a:prstGeom prst="rect">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3" name="组合 22"/>
          <p:cNvGrpSpPr/>
          <p:nvPr/>
        </p:nvGrpSpPr>
        <p:grpSpPr>
          <a:xfrm>
            <a:off x="6032210" y="2591057"/>
            <a:ext cx="87366" cy="500024"/>
            <a:chOff x="4508210" y="2339161"/>
            <a:chExt cx="87366" cy="500024"/>
          </a:xfrm>
        </p:grpSpPr>
        <p:cxnSp>
          <p:nvCxnSpPr>
            <p:cNvPr id="11" name="直接连接符 10"/>
            <p:cNvCxnSpPr/>
            <p:nvPr/>
          </p:nvCxnSpPr>
          <p:spPr>
            <a:xfrm>
              <a:off x="4508210" y="2339162"/>
              <a:ext cx="0" cy="50002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4595576" y="2339161"/>
              <a:ext cx="0" cy="50002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703631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30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1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type="lt">
                                    <p:tmAbs val="200"/>
                                  </p:iterate>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type="lt">
                                    <p:tmAbs val="200"/>
                                  </p:iterate>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childTnLst>
                          </p:cTn>
                        </p:par>
                        <p:par>
                          <p:cTn id="32" fill="hold">
                            <p:stCondLst>
                              <p:cond delay="0"/>
                            </p:stCondLst>
                            <p:childTnLst>
                              <p:par>
                                <p:cTn id="33" presetID="21" presetClass="entr" presetSubtype="1"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heel(1)">
                                      <p:cBhvr>
                                        <p:cTn id="35" dur="20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wipe(up)">
                                      <p:cBhvr>
                                        <p:cTn id="40" dur="500"/>
                                        <p:tgtEl>
                                          <p:spTgt spid="23"/>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iterate type="lt">
                                    <p:tmAbs val="200"/>
                                  </p:iterate>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left)">
                                      <p:cBhvr>
                                        <p:cTn id="49" dur="3000"/>
                                        <p:tgtEl>
                                          <p:spTgt spid="17"/>
                                        </p:tgtEl>
                                      </p:cBhvr>
                                    </p:animEffect>
                                  </p:childTnLst>
                                </p:cTn>
                              </p:par>
                            </p:childTnLst>
                          </p:cTn>
                        </p:par>
                        <p:par>
                          <p:cTn id="50" fill="hold">
                            <p:stCondLst>
                              <p:cond delay="3000"/>
                            </p:stCondLst>
                            <p:childTnLst>
                              <p:par>
                                <p:cTn id="51" presetID="22" presetClass="entr" presetSubtype="4" fill="hold"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down)">
                                      <p:cBhvr>
                                        <p:cTn id="5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p:bldP spid="13" grpId="0"/>
      <p:bldP spid="16" grpId="0"/>
      <p:bldP spid="17" grpId="0" animBg="1"/>
      <p:bldP spid="2" grpId="0"/>
      <p:bldP spid="20" grpId="0"/>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4" name="TextBox 23"/>
              <p:cNvSpPr txBox="1"/>
              <p:nvPr/>
            </p:nvSpPr>
            <p:spPr>
              <a:xfrm>
                <a:off x="6518503" y="5343747"/>
                <a:ext cx="1678472" cy="9679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𝑫</m:t>
                          </m:r>
                        </m:e>
                        <m:sub>
                          <m:r>
                            <a:rPr lang="en-US" altLang="zh-CN" b="1" i="1">
                              <a:latin typeface="Cambria Math"/>
                            </a:rPr>
                            <m:t>𝒏</m:t>
                          </m:r>
                        </m:sub>
                      </m:sSub>
                      <m:f>
                        <m:fPr>
                          <m:ctrlPr>
                            <a:rPr lang="en-US" altLang="zh-CN" b="1" i="1">
                              <a:latin typeface="Cambria Math" panose="02040503050406030204" pitchFamily="18" charset="0"/>
                            </a:rPr>
                          </m:ctrlPr>
                        </m:fPr>
                        <m:num>
                          <m:sSup>
                            <m:sSupPr>
                              <m:ctrlPr>
                                <a:rPr lang="en-US" altLang="zh-CN" b="1" i="1">
                                  <a:latin typeface="Cambria Math" panose="02040503050406030204" pitchFamily="18" charset="0"/>
                                </a:rPr>
                              </m:ctrlPr>
                            </m:sSupPr>
                            <m:e>
                              <m:r>
                                <a:rPr lang="zh-CN" altLang="en-US" b="1" i="1">
                                  <a:latin typeface="Cambria Math"/>
                                </a:rPr>
                                <m:t>𝝏</m:t>
                              </m:r>
                            </m:e>
                            <m:sup>
                              <m:r>
                                <a:rPr lang="en-US" altLang="zh-CN" b="1" i="1">
                                  <a:latin typeface="Cambria Math"/>
                                </a:rPr>
                                <m:t>𝟐</m:t>
                              </m:r>
                            </m:sup>
                          </m:sSup>
                          <m:r>
                            <a:rPr lang="en-US" altLang="zh-CN" b="1" i="1">
                              <a:latin typeface="Cambria Math"/>
                            </a:rPr>
                            <m:t>𝒏</m:t>
                          </m:r>
                        </m:num>
                        <m:den>
                          <m:r>
                            <a:rPr lang="zh-CN" altLang="en-US" b="1" i="1">
                              <a:latin typeface="Cambria Math"/>
                            </a:rPr>
                            <m:t>𝝏</m:t>
                          </m:r>
                          <m:sSup>
                            <m:sSupPr>
                              <m:ctrlPr>
                                <a:rPr lang="en-US" altLang="zh-CN" b="1" i="1">
                                  <a:latin typeface="Cambria Math" panose="02040503050406030204" pitchFamily="18" charset="0"/>
                                </a:rPr>
                              </m:ctrlPr>
                            </m:sSupPr>
                            <m:e>
                              <m:r>
                                <a:rPr lang="en-US" altLang="zh-CN" b="1" i="1">
                                  <a:latin typeface="Cambria Math"/>
                                </a:rPr>
                                <m:t>𝒙</m:t>
                              </m:r>
                            </m:e>
                            <m:sup>
                              <m:r>
                                <a:rPr lang="en-US" altLang="zh-CN" b="1" i="1">
                                  <a:latin typeface="Cambria Math"/>
                                </a:rPr>
                                <m:t>𝟐</m:t>
                              </m:r>
                            </m:sup>
                          </m:sSup>
                        </m:den>
                      </m:f>
                    </m:oMath>
                  </m:oMathPara>
                </a14:m>
                <a:endParaRPr lang="zh-CN" altLang="en-US" b="1" dirty="0"/>
              </a:p>
            </p:txBody>
          </p:sp>
        </mc:Choice>
        <mc:Fallback xmlns="">
          <p:sp>
            <p:nvSpPr>
              <p:cNvPr id="24" name="TextBox 23"/>
              <p:cNvSpPr txBox="1">
                <a:spLocks noRot="1" noChangeAspect="1" noMove="1" noResize="1" noEditPoints="1" noAdjustHandles="1" noChangeArrowheads="1" noChangeShapeType="1" noTextEdit="1"/>
              </p:cNvSpPr>
              <p:nvPr/>
            </p:nvSpPr>
            <p:spPr>
              <a:xfrm>
                <a:off x="6518503" y="5343747"/>
                <a:ext cx="1678472" cy="967957"/>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5048749" y="4233873"/>
                <a:ext cx="1781000"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m:t>
                      </m:r>
                      <m:r>
                        <a:rPr lang="en-US" altLang="zh-CN" b="1" i="1">
                          <a:latin typeface="Cambria Math"/>
                        </a:rPr>
                        <m:t>𝒑</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𝒑</m:t>
                          </m:r>
                        </m:sub>
                      </m:sSub>
                      <m:f>
                        <m:fPr>
                          <m:ctrlPr>
                            <a:rPr lang="en-US" altLang="zh-CN" b="1" i="1">
                              <a:latin typeface="Cambria Math" panose="02040503050406030204" pitchFamily="18" charset="0"/>
                            </a:rPr>
                          </m:ctrlPr>
                        </m:fPr>
                        <m:num>
                          <m:r>
                            <a:rPr lang="zh-CN" altLang="en-US" b="1" i="1">
                              <a:latin typeface="Cambria Math"/>
                            </a:rPr>
                            <m:t>𝝏</m:t>
                          </m:r>
                          <m:r>
                            <a:rPr lang="zh-CN" altLang="en-US" b="1" i="1">
                              <a:latin typeface="Cambria Math"/>
                            </a:rPr>
                            <m:t>∈</m:t>
                          </m:r>
                        </m:num>
                        <m:den>
                          <m:r>
                            <a:rPr lang="zh-CN" altLang="en-US" b="1" i="1">
                              <a:latin typeface="Cambria Math"/>
                            </a:rPr>
                            <m:t>𝝏</m:t>
                          </m:r>
                          <m:r>
                            <a:rPr lang="en-US" altLang="zh-CN" b="1" i="1">
                              <a:latin typeface="Cambria Math"/>
                            </a:rPr>
                            <m:t>𝒙</m:t>
                          </m:r>
                        </m:den>
                      </m:f>
                    </m:oMath>
                  </m:oMathPara>
                </a14:m>
                <a:endParaRPr lang="zh-CN" altLang="en-US" b="1" dirty="0"/>
              </a:p>
            </p:txBody>
          </p:sp>
        </mc:Choice>
        <mc:Fallback xmlns="">
          <p:sp>
            <p:nvSpPr>
              <p:cNvPr id="18" name="TextBox 17"/>
              <p:cNvSpPr txBox="1">
                <a:spLocks noRot="1" noChangeAspect="1" noMove="1" noResize="1" noEditPoints="1" noAdjustHandles="1" noChangeArrowheads="1" noChangeShapeType="1" noTextEdit="1"/>
              </p:cNvSpPr>
              <p:nvPr/>
            </p:nvSpPr>
            <p:spPr>
              <a:xfrm>
                <a:off x="5048749" y="4233873"/>
                <a:ext cx="1781000" cy="91159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3081223" y="4233873"/>
                <a:ext cx="2188420"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𝒑</m:t>
                          </m:r>
                        </m:sub>
                      </m:sSub>
                      <m:r>
                        <a:rPr lang="en-US" altLang="zh-CN" b="1" i="1">
                          <a:latin typeface="Cambria Math"/>
                          <a:ea typeface="Cambria Math"/>
                        </a:rPr>
                        <m:t>∈</m:t>
                      </m:r>
                      <m:f>
                        <m:fPr>
                          <m:ctrlPr>
                            <a:rPr lang="en-US" altLang="zh-CN" b="1" i="1">
                              <a:latin typeface="Cambria Math" panose="02040503050406030204" pitchFamily="18" charset="0"/>
                            </a:rPr>
                          </m:ctrlPr>
                        </m:fPr>
                        <m:num>
                          <m:r>
                            <a:rPr lang="zh-CN" altLang="en-US" b="1" i="1">
                              <a:latin typeface="Cambria Math"/>
                            </a:rPr>
                            <m:t>𝝏</m:t>
                          </m:r>
                          <m:r>
                            <a:rPr lang="en-US" altLang="zh-CN" b="1" i="1">
                              <a:latin typeface="Cambria Math"/>
                            </a:rPr>
                            <m:t>𝒑</m:t>
                          </m:r>
                        </m:num>
                        <m:den>
                          <m:r>
                            <a:rPr lang="zh-CN" altLang="en-US" b="1" i="1">
                              <a:latin typeface="Cambria Math"/>
                            </a:rPr>
                            <m:t>𝝏</m:t>
                          </m:r>
                          <m:r>
                            <a:rPr lang="en-US" altLang="zh-CN" b="1" i="1">
                              <a:latin typeface="Cambria Math"/>
                            </a:rPr>
                            <m:t>𝒙</m:t>
                          </m:r>
                        </m:den>
                      </m:f>
                    </m:oMath>
                  </m:oMathPara>
                </a14:m>
                <a:endParaRPr lang="zh-CN" altLang="en-US" b="1" dirty="0"/>
              </a:p>
            </p:txBody>
          </p:sp>
        </mc:Choice>
        <mc:Fallback xmlns="">
          <p:sp>
            <p:nvSpPr>
              <p:cNvPr id="17" name="TextBox 16"/>
              <p:cNvSpPr txBox="1">
                <a:spLocks noRot="1" noChangeAspect="1" noMove="1" noResize="1" noEditPoints="1" noAdjustHandles="1" noChangeArrowheads="1" noChangeShapeType="1" noTextEdit="1"/>
              </p:cNvSpPr>
              <p:nvPr/>
            </p:nvSpPr>
            <p:spPr>
              <a:xfrm>
                <a:off x="3081223" y="4233873"/>
                <a:ext cx="2188420" cy="911596"/>
              </a:xfrm>
              <a:prstGeom prst="rect">
                <a:avLst/>
              </a:prstGeom>
              <a:blipFill>
                <a:blip r:embed="rId5"/>
                <a:stretch>
                  <a:fillRect/>
                </a:stretch>
              </a:blipFill>
            </p:spPr>
            <p:txBody>
              <a:bodyPr/>
              <a:lstStyle/>
              <a:p>
                <a:r>
                  <a:rPr lang="zh-CN" altLang="en-US">
                    <a:noFill/>
                  </a:rPr>
                  <a:t> </a:t>
                </a:r>
              </a:p>
            </p:txBody>
          </p:sp>
        </mc:Fallback>
      </mc:AlternateContent>
      <p:sp>
        <p:nvSpPr>
          <p:cNvPr id="2" name="矩形 1"/>
          <p:cNvSpPr/>
          <p:nvPr/>
        </p:nvSpPr>
        <p:spPr>
          <a:xfrm>
            <a:off x="119684" y="-39477"/>
            <a:ext cx="3800105" cy="923330"/>
          </a:xfrm>
          <a:prstGeom prst="rect">
            <a:avLst/>
          </a:prstGeom>
        </p:spPr>
        <p:txBody>
          <a:bodyPr wrap="square">
            <a:spAutoFit/>
          </a:bodyPr>
          <a:lstStyle/>
          <a:p>
            <a:pPr>
              <a:lnSpc>
                <a:spcPct val="150000"/>
              </a:lnSpc>
            </a:pPr>
            <a:r>
              <a:rPr lang="en-US" altLang="zh-CN" sz="3600" b="1" dirty="0" smtClean="0">
                <a:solidFill>
                  <a:srgbClr val="FF0000"/>
                </a:solidFill>
              </a:rPr>
              <a:t>6.2 </a:t>
            </a:r>
            <a:r>
              <a:rPr lang="zh-CN" altLang="en-US" sz="3600" b="1" dirty="0">
                <a:solidFill>
                  <a:srgbClr val="FF0000"/>
                </a:solidFill>
              </a:rPr>
              <a:t>连续性方程</a:t>
            </a:r>
            <a:endParaRPr lang="en-US" altLang="zh-CN" sz="3600" b="1" dirty="0">
              <a:solidFill>
                <a:srgbClr val="FF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2294811" y="930168"/>
                <a:ext cx="3658566" cy="9280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b="1" i="1">
                              <a:latin typeface="Cambria Math" panose="02040503050406030204" pitchFamily="18" charset="0"/>
                            </a:rPr>
                          </m:ctrlPr>
                        </m:fPr>
                        <m:num>
                          <m:r>
                            <a:rPr lang="zh-CN" altLang="en-US" b="1" i="1">
                              <a:latin typeface="Cambria Math"/>
                            </a:rPr>
                            <m:t>𝝏</m:t>
                          </m:r>
                          <m:r>
                            <a:rPr lang="en-US" altLang="zh-CN" b="1" i="1">
                              <a:latin typeface="Cambria Math"/>
                            </a:rPr>
                            <m:t>𝒑</m:t>
                          </m:r>
                        </m:num>
                        <m:den>
                          <m:r>
                            <a:rPr lang="zh-CN" altLang="en-US" b="1" i="1">
                              <a:latin typeface="Cambria Math"/>
                            </a:rPr>
                            <m:t>𝝏</m:t>
                          </m:r>
                          <m:r>
                            <a:rPr lang="en-US" altLang="zh-CN" b="1" i="1">
                              <a:latin typeface="Cambria Math"/>
                            </a:rPr>
                            <m:t>𝒕</m:t>
                          </m:r>
                        </m:den>
                      </m:f>
                      <m:r>
                        <a:rPr lang="en-US" altLang="zh-CN" b="1" i="1">
                          <a:latin typeface="Cambria Math"/>
                        </a:rPr>
                        <m:t>=−</m:t>
                      </m:r>
                      <m:f>
                        <m:fPr>
                          <m:ctrlPr>
                            <a:rPr lang="en-US" altLang="zh-CN" b="1" i="1">
                              <a:latin typeface="Cambria Math" panose="02040503050406030204" pitchFamily="18" charset="0"/>
                            </a:rPr>
                          </m:ctrlPr>
                        </m:fPr>
                        <m:num>
                          <m:r>
                            <a:rPr lang="zh-CN" altLang="en-US" b="1" i="1">
                              <a:latin typeface="Cambria Math"/>
                            </a:rPr>
                            <m:t>𝝏</m:t>
                          </m:r>
                          <m:sSub>
                            <m:sSubPr>
                              <m:ctrlPr>
                                <a:rPr lang="en-US" altLang="zh-CN" b="1" i="1">
                                  <a:latin typeface="Cambria Math" panose="02040503050406030204" pitchFamily="18" charset="0"/>
                                </a:rPr>
                              </m:ctrlPr>
                            </m:sSubPr>
                            <m:e>
                              <m:r>
                                <a:rPr lang="en-US" altLang="zh-CN" b="1" i="1">
                                  <a:latin typeface="Cambria Math"/>
                                </a:rPr>
                                <m:t>𝑺</m:t>
                              </m:r>
                            </m:e>
                            <m:sub>
                              <m:r>
                                <a:rPr lang="en-US" altLang="zh-CN" b="1" i="1">
                                  <a:latin typeface="Cambria Math"/>
                                </a:rPr>
                                <m:t>𝒑</m:t>
                              </m:r>
                            </m:sub>
                          </m:sSub>
                        </m:num>
                        <m:den>
                          <m:r>
                            <a:rPr lang="zh-CN" altLang="en-US" b="1" i="1">
                              <a:latin typeface="Cambria Math"/>
                            </a:rPr>
                            <m:t>𝝏</m:t>
                          </m:r>
                          <m:r>
                            <a:rPr lang="en-US" altLang="zh-CN" b="1" i="1">
                              <a:latin typeface="Cambria Math"/>
                            </a:rPr>
                            <m:t>𝒙</m:t>
                          </m:r>
                        </m:den>
                      </m:f>
                      <m:r>
                        <a:rPr lang="en-US" altLang="zh-CN" b="1">
                          <a:latin typeface="Cambria Math"/>
                        </a:rPr>
                        <m:t>−</m:t>
                      </m:r>
                      <m:f>
                        <m:fPr>
                          <m:ctrlPr>
                            <a:rPr lang="en-US" altLang="zh-CN" b="1" i="1">
                              <a:latin typeface="Cambria Math" panose="02040503050406030204" pitchFamily="18" charset="0"/>
                            </a:rPr>
                          </m:ctrlPr>
                        </m:fPr>
                        <m:num>
                          <m:r>
                            <a:rPr lang="en-US" altLang="zh-CN" b="1" i="1">
                              <a:latin typeface="Cambria Math"/>
                              <a:ea typeface="Cambria Math"/>
                            </a:rPr>
                            <m:t>∆</m:t>
                          </m:r>
                          <m:r>
                            <a:rPr lang="en-US" altLang="zh-CN" b="1" i="1">
                              <a:latin typeface="Cambria Math"/>
                              <a:ea typeface="Cambria Math"/>
                            </a:rPr>
                            <m:t>𝒑</m:t>
                          </m:r>
                        </m:num>
                        <m:den>
                          <m:r>
                            <a:rPr lang="zh-CN" altLang="en-US" b="1" i="1">
                              <a:latin typeface="Cambria Math"/>
                            </a:rPr>
                            <m:t>𝝉</m:t>
                          </m:r>
                        </m:den>
                      </m:f>
                      <m:r>
                        <a:rPr lang="en-US" altLang="zh-CN" b="1">
                          <a:latin typeface="Cambria Math"/>
                        </a:rPr>
                        <m:t>+</m:t>
                      </m:r>
                      <m:r>
                        <a:rPr lang="en-US" altLang="zh-CN" b="1">
                          <a:latin typeface="Cambria Math"/>
                        </a:rPr>
                        <m:t>𝐆</m:t>
                      </m:r>
                    </m:oMath>
                  </m:oMathPara>
                </a14:m>
                <a:endParaRPr lang="zh-CN" altLang="en-US" b="1" dirty="0"/>
              </a:p>
            </p:txBody>
          </p:sp>
        </mc:Choice>
        <mc:Fallback xmlns="">
          <p:sp>
            <p:nvSpPr>
              <p:cNvPr id="3" name="TextBox 2"/>
              <p:cNvSpPr txBox="1">
                <a:spLocks noRot="1" noChangeAspect="1" noMove="1" noResize="1" noEditPoints="1" noAdjustHandles="1" noChangeArrowheads="1" noChangeShapeType="1" noTextEdit="1"/>
              </p:cNvSpPr>
              <p:nvPr/>
            </p:nvSpPr>
            <p:spPr>
              <a:xfrm>
                <a:off x="2294811" y="930168"/>
                <a:ext cx="3658566" cy="928011"/>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6743204" y="1115955"/>
                <a:ext cx="1645066" cy="5618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𝒋</m:t>
                          </m:r>
                        </m:e>
                        <m:sub>
                          <m:r>
                            <a:rPr lang="en-US" altLang="zh-CN" b="1" i="1">
                              <a:latin typeface="Cambria Math"/>
                            </a:rPr>
                            <m:t>𝒑</m:t>
                          </m:r>
                        </m:sub>
                      </m:sSub>
                      <m:r>
                        <a:rPr lang="en-US" altLang="zh-CN" b="1" i="1">
                          <a:latin typeface="Cambria Math"/>
                        </a:rPr>
                        <m:t>=</m:t>
                      </m:r>
                      <m:r>
                        <a:rPr lang="en-US" altLang="zh-CN" b="1" i="1">
                          <a:latin typeface="Cambria Math"/>
                        </a:rPr>
                        <m:t>𝒆</m:t>
                      </m:r>
                      <m:sSub>
                        <m:sSubPr>
                          <m:ctrlPr>
                            <a:rPr lang="en-US" altLang="zh-CN" b="1" i="1">
                              <a:latin typeface="Cambria Math" panose="02040503050406030204" pitchFamily="18" charset="0"/>
                            </a:rPr>
                          </m:ctrlPr>
                        </m:sSubPr>
                        <m:e>
                          <m:r>
                            <a:rPr lang="en-US" altLang="zh-CN" b="1" i="1">
                              <a:latin typeface="Cambria Math"/>
                            </a:rPr>
                            <m:t>𝑺</m:t>
                          </m:r>
                        </m:e>
                        <m:sub>
                          <m:r>
                            <a:rPr lang="en-US" altLang="zh-CN" b="1" i="1">
                              <a:latin typeface="Cambria Math"/>
                            </a:rPr>
                            <m:t>𝒑</m:t>
                          </m:r>
                        </m:sub>
                      </m:sSub>
                    </m:oMath>
                  </m:oMathPara>
                </a14:m>
                <a:endParaRPr lang="zh-CN" altLang="en-US" b="1" dirty="0"/>
              </a:p>
            </p:txBody>
          </p:sp>
        </mc:Choice>
        <mc:Fallback xmlns="">
          <p:sp>
            <p:nvSpPr>
              <p:cNvPr id="5" name="TextBox 4"/>
              <p:cNvSpPr txBox="1">
                <a:spLocks noRot="1" noChangeAspect="1" noMove="1" noResize="1" noEditPoints="1" noAdjustHandles="1" noChangeArrowheads="1" noChangeShapeType="1" noTextEdit="1"/>
              </p:cNvSpPr>
              <p:nvPr/>
            </p:nvSpPr>
            <p:spPr>
              <a:xfrm>
                <a:off x="6743204" y="1115955"/>
                <a:ext cx="1645066" cy="56182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312509" y="932860"/>
                <a:ext cx="3869071" cy="928011"/>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b="1" i="1">
                              <a:latin typeface="Cambria Math" panose="02040503050406030204" pitchFamily="18" charset="0"/>
                            </a:rPr>
                          </m:ctrlPr>
                        </m:fPr>
                        <m:num>
                          <m:r>
                            <a:rPr lang="zh-CN" altLang="en-US" b="1" i="1">
                              <a:latin typeface="Cambria Math"/>
                            </a:rPr>
                            <m:t>𝝏</m:t>
                          </m:r>
                          <m:r>
                            <a:rPr lang="en-US" altLang="zh-CN" b="1" i="1">
                              <a:latin typeface="Cambria Math"/>
                            </a:rPr>
                            <m:t>𝒑</m:t>
                          </m:r>
                        </m:num>
                        <m:den>
                          <m:r>
                            <a:rPr lang="zh-CN" altLang="en-US" b="1" i="1">
                              <a:latin typeface="Cambria Math"/>
                            </a:rPr>
                            <m:t>𝝏</m:t>
                          </m:r>
                          <m:r>
                            <a:rPr lang="en-US" altLang="zh-CN" b="1" i="1">
                              <a:latin typeface="Cambria Math"/>
                            </a:rPr>
                            <m:t>𝒕</m:t>
                          </m:r>
                        </m:den>
                      </m:f>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𝟏</m:t>
                          </m:r>
                        </m:num>
                        <m:den>
                          <m:r>
                            <a:rPr lang="en-US" altLang="zh-CN" b="1" i="1">
                              <a:latin typeface="Cambria Math"/>
                            </a:rPr>
                            <m:t>𝒆</m:t>
                          </m:r>
                        </m:den>
                      </m:f>
                      <m:f>
                        <m:fPr>
                          <m:ctrlPr>
                            <a:rPr lang="en-US" altLang="zh-CN" b="1" i="1">
                              <a:latin typeface="Cambria Math" panose="02040503050406030204" pitchFamily="18" charset="0"/>
                            </a:rPr>
                          </m:ctrlPr>
                        </m:fPr>
                        <m:num>
                          <m:r>
                            <a:rPr lang="zh-CN" altLang="en-US" b="1" i="1">
                              <a:latin typeface="Cambria Math"/>
                            </a:rPr>
                            <m:t>𝝏</m:t>
                          </m:r>
                          <m:sSub>
                            <m:sSubPr>
                              <m:ctrlPr>
                                <a:rPr lang="en-US" altLang="zh-CN" b="1" i="1">
                                  <a:latin typeface="Cambria Math" panose="02040503050406030204" pitchFamily="18" charset="0"/>
                                </a:rPr>
                              </m:ctrlPr>
                            </m:sSubPr>
                            <m:e>
                              <m:r>
                                <a:rPr lang="en-US" altLang="zh-CN" b="1" i="1">
                                  <a:latin typeface="Cambria Math"/>
                                </a:rPr>
                                <m:t>𝒋</m:t>
                              </m:r>
                            </m:e>
                            <m:sub>
                              <m:r>
                                <a:rPr lang="en-US" altLang="zh-CN" b="1" i="1">
                                  <a:latin typeface="Cambria Math"/>
                                </a:rPr>
                                <m:t>𝒑</m:t>
                              </m:r>
                            </m:sub>
                          </m:sSub>
                        </m:num>
                        <m:den>
                          <m:r>
                            <a:rPr lang="zh-CN" altLang="en-US" b="1" i="1">
                              <a:latin typeface="Cambria Math"/>
                            </a:rPr>
                            <m:t>𝝏</m:t>
                          </m:r>
                          <m:r>
                            <a:rPr lang="en-US" altLang="zh-CN" b="1" i="1">
                              <a:latin typeface="Cambria Math"/>
                            </a:rPr>
                            <m:t>𝒙</m:t>
                          </m:r>
                        </m:den>
                      </m:f>
                      <m:r>
                        <a:rPr lang="en-US" altLang="zh-CN" b="1">
                          <a:latin typeface="Cambria Math"/>
                        </a:rPr>
                        <m:t>−</m:t>
                      </m:r>
                      <m:f>
                        <m:fPr>
                          <m:ctrlPr>
                            <a:rPr lang="en-US" altLang="zh-CN" b="1" i="1">
                              <a:latin typeface="Cambria Math" panose="02040503050406030204" pitchFamily="18" charset="0"/>
                            </a:rPr>
                          </m:ctrlPr>
                        </m:fPr>
                        <m:num>
                          <m:r>
                            <a:rPr lang="en-US" altLang="zh-CN" b="1" i="1">
                              <a:latin typeface="Cambria Math"/>
                              <a:ea typeface="Cambria Math"/>
                            </a:rPr>
                            <m:t>∆</m:t>
                          </m:r>
                          <m:r>
                            <a:rPr lang="en-US" altLang="zh-CN" b="1" i="1">
                              <a:latin typeface="Cambria Math"/>
                              <a:ea typeface="Cambria Math"/>
                            </a:rPr>
                            <m:t>𝒑</m:t>
                          </m:r>
                        </m:num>
                        <m:den>
                          <m:r>
                            <a:rPr lang="zh-CN" altLang="en-US" b="1" i="1">
                              <a:latin typeface="Cambria Math"/>
                            </a:rPr>
                            <m:t>𝝉</m:t>
                          </m:r>
                        </m:den>
                      </m:f>
                      <m:r>
                        <a:rPr lang="en-US" altLang="zh-CN" b="1">
                          <a:latin typeface="Cambria Math"/>
                        </a:rPr>
                        <m:t>+</m:t>
                      </m:r>
                      <m:r>
                        <a:rPr lang="en-US" altLang="zh-CN" b="1">
                          <a:latin typeface="Cambria Math"/>
                        </a:rPr>
                        <m:t>𝐆</m:t>
                      </m:r>
                    </m:oMath>
                  </m:oMathPara>
                </a14:m>
                <a:endParaRPr lang="zh-CN" altLang="en-US" b="1" dirty="0"/>
              </a:p>
            </p:txBody>
          </p:sp>
        </mc:Choice>
        <mc:Fallback xmlns="">
          <p:sp>
            <p:nvSpPr>
              <p:cNvPr id="6" name="TextBox 5"/>
              <p:cNvSpPr txBox="1">
                <a:spLocks noRot="1" noChangeAspect="1" noMove="1" noResize="1" noEditPoints="1" noAdjustHandles="1" noChangeArrowheads="1" noChangeShapeType="1" noTextEdit="1"/>
              </p:cNvSpPr>
              <p:nvPr/>
            </p:nvSpPr>
            <p:spPr>
              <a:xfrm>
                <a:off x="2312509" y="932860"/>
                <a:ext cx="3869071" cy="928011"/>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461071" y="909955"/>
                <a:ext cx="3568797" cy="911596"/>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b="1" i="1">
                              <a:latin typeface="Cambria Math" panose="02040503050406030204" pitchFamily="18" charset="0"/>
                            </a:rPr>
                          </m:ctrlPr>
                        </m:fPr>
                        <m:num>
                          <m:r>
                            <a:rPr lang="zh-CN" altLang="en-US" b="1" i="1">
                              <a:latin typeface="Cambria Math"/>
                            </a:rPr>
                            <m:t>𝝏</m:t>
                          </m:r>
                          <m:r>
                            <a:rPr lang="en-US" altLang="zh-CN" b="1" i="1">
                              <a:latin typeface="Cambria Math"/>
                            </a:rPr>
                            <m:t>𝒏</m:t>
                          </m:r>
                        </m:num>
                        <m:den>
                          <m:r>
                            <a:rPr lang="zh-CN" altLang="en-US" b="1" i="1">
                              <a:latin typeface="Cambria Math"/>
                            </a:rPr>
                            <m:t>𝝏</m:t>
                          </m:r>
                          <m:r>
                            <a:rPr lang="en-US" altLang="zh-CN" b="1" i="1">
                              <a:latin typeface="Cambria Math"/>
                            </a:rPr>
                            <m:t>𝒕</m:t>
                          </m:r>
                        </m:den>
                      </m:f>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𝟏</m:t>
                          </m:r>
                        </m:num>
                        <m:den>
                          <m:r>
                            <a:rPr lang="en-US" altLang="zh-CN" b="1" i="1">
                              <a:latin typeface="Cambria Math"/>
                            </a:rPr>
                            <m:t>𝒆</m:t>
                          </m:r>
                        </m:den>
                      </m:f>
                      <m:f>
                        <m:fPr>
                          <m:ctrlPr>
                            <a:rPr lang="en-US" altLang="zh-CN" b="1" i="1">
                              <a:latin typeface="Cambria Math" panose="02040503050406030204" pitchFamily="18" charset="0"/>
                            </a:rPr>
                          </m:ctrlPr>
                        </m:fPr>
                        <m:num>
                          <m:r>
                            <a:rPr lang="zh-CN" altLang="en-US" b="1" i="1">
                              <a:latin typeface="Cambria Math"/>
                            </a:rPr>
                            <m:t>𝝏</m:t>
                          </m:r>
                          <m:sSub>
                            <m:sSubPr>
                              <m:ctrlPr>
                                <a:rPr lang="en-US" altLang="zh-CN" b="1" i="1">
                                  <a:latin typeface="Cambria Math" panose="02040503050406030204" pitchFamily="18" charset="0"/>
                                </a:rPr>
                              </m:ctrlPr>
                            </m:sSubPr>
                            <m:e>
                              <m:r>
                                <a:rPr lang="en-US" altLang="zh-CN" b="1" i="1">
                                  <a:latin typeface="Cambria Math"/>
                                </a:rPr>
                                <m:t>𝒋</m:t>
                              </m:r>
                            </m:e>
                            <m:sub>
                              <m:r>
                                <a:rPr lang="en-US" altLang="zh-CN" b="1" i="1">
                                  <a:latin typeface="Cambria Math"/>
                                </a:rPr>
                                <m:t>𝒏</m:t>
                              </m:r>
                            </m:sub>
                          </m:sSub>
                        </m:num>
                        <m:den>
                          <m:r>
                            <a:rPr lang="zh-CN" altLang="en-US" b="1" i="1">
                              <a:latin typeface="Cambria Math"/>
                            </a:rPr>
                            <m:t>𝝏</m:t>
                          </m:r>
                          <m:r>
                            <a:rPr lang="en-US" altLang="zh-CN" b="1" i="1">
                              <a:latin typeface="Cambria Math"/>
                            </a:rPr>
                            <m:t>𝒙</m:t>
                          </m:r>
                        </m:den>
                      </m:f>
                      <m:r>
                        <a:rPr lang="en-US" altLang="zh-CN" b="1">
                          <a:latin typeface="Cambria Math"/>
                        </a:rPr>
                        <m:t>−</m:t>
                      </m:r>
                      <m:f>
                        <m:fPr>
                          <m:ctrlPr>
                            <a:rPr lang="en-US" altLang="zh-CN" b="1" i="1">
                              <a:latin typeface="Cambria Math" panose="02040503050406030204" pitchFamily="18" charset="0"/>
                            </a:rPr>
                          </m:ctrlPr>
                        </m:fPr>
                        <m:num>
                          <m:r>
                            <a:rPr lang="en-US" altLang="zh-CN" b="1" i="1">
                              <a:latin typeface="Cambria Math"/>
                              <a:ea typeface="Cambria Math"/>
                            </a:rPr>
                            <m:t>∆</m:t>
                          </m:r>
                          <m:r>
                            <a:rPr lang="en-US" altLang="zh-CN" b="1" i="1">
                              <a:latin typeface="Cambria Math"/>
                              <a:ea typeface="Cambria Math"/>
                            </a:rPr>
                            <m:t>𝒏</m:t>
                          </m:r>
                        </m:num>
                        <m:den>
                          <m:r>
                            <a:rPr lang="zh-CN" altLang="en-US" b="1" i="1">
                              <a:latin typeface="Cambria Math"/>
                            </a:rPr>
                            <m:t>𝝉</m:t>
                          </m:r>
                        </m:den>
                      </m:f>
                      <m:r>
                        <a:rPr lang="en-US" altLang="zh-CN" b="1">
                          <a:latin typeface="Cambria Math"/>
                        </a:rPr>
                        <m:t>+</m:t>
                      </m:r>
                      <m:r>
                        <a:rPr lang="en-US" altLang="zh-CN" b="1">
                          <a:latin typeface="Cambria Math"/>
                        </a:rPr>
                        <m:t>𝐆</m:t>
                      </m:r>
                    </m:oMath>
                  </m:oMathPara>
                </a14:m>
                <a:endParaRPr lang="zh-CN" altLang="en-US" b="1" dirty="0"/>
              </a:p>
            </p:txBody>
          </p:sp>
        </mc:Choice>
        <mc:Fallback xmlns="">
          <p:sp>
            <p:nvSpPr>
              <p:cNvPr id="7" name="TextBox 6"/>
              <p:cNvSpPr txBox="1">
                <a:spLocks noRot="1" noChangeAspect="1" noMove="1" noResize="1" noEditPoints="1" noAdjustHandles="1" noChangeArrowheads="1" noChangeShapeType="1" noTextEdit="1"/>
              </p:cNvSpPr>
              <p:nvPr/>
            </p:nvSpPr>
            <p:spPr>
              <a:xfrm>
                <a:off x="6461071" y="909955"/>
                <a:ext cx="3568797" cy="911596"/>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159218" y="2377659"/>
                <a:ext cx="4196918" cy="911596"/>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b="1" i="1">
                              <a:latin typeface="Cambria Math" panose="02040503050406030204" pitchFamily="18" charset="0"/>
                            </a:rPr>
                          </m:ctrlPr>
                        </m:fPr>
                        <m:num>
                          <m:r>
                            <a:rPr lang="zh-CN" altLang="en-US" b="1" i="1">
                              <a:latin typeface="Cambria Math"/>
                            </a:rPr>
                            <m:t>𝝏</m:t>
                          </m:r>
                          <m:r>
                            <a:rPr lang="en-US" altLang="zh-CN" b="1" i="1">
                              <a:latin typeface="Cambria Math"/>
                            </a:rPr>
                            <m:t>𝒑</m:t>
                          </m:r>
                        </m:num>
                        <m:den>
                          <m:r>
                            <a:rPr lang="zh-CN" altLang="en-US" b="1" i="1">
                              <a:latin typeface="Cambria Math"/>
                            </a:rPr>
                            <m:t>𝝏</m:t>
                          </m:r>
                          <m:r>
                            <a:rPr lang="en-US" altLang="zh-CN" b="1" i="1">
                              <a:latin typeface="Cambria Math"/>
                            </a:rPr>
                            <m:t>𝒕</m:t>
                          </m:r>
                        </m:den>
                      </m:f>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𝟏</m:t>
                          </m:r>
                        </m:num>
                        <m:den>
                          <m:r>
                            <a:rPr lang="en-US" altLang="zh-CN" b="1" i="1">
                              <a:latin typeface="Cambria Math"/>
                            </a:rPr>
                            <m:t>𝒆</m:t>
                          </m:r>
                        </m:den>
                      </m:f>
                      <m:r>
                        <a:rPr lang="zh-CN" altLang="en-US" b="1" i="1">
                          <a:latin typeface="Cambria Math"/>
                        </a:rPr>
                        <m:t>𝛁</m:t>
                      </m:r>
                      <m:r>
                        <a:rPr lang="zh-CN" altLang="en-US" b="1" i="1">
                          <a:latin typeface="Cambria Math"/>
                        </a:rPr>
                        <m:t>∙</m:t>
                      </m:r>
                      <m:sSub>
                        <m:sSubPr>
                          <m:ctrlPr>
                            <a:rPr lang="en-US" altLang="zh-CN" b="1" i="1">
                              <a:latin typeface="Cambria Math" panose="02040503050406030204" pitchFamily="18" charset="0"/>
                            </a:rPr>
                          </m:ctrlPr>
                        </m:sSubPr>
                        <m:e>
                          <m:acc>
                            <m:accPr>
                              <m:chr m:val="⃑"/>
                              <m:ctrlPr>
                                <a:rPr lang="en-US" altLang="zh-CN" b="1" i="1">
                                  <a:latin typeface="Cambria Math" panose="02040503050406030204" pitchFamily="18" charset="0"/>
                                </a:rPr>
                              </m:ctrlPr>
                            </m:accPr>
                            <m:e>
                              <m:r>
                                <a:rPr lang="en-US" altLang="zh-CN" b="1" i="1">
                                  <a:latin typeface="Cambria Math"/>
                                </a:rPr>
                                <m:t>𝒋</m:t>
                              </m:r>
                            </m:e>
                          </m:acc>
                        </m:e>
                        <m:sub>
                          <m:r>
                            <a:rPr lang="en-US" altLang="zh-CN" b="1" i="1">
                              <a:latin typeface="Cambria Math"/>
                            </a:rPr>
                            <m:t>𝒑</m:t>
                          </m:r>
                        </m:sub>
                      </m:sSub>
                      <m:r>
                        <a:rPr lang="en-US" altLang="zh-CN" b="1">
                          <a:latin typeface="Cambria Math"/>
                        </a:rPr>
                        <m:t>−</m:t>
                      </m:r>
                      <m:f>
                        <m:fPr>
                          <m:ctrlPr>
                            <a:rPr lang="en-US" altLang="zh-CN" b="1" i="1">
                              <a:latin typeface="Cambria Math" panose="02040503050406030204" pitchFamily="18" charset="0"/>
                            </a:rPr>
                          </m:ctrlPr>
                        </m:fPr>
                        <m:num>
                          <m:r>
                            <a:rPr lang="en-US" altLang="zh-CN" b="1" i="1">
                              <a:latin typeface="Cambria Math"/>
                              <a:ea typeface="Cambria Math"/>
                            </a:rPr>
                            <m:t>∆</m:t>
                          </m:r>
                          <m:r>
                            <a:rPr lang="en-US" altLang="zh-CN" b="1" i="1">
                              <a:latin typeface="Cambria Math"/>
                              <a:ea typeface="Cambria Math"/>
                            </a:rPr>
                            <m:t>𝒑</m:t>
                          </m:r>
                        </m:num>
                        <m:den>
                          <m:r>
                            <a:rPr lang="zh-CN" altLang="en-US" b="1" i="1">
                              <a:latin typeface="Cambria Math"/>
                            </a:rPr>
                            <m:t>𝝉</m:t>
                          </m:r>
                        </m:den>
                      </m:f>
                      <m:r>
                        <a:rPr lang="en-US" altLang="zh-CN" b="1">
                          <a:latin typeface="Cambria Math"/>
                        </a:rPr>
                        <m:t>+</m:t>
                      </m:r>
                      <m:r>
                        <a:rPr lang="en-US" altLang="zh-CN" b="1">
                          <a:latin typeface="Cambria Math"/>
                        </a:rPr>
                        <m:t>𝐆</m:t>
                      </m:r>
                    </m:oMath>
                  </m:oMathPara>
                </a14:m>
                <a:endParaRPr lang="zh-CN" altLang="en-US" b="1" dirty="0"/>
              </a:p>
            </p:txBody>
          </p:sp>
        </mc:Choice>
        <mc:Fallback xmlns="">
          <p:sp>
            <p:nvSpPr>
              <p:cNvPr id="8" name="TextBox 7"/>
              <p:cNvSpPr txBox="1">
                <a:spLocks noRot="1" noChangeAspect="1" noMove="1" noResize="1" noEditPoints="1" noAdjustHandles="1" noChangeArrowheads="1" noChangeShapeType="1" noTextEdit="1"/>
              </p:cNvSpPr>
              <p:nvPr/>
            </p:nvSpPr>
            <p:spPr>
              <a:xfrm>
                <a:off x="2159218" y="2377659"/>
                <a:ext cx="4196918" cy="911596"/>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491729" y="2377659"/>
                <a:ext cx="3891835" cy="911596"/>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b="1" i="1">
                              <a:latin typeface="Cambria Math" panose="02040503050406030204" pitchFamily="18" charset="0"/>
                            </a:rPr>
                          </m:ctrlPr>
                        </m:fPr>
                        <m:num>
                          <m:r>
                            <a:rPr lang="zh-CN" altLang="en-US" b="1" i="1">
                              <a:latin typeface="Cambria Math"/>
                            </a:rPr>
                            <m:t>𝝏</m:t>
                          </m:r>
                          <m:r>
                            <a:rPr lang="en-US" altLang="zh-CN" b="1" i="1">
                              <a:latin typeface="Cambria Math"/>
                            </a:rPr>
                            <m:t>𝒏</m:t>
                          </m:r>
                        </m:num>
                        <m:den>
                          <m:r>
                            <a:rPr lang="zh-CN" altLang="en-US" b="1" i="1">
                              <a:latin typeface="Cambria Math"/>
                            </a:rPr>
                            <m:t>𝝏</m:t>
                          </m:r>
                          <m:r>
                            <a:rPr lang="en-US" altLang="zh-CN" b="1" i="1">
                              <a:latin typeface="Cambria Math"/>
                            </a:rPr>
                            <m:t>𝒕</m:t>
                          </m:r>
                        </m:den>
                      </m:f>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𝟏</m:t>
                          </m:r>
                        </m:num>
                        <m:den>
                          <m:r>
                            <a:rPr lang="en-US" altLang="zh-CN" b="1" i="1">
                              <a:latin typeface="Cambria Math"/>
                            </a:rPr>
                            <m:t>𝒆</m:t>
                          </m:r>
                        </m:den>
                      </m:f>
                      <m:r>
                        <a:rPr lang="zh-CN" altLang="en-US" b="1" i="1">
                          <a:latin typeface="Cambria Math"/>
                        </a:rPr>
                        <m:t>𝛁</m:t>
                      </m:r>
                      <m:r>
                        <a:rPr lang="zh-CN" altLang="en-US" b="1" i="1">
                          <a:latin typeface="Cambria Math"/>
                        </a:rPr>
                        <m:t>∙</m:t>
                      </m:r>
                      <m:sSub>
                        <m:sSubPr>
                          <m:ctrlPr>
                            <a:rPr lang="en-US" altLang="zh-CN" b="1" i="1">
                              <a:latin typeface="Cambria Math" panose="02040503050406030204" pitchFamily="18" charset="0"/>
                            </a:rPr>
                          </m:ctrlPr>
                        </m:sSubPr>
                        <m:e>
                          <m:acc>
                            <m:accPr>
                              <m:chr m:val="⃑"/>
                              <m:ctrlPr>
                                <a:rPr lang="en-US" altLang="zh-CN" b="1" i="1">
                                  <a:latin typeface="Cambria Math" panose="02040503050406030204" pitchFamily="18" charset="0"/>
                                </a:rPr>
                              </m:ctrlPr>
                            </m:accPr>
                            <m:e>
                              <m:r>
                                <a:rPr lang="en-US" altLang="zh-CN" b="1" i="1">
                                  <a:latin typeface="Cambria Math"/>
                                </a:rPr>
                                <m:t>𝒋</m:t>
                              </m:r>
                            </m:e>
                          </m:acc>
                        </m:e>
                        <m:sub>
                          <m:r>
                            <a:rPr lang="en-US" altLang="zh-CN" b="1" i="1">
                              <a:latin typeface="Cambria Math"/>
                            </a:rPr>
                            <m:t>𝒏</m:t>
                          </m:r>
                        </m:sub>
                      </m:sSub>
                      <m:r>
                        <a:rPr lang="en-US" altLang="zh-CN" b="1">
                          <a:latin typeface="Cambria Math"/>
                        </a:rPr>
                        <m:t>−</m:t>
                      </m:r>
                      <m:f>
                        <m:fPr>
                          <m:ctrlPr>
                            <a:rPr lang="en-US" altLang="zh-CN" b="1" i="1">
                              <a:latin typeface="Cambria Math" panose="02040503050406030204" pitchFamily="18" charset="0"/>
                            </a:rPr>
                          </m:ctrlPr>
                        </m:fPr>
                        <m:num>
                          <m:r>
                            <a:rPr lang="en-US" altLang="zh-CN" b="1" i="1">
                              <a:latin typeface="Cambria Math"/>
                              <a:ea typeface="Cambria Math"/>
                            </a:rPr>
                            <m:t>∆</m:t>
                          </m:r>
                          <m:r>
                            <a:rPr lang="en-US" altLang="zh-CN" b="1" i="1">
                              <a:latin typeface="Cambria Math"/>
                              <a:ea typeface="Cambria Math"/>
                            </a:rPr>
                            <m:t>𝒏</m:t>
                          </m:r>
                        </m:num>
                        <m:den>
                          <m:r>
                            <a:rPr lang="zh-CN" altLang="en-US" b="1" i="1">
                              <a:latin typeface="Cambria Math"/>
                            </a:rPr>
                            <m:t>𝝉</m:t>
                          </m:r>
                        </m:den>
                      </m:f>
                      <m:r>
                        <a:rPr lang="en-US" altLang="zh-CN" b="1">
                          <a:latin typeface="Cambria Math"/>
                        </a:rPr>
                        <m:t>+</m:t>
                      </m:r>
                      <m:r>
                        <a:rPr lang="en-US" altLang="zh-CN" b="1">
                          <a:latin typeface="Cambria Math"/>
                        </a:rPr>
                        <m:t>𝐆</m:t>
                      </m:r>
                    </m:oMath>
                  </m:oMathPara>
                </a14:m>
                <a:endParaRPr lang="zh-CN" altLang="en-US" b="1" dirty="0"/>
              </a:p>
            </p:txBody>
          </p:sp>
        </mc:Choice>
        <mc:Fallback xmlns="">
          <p:sp>
            <p:nvSpPr>
              <p:cNvPr id="9" name="TextBox 8"/>
              <p:cNvSpPr txBox="1">
                <a:spLocks noRot="1" noChangeAspect="1" noMove="1" noResize="1" noEditPoints="1" noAdjustHandles="1" noChangeArrowheads="1" noChangeShapeType="1" noTextEdit="1"/>
              </p:cNvSpPr>
              <p:nvPr/>
            </p:nvSpPr>
            <p:spPr>
              <a:xfrm>
                <a:off x="6491729" y="2377659"/>
                <a:ext cx="3891835" cy="911596"/>
              </a:xfrm>
              <a:prstGeom prst="rect">
                <a:avLst/>
              </a:prstGeom>
              <a:blipFill>
                <a:blip r:embed="rId11"/>
                <a:stretch>
                  <a:fillRect/>
                </a:stretch>
              </a:blipFill>
            </p:spPr>
            <p:txBody>
              <a:bodyPr/>
              <a:lstStyle/>
              <a:p>
                <a:r>
                  <a:rPr lang="zh-CN" altLang="en-US">
                    <a:noFill/>
                  </a:rPr>
                  <a:t> </a:t>
                </a:r>
              </a:p>
            </p:txBody>
          </p:sp>
        </mc:Fallback>
      </mc:AlternateContent>
      <p:sp>
        <p:nvSpPr>
          <p:cNvPr id="10" name="TextBox 9"/>
          <p:cNvSpPr txBox="1"/>
          <p:nvPr/>
        </p:nvSpPr>
        <p:spPr>
          <a:xfrm>
            <a:off x="2220216" y="1854439"/>
            <a:ext cx="3885564" cy="523220"/>
          </a:xfrm>
          <a:prstGeom prst="rect">
            <a:avLst/>
          </a:prstGeom>
          <a:noFill/>
        </p:spPr>
        <p:txBody>
          <a:bodyPr wrap="square" rtlCol="0">
            <a:spAutoFit/>
          </a:bodyPr>
          <a:lstStyle/>
          <a:p>
            <a:r>
              <a:rPr lang="zh-CN" altLang="en-US" b="1" dirty="0">
                <a:solidFill>
                  <a:srgbClr val="CC00CC"/>
                </a:solidFill>
              </a:rPr>
              <a:t>三维情况：</a:t>
            </a:r>
          </a:p>
        </p:txBody>
      </p:sp>
      <mc:AlternateContent xmlns:mc="http://schemas.openxmlformats.org/markup-compatibility/2006" xmlns:a14="http://schemas.microsoft.com/office/drawing/2010/main">
        <mc:Choice Requires="a14">
          <p:sp>
            <p:nvSpPr>
              <p:cNvPr id="11" name="TextBox 10"/>
              <p:cNvSpPr txBox="1"/>
              <p:nvPr/>
            </p:nvSpPr>
            <p:spPr>
              <a:xfrm>
                <a:off x="2293640" y="3319157"/>
                <a:ext cx="3738716"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𝑱</m:t>
                          </m:r>
                        </m:e>
                        <m:sub>
                          <m:r>
                            <a:rPr lang="en-US" altLang="zh-CN" b="1" i="1">
                              <a:latin typeface="Cambria Math"/>
                            </a:rPr>
                            <m:t>𝒑</m:t>
                          </m:r>
                        </m:sub>
                      </m:sSub>
                      <m:r>
                        <a:rPr lang="en-US" altLang="zh-CN" b="1" i="1">
                          <a:latin typeface="Cambria Math"/>
                        </a:rPr>
                        <m:t>=</m:t>
                      </m:r>
                      <m:r>
                        <a:rPr lang="en-US" altLang="zh-CN" b="1" i="1">
                          <a:latin typeface="Cambria Math"/>
                        </a:rPr>
                        <m:t>𝒑𝒆</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𝒑</m:t>
                          </m:r>
                        </m:sub>
                      </m:sSub>
                      <m:r>
                        <a:rPr lang="en-US" altLang="zh-CN" b="1" i="1">
                          <a:latin typeface="Cambria Math"/>
                          <a:ea typeface="Cambria Math"/>
                        </a:rPr>
                        <m:t>∈</m:t>
                      </m:r>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𝒆𝑫</m:t>
                          </m:r>
                        </m:e>
                        <m:sub>
                          <m:r>
                            <a:rPr lang="en-US" altLang="zh-CN" b="1" i="1">
                              <a:latin typeface="Cambria Math"/>
                            </a:rPr>
                            <m:t>𝒑</m:t>
                          </m:r>
                        </m:sub>
                      </m:sSub>
                      <m:f>
                        <m:fPr>
                          <m:ctrlPr>
                            <a:rPr lang="en-US" altLang="zh-CN" b="1" i="1">
                              <a:latin typeface="Cambria Math" panose="02040503050406030204" pitchFamily="18" charset="0"/>
                            </a:rPr>
                          </m:ctrlPr>
                        </m:fPr>
                        <m:num>
                          <m:r>
                            <a:rPr lang="zh-CN" altLang="en-US" b="1" i="1">
                              <a:latin typeface="Cambria Math"/>
                            </a:rPr>
                            <m:t>𝝏</m:t>
                          </m:r>
                          <m:r>
                            <a:rPr lang="en-US" altLang="zh-CN" b="1" i="1">
                              <a:latin typeface="Cambria Math"/>
                            </a:rPr>
                            <m:t>𝒑</m:t>
                          </m:r>
                        </m:num>
                        <m:den>
                          <m:r>
                            <a:rPr lang="zh-CN" altLang="en-US" b="1" i="1">
                              <a:latin typeface="Cambria Math"/>
                            </a:rPr>
                            <m:t>𝝏</m:t>
                          </m:r>
                          <m:r>
                            <a:rPr lang="en-US" altLang="zh-CN" b="1" i="1">
                              <a:latin typeface="Cambria Math"/>
                            </a:rPr>
                            <m:t>𝒙</m:t>
                          </m:r>
                        </m:den>
                      </m:f>
                    </m:oMath>
                  </m:oMathPara>
                </a14:m>
                <a:endParaRPr lang="zh-CN" altLang="en-US"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2293640" y="3319157"/>
                <a:ext cx="3738716" cy="911596"/>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6518504" y="3322079"/>
                <a:ext cx="3781997"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solidFill>
                                <a:srgbClr val="002060"/>
                              </a:solidFill>
                              <a:latin typeface="Cambria Math" panose="02040503050406030204" pitchFamily="18" charset="0"/>
                            </a:rPr>
                          </m:ctrlPr>
                        </m:sSubPr>
                        <m:e>
                          <m:r>
                            <a:rPr lang="en-US" altLang="zh-CN" b="1" i="1">
                              <a:solidFill>
                                <a:srgbClr val="002060"/>
                              </a:solidFill>
                              <a:latin typeface="Cambria Math"/>
                            </a:rPr>
                            <m:t>𝑱</m:t>
                          </m:r>
                        </m:e>
                        <m:sub>
                          <m:r>
                            <a:rPr lang="en-US" altLang="zh-CN" b="1" i="1">
                              <a:solidFill>
                                <a:srgbClr val="002060"/>
                              </a:solidFill>
                              <a:latin typeface="Cambria Math"/>
                            </a:rPr>
                            <m:t>𝒏</m:t>
                          </m:r>
                        </m:sub>
                      </m:sSub>
                      <m:r>
                        <a:rPr lang="en-US" altLang="zh-CN" b="1" i="1">
                          <a:solidFill>
                            <a:srgbClr val="002060"/>
                          </a:solidFill>
                          <a:latin typeface="Cambria Math"/>
                        </a:rPr>
                        <m:t>=</m:t>
                      </m:r>
                      <m:r>
                        <a:rPr lang="en-US" altLang="zh-CN" b="1" i="1">
                          <a:solidFill>
                            <a:srgbClr val="002060"/>
                          </a:solidFill>
                          <a:latin typeface="Cambria Math"/>
                        </a:rPr>
                        <m:t>𝒏𝒆</m:t>
                      </m:r>
                      <m:sSub>
                        <m:sSubPr>
                          <m:ctrlPr>
                            <a:rPr lang="en-US" altLang="zh-CN" b="1" i="1">
                              <a:solidFill>
                                <a:srgbClr val="002060"/>
                              </a:solidFill>
                              <a:latin typeface="Cambria Math" panose="02040503050406030204" pitchFamily="18" charset="0"/>
                            </a:rPr>
                          </m:ctrlPr>
                        </m:sSubPr>
                        <m:e>
                          <m:r>
                            <a:rPr lang="zh-CN" altLang="en-US" b="1" i="1">
                              <a:solidFill>
                                <a:srgbClr val="002060"/>
                              </a:solidFill>
                              <a:latin typeface="Cambria Math"/>
                            </a:rPr>
                            <m:t>𝝁</m:t>
                          </m:r>
                        </m:e>
                        <m:sub>
                          <m:r>
                            <a:rPr lang="en-US" altLang="zh-CN" b="1" i="1">
                              <a:solidFill>
                                <a:srgbClr val="002060"/>
                              </a:solidFill>
                              <a:latin typeface="Cambria Math"/>
                            </a:rPr>
                            <m:t>𝒏</m:t>
                          </m:r>
                        </m:sub>
                      </m:sSub>
                      <m:r>
                        <a:rPr lang="en-US" altLang="zh-CN" b="1" i="1">
                          <a:solidFill>
                            <a:srgbClr val="002060"/>
                          </a:solidFill>
                          <a:latin typeface="Cambria Math"/>
                          <a:ea typeface="Cambria Math"/>
                        </a:rPr>
                        <m:t>∈+</m:t>
                      </m:r>
                      <m:r>
                        <a:rPr lang="en-US" altLang="zh-CN" b="1" i="1">
                          <a:solidFill>
                            <a:srgbClr val="002060"/>
                          </a:solidFill>
                          <a:latin typeface="Cambria Math"/>
                          <a:ea typeface="Cambria Math"/>
                        </a:rPr>
                        <m:t>𝒆</m:t>
                      </m:r>
                      <m:sSub>
                        <m:sSubPr>
                          <m:ctrlPr>
                            <a:rPr lang="en-US" altLang="zh-CN" b="1" i="1">
                              <a:solidFill>
                                <a:srgbClr val="002060"/>
                              </a:solidFill>
                              <a:latin typeface="Cambria Math" panose="02040503050406030204" pitchFamily="18" charset="0"/>
                            </a:rPr>
                          </m:ctrlPr>
                        </m:sSubPr>
                        <m:e>
                          <m:r>
                            <a:rPr lang="en-US" altLang="zh-CN" b="1" i="1">
                              <a:solidFill>
                                <a:srgbClr val="002060"/>
                              </a:solidFill>
                              <a:latin typeface="Cambria Math"/>
                            </a:rPr>
                            <m:t>𝑫</m:t>
                          </m:r>
                        </m:e>
                        <m:sub>
                          <m:r>
                            <a:rPr lang="en-US" altLang="zh-CN" b="1" i="1">
                              <a:solidFill>
                                <a:srgbClr val="002060"/>
                              </a:solidFill>
                              <a:latin typeface="Cambria Math"/>
                            </a:rPr>
                            <m:t>𝒏</m:t>
                          </m:r>
                        </m:sub>
                      </m:sSub>
                      <m:f>
                        <m:fPr>
                          <m:ctrlPr>
                            <a:rPr lang="en-US" altLang="zh-CN" b="1" i="1">
                              <a:solidFill>
                                <a:srgbClr val="002060"/>
                              </a:solidFill>
                              <a:latin typeface="Cambria Math" panose="02040503050406030204" pitchFamily="18" charset="0"/>
                            </a:rPr>
                          </m:ctrlPr>
                        </m:fPr>
                        <m:num>
                          <m:r>
                            <a:rPr lang="zh-CN" altLang="en-US" b="1" i="1">
                              <a:solidFill>
                                <a:srgbClr val="002060"/>
                              </a:solidFill>
                              <a:latin typeface="Cambria Math"/>
                            </a:rPr>
                            <m:t>𝝏</m:t>
                          </m:r>
                          <m:r>
                            <a:rPr lang="en-US" altLang="zh-CN" b="1" i="1">
                              <a:solidFill>
                                <a:srgbClr val="002060"/>
                              </a:solidFill>
                              <a:latin typeface="Cambria Math"/>
                            </a:rPr>
                            <m:t>𝒏</m:t>
                          </m:r>
                        </m:num>
                        <m:den>
                          <m:r>
                            <a:rPr lang="zh-CN" altLang="en-US" b="1" i="1">
                              <a:solidFill>
                                <a:srgbClr val="002060"/>
                              </a:solidFill>
                              <a:latin typeface="Cambria Math"/>
                            </a:rPr>
                            <m:t>𝝏</m:t>
                          </m:r>
                          <m:r>
                            <a:rPr lang="en-US" altLang="zh-CN" b="1" i="1">
                              <a:solidFill>
                                <a:srgbClr val="002060"/>
                              </a:solidFill>
                              <a:latin typeface="Cambria Math"/>
                            </a:rPr>
                            <m:t>𝒙</m:t>
                          </m:r>
                        </m:den>
                      </m:f>
                    </m:oMath>
                  </m:oMathPara>
                </a14:m>
                <a:endParaRPr lang="zh-CN" altLang="en-US" b="1" dirty="0">
                  <a:solidFill>
                    <a:srgbClr val="00206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6518504" y="3322079"/>
                <a:ext cx="3781997" cy="911596"/>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569196" y="4206910"/>
                <a:ext cx="724878"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b="1" i="1">
                              <a:latin typeface="Cambria Math" panose="02040503050406030204" pitchFamily="18" charset="0"/>
                            </a:rPr>
                          </m:ctrlPr>
                        </m:fPr>
                        <m:num>
                          <m:r>
                            <a:rPr lang="zh-CN" altLang="en-US" b="1" i="1">
                              <a:latin typeface="Cambria Math"/>
                            </a:rPr>
                            <m:t>𝝏</m:t>
                          </m:r>
                          <m:r>
                            <a:rPr lang="en-US" altLang="zh-CN" b="1" i="1">
                              <a:latin typeface="Cambria Math"/>
                            </a:rPr>
                            <m:t>𝒑</m:t>
                          </m:r>
                        </m:num>
                        <m:den>
                          <m:r>
                            <a:rPr lang="zh-CN" altLang="en-US" b="1" i="1">
                              <a:latin typeface="Cambria Math"/>
                            </a:rPr>
                            <m:t>𝝏</m:t>
                          </m:r>
                          <m:r>
                            <a:rPr lang="en-US" altLang="zh-CN" b="1" i="1">
                              <a:latin typeface="Cambria Math"/>
                            </a:rPr>
                            <m:t>𝒕</m:t>
                          </m:r>
                        </m:den>
                      </m:f>
                    </m:oMath>
                  </m:oMathPara>
                </a14:m>
                <a:endParaRPr lang="zh-CN" altLang="en-US" b="1" dirty="0"/>
              </a:p>
            </p:txBody>
          </p:sp>
        </mc:Choice>
        <mc:Fallback xmlns="">
          <p:sp>
            <p:nvSpPr>
              <p:cNvPr id="16" name="TextBox 15"/>
              <p:cNvSpPr txBox="1">
                <a:spLocks noRot="1" noChangeAspect="1" noMove="1" noResize="1" noEditPoints="1" noAdjustHandles="1" noChangeArrowheads="1" noChangeShapeType="1" noTextEdit="1"/>
              </p:cNvSpPr>
              <p:nvPr/>
            </p:nvSpPr>
            <p:spPr>
              <a:xfrm>
                <a:off x="2569196" y="4206910"/>
                <a:ext cx="724878" cy="911596"/>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6681006" y="4210124"/>
                <a:ext cx="1670457" cy="9679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𝑫</m:t>
                          </m:r>
                        </m:e>
                        <m:sub>
                          <m:r>
                            <a:rPr lang="en-US" altLang="zh-CN" b="1" i="1">
                              <a:latin typeface="Cambria Math"/>
                            </a:rPr>
                            <m:t>𝒑</m:t>
                          </m:r>
                        </m:sub>
                      </m:sSub>
                      <m:f>
                        <m:fPr>
                          <m:ctrlPr>
                            <a:rPr lang="en-US" altLang="zh-CN" b="1" i="1">
                              <a:latin typeface="Cambria Math" panose="02040503050406030204" pitchFamily="18" charset="0"/>
                            </a:rPr>
                          </m:ctrlPr>
                        </m:fPr>
                        <m:num>
                          <m:sSup>
                            <m:sSupPr>
                              <m:ctrlPr>
                                <a:rPr lang="en-US" altLang="zh-CN" b="1" i="1">
                                  <a:latin typeface="Cambria Math" panose="02040503050406030204" pitchFamily="18" charset="0"/>
                                </a:rPr>
                              </m:ctrlPr>
                            </m:sSupPr>
                            <m:e>
                              <m:r>
                                <a:rPr lang="zh-CN" altLang="en-US" b="1" i="1">
                                  <a:latin typeface="Cambria Math"/>
                                </a:rPr>
                                <m:t>𝝏</m:t>
                              </m:r>
                            </m:e>
                            <m:sup>
                              <m:r>
                                <a:rPr lang="en-US" altLang="zh-CN" b="1" i="1">
                                  <a:latin typeface="Cambria Math"/>
                                </a:rPr>
                                <m:t>𝟐</m:t>
                              </m:r>
                            </m:sup>
                          </m:sSup>
                          <m:r>
                            <a:rPr lang="en-US" altLang="zh-CN" b="1" i="1">
                              <a:latin typeface="Cambria Math"/>
                            </a:rPr>
                            <m:t>𝒑</m:t>
                          </m:r>
                        </m:num>
                        <m:den>
                          <m:r>
                            <a:rPr lang="zh-CN" altLang="en-US" b="1" i="1">
                              <a:latin typeface="Cambria Math"/>
                            </a:rPr>
                            <m:t>𝝏</m:t>
                          </m:r>
                          <m:sSup>
                            <m:sSupPr>
                              <m:ctrlPr>
                                <a:rPr lang="en-US" altLang="zh-CN" b="1" i="1">
                                  <a:latin typeface="Cambria Math" panose="02040503050406030204" pitchFamily="18" charset="0"/>
                                </a:rPr>
                              </m:ctrlPr>
                            </m:sSupPr>
                            <m:e>
                              <m:r>
                                <a:rPr lang="en-US" altLang="zh-CN" b="1" i="1">
                                  <a:latin typeface="Cambria Math"/>
                                </a:rPr>
                                <m:t>𝒙</m:t>
                              </m:r>
                            </m:e>
                            <m:sup>
                              <m:r>
                                <a:rPr lang="en-US" altLang="zh-CN" b="1" i="1">
                                  <a:latin typeface="Cambria Math"/>
                                </a:rPr>
                                <m:t>𝟐</m:t>
                              </m:r>
                            </m:sup>
                          </m:sSup>
                        </m:den>
                      </m:f>
                    </m:oMath>
                  </m:oMathPara>
                </a14:m>
                <a:endParaRPr lang="zh-CN" altLang="en-US" b="1" dirty="0"/>
              </a:p>
            </p:txBody>
          </p:sp>
        </mc:Choice>
        <mc:Fallback xmlns="">
          <p:sp>
            <p:nvSpPr>
              <p:cNvPr id="19" name="TextBox 18"/>
              <p:cNvSpPr txBox="1">
                <a:spLocks noRot="1" noChangeAspect="1" noMove="1" noResize="1" noEditPoints="1" noAdjustHandles="1" noChangeArrowheads="1" noChangeShapeType="1" noTextEdit="1"/>
              </p:cNvSpPr>
              <p:nvPr/>
            </p:nvSpPr>
            <p:spPr>
              <a:xfrm>
                <a:off x="6681006" y="4210124"/>
                <a:ext cx="1670457" cy="967957"/>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8245468" y="4243240"/>
                <a:ext cx="1712072" cy="9017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a:latin typeface="Cambria Math"/>
                        </a:rPr>
                        <m:t>−</m:t>
                      </m:r>
                      <m:f>
                        <m:fPr>
                          <m:ctrlPr>
                            <a:rPr lang="en-US" altLang="zh-CN" b="1" i="1">
                              <a:latin typeface="Cambria Math" panose="02040503050406030204" pitchFamily="18" charset="0"/>
                            </a:rPr>
                          </m:ctrlPr>
                        </m:fPr>
                        <m:num>
                          <m:r>
                            <a:rPr lang="en-US" altLang="zh-CN" b="1" i="1">
                              <a:latin typeface="Cambria Math"/>
                              <a:ea typeface="Cambria Math"/>
                            </a:rPr>
                            <m:t>∆</m:t>
                          </m:r>
                          <m:r>
                            <a:rPr lang="en-US" altLang="zh-CN" b="1" i="1">
                              <a:latin typeface="Cambria Math"/>
                              <a:ea typeface="Cambria Math"/>
                            </a:rPr>
                            <m:t>𝒑</m:t>
                          </m:r>
                        </m:num>
                        <m:den>
                          <m:r>
                            <a:rPr lang="zh-CN" altLang="en-US" b="1" i="1">
                              <a:latin typeface="Cambria Math"/>
                            </a:rPr>
                            <m:t>𝝉</m:t>
                          </m:r>
                        </m:den>
                      </m:f>
                      <m:r>
                        <a:rPr lang="en-US" altLang="zh-CN" b="1">
                          <a:latin typeface="Cambria Math"/>
                        </a:rPr>
                        <m:t>+</m:t>
                      </m:r>
                      <m:r>
                        <a:rPr lang="en-US" altLang="zh-CN" b="1">
                          <a:latin typeface="Cambria Math"/>
                        </a:rPr>
                        <m:t>𝐆</m:t>
                      </m:r>
                    </m:oMath>
                  </m:oMathPara>
                </a14:m>
                <a:endParaRPr lang="zh-CN" altLang="en-US" b="1" dirty="0"/>
              </a:p>
            </p:txBody>
          </p:sp>
        </mc:Choice>
        <mc:Fallback xmlns="">
          <p:sp>
            <p:nvSpPr>
              <p:cNvPr id="20" name="TextBox 19"/>
              <p:cNvSpPr txBox="1">
                <a:spLocks noRot="1" noChangeAspect="1" noMove="1" noResize="1" noEditPoints="1" noAdjustHandles="1" noChangeArrowheads="1" noChangeShapeType="1" noTextEdit="1"/>
              </p:cNvSpPr>
              <p:nvPr/>
            </p:nvSpPr>
            <p:spPr>
              <a:xfrm>
                <a:off x="8245468" y="4243240"/>
                <a:ext cx="1712072" cy="901722"/>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825937" y="5371927"/>
                <a:ext cx="1869165"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m:t>
                      </m:r>
                      <m:r>
                        <a:rPr lang="en-US" altLang="zh-CN" b="1" i="1">
                          <a:latin typeface="Cambria Math"/>
                        </a:rPr>
                        <m:t>𝒏</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𝒏</m:t>
                          </m:r>
                        </m:sub>
                      </m:sSub>
                      <m:f>
                        <m:fPr>
                          <m:ctrlPr>
                            <a:rPr lang="en-US" altLang="zh-CN" b="1" i="1">
                              <a:latin typeface="Cambria Math" panose="02040503050406030204" pitchFamily="18" charset="0"/>
                            </a:rPr>
                          </m:ctrlPr>
                        </m:fPr>
                        <m:num>
                          <m:r>
                            <a:rPr lang="zh-CN" altLang="en-US" b="1" i="1">
                              <a:latin typeface="Cambria Math"/>
                            </a:rPr>
                            <m:t>𝝏</m:t>
                          </m:r>
                          <m:r>
                            <a:rPr lang="zh-CN" altLang="en-US" b="1" i="1">
                              <a:latin typeface="Cambria Math"/>
                            </a:rPr>
                            <m:t>∈</m:t>
                          </m:r>
                        </m:num>
                        <m:den>
                          <m:r>
                            <a:rPr lang="zh-CN" altLang="en-US" b="1" i="1">
                              <a:latin typeface="Cambria Math"/>
                            </a:rPr>
                            <m:t>𝝏</m:t>
                          </m:r>
                          <m:r>
                            <a:rPr lang="en-US" altLang="zh-CN" b="1" i="1">
                              <a:latin typeface="Cambria Math"/>
                            </a:rPr>
                            <m:t>𝒙</m:t>
                          </m:r>
                        </m:den>
                      </m:f>
                    </m:oMath>
                  </m:oMathPara>
                </a14:m>
                <a:endParaRPr lang="zh-CN" altLang="en-US" b="1" dirty="0"/>
              </a:p>
            </p:txBody>
          </p:sp>
        </mc:Choice>
        <mc:Fallback xmlns="">
          <p:sp>
            <p:nvSpPr>
              <p:cNvPr id="21" name="TextBox 20"/>
              <p:cNvSpPr txBox="1">
                <a:spLocks noRot="1" noChangeAspect="1" noMove="1" noResize="1" noEditPoints="1" noAdjustHandles="1" noChangeArrowheads="1" noChangeShapeType="1" noTextEdit="1"/>
              </p:cNvSpPr>
              <p:nvPr/>
            </p:nvSpPr>
            <p:spPr>
              <a:xfrm>
                <a:off x="4825937" y="5371927"/>
                <a:ext cx="1869165" cy="911596"/>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3084036" y="5371927"/>
                <a:ext cx="1938351"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𝒏</m:t>
                          </m:r>
                        </m:sub>
                      </m:sSub>
                      <m:r>
                        <a:rPr lang="en-US" altLang="zh-CN" b="1" i="1">
                          <a:latin typeface="Cambria Math"/>
                          <a:ea typeface="Cambria Math"/>
                        </a:rPr>
                        <m:t>∈</m:t>
                      </m:r>
                      <m:f>
                        <m:fPr>
                          <m:ctrlPr>
                            <a:rPr lang="en-US" altLang="zh-CN" b="1" i="1">
                              <a:latin typeface="Cambria Math" panose="02040503050406030204" pitchFamily="18" charset="0"/>
                            </a:rPr>
                          </m:ctrlPr>
                        </m:fPr>
                        <m:num>
                          <m:r>
                            <a:rPr lang="zh-CN" altLang="en-US" b="1" i="1">
                              <a:latin typeface="Cambria Math"/>
                            </a:rPr>
                            <m:t>𝝏</m:t>
                          </m:r>
                          <m:r>
                            <a:rPr lang="en-US" altLang="zh-CN" b="1" i="1">
                              <a:latin typeface="Cambria Math"/>
                            </a:rPr>
                            <m:t>𝒏</m:t>
                          </m:r>
                        </m:num>
                        <m:den>
                          <m:r>
                            <a:rPr lang="zh-CN" altLang="en-US" b="1" i="1">
                              <a:latin typeface="Cambria Math"/>
                            </a:rPr>
                            <m:t>𝝏</m:t>
                          </m:r>
                          <m:r>
                            <a:rPr lang="en-US" altLang="zh-CN" b="1" i="1">
                              <a:latin typeface="Cambria Math"/>
                            </a:rPr>
                            <m:t>𝒙</m:t>
                          </m:r>
                        </m:den>
                      </m:f>
                    </m:oMath>
                  </m:oMathPara>
                </a14:m>
                <a:endParaRPr lang="zh-CN" altLang="en-US" b="1" dirty="0"/>
              </a:p>
            </p:txBody>
          </p:sp>
        </mc:Choice>
        <mc:Fallback xmlns="">
          <p:sp>
            <p:nvSpPr>
              <p:cNvPr id="22" name="TextBox 21"/>
              <p:cNvSpPr txBox="1">
                <a:spLocks noRot="1" noChangeAspect="1" noMove="1" noResize="1" noEditPoints="1" noAdjustHandles="1" noChangeArrowheads="1" noChangeShapeType="1" noTextEdit="1"/>
              </p:cNvSpPr>
              <p:nvPr/>
            </p:nvSpPr>
            <p:spPr>
              <a:xfrm>
                <a:off x="3084036" y="5371927"/>
                <a:ext cx="1938351" cy="911596"/>
              </a:xfrm>
              <a:prstGeom prst="rect">
                <a:avLst/>
              </a:prstGeom>
              <a:blipFill>
                <a:blip r:embed="rId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2572009" y="5344964"/>
                <a:ext cx="734495"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b="1" i="1">
                              <a:latin typeface="Cambria Math" panose="02040503050406030204" pitchFamily="18" charset="0"/>
                            </a:rPr>
                          </m:ctrlPr>
                        </m:fPr>
                        <m:num>
                          <m:r>
                            <a:rPr lang="zh-CN" altLang="en-US" b="1" i="1">
                              <a:latin typeface="Cambria Math"/>
                            </a:rPr>
                            <m:t>𝝏</m:t>
                          </m:r>
                          <m:r>
                            <a:rPr lang="en-US" altLang="zh-CN" b="1" i="1">
                              <a:latin typeface="Cambria Math"/>
                            </a:rPr>
                            <m:t>𝒏</m:t>
                          </m:r>
                        </m:num>
                        <m:den>
                          <m:r>
                            <a:rPr lang="zh-CN" altLang="en-US" b="1" i="1">
                              <a:latin typeface="Cambria Math"/>
                            </a:rPr>
                            <m:t>𝝏</m:t>
                          </m:r>
                          <m:r>
                            <a:rPr lang="en-US" altLang="zh-CN" b="1" i="1">
                              <a:latin typeface="Cambria Math"/>
                            </a:rPr>
                            <m:t>𝒕</m:t>
                          </m:r>
                        </m:den>
                      </m:f>
                    </m:oMath>
                  </m:oMathPara>
                </a14:m>
                <a:endParaRPr lang="zh-CN" altLang="en-US" b="1" dirty="0"/>
              </a:p>
            </p:txBody>
          </p:sp>
        </mc:Choice>
        <mc:Fallback xmlns="">
          <p:sp>
            <p:nvSpPr>
              <p:cNvPr id="23" name="TextBox 22"/>
              <p:cNvSpPr txBox="1">
                <a:spLocks noRot="1" noChangeAspect="1" noMove="1" noResize="1" noEditPoints="1" noAdjustHandles="1" noChangeArrowheads="1" noChangeShapeType="1" noTextEdit="1"/>
              </p:cNvSpPr>
              <p:nvPr/>
            </p:nvSpPr>
            <p:spPr>
              <a:xfrm>
                <a:off x="2572009" y="5344964"/>
                <a:ext cx="734495" cy="911596"/>
              </a:xfrm>
              <a:prstGeom prst="rect">
                <a:avLst/>
              </a:prstGeom>
              <a:blipFill>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8148568" y="5403765"/>
                <a:ext cx="1721690" cy="9017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a:latin typeface="Cambria Math"/>
                        </a:rPr>
                        <m:t>−</m:t>
                      </m:r>
                      <m:f>
                        <m:fPr>
                          <m:ctrlPr>
                            <a:rPr lang="en-US" altLang="zh-CN" b="1" i="1">
                              <a:latin typeface="Cambria Math" panose="02040503050406030204" pitchFamily="18" charset="0"/>
                            </a:rPr>
                          </m:ctrlPr>
                        </m:fPr>
                        <m:num>
                          <m:r>
                            <a:rPr lang="en-US" altLang="zh-CN" b="1" i="1">
                              <a:latin typeface="Cambria Math"/>
                              <a:ea typeface="Cambria Math"/>
                            </a:rPr>
                            <m:t>∆</m:t>
                          </m:r>
                          <m:r>
                            <a:rPr lang="en-US" altLang="zh-CN" b="1" i="1">
                              <a:latin typeface="Cambria Math"/>
                              <a:ea typeface="Cambria Math"/>
                            </a:rPr>
                            <m:t>𝒏</m:t>
                          </m:r>
                        </m:num>
                        <m:den>
                          <m:r>
                            <a:rPr lang="zh-CN" altLang="en-US" b="1" i="1">
                              <a:latin typeface="Cambria Math"/>
                            </a:rPr>
                            <m:t>𝝉</m:t>
                          </m:r>
                        </m:den>
                      </m:f>
                      <m:r>
                        <a:rPr lang="en-US" altLang="zh-CN" b="1">
                          <a:latin typeface="Cambria Math"/>
                        </a:rPr>
                        <m:t>+</m:t>
                      </m:r>
                      <m:r>
                        <a:rPr lang="en-US" altLang="zh-CN" b="1">
                          <a:latin typeface="Cambria Math"/>
                        </a:rPr>
                        <m:t>𝐆</m:t>
                      </m:r>
                    </m:oMath>
                  </m:oMathPara>
                </a14:m>
                <a:endParaRPr lang="zh-CN" altLang="en-US" b="1" dirty="0"/>
              </a:p>
            </p:txBody>
          </p:sp>
        </mc:Choice>
        <mc:Fallback xmlns="">
          <p:sp>
            <p:nvSpPr>
              <p:cNvPr id="25" name="TextBox 24"/>
              <p:cNvSpPr txBox="1">
                <a:spLocks noRot="1" noChangeAspect="1" noMove="1" noResize="1" noEditPoints="1" noAdjustHandles="1" noChangeArrowheads="1" noChangeShapeType="1" noTextEdit="1"/>
              </p:cNvSpPr>
              <p:nvPr/>
            </p:nvSpPr>
            <p:spPr>
              <a:xfrm>
                <a:off x="8148568" y="5403765"/>
                <a:ext cx="1721690" cy="901722"/>
              </a:xfrm>
              <a:prstGeom prst="rect">
                <a:avLst/>
              </a:prstGeom>
              <a:blipFill>
                <a:blip r:embed="rId20"/>
                <a:stretch>
                  <a:fillRect/>
                </a:stretch>
              </a:blipFill>
            </p:spPr>
            <p:txBody>
              <a:bodyPr/>
              <a:lstStyle/>
              <a:p>
                <a:r>
                  <a:rPr lang="zh-CN" altLang="en-US">
                    <a:noFill/>
                  </a:rPr>
                  <a:t> </a:t>
                </a:r>
              </a:p>
            </p:txBody>
          </p:sp>
        </mc:Fallback>
      </mc:AlternateContent>
      <p:cxnSp>
        <p:nvCxnSpPr>
          <p:cNvPr id="13" name="直接连接符 12"/>
          <p:cNvCxnSpPr/>
          <p:nvPr/>
        </p:nvCxnSpPr>
        <p:spPr>
          <a:xfrm>
            <a:off x="3578430" y="5178080"/>
            <a:ext cx="156754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566555" y="6314345"/>
            <a:ext cx="156754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415031" y="5178080"/>
            <a:ext cx="128007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403157" y="6314345"/>
            <a:ext cx="111534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937168" y="5178080"/>
            <a:ext cx="13083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925294" y="6314345"/>
            <a:ext cx="1223275"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38" name="组合 37"/>
          <p:cNvGrpSpPr/>
          <p:nvPr/>
        </p:nvGrpSpPr>
        <p:grpSpPr>
          <a:xfrm>
            <a:off x="10075163" y="6537128"/>
            <a:ext cx="552450" cy="314325"/>
            <a:chOff x="5172075" y="6438900"/>
            <a:chExt cx="552450" cy="314325"/>
          </a:xfrm>
        </p:grpSpPr>
        <p:sp>
          <p:nvSpPr>
            <p:cNvPr id="39" name="棱台 38"/>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右箭头 39"/>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TextBox 40"/>
          <p:cNvSpPr txBox="1"/>
          <p:nvPr/>
        </p:nvSpPr>
        <p:spPr>
          <a:xfrm>
            <a:off x="7760204" y="6540432"/>
            <a:ext cx="1899879" cy="307777"/>
          </a:xfrm>
          <a:prstGeom prst="rect">
            <a:avLst/>
          </a:prstGeom>
          <a:noFill/>
        </p:spPr>
        <p:txBody>
          <a:bodyPr wrap="none" rtlCol="0">
            <a:spAutoFit/>
          </a:bodyPr>
          <a:lstStyle/>
          <a:p>
            <a:r>
              <a:rPr lang="zh-CN" altLang="en-US" sz="1400" dirty="0"/>
              <a:t>大连理工大学  张贺秋</a:t>
            </a:r>
          </a:p>
        </p:txBody>
      </p:sp>
      <p:cxnSp>
        <p:nvCxnSpPr>
          <p:cNvPr id="42" name="直接连接符 41"/>
          <p:cNvCxnSpPr/>
          <p:nvPr/>
        </p:nvCxnSpPr>
        <p:spPr>
          <a:xfrm>
            <a:off x="3258256" y="4107736"/>
            <a:ext cx="110394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516234" y="4097103"/>
            <a:ext cx="110394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58578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iterate type="lt">
                                    <p:tmAbs val="200"/>
                                  </p:iterate>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20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20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1000"/>
                                        <p:tgtEl>
                                          <p:spTgt spid="11"/>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10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wipe(down)">
                                      <p:cBhvr>
                                        <p:cTn id="45" dur="500"/>
                                        <p:tgtEl>
                                          <p:spTgt spid="42"/>
                                        </p:tgtEl>
                                      </p:cBhvr>
                                    </p:animEffect>
                                  </p:childTnLst>
                                </p:cTn>
                              </p:par>
                              <p:par>
                                <p:cTn id="46" presetID="22" presetClass="entr" presetSubtype="4" fill="hold"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wipe(down)">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21" presetClass="emph" presetSubtype="0" fill="hold" grpId="1" nodeType="clickEffect">
                                  <p:stCondLst>
                                    <p:cond delay="0"/>
                                  </p:stCondLst>
                                  <p:childTnLst>
                                    <p:animClr clrSpc="hsl" dir="cw">
                                      <p:cBhvr override="childStyle">
                                        <p:cTn id="52" dur="500" fill="hold"/>
                                        <p:tgtEl>
                                          <p:spTgt spid="6"/>
                                        </p:tgtEl>
                                        <p:attrNameLst>
                                          <p:attrName>style.color</p:attrName>
                                        </p:attrNameLst>
                                      </p:cBhvr>
                                      <p:by>
                                        <p:hsl h="7200000" s="0" l="0"/>
                                      </p:by>
                                    </p:animClr>
                                    <p:animClr clrSpc="hsl" dir="cw">
                                      <p:cBhvr>
                                        <p:cTn id="53" dur="500" fill="hold"/>
                                        <p:tgtEl>
                                          <p:spTgt spid="6"/>
                                        </p:tgtEl>
                                        <p:attrNameLst>
                                          <p:attrName>fillcolor</p:attrName>
                                        </p:attrNameLst>
                                      </p:cBhvr>
                                      <p:by>
                                        <p:hsl h="7200000" s="0" l="0"/>
                                      </p:by>
                                    </p:animClr>
                                    <p:animClr clrSpc="hsl" dir="cw">
                                      <p:cBhvr>
                                        <p:cTn id="54" dur="500" fill="hold"/>
                                        <p:tgtEl>
                                          <p:spTgt spid="6"/>
                                        </p:tgtEl>
                                        <p:attrNameLst>
                                          <p:attrName>stroke.color</p:attrName>
                                        </p:attrNameLst>
                                      </p:cBhvr>
                                      <p:by>
                                        <p:hsl h="7200000" s="0" l="0"/>
                                      </p:by>
                                    </p:animClr>
                                    <p:set>
                                      <p:cBhvr>
                                        <p:cTn id="55" dur="500" fill="hold"/>
                                        <p:tgtEl>
                                          <p:spTgt spid="6"/>
                                        </p:tgtEl>
                                        <p:attrNameLst>
                                          <p:attrName>fill.type</p:attrName>
                                        </p:attrNameLst>
                                      </p:cBhvr>
                                      <p:to>
                                        <p:strVal val="solid"/>
                                      </p:to>
                                    </p:set>
                                  </p:childTnLst>
                                </p:cTn>
                              </p:par>
                              <p:par>
                                <p:cTn id="56" presetID="21" presetClass="emph" presetSubtype="0" fill="hold" grpId="1" nodeType="withEffect">
                                  <p:stCondLst>
                                    <p:cond delay="0"/>
                                  </p:stCondLst>
                                  <p:childTnLst>
                                    <p:animClr clrSpc="hsl" dir="cw">
                                      <p:cBhvr override="childStyle">
                                        <p:cTn id="57" dur="500" fill="hold"/>
                                        <p:tgtEl>
                                          <p:spTgt spid="7"/>
                                        </p:tgtEl>
                                        <p:attrNameLst>
                                          <p:attrName>style.color</p:attrName>
                                        </p:attrNameLst>
                                      </p:cBhvr>
                                      <p:by>
                                        <p:hsl h="7200000" s="0" l="0"/>
                                      </p:by>
                                    </p:animClr>
                                    <p:animClr clrSpc="hsl" dir="cw">
                                      <p:cBhvr>
                                        <p:cTn id="58" dur="500" fill="hold"/>
                                        <p:tgtEl>
                                          <p:spTgt spid="7"/>
                                        </p:tgtEl>
                                        <p:attrNameLst>
                                          <p:attrName>fillcolor</p:attrName>
                                        </p:attrNameLst>
                                      </p:cBhvr>
                                      <p:by>
                                        <p:hsl h="7200000" s="0" l="0"/>
                                      </p:by>
                                    </p:animClr>
                                    <p:animClr clrSpc="hsl" dir="cw">
                                      <p:cBhvr>
                                        <p:cTn id="59" dur="500" fill="hold"/>
                                        <p:tgtEl>
                                          <p:spTgt spid="7"/>
                                        </p:tgtEl>
                                        <p:attrNameLst>
                                          <p:attrName>stroke.color</p:attrName>
                                        </p:attrNameLst>
                                      </p:cBhvr>
                                      <p:by>
                                        <p:hsl h="7200000" s="0" l="0"/>
                                      </p:by>
                                    </p:animClr>
                                    <p:set>
                                      <p:cBhvr>
                                        <p:cTn id="60" dur="500" fill="hold"/>
                                        <p:tgtEl>
                                          <p:spTgt spid="7"/>
                                        </p:tgtEl>
                                        <p:attrNameLst>
                                          <p:attrName>fill.type</p:attrName>
                                        </p:attrNameLst>
                                      </p:cBhvr>
                                      <p:to>
                                        <p:strVal val="solid"/>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wipe(left)">
                                      <p:cBhvr>
                                        <p:cTn id="65" dur="2000"/>
                                        <p:tgtEl>
                                          <p:spTgt spid="16"/>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wipe(left)">
                                      <p:cBhvr>
                                        <p:cTn id="70" dur="2000"/>
                                        <p:tgtEl>
                                          <p:spTgt spid="17"/>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wipe(left)">
                                      <p:cBhvr>
                                        <p:cTn id="75" dur="2000"/>
                                        <p:tgtEl>
                                          <p:spTgt spid="18"/>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wipe(left)">
                                      <p:cBhvr>
                                        <p:cTn id="80" dur="2000"/>
                                        <p:tgtEl>
                                          <p:spTgt spid="19"/>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20"/>
                                        </p:tgtEl>
                                        <p:attrNameLst>
                                          <p:attrName>style.visibility</p:attrName>
                                        </p:attrNameLst>
                                      </p:cBhvr>
                                      <p:to>
                                        <p:strVal val="visible"/>
                                      </p:to>
                                    </p:set>
                                    <p:animEffect transition="in" filter="wipe(left)">
                                      <p:cBhvr>
                                        <p:cTn id="85" dur="2000"/>
                                        <p:tgtEl>
                                          <p:spTgt spid="20"/>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23"/>
                                        </p:tgtEl>
                                        <p:attrNameLst>
                                          <p:attrName>style.visibility</p:attrName>
                                        </p:attrNameLst>
                                      </p:cBhvr>
                                      <p:to>
                                        <p:strVal val="visible"/>
                                      </p:to>
                                    </p:set>
                                    <p:animEffect transition="in" filter="wipe(left)">
                                      <p:cBhvr>
                                        <p:cTn id="90" dur="2000"/>
                                        <p:tgtEl>
                                          <p:spTgt spid="23"/>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22"/>
                                        </p:tgtEl>
                                        <p:attrNameLst>
                                          <p:attrName>style.visibility</p:attrName>
                                        </p:attrNameLst>
                                      </p:cBhvr>
                                      <p:to>
                                        <p:strVal val="visible"/>
                                      </p:to>
                                    </p:set>
                                    <p:animEffect transition="in" filter="wipe(left)">
                                      <p:cBhvr>
                                        <p:cTn id="95" dur="2000"/>
                                        <p:tgtEl>
                                          <p:spTgt spid="22"/>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wipe(left)">
                                      <p:cBhvr>
                                        <p:cTn id="100" dur="2000"/>
                                        <p:tgtEl>
                                          <p:spTgt spid="21"/>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24"/>
                                        </p:tgtEl>
                                        <p:attrNameLst>
                                          <p:attrName>style.visibility</p:attrName>
                                        </p:attrNameLst>
                                      </p:cBhvr>
                                      <p:to>
                                        <p:strVal val="visible"/>
                                      </p:to>
                                    </p:set>
                                    <p:animEffect transition="in" filter="wipe(left)">
                                      <p:cBhvr>
                                        <p:cTn id="105" dur="2000"/>
                                        <p:tgtEl>
                                          <p:spTgt spid="24"/>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25"/>
                                        </p:tgtEl>
                                        <p:attrNameLst>
                                          <p:attrName>style.visibility</p:attrName>
                                        </p:attrNameLst>
                                      </p:cBhvr>
                                      <p:to>
                                        <p:strVal val="visible"/>
                                      </p:to>
                                    </p:set>
                                    <p:animEffect transition="in" filter="wipe(left)">
                                      <p:cBhvr>
                                        <p:cTn id="110" dur="2000"/>
                                        <p:tgtEl>
                                          <p:spTgt spid="25"/>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nodeType="clickEffect">
                                  <p:stCondLst>
                                    <p:cond delay="0"/>
                                  </p:stCondLst>
                                  <p:childTnLst>
                                    <p:set>
                                      <p:cBhvr>
                                        <p:cTn id="114" dur="1" fill="hold">
                                          <p:stCondLst>
                                            <p:cond delay="0"/>
                                          </p:stCondLst>
                                        </p:cTn>
                                        <p:tgtEl>
                                          <p:spTgt spid="13"/>
                                        </p:tgtEl>
                                        <p:attrNameLst>
                                          <p:attrName>style.visibility</p:attrName>
                                        </p:attrNameLst>
                                      </p:cBhvr>
                                      <p:to>
                                        <p:strVal val="visible"/>
                                      </p:to>
                                    </p:set>
                                    <p:animEffect transition="in" filter="wipe(down)">
                                      <p:cBhvr>
                                        <p:cTn id="115" dur="500"/>
                                        <p:tgtEl>
                                          <p:spTgt spid="13"/>
                                        </p:tgtEl>
                                      </p:cBhvr>
                                    </p:animEffect>
                                  </p:childTnLst>
                                </p:cTn>
                              </p:par>
                              <p:par>
                                <p:cTn id="116" presetID="22" presetClass="entr" presetSubtype="4" fill="hold" nodeType="withEffect">
                                  <p:stCondLst>
                                    <p:cond delay="0"/>
                                  </p:stCondLst>
                                  <p:childTnLst>
                                    <p:set>
                                      <p:cBhvr>
                                        <p:cTn id="117" dur="1" fill="hold">
                                          <p:stCondLst>
                                            <p:cond delay="0"/>
                                          </p:stCondLst>
                                        </p:cTn>
                                        <p:tgtEl>
                                          <p:spTgt spid="28"/>
                                        </p:tgtEl>
                                        <p:attrNameLst>
                                          <p:attrName>style.visibility</p:attrName>
                                        </p:attrNameLst>
                                      </p:cBhvr>
                                      <p:to>
                                        <p:strVal val="visible"/>
                                      </p:to>
                                    </p:set>
                                    <p:animEffect transition="in" filter="wipe(down)">
                                      <p:cBhvr>
                                        <p:cTn id="118" dur="500"/>
                                        <p:tgtEl>
                                          <p:spTgt spid="28"/>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nodeType="clickEffect">
                                  <p:stCondLst>
                                    <p:cond delay="0"/>
                                  </p:stCondLst>
                                  <p:childTnLst>
                                    <p:set>
                                      <p:cBhvr>
                                        <p:cTn id="122" dur="1" fill="hold">
                                          <p:stCondLst>
                                            <p:cond delay="0"/>
                                          </p:stCondLst>
                                        </p:cTn>
                                        <p:tgtEl>
                                          <p:spTgt spid="29"/>
                                        </p:tgtEl>
                                        <p:attrNameLst>
                                          <p:attrName>style.visibility</p:attrName>
                                        </p:attrNameLst>
                                      </p:cBhvr>
                                      <p:to>
                                        <p:strVal val="visible"/>
                                      </p:to>
                                    </p:set>
                                    <p:animEffect transition="in" filter="wipe(down)">
                                      <p:cBhvr>
                                        <p:cTn id="123" dur="500"/>
                                        <p:tgtEl>
                                          <p:spTgt spid="29"/>
                                        </p:tgtEl>
                                      </p:cBhvr>
                                    </p:animEffect>
                                  </p:childTnLst>
                                </p:cTn>
                              </p:par>
                              <p:par>
                                <p:cTn id="124" presetID="22" presetClass="entr" presetSubtype="4" fill="hold" nodeType="withEffect">
                                  <p:stCondLst>
                                    <p:cond delay="0"/>
                                  </p:stCondLst>
                                  <p:childTnLst>
                                    <p:set>
                                      <p:cBhvr>
                                        <p:cTn id="125" dur="1" fill="hold">
                                          <p:stCondLst>
                                            <p:cond delay="0"/>
                                          </p:stCondLst>
                                        </p:cTn>
                                        <p:tgtEl>
                                          <p:spTgt spid="30"/>
                                        </p:tgtEl>
                                        <p:attrNameLst>
                                          <p:attrName>style.visibility</p:attrName>
                                        </p:attrNameLst>
                                      </p:cBhvr>
                                      <p:to>
                                        <p:strVal val="visible"/>
                                      </p:to>
                                    </p:set>
                                    <p:animEffect transition="in" filter="wipe(down)">
                                      <p:cBhvr>
                                        <p:cTn id="126" dur="500"/>
                                        <p:tgtEl>
                                          <p:spTgt spid="30"/>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nodeType="clickEffect">
                                  <p:stCondLst>
                                    <p:cond delay="0"/>
                                  </p:stCondLst>
                                  <p:childTnLst>
                                    <p:set>
                                      <p:cBhvr>
                                        <p:cTn id="130" dur="1" fill="hold">
                                          <p:stCondLst>
                                            <p:cond delay="0"/>
                                          </p:stCondLst>
                                        </p:cTn>
                                        <p:tgtEl>
                                          <p:spTgt spid="33"/>
                                        </p:tgtEl>
                                        <p:attrNameLst>
                                          <p:attrName>style.visibility</p:attrName>
                                        </p:attrNameLst>
                                      </p:cBhvr>
                                      <p:to>
                                        <p:strVal val="visible"/>
                                      </p:to>
                                    </p:set>
                                    <p:animEffect transition="in" filter="wipe(down)">
                                      <p:cBhvr>
                                        <p:cTn id="131" dur="500"/>
                                        <p:tgtEl>
                                          <p:spTgt spid="33"/>
                                        </p:tgtEl>
                                      </p:cBhvr>
                                    </p:animEffect>
                                  </p:childTnLst>
                                </p:cTn>
                              </p:par>
                              <p:par>
                                <p:cTn id="132" presetID="22" presetClass="entr" presetSubtype="4" fill="hold" nodeType="withEffect">
                                  <p:stCondLst>
                                    <p:cond delay="0"/>
                                  </p:stCondLst>
                                  <p:childTnLst>
                                    <p:set>
                                      <p:cBhvr>
                                        <p:cTn id="133" dur="1" fill="hold">
                                          <p:stCondLst>
                                            <p:cond delay="0"/>
                                          </p:stCondLst>
                                        </p:cTn>
                                        <p:tgtEl>
                                          <p:spTgt spid="34"/>
                                        </p:tgtEl>
                                        <p:attrNameLst>
                                          <p:attrName>style.visibility</p:attrName>
                                        </p:attrNameLst>
                                      </p:cBhvr>
                                      <p:to>
                                        <p:strVal val="visible"/>
                                      </p:to>
                                    </p:set>
                                    <p:animEffect transition="in" filter="wipe(down)">
                                      <p:cBhvr>
                                        <p:cTn id="134" dur="500"/>
                                        <p:tgtEl>
                                          <p:spTgt spid="34"/>
                                        </p:tgtEl>
                                      </p:cBhvr>
                                    </p:animEffect>
                                  </p:childTnLst>
                                </p:cTn>
                              </p:par>
                            </p:childTnLst>
                          </p:cTn>
                        </p:par>
                        <p:par>
                          <p:cTn id="135" fill="hold">
                            <p:stCondLst>
                              <p:cond delay="500"/>
                            </p:stCondLst>
                            <p:childTnLst>
                              <p:par>
                                <p:cTn id="136" presetID="22" presetClass="entr" presetSubtype="4" fill="hold" nodeType="afterEffect">
                                  <p:stCondLst>
                                    <p:cond delay="0"/>
                                  </p:stCondLst>
                                  <p:childTnLst>
                                    <p:set>
                                      <p:cBhvr>
                                        <p:cTn id="137" dur="1" fill="hold">
                                          <p:stCondLst>
                                            <p:cond delay="0"/>
                                          </p:stCondLst>
                                        </p:cTn>
                                        <p:tgtEl>
                                          <p:spTgt spid="38"/>
                                        </p:tgtEl>
                                        <p:attrNameLst>
                                          <p:attrName>style.visibility</p:attrName>
                                        </p:attrNameLst>
                                      </p:cBhvr>
                                      <p:to>
                                        <p:strVal val="visible"/>
                                      </p:to>
                                    </p:set>
                                    <p:animEffect transition="in" filter="wipe(down)">
                                      <p:cBhvr>
                                        <p:cTn id="13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8" grpId="0"/>
      <p:bldP spid="17" grpId="0"/>
      <p:bldP spid="5" grpId="0"/>
      <p:bldP spid="6" grpId="0" animBg="1"/>
      <p:bldP spid="6" grpId="1" animBg="1"/>
      <p:bldP spid="7" grpId="0" animBg="1"/>
      <p:bldP spid="7" grpId="1" animBg="1"/>
      <p:bldP spid="8" grpId="0" animBg="1"/>
      <p:bldP spid="9" grpId="0" animBg="1"/>
      <p:bldP spid="10" grpId="0"/>
      <p:bldP spid="11" grpId="0"/>
      <p:bldP spid="12" grpId="0"/>
      <p:bldP spid="16" grpId="0"/>
      <p:bldP spid="19" grpId="0"/>
      <p:bldP spid="20" grpId="0"/>
      <p:bldP spid="21" grpId="0"/>
      <p:bldP spid="22" grpId="0"/>
      <p:bldP spid="23"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6554" y="-20397"/>
            <a:ext cx="7042069" cy="923330"/>
          </a:xfrm>
          <a:prstGeom prst="rect">
            <a:avLst/>
          </a:prstGeom>
        </p:spPr>
        <p:txBody>
          <a:bodyPr wrap="square">
            <a:spAutoFit/>
          </a:bodyPr>
          <a:lstStyle/>
          <a:p>
            <a:pPr>
              <a:lnSpc>
                <a:spcPct val="150000"/>
              </a:lnSpc>
            </a:pPr>
            <a:r>
              <a:rPr lang="en-US" altLang="zh-CN" sz="3600" b="1" dirty="0" smtClean="0">
                <a:solidFill>
                  <a:srgbClr val="FF0000"/>
                </a:solidFill>
              </a:rPr>
              <a:t>6.2 </a:t>
            </a:r>
            <a:r>
              <a:rPr lang="zh-CN" altLang="en-US" sz="3600" b="1" dirty="0">
                <a:solidFill>
                  <a:srgbClr val="FF0000"/>
                </a:solidFill>
              </a:rPr>
              <a:t>少数载流子的连续性方程</a:t>
            </a:r>
            <a:endParaRPr lang="en-US" altLang="zh-CN" sz="3600" b="1" dirty="0">
              <a:solidFill>
                <a:srgbClr val="FF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2447284" y="976401"/>
                <a:ext cx="1733167" cy="5754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a:rPr>
                        <m:t>𝜵</m:t>
                      </m:r>
                      <m:r>
                        <a:rPr lang="zh-CN" altLang="en-US" b="1" i="1">
                          <a:latin typeface="Cambria Math"/>
                        </a:rPr>
                        <m:t>∙</m:t>
                      </m:r>
                      <m:acc>
                        <m:accPr>
                          <m:chr m:val="⃑"/>
                          <m:ctrlPr>
                            <a:rPr lang="zh-CN" altLang="en-US" b="1" i="1">
                              <a:latin typeface="Cambria Math" panose="02040503050406030204" pitchFamily="18" charset="0"/>
                            </a:rPr>
                          </m:ctrlPr>
                        </m:accPr>
                        <m:e>
                          <m:r>
                            <a:rPr lang="en-US" altLang="zh-CN" b="1" i="1">
                              <a:latin typeface="Cambria Math"/>
                            </a:rPr>
                            <m:t>𝑫</m:t>
                          </m:r>
                        </m:e>
                      </m:acc>
                      <m:r>
                        <a:rPr lang="en-US" altLang="zh-CN" b="1" i="1">
                          <a:latin typeface="Cambria Math"/>
                        </a:rPr>
                        <m:t>=</m:t>
                      </m:r>
                      <m:r>
                        <a:rPr lang="zh-CN" altLang="en-US" b="1" i="1">
                          <a:latin typeface="Cambria Math"/>
                        </a:rPr>
                        <m:t>𝝆</m:t>
                      </m:r>
                    </m:oMath>
                  </m:oMathPara>
                </a14:m>
                <a:endParaRPr lang="zh-CN" altLang="en-US" b="1" dirty="0"/>
              </a:p>
            </p:txBody>
          </p:sp>
        </mc:Choice>
        <mc:Fallback xmlns="">
          <p:sp>
            <p:nvSpPr>
              <p:cNvPr id="3" name="TextBox 2"/>
              <p:cNvSpPr txBox="1">
                <a:spLocks noRot="1" noChangeAspect="1" noMove="1" noResize="1" noEditPoints="1" noAdjustHandles="1" noChangeArrowheads="1" noChangeShapeType="1" noTextEdit="1"/>
              </p:cNvSpPr>
              <p:nvPr/>
            </p:nvSpPr>
            <p:spPr>
              <a:xfrm>
                <a:off x="2447284" y="976401"/>
                <a:ext cx="1733167" cy="57547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4570986" y="976401"/>
                <a:ext cx="2394502" cy="5427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a:rPr>
                        <m:t>𝜵</m:t>
                      </m:r>
                      <m:r>
                        <a:rPr lang="zh-CN" altLang="en-US" b="1" i="1">
                          <a:latin typeface="Cambria Math"/>
                        </a:rPr>
                        <m:t>∙</m:t>
                      </m:r>
                      <m:acc>
                        <m:accPr>
                          <m:chr m:val="⃑"/>
                          <m:ctrlPr>
                            <a:rPr lang="zh-CN" altLang="en-US" b="1" i="1">
                              <a:latin typeface="Cambria Math" panose="02040503050406030204" pitchFamily="18" charset="0"/>
                            </a:rPr>
                          </m:ctrlPr>
                        </m:accPr>
                        <m:e>
                          <m:r>
                            <a:rPr lang="zh-CN" altLang="en-US" b="1" i="1" smtClean="0">
                              <a:latin typeface="Cambria Math" panose="02040503050406030204" pitchFamily="18" charset="0"/>
                            </a:rPr>
                            <m:t>∈</m:t>
                          </m:r>
                        </m:e>
                      </m:acc>
                      <m:r>
                        <a:rPr lang="en-US" altLang="zh-CN" b="1" i="1">
                          <a:latin typeface="Cambria Math"/>
                        </a:rPr>
                        <m:t>=</m:t>
                      </m:r>
                      <m:r>
                        <a:rPr lang="zh-CN" altLang="en-US" b="1" i="1">
                          <a:latin typeface="Cambria Math"/>
                        </a:rPr>
                        <m:t>𝝆</m:t>
                      </m:r>
                      <m:r>
                        <a:rPr lang="en-US" altLang="zh-CN" b="1">
                          <a:latin typeface="Cambria Math"/>
                        </a:rPr>
                        <m:t>/</m:t>
                      </m:r>
                      <m:sSub>
                        <m:sSubPr>
                          <m:ctrlPr>
                            <a:rPr lang="en-US" altLang="zh-CN" b="1" i="1">
                              <a:latin typeface="Cambria Math" panose="02040503050406030204" pitchFamily="18" charset="0"/>
                            </a:rPr>
                          </m:ctrlPr>
                        </m:sSubPr>
                        <m:e>
                          <m:r>
                            <a:rPr lang="zh-CN" altLang="en-US" b="1" i="1">
                              <a:latin typeface="Cambria Math"/>
                            </a:rPr>
                            <m:t>𝜺</m:t>
                          </m:r>
                        </m:e>
                        <m:sub>
                          <m:r>
                            <a:rPr lang="en-US" altLang="zh-CN" b="1" i="1">
                              <a:latin typeface="Cambria Math"/>
                            </a:rPr>
                            <m:t>𝟎</m:t>
                          </m:r>
                        </m:sub>
                      </m:sSub>
                      <m:sSub>
                        <m:sSubPr>
                          <m:ctrlPr>
                            <a:rPr lang="en-US" altLang="zh-CN" b="1" i="1">
                              <a:latin typeface="Cambria Math" panose="02040503050406030204" pitchFamily="18" charset="0"/>
                            </a:rPr>
                          </m:ctrlPr>
                        </m:sSubPr>
                        <m:e>
                          <m:r>
                            <a:rPr lang="zh-CN" altLang="en-US" b="1" i="1">
                              <a:latin typeface="Cambria Math"/>
                            </a:rPr>
                            <m:t>𝜺</m:t>
                          </m:r>
                        </m:e>
                        <m:sub>
                          <m:r>
                            <a:rPr lang="en-US" altLang="zh-CN" b="1" i="1">
                              <a:latin typeface="Cambria Math"/>
                            </a:rPr>
                            <m:t>𝒓</m:t>
                          </m:r>
                        </m:sub>
                      </m:sSub>
                    </m:oMath>
                  </m:oMathPara>
                </a14:m>
                <a:endParaRPr lang="zh-CN" altLang="en-US" b="1" dirty="0"/>
              </a:p>
            </p:txBody>
          </p:sp>
        </mc:Choice>
        <mc:Fallback>
          <p:sp>
            <p:nvSpPr>
              <p:cNvPr id="4" name="TextBox 3"/>
              <p:cNvSpPr txBox="1">
                <a:spLocks noRot="1" noChangeAspect="1" noMove="1" noResize="1" noEditPoints="1" noAdjustHandles="1" noChangeArrowheads="1" noChangeShapeType="1" noTextEdit="1"/>
              </p:cNvSpPr>
              <p:nvPr/>
            </p:nvSpPr>
            <p:spPr>
              <a:xfrm>
                <a:off x="4570986" y="976401"/>
                <a:ext cx="2394502" cy="54271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7478043" y="808341"/>
                <a:ext cx="2389244"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b="1" i="1">
                              <a:latin typeface="Cambria Math" panose="02040503050406030204" pitchFamily="18" charset="0"/>
                            </a:rPr>
                          </m:ctrlPr>
                        </m:fPr>
                        <m:num>
                          <m:r>
                            <a:rPr lang="zh-CN" altLang="en-US" b="1" i="1">
                              <a:latin typeface="Cambria Math"/>
                            </a:rPr>
                            <m:t>𝝏</m:t>
                          </m:r>
                          <m:r>
                            <a:rPr lang="zh-CN" altLang="en-US" b="1" i="1" smtClean="0">
                              <a:latin typeface="Cambria Math" panose="02040503050406030204" pitchFamily="18" charset="0"/>
                            </a:rPr>
                            <m:t>∈</m:t>
                          </m:r>
                        </m:num>
                        <m:den>
                          <m:r>
                            <a:rPr lang="zh-CN" altLang="en-US" b="1" i="1">
                              <a:latin typeface="Cambria Math"/>
                            </a:rPr>
                            <m:t>𝝏</m:t>
                          </m:r>
                          <m:r>
                            <a:rPr lang="en-US" altLang="zh-CN" b="1" i="1">
                              <a:latin typeface="Cambria Math"/>
                            </a:rPr>
                            <m:t>𝒙</m:t>
                          </m:r>
                        </m:den>
                      </m:f>
                      <m:r>
                        <a:rPr lang="en-US" altLang="zh-CN" b="1" i="1">
                          <a:latin typeface="Cambria Math"/>
                        </a:rPr>
                        <m:t>=</m:t>
                      </m:r>
                      <m:r>
                        <a:rPr lang="zh-CN" altLang="en-US" b="1" i="1">
                          <a:latin typeface="Cambria Math"/>
                        </a:rPr>
                        <m:t>𝝆</m:t>
                      </m:r>
                      <m:r>
                        <a:rPr lang="en-US" altLang="zh-CN" b="1">
                          <a:latin typeface="Cambria Math"/>
                        </a:rPr>
                        <m:t>/</m:t>
                      </m:r>
                      <m:sSub>
                        <m:sSubPr>
                          <m:ctrlPr>
                            <a:rPr lang="en-US" altLang="zh-CN" b="1" i="1">
                              <a:latin typeface="Cambria Math" panose="02040503050406030204" pitchFamily="18" charset="0"/>
                            </a:rPr>
                          </m:ctrlPr>
                        </m:sSubPr>
                        <m:e>
                          <m:r>
                            <a:rPr lang="zh-CN" altLang="en-US" b="1" i="1">
                              <a:latin typeface="Cambria Math"/>
                            </a:rPr>
                            <m:t>𝜺</m:t>
                          </m:r>
                        </m:e>
                        <m:sub>
                          <m:r>
                            <a:rPr lang="en-US" altLang="zh-CN" b="1" i="1">
                              <a:latin typeface="Cambria Math"/>
                            </a:rPr>
                            <m:t>𝟎</m:t>
                          </m:r>
                        </m:sub>
                      </m:sSub>
                      <m:sSub>
                        <m:sSubPr>
                          <m:ctrlPr>
                            <a:rPr lang="en-US" altLang="zh-CN" b="1" i="1">
                              <a:latin typeface="Cambria Math" panose="02040503050406030204" pitchFamily="18" charset="0"/>
                            </a:rPr>
                          </m:ctrlPr>
                        </m:sSubPr>
                        <m:e>
                          <m:r>
                            <a:rPr lang="zh-CN" altLang="en-US" b="1" i="1">
                              <a:latin typeface="Cambria Math"/>
                            </a:rPr>
                            <m:t>𝜺</m:t>
                          </m:r>
                        </m:e>
                        <m:sub>
                          <m:r>
                            <a:rPr lang="en-US" altLang="zh-CN" b="1" i="1">
                              <a:latin typeface="Cambria Math"/>
                            </a:rPr>
                            <m:t>𝒓</m:t>
                          </m:r>
                        </m:sub>
                      </m:sSub>
                    </m:oMath>
                  </m:oMathPara>
                </a14:m>
                <a:endParaRPr lang="zh-CN" altLang="en-US" b="1" dirty="0"/>
              </a:p>
            </p:txBody>
          </p:sp>
        </mc:Choice>
        <mc:Fallback>
          <p:sp>
            <p:nvSpPr>
              <p:cNvPr id="5" name="TextBox 4"/>
              <p:cNvSpPr txBox="1">
                <a:spLocks noRot="1" noChangeAspect="1" noMove="1" noResize="1" noEditPoints="1" noAdjustHandles="1" noChangeArrowheads="1" noChangeShapeType="1" noTextEdit="1"/>
              </p:cNvSpPr>
              <p:nvPr/>
            </p:nvSpPr>
            <p:spPr>
              <a:xfrm>
                <a:off x="7478043" y="808341"/>
                <a:ext cx="2389244" cy="911596"/>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6794472" y="1742636"/>
                <a:ext cx="3097579" cy="10010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b="1" i="1">
                              <a:latin typeface="Cambria Math" panose="02040503050406030204" pitchFamily="18" charset="0"/>
                            </a:rPr>
                          </m:ctrlPr>
                        </m:fPr>
                        <m:num>
                          <m:r>
                            <a:rPr lang="zh-CN" altLang="en-US" b="1" i="1">
                              <a:latin typeface="Cambria Math"/>
                            </a:rPr>
                            <m:t>𝝏</m:t>
                          </m:r>
                          <m:r>
                            <a:rPr lang="zh-CN" altLang="en-US" b="1" i="1" smtClean="0">
                              <a:latin typeface="Cambria Math" panose="02040503050406030204" pitchFamily="18" charset="0"/>
                            </a:rPr>
                            <m:t>∈</m:t>
                          </m:r>
                        </m:num>
                        <m:den>
                          <m:r>
                            <a:rPr lang="zh-CN" altLang="en-US" b="1" i="1">
                              <a:latin typeface="Cambria Math"/>
                            </a:rPr>
                            <m:t>𝝏</m:t>
                          </m:r>
                          <m:r>
                            <a:rPr lang="en-US" altLang="zh-CN" b="1" i="1">
                              <a:latin typeface="Cambria Math"/>
                            </a:rPr>
                            <m:t>𝒙</m:t>
                          </m:r>
                        </m:den>
                      </m:f>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𝒆</m:t>
                          </m:r>
                          <m:d>
                            <m:dPr>
                              <m:ctrlPr>
                                <a:rPr lang="en-US" altLang="zh-CN" b="1" i="1">
                                  <a:latin typeface="Cambria Math" panose="02040503050406030204" pitchFamily="18" charset="0"/>
                                </a:rPr>
                              </m:ctrlPr>
                            </m:dPr>
                            <m:e>
                              <m:r>
                                <a:rPr lang="en-US" altLang="zh-CN" b="1" i="1">
                                  <a:latin typeface="Cambria Math"/>
                                  <a:ea typeface="Cambria Math"/>
                                </a:rPr>
                                <m:t>∆</m:t>
                              </m:r>
                              <m:r>
                                <a:rPr lang="en-US" altLang="zh-CN" b="1" i="1">
                                  <a:latin typeface="Cambria Math"/>
                                </a:rPr>
                                <m:t>𝒑</m:t>
                              </m:r>
                              <m:r>
                                <a:rPr lang="en-US" altLang="zh-CN" b="1" i="1">
                                  <a:latin typeface="Cambria Math"/>
                                </a:rPr>
                                <m:t>−∆</m:t>
                              </m:r>
                              <m:r>
                                <a:rPr lang="en-US" altLang="zh-CN" b="1" i="1">
                                  <a:latin typeface="Cambria Math"/>
                                </a:rPr>
                                <m:t>𝒏</m:t>
                              </m:r>
                            </m:e>
                          </m:d>
                        </m:num>
                        <m:den>
                          <m:sSub>
                            <m:sSubPr>
                              <m:ctrlPr>
                                <a:rPr lang="en-US" altLang="zh-CN" b="1" i="1">
                                  <a:latin typeface="Cambria Math" panose="02040503050406030204" pitchFamily="18" charset="0"/>
                                </a:rPr>
                              </m:ctrlPr>
                            </m:sSubPr>
                            <m:e>
                              <m:r>
                                <a:rPr lang="zh-CN" altLang="en-US" b="1" i="1">
                                  <a:latin typeface="Cambria Math"/>
                                </a:rPr>
                                <m:t>𝜺</m:t>
                              </m:r>
                            </m:e>
                            <m:sub>
                              <m:r>
                                <a:rPr lang="en-US" altLang="zh-CN" b="1" i="1">
                                  <a:latin typeface="Cambria Math"/>
                                </a:rPr>
                                <m:t>𝟎</m:t>
                              </m:r>
                            </m:sub>
                          </m:sSub>
                          <m:sSub>
                            <m:sSubPr>
                              <m:ctrlPr>
                                <a:rPr lang="en-US" altLang="zh-CN" b="1" i="1">
                                  <a:latin typeface="Cambria Math" panose="02040503050406030204" pitchFamily="18" charset="0"/>
                                </a:rPr>
                              </m:ctrlPr>
                            </m:sSubPr>
                            <m:e>
                              <m:r>
                                <a:rPr lang="zh-CN" altLang="en-US" b="1" i="1">
                                  <a:latin typeface="Cambria Math"/>
                                </a:rPr>
                                <m:t>𝜺</m:t>
                              </m:r>
                            </m:e>
                            <m:sub>
                              <m:r>
                                <a:rPr lang="en-US" altLang="zh-CN" b="1" i="1">
                                  <a:latin typeface="Cambria Math"/>
                                </a:rPr>
                                <m:t>𝒓</m:t>
                              </m:r>
                            </m:sub>
                          </m:sSub>
                        </m:den>
                      </m:f>
                    </m:oMath>
                  </m:oMathPara>
                </a14:m>
                <a:endParaRPr lang="zh-CN" altLang="en-US" b="1" dirty="0"/>
              </a:p>
            </p:txBody>
          </p:sp>
        </mc:Choice>
        <mc:Fallback>
          <p:sp>
            <p:nvSpPr>
              <p:cNvPr id="6" name="TextBox 5"/>
              <p:cNvSpPr txBox="1">
                <a:spLocks noRot="1" noChangeAspect="1" noMove="1" noResize="1" noEditPoints="1" noAdjustHandles="1" noChangeArrowheads="1" noChangeShapeType="1" noTextEdit="1"/>
              </p:cNvSpPr>
              <p:nvPr/>
            </p:nvSpPr>
            <p:spPr>
              <a:xfrm>
                <a:off x="6794472" y="1742636"/>
                <a:ext cx="3097579" cy="1001043"/>
              </a:xfrm>
              <a:prstGeom prst="rect">
                <a:avLst/>
              </a:prstGeom>
              <a:blipFill>
                <a:blip r:embed="rId6"/>
                <a:stretch>
                  <a:fillRect/>
                </a:stretch>
              </a:blipFill>
            </p:spPr>
            <p:txBody>
              <a:bodyPr/>
              <a:lstStyle/>
              <a:p>
                <a:r>
                  <a:rPr lang="zh-CN" altLang="en-US">
                    <a:noFill/>
                  </a:rPr>
                  <a:t> </a:t>
                </a:r>
              </a:p>
            </p:txBody>
          </p:sp>
        </mc:Fallback>
      </mc:AlternateContent>
      <p:sp>
        <p:nvSpPr>
          <p:cNvPr id="7" name="TextBox 6"/>
          <p:cNvSpPr txBox="1"/>
          <p:nvPr/>
        </p:nvSpPr>
        <p:spPr>
          <a:xfrm>
            <a:off x="2290836" y="1981547"/>
            <a:ext cx="5011387" cy="523220"/>
          </a:xfrm>
          <a:prstGeom prst="rect">
            <a:avLst/>
          </a:prstGeom>
          <a:noFill/>
        </p:spPr>
        <p:txBody>
          <a:bodyPr wrap="square" rtlCol="0">
            <a:spAutoFit/>
          </a:bodyPr>
          <a:lstStyle/>
          <a:p>
            <a:r>
              <a:rPr lang="zh-CN" altLang="en-US" b="1" dirty="0">
                <a:solidFill>
                  <a:srgbClr val="FF0000"/>
                </a:solidFill>
              </a:rPr>
              <a:t>在杂质均匀分布的半导体中：</a:t>
            </a:r>
          </a:p>
        </p:txBody>
      </p:sp>
      <mc:AlternateContent xmlns:mc="http://schemas.openxmlformats.org/markup-compatibility/2006" xmlns:a14="http://schemas.microsoft.com/office/drawing/2010/main">
        <mc:Choice Requires="a14">
          <p:sp>
            <p:nvSpPr>
              <p:cNvPr id="10" name="TextBox 9"/>
              <p:cNvSpPr txBox="1"/>
              <p:nvPr/>
            </p:nvSpPr>
            <p:spPr>
              <a:xfrm>
                <a:off x="2799564" y="3386121"/>
                <a:ext cx="6634308" cy="778996"/>
              </a:xfrm>
              <a:prstGeom prst="rect">
                <a:avLst/>
              </a:prstGeom>
              <a:noFill/>
            </p:spPr>
            <p:txBody>
              <a:bodyPr wrap="square" rtlCol="0">
                <a:spAutoFit/>
              </a:bodyPr>
              <a:lstStyle/>
              <a:p>
                <a14:m>
                  <m:oMath xmlns:m="http://schemas.openxmlformats.org/officeDocument/2006/math">
                    <m:f>
                      <m:fPr>
                        <m:ctrlPr>
                          <a:rPr lang="en-US" altLang="zh-CN" b="1" i="1">
                            <a:latin typeface="Cambria Math" panose="02040503050406030204" pitchFamily="18" charset="0"/>
                          </a:rPr>
                        </m:ctrlPr>
                      </m:fPr>
                      <m:num>
                        <m:r>
                          <a:rPr lang="zh-CN" altLang="en-US" b="1" i="1">
                            <a:latin typeface="Cambria Math"/>
                          </a:rPr>
                          <m:t>𝝏</m:t>
                        </m:r>
                        <m:r>
                          <a:rPr lang="en-US" altLang="zh-CN" b="1" i="1">
                            <a:latin typeface="Cambria Math"/>
                          </a:rPr>
                          <m:t>𝒑</m:t>
                        </m:r>
                      </m:num>
                      <m:den>
                        <m:r>
                          <a:rPr lang="zh-CN" altLang="en-US" b="1" i="1">
                            <a:latin typeface="Cambria Math"/>
                          </a:rPr>
                          <m:t>𝝏</m:t>
                        </m:r>
                        <m:r>
                          <a:rPr lang="en-US" altLang="zh-CN" b="1" i="1">
                            <a:latin typeface="Cambria Math"/>
                          </a:rPr>
                          <m:t>𝒕</m:t>
                        </m:r>
                      </m:den>
                    </m:f>
                    <m:r>
                      <a:rPr lang="en-US" altLang="zh-CN" b="1" i="1">
                        <a:latin typeface="Cambria Math"/>
                      </a:rPr>
                      <m:t>=−</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𝒑</m:t>
                        </m:r>
                      </m:sub>
                    </m:sSub>
                    <m:r>
                      <a:rPr lang="en-US" altLang="zh-CN" b="1" i="1">
                        <a:latin typeface="Cambria Math"/>
                        <a:ea typeface="Cambria Math"/>
                      </a:rPr>
                      <m:t>∈</m:t>
                    </m:r>
                    <m:f>
                      <m:fPr>
                        <m:ctrlPr>
                          <a:rPr lang="en-US" altLang="zh-CN" b="1" i="1">
                            <a:latin typeface="Cambria Math" panose="02040503050406030204" pitchFamily="18" charset="0"/>
                          </a:rPr>
                        </m:ctrlPr>
                      </m:fPr>
                      <m:num>
                        <m:r>
                          <a:rPr lang="zh-CN" altLang="en-US" b="1" i="1">
                            <a:latin typeface="Cambria Math"/>
                          </a:rPr>
                          <m:t>𝝏</m:t>
                        </m:r>
                        <m:r>
                          <a:rPr lang="en-US" altLang="zh-CN" b="1" i="1">
                            <a:latin typeface="Cambria Math"/>
                          </a:rPr>
                          <m:t>𝒑</m:t>
                        </m:r>
                      </m:num>
                      <m:den>
                        <m:r>
                          <a:rPr lang="zh-CN" altLang="en-US" b="1" i="1">
                            <a:latin typeface="Cambria Math"/>
                          </a:rPr>
                          <m:t>𝝏</m:t>
                        </m:r>
                        <m:r>
                          <a:rPr lang="en-US" altLang="zh-CN" b="1" i="1">
                            <a:latin typeface="Cambria Math"/>
                          </a:rPr>
                          <m:t>𝒙</m:t>
                        </m:r>
                      </m:den>
                    </m:f>
                    <m:r>
                      <a:rPr lang="en-US" altLang="zh-CN" b="1" i="1">
                        <a:latin typeface="Cambria Math"/>
                      </a:rPr>
                      <m:t>−</m:t>
                    </m:r>
                    <m:r>
                      <a:rPr lang="en-US" altLang="zh-CN" b="1" i="1">
                        <a:latin typeface="Cambria Math"/>
                      </a:rPr>
                      <m:t>𝒑</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𝒑</m:t>
                        </m:r>
                      </m:sub>
                    </m:sSub>
                    <m:f>
                      <m:fPr>
                        <m:ctrlPr>
                          <a:rPr lang="en-US" altLang="zh-CN" b="1" i="1">
                            <a:latin typeface="Cambria Math" panose="02040503050406030204" pitchFamily="18" charset="0"/>
                          </a:rPr>
                        </m:ctrlPr>
                      </m:fPr>
                      <m:num>
                        <m:r>
                          <a:rPr lang="zh-CN" altLang="en-US" b="1" i="1">
                            <a:latin typeface="Cambria Math"/>
                          </a:rPr>
                          <m:t>𝝏</m:t>
                        </m:r>
                        <m:r>
                          <a:rPr lang="zh-CN" altLang="en-US" b="1" i="1">
                            <a:latin typeface="Cambria Math"/>
                          </a:rPr>
                          <m:t>∈</m:t>
                        </m:r>
                      </m:num>
                      <m:den>
                        <m:r>
                          <a:rPr lang="zh-CN" altLang="en-US" b="1" i="1">
                            <a:latin typeface="Cambria Math"/>
                          </a:rPr>
                          <m:t>𝝏</m:t>
                        </m:r>
                        <m:r>
                          <a:rPr lang="en-US" altLang="zh-CN" b="1" i="1">
                            <a:latin typeface="Cambria Math"/>
                          </a:rPr>
                          <m:t>𝒙</m:t>
                        </m:r>
                      </m:den>
                    </m:f>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𝑫</m:t>
                        </m:r>
                      </m:e>
                      <m:sub>
                        <m:r>
                          <a:rPr lang="en-US" altLang="zh-CN" b="1" i="1">
                            <a:latin typeface="Cambria Math"/>
                          </a:rPr>
                          <m:t>𝒑</m:t>
                        </m:r>
                      </m:sub>
                    </m:sSub>
                    <m:f>
                      <m:fPr>
                        <m:ctrlPr>
                          <a:rPr lang="en-US" altLang="zh-CN" b="1" i="1">
                            <a:latin typeface="Cambria Math" panose="02040503050406030204" pitchFamily="18" charset="0"/>
                          </a:rPr>
                        </m:ctrlPr>
                      </m:fPr>
                      <m:num>
                        <m:sSup>
                          <m:sSupPr>
                            <m:ctrlPr>
                              <a:rPr lang="en-US" altLang="zh-CN" b="1" i="1">
                                <a:latin typeface="Cambria Math" panose="02040503050406030204" pitchFamily="18" charset="0"/>
                              </a:rPr>
                            </m:ctrlPr>
                          </m:sSupPr>
                          <m:e>
                            <m:r>
                              <a:rPr lang="zh-CN" altLang="en-US" b="1" i="1">
                                <a:latin typeface="Cambria Math"/>
                              </a:rPr>
                              <m:t>𝝏</m:t>
                            </m:r>
                          </m:e>
                          <m:sup>
                            <m:r>
                              <a:rPr lang="en-US" altLang="zh-CN" b="1" i="1">
                                <a:latin typeface="Cambria Math"/>
                              </a:rPr>
                              <m:t>𝟐</m:t>
                            </m:r>
                          </m:sup>
                        </m:sSup>
                        <m:r>
                          <a:rPr lang="en-US" altLang="zh-CN" b="1" i="1">
                            <a:latin typeface="Cambria Math"/>
                          </a:rPr>
                          <m:t>𝒑</m:t>
                        </m:r>
                      </m:num>
                      <m:den>
                        <m:r>
                          <a:rPr lang="zh-CN" altLang="en-US" b="1" i="1">
                            <a:latin typeface="Cambria Math"/>
                          </a:rPr>
                          <m:t>𝝏</m:t>
                        </m:r>
                        <m:sSup>
                          <m:sSupPr>
                            <m:ctrlPr>
                              <a:rPr lang="en-US" altLang="zh-CN" b="1" i="1">
                                <a:latin typeface="Cambria Math" panose="02040503050406030204" pitchFamily="18" charset="0"/>
                              </a:rPr>
                            </m:ctrlPr>
                          </m:sSupPr>
                          <m:e>
                            <m:r>
                              <a:rPr lang="en-US" altLang="zh-CN" b="1" i="1">
                                <a:latin typeface="Cambria Math"/>
                              </a:rPr>
                              <m:t>𝒙</m:t>
                            </m:r>
                          </m:e>
                          <m:sup>
                            <m:r>
                              <a:rPr lang="en-US" altLang="zh-CN" b="1" i="1">
                                <a:latin typeface="Cambria Math"/>
                              </a:rPr>
                              <m:t>𝟐</m:t>
                            </m:r>
                          </m:sup>
                        </m:sSup>
                      </m:den>
                    </m:f>
                  </m:oMath>
                </a14:m>
                <a:r>
                  <a:rPr lang="en-US" altLang="zh-CN" b="1" dirty="0"/>
                  <a:t> </a:t>
                </a:r>
                <a14:m>
                  <m:oMath xmlns:m="http://schemas.openxmlformats.org/officeDocument/2006/math">
                    <m:r>
                      <a:rPr lang="en-US" altLang="zh-CN" b="1">
                        <a:latin typeface="Cambria Math"/>
                      </a:rPr>
                      <m:t>−</m:t>
                    </m:r>
                    <m:f>
                      <m:fPr>
                        <m:ctrlPr>
                          <a:rPr lang="en-US" altLang="zh-CN" b="1" i="1">
                            <a:latin typeface="Cambria Math" panose="02040503050406030204" pitchFamily="18" charset="0"/>
                          </a:rPr>
                        </m:ctrlPr>
                      </m:fPr>
                      <m:num>
                        <m:r>
                          <a:rPr lang="en-US" altLang="zh-CN" b="1" i="1">
                            <a:latin typeface="Cambria Math"/>
                            <a:ea typeface="Cambria Math"/>
                          </a:rPr>
                          <m:t>∆</m:t>
                        </m:r>
                        <m:r>
                          <a:rPr lang="en-US" altLang="zh-CN" b="1" i="1">
                            <a:latin typeface="Cambria Math"/>
                            <a:ea typeface="Cambria Math"/>
                          </a:rPr>
                          <m:t>𝒑</m:t>
                        </m:r>
                      </m:num>
                      <m:den>
                        <m:r>
                          <a:rPr lang="zh-CN" altLang="en-US" b="1" i="1">
                            <a:latin typeface="Cambria Math"/>
                          </a:rPr>
                          <m:t>𝝉</m:t>
                        </m:r>
                      </m:den>
                    </m:f>
                    <m:r>
                      <a:rPr lang="en-US" altLang="zh-CN" b="1">
                        <a:latin typeface="Cambria Math"/>
                      </a:rPr>
                      <m:t>+</m:t>
                    </m:r>
                    <m:r>
                      <a:rPr lang="en-US" altLang="zh-CN" b="1">
                        <a:latin typeface="Cambria Math"/>
                      </a:rPr>
                      <m:t>𝐆</m:t>
                    </m:r>
                  </m:oMath>
                </a14:m>
                <a:endParaRPr lang="zh-CN" altLang="en-US" b="1" dirty="0"/>
              </a:p>
            </p:txBody>
          </p:sp>
        </mc:Choice>
        <mc:Fallback xmlns="">
          <p:sp>
            <p:nvSpPr>
              <p:cNvPr id="10" name="TextBox 9"/>
              <p:cNvSpPr txBox="1">
                <a:spLocks noRot="1" noChangeAspect="1" noMove="1" noResize="1" noEditPoints="1" noAdjustHandles="1" noChangeArrowheads="1" noChangeShapeType="1" noTextEdit="1"/>
              </p:cNvSpPr>
              <p:nvPr/>
            </p:nvSpPr>
            <p:spPr>
              <a:xfrm>
                <a:off x="2799564" y="3386121"/>
                <a:ext cx="6634308" cy="778996"/>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7182910" y="4089207"/>
                <a:ext cx="223215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𝒑</m:t>
                      </m:r>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𝒑</m:t>
                          </m:r>
                        </m:e>
                        <m:sub>
                          <m:r>
                            <a:rPr lang="en-US" altLang="zh-CN" b="1" i="1">
                              <a:latin typeface="Cambria Math"/>
                            </a:rPr>
                            <m:t>𝟎</m:t>
                          </m:r>
                        </m:sub>
                      </m:sSub>
                      <m:r>
                        <a:rPr lang="en-US" altLang="zh-CN" b="1" i="1">
                          <a:latin typeface="Cambria Math"/>
                        </a:rPr>
                        <m:t>+</m:t>
                      </m:r>
                      <m:r>
                        <a:rPr lang="en-US" altLang="zh-CN" b="1" i="1">
                          <a:latin typeface="Cambria Math"/>
                          <a:ea typeface="Cambria Math"/>
                        </a:rPr>
                        <m:t>∆</m:t>
                      </m:r>
                      <m:r>
                        <a:rPr lang="en-US" altLang="zh-CN" b="1" i="1">
                          <a:latin typeface="Cambria Math"/>
                          <a:ea typeface="Cambria Math"/>
                        </a:rPr>
                        <m:t>𝒑</m:t>
                      </m:r>
                    </m:oMath>
                  </m:oMathPara>
                </a14:m>
                <a:endParaRPr lang="zh-CN" altLang="en-US" b="1" dirty="0"/>
              </a:p>
            </p:txBody>
          </p:sp>
        </mc:Choice>
        <mc:Fallback xmlns="">
          <p:sp>
            <p:nvSpPr>
              <p:cNvPr id="17" name="TextBox 16"/>
              <p:cNvSpPr txBox="1">
                <a:spLocks noRot="1" noChangeAspect="1" noMove="1" noResize="1" noEditPoints="1" noAdjustHandles="1" noChangeArrowheads="1" noChangeShapeType="1" noTextEdit="1"/>
              </p:cNvSpPr>
              <p:nvPr/>
            </p:nvSpPr>
            <p:spPr>
              <a:xfrm>
                <a:off x="7182910" y="4089207"/>
                <a:ext cx="2232150" cy="523220"/>
              </a:xfrm>
              <a:prstGeom prst="rect">
                <a:avLst/>
              </a:prstGeom>
              <a:blipFill>
                <a:blip r:embed="rId8"/>
                <a:stretch>
                  <a:fillRect/>
                </a:stretch>
              </a:blipFill>
            </p:spPr>
            <p:txBody>
              <a:bodyPr/>
              <a:lstStyle/>
              <a:p>
                <a:r>
                  <a:rPr lang="zh-CN" altLang="en-US">
                    <a:noFill/>
                  </a:rPr>
                  <a:t> </a:t>
                </a:r>
              </a:p>
            </p:txBody>
          </p:sp>
        </mc:Fallback>
      </mc:AlternateContent>
      <p:sp>
        <p:nvSpPr>
          <p:cNvPr id="18" name="右弧形箭头 17"/>
          <p:cNvSpPr/>
          <p:nvPr/>
        </p:nvSpPr>
        <p:spPr>
          <a:xfrm rot="1041991">
            <a:off x="9580055" y="2322381"/>
            <a:ext cx="623992" cy="1690194"/>
          </a:xfrm>
          <a:prstGeom prst="curvedLeftArrow">
            <a:avLst/>
          </a:prstGeom>
          <a:solidFill>
            <a:schemeClr val="tx2"/>
          </a:solidFill>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下弧形箭头 18"/>
          <p:cNvSpPr/>
          <p:nvPr/>
        </p:nvSpPr>
        <p:spPr>
          <a:xfrm rot="17098251">
            <a:off x="9173991" y="4024023"/>
            <a:ext cx="585667" cy="290844"/>
          </a:xfrm>
          <a:prstGeom prst="curvedUpArrow">
            <a:avLst/>
          </a:prstGeom>
          <a:solidFill>
            <a:schemeClr val="tx2"/>
          </a:solidFill>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0" name="TextBox 19"/>
              <p:cNvSpPr txBox="1"/>
              <p:nvPr/>
            </p:nvSpPr>
            <p:spPr>
              <a:xfrm>
                <a:off x="2038676" y="4571106"/>
                <a:ext cx="8266642" cy="832023"/>
              </a:xfrm>
              <a:prstGeom prst="rect">
                <a:avLst/>
              </a:prstGeom>
              <a:noFill/>
            </p:spPr>
            <p:txBody>
              <a:bodyPr wrap="square" rtlCol="0">
                <a:spAutoFit/>
              </a:bodyPr>
              <a:lstStyle/>
              <a:p>
                <a14:m>
                  <m:oMath xmlns:m="http://schemas.openxmlformats.org/officeDocument/2006/math">
                    <m:f>
                      <m:fPr>
                        <m:ctrlPr>
                          <a:rPr lang="en-US" altLang="zh-CN" b="1" i="1">
                            <a:latin typeface="Cambria Math" panose="02040503050406030204" pitchFamily="18" charset="0"/>
                          </a:rPr>
                        </m:ctrlPr>
                      </m:fPr>
                      <m:num>
                        <m:r>
                          <a:rPr lang="zh-CN" altLang="en-US" b="1" i="1">
                            <a:latin typeface="Cambria Math"/>
                          </a:rPr>
                          <m:t>𝝏</m:t>
                        </m:r>
                        <m:r>
                          <a:rPr lang="zh-CN" altLang="en-US" b="1" i="1">
                            <a:latin typeface="Cambria Math"/>
                          </a:rPr>
                          <m:t>∆</m:t>
                        </m:r>
                        <m:r>
                          <a:rPr lang="en-US" altLang="zh-CN" b="1" i="1">
                            <a:latin typeface="Cambria Math"/>
                          </a:rPr>
                          <m:t>𝒑</m:t>
                        </m:r>
                      </m:num>
                      <m:den>
                        <m:r>
                          <a:rPr lang="zh-CN" altLang="en-US" b="1" i="1">
                            <a:latin typeface="Cambria Math"/>
                          </a:rPr>
                          <m:t>𝝏</m:t>
                        </m:r>
                        <m:r>
                          <a:rPr lang="en-US" altLang="zh-CN" b="1" i="1">
                            <a:latin typeface="Cambria Math"/>
                          </a:rPr>
                          <m:t>𝒕</m:t>
                        </m:r>
                      </m:den>
                    </m:f>
                    <m:r>
                      <a:rPr lang="en-US" altLang="zh-CN" b="1" i="1">
                        <a:latin typeface="Cambria Math"/>
                      </a:rPr>
                      <m:t>=−</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𝒑</m:t>
                        </m:r>
                      </m:sub>
                    </m:sSub>
                    <m:r>
                      <a:rPr lang="en-US" altLang="zh-CN" b="1" i="1">
                        <a:latin typeface="Cambria Math"/>
                        <a:ea typeface="Cambria Math"/>
                      </a:rPr>
                      <m:t>∈</m:t>
                    </m:r>
                    <m:f>
                      <m:fPr>
                        <m:ctrlPr>
                          <a:rPr lang="en-US" altLang="zh-CN" b="1" i="1">
                            <a:latin typeface="Cambria Math" panose="02040503050406030204" pitchFamily="18" charset="0"/>
                          </a:rPr>
                        </m:ctrlPr>
                      </m:fPr>
                      <m:num>
                        <m:r>
                          <a:rPr lang="zh-CN" altLang="en-US" b="1" i="1">
                            <a:latin typeface="Cambria Math"/>
                          </a:rPr>
                          <m:t>𝝏</m:t>
                        </m:r>
                        <m:r>
                          <a:rPr lang="zh-CN" altLang="en-US" b="1" i="1">
                            <a:latin typeface="Cambria Math"/>
                          </a:rPr>
                          <m:t>∆</m:t>
                        </m:r>
                        <m:r>
                          <a:rPr lang="en-US" altLang="zh-CN" b="1" i="1">
                            <a:latin typeface="Cambria Math"/>
                          </a:rPr>
                          <m:t>𝒑</m:t>
                        </m:r>
                      </m:num>
                      <m:den>
                        <m:r>
                          <a:rPr lang="zh-CN" altLang="en-US" b="1" i="1">
                            <a:latin typeface="Cambria Math"/>
                          </a:rPr>
                          <m:t>𝝏</m:t>
                        </m:r>
                        <m:r>
                          <a:rPr lang="en-US" altLang="zh-CN" b="1" i="1">
                            <a:latin typeface="Cambria Math"/>
                          </a:rPr>
                          <m:t>𝒙</m:t>
                        </m:r>
                      </m:den>
                    </m:f>
                    <m:r>
                      <a:rPr lang="en-US" altLang="zh-CN" b="1" i="1">
                        <a:latin typeface="Cambria Math"/>
                      </a:rPr>
                      <m:t>−</m:t>
                    </m:r>
                    <m:r>
                      <a:rPr lang="en-US" altLang="zh-CN" b="1" i="1">
                        <a:latin typeface="Cambria Math"/>
                      </a:rPr>
                      <m:t>𝒑</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𝒑</m:t>
                        </m:r>
                      </m:sub>
                    </m:sSub>
                    <m:f>
                      <m:fPr>
                        <m:ctrlPr>
                          <a:rPr lang="en-US" altLang="zh-CN" b="1" i="1">
                            <a:latin typeface="Cambria Math" panose="02040503050406030204" pitchFamily="18" charset="0"/>
                          </a:rPr>
                        </m:ctrlPr>
                      </m:fPr>
                      <m:num>
                        <m:r>
                          <a:rPr lang="en-US" altLang="zh-CN" b="1" i="1">
                            <a:latin typeface="Cambria Math"/>
                          </a:rPr>
                          <m:t>𝒆</m:t>
                        </m:r>
                        <m:d>
                          <m:dPr>
                            <m:ctrlPr>
                              <a:rPr lang="en-US" altLang="zh-CN" b="1" i="1">
                                <a:latin typeface="Cambria Math" panose="02040503050406030204" pitchFamily="18" charset="0"/>
                              </a:rPr>
                            </m:ctrlPr>
                          </m:dPr>
                          <m:e>
                            <m:r>
                              <a:rPr lang="en-US" altLang="zh-CN" b="1" i="1">
                                <a:latin typeface="Cambria Math"/>
                                <a:ea typeface="Cambria Math"/>
                              </a:rPr>
                              <m:t>∆</m:t>
                            </m:r>
                            <m:r>
                              <a:rPr lang="en-US" altLang="zh-CN" b="1" i="1">
                                <a:latin typeface="Cambria Math"/>
                              </a:rPr>
                              <m:t>𝒑</m:t>
                            </m:r>
                            <m:r>
                              <a:rPr lang="en-US" altLang="zh-CN" b="1" i="1">
                                <a:latin typeface="Cambria Math"/>
                              </a:rPr>
                              <m:t>−∆</m:t>
                            </m:r>
                            <m:r>
                              <a:rPr lang="en-US" altLang="zh-CN" b="1" i="1">
                                <a:latin typeface="Cambria Math"/>
                              </a:rPr>
                              <m:t>𝒏</m:t>
                            </m:r>
                          </m:e>
                        </m:d>
                      </m:num>
                      <m:den>
                        <m:sSub>
                          <m:sSubPr>
                            <m:ctrlPr>
                              <a:rPr lang="en-US" altLang="zh-CN" b="1" i="1">
                                <a:latin typeface="Cambria Math" panose="02040503050406030204" pitchFamily="18" charset="0"/>
                              </a:rPr>
                            </m:ctrlPr>
                          </m:sSubPr>
                          <m:e>
                            <m:r>
                              <a:rPr lang="zh-CN" altLang="en-US" b="1" i="1">
                                <a:latin typeface="Cambria Math"/>
                              </a:rPr>
                              <m:t>𝜺</m:t>
                            </m:r>
                          </m:e>
                          <m:sub>
                            <m:r>
                              <a:rPr lang="en-US" altLang="zh-CN" b="1" i="1">
                                <a:latin typeface="Cambria Math"/>
                              </a:rPr>
                              <m:t>𝟎</m:t>
                            </m:r>
                          </m:sub>
                        </m:sSub>
                        <m:sSub>
                          <m:sSubPr>
                            <m:ctrlPr>
                              <a:rPr lang="en-US" altLang="zh-CN" b="1" i="1">
                                <a:latin typeface="Cambria Math" panose="02040503050406030204" pitchFamily="18" charset="0"/>
                              </a:rPr>
                            </m:ctrlPr>
                          </m:sSubPr>
                          <m:e>
                            <m:r>
                              <a:rPr lang="zh-CN" altLang="en-US" b="1" i="1">
                                <a:latin typeface="Cambria Math"/>
                              </a:rPr>
                              <m:t>𝜺</m:t>
                            </m:r>
                          </m:e>
                          <m:sub>
                            <m:r>
                              <a:rPr lang="en-US" altLang="zh-CN" b="1" i="1">
                                <a:latin typeface="Cambria Math"/>
                              </a:rPr>
                              <m:t>𝒓</m:t>
                            </m:r>
                          </m:sub>
                        </m:sSub>
                      </m:den>
                    </m:f>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𝑫</m:t>
                        </m:r>
                      </m:e>
                      <m:sub>
                        <m:r>
                          <a:rPr lang="en-US" altLang="zh-CN" b="1" i="1">
                            <a:latin typeface="Cambria Math"/>
                          </a:rPr>
                          <m:t>𝒑</m:t>
                        </m:r>
                      </m:sub>
                    </m:sSub>
                    <m:f>
                      <m:fPr>
                        <m:ctrlPr>
                          <a:rPr lang="en-US" altLang="zh-CN" b="1" i="1">
                            <a:latin typeface="Cambria Math" panose="02040503050406030204" pitchFamily="18" charset="0"/>
                          </a:rPr>
                        </m:ctrlPr>
                      </m:fPr>
                      <m:num>
                        <m:sSup>
                          <m:sSupPr>
                            <m:ctrlPr>
                              <a:rPr lang="en-US" altLang="zh-CN" b="1" i="1">
                                <a:latin typeface="Cambria Math" panose="02040503050406030204" pitchFamily="18" charset="0"/>
                              </a:rPr>
                            </m:ctrlPr>
                          </m:sSupPr>
                          <m:e>
                            <m:r>
                              <a:rPr lang="zh-CN" altLang="en-US" b="1" i="1">
                                <a:latin typeface="Cambria Math"/>
                              </a:rPr>
                              <m:t>𝝏</m:t>
                            </m:r>
                          </m:e>
                          <m:sup>
                            <m:r>
                              <a:rPr lang="en-US" altLang="zh-CN" b="1" i="1">
                                <a:latin typeface="Cambria Math"/>
                              </a:rPr>
                              <m:t>𝟐</m:t>
                            </m:r>
                          </m:sup>
                        </m:sSup>
                        <m:r>
                          <a:rPr lang="en-US" altLang="zh-CN" b="1" i="1">
                            <a:latin typeface="Cambria Math"/>
                            <a:ea typeface="Cambria Math"/>
                          </a:rPr>
                          <m:t>∆</m:t>
                        </m:r>
                        <m:r>
                          <a:rPr lang="en-US" altLang="zh-CN" b="1" i="1">
                            <a:latin typeface="Cambria Math"/>
                          </a:rPr>
                          <m:t>𝒑</m:t>
                        </m:r>
                      </m:num>
                      <m:den>
                        <m:r>
                          <a:rPr lang="zh-CN" altLang="en-US" b="1" i="1">
                            <a:latin typeface="Cambria Math"/>
                          </a:rPr>
                          <m:t>𝝏</m:t>
                        </m:r>
                        <m:sSup>
                          <m:sSupPr>
                            <m:ctrlPr>
                              <a:rPr lang="en-US" altLang="zh-CN" b="1" i="1">
                                <a:latin typeface="Cambria Math" panose="02040503050406030204" pitchFamily="18" charset="0"/>
                              </a:rPr>
                            </m:ctrlPr>
                          </m:sSupPr>
                          <m:e>
                            <m:r>
                              <a:rPr lang="en-US" altLang="zh-CN" b="1" i="1">
                                <a:latin typeface="Cambria Math"/>
                              </a:rPr>
                              <m:t>𝒙</m:t>
                            </m:r>
                          </m:e>
                          <m:sup>
                            <m:r>
                              <a:rPr lang="en-US" altLang="zh-CN" b="1" i="1">
                                <a:latin typeface="Cambria Math"/>
                              </a:rPr>
                              <m:t>𝟐</m:t>
                            </m:r>
                          </m:sup>
                        </m:sSup>
                      </m:den>
                    </m:f>
                  </m:oMath>
                </a14:m>
                <a:r>
                  <a:rPr lang="en-US" altLang="zh-CN" b="1" dirty="0"/>
                  <a:t> </a:t>
                </a:r>
                <a14:m>
                  <m:oMath xmlns:m="http://schemas.openxmlformats.org/officeDocument/2006/math">
                    <m:r>
                      <a:rPr lang="en-US" altLang="zh-CN" b="1">
                        <a:latin typeface="Cambria Math"/>
                      </a:rPr>
                      <m:t>−</m:t>
                    </m:r>
                    <m:f>
                      <m:fPr>
                        <m:ctrlPr>
                          <a:rPr lang="en-US" altLang="zh-CN" b="1" i="1">
                            <a:latin typeface="Cambria Math" panose="02040503050406030204" pitchFamily="18" charset="0"/>
                          </a:rPr>
                        </m:ctrlPr>
                      </m:fPr>
                      <m:num>
                        <m:r>
                          <a:rPr lang="en-US" altLang="zh-CN" b="1" i="1">
                            <a:latin typeface="Cambria Math"/>
                            <a:ea typeface="Cambria Math"/>
                          </a:rPr>
                          <m:t>∆</m:t>
                        </m:r>
                        <m:r>
                          <a:rPr lang="en-US" altLang="zh-CN" b="1" i="1">
                            <a:latin typeface="Cambria Math"/>
                            <a:ea typeface="Cambria Math"/>
                          </a:rPr>
                          <m:t>𝒑</m:t>
                        </m:r>
                      </m:num>
                      <m:den>
                        <m:r>
                          <a:rPr lang="zh-CN" altLang="en-US" b="1" i="1">
                            <a:latin typeface="Cambria Math"/>
                          </a:rPr>
                          <m:t>𝝉</m:t>
                        </m:r>
                      </m:den>
                    </m:f>
                    <m:r>
                      <a:rPr lang="en-US" altLang="zh-CN" b="1">
                        <a:latin typeface="Cambria Math"/>
                      </a:rPr>
                      <m:t>+</m:t>
                    </m:r>
                    <m:r>
                      <a:rPr lang="en-US" altLang="zh-CN" b="1">
                        <a:latin typeface="Cambria Math"/>
                      </a:rPr>
                      <m:t>𝐆</m:t>
                    </m:r>
                  </m:oMath>
                </a14:m>
                <a:endParaRPr lang="zh-CN" altLang="en-US" b="1" dirty="0"/>
              </a:p>
            </p:txBody>
          </p:sp>
        </mc:Choice>
        <mc:Fallback xmlns="">
          <p:sp>
            <p:nvSpPr>
              <p:cNvPr id="20" name="TextBox 19"/>
              <p:cNvSpPr txBox="1">
                <a:spLocks noRot="1" noChangeAspect="1" noMove="1" noResize="1" noEditPoints="1" noAdjustHandles="1" noChangeArrowheads="1" noChangeShapeType="1" noTextEdit="1"/>
              </p:cNvSpPr>
              <p:nvPr/>
            </p:nvSpPr>
            <p:spPr>
              <a:xfrm>
                <a:off x="2038676" y="4571106"/>
                <a:ext cx="8266642" cy="832023"/>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1959504" y="5405628"/>
                <a:ext cx="8266642" cy="832023"/>
              </a:xfrm>
              <a:prstGeom prst="rect">
                <a:avLst/>
              </a:prstGeom>
              <a:noFill/>
            </p:spPr>
            <p:txBody>
              <a:bodyPr wrap="square" rtlCol="0">
                <a:spAutoFit/>
              </a:bodyPr>
              <a:lstStyle/>
              <a:p>
                <a14:m>
                  <m:oMath xmlns:m="http://schemas.openxmlformats.org/officeDocument/2006/math">
                    <m:f>
                      <m:fPr>
                        <m:ctrlPr>
                          <a:rPr lang="en-US" altLang="zh-CN" b="1" i="1">
                            <a:latin typeface="Cambria Math" panose="02040503050406030204" pitchFamily="18" charset="0"/>
                          </a:rPr>
                        </m:ctrlPr>
                      </m:fPr>
                      <m:num>
                        <m:r>
                          <a:rPr lang="zh-CN" altLang="en-US" b="1" i="1">
                            <a:latin typeface="Cambria Math"/>
                          </a:rPr>
                          <m:t>𝝏</m:t>
                        </m:r>
                        <m:r>
                          <a:rPr lang="zh-CN" altLang="en-US" b="1" i="1">
                            <a:latin typeface="Cambria Math"/>
                          </a:rPr>
                          <m:t>∆</m:t>
                        </m:r>
                        <m:r>
                          <a:rPr lang="en-US" altLang="zh-CN" b="1" i="1">
                            <a:latin typeface="Cambria Math"/>
                          </a:rPr>
                          <m:t>𝒏</m:t>
                        </m:r>
                      </m:num>
                      <m:den>
                        <m:r>
                          <a:rPr lang="zh-CN" altLang="en-US" b="1" i="1">
                            <a:latin typeface="Cambria Math"/>
                          </a:rPr>
                          <m:t>𝝏</m:t>
                        </m:r>
                        <m:r>
                          <a:rPr lang="en-US" altLang="zh-CN" b="1" i="1">
                            <a:latin typeface="Cambria Math"/>
                          </a:rPr>
                          <m:t>𝒕</m:t>
                        </m:r>
                      </m:den>
                    </m:f>
                    <m:r>
                      <a:rPr lang="en-US" altLang="zh-CN" b="1" i="1">
                        <a:latin typeface="Cambria Math"/>
                      </a:rPr>
                      <m:t>=</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𝒏</m:t>
                        </m:r>
                      </m:sub>
                    </m:sSub>
                    <m:r>
                      <a:rPr lang="en-US" altLang="zh-CN" b="1" i="1">
                        <a:latin typeface="Cambria Math"/>
                        <a:ea typeface="Cambria Math"/>
                      </a:rPr>
                      <m:t>∈</m:t>
                    </m:r>
                    <m:f>
                      <m:fPr>
                        <m:ctrlPr>
                          <a:rPr lang="en-US" altLang="zh-CN" b="1" i="1">
                            <a:latin typeface="Cambria Math" panose="02040503050406030204" pitchFamily="18" charset="0"/>
                          </a:rPr>
                        </m:ctrlPr>
                      </m:fPr>
                      <m:num>
                        <m:r>
                          <a:rPr lang="zh-CN" altLang="en-US" b="1" i="1">
                            <a:latin typeface="Cambria Math"/>
                          </a:rPr>
                          <m:t>𝝏</m:t>
                        </m:r>
                        <m:r>
                          <a:rPr lang="zh-CN" altLang="en-US" b="1" i="1">
                            <a:latin typeface="Cambria Math"/>
                          </a:rPr>
                          <m:t>∆</m:t>
                        </m:r>
                        <m:r>
                          <a:rPr lang="en-US" altLang="zh-CN" b="1" i="1">
                            <a:latin typeface="Cambria Math"/>
                          </a:rPr>
                          <m:t>𝒏</m:t>
                        </m:r>
                      </m:num>
                      <m:den>
                        <m:r>
                          <a:rPr lang="zh-CN" altLang="en-US" b="1" i="1">
                            <a:latin typeface="Cambria Math"/>
                          </a:rPr>
                          <m:t>𝝏</m:t>
                        </m:r>
                        <m:r>
                          <a:rPr lang="en-US" altLang="zh-CN" b="1" i="1">
                            <a:latin typeface="Cambria Math"/>
                          </a:rPr>
                          <m:t>𝒙</m:t>
                        </m:r>
                      </m:den>
                    </m:f>
                    <m:r>
                      <a:rPr lang="en-US" altLang="zh-CN" b="1" i="1">
                        <a:latin typeface="Cambria Math"/>
                      </a:rPr>
                      <m:t>+</m:t>
                    </m:r>
                    <m:r>
                      <a:rPr lang="en-US" altLang="zh-CN" b="1" i="1">
                        <a:latin typeface="Cambria Math"/>
                      </a:rPr>
                      <m:t>𝒏</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𝒏</m:t>
                        </m:r>
                      </m:sub>
                    </m:sSub>
                    <m:f>
                      <m:fPr>
                        <m:ctrlPr>
                          <a:rPr lang="en-US" altLang="zh-CN" b="1" i="1">
                            <a:latin typeface="Cambria Math" panose="02040503050406030204" pitchFamily="18" charset="0"/>
                          </a:rPr>
                        </m:ctrlPr>
                      </m:fPr>
                      <m:num>
                        <m:r>
                          <a:rPr lang="en-US" altLang="zh-CN" b="1" i="1">
                            <a:latin typeface="Cambria Math"/>
                          </a:rPr>
                          <m:t>𝒆</m:t>
                        </m:r>
                        <m:d>
                          <m:dPr>
                            <m:ctrlPr>
                              <a:rPr lang="en-US" altLang="zh-CN" b="1" i="1">
                                <a:latin typeface="Cambria Math" panose="02040503050406030204" pitchFamily="18" charset="0"/>
                              </a:rPr>
                            </m:ctrlPr>
                          </m:dPr>
                          <m:e>
                            <m:r>
                              <a:rPr lang="en-US" altLang="zh-CN" b="1" i="1">
                                <a:latin typeface="Cambria Math"/>
                                <a:ea typeface="Cambria Math"/>
                              </a:rPr>
                              <m:t>∆</m:t>
                            </m:r>
                            <m:r>
                              <a:rPr lang="en-US" altLang="zh-CN" b="1" i="1">
                                <a:latin typeface="Cambria Math"/>
                              </a:rPr>
                              <m:t>𝒑</m:t>
                            </m:r>
                            <m:r>
                              <a:rPr lang="en-US" altLang="zh-CN" b="1" i="1">
                                <a:latin typeface="Cambria Math"/>
                              </a:rPr>
                              <m:t>−∆</m:t>
                            </m:r>
                            <m:r>
                              <a:rPr lang="en-US" altLang="zh-CN" b="1" i="1">
                                <a:latin typeface="Cambria Math"/>
                              </a:rPr>
                              <m:t>𝒏</m:t>
                            </m:r>
                          </m:e>
                        </m:d>
                      </m:num>
                      <m:den>
                        <m:sSub>
                          <m:sSubPr>
                            <m:ctrlPr>
                              <a:rPr lang="en-US" altLang="zh-CN" b="1" i="1">
                                <a:latin typeface="Cambria Math" panose="02040503050406030204" pitchFamily="18" charset="0"/>
                              </a:rPr>
                            </m:ctrlPr>
                          </m:sSubPr>
                          <m:e>
                            <m:r>
                              <a:rPr lang="zh-CN" altLang="en-US" b="1" i="1">
                                <a:latin typeface="Cambria Math"/>
                              </a:rPr>
                              <m:t>𝜺</m:t>
                            </m:r>
                          </m:e>
                          <m:sub>
                            <m:r>
                              <a:rPr lang="en-US" altLang="zh-CN" b="1" i="1">
                                <a:latin typeface="Cambria Math"/>
                              </a:rPr>
                              <m:t>𝟎</m:t>
                            </m:r>
                          </m:sub>
                        </m:sSub>
                        <m:sSub>
                          <m:sSubPr>
                            <m:ctrlPr>
                              <a:rPr lang="en-US" altLang="zh-CN" b="1" i="1">
                                <a:latin typeface="Cambria Math" panose="02040503050406030204" pitchFamily="18" charset="0"/>
                              </a:rPr>
                            </m:ctrlPr>
                          </m:sSubPr>
                          <m:e>
                            <m:r>
                              <a:rPr lang="zh-CN" altLang="en-US" b="1" i="1">
                                <a:latin typeface="Cambria Math"/>
                              </a:rPr>
                              <m:t>𝜺</m:t>
                            </m:r>
                          </m:e>
                          <m:sub>
                            <m:r>
                              <a:rPr lang="en-US" altLang="zh-CN" b="1" i="1">
                                <a:latin typeface="Cambria Math"/>
                              </a:rPr>
                              <m:t>𝒓</m:t>
                            </m:r>
                          </m:sub>
                        </m:sSub>
                      </m:den>
                    </m:f>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𝑫</m:t>
                        </m:r>
                      </m:e>
                      <m:sub>
                        <m:r>
                          <a:rPr lang="en-US" altLang="zh-CN" b="1" i="1">
                            <a:latin typeface="Cambria Math"/>
                          </a:rPr>
                          <m:t>𝒏</m:t>
                        </m:r>
                      </m:sub>
                    </m:sSub>
                    <m:f>
                      <m:fPr>
                        <m:ctrlPr>
                          <a:rPr lang="en-US" altLang="zh-CN" b="1" i="1">
                            <a:latin typeface="Cambria Math" panose="02040503050406030204" pitchFamily="18" charset="0"/>
                          </a:rPr>
                        </m:ctrlPr>
                      </m:fPr>
                      <m:num>
                        <m:sSup>
                          <m:sSupPr>
                            <m:ctrlPr>
                              <a:rPr lang="en-US" altLang="zh-CN" b="1" i="1">
                                <a:latin typeface="Cambria Math" panose="02040503050406030204" pitchFamily="18" charset="0"/>
                              </a:rPr>
                            </m:ctrlPr>
                          </m:sSupPr>
                          <m:e>
                            <m:r>
                              <a:rPr lang="zh-CN" altLang="en-US" b="1" i="1">
                                <a:latin typeface="Cambria Math"/>
                              </a:rPr>
                              <m:t>𝝏</m:t>
                            </m:r>
                          </m:e>
                          <m:sup>
                            <m:r>
                              <a:rPr lang="en-US" altLang="zh-CN" b="1" i="1">
                                <a:latin typeface="Cambria Math"/>
                              </a:rPr>
                              <m:t>𝟐</m:t>
                            </m:r>
                          </m:sup>
                        </m:sSup>
                        <m:r>
                          <a:rPr lang="en-US" altLang="zh-CN" b="1" i="1">
                            <a:latin typeface="Cambria Math"/>
                            <a:ea typeface="Cambria Math"/>
                          </a:rPr>
                          <m:t>∆</m:t>
                        </m:r>
                        <m:r>
                          <a:rPr lang="en-US" altLang="zh-CN" b="1" i="1">
                            <a:latin typeface="Cambria Math"/>
                            <a:ea typeface="Cambria Math"/>
                          </a:rPr>
                          <m:t>𝒏</m:t>
                        </m:r>
                      </m:num>
                      <m:den>
                        <m:r>
                          <a:rPr lang="zh-CN" altLang="en-US" b="1" i="1">
                            <a:latin typeface="Cambria Math"/>
                          </a:rPr>
                          <m:t>𝝏</m:t>
                        </m:r>
                        <m:sSup>
                          <m:sSupPr>
                            <m:ctrlPr>
                              <a:rPr lang="en-US" altLang="zh-CN" b="1" i="1">
                                <a:latin typeface="Cambria Math" panose="02040503050406030204" pitchFamily="18" charset="0"/>
                              </a:rPr>
                            </m:ctrlPr>
                          </m:sSupPr>
                          <m:e>
                            <m:r>
                              <a:rPr lang="en-US" altLang="zh-CN" b="1" i="1">
                                <a:latin typeface="Cambria Math"/>
                              </a:rPr>
                              <m:t>𝒙</m:t>
                            </m:r>
                          </m:e>
                          <m:sup>
                            <m:r>
                              <a:rPr lang="en-US" altLang="zh-CN" b="1" i="1">
                                <a:latin typeface="Cambria Math"/>
                              </a:rPr>
                              <m:t>𝟐</m:t>
                            </m:r>
                          </m:sup>
                        </m:sSup>
                      </m:den>
                    </m:f>
                  </m:oMath>
                </a14:m>
                <a:r>
                  <a:rPr lang="en-US" altLang="zh-CN" b="1" dirty="0"/>
                  <a:t> </a:t>
                </a:r>
                <a14:m>
                  <m:oMath xmlns:m="http://schemas.openxmlformats.org/officeDocument/2006/math">
                    <m:r>
                      <a:rPr lang="en-US" altLang="zh-CN" b="1">
                        <a:latin typeface="Cambria Math"/>
                      </a:rPr>
                      <m:t>−</m:t>
                    </m:r>
                    <m:f>
                      <m:fPr>
                        <m:ctrlPr>
                          <a:rPr lang="en-US" altLang="zh-CN" b="1" i="1">
                            <a:latin typeface="Cambria Math" panose="02040503050406030204" pitchFamily="18" charset="0"/>
                          </a:rPr>
                        </m:ctrlPr>
                      </m:fPr>
                      <m:num>
                        <m:r>
                          <a:rPr lang="en-US" altLang="zh-CN" b="1" i="1">
                            <a:latin typeface="Cambria Math"/>
                            <a:ea typeface="Cambria Math"/>
                          </a:rPr>
                          <m:t>∆</m:t>
                        </m:r>
                        <m:r>
                          <a:rPr lang="en-US" altLang="zh-CN" b="1" i="1">
                            <a:latin typeface="Cambria Math"/>
                            <a:ea typeface="Cambria Math"/>
                          </a:rPr>
                          <m:t>𝒏</m:t>
                        </m:r>
                      </m:num>
                      <m:den>
                        <m:r>
                          <a:rPr lang="zh-CN" altLang="en-US" b="1" i="1">
                            <a:latin typeface="Cambria Math"/>
                          </a:rPr>
                          <m:t>𝝉</m:t>
                        </m:r>
                      </m:den>
                    </m:f>
                    <m:r>
                      <a:rPr lang="en-US" altLang="zh-CN" b="1">
                        <a:latin typeface="Cambria Math"/>
                      </a:rPr>
                      <m:t>+</m:t>
                    </m:r>
                    <m:r>
                      <a:rPr lang="en-US" altLang="zh-CN" b="1">
                        <a:latin typeface="Cambria Math"/>
                      </a:rPr>
                      <m:t>𝐆</m:t>
                    </m:r>
                  </m:oMath>
                </a14:m>
                <a:endParaRPr lang="zh-CN" altLang="en-US" b="1" dirty="0"/>
              </a:p>
            </p:txBody>
          </p:sp>
        </mc:Choice>
        <mc:Fallback xmlns="">
          <p:sp>
            <p:nvSpPr>
              <p:cNvPr id="21" name="TextBox 20"/>
              <p:cNvSpPr txBox="1">
                <a:spLocks noRot="1" noChangeAspect="1" noMove="1" noResize="1" noEditPoints="1" noAdjustHandles="1" noChangeArrowheads="1" noChangeShapeType="1" noTextEdit="1"/>
              </p:cNvSpPr>
              <p:nvPr/>
            </p:nvSpPr>
            <p:spPr>
              <a:xfrm>
                <a:off x="1959504" y="5405628"/>
                <a:ext cx="8266642" cy="832023"/>
              </a:xfrm>
              <a:prstGeom prst="rect">
                <a:avLst/>
              </a:prstGeom>
              <a:blipFill>
                <a:blip r:embed="rId10"/>
                <a:stretch>
                  <a:fillRect/>
                </a:stretch>
              </a:blipFill>
            </p:spPr>
            <p:txBody>
              <a:bodyPr/>
              <a:lstStyle/>
              <a:p>
                <a:r>
                  <a:rPr lang="zh-CN" altLang="en-US">
                    <a:noFill/>
                  </a:rPr>
                  <a:t> </a:t>
                </a:r>
              </a:p>
            </p:txBody>
          </p:sp>
        </mc:Fallback>
      </mc:AlternateContent>
      <p:grpSp>
        <p:nvGrpSpPr>
          <p:cNvPr id="14" name="组合 13"/>
          <p:cNvGrpSpPr/>
          <p:nvPr/>
        </p:nvGrpSpPr>
        <p:grpSpPr>
          <a:xfrm>
            <a:off x="10029093" y="6448526"/>
            <a:ext cx="552450" cy="314325"/>
            <a:chOff x="5172075" y="6438900"/>
            <a:chExt cx="552450" cy="314325"/>
          </a:xfrm>
        </p:grpSpPr>
        <p:sp>
          <p:nvSpPr>
            <p:cNvPr id="15" name="棱台 14"/>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21"/>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mc:AlternateContent xmlns:mc="http://schemas.openxmlformats.org/markup-compatibility/2006" xmlns:a14="http://schemas.microsoft.com/office/drawing/2010/main">
        <mc:Choice Requires="a14">
          <p:sp>
            <p:nvSpPr>
              <p:cNvPr id="8" name="TextBox 7"/>
              <p:cNvSpPr txBox="1"/>
              <p:nvPr/>
            </p:nvSpPr>
            <p:spPr>
              <a:xfrm>
                <a:off x="1678377" y="2644259"/>
                <a:ext cx="855259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a:rPr>
                        <m:t>𝝆</m:t>
                      </m:r>
                      <m:r>
                        <a:rPr lang="en-US" altLang="zh-CN" b="1" i="1">
                          <a:latin typeface="Cambria Math"/>
                        </a:rPr>
                        <m:t>=</m:t>
                      </m:r>
                      <m:r>
                        <a:rPr lang="en-US" altLang="zh-CN" b="1" i="1">
                          <a:latin typeface="Cambria Math"/>
                        </a:rPr>
                        <m:t>𝒆</m:t>
                      </m:r>
                      <m:d>
                        <m:dPr>
                          <m:begChr m:val="["/>
                          <m:endChr m:val="]"/>
                          <m:ctrlPr>
                            <a:rPr lang="en-US" altLang="zh-CN" b="1" i="1">
                              <a:latin typeface="Cambria Math" panose="02040503050406030204" pitchFamily="18" charset="0"/>
                            </a:rPr>
                          </m:ctrlPr>
                        </m:dPr>
                        <m:e>
                          <m:sSub>
                            <m:sSubPr>
                              <m:ctrlPr>
                                <a:rPr lang="en-US" altLang="zh-CN" b="1" i="1">
                                  <a:latin typeface="Cambria Math" panose="02040503050406030204" pitchFamily="18" charset="0"/>
                                </a:rPr>
                              </m:ctrlPr>
                            </m:sSubPr>
                            <m:e>
                              <m:r>
                                <a:rPr lang="en-US" altLang="zh-CN" b="1" i="1">
                                  <a:latin typeface="Cambria Math"/>
                                </a:rPr>
                                <m:t>𝒑</m:t>
                              </m:r>
                            </m:e>
                            <m:sub>
                              <m:r>
                                <a:rPr lang="en-US" altLang="zh-CN" b="1" i="1">
                                  <a:latin typeface="Cambria Math"/>
                                </a:rPr>
                                <m:t>𝟎</m:t>
                              </m:r>
                            </m:sub>
                          </m:sSub>
                          <m:r>
                            <a:rPr lang="en-US" altLang="zh-CN" b="1" i="1">
                              <a:latin typeface="Cambria Math"/>
                            </a:rPr>
                            <m:t>+</m:t>
                          </m:r>
                          <m:r>
                            <a:rPr lang="en-US" altLang="zh-CN" b="1" i="1">
                              <a:latin typeface="Cambria Math"/>
                              <a:ea typeface="Cambria Math"/>
                            </a:rPr>
                            <m:t>∆</m:t>
                          </m:r>
                          <m:r>
                            <a:rPr lang="en-US" altLang="zh-CN" b="1" i="1">
                              <a:latin typeface="Cambria Math"/>
                              <a:ea typeface="Cambria Math"/>
                            </a:rPr>
                            <m:t>𝒑</m:t>
                          </m:r>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𝒏</m:t>
                              </m:r>
                            </m:e>
                            <m:sub>
                              <m:r>
                                <a:rPr lang="en-US" altLang="zh-CN" b="1" i="1">
                                  <a:latin typeface="Cambria Math"/>
                                </a:rPr>
                                <m:t>𝟎</m:t>
                              </m:r>
                            </m:sub>
                          </m:sSub>
                          <m:r>
                            <a:rPr lang="en-US" altLang="zh-CN" b="1" i="1">
                              <a:latin typeface="Cambria Math"/>
                            </a:rPr>
                            <m:t>+</m:t>
                          </m:r>
                          <m:r>
                            <a:rPr lang="en-US" altLang="zh-CN" b="1" i="1">
                              <a:latin typeface="Cambria Math"/>
                              <a:ea typeface="Cambria Math"/>
                            </a:rPr>
                            <m:t>∆</m:t>
                          </m:r>
                          <m:r>
                            <a:rPr lang="en-US" altLang="zh-CN" b="1" i="1">
                              <a:latin typeface="Cambria Math"/>
                              <a:ea typeface="Cambria Math"/>
                            </a:rPr>
                            <m:t>𝒏</m:t>
                          </m:r>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m:t>
                              </m:r>
                              <m:r>
                                <a:rPr lang="en-US" altLang="zh-CN" b="1" i="1">
                                  <a:latin typeface="Cambria Math"/>
                                </a:rPr>
                                <m:t>𝑵</m:t>
                              </m:r>
                            </m:e>
                            <m:sub>
                              <m:r>
                                <a:rPr lang="en-US" altLang="zh-CN" b="1" i="1">
                                  <a:latin typeface="Cambria Math"/>
                                </a:rPr>
                                <m:t>𝒅</m:t>
                              </m:r>
                            </m:sub>
                          </m:sSub>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𝒏</m:t>
                              </m:r>
                            </m:e>
                            <m:sub>
                              <m:r>
                                <a:rPr lang="en-US" altLang="zh-CN" b="1" i="1">
                                  <a:latin typeface="Cambria Math"/>
                                </a:rPr>
                                <m:t>𝒅</m:t>
                              </m:r>
                            </m:sub>
                          </m:sSub>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𝑵</m:t>
                              </m:r>
                            </m:e>
                            <m:sub>
                              <m:r>
                                <a:rPr lang="en-US" altLang="zh-CN" b="1" i="1">
                                  <a:latin typeface="Cambria Math"/>
                                </a:rPr>
                                <m:t>𝒂</m:t>
                              </m:r>
                            </m:sub>
                          </m:sSub>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𝒑</m:t>
                              </m:r>
                            </m:e>
                            <m:sub>
                              <m:r>
                                <a:rPr lang="en-US" altLang="zh-CN" b="1" i="1">
                                  <a:latin typeface="Cambria Math"/>
                                </a:rPr>
                                <m:t>𝒂</m:t>
                              </m:r>
                            </m:sub>
                          </m:sSub>
                          <m:r>
                            <a:rPr lang="en-US" altLang="zh-CN" b="1" i="1">
                              <a:latin typeface="Cambria Math"/>
                            </a:rPr>
                            <m:t>)</m:t>
                          </m:r>
                        </m:e>
                      </m:d>
                    </m:oMath>
                  </m:oMathPara>
                </a14:m>
                <a:endParaRPr lang="zh-CN" altLang="en-US" b="1" dirty="0"/>
              </a:p>
            </p:txBody>
          </p:sp>
        </mc:Choice>
        <mc:Fallback xmlns="">
          <p:sp>
            <p:nvSpPr>
              <p:cNvPr id="8" name="TextBox 7"/>
              <p:cNvSpPr txBox="1">
                <a:spLocks noRot="1" noChangeAspect="1" noMove="1" noResize="1" noEditPoints="1" noAdjustHandles="1" noChangeArrowheads="1" noChangeShapeType="1" noTextEdit="1"/>
              </p:cNvSpPr>
              <p:nvPr/>
            </p:nvSpPr>
            <p:spPr>
              <a:xfrm>
                <a:off x="1678377" y="2644259"/>
                <a:ext cx="8552598" cy="523220"/>
              </a:xfrm>
              <a:prstGeom prst="rect">
                <a:avLst/>
              </a:prstGeom>
              <a:blipFill>
                <a:blip r:embed="rId11"/>
                <a:stretch>
                  <a:fillRect/>
                </a:stretch>
              </a:blipFill>
            </p:spPr>
            <p:txBody>
              <a:bodyPr/>
              <a:lstStyle/>
              <a:p>
                <a:r>
                  <a:rPr lang="zh-CN" altLang="en-US">
                    <a:noFill/>
                  </a:rPr>
                  <a:t> </a:t>
                </a:r>
              </a:p>
            </p:txBody>
          </p:sp>
        </mc:Fallback>
      </mc:AlternateContent>
      <p:sp>
        <p:nvSpPr>
          <p:cNvPr id="9" name="任意多边形 8"/>
          <p:cNvSpPr/>
          <p:nvPr/>
        </p:nvSpPr>
        <p:spPr>
          <a:xfrm>
            <a:off x="2799564" y="2743679"/>
            <a:ext cx="514302" cy="436253"/>
          </a:xfrm>
          <a:custGeom>
            <a:avLst/>
            <a:gdLst>
              <a:gd name="connsiteX0" fmla="*/ 96036 w 468176"/>
              <a:gd name="connsiteY0" fmla="*/ 0 h 394201"/>
              <a:gd name="connsiteX1" fmla="*/ 64138 w 468176"/>
              <a:gd name="connsiteY1" fmla="*/ 63796 h 394201"/>
              <a:gd name="connsiteX2" fmla="*/ 32241 w 468176"/>
              <a:gd name="connsiteY2" fmla="*/ 85061 h 394201"/>
              <a:gd name="connsiteX3" fmla="*/ 10976 w 468176"/>
              <a:gd name="connsiteY3" fmla="*/ 116958 h 394201"/>
              <a:gd name="connsiteX4" fmla="*/ 10976 w 468176"/>
              <a:gd name="connsiteY4" fmla="*/ 244549 h 394201"/>
              <a:gd name="connsiteX5" fmla="*/ 42873 w 468176"/>
              <a:gd name="connsiteY5" fmla="*/ 318977 h 394201"/>
              <a:gd name="connsiteX6" fmla="*/ 106669 w 468176"/>
              <a:gd name="connsiteY6" fmla="*/ 350875 h 394201"/>
              <a:gd name="connsiteX7" fmla="*/ 138566 w 468176"/>
              <a:gd name="connsiteY7" fmla="*/ 372140 h 394201"/>
              <a:gd name="connsiteX8" fmla="*/ 202362 w 468176"/>
              <a:gd name="connsiteY8" fmla="*/ 393405 h 394201"/>
              <a:gd name="connsiteX9" fmla="*/ 425645 w 468176"/>
              <a:gd name="connsiteY9" fmla="*/ 372140 h 394201"/>
              <a:gd name="connsiteX10" fmla="*/ 457543 w 468176"/>
              <a:gd name="connsiteY10" fmla="*/ 350875 h 394201"/>
              <a:gd name="connsiteX11" fmla="*/ 468176 w 468176"/>
              <a:gd name="connsiteY11" fmla="*/ 297712 h 394201"/>
              <a:gd name="connsiteX12" fmla="*/ 425645 w 468176"/>
              <a:gd name="connsiteY12" fmla="*/ 223284 h 394201"/>
              <a:gd name="connsiteX13" fmla="*/ 393748 w 468176"/>
              <a:gd name="connsiteY13" fmla="*/ 212651 h 394201"/>
              <a:gd name="connsiteX14" fmla="*/ 329952 w 468176"/>
              <a:gd name="connsiteY14" fmla="*/ 159489 h 394201"/>
              <a:gd name="connsiteX15" fmla="*/ 298055 w 468176"/>
              <a:gd name="connsiteY15" fmla="*/ 95693 h 394201"/>
              <a:gd name="connsiteX16" fmla="*/ 266157 w 468176"/>
              <a:gd name="connsiteY16" fmla="*/ 42530 h 394201"/>
              <a:gd name="connsiteX17" fmla="*/ 212994 w 468176"/>
              <a:gd name="connsiteY17" fmla="*/ 31898 h 394201"/>
              <a:gd name="connsiteX18" fmla="*/ 149199 w 468176"/>
              <a:gd name="connsiteY18" fmla="*/ 10633 h 394201"/>
              <a:gd name="connsiteX19" fmla="*/ 96036 w 468176"/>
              <a:gd name="connsiteY19" fmla="*/ 0 h 394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68176" h="394201">
                <a:moveTo>
                  <a:pt x="96036" y="0"/>
                </a:moveTo>
                <a:cubicBezTo>
                  <a:pt x="85403" y="21265"/>
                  <a:pt x="78403" y="44776"/>
                  <a:pt x="64138" y="63796"/>
                </a:cubicBezTo>
                <a:cubicBezTo>
                  <a:pt x="56471" y="74019"/>
                  <a:pt x="41277" y="76025"/>
                  <a:pt x="32241" y="85061"/>
                </a:cubicBezTo>
                <a:cubicBezTo>
                  <a:pt x="23205" y="94097"/>
                  <a:pt x="18064" y="106326"/>
                  <a:pt x="10976" y="116958"/>
                </a:cubicBezTo>
                <a:cubicBezTo>
                  <a:pt x="-3214" y="187904"/>
                  <a:pt x="-4097" y="161649"/>
                  <a:pt x="10976" y="244549"/>
                </a:cubicBezTo>
                <a:cubicBezTo>
                  <a:pt x="16399" y="274374"/>
                  <a:pt x="20768" y="296872"/>
                  <a:pt x="42873" y="318977"/>
                </a:cubicBezTo>
                <a:cubicBezTo>
                  <a:pt x="73343" y="349447"/>
                  <a:pt x="72079" y="333580"/>
                  <a:pt x="106669" y="350875"/>
                </a:cubicBezTo>
                <a:cubicBezTo>
                  <a:pt x="118098" y="356590"/>
                  <a:pt x="126889" y="366950"/>
                  <a:pt x="138566" y="372140"/>
                </a:cubicBezTo>
                <a:cubicBezTo>
                  <a:pt x="159050" y="381244"/>
                  <a:pt x="202362" y="393405"/>
                  <a:pt x="202362" y="393405"/>
                </a:cubicBezTo>
                <a:cubicBezTo>
                  <a:pt x="207151" y="393139"/>
                  <a:pt x="367826" y="401049"/>
                  <a:pt x="425645" y="372140"/>
                </a:cubicBezTo>
                <a:cubicBezTo>
                  <a:pt x="437075" y="366425"/>
                  <a:pt x="446910" y="357963"/>
                  <a:pt x="457543" y="350875"/>
                </a:cubicBezTo>
                <a:cubicBezTo>
                  <a:pt x="461087" y="333154"/>
                  <a:pt x="468176" y="315784"/>
                  <a:pt x="468176" y="297712"/>
                </a:cubicBezTo>
                <a:cubicBezTo>
                  <a:pt x="468176" y="263794"/>
                  <a:pt x="453182" y="241642"/>
                  <a:pt x="425645" y="223284"/>
                </a:cubicBezTo>
                <a:cubicBezTo>
                  <a:pt x="416320" y="217067"/>
                  <a:pt x="403772" y="217663"/>
                  <a:pt x="393748" y="212651"/>
                </a:cubicBezTo>
                <a:cubicBezTo>
                  <a:pt x="364141" y="197847"/>
                  <a:pt x="353468" y="183004"/>
                  <a:pt x="329952" y="159489"/>
                </a:cubicBezTo>
                <a:cubicBezTo>
                  <a:pt x="303232" y="79323"/>
                  <a:pt x="339273" y="178128"/>
                  <a:pt x="298055" y="95693"/>
                </a:cubicBezTo>
                <a:cubicBezTo>
                  <a:pt x="287337" y="74258"/>
                  <a:pt x="292587" y="53857"/>
                  <a:pt x="266157" y="42530"/>
                </a:cubicBezTo>
                <a:cubicBezTo>
                  <a:pt x="249546" y="35411"/>
                  <a:pt x="230429" y="36653"/>
                  <a:pt x="212994" y="31898"/>
                </a:cubicBezTo>
                <a:cubicBezTo>
                  <a:pt x="191369" y="26000"/>
                  <a:pt x="170464" y="17721"/>
                  <a:pt x="149199" y="10633"/>
                </a:cubicBezTo>
                <a:lnTo>
                  <a:pt x="96036" y="0"/>
                </a:lnTo>
                <a:close/>
              </a:path>
            </a:pathLst>
          </a:cu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任意多边形 10"/>
          <p:cNvSpPr/>
          <p:nvPr/>
        </p:nvSpPr>
        <p:spPr>
          <a:xfrm>
            <a:off x="4180451" y="2743679"/>
            <a:ext cx="926722" cy="456721"/>
          </a:xfrm>
          <a:custGeom>
            <a:avLst/>
            <a:gdLst>
              <a:gd name="connsiteX0" fmla="*/ 85060 w 414670"/>
              <a:gd name="connsiteY0" fmla="*/ 0 h 418366"/>
              <a:gd name="connsiteX1" fmla="*/ 21265 w 414670"/>
              <a:gd name="connsiteY1" fmla="*/ 10633 h 418366"/>
              <a:gd name="connsiteX2" fmla="*/ 10632 w 414670"/>
              <a:gd name="connsiteY2" fmla="*/ 42530 h 418366"/>
              <a:gd name="connsiteX3" fmla="*/ 0 w 414670"/>
              <a:gd name="connsiteY3" fmla="*/ 180754 h 418366"/>
              <a:gd name="connsiteX4" fmla="*/ 10632 w 414670"/>
              <a:gd name="connsiteY4" fmla="*/ 297712 h 418366"/>
              <a:gd name="connsiteX5" fmla="*/ 74428 w 414670"/>
              <a:gd name="connsiteY5" fmla="*/ 350875 h 418366"/>
              <a:gd name="connsiteX6" fmla="*/ 106325 w 414670"/>
              <a:gd name="connsiteY6" fmla="*/ 361507 h 418366"/>
              <a:gd name="connsiteX7" fmla="*/ 148856 w 414670"/>
              <a:gd name="connsiteY7" fmla="*/ 382772 h 418366"/>
              <a:gd name="connsiteX8" fmla="*/ 255181 w 414670"/>
              <a:gd name="connsiteY8" fmla="*/ 404037 h 418366"/>
              <a:gd name="connsiteX9" fmla="*/ 382772 w 414670"/>
              <a:gd name="connsiteY9" fmla="*/ 404037 h 418366"/>
              <a:gd name="connsiteX10" fmla="*/ 414670 w 414670"/>
              <a:gd name="connsiteY10" fmla="*/ 382772 h 418366"/>
              <a:gd name="connsiteX11" fmla="*/ 393404 w 414670"/>
              <a:gd name="connsiteY11" fmla="*/ 180754 h 418366"/>
              <a:gd name="connsiteX12" fmla="*/ 372139 w 414670"/>
              <a:gd name="connsiteY12" fmla="*/ 138223 h 418366"/>
              <a:gd name="connsiteX13" fmla="*/ 350874 w 414670"/>
              <a:gd name="connsiteY13" fmla="*/ 106326 h 418366"/>
              <a:gd name="connsiteX14" fmla="*/ 318976 w 414670"/>
              <a:gd name="connsiteY14" fmla="*/ 95693 h 418366"/>
              <a:gd name="connsiteX15" fmla="*/ 191386 w 414670"/>
              <a:gd name="connsiteY15" fmla="*/ 31898 h 418366"/>
              <a:gd name="connsiteX16" fmla="*/ 148856 w 414670"/>
              <a:gd name="connsiteY16" fmla="*/ 10633 h 418366"/>
              <a:gd name="connsiteX17" fmla="*/ 85060 w 414670"/>
              <a:gd name="connsiteY17" fmla="*/ 0 h 418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14670" h="418366">
                <a:moveTo>
                  <a:pt x="85060" y="0"/>
                </a:moveTo>
                <a:cubicBezTo>
                  <a:pt x="63795" y="0"/>
                  <a:pt x="39983" y="-63"/>
                  <a:pt x="21265" y="10633"/>
                </a:cubicBezTo>
                <a:cubicBezTo>
                  <a:pt x="11534" y="16193"/>
                  <a:pt x="12022" y="31409"/>
                  <a:pt x="10632" y="42530"/>
                </a:cubicBezTo>
                <a:cubicBezTo>
                  <a:pt x="4900" y="88384"/>
                  <a:pt x="3544" y="134679"/>
                  <a:pt x="0" y="180754"/>
                </a:cubicBezTo>
                <a:cubicBezTo>
                  <a:pt x="3544" y="219740"/>
                  <a:pt x="-122" y="260071"/>
                  <a:pt x="10632" y="297712"/>
                </a:cubicBezTo>
                <a:cubicBezTo>
                  <a:pt x="14551" y="311430"/>
                  <a:pt x="61475" y="344399"/>
                  <a:pt x="74428" y="350875"/>
                </a:cubicBezTo>
                <a:cubicBezTo>
                  <a:pt x="84452" y="355887"/>
                  <a:pt x="96024" y="357092"/>
                  <a:pt x="106325" y="361507"/>
                </a:cubicBezTo>
                <a:cubicBezTo>
                  <a:pt x="120894" y="367751"/>
                  <a:pt x="134015" y="377207"/>
                  <a:pt x="148856" y="382772"/>
                </a:cubicBezTo>
                <a:cubicBezTo>
                  <a:pt x="174239" y="392291"/>
                  <a:pt x="233124" y="400361"/>
                  <a:pt x="255181" y="404037"/>
                </a:cubicBezTo>
                <a:cubicBezTo>
                  <a:pt x="308643" y="421858"/>
                  <a:pt x="301375" y="424386"/>
                  <a:pt x="382772" y="404037"/>
                </a:cubicBezTo>
                <a:cubicBezTo>
                  <a:pt x="395169" y="400938"/>
                  <a:pt x="404037" y="389860"/>
                  <a:pt x="414670" y="382772"/>
                </a:cubicBezTo>
                <a:cubicBezTo>
                  <a:pt x="410409" y="314606"/>
                  <a:pt x="420610" y="244235"/>
                  <a:pt x="393404" y="180754"/>
                </a:cubicBezTo>
                <a:cubicBezTo>
                  <a:pt x="387160" y="166185"/>
                  <a:pt x="380003" y="151985"/>
                  <a:pt x="372139" y="138223"/>
                </a:cubicBezTo>
                <a:cubicBezTo>
                  <a:pt x="365799" y="127128"/>
                  <a:pt x="360852" y="114309"/>
                  <a:pt x="350874" y="106326"/>
                </a:cubicBezTo>
                <a:cubicBezTo>
                  <a:pt x="342122" y="99325"/>
                  <a:pt x="328773" y="101136"/>
                  <a:pt x="318976" y="95693"/>
                </a:cubicBezTo>
                <a:cubicBezTo>
                  <a:pt x="195309" y="26989"/>
                  <a:pt x="315581" y="73296"/>
                  <a:pt x="191386" y="31898"/>
                </a:cubicBezTo>
                <a:cubicBezTo>
                  <a:pt x="176349" y="26886"/>
                  <a:pt x="163572" y="16519"/>
                  <a:pt x="148856" y="10633"/>
                </a:cubicBezTo>
                <a:cubicBezTo>
                  <a:pt x="128044" y="2308"/>
                  <a:pt x="106325" y="0"/>
                  <a:pt x="85060" y="0"/>
                </a:cubicBezTo>
                <a:close/>
              </a:path>
            </a:pathLst>
          </a:custGeom>
          <a:ln w="28575">
            <a:solidFill>
              <a:schemeClr val="tx2"/>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任意多边形 11"/>
          <p:cNvSpPr/>
          <p:nvPr/>
        </p:nvSpPr>
        <p:spPr>
          <a:xfrm>
            <a:off x="6520424" y="2658775"/>
            <a:ext cx="3371627" cy="542260"/>
          </a:xfrm>
          <a:custGeom>
            <a:avLst/>
            <a:gdLst>
              <a:gd name="connsiteX0" fmla="*/ 171227 w 3371627"/>
              <a:gd name="connsiteY0" fmla="*/ 53162 h 542260"/>
              <a:gd name="connsiteX1" fmla="*/ 96799 w 3371627"/>
              <a:gd name="connsiteY1" fmla="*/ 63795 h 542260"/>
              <a:gd name="connsiteX2" fmla="*/ 54268 w 3371627"/>
              <a:gd name="connsiteY2" fmla="*/ 85060 h 542260"/>
              <a:gd name="connsiteX3" fmla="*/ 22371 w 3371627"/>
              <a:gd name="connsiteY3" fmla="*/ 95693 h 542260"/>
              <a:gd name="connsiteX4" fmla="*/ 1106 w 3371627"/>
              <a:gd name="connsiteY4" fmla="*/ 127590 h 542260"/>
              <a:gd name="connsiteX5" fmla="*/ 33003 w 3371627"/>
              <a:gd name="connsiteY5" fmla="*/ 297711 h 542260"/>
              <a:gd name="connsiteX6" fmla="*/ 43636 w 3371627"/>
              <a:gd name="connsiteY6" fmla="*/ 329609 h 542260"/>
              <a:gd name="connsiteX7" fmla="*/ 86166 w 3371627"/>
              <a:gd name="connsiteY7" fmla="*/ 425302 h 542260"/>
              <a:gd name="connsiteX8" fmla="*/ 160594 w 3371627"/>
              <a:gd name="connsiteY8" fmla="*/ 499730 h 542260"/>
              <a:gd name="connsiteX9" fmla="*/ 617794 w 3371627"/>
              <a:gd name="connsiteY9" fmla="*/ 510362 h 542260"/>
              <a:gd name="connsiteX10" fmla="*/ 681589 w 3371627"/>
              <a:gd name="connsiteY10" fmla="*/ 520995 h 542260"/>
              <a:gd name="connsiteX11" fmla="*/ 979301 w 3371627"/>
              <a:gd name="connsiteY11" fmla="*/ 542260 h 542260"/>
              <a:gd name="connsiteX12" fmla="*/ 3190873 w 3371627"/>
              <a:gd name="connsiteY12" fmla="*/ 531627 h 542260"/>
              <a:gd name="connsiteX13" fmla="*/ 3254668 w 3371627"/>
              <a:gd name="connsiteY13" fmla="*/ 520995 h 542260"/>
              <a:gd name="connsiteX14" fmla="*/ 3286566 w 3371627"/>
              <a:gd name="connsiteY14" fmla="*/ 499730 h 542260"/>
              <a:gd name="connsiteX15" fmla="*/ 3318464 w 3371627"/>
              <a:gd name="connsiteY15" fmla="*/ 489097 h 542260"/>
              <a:gd name="connsiteX16" fmla="*/ 3339729 w 3371627"/>
              <a:gd name="connsiteY16" fmla="*/ 457200 h 542260"/>
              <a:gd name="connsiteX17" fmla="*/ 3371627 w 3371627"/>
              <a:gd name="connsiteY17" fmla="*/ 340241 h 542260"/>
              <a:gd name="connsiteX18" fmla="*/ 3360994 w 3371627"/>
              <a:gd name="connsiteY18" fmla="*/ 159488 h 542260"/>
              <a:gd name="connsiteX19" fmla="*/ 3350361 w 3371627"/>
              <a:gd name="connsiteY19" fmla="*/ 127590 h 542260"/>
              <a:gd name="connsiteX20" fmla="*/ 3307831 w 3371627"/>
              <a:gd name="connsiteY20" fmla="*/ 63795 h 542260"/>
              <a:gd name="connsiteX21" fmla="*/ 3286566 w 3371627"/>
              <a:gd name="connsiteY21" fmla="*/ 31897 h 542260"/>
              <a:gd name="connsiteX22" fmla="*/ 2818734 w 3371627"/>
              <a:gd name="connsiteY22" fmla="*/ 63795 h 542260"/>
              <a:gd name="connsiteX23" fmla="*/ 2510389 w 3371627"/>
              <a:gd name="connsiteY23" fmla="*/ 74427 h 542260"/>
              <a:gd name="connsiteX24" fmla="*/ 1702315 w 3371627"/>
              <a:gd name="connsiteY24" fmla="*/ 63795 h 542260"/>
              <a:gd name="connsiteX25" fmla="*/ 1404603 w 3371627"/>
              <a:gd name="connsiteY25" fmla="*/ 53162 h 542260"/>
              <a:gd name="connsiteX26" fmla="*/ 1362073 w 3371627"/>
              <a:gd name="connsiteY26" fmla="*/ 42530 h 542260"/>
              <a:gd name="connsiteX27" fmla="*/ 947403 w 3371627"/>
              <a:gd name="connsiteY27" fmla="*/ 31897 h 542260"/>
              <a:gd name="connsiteX28" fmla="*/ 915506 w 3371627"/>
              <a:gd name="connsiteY28" fmla="*/ 21265 h 542260"/>
              <a:gd name="connsiteX29" fmla="*/ 490203 w 3371627"/>
              <a:gd name="connsiteY29" fmla="*/ 0 h 542260"/>
              <a:gd name="connsiteX30" fmla="*/ 171227 w 3371627"/>
              <a:gd name="connsiteY30" fmla="*/ 10632 h 542260"/>
              <a:gd name="connsiteX31" fmla="*/ 107431 w 3371627"/>
              <a:gd name="connsiteY31" fmla="*/ 53162 h 542260"/>
              <a:gd name="connsiteX32" fmla="*/ 107431 w 3371627"/>
              <a:gd name="connsiteY32" fmla="*/ 63795 h 542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371627" h="542260">
                <a:moveTo>
                  <a:pt x="171227" y="53162"/>
                </a:moveTo>
                <a:cubicBezTo>
                  <a:pt x="146418" y="56706"/>
                  <a:pt x="120977" y="57201"/>
                  <a:pt x="96799" y="63795"/>
                </a:cubicBezTo>
                <a:cubicBezTo>
                  <a:pt x="81507" y="67965"/>
                  <a:pt x="68837" y="78816"/>
                  <a:pt x="54268" y="85060"/>
                </a:cubicBezTo>
                <a:cubicBezTo>
                  <a:pt x="43967" y="89475"/>
                  <a:pt x="33003" y="92149"/>
                  <a:pt x="22371" y="95693"/>
                </a:cubicBezTo>
                <a:cubicBezTo>
                  <a:pt x="15283" y="106325"/>
                  <a:pt x="2086" y="114849"/>
                  <a:pt x="1106" y="127590"/>
                </a:cubicBezTo>
                <a:cubicBezTo>
                  <a:pt x="-4522" y="200749"/>
                  <a:pt x="12110" y="235034"/>
                  <a:pt x="33003" y="297711"/>
                </a:cubicBezTo>
                <a:cubicBezTo>
                  <a:pt x="36547" y="308344"/>
                  <a:pt x="37419" y="320283"/>
                  <a:pt x="43636" y="329609"/>
                </a:cubicBezTo>
                <a:cubicBezTo>
                  <a:pt x="77335" y="380158"/>
                  <a:pt x="60860" y="349384"/>
                  <a:pt x="86166" y="425302"/>
                </a:cubicBezTo>
                <a:cubicBezTo>
                  <a:pt x="97629" y="459691"/>
                  <a:pt x="120801" y="498000"/>
                  <a:pt x="160594" y="499730"/>
                </a:cubicBezTo>
                <a:cubicBezTo>
                  <a:pt x="312891" y="506352"/>
                  <a:pt x="465394" y="506818"/>
                  <a:pt x="617794" y="510362"/>
                </a:cubicBezTo>
                <a:cubicBezTo>
                  <a:pt x="639059" y="513906"/>
                  <a:pt x="660078" y="519561"/>
                  <a:pt x="681589" y="520995"/>
                </a:cubicBezTo>
                <a:lnTo>
                  <a:pt x="979301" y="542260"/>
                </a:lnTo>
                <a:lnTo>
                  <a:pt x="3190873" y="531627"/>
                </a:lnTo>
                <a:cubicBezTo>
                  <a:pt x="3212430" y="531426"/>
                  <a:pt x="3234216" y="527812"/>
                  <a:pt x="3254668" y="520995"/>
                </a:cubicBezTo>
                <a:cubicBezTo>
                  <a:pt x="3266791" y="516954"/>
                  <a:pt x="3275136" y="505445"/>
                  <a:pt x="3286566" y="499730"/>
                </a:cubicBezTo>
                <a:cubicBezTo>
                  <a:pt x="3296591" y="494718"/>
                  <a:pt x="3307831" y="492641"/>
                  <a:pt x="3318464" y="489097"/>
                </a:cubicBezTo>
                <a:cubicBezTo>
                  <a:pt x="3325552" y="478465"/>
                  <a:pt x="3334539" y="468877"/>
                  <a:pt x="3339729" y="457200"/>
                </a:cubicBezTo>
                <a:cubicBezTo>
                  <a:pt x="3359350" y="413053"/>
                  <a:pt x="3362531" y="385720"/>
                  <a:pt x="3371627" y="340241"/>
                </a:cubicBezTo>
                <a:cubicBezTo>
                  <a:pt x="3368083" y="279990"/>
                  <a:pt x="3367000" y="219544"/>
                  <a:pt x="3360994" y="159488"/>
                </a:cubicBezTo>
                <a:cubicBezTo>
                  <a:pt x="3359879" y="148336"/>
                  <a:pt x="3355804" y="137387"/>
                  <a:pt x="3350361" y="127590"/>
                </a:cubicBezTo>
                <a:cubicBezTo>
                  <a:pt x="3337949" y="105249"/>
                  <a:pt x="3322008" y="85060"/>
                  <a:pt x="3307831" y="63795"/>
                </a:cubicBezTo>
                <a:lnTo>
                  <a:pt x="3286566" y="31897"/>
                </a:lnTo>
                <a:lnTo>
                  <a:pt x="2818734" y="63795"/>
                </a:lnTo>
                <a:cubicBezTo>
                  <a:pt x="2716119" y="70636"/>
                  <a:pt x="2613171" y="70883"/>
                  <a:pt x="2510389" y="74427"/>
                </a:cubicBezTo>
                <a:lnTo>
                  <a:pt x="1702315" y="63795"/>
                </a:lnTo>
                <a:cubicBezTo>
                  <a:pt x="1603033" y="61886"/>
                  <a:pt x="1503710" y="59356"/>
                  <a:pt x="1404603" y="53162"/>
                </a:cubicBezTo>
                <a:cubicBezTo>
                  <a:pt x="1390019" y="52250"/>
                  <a:pt x="1376670" y="43209"/>
                  <a:pt x="1362073" y="42530"/>
                </a:cubicBezTo>
                <a:cubicBezTo>
                  <a:pt x="1223954" y="36106"/>
                  <a:pt x="1085626" y="35441"/>
                  <a:pt x="947403" y="31897"/>
                </a:cubicBezTo>
                <a:cubicBezTo>
                  <a:pt x="936771" y="28353"/>
                  <a:pt x="926686" y="22045"/>
                  <a:pt x="915506" y="21265"/>
                </a:cubicBezTo>
                <a:cubicBezTo>
                  <a:pt x="773905" y="11386"/>
                  <a:pt x="490203" y="0"/>
                  <a:pt x="490203" y="0"/>
                </a:cubicBezTo>
                <a:cubicBezTo>
                  <a:pt x="383878" y="3544"/>
                  <a:pt x="277417" y="4196"/>
                  <a:pt x="171227" y="10632"/>
                </a:cubicBezTo>
                <a:cubicBezTo>
                  <a:pt x="142731" y="12359"/>
                  <a:pt x="123552" y="31668"/>
                  <a:pt x="107431" y="53162"/>
                </a:cubicBezTo>
                <a:cubicBezTo>
                  <a:pt x="105304" y="55997"/>
                  <a:pt x="107431" y="60251"/>
                  <a:pt x="107431" y="63795"/>
                </a:cubicBezTo>
              </a:path>
            </a:pathLst>
          </a:cu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7700728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200"/>
                                  </p:iterate>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200"/>
                                  </p:iterate>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200"/>
                                  </p:iterate>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20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heel(1)">
                                      <p:cBhvr>
                                        <p:cTn id="28" dur="20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heel(1)">
                                      <p:cBhvr>
                                        <p:cTn id="33" dur="20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heel(1)">
                                      <p:cBhvr>
                                        <p:cTn id="38" dur="20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iterate type="lt">
                                    <p:tmAbs val="200"/>
                                  </p:iterate>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left)">
                                      <p:cBhvr>
                                        <p:cTn id="47" dur="20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iterate type="lt">
                                    <p:tmAbs val="200"/>
                                  </p:iterate>
                                  <p:childTnLst>
                                    <p:set>
                                      <p:cBhvr>
                                        <p:cTn id="51" dur="1" fill="hold">
                                          <p:stCondLst>
                                            <p:cond delay="0"/>
                                          </p:stCondLst>
                                        </p:cTn>
                                        <p:tgtEl>
                                          <p:spTgt spid="1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wipe(up)">
                                      <p:cBhvr>
                                        <p:cTn id="56" dur="500"/>
                                        <p:tgtEl>
                                          <p:spTgt spid="18"/>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down)">
                                      <p:cBhvr>
                                        <p:cTn id="59" dur="500"/>
                                        <p:tgtEl>
                                          <p:spTgt spid="1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left)">
                                      <p:cBhvr>
                                        <p:cTn id="64" dur="2000"/>
                                        <p:tgtEl>
                                          <p:spTgt spid="20"/>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wipe(left)">
                                      <p:cBhvr>
                                        <p:cTn id="69" dur="2000"/>
                                        <p:tgtEl>
                                          <p:spTgt spid="21"/>
                                        </p:tgtEl>
                                      </p:cBhvr>
                                    </p:animEffect>
                                  </p:childTnLst>
                                </p:cTn>
                              </p:par>
                            </p:childTnLst>
                          </p:cTn>
                        </p:par>
                        <p:par>
                          <p:cTn id="70" fill="hold">
                            <p:stCondLst>
                              <p:cond delay="2000"/>
                            </p:stCondLst>
                            <p:childTnLst>
                              <p:par>
                                <p:cTn id="71" presetID="22" presetClass="entr" presetSubtype="4" fill="hold" nodeType="after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wipe(down)">
                                      <p:cBhvr>
                                        <p:cTn id="7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10" grpId="0"/>
      <p:bldP spid="17" grpId="0"/>
      <p:bldP spid="18" grpId="0" animBg="1"/>
      <p:bldP spid="19" grpId="0" animBg="1"/>
      <p:bldP spid="20" grpId="0"/>
      <p:bldP spid="21" grpId="0"/>
      <p:bldP spid="8" grpId="0"/>
      <p:bldP spid="9"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2819338" y="863493"/>
                <a:ext cx="8266642" cy="832023"/>
              </a:xfrm>
              <a:prstGeom prst="rect">
                <a:avLst/>
              </a:prstGeom>
              <a:noFill/>
            </p:spPr>
            <p:txBody>
              <a:bodyPr wrap="square" rtlCol="0">
                <a:spAutoFit/>
              </a:bodyPr>
              <a:lstStyle/>
              <a:p>
                <a14:m>
                  <m:oMath xmlns:m="http://schemas.openxmlformats.org/officeDocument/2006/math">
                    <m:f>
                      <m:fPr>
                        <m:ctrlPr>
                          <a:rPr lang="en-US" altLang="zh-CN" b="1" i="1">
                            <a:latin typeface="Cambria Math" panose="02040503050406030204" pitchFamily="18" charset="0"/>
                          </a:rPr>
                        </m:ctrlPr>
                      </m:fPr>
                      <m:num>
                        <m:r>
                          <a:rPr lang="zh-CN" altLang="en-US" b="1" i="1">
                            <a:latin typeface="Cambria Math"/>
                          </a:rPr>
                          <m:t>𝝏</m:t>
                        </m:r>
                        <m:r>
                          <a:rPr lang="zh-CN" altLang="en-US" b="1" i="1">
                            <a:latin typeface="Cambria Math"/>
                          </a:rPr>
                          <m:t>∆</m:t>
                        </m:r>
                        <m:r>
                          <a:rPr lang="en-US" altLang="zh-CN" b="1" i="1">
                            <a:latin typeface="Cambria Math"/>
                          </a:rPr>
                          <m:t>𝒑</m:t>
                        </m:r>
                      </m:num>
                      <m:den>
                        <m:r>
                          <a:rPr lang="zh-CN" altLang="en-US" b="1" i="1">
                            <a:latin typeface="Cambria Math"/>
                          </a:rPr>
                          <m:t>𝝏</m:t>
                        </m:r>
                        <m:r>
                          <a:rPr lang="en-US" altLang="zh-CN" b="1" i="1">
                            <a:latin typeface="Cambria Math"/>
                          </a:rPr>
                          <m:t>𝒕</m:t>
                        </m:r>
                      </m:den>
                    </m:f>
                    <m:r>
                      <a:rPr lang="en-US" altLang="zh-CN" b="1" i="1">
                        <a:latin typeface="Cambria Math"/>
                      </a:rPr>
                      <m:t>=−</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𝒑</m:t>
                        </m:r>
                      </m:sub>
                    </m:sSub>
                    <m:r>
                      <a:rPr lang="en-US" altLang="zh-CN" b="1" i="1">
                        <a:latin typeface="Cambria Math"/>
                        <a:ea typeface="Cambria Math"/>
                      </a:rPr>
                      <m:t>∈</m:t>
                    </m:r>
                    <m:f>
                      <m:fPr>
                        <m:ctrlPr>
                          <a:rPr lang="en-US" altLang="zh-CN" b="1" i="1">
                            <a:latin typeface="Cambria Math" panose="02040503050406030204" pitchFamily="18" charset="0"/>
                          </a:rPr>
                        </m:ctrlPr>
                      </m:fPr>
                      <m:num>
                        <m:r>
                          <a:rPr lang="zh-CN" altLang="en-US" b="1" i="1">
                            <a:latin typeface="Cambria Math"/>
                          </a:rPr>
                          <m:t>𝝏</m:t>
                        </m:r>
                        <m:r>
                          <a:rPr lang="zh-CN" altLang="en-US" b="1" i="1">
                            <a:latin typeface="Cambria Math"/>
                          </a:rPr>
                          <m:t>∆</m:t>
                        </m:r>
                        <m:r>
                          <a:rPr lang="en-US" altLang="zh-CN" b="1" i="1">
                            <a:latin typeface="Cambria Math"/>
                          </a:rPr>
                          <m:t>𝒑</m:t>
                        </m:r>
                      </m:num>
                      <m:den>
                        <m:r>
                          <a:rPr lang="zh-CN" altLang="en-US" b="1" i="1">
                            <a:latin typeface="Cambria Math"/>
                          </a:rPr>
                          <m:t>𝝏</m:t>
                        </m:r>
                        <m:r>
                          <a:rPr lang="en-US" altLang="zh-CN" b="1" i="1">
                            <a:latin typeface="Cambria Math"/>
                          </a:rPr>
                          <m:t>𝒙</m:t>
                        </m:r>
                      </m:den>
                    </m:f>
                    <m:r>
                      <a:rPr lang="en-US" altLang="zh-CN" b="1" i="1">
                        <a:latin typeface="Cambria Math"/>
                      </a:rPr>
                      <m:t>−</m:t>
                    </m:r>
                    <m:r>
                      <a:rPr lang="en-US" altLang="zh-CN" b="1" i="1">
                        <a:latin typeface="Cambria Math"/>
                      </a:rPr>
                      <m:t>𝒑</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𝒑</m:t>
                        </m:r>
                      </m:sub>
                    </m:sSub>
                    <m:f>
                      <m:fPr>
                        <m:ctrlPr>
                          <a:rPr lang="en-US" altLang="zh-CN" b="1" i="1">
                            <a:latin typeface="Cambria Math" panose="02040503050406030204" pitchFamily="18" charset="0"/>
                          </a:rPr>
                        </m:ctrlPr>
                      </m:fPr>
                      <m:num>
                        <m:r>
                          <a:rPr lang="en-US" altLang="zh-CN" b="1" i="1">
                            <a:latin typeface="Cambria Math"/>
                          </a:rPr>
                          <m:t>𝒆</m:t>
                        </m:r>
                        <m:d>
                          <m:dPr>
                            <m:ctrlPr>
                              <a:rPr lang="en-US" altLang="zh-CN" b="1" i="1">
                                <a:latin typeface="Cambria Math" panose="02040503050406030204" pitchFamily="18" charset="0"/>
                              </a:rPr>
                            </m:ctrlPr>
                          </m:dPr>
                          <m:e>
                            <m:r>
                              <a:rPr lang="en-US" altLang="zh-CN" b="1" i="1">
                                <a:latin typeface="Cambria Math"/>
                                <a:ea typeface="Cambria Math"/>
                              </a:rPr>
                              <m:t>∆</m:t>
                            </m:r>
                            <m:r>
                              <a:rPr lang="en-US" altLang="zh-CN" b="1" i="1">
                                <a:latin typeface="Cambria Math"/>
                              </a:rPr>
                              <m:t>𝒑</m:t>
                            </m:r>
                            <m:r>
                              <a:rPr lang="en-US" altLang="zh-CN" b="1" i="1">
                                <a:latin typeface="Cambria Math"/>
                              </a:rPr>
                              <m:t>−∆</m:t>
                            </m:r>
                            <m:r>
                              <a:rPr lang="en-US" altLang="zh-CN" b="1" i="1">
                                <a:latin typeface="Cambria Math"/>
                              </a:rPr>
                              <m:t>𝒏</m:t>
                            </m:r>
                          </m:e>
                        </m:d>
                      </m:num>
                      <m:den>
                        <m:sSub>
                          <m:sSubPr>
                            <m:ctrlPr>
                              <a:rPr lang="en-US" altLang="zh-CN" b="1" i="1">
                                <a:latin typeface="Cambria Math" panose="02040503050406030204" pitchFamily="18" charset="0"/>
                              </a:rPr>
                            </m:ctrlPr>
                          </m:sSubPr>
                          <m:e>
                            <m:r>
                              <a:rPr lang="zh-CN" altLang="en-US" b="1" i="1">
                                <a:latin typeface="Cambria Math"/>
                              </a:rPr>
                              <m:t>𝜺</m:t>
                            </m:r>
                          </m:e>
                          <m:sub>
                            <m:r>
                              <a:rPr lang="en-US" altLang="zh-CN" b="1" i="1">
                                <a:latin typeface="Cambria Math"/>
                              </a:rPr>
                              <m:t>𝟎</m:t>
                            </m:r>
                          </m:sub>
                        </m:sSub>
                        <m:sSub>
                          <m:sSubPr>
                            <m:ctrlPr>
                              <a:rPr lang="en-US" altLang="zh-CN" b="1" i="1">
                                <a:latin typeface="Cambria Math" panose="02040503050406030204" pitchFamily="18" charset="0"/>
                              </a:rPr>
                            </m:ctrlPr>
                          </m:sSubPr>
                          <m:e>
                            <m:r>
                              <a:rPr lang="zh-CN" altLang="en-US" b="1" i="1">
                                <a:latin typeface="Cambria Math"/>
                              </a:rPr>
                              <m:t>𝜺</m:t>
                            </m:r>
                          </m:e>
                          <m:sub>
                            <m:r>
                              <a:rPr lang="en-US" altLang="zh-CN" b="1" i="1">
                                <a:latin typeface="Cambria Math"/>
                              </a:rPr>
                              <m:t>𝒓</m:t>
                            </m:r>
                          </m:sub>
                        </m:sSub>
                      </m:den>
                    </m:f>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𝑫</m:t>
                        </m:r>
                      </m:e>
                      <m:sub>
                        <m:r>
                          <a:rPr lang="en-US" altLang="zh-CN" b="1" i="1">
                            <a:latin typeface="Cambria Math"/>
                          </a:rPr>
                          <m:t>𝒑</m:t>
                        </m:r>
                      </m:sub>
                    </m:sSub>
                    <m:f>
                      <m:fPr>
                        <m:ctrlPr>
                          <a:rPr lang="en-US" altLang="zh-CN" b="1" i="1">
                            <a:latin typeface="Cambria Math" panose="02040503050406030204" pitchFamily="18" charset="0"/>
                          </a:rPr>
                        </m:ctrlPr>
                      </m:fPr>
                      <m:num>
                        <m:sSup>
                          <m:sSupPr>
                            <m:ctrlPr>
                              <a:rPr lang="en-US" altLang="zh-CN" b="1" i="1">
                                <a:latin typeface="Cambria Math" panose="02040503050406030204" pitchFamily="18" charset="0"/>
                              </a:rPr>
                            </m:ctrlPr>
                          </m:sSupPr>
                          <m:e>
                            <m:r>
                              <a:rPr lang="zh-CN" altLang="en-US" b="1" i="1">
                                <a:latin typeface="Cambria Math"/>
                              </a:rPr>
                              <m:t>𝝏</m:t>
                            </m:r>
                          </m:e>
                          <m:sup>
                            <m:r>
                              <a:rPr lang="en-US" altLang="zh-CN" b="1" i="1">
                                <a:latin typeface="Cambria Math"/>
                              </a:rPr>
                              <m:t>𝟐</m:t>
                            </m:r>
                          </m:sup>
                        </m:sSup>
                        <m:r>
                          <a:rPr lang="en-US" altLang="zh-CN" b="1" i="1">
                            <a:latin typeface="Cambria Math"/>
                            <a:ea typeface="Cambria Math"/>
                          </a:rPr>
                          <m:t>∆</m:t>
                        </m:r>
                        <m:r>
                          <a:rPr lang="en-US" altLang="zh-CN" b="1" i="1">
                            <a:latin typeface="Cambria Math"/>
                          </a:rPr>
                          <m:t>𝒑</m:t>
                        </m:r>
                      </m:num>
                      <m:den>
                        <m:r>
                          <a:rPr lang="zh-CN" altLang="en-US" b="1" i="1">
                            <a:latin typeface="Cambria Math"/>
                          </a:rPr>
                          <m:t>𝝏</m:t>
                        </m:r>
                        <m:sSup>
                          <m:sSupPr>
                            <m:ctrlPr>
                              <a:rPr lang="en-US" altLang="zh-CN" b="1" i="1">
                                <a:latin typeface="Cambria Math" panose="02040503050406030204" pitchFamily="18" charset="0"/>
                              </a:rPr>
                            </m:ctrlPr>
                          </m:sSupPr>
                          <m:e>
                            <m:r>
                              <a:rPr lang="en-US" altLang="zh-CN" b="1" i="1">
                                <a:latin typeface="Cambria Math"/>
                              </a:rPr>
                              <m:t>𝒙</m:t>
                            </m:r>
                          </m:e>
                          <m:sup>
                            <m:r>
                              <a:rPr lang="en-US" altLang="zh-CN" b="1" i="1">
                                <a:latin typeface="Cambria Math"/>
                              </a:rPr>
                              <m:t>𝟐</m:t>
                            </m:r>
                          </m:sup>
                        </m:sSup>
                      </m:den>
                    </m:f>
                  </m:oMath>
                </a14:m>
                <a:r>
                  <a:rPr lang="en-US" altLang="zh-CN" b="1" dirty="0"/>
                  <a:t> </a:t>
                </a:r>
                <a14:m>
                  <m:oMath xmlns:m="http://schemas.openxmlformats.org/officeDocument/2006/math">
                    <m:r>
                      <a:rPr lang="en-US" altLang="zh-CN" b="1">
                        <a:latin typeface="Cambria Math"/>
                      </a:rPr>
                      <m:t>−</m:t>
                    </m:r>
                    <m:f>
                      <m:fPr>
                        <m:ctrlPr>
                          <a:rPr lang="en-US" altLang="zh-CN" b="1" i="1">
                            <a:latin typeface="Cambria Math" panose="02040503050406030204" pitchFamily="18" charset="0"/>
                          </a:rPr>
                        </m:ctrlPr>
                      </m:fPr>
                      <m:num>
                        <m:r>
                          <a:rPr lang="en-US" altLang="zh-CN" b="1" i="1">
                            <a:latin typeface="Cambria Math"/>
                            <a:ea typeface="Cambria Math"/>
                          </a:rPr>
                          <m:t>∆</m:t>
                        </m:r>
                        <m:r>
                          <a:rPr lang="en-US" altLang="zh-CN" b="1" i="1">
                            <a:latin typeface="Cambria Math"/>
                            <a:ea typeface="Cambria Math"/>
                          </a:rPr>
                          <m:t>𝒑</m:t>
                        </m:r>
                      </m:num>
                      <m:den>
                        <m:r>
                          <a:rPr lang="zh-CN" altLang="en-US" b="1" i="1">
                            <a:latin typeface="Cambria Math"/>
                          </a:rPr>
                          <m:t>𝝉</m:t>
                        </m:r>
                      </m:den>
                    </m:f>
                    <m:r>
                      <a:rPr lang="en-US" altLang="zh-CN" b="1">
                        <a:latin typeface="Cambria Math"/>
                      </a:rPr>
                      <m:t>+</m:t>
                    </m:r>
                    <m:r>
                      <a:rPr lang="en-US" altLang="zh-CN" b="1">
                        <a:latin typeface="Cambria Math"/>
                      </a:rPr>
                      <m:t>𝐆</m:t>
                    </m:r>
                  </m:oMath>
                </a14:m>
                <a:endParaRPr lang="zh-CN" altLang="en-US" b="1" dirty="0"/>
              </a:p>
            </p:txBody>
          </p:sp>
        </mc:Choice>
        <mc:Fallback xmlns="">
          <p:sp>
            <p:nvSpPr>
              <p:cNvPr id="2" name="TextBox 1"/>
              <p:cNvSpPr txBox="1">
                <a:spLocks noRot="1" noChangeAspect="1" noMove="1" noResize="1" noEditPoints="1" noAdjustHandles="1" noChangeArrowheads="1" noChangeShapeType="1" noTextEdit="1"/>
              </p:cNvSpPr>
              <p:nvPr/>
            </p:nvSpPr>
            <p:spPr>
              <a:xfrm>
                <a:off x="2819338" y="863493"/>
                <a:ext cx="8266642" cy="83202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2793952" y="1864981"/>
                <a:ext cx="8266642" cy="832023"/>
              </a:xfrm>
              <a:prstGeom prst="rect">
                <a:avLst/>
              </a:prstGeom>
              <a:noFill/>
            </p:spPr>
            <p:txBody>
              <a:bodyPr wrap="square" rtlCol="0">
                <a:spAutoFit/>
              </a:bodyPr>
              <a:lstStyle/>
              <a:p>
                <a14:m>
                  <m:oMath xmlns:m="http://schemas.openxmlformats.org/officeDocument/2006/math">
                    <m:f>
                      <m:fPr>
                        <m:ctrlPr>
                          <a:rPr lang="en-US" altLang="zh-CN" b="1" i="1">
                            <a:latin typeface="Cambria Math" panose="02040503050406030204" pitchFamily="18" charset="0"/>
                          </a:rPr>
                        </m:ctrlPr>
                      </m:fPr>
                      <m:num>
                        <m:r>
                          <a:rPr lang="zh-CN" altLang="en-US" b="1" i="1">
                            <a:latin typeface="Cambria Math"/>
                          </a:rPr>
                          <m:t>𝝏</m:t>
                        </m:r>
                        <m:r>
                          <a:rPr lang="zh-CN" altLang="en-US" b="1" i="1">
                            <a:latin typeface="Cambria Math"/>
                          </a:rPr>
                          <m:t>∆</m:t>
                        </m:r>
                        <m:r>
                          <a:rPr lang="en-US" altLang="zh-CN" b="1" i="1">
                            <a:latin typeface="Cambria Math"/>
                          </a:rPr>
                          <m:t>𝒏</m:t>
                        </m:r>
                      </m:num>
                      <m:den>
                        <m:r>
                          <a:rPr lang="zh-CN" altLang="en-US" b="1" i="1">
                            <a:latin typeface="Cambria Math"/>
                          </a:rPr>
                          <m:t>𝝏</m:t>
                        </m:r>
                        <m:r>
                          <a:rPr lang="en-US" altLang="zh-CN" b="1" i="1">
                            <a:latin typeface="Cambria Math"/>
                          </a:rPr>
                          <m:t>𝒕</m:t>
                        </m:r>
                      </m:den>
                    </m:f>
                    <m:r>
                      <a:rPr lang="en-US" altLang="zh-CN" b="1" i="1">
                        <a:latin typeface="Cambria Math"/>
                      </a:rPr>
                      <m:t>=</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𝒏</m:t>
                        </m:r>
                      </m:sub>
                    </m:sSub>
                    <m:r>
                      <a:rPr lang="en-US" altLang="zh-CN" b="1" i="1">
                        <a:latin typeface="Cambria Math"/>
                        <a:ea typeface="Cambria Math"/>
                      </a:rPr>
                      <m:t>∈</m:t>
                    </m:r>
                    <m:f>
                      <m:fPr>
                        <m:ctrlPr>
                          <a:rPr lang="en-US" altLang="zh-CN" b="1" i="1">
                            <a:latin typeface="Cambria Math" panose="02040503050406030204" pitchFamily="18" charset="0"/>
                          </a:rPr>
                        </m:ctrlPr>
                      </m:fPr>
                      <m:num>
                        <m:r>
                          <a:rPr lang="zh-CN" altLang="en-US" b="1" i="1">
                            <a:latin typeface="Cambria Math"/>
                          </a:rPr>
                          <m:t>𝝏</m:t>
                        </m:r>
                        <m:r>
                          <a:rPr lang="zh-CN" altLang="en-US" b="1" i="1">
                            <a:latin typeface="Cambria Math"/>
                          </a:rPr>
                          <m:t>∆</m:t>
                        </m:r>
                        <m:r>
                          <a:rPr lang="en-US" altLang="zh-CN" b="1" i="1">
                            <a:latin typeface="Cambria Math"/>
                          </a:rPr>
                          <m:t>𝒏</m:t>
                        </m:r>
                      </m:num>
                      <m:den>
                        <m:r>
                          <a:rPr lang="zh-CN" altLang="en-US" b="1" i="1">
                            <a:latin typeface="Cambria Math"/>
                          </a:rPr>
                          <m:t>𝝏</m:t>
                        </m:r>
                        <m:r>
                          <a:rPr lang="en-US" altLang="zh-CN" b="1" i="1">
                            <a:latin typeface="Cambria Math"/>
                          </a:rPr>
                          <m:t>𝒙</m:t>
                        </m:r>
                      </m:den>
                    </m:f>
                    <m:r>
                      <a:rPr lang="en-US" altLang="zh-CN" b="1" i="1">
                        <a:latin typeface="Cambria Math"/>
                      </a:rPr>
                      <m:t>+</m:t>
                    </m:r>
                    <m:r>
                      <a:rPr lang="en-US" altLang="zh-CN" b="1" i="1">
                        <a:latin typeface="Cambria Math"/>
                      </a:rPr>
                      <m:t>𝒏</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𝒏</m:t>
                        </m:r>
                      </m:sub>
                    </m:sSub>
                    <m:f>
                      <m:fPr>
                        <m:ctrlPr>
                          <a:rPr lang="en-US" altLang="zh-CN" b="1" i="1">
                            <a:latin typeface="Cambria Math" panose="02040503050406030204" pitchFamily="18" charset="0"/>
                          </a:rPr>
                        </m:ctrlPr>
                      </m:fPr>
                      <m:num>
                        <m:r>
                          <a:rPr lang="en-US" altLang="zh-CN" b="1" i="1">
                            <a:latin typeface="Cambria Math"/>
                          </a:rPr>
                          <m:t>𝒆</m:t>
                        </m:r>
                        <m:d>
                          <m:dPr>
                            <m:ctrlPr>
                              <a:rPr lang="en-US" altLang="zh-CN" b="1" i="1">
                                <a:latin typeface="Cambria Math" panose="02040503050406030204" pitchFamily="18" charset="0"/>
                              </a:rPr>
                            </m:ctrlPr>
                          </m:dPr>
                          <m:e>
                            <m:r>
                              <a:rPr lang="en-US" altLang="zh-CN" b="1" i="1">
                                <a:latin typeface="Cambria Math"/>
                                <a:ea typeface="Cambria Math"/>
                              </a:rPr>
                              <m:t>∆</m:t>
                            </m:r>
                            <m:r>
                              <a:rPr lang="en-US" altLang="zh-CN" b="1" i="1">
                                <a:latin typeface="Cambria Math"/>
                              </a:rPr>
                              <m:t>𝒑</m:t>
                            </m:r>
                            <m:r>
                              <a:rPr lang="en-US" altLang="zh-CN" b="1" i="1">
                                <a:latin typeface="Cambria Math"/>
                              </a:rPr>
                              <m:t>−∆</m:t>
                            </m:r>
                            <m:r>
                              <a:rPr lang="en-US" altLang="zh-CN" b="1" i="1">
                                <a:latin typeface="Cambria Math"/>
                              </a:rPr>
                              <m:t>𝒏</m:t>
                            </m:r>
                          </m:e>
                        </m:d>
                      </m:num>
                      <m:den>
                        <m:sSub>
                          <m:sSubPr>
                            <m:ctrlPr>
                              <a:rPr lang="en-US" altLang="zh-CN" b="1" i="1">
                                <a:latin typeface="Cambria Math" panose="02040503050406030204" pitchFamily="18" charset="0"/>
                              </a:rPr>
                            </m:ctrlPr>
                          </m:sSubPr>
                          <m:e>
                            <m:r>
                              <a:rPr lang="zh-CN" altLang="en-US" b="1" i="1">
                                <a:latin typeface="Cambria Math"/>
                              </a:rPr>
                              <m:t>𝜺</m:t>
                            </m:r>
                          </m:e>
                          <m:sub>
                            <m:r>
                              <a:rPr lang="en-US" altLang="zh-CN" b="1" i="1">
                                <a:latin typeface="Cambria Math"/>
                              </a:rPr>
                              <m:t>𝟎</m:t>
                            </m:r>
                          </m:sub>
                        </m:sSub>
                        <m:sSub>
                          <m:sSubPr>
                            <m:ctrlPr>
                              <a:rPr lang="en-US" altLang="zh-CN" b="1" i="1">
                                <a:latin typeface="Cambria Math" panose="02040503050406030204" pitchFamily="18" charset="0"/>
                              </a:rPr>
                            </m:ctrlPr>
                          </m:sSubPr>
                          <m:e>
                            <m:r>
                              <a:rPr lang="zh-CN" altLang="en-US" b="1" i="1">
                                <a:latin typeface="Cambria Math"/>
                              </a:rPr>
                              <m:t>𝜺</m:t>
                            </m:r>
                          </m:e>
                          <m:sub>
                            <m:r>
                              <a:rPr lang="en-US" altLang="zh-CN" b="1" i="1">
                                <a:latin typeface="Cambria Math"/>
                              </a:rPr>
                              <m:t>𝒓</m:t>
                            </m:r>
                          </m:sub>
                        </m:sSub>
                      </m:den>
                    </m:f>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𝑫</m:t>
                        </m:r>
                      </m:e>
                      <m:sub>
                        <m:r>
                          <a:rPr lang="en-US" altLang="zh-CN" b="1" i="1">
                            <a:latin typeface="Cambria Math"/>
                          </a:rPr>
                          <m:t>𝒏</m:t>
                        </m:r>
                      </m:sub>
                    </m:sSub>
                    <m:f>
                      <m:fPr>
                        <m:ctrlPr>
                          <a:rPr lang="en-US" altLang="zh-CN" b="1" i="1">
                            <a:latin typeface="Cambria Math" panose="02040503050406030204" pitchFamily="18" charset="0"/>
                          </a:rPr>
                        </m:ctrlPr>
                      </m:fPr>
                      <m:num>
                        <m:sSup>
                          <m:sSupPr>
                            <m:ctrlPr>
                              <a:rPr lang="en-US" altLang="zh-CN" b="1" i="1">
                                <a:latin typeface="Cambria Math" panose="02040503050406030204" pitchFamily="18" charset="0"/>
                              </a:rPr>
                            </m:ctrlPr>
                          </m:sSupPr>
                          <m:e>
                            <m:r>
                              <a:rPr lang="zh-CN" altLang="en-US" b="1" i="1">
                                <a:latin typeface="Cambria Math"/>
                              </a:rPr>
                              <m:t>𝝏</m:t>
                            </m:r>
                          </m:e>
                          <m:sup>
                            <m:r>
                              <a:rPr lang="en-US" altLang="zh-CN" b="1" i="1">
                                <a:latin typeface="Cambria Math"/>
                              </a:rPr>
                              <m:t>𝟐</m:t>
                            </m:r>
                          </m:sup>
                        </m:sSup>
                        <m:r>
                          <a:rPr lang="en-US" altLang="zh-CN" b="1" i="1">
                            <a:latin typeface="Cambria Math"/>
                            <a:ea typeface="Cambria Math"/>
                          </a:rPr>
                          <m:t>∆</m:t>
                        </m:r>
                        <m:r>
                          <a:rPr lang="en-US" altLang="zh-CN" b="1" i="1">
                            <a:latin typeface="Cambria Math"/>
                            <a:ea typeface="Cambria Math"/>
                          </a:rPr>
                          <m:t>𝒏</m:t>
                        </m:r>
                      </m:num>
                      <m:den>
                        <m:r>
                          <a:rPr lang="zh-CN" altLang="en-US" b="1" i="1">
                            <a:latin typeface="Cambria Math"/>
                          </a:rPr>
                          <m:t>𝝏</m:t>
                        </m:r>
                        <m:sSup>
                          <m:sSupPr>
                            <m:ctrlPr>
                              <a:rPr lang="en-US" altLang="zh-CN" b="1" i="1">
                                <a:latin typeface="Cambria Math" panose="02040503050406030204" pitchFamily="18" charset="0"/>
                              </a:rPr>
                            </m:ctrlPr>
                          </m:sSupPr>
                          <m:e>
                            <m:r>
                              <a:rPr lang="en-US" altLang="zh-CN" b="1" i="1">
                                <a:latin typeface="Cambria Math"/>
                              </a:rPr>
                              <m:t>𝒙</m:t>
                            </m:r>
                          </m:e>
                          <m:sup>
                            <m:r>
                              <a:rPr lang="en-US" altLang="zh-CN" b="1" i="1">
                                <a:latin typeface="Cambria Math"/>
                              </a:rPr>
                              <m:t>𝟐</m:t>
                            </m:r>
                          </m:sup>
                        </m:sSup>
                      </m:den>
                    </m:f>
                  </m:oMath>
                </a14:m>
                <a:r>
                  <a:rPr lang="en-US" altLang="zh-CN" b="1" dirty="0"/>
                  <a:t> </a:t>
                </a:r>
                <a14:m>
                  <m:oMath xmlns:m="http://schemas.openxmlformats.org/officeDocument/2006/math">
                    <m:r>
                      <a:rPr lang="en-US" altLang="zh-CN" b="1">
                        <a:latin typeface="Cambria Math"/>
                      </a:rPr>
                      <m:t>−</m:t>
                    </m:r>
                    <m:f>
                      <m:fPr>
                        <m:ctrlPr>
                          <a:rPr lang="en-US" altLang="zh-CN" b="1" i="1">
                            <a:latin typeface="Cambria Math" panose="02040503050406030204" pitchFamily="18" charset="0"/>
                          </a:rPr>
                        </m:ctrlPr>
                      </m:fPr>
                      <m:num>
                        <m:r>
                          <a:rPr lang="en-US" altLang="zh-CN" b="1" i="1">
                            <a:latin typeface="Cambria Math"/>
                            <a:ea typeface="Cambria Math"/>
                          </a:rPr>
                          <m:t>∆</m:t>
                        </m:r>
                        <m:r>
                          <a:rPr lang="en-US" altLang="zh-CN" b="1" i="1">
                            <a:latin typeface="Cambria Math"/>
                            <a:ea typeface="Cambria Math"/>
                          </a:rPr>
                          <m:t>𝒏</m:t>
                        </m:r>
                      </m:num>
                      <m:den>
                        <m:r>
                          <a:rPr lang="zh-CN" altLang="en-US" b="1" i="1">
                            <a:latin typeface="Cambria Math"/>
                          </a:rPr>
                          <m:t>𝝉</m:t>
                        </m:r>
                      </m:den>
                    </m:f>
                    <m:r>
                      <a:rPr lang="en-US" altLang="zh-CN" b="1">
                        <a:latin typeface="Cambria Math"/>
                      </a:rPr>
                      <m:t>+</m:t>
                    </m:r>
                    <m:r>
                      <a:rPr lang="en-US" altLang="zh-CN" b="1">
                        <a:latin typeface="Cambria Math"/>
                      </a:rPr>
                      <m:t>𝐆</m:t>
                    </m:r>
                  </m:oMath>
                </a14:m>
                <a:endParaRPr lang="zh-CN" altLang="en-US" b="1" dirty="0"/>
              </a:p>
            </p:txBody>
          </p:sp>
        </mc:Choice>
        <mc:Fallback xmlns="">
          <p:sp>
            <p:nvSpPr>
              <p:cNvPr id="3" name="TextBox 2"/>
              <p:cNvSpPr txBox="1">
                <a:spLocks noRot="1" noChangeAspect="1" noMove="1" noResize="1" noEditPoints="1" noAdjustHandles="1" noChangeArrowheads="1" noChangeShapeType="1" noTextEdit="1"/>
              </p:cNvSpPr>
              <p:nvPr/>
            </p:nvSpPr>
            <p:spPr>
              <a:xfrm>
                <a:off x="2793952" y="1864981"/>
                <a:ext cx="8266642" cy="832023"/>
              </a:xfrm>
              <a:prstGeom prst="rect">
                <a:avLst/>
              </a:prstGeom>
              <a:blipFill>
                <a:blip r:embed="rId4"/>
                <a:stretch>
                  <a:fillRect/>
                </a:stretch>
              </a:blipFill>
            </p:spPr>
            <p:txBody>
              <a:bodyPr/>
              <a:lstStyle/>
              <a:p>
                <a:r>
                  <a:rPr lang="zh-CN" altLang="en-US">
                    <a:noFill/>
                  </a:rPr>
                  <a:t> </a:t>
                </a:r>
              </a:p>
            </p:txBody>
          </p:sp>
        </mc:Fallback>
      </mc:AlternateContent>
      <p:sp>
        <p:nvSpPr>
          <p:cNvPr id="4" name="矩形 3"/>
          <p:cNvSpPr/>
          <p:nvPr/>
        </p:nvSpPr>
        <p:spPr>
          <a:xfrm>
            <a:off x="143193" y="0"/>
            <a:ext cx="7042069" cy="923330"/>
          </a:xfrm>
          <a:prstGeom prst="rect">
            <a:avLst/>
          </a:prstGeom>
        </p:spPr>
        <p:txBody>
          <a:bodyPr wrap="square">
            <a:spAutoFit/>
          </a:bodyPr>
          <a:lstStyle/>
          <a:p>
            <a:pPr>
              <a:lnSpc>
                <a:spcPct val="150000"/>
              </a:lnSpc>
            </a:pPr>
            <a:r>
              <a:rPr lang="en-US" altLang="zh-CN" sz="3600" b="1" dirty="0" smtClean="0">
                <a:solidFill>
                  <a:srgbClr val="FF0000"/>
                </a:solidFill>
              </a:rPr>
              <a:t>6.2 </a:t>
            </a:r>
            <a:r>
              <a:rPr lang="zh-CN" altLang="en-US" sz="3600" b="1" dirty="0">
                <a:solidFill>
                  <a:srgbClr val="FF0000"/>
                </a:solidFill>
              </a:rPr>
              <a:t>少数载流子的连续性方程</a:t>
            </a:r>
            <a:endParaRPr lang="en-US" altLang="zh-CN" sz="3600" b="1" dirty="0">
              <a:solidFill>
                <a:srgbClr val="FF0000"/>
              </a:solidFill>
            </a:endParaRPr>
          </a:p>
        </p:txBody>
      </p:sp>
      <p:cxnSp>
        <p:nvCxnSpPr>
          <p:cNvPr id="5" name="直接连接符 4"/>
          <p:cNvCxnSpPr/>
          <p:nvPr/>
        </p:nvCxnSpPr>
        <p:spPr>
          <a:xfrm>
            <a:off x="5851105" y="1695515"/>
            <a:ext cx="179317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566098" y="2697003"/>
            <a:ext cx="184067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304195" y="3125017"/>
            <a:ext cx="7724898" cy="523220"/>
          </a:xfrm>
          <a:prstGeom prst="rect">
            <a:avLst/>
          </a:prstGeom>
        </p:spPr>
        <p:txBody>
          <a:bodyPr wrap="square">
            <a:spAutoFit/>
          </a:bodyPr>
          <a:lstStyle/>
          <a:p>
            <a:r>
              <a:rPr lang="en-US" altLang="zh-CN" b="1" dirty="0">
                <a:latin typeface="Times New Roman" pitchFamily="18" charset="0"/>
                <a:ea typeface="+mn-ea"/>
                <a:cs typeface="Times New Roman" pitchFamily="18" charset="0"/>
              </a:rPr>
              <a:t>n</a:t>
            </a:r>
            <a:r>
              <a:rPr lang="zh-CN" altLang="zh-CN" b="1" dirty="0">
                <a:latin typeface="Times New Roman" pitchFamily="18" charset="0"/>
                <a:ea typeface="+mn-ea"/>
                <a:cs typeface="Times New Roman" pitchFamily="18" charset="0"/>
              </a:rPr>
              <a:t>型半导体，小注入条件下，</a:t>
            </a:r>
            <a:r>
              <a:rPr lang="en-US" altLang="zh-CN" b="1" i="1" dirty="0">
                <a:latin typeface="Times New Roman" pitchFamily="18" charset="0"/>
                <a:ea typeface="+mn-ea"/>
                <a:cs typeface="Times New Roman" pitchFamily="18" charset="0"/>
              </a:rPr>
              <a:t>p</a:t>
            </a:r>
            <a:r>
              <a:rPr lang="en-US" altLang="zh-CN" b="1" dirty="0">
                <a:latin typeface="Times New Roman" pitchFamily="18" charset="0"/>
                <a:ea typeface="+mn-ea"/>
                <a:cs typeface="Times New Roman" pitchFamily="18" charset="0"/>
              </a:rPr>
              <a:t>&lt;&lt;</a:t>
            </a:r>
            <a:r>
              <a:rPr lang="en-US" altLang="zh-CN" b="1" i="1" dirty="0">
                <a:latin typeface="Times New Roman" pitchFamily="18" charset="0"/>
                <a:ea typeface="+mn-ea"/>
                <a:cs typeface="Times New Roman" pitchFamily="18" charset="0"/>
              </a:rPr>
              <a:t>n</a:t>
            </a:r>
            <a:r>
              <a:rPr lang="zh-CN" altLang="en-US" b="1" dirty="0">
                <a:latin typeface="Times New Roman" pitchFamily="18" charset="0"/>
                <a:ea typeface="+mn-ea"/>
                <a:cs typeface="Times New Roman" pitchFamily="18" charset="0"/>
              </a:rPr>
              <a:t>，可忽略。</a:t>
            </a:r>
          </a:p>
        </p:txBody>
      </p:sp>
      <mc:AlternateContent xmlns:mc="http://schemas.openxmlformats.org/markup-compatibility/2006" xmlns:a14="http://schemas.microsoft.com/office/drawing/2010/main">
        <mc:Choice Requires="a14">
          <p:sp>
            <p:nvSpPr>
              <p:cNvPr id="15" name="TextBox 14"/>
              <p:cNvSpPr txBox="1"/>
              <p:nvPr/>
            </p:nvSpPr>
            <p:spPr>
              <a:xfrm>
                <a:off x="3393847" y="3648237"/>
                <a:ext cx="5766269" cy="778996"/>
              </a:xfrm>
              <a:prstGeom prst="rect">
                <a:avLst/>
              </a:prstGeom>
              <a:noFill/>
            </p:spPr>
            <p:txBody>
              <a:bodyPr wrap="square" rtlCol="0">
                <a:spAutoFit/>
              </a:bodyPr>
              <a:lstStyle/>
              <a:p>
                <a14:m>
                  <m:oMath xmlns:m="http://schemas.openxmlformats.org/officeDocument/2006/math">
                    <m:f>
                      <m:fPr>
                        <m:ctrlPr>
                          <a:rPr lang="en-US" altLang="zh-CN" b="1" i="1">
                            <a:latin typeface="Cambria Math" panose="02040503050406030204" pitchFamily="18" charset="0"/>
                          </a:rPr>
                        </m:ctrlPr>
                      </m:fPr>
                      <m:num>
                        <m:r>
                          <a:rPr lang="zh-CN" altLang="en-US" b="1" i="1">
                            <a:latin typeface="Cambria Math"/>
                          </a:rPr>
                          <m:t>𝝏</m:t>
                        </m:r>
                        <m:r>
                          <a:rPr lang="zh-CN" altLang="en-US" b="1" i="1">
                            <a:latin typeface="Cambria Math"/>
                          </a:rPr>
                          <m:t>∆</m:t>
                        </m:r>
                        <m:r>
                          <a:rPr lang="en-US" altLang="zh-CN" b="1" i="1">
                            <a:latin typeface="Cambria Math"/>
                          </a:rPr>
                          <m:t>𝒑</m:t>
                        </m:r>
                      </m:num>
                      <m:den>
                        <m:r>
                          <a:rPr lang="zh-CN" altLang="en-US" b="1" i="1">
                            <a:latin typeface="Cambria Math"/>
                          </a:rPr>
                          <m:t>𝝏</m:t>
                        </m:r>
                        <m:r>
                          <a:rPr lang="en-US" altLang="zh-CN" b="1" i="1">
                            <a:latin typeface="Cambria Math"/>
                          </a:rPr>
                          <m:t>𝒕</m:t>
                        </m:r>
                      </m:den>
                    </m:f>
                    <m:r>
                      <a:rPr lang="en-US" altLang="zh-CN" b="1" i="1">
                        <a:latin typeface="Cambria Math"/>
                      </a:rPr>
                      <m:t>=−</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𝒑</m:t>
                        </m:r>
                      </m:sub>
                    </m:sSub>
                    <m:r>
                      <a:rPr lang="en-US" altLang="zh-CN" b="1" i="1">
                        <a:latin typeface="Cambria Math"/>
                        <a:ea typeface="Cambria Math"/>
                      </a:rPr>
                      <m:t>∈</m:t>
                    </m:r>
                    <m:f>
                      <m:fPr>
                        <m:ctrlPr>
                          <a:rPr lang="en-US" altLang="zh-CN" b="1" i="1">
                            <a:latin typeface="Cambria Math" panose="02040503050406030204" pitchFamily="18" charset="0"/>
                          </a:rPr>
                        </m:ctrlPr>
                      </m:fPr>
                      <m:num>
                        <m:r>
                          <a:rPr lang="zh-CN" altLang="en-US" b="1" i="1">
                            <a:latin typeface="Cambria Math"/>
                          </a:rPr>
                          <m:t>𝝏</m:t>
                        </m:r>
                        <m:r>
                          <a:rPr lang="zh-CN" altLang="en-US" b="1" i="1">
                            <a:latin typeface="Cambria Math"/>
                          </a:rPr>
                          <m:t>∆</m:t>
                        </m:r>
                        <m:r>
                          <a:rPr lang="en-US" altLang="zh-CN" b="1" i="1">
                            <a:latin typeface="Cambria Math"/>
                          </a:rPr>
                          <m:t>𝒑</m:t>
                        </m:r>
                      </m:num>
                      <m:den>
                        <m:r>
                          <a:rPr lang="zh-CN" altLang="en-US" b="1" i="1">
                            <a:latin typeface="Cambria Math"/>
                          </a:rPr>
                          <m:t>𝝏</m:t>
                        </m:r>
                        <m:r>
                          <a:rPr lang="en-US" altLang="zh-CN" b="1" i="1">
                            <a:latin typeface="Cambria Math"/>
                          </a:rPr>
                          <m:t>𝒙</m:t>
                        </m:r>
                      </m:den>
                    </m:f>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𝑫</m:t>
                        </m:r>
                      </m:e>
                      <m:sub>
                        <m:r>
                          <a:rPr lang="en-US" altLang="zh-CN" b="1" i="1">
                            <a:latin typeface="Cambria Math"/>
                          </a:rPr>
                          <m:t>𝒑</m:t>
                        </m:r>
                      </m:sub>
                    </m:sSub>
                    <m:f>
                      <m:fPr>
                        <m:ctrlPr>
                          <a:rPr lang="en-US" altLang="zh-CN" b="1" i="1">
                            <a:latin typeface="Cambria Math" panose="02040503050406030204" pitchFamily="18" charset="0"/>
                          </a:rPr>
                        </m:ctrlPr>
                      </m:fPr>
                      <m:num>
                        <m:sSup>
                          <m:sSupPr>
                            <m:ctrlPr>
                              <a:rPr lang="en-US" altLang="zh-CN" b="1" i="1">
                                <a:latin typeface="Cambria Math" panose="02040503050406030204" pitchFamily="18" charset="0"/>
                              </a:rPr>
                            </m:ctrlPr>
                          </m:sSupPr>
                          <m:e>
                            <m:r>
                              <a:rPr lang="zh-CN" altLang="en-US" b="1" i="1">
                                <a:latin typeface="Cambria Math"/>
                              </a:rPr>
                              <m:t>𝝏</m:t>
                            </m:r>
                          </m:e>
                          <m:sup>
                            <m:r>
                              <a:rPr lang="en-US" altLang="zh-CN" b="1" i="1">
                                <a:latin typeface="Cambria Math"/>
                              </a:rPr>
                              <m:t>𝟐</m:t>
                            </m:r>
                          </m:sup>
                        </m:sSup>
                        <m:r>
                          <a:rPr lang="en-US" altLang="zh-CN" b="1" i="1">
                            <a:latin typeface="Cambria Math"/>
                            <a:ea typeface="Cambria Math"/>
                          </a:rPr>
                          <m:t>∆</m:t>
                        </m:r>
                        <m:r>
                          <a:rPr lang="en-US" altLang="zh-CN" b="1" i="1">
                            <a:latin typeface="Cambria Math"/>
                          </a:rPr>
                          <m:t>𝒑</m:t>
                        </m:r>
                      </m:num>
                      <m:den>
                        <m:r>
                          <a:rPr lang="zh-CN" altLang="en-US" b="1" i="1">
                            <a:latin typeface="Cambria Math"/>
                          </a:rPr>
                          <m:t>𝝏</m:t>
                        </m:r>
                        <m:sSup>
                          <m:sSupPr>
                            <m:ctrlPr>
                              <a:rPr lang="en-US" altLang="zh-CN" b="1" i="1">
                                <a:latin typeface="Cambria Math" panose="02040503050406030204" pitchFamily="18" charset="0"/>
                              </a:rPr>
                            </m:ctrlPr>
                          </m:sSupPr>
                          <m:e>
                            <m:r>
                              <a:rPr lang="en-US" altLang="zh-CN" b="1" i="1">
                                <a:latin typeface="Cambria Math"/>
                              </a:rPr>
                              <m:t>𝒙</m:t>
                            </m:r>
                          </m:e>
                          <m:sup>
                            <m:r>
                              <a:rPr lang="en-US" altLang="zh-CN" b="1" i="1">
                                <a:latin typeface="Cambria Math"/>
                              </a:rPr>
                              <m:t>𝟐</m:t>
                            </m:r>
                          </m:sup>
                        </m:sSup>
                      </m:den>
                    </m:f>
                  </m:oMath>
                </a14:m>
                <a:r>
                  <a:rPr lang="en-US" altLang="zh-CN" b="1" dirty="0"/>
                  <a:t> </a:t>
                </a:r>
                <a14:m>
                  <m:oMath xmlns:m="http://schemas.openxmlformats.org/officeDocument/2006/math">
                    <m:r>
                      <a:rPr lang="en-US" altLang="zh-CN" b="1">
                        <a:latin typeface="Cambria Math"/>
                      </a:rPr>
                      <m:t>−</m:t>
                    </m:r>
                    <m:f>
                      <m:fPr>
                        <m:ctrlPr>
                          <a:rPr lang="en-US" altLang="zh-CN" b="1" i="1">
                            <a:latin typeface="Cambria Math" panose="02040503050406030204" pitchFamily="18" charset="0"/>
                          </a:rPr>
                        </m:ctrlPr>
                      </m:fPr>
                      <m:num>
                        <m:r>
                          <a:rPr lang="en-US" altLang="zh-CN" b="1" i="1">
                            <a:latin typeface="Cambria Math"/>
                            <a:ea typeface="Cambria Math"/>
                          </a:rPr>
                          <m:t>∆</m:t>
                        </m:r>
                        <m:r>
                          <a:rPr lang="en-US" altLang="zh-CN" b="1" i="1">
                            <a:latin typeface="Cambria Math"/>
                            <a:ea typeface="Cambria Math"/>
                          </a:rPr>
                          <m:t>𝒑</m:t>
                        </m:r>
                      </m:num>
                      <m:den>
                        <m:r>
                          <a:rPr lang="zh-CN" altLang="en-US" b="1" i="1">
                            <a:latin typeface="Cambria Math"/>
                          </a:rPr>
                          <m:t>𝝉</m:t>
                        </m:r>
                      </m:den>
                    </m:f>
                    <m:r>
                      <a:rPr lang="en-US" altLang="zh-CN" b="1">
                        <a:latin typeface="Cambria Math"/>
                      </a:rPr>
                      <m:t>+</m:t>
                    </m:r>
                    <m:r>
                      <a:rPr lang="en-US" altLang="zh-CN" b="1">
                        <a:latin typeface="Cambria Math"/>
                      </a:rPr>
                      <m:t>𝐆</m:t>
                    </m:r>
                  </m:oMath>
                </a14:m>
                <a:endParaRPr lang="zh-CN" altLang="en-US" b="1" dirty="0"/>
              </a:p>
            </p:txBody>
          </p:sp>
        </mc:Choice>
        <mc:Fallback xmlns="">
          <p:sp>
            <p:nvSpPr>
              <p:cNvPr id="15" name="TextBox 14"/>
              <p:cNvSpPr txBox="1">
                <a:spLocks noRot="1" noChangeAspect="1" noMove="1" noResize="1" noEditPoints="1" noAdjustHandles="1" noChangeArrowheads="1" noChangeShapeType="1" noTextEdit="1"/>
              </p:cNvSpPr>
              <p:nvPr/>
            </p:nvSpPr>
            <p:spPr>
              <a:xfrm>
                <a:off x="3393847" y="3648237"/>
                <a:ext cx="5766269" cy="778996"/>
              </a:xfrm>
              <a:prstGeom prst="rect">
                <a:avLst/>
              </a:prstGeom>
              <a:blipFill>
                <a:blip r:embed="rId5"/>
                <a:stretch>
                  <a:fillRect/>
                </a:stretch>
              </a:blipFill>
            </p:spPr>
            <p:txBody>
              <a:bodyPr/>
              <a:lstStyle/>
              <a:p>
                <a:r>
                  <a:rPr lang="zh-CN" altLang="en-US">
                    <a:noFill/>
                  </a:rPr>
                  <a:t> </a:t>
                </a:r>
              </a:p>
            </p:txBody>
          </p:sp>
        </mc:Fallback>
      </mc:AlternateContent>
      <p:sp>
        <p:nvSpPr>
          <p:cNvPr id="16" name="矩形 15"/>
          <p:cNvSpPr/>
          <p:nvPr/>
        </p:nvSpPr>
        <p:spPr>
          <a:xfrm>
            <a:off x="2304194" y="4570192"/>
            <a:ext cx="7724898" cy="523220"/>
          </a:xfrm>
          <a:prstGeom prst="rect">
            <a:avLst/>
          </a:prstGeom>
        </p:spPr>
        <p:txBody>
          <a:bodyPr wrap="square">
            <a:spAutoFit/>
          </a:bodyPr>
          <a:lstStyle/>
          <a:p>
            <a:r>
              <a:rPr lang="en-US" altLang="zh-CN" b="1" dirty="0">
                <a:solidFill>
                  <a:srgbClr val="005C2A"/>
                </a:solidFill>
                <a:latin typeface="Times New Roman" pitchFamily="18" charset="0"/>
                <a:ea typeface="+mn-ea"/>
                <a:cs typeface="Times New Roman" pitchFamily="18" charset="0"/>
              </a:rPr>
              <a:t>p</a:t>
            </a:r>
            <a:r>
              <a:rPr lang="zh-CN" altLang="zh-CN" b="1" dirty="0">
                <a:solidFill>
                  <a:srgbClr val="005C2A"/>
                </a:solidFill>
                <a:latin typeface="Times New Roman" pitchFamily="18" charset="0"/>
                <a:ea typeface="+mn-ea"/>
                <a:cs typeface="Times New Roman" pitchFamily="18" charset="0"/>
              </a:rPr>
              <a:t>型半导体，小注入条件下，</a:t>
            </a:r>
            <a:r>
              <a:rPr lang="en-US" altLang="zh-CN" b="1" i="1" dirty="0">
                <a:solidFill>
                  <a:srgbClr val="005C2A"/>
                </a:solidFill>
                <a:latin typeface="Times New Roman" pitchFamily="18" charset="0"/>
                <a:ea typeface="+mn-ea"/>
                <a:cs typeface="Times New Roman" pitchFamily="18" charset="0"/>
              </a:rPr>
              <a:t>n</a:t>
            </a:r>
            <a:r>
              <a:rPr lang="en-US" altLang="zh-CN" b="1" dirty="0">
                <a:solidFill>
                  <a:srgbClr val="005C2A"/>
                </a:solidFill>
                <a:latin typeface="Times New Roman" pitchFamily="18" charset="0"/>
                <a:ea typeface="+mn-ea"/>
                <a:cs typeface="Times New Roman" pitchFamily="18" charset="0"/>
              </a:rPr>
              <a:t>&lt;&lt;p</a:t>
            </a:r>
            <a:r>
              <a:rPr lang="zh-CN" altLang="en-US" b="1" dirty="0">
                <a:solidFill>
                  <a:srgbClr val="005C2A"/>
                </a:solidFill>
                <a:latin typeface="Times New Roman" pitchFamily="18" charset="0"/>
                <a:ea typeface="+mn-ea"/>
                <a:cs typeface="Times New Roman" pitchFamily="18" charset="0"/>
              </a:rPr>
              <a:t>，可忽略。</a:t>
            </a:r>
          </a:p>
        </p:txBody>
      </p:sp>
      <mc:AlternateContent xmlns:mc="http://schemas.openxmlformats.org/markup-compatibility/2006" xmlns:a14="http://schemas.microsoft.com/office/drawing/2010/main">
        <mc:Choice Requires="a14">
          <p:sp>
            <p:nvSpPr>
              <p:cNvPr id="18" name="TextBox 17"/>
              <p:cNvSpPr txBox="1"/>
              <p:nvPr/>
            </p:nvSpPr>
            <p:spPr>
              <a:xfrm>
                <a:off x="3341991" y="5071542"/>
                <a:ext cx="5501668" cy="778996"/>
              </a:xfrm>
              <a:prstGeom prst="rect">
                <a:avLst/>
              </a:prstGeom>
              <a:noFill/>
            </p:spPr>
            <p:txBody>
              <a:bodyPr wrap="square" rtlCol="0">
                <a:spAutoFit/>
              </a:bodyPr>
              <a:lstStyle/>
              <a:p>
                <a14:m>
                  <m:oMath xmlns:m="http://schemas.openxmlformats.org/officeDocument/2006/math">
                    <m:f>
                      <m:fPr>
                        <m:ctrlPr>
                          <a:rPr lang="en-US" altLang="zh-CN" b="1" i="1">
                            <a:solidFill>
                              <a:srgbClr val="005C2A"/>
                            </a:solidFill>
                            <a:latin typeface="Cambria Math" panose="02040503050406030204" pitchFamily="18" charset="0"/>
                          </a:rPr>
                        </m:ctrlPr>
                      </m:fPr>
                      <m:num>
                        <m:r>
                          <a:rPr lang="zh-CN" altLang="en-US" b="1" i="1">
                            <a:solidFill>
                              <a:srgbClr val="005C2A"/>
                            </a:solidFill>
                            <a:latin typeface="Cambria Math"/>
                          </a:rPr>
                          <m:t>𝝏</m:t>
                        </m:r>
                        <m:r>
                          <a:rPr lang="zh-CN" altLang="en-US" b="1" i="1">
                            <a:solidFill>
                              <a:srgbClr val="005C2A"/>
                            </a:solidFill>
                            <a:latin typeface="Cambria Math"/>
                          </a:rPr>
                          <m:t>∆</m:t>
                        </m:r>
                        <m:r>
                          <a:rPr lang="en-US" altLang="zh-CN" b="1" i="1">
                            <a:solidFill>
                              <a:srgbClr val="005C2A"/>
                            </a:solidFill>
                            <a:latin typeface="Cambria Math"/>
                          </a:rPr>
                          <m:t>𝒏</m:t>
                        </m:r>
                      </m:num>
                      <m:den>
                        <m:r>
                          <a:rPr lang="zh-CN" altLang="en-US" b="1" i="1">
                            <a:solidFill>
                              <a:srgbClr val="005C2A"/>
                            </a:solidFill>
                            <a:latin typeface="Cambria Math"/>
                          </a:rPr>
                          <m:t>𝝏</m:t>
                        </m:r>
                        <m:r>
                          <a:rPr lang="en-US" altLang="zh-CN" b="1" i="1">
                            <a:solidFill>
                              <a:srgbClr val="005C2A"/>
                            </a:solidFill>
                            <a:latin typeface="Cambria Math"/>
                          </a:rPr>
                          <m:t>𝒕</m:t>
                        </m:r>
                      </m:den>
                    </m:f>
                    <m:r>
                      <a:rPr lang="en-US" altLang="zh-CN" b="1" i="1">
                        <a:solidFill>
                          <a:srgbClr val="005C2A"/>
                        </a:solidFill>
                        <a:latin typeface="Cambria Math"/>
                      </a:rPr>
                      <m:t>=</m:t>
                    </m:r>
                    <m:sSub>
                      <m:sSubPr>
                        <m:ctrlPr>
                          <a:rPr lang="en-US" altLang="zh-CN" b="1" i="1">
                            <a:solidFill>
                              <a:srgbClr val="005C2A"/>
                            </a:solidFill>
                            <a:latin typeface="Cambria Math" panose="02040503050406030204" pitchFamily="18" charset="0"/>
                          </a:rPr>
                        </m:ctrlPr>
                      </m:sSubPr>
                      <m:e>
                        <m:r>
                          <a:rPr lang="zh-CN" altLang="en-US" b="1" i="1">
                            <a:solidFill>
                              <a:srgbClr val="005C2A"/>
                            </a:solidFill>
                            <a:latin typeface="Cambria Math"/>
                          </a:rPr>
                          <m:t>𝝁</m:t>
                        </m:r>
                      </m:e>
                      <m:sub>
                        <m:r>
                          <a:rPr lang="en-US" altLang="zh-CN" b="1" i="1">
                            <a:solidFill>
                              <a:srgbClr val="005C2A"/>
                            </a:solidFill>
                            <a:latin typeface="Cambria Math"/>
                          </a:rPr>
                          <m:t>𝒏</m:t>
                        </m:r>
                      </m:sub>
                    </m:sSub>
                    <m:r>
                      <a:rPr lang="en-US" altLang="zh-CN" b="1" i="1">
                        <a:solidFill>
                          <a:srgbClr val="005C2A"/>
                        </a:solidFill>
                        <a:latin typeface="Cambria Math"/>
                        <a:ea typeface="Cambria Math"/>
                      </a:rPr>
                      <m:t>∈</m:t>
                    </m:r>
                    <m:f>
                      <m:fPr>
                        <m:ctrlPr>
                          <a:rPr lang="en-US" altLang="zh-CN" b="1" i="1">
                            <a:solidFill>
                              <a:srgbClr val="005C2A"/>
                            </a:solidFill>
                            <a:latin typeface="Cambria Math" panose="02040503050406030204" pitchFamily="18" charset="0"/>
                          </a:rPr>
                        </m:ctrlPr>
                      </m:fPr>
                      <m:num>
                        <m:r>
                          <a:rPr lang="zh-CN" altLang="en-US" b="1" i="1">
                            <a:solidFill>
                              <a:srgbClr val="005C2A"/>
                            </a:solidFill>
                            <a:latin typeface="Cambria Math"/>
                          </a:rPr>
                          <m:t>𝝏</m:t>
                        </m:r>
                        <m:r>
                          <a:rPr lang="zh-CN" altLang="en-US" b="1" i="1">
                            <a:solidFill>
                              <a:srgbClr val="005C2A"/>
                            </a:solidFill>
                            <a:latin typeface="Cambria Math"/>
                          </a:rPr>
                          <m:t>∆</m:t>
                        </m:r>
                        <m:r>
                          <a:rPr lang="en-US" altLang="zh-CN" b="1" i="1">
                            <a:solidFill>
                              <a:srgbClr val="005C2A"/>
                            </a:solidFill>
                            <a:latin typeface="Cambria Math"/>
                          </a:rPr>
                          <m:t>𝒏</m:t>
                        </m:r>
                      </m:num>
                      <m:den>
                        <m:r>
                          <a:rPr lang="zh-CN" altLang="en-US" b="1" i="1">
                            <a:solidFill>
                              <a:srgbClr val="005C2A"/>
                            </a:solidFill>
                            <a:latin typeface="Cambria Math"/>
                          </a:rPr>
                          <m:t>𝝏</m:t>
                        </m:r>
                        <m:r>
                          <a:rPr lang="en-US" altLang="zh-CN" b="1" i="1">
                            <a:solidFill>
                              <a:srgbClr val="005C2A"/>
                            </a:solidFill>
                            <a:latin typeface="Cambria Math"/>
                          </a:rPr>
                          <m:t>𝒙</m:t>
                        </m:r>
                      </m:den>
                    </m:f>
                    <m:r>
                      <a:rPr lang="en-US" altLang="zh-CN" b="1" i="1">
                        <a:solidFill>
                          <a:srgbClr val="005C2A"/>
                        </a:solidFill>
                        <a:latin typeface="Cambria Math"/>
                      </a:rPr>
                      <m:t>+</m:t>
                    </m:r>
                    <m:sSub>
                      <m:sSubPr>
                        <m:ctrlPr>
                          <a:rPr lang="en-US" altLang="zh-CN" b="1" i="1">
                            <a:solidFill>
                              <a:srgbClr val="005C2A"/>
                            </a:solidFill>
                            <a:latin typeface="Cambria Math" panose="02040503050406030204" pitchFamily="18" charset="0"/>
                          </a:rPr>
                        </m:ctrlPr>
                      </m:sSubPr>
                      <m:e>
                        <m:r>
                          <a:rPr lang="en-US" altLang="zh-CN" b="1" i="1">
                            <a:solidFill>
                              <a:srgbClr val="005C2A"/>
                            </a:solidFill>
                            <a:latin typeface="Cambria Math"/>
                          </a:rPr>
                          <m:t>𝑫</m:t>
                        </m:r>
                      </m:e>
                      <m:sub>
                        <m:r>
                          <a:rPr lang="en-US" altLang="zh-CN" b="1" i="1">
                            <a:solidFill>
                              <a:srgbClr val="005C2A"/>
                            </a:solidFill>
                            <a:latin typeface="Cambria Math"/>
                          </a:rPr>
                          <m:t>𝒏</m:t>
                        </m:r>
                      </m:sub>
                    </m:sSub>
                    <m:f>
                      <m:fPr>
                        <m:ctrlPr>
                          <a:rPr lang="en-US" altLang="zh-CN" b="1" i="1">
                            <a:solidFill>
                              <a:srgbClr val="005C2A"/>
                            </a:solidFill>
                            <a:latin typeface="Cambria Math" panose="02040503050406030204" pitchFamily="18" charset="0"/>
                          </a:rPr>
                        </m:ctrlPr>
                      </m:fPr>
                      <m:num>
                        <m:sSup>
                          <m:sSupPr>
                            <m:ctrlPr>
                              <a:rPr lang="en-US" altLang="zh-CN" b="1" i="1">
                                <a:solidFill>
                                  <a:srgbClr val="005C2A"/>
                                </a:solidFill>
                                <a:latin typeface="Cambria Math" panose="02040503050406030204" pitchFamily="18" charset="0"/>
                              </a:rPr>
                            </m:ctrlPr>
                          </m:sSupPr>
                          <m:e>
                            <m:r>
                              <a:rPr lang="zh-CN" altLang="en-US" b="1" i="1">
                                <a:solidFill>
                                  <a:srgbClr val="005C2A"/>
                                </a:solidFill>
                                <a:latin typeface="Cambria Math"/>
                              </a:rPr>
                              <m:t>𝝏</m:t>
                            </m:r>
                          </m:e>
                          <m:sup>
                            <m:r>
                              <a:rPr lang="en-US" altLang="zh-CN" b="1" i="1">
                                <a:solidFill>
                                  <a:srgbClr val="005C2A"/>
                                </a:solidFill>
                                <a:latin typeface="Cambria Math"/>
                              </a:rPr>
                              <m:t>𝟐</m:t>
                            </m:r>
                          </m:sup>
                        </m:sSup>
                        <m:r>
                          <a:rPr lang="en-US" altLang="zh-CN" b="1" i="1">
                            <a:solidFill>
                              <a:srgbClr val="005C2A"/>
                            </a:solidFill>
                            <a:latin typeface="Cambria Math"/>
                            <a:ea typeface="Cambria Math"/>
                          </a:rPr>
                          <m:t>∆</m:t>
                        </m:r>
                        <m:r>
                          <a:rPr lang="en-US" altLang="zh-CN" b="1" i="1">
                            <a:solidFill>
                              <a:srgbClr val="005C2A"/>
                            </a:solidFill>
                            <a:latin typeface="Cambria Math"/>
                            <a:ea typeface="Cambria Math"/>
                          </a:rPr>
                          <m:t>𝒏</m:t>
                        </m:r>
                      </m:num>
                      <m:den>
                        <m:r>
                          <a:rPr lang="zh-CN" altLang="en-US" b="1" i="1">
                            <a:solidFill>
                              <a:srgbClr val="005C2A"/>
                            </a:solidFill>
                            <a:latin typeface="Cambria Math"/>
                          </a:rPr>
                          <m:t>𝝏</m:t>
                        </m:r>
                        <m:sSup>
                          <m:sSupPr>
                            <m:ctrlPr>
                              <a:rPr lang="en-US" altLang="zh-CN" b="1" i="1">
                                <a:solidFill>
                                  <a:srgbClr val="005C2A"/>
                                </a:solidFill>
                                <a:latin typeface="Cambria Math" panose="02040503050406030204" pitchFamily="18" charset="0"/>
                              </a:rPr>
                            </m:ctrlPr>
                          </m:sSupPr>
                          <m:e>
                            <m:r>
                              <a:rPr lang="en-US" altLang="zh-CN" b="1" i="1">
                                <a:solidFill>
                                  <a:srgbClr val="005C2A"/>
                                </a:solidFill>
                                <a:latin typeface="Cambria Math"/>
                              </a:rPr>
                              <m:t>𝒙</m:t>
                            </m:r>
                          </m:e>
                          <m:sup>
                            <m:r>
                              <a:rPr lang="en-US" altLang="zh-CN" b="1" i="1">
                                <a:solidFill>
                                  <a:srgbClr val="005C2A"/>
                                </a:solidFill>
                                <a:latin typeface="Cambria Math"/>
                              </a:rPr>
                              <m:t>𝟐</m:t>
                            </m:r>
                          </m:sup>
                        </m:sSup>
                      </m:den>
                    </m:f>
                  </m:oMath>
                </a14:m>
                <a:r>
                  <a:rPr lang="en-US" altLang="zh-CN" b="1" dirty="0">
                    <a:solidFill>
                      <a:srgbClr val="005C2A"/>
                    </a:solidFill>
                  </a:rPr>
                  <a:t> </a:t>
                </a:r>
                <a14:m>
                  <m:oMath xmlns:m="http://schemas.openxmlformats.org/officeDocument/2006/math">
                    <m:r>
                      <a:rPr lang="en-US" altLang="zh-CN" b="1">
                        <a:solidFill>
                          <a:srgbClr val="005C2A"/>
                        </a:solidFill>
                        <a:latin typeface="Cambria Math"/>
                      </a:rPr>
                      <m:t>−</m:t>
                    </m:r>
                    <m:f>
                      <m:fPr>
                        <m:ctrlPr>
                          <a:rPr lang="en-US" altLang="zh-CN" b="1" i="1">
                            <a:solidFill>
                              <a:srgbClr val="005C2A"/>
                            </a:solidFill>
                            <a:latin typeface="Cambria Math" panose="02040503050406030204" pitchFamily="18" charset="0"/>
                          </a:rPr>
                        </m:ctrlPr>
                      </m:fPr>
                      <m:num>
                        <m:r>
                          <a:rPr lang="en-US" altLang="zh-CN" b="1" i="1">
                            <a:solidFill>
                              <a:srgbClr val="005C2A"/>
                            </a:solidFill>
                            <a:latin typeface="Cambria Math"/>
                            <a:ea typeface="Cambria Math"/>
                          </a:rPr>
                          <m:t>∆</m:t>
                        </m:r>
                        <m:r>
                          <a:rPr lang="en-US" altLang="zh-CN" b="1" i="1">
                            <a:solidFill>
                              <a:srgbClr val="005C2A"/>
                            </a:solidFill>
                            <a:latin typeface="Cambria Math"/>
                            <a:ea typeface="Cambria Math"/>
                          </a:rPr>
                          <m:t>𝒏</m:t>
                        </m:r>
                      </m:num>
                      <m:den>
                        <m:r>
                          <a:rPr lang="zh-CN" altLang="en-US" b="1" i="1">
                            <a:solidFill>
                              <a:srgbClr val="005C2A"/>
                            </a:solidFill>
                            <a:latin typeface="Cambria Math"/>
                          </a:rPr>
                          <m:t>𝝉</m:t>
                        </m:r>
                      </m:den>
                    </m:f>
                    <m:r>
                      <a:rPr lang="en-US" altLang="zh-CN" b="1">
                        <a:solidFill>
                          <a:srgbClr val="005C2A"/>
                        </a:solidFill>
                        <a:latin typeface="Cambria Math"/>
                      </a:rPr>
                      <m:t>+</m:t>
                    </m:r>
                    <m:r>
                      <a:rPr lang="en-US" altLang="zh-CN" b="1">
                        <a:solidFill>
                          <a:srgbClr val="005C2A"/>
                        </a:solidFill>
                        <a:latin typeface="Cambria Math"/>
                      </a:rPr>
                      <m:t>𝐆</m:t>
                    </m:r>
                  </m:oMath>
                </a14:m>
                <a:endParaRPr lang="zh-CN" altLang="en-US" b="1" dirty="0">
                  <a:solidFill>
                    <a:srgbClr val="005C2A"/>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3341991" y="5071542"/>
                <a:ext cx="5501668" cy="778996"/>
              </a:xfrm>
              <a:prstGeom prst="rect">
                <a:avLst/>
              </a:prstGeom>
              <a:blipFill>
                <a:blip r:embed="rId6"/>
                <a:stretch>
                  <a:fillRect/>
                </a:stretch>
              </a:blipFill>
            </p:spPr>
            <p:txBody>
              <a:bodyPr/>
              <a:lstStyle/>
              <a:p>
                <a:r>
                  <a:rPr lang="zh-CN" altLang="en-US">
                    <a:noFill/>
                  </a:rPr>
                  <a:t> </a:t>
                </a:r>
              </a:p>
            </p:txBody>
          </p:sp>
        </mc:Fallback>
      </mc:AlternateContent>
      <p:sp>
        <p:nvSpPr>
          <p:cNvPr id="19" name="矩形 18"/>
          <p:cNvSpPr/>
          <p:nvPr/>
        </p:nvSpPr>
        <p:spPr>
          <a:xfrm>
            <a:off x="8283371" y="3840505"/>
            <a:ext cx="748145" cy="475013"/>
          </a:xfrm>
          <a:prstGeom prst="rect">
            <a:avLst/>
          </a:prstGeom>
          <a:solidFill>
            <a:schemeClr val="bg1"/>
          </a:solidFill>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矩形 19"/>
          <p:cNvSpPr/>
          <p:nvPr/>
        </p:nvSpPr>
        <p:spPr>
          <a:xfrm>
            <a:off x="8095515" y="5317720"/>
            <a:ext cx="748145" cy="475013"/>
          </a:xfrm>
          <a:prstGeom prst="rect">
            <a:avLst/>
          </a:prstGeom>
          <a:solidFill>
            <a:schemeClr val="bg1"/>
          </a:solidFill>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1" name="组合 20"/>
          <p:cNvGrpSpPr/>
          <p:nvPr/>
        </p:nvGrpSpPr>
        <p:grpSpPr>
          <a:xfrm>
            <a:off x="10029093" y="6448526"/>
            <a:ext cx="552450" cy="314325"/>
            <a:chOff x="5172075" y="6438900"/>
            <a:chExt cx="552450" cy="314325"/>
          </a:xfrm>
        </p:grpSpPr>
        <p:sp>
          <p:nvSpPr>
            <p:cNvPr id="22" name="棱台 21"/>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extBox 23"/>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41190116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200"/>
                                  </p:iterate>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20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iterate type="lt">
                                    <p:tmAbs val="200"/>
                                  </p:iterate>
                                  <p:childTnLst>
                                    <p:set>
                                      <p:cBhvr>
                                        <p:cTn id="23" dur="1" fill="hold">
                                          <p:stCondLst>
                                            <p:cond delay="0"/>
                                          </p:stCondLst>
                                        </p:cTn>
                                        <p:tgtEl>
                                          <p:spTgt spid="1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left)">
                                      <p:cBhvr>
                                        <p:cTn id="28" dur="20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500"/>
                            </p:stCondLst>
                            <p:childTnLst>
                              <p:par>
                                <p:cTn id="40" presetID="22" presetClass="entr" presetSubtype="4" fill="hold" nodeType="after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down)">
                                      <p:cBhvr>
                                        <p:cTn id="4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8" grpId="0"/>
      <p:bldP spid="19"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6447" y="88120"/>
            <a:ext cx="8989623" cy="830997"/>
          </a:xfrm>
          <a:prstGeom prst="rect">
            <a:avLst/>
          </a:prstGeom>
        </p:spPr>
        <p:txBody>
          <a:bodyPr wrap="square">
            <a:spAutoFit/>
          </a:bodyPr>
          <a:lstStyle/>
          <a:p>
            <a:pPr>
              <a:lnSpc>
                <a:spcPct val="150000"/>
              </a:lnSpc>
            </a:pPr>
            <a:r>
              <a:rPr lang="en-US" altLang="zh-CN" sz="3200" b="1" dirty="0">
                <a:solidFill>
                  <a:srgbClr val="FF0000"/>
                </a:solidFill>
              </a:rPr>
              <a:t>6.3 </a:t>
            </a:r>
            <a:r>
              <a:rPr lang="zh-CN" altLang="en-US" sz="3200" b="1" dirty="0">
                <a:solidFill>
                  <a:srgbClr val="FF0000"/>
                </a:solidFill>
              </a:rPr>
              <a:t>非本征半导体中非平衡少子的扩散和漂移</a:t>
            </a:r>
            <a:endParaRPr lang="en-US" altLang="zh-CN" sz="3200" b="1" dirty="0">
              <a:solidFill>
                <a:srgbClr val="FF0000"/>
              </a:solidFill>
            </a:endParaRPr>
          </a:p>
        </p:txBody>
      </p:sp>
      <p:sp>
        <p:nvSpPr>
          <p:cNvPr id="5" name="TextBox 4"/>
          <p:cNvSpPr txBox="1"/>
          <p:nvPr/>
        </p:nvSpPr>
        <p:spPr>
          <a:xfrm>
            <a:off x="5948934" y="1228718"/>
            <a:ext cx="2339102" cy="523220"/>
          </a:xfrm>
          <a:prstGeom prst="rect">
            <a:avLst/>
          </a:prstGeom>
          <a:noFill/>
        </p:spPr>
        <p:txBody>
          <a:bodyPr wrap="none" rtlCol="0">
            <a:spAutoFit/>
          </a:bodyPr>
          <a:lstStyle/>
          <a:p>
            <a:r>
              <a:rPr lang="zh-CN" altLang="en-US" b="1" dirty="0"/>
              <a:t>杂质均匀分布</a:t>
            </a:r>
          </a:p>
        </p:txBody>
      </p:sp>
      <p:sp>
        <p:nvSpPr>
          <p:cNvPr id="6" name="TextBox 5"/>
          <p:cNvSpPr txBox="1"/>
          <p:nvPr/>
        </p:nvSpPr>
        <p:spPr>
          <a:xfrm>
            <a:off x="6591829" y="1837029"/>
            <a:ext cx="2392001" cy="523220"/>
          </a:xfrm>
          <a:prstGeom prst="rect">
            <a:avLst/>
          </a:prstGeom>
          <a:noFill/>
        </p:spPr>
        <p:txBody>
          <a:bodyPr wrap="none" rtlCol="0">
            <a:spAutoFit/>
          </a:bodyPr>
          <a:lstStyle/>
          <a:p>
            <a:r>
              <a:rPr lang="zh-CN" altLang="en-US" b="1" dirty="0">
                <a:solidFill>
                  <a:srgbClr val="005C2A"/>
                </a:solidFill>
                <a:latin typeface="Times New Roman" pitchFamily="18" charset="0"/>
                <a:ea typeface="黑体" pitchFamily="49" charset="-122"/>
                <a:cs typeface="Times New Roman" pitchFamily="18" charset="0"/>
              </a:rPr>
              <a:t>小注入</a:t>
            </a:r>
            <a:r>
              <a:rPr lang="zh-CN" altLang="en-US" b="1" dirty="0">
                <a:solidFill>
                  <a:srgbClr val="005C2A"/>
                </a:solidFill>
                <a:latin typeface="Times New Roman" pitchFamily="18" charset="0"/>
                <a:ea typeface="黑体" pitchFamily="49" charset="-122"/>
                <a:cs typeface="Times New Roman" pitchFamily="18" charset="0"/>
                <a:sym typeface="Symbol"/>
              </a:rPr>
              <a:t></a:t>
            </a:r>
            <a:r>
              <a:rPr lang="en-US" altLang="zh-CN" b="1" i="1" dirty="0">
                <a:solidFill>
                  <a:srgbClr val="005C2A"/>
                </a:solidFill>
                <a:latin typeface="Times New Roman" pitchFamily="18" charset="0"/>
                <a:ea typeface="黑体" pitchFamily="49" charset="-122"/>
                <a:cs typeface="Times New Roman" pitchFamily="18" charset="0"/>
                <a:sym typeface="Symbol"/>
              </a:rPr>
              <a:t>p </a:t>
            </a:r>
            <a:r>
              <a:rPr lang="en-US" altLang="zh-CN" b="1" dirty="0">
                <a:solidFill>
                  <a:srgbClr val="005C2A"/>
                </a:solidFill>
                <a:latin typeface="Times New Roman" pitchFamily="18" charset="0"/>
                <a:ea typeface="黑体" pitchFamily="49" charset="-122"/>
                <a:cs typeface="Times New Roman" pitchFamily="18" charset="0"/>
                <a:sym typeface="Symbol"/>
              </a:rPr>
              <a:t>&lt;&lt;</a:t>
            </a:r>
            <a:r>
              <a:rPr lang="en-US" altLang="zh-CN" b="1" i="1" dirty="0">
                <a:solidFill>
                  <a:srgbClr val="005C2A"/>
                </a:solidFill>
                <a:latin typeface="Times New Roman" pitchFamily="18" charset="0"/>
                <a:ea typeface="黑体" pitchFamily="49" charset="-122"/>
                <a:cs typeface="Times New Roman" pitchFamily="18" charset="0"/>
                <a:sym typeface="Symbol"/>
              </a:rPr>
              <a:t>n</a:t>
            </a:r>
            <a:endParaRPr lang="zh-CN" altLang="en-US" b="1" i="1" dirty="0">
              <a:solidFill>
                <a:srgbClr val="005C2A"/>
              </a:solidFill>
              <a:latin typeface="Times New Roman" pitchFamily="18" charset="0"/>
              <a:ea typeface="黑体" pitchFamily="49" charset="-122"/>
              <a:cs typeface="Times New Roman" pitchFamily="18" charset="0"/>
            </a:endParaRPr>
          </a:p>
        </p:txBody>
      </p:sp>
      <p:sp>
        <p:nvSpPr>
          <p:cNvPr id="7" name="TextBox 6"/>
          <p:cNvSpPr txBox="1"/>
          <p:nvPr/>
        </p:nvSpPr>
        <p:spPr>
          <a:xfrm>
            <a:off x="8624930" y="1189838"/>
            <a:ext cx="1305165" cy="523220"/>
          </a:xfrm>
          <a:prstGeom prst="rect">
            <a:avLst/>
          </a:prstGeom>
          <a:noFill/>
        </p:spPr>
        <p:txBody>
          <a:bodyPr wrap="none" rtlCol="0">
            <a:spAutoFit/>
          </a:bodyPr>
          <a:lstStyle/>
          <a:p>
            <a:r>
              <a:rPr lang="en-US" altLang="zh-CN" b="1" i="1" dirty="0" smtClean="0">
                <a:solidFill>
                  <a:srgbClr val="002060"/>
                </a:solidFill>
                <a:latin typeface="Times New Roman" pitchFamily="18" charset="0"/>
                <a:ea typeface="黑体" pitchFamily="49" charset="-122"/>
                <a:cs typeface="Times New Roman" pitchFamily="18" charset="0"/>
                <a:sym typeface="Symbol"/>
              </a:rPr>
              <a:t>p</a:t>
            </a:r>
            <a:r>
              <a:rPr lang="en-US" altLang="zh-CN" b="1" baseline="-25000" dirty="0" smtClean="0">
                <a:solidFill>
                  <a:srgbClr val="002060"/>
                </a:solidFill>
                <a:latin typeface="Times New Roman" pitchFamily="18" charset="0"/>
                <a:ea typeface="黑体" pitchFamily="49" charset="-122"/>
                <a:cs typeface="Times New Roman" pitchFamily="18" charset="0"/>
                <a:sym typeface="Symbol"/>
              </a:rPr>
              <a:t>0</a:t>
            </a:r>
            <a:r>
              <a:rPr lang="en-US" altLang="zh-CN" b="1" i="1" dirty="0" smtClean="0">
                <a:solidFill>
                  <a:srgbClr val="002060"/>
                </a:solidFill>
                <a:latin typeface="Times New Roman" pitchFamily="18" charset="0"/>
                <a:ea typeface="黑体" pitchFamily="49" charset="-122"/>
                <a:cs typeface="Times New Roman" pitchFamily="18" charset="0"/>
                <a:sym typeface="Symbol"/>
              </a:rPr>
              <a:t> </a:t>
            </a:r>
            <a:r>
              <a:rPr lang="en-US" altLang="zh-CN" b="1" dirty="0">
                <a:solidFill>
                  <a:srgbClr val="002060"/>
                </a:solidFill>
                <a:latin typeface="Times New Roman" pitchFamily="18" charset="0"/>
                <a:ea typeface="黑体" pitchFamily="49" charset="-122"/>
                <a:cs typeface="Times New Roman" pitchFamily="18" charset="0"/>
                <a:sym typeface="Symbol"/>
              </a:rPr>
              <a:t>&lt;&lt;</a:t>
            </a:r>
            <a:r>
              <a:rPr lang="en-US" altLang="zh-CN" b="1" i="1" dirty="0" smtClean="0">
                <a:solidFill>
                  <a:srgbClr val="002060"/>
                </a:solidFill>
                <a:latin typeface="Times New Roman" pitchFamily="18" charset="0"/>
                <a:ea typeface="黑体" pitchFamily="49" charset="-122"/>
                <a:cs typeface="Times New Roman" pitchFamily="18" charset="0"/>
                <a:sym typeface="Symbol"/>
              </a:rPr>
              <a:t>n</a:t>
            </a:r>
            <a:r>
              <a:rPr lang="en-US" altLang="zh-CN" b="1" baseline="-25000" dirty="0" smtClean="0">
                <a:solidFill>
                  <a:srgbClr val="002060"/>
                </a:solidFill>
                <a:latin typeface="Times New Roman" pitchFamily="18" charset="0"/>
                <a:ea typeface="黑体" pitchFamily="49" charset="-122"/>
                <a:cs typeface="Times New Roman" pitchFamily="18" charset="0"/>
                <a:sym typeface="Symbol"/>
              </a:rPr>
              <a:t>0</a:t>
            </a:r>
            <a:endParaRPr lang="zh-CN" altLang="en-US" b="1" baseline="-25000" dirty="0">
              <a:solidFill>
                <a:srgbClr val="002060"/>
              </a:solidFill>
              <a:latin typeface="Times New Roman" pitchFamily="18" charset="0"/>
              <a:ea typeface="黑体" pitchFamily="49" charset="-122"/>
              <a:cs typeface="Times New Roman" pitchFamily="18" charset="0"/>
            </a:endParaRPr>
          </a:p>
        </p:txBody>
      </p:sp>
      <p:sp>
        <p:nvSpPr>
          <p:cNvPr id="8" name="矩形 7"/>
          <p:cNvSpPr/>
          <p:nvPr/>
        </p:nvSpPr>
        <p:spPr>
          <a:xfrm>
            <a:off x="5948934" y="2381505"/>
            <a:ext cx="4314001" cy="523220"/>
          </a:xfrm>
          <a:prstGeom prst="rect">
            <a:avLst/>
          </a:prstGeom>
        </p:spPr>
        <p:txBody>
          <a:bodyPr wrap="none">
            <a:spAutoFit/>
          </a:bodyPr>
          <a:lstStyle/>
          <a:p>
            <a:r>
              <a:rPr lang="zh-CN" altLang="zh-CN" b="1" dirty="0">
                <a:solidFill>
                  <a:srgbClr val="CC00CC"/>
                </a:solidFill>
              </a:rPr>
              <a:t>电场和密度梯度均沿</a:t>
            </a:r>
            <a:r>
              <a:rPr lang="en-US" altLang="zh-CN" b="1" i="1" dirty="0">
                <a:solidFill>
                  <a:srgbClr val="CC00CC"/>
                </a:solidFill>
                <a:latin typeface="Times New Roman" pitchFamily="18" charset="0"/>
                <a:cs typeface="Times New Roman" pitchFamily="18" charset="0"/>
              </a:rPr>
              <a:t>x</a:t>
            </a:r>
            <a:r>
              <a:rPr lang="zh-CN" altLang="zh-CN" b="1" dirty="0">
                <a:solidFill>
                  <a:srgbClr val="CC00CC"/>
                </a:solidFill>
              </a:rPr>
              <a:t>方向</a:t>
            </a:r>
            <a:endParaRPr lang="zh-CN" altLang="en-US" b="1" dirty="0">
              <a:solidFill>
                <a:srgbClr val="CC00CC"/>
              </a:solidFill>
            </a:endParaRPr>
          </a:p>
        </p:txBody>
      </p:sp>
      <p:sp>
        <p:nvSpPr>
          <p:cNvPr id="31" name="矩形 30"/>
          <p:cNvSpPr/>
          <p:nvPr/>
        </p:nvSpPr>
        <p:spPr>
          <a:xfrm>
            <a:off x="2465155" y="1840231"/>
            <a:ext cx="2850078" cy="802885"/>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TextBox 31"/>
          <p:cNvSpPr txBox="1"/>
          <p:nvPr/>
        </p:nvSpPr>
        <p:spPr>
          <a:xfrm>
            <a:off x="4869001" y="1922651"/>
            <a:ext cx="364202" cy="523220"/>
          </a:xfrm>
          <a:prstGeom prst="rect">
            <a:avLst/>
          </a:prstGeom>
          <a:noFill/>
        </p:spPr>
        <p:txBody>
          <a:bodyPr wrap="none" rtlCol="0">
            <a:spAutoFit/>
          </a:bodyPr>
          <a:lstStyle/>
          <a:p>
            <a:r>
              <a:rPr lang="en-US" altLang="zh-CN" dirty="0">
                <a:latin typeface="Times New Roman" pitchFamily="18" charset="0"/>
                <a:cs typeface="Times New Roman" pitchFamily="18" charset="0"/>
              </a:rPr>
              <a:t>n</a:t>
            </a:r>
            <a:endParaRPr lang="zh-CN" altLang="en-US" dirty="0">
              <a:latin typeface="Times New Roman" pitchFamily="18" charset="0"/>
              <a:cs typeface="Times New Roman" pitchFamily="18" charset="0"/>
            </a:endParaRPr>
          </a:p>
        </p:txBody>
      </p:sp>
      <p:cxnSp>
        <p:nvCxnSpPr>
          <p:cNvPr id="33" name="直接箭头连接符 32"/>
          <p:cNvCxnSpPr/>
          <p:nvPr/>
        </p:nvCxnSpPr>
        <p:spPr>
          <a:xfrm>
            <a:off x="3296429" y="1541232"/>
            <a:ext cx="819397"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044575" y="1220489"/>
            <a:ext cx="364202" cy="523220"/>
          </a:xfrm>
          <a:prstGeom prst="rect">
            <a:avLst/>
          </a:prstGeom>
          <a:noFill/>
        </p:spPr>
        <p:txBody>
          <a:bodyPr wrap="none" rtlCol="0">
            <a:spAutoFit/>
          </a:bodyPr>
          <a:lstStyle/>
          <a:p>
            <a:r>
              <a:rPr lang="en-US" altLang="zh-CN" b="1" i="1" dirty="0">
                <a:latin typeface="Times New Roman" pitchFamily="18" charset="0"/>
                <a:cs typeface="Times New Roman" pitchFamily="18" charset="0"/>
              </a:rPr>
              <a:t>x</a:t>
            </a:r>
            <a:endParaRPr lang="zh-CN" altLang="en-US" b="1" i="1" dirty="0">
              <a:latin typeface="Times New Roman" pitchFamily="18" charset="0"/>
              <a:cs typeface="Times New Roman" pitchFamily="18" charset="0"/>
            </a:endParaRPr>
          </a:p>
        </p:txBody>
      </p:sp>
      <p:sp>
        <p:nvSpPr>
          <p:cNvPr id="35" name="TextBox 34"/>
          <p:cNvSpPr txBox="1"/>
          <p:nvPr/>
        </p:nvSpPr>
        <p:spPr>
          <a:xfrm>
            <a:off x="2429530" y="1719929"/>
            <a:ext cx="312906" cy="369332"/>
          </a:xfrm>
          <a:prstGeom prst="rect">
            <a:avLst/>
          </a:prstGeom>
          <a:noFill/>
        </p:spPr>
        <p:txBody>
          <a:bodyPr wrap="none" rtlCol="0">
            <a:spAutoFit/>
          </a:bodyPr>
          <a:lstStyle/>
          <a:p>
            <a:r>
              <a:rPr lang="en-US" altLang="zh-CN" sz="1800" b="1" dirty="0">
                <a:latin typeface="Times New Roman" pitchFamily="18" charset="0"/>
                <a:cs typeface="Times New Roman" pitchFamily="18" charset="0"/>
              </a:rPr>
              <a:t>p</a:t>
            </a:r>
            <a:endParaRPr lang="zh-CN" altLang="en-US" sz="1800" b="1" dirty="0">
              <a:latin typeface="Times New Roman" pitchFamily="18" charset="0"/>
              <a:cs typeface="Times New Roman" pitchFamily="18" charset="0"/>
            </a:endParaRPr>
          </a:p>
        </p:txBody>
      </p:sp>
      <p:sp>
        <p:nvSpPr>
          <p:cNvPr id="36" name="TextBox 35"/>
          <p:cNvSpPr txBox="1"/>
          <p:nvPr/>
        </p:nvSpPr>
        <p:spPr>
          <a:xfrm>
            <a:off x="2429530" y="1906332"/>
            <a:ext cx="312906" cy="369332"/>
          </a:xfrm>
          <a:prstGeom prst="rect">
            <a:avLst/>
          </a:prstGeom>
          <a:noFill/>
        </p:spPr>
        <p:txBody>
          <a:bodyPr wrap="none" rtlCol="0">
            <a:spAutoFit/>
          </a:bodyPr>
          <a:lstStyle/>
          <a:p>
            <a:r>
              <a:rPr lang="en-US" altLang="zh-CN" sz="1800" b="1" dirty="0">
                <a:latin typeface="Times New Roman" pitchFamily="18" charset="0"/>
                <a:cs typeface="Times New Roman" pitchFamily="18" charset="0"/>
              </a:rPr>
              <a:t>p</a:t>
            </a:r>
            <a:endParaRPr lang="zh-CN" altLang="en-US" sz="1800" b="1" dirty="0">
              <a:latin typeface="Times New Roman" pitchFamily="18" charset="0"/>
              <a:cs typeface="Times New Roman" pitchFamily="18" charset="0"/>
            </a:endParaRPr>
          </a:p>
        </p:txBody>
      </p:sp>
      <p:sp>
        <p:nvSpPr>
          <p:cNvPr id="37" name="TextBox 36"/>
          <p:cNvSpPr txBox="1"/>
          <p:nvPr/>
        </p:nvSpPr>
        <p:spPr>
          <a:xfrm flipH="1">
            <a:off x="2417656" y="2080583"/>
            <a:ext cx="308759" cy="369332"/>
          </a:xfrm>
          <a:prstGeom prst="rect">
            <a:avLst/>
          </a:prstGeom>
          <a:noFill/>
        </p:spPr>
        <p:txBody>
          <a:bodyPr wrap="square" rtlCol="0">
            <a:spAutoFit/>
          </a:bodyPr>
          <a:lstStyle/>
          <a:p>
            <a:r>
              <a:rPr lang="en-US" altLang="zh-CN" sz="1800" b="1" dirty="0">
                <a:latin typeface="Times New Roman" pitchFamily="18" charset="0"/>
                <a:cs typeface="Times New Roman" pitchFamily="18" charset="0"/>
              </a:rPr>
              <a:t>p</a:t>
            </a:r>
            <a:endParaRPr lang="zh-CN" altLang="en-US" sz="1800" b="1" dirty="0">
              <a:latin typeface="Times New Roman" pitchFamily="18" charset="0"/>
              <a:cs typeface="Times New Roman" pitchFamily="18" charset="0"/>
            </a:endParaRPr>
          </a:p>
        </p:txBody>
      </p:sp>
      <p:sp>
        <p:nvSpPr>
          <p:cNvPr id="38" name="TextBox 37"/>
          <p:cNvSpPr txBox="1"/>
          <p:nvPr/>
        </p:nvSpPr>
        <p:spPr>
          <a:xfrm>
            <a:off x="2413508" y="2275227"/>
            <a:ext cx="312906" cy="369332"/>
          </a:xfrm>
          <a:prstGeom prst="rect">
            <a:avLst/>
          </a:prstGeom>
          <a:noFill/>
        </p:spPr>
        <p:txBody>
          <a:bodyPr wrap="none" rtlCol="0">
            <a:spAutoFit/>
          </a:bodyPr>
          <a:lstStyle/>
          <a:p>
            <a:r>
              <a:rPr lang="en-US" altLang="zh-CN" sz="1800" b="1" dirty="0">
                <a:latin typeface="Times New Roman" pitchFamily="18" charset="0"/>
                <a:cs typeface="Times New Roman" pitchFamily="18" charset="0"/>
              </a:rPr>
              <a:t>p</a:t>
            </a:r>
            <a:endParaRPr lang="zh-CN" altLang="en-US" sz="1800" b="1" dirty="0">
              <a:latin typeface="Times New Roman" pitchFamily="18" charset="0"/>
              <a:cs typeface="Times New Roman" pitchFamily="18" charset="0"/>
            </a:endParaRPr>
          </a:p>
        </p:txBody>
      </p:sp>
      <p:sp>
        <p:nvSpPr>
          <p:cNvPr id="39" name="TextBox 38"/>
          <p:cNvSpPr txBox="1"/>
          <p:nvPr/>
        </p:nvSpPr>
        <p:spPr>
          <a:xfrm>
            <a:off x="2429512" y="1912044"/>
            <a:ext cx="312906" cy="369332"/>
          </a:xfrm>
          <a:prstGeom prst="rect">
            <a:avLst/>
          </a:prstGeom>
          <a:noFill/>
        </p:spPr>
        <p:txBody>
          <a:bodyPr wrap="none" rtlCol="0">
            <a:spAutoFit/>
          </a:bodyPr>
          <a:lstStyle/>
          <a:p>
            <a:r>
              <a:rPr lang="en-US" altLang="zh-CN" sz="1800" b="1" dirty="0">
                <a:latin typeface="Times New Roman" pitchFamily="18" charset="0"/>
                <a:cs typeface="Times New Roman" pitchFamily="18" charset="0"/>
              </a:rPr>
              <a:t>p</a:t>
            </a:r>
            <a:endParaRPr lang="zh-CN" altLang="en-US" sz="1800" b="1" dirty="0">
              <a:latin typeface="Times New Roman" pitchFamily="18" charset="0"/>
              <a:cs typeface="Times New Roman" pitchFamily="18" charset="0"/>
            </a:endParaRPr>
          </a:p>
        </p:txBody>
      </p:sp>
      <p:sp>
        <p:nvSpPr>
          <p:cNvPr id="40" name="TextBox 39"/>
          <p:cNvSpPr txBox="1"/>
          <p:nvPr/>
        </p:nvSpPr>
        <p:spPr>
          <a:xfrm>
            <a:off x="2437249" y="1713058"/>
            <a:ext cx="312906" cy="369332"/>
          </a:xfrm>
          <a:prstGeom prst="rect">
            <a:avLst/>
          </a:prstGeom>
          <a:noFill/>
        </p:spPr>
        <p:txBody>
          <a:bodyPr wrap="none" rtlCol="0">
            <a:spAutoFit/>
          </a:bodyPr>
          <a:lstStyle/>
          <a:p>
            <a:r>
              <a:rPr lang="en-US" altLang="zh-CN" sz="1800" b="1" dirty="0">
                <a:latin typeface="Times New Roman" pitchFamily="18" charset="0"/>
                <a:cs typeface="Times New Roman" pitchFamily="18" charset="0"/>
              </a:rPr>
              <a:t>p</a:t>
            </a:r>
            <a:endParaRPr lang="zh-CN" altLang="en-US" sz="1800" b="1" dirty="0">
              <a:latin typeface="Times New Roman" pitchFamily="18" charset="0"/>
              <a:cs typeface="Times New Roman" pitchFamily="18" charset="0"/>
            </a:endParaRPr>
          </a:p>
        </p:txBody>
      </p:sp>
      <p:sp>
        <p:nvSpPr>
          <p:cNvPr id="41" name="TextBox 40"/>
          <p:cNvSpPr txBox="1"/>
          <p:nvPr/>
        </p:nvSpPr>
        <p:spPr>
          <a:xfrm flipH="1">
            <a:off x="2405772" y="2280548"/>
            <a:ext cx="308759" cy="369332"/>
          </a:xfrm>
          <a:prstGeom prst="rect">
            <a:avLst/>
          </a:prstGeom>
          <a:noFill/>
        </p:spPr>
        <p:txBody>
          <a:bodyPr wrap="square" rtlCol="0">
            <a:spAutoFit/>
          </a:bodyPr>
          <a:lstStyle/>
          <a:p>
            <a:r>
              <a:rPr lang="en-US" altLang="zh-CN" sz="1800" b="1" dirty="0">
                <a:latin typeface="Times New Roman" pitchFamily="18" charset="0"/>
                <a:cs typeface="Times New Roman" pitchFamily="18" charset="0"/>
              </a:rPr>
              <a:t>p</a:t>
            </a:r>
            <a:endParaRPr lang="zh-CN" altLang="en-US" sz="1800" b="1" dirty="0">
              <a:latin typeface="Times New Roman" pitchFamily="18" charset="0"/>
              <a:cs typeface="Times New Roman" pitchFamily="18" charset="0"/>
            </a:endParaRPr>
          </a:p>
        </p:txBody>
      </p:sp>
      <p:sp>
        <p:nvSpPr>
          <p:cNvPr id="42" name="TextBox 41"/>
          <p:cNvSpPr txBox="1"/>
          <p:nvPr/>
        </p:nvSpPr>
        <p:spPr>
          <a:xfrm>
            <a:off x="2417637" y="2080330"/>
            <a:ext cx="312906" cy="369332"/>
          </a:xfrm>
          <a:prstGeom prst="rect">
            <a:avLst/>
          </a:prstGeom>
          <a:noFill/>
        </p:spPr>
        <p:txBody>
          <a:bodyPr wrap="none" rtlCol="0">
            <a:spAutoFit/>
          </a:bodyPr>
          <a:lstStyle/>
          <a:p>
            <a:r>
              <a:rPr lang="en-US" altLang="zh-CN" sz="1800" b="1" dirty="0">
                <a:latin typeface="Times New Roman" pitchFamily="18" charset="0"/>
                <a:cs typeface="Times New Roman" pitchFamily="18" charset="0"/>
              </a:rPr>
              <a:t>p</a:t>
            </a:r>
            <a:endParaRPr lang="zh-CN" altLang="en-US" sz="1800" b="1" dirty="0">
              <a:latin typeface="Times New Roman" pitchFamily="18" charset="0"/>
              <a:cs typeface="Times New Roman" pitchFamily="18" charset="0"/>
            </a:endParaRPr>
          </a:p>
        </p:txBody>
      </p:sp>
      <p:sp>
        <p:nvSpPr>
          <p:cNvPr id="43" name="TextBox 42"/>
          <p:cNvSpPr txBox="1"/>
          <p:nvPr/>
        </p:nvSpPr>
        <p:spPr>
          <a:xfrm flipH="1">
            <a:off x="2738320" y="1918585"/>
            <a:ext cx="308759" cy="369332"/>
          </a:xfrm>
          <a:prstGeom prst="rect">
            <a:avLst/>
          </a:prstGeom>
          <a:noFill/>
        </p:spPr>
        <p:txBody>
          <a:bodyPr wrap="square" rtlCol="0">
            <a:spAutoFit/>
          </a:bodyPr>
          <a:lstStyle/>
          <a:p>
            <a:r>
              <a:rPr lang="en-US" altLang="zh-CN" sz="1800" b="1" dirty="0">
                <a:latin typeface="Times New Roman" pitchFamily="18" charset="0"/>
                <a:cs typeface="Times New Roman" pitchFamily="18" charset="0"/>
              </a:rPr>
              <a:t>p</a:t>
            </a:r>
            <a:endParaRPr lang="zh-CN" altLang="en-US" sz="1800" b="1" dirty="0">
              <a:latin typeface="Times New Roman" pitchFamily="18" charset="0"/>
              <a:cs typeface="Times New Roman" pitchFamily="18" charset="0"/>
            </a:endParaRPr>
          </a:p>
        </p:txBody>
      </p:sp>
      <p:sp>
        <p:nvSpPr>
          <p:cNvPr id="44" name="TextBox 43"/>
          <p:cNvSpPr txBox="1"/>
          <p:nvPr/>
        </p:nvSpPr>
        <p:spPr>
          <a:xfrm>
            <a:off x="2770703" y="2273213"/>
            <a:ext cx="312906" cy="369332"/>
          </a:xfrm>
          <a:prstGeom prst="rect">
            <a:avLst/>
          </a:prstGeom>
          <a:noFill/>
        </p:spPr>
        <p:txBody>
          <a:bodyPr wrap="none" rtlCol="0">
            <a:spAutoFit/>
          </a:bodyPr>
          <a:lstStyle/>
          <a:p>
            <a:r>
              <a:rPr lang="en-US" altLang="zh-CN" sz="1800" b="1" dirty="0">
                <a:latin typeface="Times New Roman" pitchFamily="18" charset="0"/>
                <a:cs typeface="Times New Roman" pitchFamily="18" charset="0"/>
              </a:rPr>
              <a:t>p</a:t>
            </a:r>
            <a:endParaRPr lang="zh-CN" altLang="en-US" sz="1800" b="1" dirty="0">
              <a:latin typeface="Times New Roman" pitchFamily="18" charset="0"/>
              <a:cs typeface="Times New Roman" pitchFamily="18" charset="0"/>
            </a:endParaRPr>
          </a:p>
        </p:txBody>
      </p:sp>
      <p:sp>
        <p:nvSpPr>
          <p:cNvPr id="45" name="矩形 44"/>
          <p:cNvSpPr/>
          <p:nvPr/>
        </p:nvSpPr>
        <p:spPr>
          <a:xfrm>
            <a:off x="3588929" y="3124142"/>
            <a:ext cx="1627369" cy="523220"/>
          </a:xfrm>
          <a:prstGeom prst="rect">
            <a:avLst/>
          </a:prstGeom>
        </p:spPr>
        <p:txBody>
          <a:bodyPr wrap="none">
            <a:spAutoFit/>
          </a:bodyPr>
          <a:lstStyle/>
          <a:p>
            <a:r>
              <a:rPr lang="zh-CN" altLang="en-US" b="1" dirty="0">
                <a:solidFill>
                  <a:srgbClr val="008000"/>
                </a:solidFill>
                <a:latin typeface="华文新魏" pitchFamily="2" charset="-122"/>
                <a:ea typeface="华文新魏" pitchFamily="2" charset="-122"/>
              </a:rPr>
              <a:t>稳态时：</a:t>
            </a:r>
          </a:p>
        </p:txBody>
      </p:sp>
      <mc:AlternateContent xmlns:mc="http://schemas.openxmlformats.org/markup-compatibility/2006" xmlns:a14="http://schemas.microsoft.com/office/drawing/2010/main">
        <mc:Choice Requires="a14">
          <p:sp>
            <p:nvSpPr>
              <p:cNvPr id="46" name="TextBox 45"/>
              <p:cNvSpPr txBox="1"/>
              <p:nvPr/>
            </p:nvSpPr>
            <p:spPr>
              <a:xfrm>
                <a:off x="4974758" y="2929954"/>
                <a:ext cx="1620124"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b="1" i="1">
                              <a:latin typeface="Cambria Math" panose="02040503050406030204" pitchFamily="18" charset="0"/>
                            </a:rPr>
                          </m:ctrlPr>
                        </m:fPr>
                        <m:num>
                          <m:r>
                            <a:rPr lang="zh-CN" altLang="en-US" b="1" i="1">
                              <a:latin typeface="Cambria Math"/>
                            </a:rPr>
                            <m:t>𝝏</m:t>
                          </m:r>
                          <m:r>
                            <a:rPr lang="zh-CN" altLang="en-US" b="1" i="1">
                              <a:latin typeface="Cambria Math"/>
                            </a:rPr>
                            <m:t>∆</m:t>
                          </m:r>
                          <m:r>
                            <a:rPr lang="en-US" altLang="zh-CN" b="1" i="1">
                              <a:latin typeface="Cambria Math"/>
                            </a:rPr>
                            <m:t>𝒑</m:t>
                          </m:r>
                        </m:num>
                        <m:den>
                          <m:r>
                            <a:rPr lang="zh-CN" altLang="en-US" b="1" i="1">
                              <a:latin typeface="Cambria Math"/>
                            </a:rPr>
                            <m:t>𝝏</m:t>
                          </m:r>
                          <m:r>
                            <a:rPr lang="en-US" altLang="zh-CN" b="1" i="1">
                              <a:latin typeface="Cambria Math"/>
                            </a:rPr>
                            <m:t>𝒕</m:t>
                          </m:r>
                        </m:den>
                      </m:f>
                      <m:r>
                        <a:rPr lang="en-US" altLang="zh-CN" b="1" i="1">
                          <a:latin typeface="Cambria Math"/>
                        </a:rPr>
                        <m:t>=</m:t>
                      </m:r>
                      <m:r>
                        <a:rPr lang="en-US" altLang="zh-CN" b="1" i="1">
                          <a:latin typeface="Cambria Math"/>
                        </a:rPr>
                        <m:t>𝟎</m:t>
                      </m:r>
                    </m:oMath>
                  </m:oMathPara>
                </a14:m>
                <a:endParaRPr lang="zh-CN" altLang="en-US" b="1" dirty="0"/>
              </a:p>
            </p:txBody>
          </p:sp>
        </mc:Choice>
        <mc:Fallback xmlns="">
          <p:sp>
            <p:nvSpPr>
              <p:cNvPr id="46" name="TextBox 45"/>
              <p:cNvSpPr txBox="1">
                <a:spLocks noRot="1" noChangeAspect="1" noMove="1" noResize="1" noEditPoints="1" noAdjustHandles="1" noChangeArrowheads="1" noChangeShapeType="1" noTextEdit="1"/>
              </p:cNvSpPr>
              <p:nvPr/>
            </p:nvSpPr>
            <p:spPr>
              <a:xfrm>
                <a:off x="4974758" y="2929954"/>
                <a:ext cx="1620124" cy="91159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2846110" y="3846707"/>
                <a:ext cx="5766269" cy="778996"/>
              </a:xfrm>
              <a:prstGeom prst="rect">
                <a:avLst/>
              </a:prstGeom>
              <a:noFill/>
            </p:spPr>
            <p:txBody>
              <a:bodyPr wrap="square" rtlCol="0">
                <a:spAutoFit/>
              </a:bodyPr>
              <a:lstStyle/>
              <a:p>
                <a14:m>
                  <m:oMath xmlns:m="http://schemas.openxmlformats.org/officeDocument/2006/math">
                    <m:f>
                      <m:fPr>
                        <m:ctrlPr>
                          <a:rPr lang="en-US" altLang="zh-CN" b="1" i="1">
                            <a:latin typeface="Cambria Math" panose="02040503050406030204" pitchFamily="18" charset="0"/>
                          </a:rPr>
                        </m:ctrlPr>
                      </m:fPr>
                      <m:num>
                        <m:r>
                          <a:rPr lang="zh-CN" altLang="en-US" b="1" i="1">
                            <a:latin typeface="Cambria Math"/>
                          </a:rPr>
                          <m:t>𝝏</m:t>
                        </m:r>
                        <m:r>
                          <a:rPr lang="zh-CN" altLang="en-US" b="1" i="1">
                            <a:latin typeface="Cambria Math"/>
                          </a:rPr>
                          <m:t>∆</m:t>
                        </m:r>
                        <m:r>
                          <a:rPr lang="en-US" altLang="zh-CN" b="1" i="1">
                            <a:latin typeface="Cambria Math"/>
                          </a:rPr>
                          <m:t>𝒑</m:t>
                        </m:r>
                      </m:num>
                      <m:den>
                        <m:r>
                          <a:rPr lang="zh-CN" altLang="en-US" b="1" i="1">
                            <a:latin typeface="Cambria Math"/>
                          </a:rPr>
                          <m:t>𝝏</m:t>
                        </m:r>
                        <m:r>
                          <a:rPr lang="en-US" altLang="zh-CN" b="1" i="1">
                            <a:latin typeface="Cambria Math"/>
                          </a:rPr>
                          <m:t>𝒕</m:t>
                        </m:r>
                      </m:den>
                    </m:f>
                    <m:r>
                      <a:rPr lang="en-US" altLang="zh-CN" b="1" i="1">
                        <a:latin typeface="Cambria Math"/>
                      </a:rPr>
                      <m:t>=−</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𝒑</m:t>
                        </m:r>
                      </m:sub>
                    </m:sSub>
                    <m:r>
                      <a:rPr lang="en-US" altLang="zh-CN" b="1" i="1">
                        <a:latin typeface="Cambria Math"/>
                        <a:ea typeface="Cambria Math"/>
                      </a:rPr>
                      <m:t>∈</m:t>
                    </m:r>
                    <m:f>
                      <m:fPr>
                        <m:ctrlPr>
                          <a:rPr lang="en-US" altLang="zh-CN" b="1" i="1">
                            <a:latin typeface="Cambria Math" panose="02040503050406030204" pitchFamily="18" charset="0"/>
                          </a:rPr>
                        </m:ctrlPr>
                      </m:fPr>
                      <m:num>
                        <m:r>
                          <a:rPr lang="zh-CN" altLang="en-US" b="1" i="1">
                            <a:latin typeface="Cambria Math"/>
                          </a:rPr>
                          <m:t>𝝏</m:t>
                        </m:r>
                        <m:r>
                          <a:rPr lang="zh-CN" altLang="en-US" b="1" i="1">
                            <a:latin typeface="Cambria Math"/>
                          </a:rPr>
                          <m:t>∆</m:t>
                        </m:r>
                        <m:r>
                          <a:rPr lang="en-US" altLang="zh-CN" b="1" i="1">
                            <a:latin typeface="Cambria Math"/>
                          </a:rPr>
                          <m:t>𝒑</m:t>
                        </m:r>
                      </m:num>
                      <m:den>
                        <m:r>
                          <a:rPr lang="zh-CN" altLang="en-US" b="1" i="1">
                            <a:latin typeface="Cambria Math"/>
                          </a:rPr>
                          <m:t>𝝏</m:t>
                        </m:r>
                        <m:r>
                          <a:rPr lang="en-US" altLang="zh-CN" b="1" i="1">
                            <a:latin typeface="Cambria Math"/>
                          </a:rPr>
                          <m:t>𝒙</m:t>
                        </m:r>
                      </m:den>
                    </m:f>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𝑫</m:t>
                        </m:r>
                      </m:e>
                      <m:sub>
                        <m:r>
                          <a:rPr lang="en-US" altLang="zh-CN" b="1" i="1">
                            <a:latin typeface="Cambria Math"/>
                          </a:rPr>
                          <m:t>𝒑</m:t>
                        </m:r>
                      </m:sub>
                    </m:sSub>
                    <m:f>
                      <m:fPr>
                        <m:ctrlPr>
                          <a:rPr lang="en-US" altLang="zh-CN" b="1" i="1">
                            <a:latin typeface="Cambria Math" panose="02040503050406030204" pitchFamily="18" charset="0"/>
                          </a:rPr>
                        </m:ctrlPr>
                      </m:fPr>
                      <m:num>
                        <m:sSup>
                          <m:sSupPr>
                            <m:ctrlPr>
                              <a:rPr lang="en-US" altLang="zh-CN" b="1" i="1">
                                <a:latin typeface="Cambria Math" panose="02040503050406030204" pitchFamily="18" charset="0"/>
                              </a:rPr>
                            </m:ctrlPr>
                          </m:sSupPr>
                          <m:e>
                            <m:r>
                              <a:rPr lang="zh-CN" altLang="en-US" b="1" i="1">
                                <a:latin typeface="Cambria Math"/>
                              </a:rPr>
                              <m:t>𝝏</m:t>
                            </m:r>
                          </m:e>
                          <m:sup>
                            <m:r>
                              <a:rPr lang="en-US" altLang="zh-CN" b="1" i="1">
                                <a:latin typeface="Cambria Math"/>
                              </a:rPr>
                              <m:t>𝟐</m:t>
                            </m:r>
                          </m:sup>
                        </m:sSup>
                        <m:r>
                          <a:rPr lang="en-US" altLang="zh-CN" b="1" i="1">
                            <a:latin typeface="Cambria Math"/>
                            <a:ea typeface="Cambria Math"/>
                          </a:rPr>
                          <m:t>∆</m:t>
                        </m:r>
                        <m:r>
                          <a:rPr lang="en-US" altLang="zh-CN" b="1" i="1">
                            <a:latin typeface="Cambria Math"/>
                          </a:rPr>
                          <m:t>𝒑</m:t>
                        </m:r>
                      </m:num>
                      <m:den>
                        <m:r>
                          <a:rPr lang="zh-CN" altLang="en-US" b="1" i="1">
                            <a:latin typeface="Cambria Math"/>
                          </a:rPr>
                          <m:t>𝝏</m:t>
                        </m:r>
                        <m:sSup>
                          <m:sSupPr>
                            <m:ctrlPr>
                              <a:rPr lang="en-US" altLang="zh-CN" b="1" i="1">
                                <a:latin typeface="Cambria Math" panose="02040503050406030204" pitchFamily="18" charset="0"/>
                              </a:rPr>
                            </m:ctrlPr>
                          </m:sSupPr>
                          <m:e>
                            <m:r>
                              <a:rPr lang="en-US" altLang="zh-CN" b="1" i="1">
                                <a:latin typeface="Cambria Math"/>
                              </a:rPr>
                              <m:t>𝒙</m:t>
                            </m:r>
                          </m:e>
                          <m:sup>
                            <m:r>
                              <a:rPr lang="en-US" altLang="zh-CN" b="1" i="1">
                                <a:latin typeface="Cambria Math"/>
                              </a:rPr>
                              <m:t>𝟐</m:t>
                            </m:r>
                          </m:sup>
                        </m:sSup>
                      </m:den>
                    </m:f>
                  </m:oMath>
                </a14:m>
                <a:r>
                  <a:rPr lang="en-US" altLang="zh-CN" b="1" dirty="0"/>
                  <a:t> </a:t>
                </a:r>
                <a14:m>
                  <m:oMath xmlns:m="http://schemas.openxmlformats.org/officeDocument/2006/math">
                    <m:r>
                      <a:rPr lang="en-US" altLang="zh-CN" b="1">
                        <a:latin typeface="Cambria Math"/>
                      </a:rPr>
                      <m:t>−</m:t>
                    </m:r>
                    <m:f>
                      <m:fPr>
                        <m:ctrlPr>
                          <a:rPr lang="en-US" altLang="zh-CN" b="1" i="1">
                            <a:latin typeface="Cambria Math" panose="02040503050406030204" pitchFamily="18" charset="0"/>
                          </a:rPr>
                        </m:ctrlPr>
                      </m:fPr>
                      <m:num>
                        <m:r>
                          <a:rPr lang="en-US" altLang="zh-CN" b="1" i="1">
                            <a:latin typeface="Cambria Math"/>
                            <a:ea typeface="Cambria Math"/>
                          </a:rPr>
                          <m:t>∆</m:t>
                        </m:r>
                        <m:r>
                          <a:rPr lang="en-US" altLang="zh-CN" b="1" i="1">
                            <a:latin typeface="Cambria Math"/>
                            <a:ea typeface="Cambria Math"/>
                          </a:rPr>
                          <m:t>𝒑</m:t>
                        </m:r>
                      </m:num>
                      <m:den>
                        <m:r>
                          <a:rPr lang="zh-CN" altLang="en-US" b="1" i="1">
                            <a:latin typeface="Cambria Math"/>
                          </a:rPr>
                          <m:t>𝝉</m:t>
                        </m:r>
                      </m:den>
                    </m:f>
                    <m:r>
                      <a:rPr lang="en-US" altLang="zh-CN" b="1">
                        <a:latin typeface="Cambria Math"/>
                      </a:rPr>
                      <m:t>+</m:t>
                    </m:r>
                    <m:r>
                      <a:rPr lang="en-US" altLang="zh-CN" b="1">
                        <a:latin typeface="Cambria Math"/>
                      </a:rPr>
                      <m:t>𝐆</m:t>
                    </m:r>
                  </m:oMath>
                </a14:m>
                <a:endParaRPr lang="zh-CN" altLang="en-US" b="1" dirty="0"/>
              </a:p>
            </p:txBody>
          </p:sp>
        </mc:Choice>
        <mc:Fallback xmlns="">
          <p:sp>
            <p:nvSpPr>
              <p:cNvPr id="47" name="TextBox 46"/>
              <p:cNvSpPr txBox="1">
                <a:spLocks noRot="1" noChangeAspect="1" noMove="1" noResize="1" noEditPoints="1" noAdjustHandles="1" noChangeArrowheads="1" noChangeShapeType="1" noTextEdit="1"/>
              </p:cNvSpPr>
              <p:nvPr/>
            </p:nvSpPr>
            <p:spPr>
              <a:xfrm>
                <a:off x="2846110" y="3846707"/>
                <a:ext cx="5766269" cy="77899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6899385" y="3124142"/>
                <a:ext cx="120654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𝑮</m:t>
                      </m:r>
                      <m:r>
                        <a:rPr lang="en-US" altLang="zh-CN" b="1" i="1">
                          <a:latin typeface="Cambria Math"/>
                        </a:rPr>
                        <m:t>=</m:t>
                      </m:r>
                      <m:r>
                        <a:rPr lang="en-US" altLang="zh-CN" b="1" i="1">
                          <a:latin typeface="Cambria Math"/>
                        </a:rPr>
                        <m:t>𝟎</m:t>
                      </m:r>
                    </m:oMath>
                  </m:oMathPara>
                </a14:m>
                <a:endParaRPr lang="zh-CN" altLang="en-US" b="1" dirty="0"/>
              </a:p>
            </p:txBody>
          </p:sp>
        </mc:Choice>
        <mc:Fallback xmlns="">
          <p:sp>
            <p:nvSpPr>
              <p:cNvPr id="48" name="TextBox 47"/>
              <p:cNvSpPr txBox="1">
                <a:spLocks noRot="1" noChangeAspect="1" noMove="1" noResize="1" noEditPoints="1" noAdjustHandles="1" noChangeArrowheads="1" noChangeShapeType="1" noTextEdit="1"/>
              </p:cNvSpPr>
              <p:nvPr/>
            </p:nvSpPr>
            <p:spPr>
              <a:xfrm>
                <a:off x="6899385" y="3124142"/>
                <a:ext cx="1206549" cy="523220"/>
              </a:xfrm>
              <a:prstGeom prst="rect">
                <a:avLst/>
              </a:prstGeom>
              <a:blipFill>
                <a:blip r:embed="rId5"/>
                <a:stretch>
                  <a:fillRect/>
                </a:stretch>
              </a:blipFill>
            </p:spPr>
            <p:txBody>
              <a:bodyPr/>
              <a:lstStyle/>
              <a:p>
                <a:r>
                  <a:rPr lang="zh-CN" altLang="en-US">
                    <a:noFill/>
                  </a:rPr>
                  <a:t> </a:t>
                </a:r>
              </a:p>
            </p:txBody>
          </p:sp>
        </mc:Fallback>
      </mc:AlternateContent>
      <p:sp>
        <p:nvSpPr>
          <p:cNvPr id="49" name="任意多边形 48"/>
          <p:cNvSpPr/>
          <p:nvPr/>
        </p:nvSpPr>
        <p:spPr>
          <a:xfrm>
            <a:off x="2749514" y="3876641"/>
            <a:ext cx="823704" cy="831272"/>
          </a:xfrm>
          <a:custGeom>
            <a:avLst/>
            <a:gdLst>
              <a:gd name="connsiteX0" fmla="*/ 360566 w 823704"/>
              <a:gd name="connsiteY0" fmla="*/ 0 h 831272"/>
              <a:gd name="connsiteX1" fmla="*/ 194312 w 823704"/>
              <a:gd name="connsiteY1" fmla="*/ 23750 h 831272"/>
              <a:gd name="connsiteX2" fmla="*/ 146810 w 823704"/>
              <a:gd name="connsiteY2" fmla="*/ 47501 h 831272"/>
              <a:gd name="connsiteX3" fmla="*/ 111184 w 823704"/>
              <a:gd name="connsiteY3" fmla="*/ 59376 h 831272"/>
              <a:gd name="connsiteX4" fmla="*/ 75558 w 823704"/>
              <a:gd name="connsiteY4" fmla="*/ 83127 h 831272"/>
              <a:gd name="connsiteX5" fmla="*/ 39932 w 823704"/>
              <a:gd name="connsiteY5" fmla="*/ 154379 h 831272"/>
              <a:gd name="connsiteX6" fmla="*/ 16182 w 823704"/>
              <a:gd name="connsiteY6" fmla="*/ 190005 h 831272"/>
              <a:gd name="connsiteX7" fmla="*/ 16182 w 823704"/>
              <a:gd name="connsiteY7" fmla="*/ 558140 h 831272"/>
              <a:gd name="connsiteX8" fmla="*/ 28057 w 823704"/>
              <a:gd name="connsiteY8" fmla="*/ 593766 h 831272"/>
              <a:gd name="connsiteX9" fmla="*/ 75558 w 823704"/>
              <a:gd name="connsiteY9" fmla="*/ 676893 h 831272"/>
              <a:gd name="connsiteX10" fmla="*/ 87434 w 823704"/>
              <a:gd name="connsiteY10" fmla="*/ 712519 h 831272"/>
              <a:gd name="connsiteX11" fmla="*/ 206187 w 823704"/>
              <a:gd name="connsiteY11" fmla="*/ 783771 h 831272"/>
              <a:gd name="connsiteX12" fmla="*/ 301189 w 823704"/>
              <a:gd name="connsiteY12" fmla="*/ 831272 h 831272"/>
              <a:gd name="connsiteX13" fmla="*/ 657449 w 823704"/>
              <a:gd name="connsiteY13" fmla="*/ 819397 h 831272"/>
              <a:gd name="connsiteX14" fmla="*/ 704951 w 823704"/>
              <a:gd name="connsiteY14" fmla="*/ 795646 h 831272"/>
              <a:gd name="connsiteX15" fmla="*/ 740576 w 823704"/>
              <a:gd name="connsiteY15" fmla="*/ 783771 h 831272"/>
              <a:gd name="connsiteX16" fmla="*/ 788078 w 823704"/>
              <a:gd name="connsiteY16" fmla="*/ 700644 h 831272"/>
              <a:gd name="connsiteX17" fmla="*/ 799953 w 823704"/>
              <a:gd name="connsiteY17" fmla="*/ 665018 h 831272"/>
              <a:gd name="connsiteX18" fmla="*/ 811828 w 823704"/>
              <a:gd name="connsiteY18" fmla="*/ 510639 h 831272"/>
              <a:gd name="connsiteX19" fmla="*/ 823704 w 823704"/>
              <a:gd name="connsiteY19" fmla="*/ 463137 h 831272"/>
              <a:gd name="connsiteX20" fmla="*/ 811828 w 823704"/>
              <a:gd name="connsiteY20" fmla="*/ 308758 h 831272"/>
              <a:gd name="connsiteX21" fmla="*/ 799953 w 823704"/>
              <a:gd name="connsiteY21" fmla="*/ 273132 h 831272"/>
              <a:gd name="connsiteX22" fmla="*/ 764327 w 823704"/>
              <a:gd name="connsiteY22" fmla="*/ 154379 h 831272"/>
              <a:gd name="connsiteX23" fmla="*/ 752452 w 823704"/>
              <a:gd name="connsiteY23" fmla="*/ 118753 h 831272"/>
              <a:gd name="connsiteX24" fmla="*/ 681200 w 823704"/>
              <a:gd name="connsiteY24" fmla="*/ 71252 h 831272"/>
              <a:gd name="connsiteX25" fmla="*/ 538696 w 823704"/>
              <a:gd name="connsiteY25" fmla="*/ 35626 h 831272"/>
              <a:gd name="connsiteX26" fmla="*/ 491195 w 823704"/>
              <a:gd name="connsiteY26" fmla="*/ 23750 h 831272"/>
              <a:gd name="connsiteX27" fmla="*/ 360566 w 823704"/>
              <a:gd name="connsiteY27" fmla="*/ 0 h 831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3704" h="831272">
                <a:moveTo>
                  <a:pt x="360566" y="0"/>
                </a:moveTo>
                <a:cubicBezTo>
                  <a:pt x="311086" y="0"/>
                  <a:pt x="241272" y="6140"/>
                  <a:pt x="194312" y="23750"/>
                </a:cubicBezTo>
                <a:cubicBezTo>
                  <a:pt x="177736" y="29966"/>
                  <a:pt x="163082" y="40528"/>
                  <a:pt x="146810" y="47501"/>
                </a:cubicBezTo>
                <a:cubicBezTo>
                  <a:pt x="135304" y="52432"/>
                  <a:pt x="123059" y="55418"/>
                  <a:pt x="111184" y="59376"/>
                </a:cubicBezTo>
                <a:cubicBezTo>
                  <a:pt x="99309" y="67293"/>
                  <a:pt x="85650" y="73035"/>
                  <a:pt x="75558" y="83127"/>
                </a:cubicBezTo>
                <a:cubicBezTo>
                  <a:pt x="41528" y="117157"/>
                  <a:pt x="59247" y="115748"/>
                  <a:pt x="39932" y="154379"/>
                </a:cubicBezTo>
                <a:cubicBezTo>
                  <a:pt x="33549" y="167144"/>
                  <a:pt x="24099" y="178130"/>
                  <a:pt x="16182" y="190005"/>
                </a:cubicBezTo>
                <a:cubicBezTo>
                  <a:pt x="-7176" y="353499"/>
                  <a:pt x="-3538" y="291917"/>
                  <a:pt x="16182" y="558140"/>
                </a:cubicBezTo>
                <a:cubicBezTo>
                  <a:pt x="17107" y="570623"/>
                  <a:pt x="24618" y="581730"/>
                  <a:pt x="28057" y="593766"/>
                </a:cubicBezTo>
                <a:cubicBezTo>
                  <a:pt x="47195" y="660749"/>
                  <a:pt x="25109" y="626444"/>
                  <a:pt x="75558" y="676893"/>
                </a:cubicBezTo>
                <a:cubicBezTo>
                  <a:pt x="79517" y="688768"/>
                  <a:pt x="78583" y="703668"/>
                  <a:pt x="87434" y="712519"/>
                </a:cubicBezTo>
                <a:cubicBezTo>
                  <a:pt x="136240" y="761324"/>
                  <a:pt x="156210" y="752535"/>
                  <a:pt x="206187" y="783771"/>
                </a:cubicBezTo>
                <a:cubicBezTo>
                  <a:pt x="286930" y="834236"/>
                  <a:pt x="217842" y="810436"/>
                  <a:pt x="301189" y="831272"/>
                </a:cubicBezTo>
                <a:cubicBezTo>
                  <a:pt x="419942" y="827314"/>
                  <a:pt x="539090" y="829840"/>
                  <a:pt x="657449" y="819397"/>
                </a:cubicBezTo>
                <a:cubicBezTo>
                  <a:pt x="675083" y="817841"/>
                  <a:pt x="688679" y="802620"/>
                  <a:pt x="704951" y="795646"/>
                </a:cubicBezTo>
                <a:cubicBezTo>
                  <a:pt x="716456" y="790715"/>
                  <a:pt x="728701" y="787729"/>
                  <a:pt x="740576" y="783771"/>
                </a:cubicBezTo>
                <a:cubicBezTo>
                  <a:pt x="764428" y="747994"/>
                  <a:pt x="769999" y="742829"/>
                  <a:pt x="788078" y="700644"/>
                </a:cubicBezTo>
                <a:cubicBezTo>
                  <a:pt x="793009" y="689138"/>
                  <a:pt x="795995" y="676893"/>
                  <a:pt x="799953" y="665018"/>
                </a:cubicBezTo>
                <a:cubicBezTo>
                  <a:pt x="803911" y="613558"/>
                  <a:pt x="805798" y="561897"/>
                  <a:pt x="811828" y="510639"/>
                </a:cubicBezTo>
                <a:cubicBezTo>
                  <a:pt x="813735" y="494429"/>
                  <a:pt x="823704" y="479458"/>
                  <a:pt x="823704" y="463137"/>
                </a:cubicBezTo>
                <a:cubicBezTo>
                  <a:pt x="823704" y="411525"/>
                  <a:pt x="818230" y="359971"/>
                  <a:pt x="811828" y="308758"/>
                </a:cubicBezTo>
                <a:cubicBezTo>
                  <a:pt x="810275" y="296337"/>
                  <a:pt x="803392" y="285168"/>
                  <a:pt x="799953" y="273132"/>
                </a:cubicBezTo>
                <a:cubicBezTo>
                  <a:pt x="764061" y="147506"/>
                  <a:pt x="820767" y="323698"/>
                  <a:pt x="764327" y="154379"/>
                </a:cubicBezTo>
                <a:cubicBezTo>
                  <a:pt x="760369" y="142504"/>
                  <a:pt x="762867" y="125697"/>
                  <a:pt x="752452" y="118753"/>
                </a:cubicBezTo>
                <a:cubicBezTo>
                  <a:pt x="728701" y="102919"/>
                  <a:pt x="708892" y="78175"/>
                  <a:pt x="681200" y="71252"/>
                </a:cubicBezTo>
                <a:lnTo>
                  <a:pt x="538696" y="35626"/>
                </a:lnTo>
                <a:cubicBezTo>
                  <a:pt x="522862" y="31667"/>
                  <a:pt x="507390" y="25774"/>
                  <a:pt x="491195" y="23750"/>
                </a:cubicBezTo>
                <a:cubicBezTo>
                  <a:pt x="368697" y="8438"/>
                  <a:pt x="410046" y="0"/>
                  <a:pt x="360566" y="0"/>
                </a:cubicBezTo>
                <a:close/>
              </a:path>
            </a:pathLst>
          </a:cu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任意多边形 49"/>
          <p:cNvSpPr/>
          <p:nvPr/>
        </p:nvSpPr>
        <p:spPr>
          <a:xfrm>
            <a:off x="8038340" y="3959769"/>
            <a:ext cx="505484" cy="581891"/>
          </a:xfrm>
          <a:custGeom>
            <a:avLst/>
            <a:gdLst>
              <a:gd name="connsiteX0" fmla="*/ 23750 w 505484"/>
              <a:gd name="connsiteY0" fmla="*/ 0 h 581891"/>
              <a:gd name="connsiteX1" fmla="*/ 35626 w 505484"/>
              <a:gd name="connsiteY1" fmla="*/ 308758 h 581891"/>
              <a:gd name="connsiteX2" fmla="*/ 59376 w 505484"/>
              <a:gd name="connsiteY2" fmla="*/ 344384 h 581891"/>
              <a:gd name="connsiteX3" fmla="*/ 83127 w 505484"/>
              <a:gd name="connsiteY3" fmla="*/ 427512 h 581891"/>
              <a:gd name="connsiteX4" fmla="*/ 106878 w 505484"/>
              <a:gd name="connsiteY4" fmla="*/ 463137 h 581891"/>
              <a:gd name="connsiteX5" fmla="*/ 118753 w 505484"/>
              <a:gd name="connsiteY5" fmla="*/ 510639 h 581891"/>
              <a:gd name="connsiteX6" fmla="*/ 154379 w 505484"/>
              <a:gd name="connsiteY6" fmla="*/ 546265 h 581891"/>
              <a:gd name="connsiteX7" fmla="*/ 225631 w 505484"/>
              <a:gd name="connsiteY7" fmla="*/ 581891 h 581891"/>
              <a:gd name="connsiteX8" fmla="*/ 415636 w 505484"/>
              <a:gd name="connsiteY8" fmla="*/ 558140 h 581891"/>
              <a:gd name="connsiteX9" fmla="*/ 486888 w 505484"/>
              <a:gd name="connsiteY9" fmla="*/ 510639 h 581891"/>
              <a:gd name="connsiteX10" fmla="*/ 486888 w 505484"/>
              <a:gd name="connsiteY10" fmla="*/ 285008 h 581891"/>
              <a:gd name="connsiteX11" fmla="*/ 463137 w 505484"/>
              <a:gd name="connsiteY11" fmla="*/ 190005 h 581891"/>
              <a:gd name="connsiteX12" fmla="*/ 415636 w 505484"/>
              <a:gd name="connsiteY12" fmla="*/ 118753 h 581891"/>
              <a:gd name="connsiteX13" fmla="*/ 308758 w 505484"/>
              <a:gd name="connsiteY13" fmla="*/ 47501 h 581891"/>
              <a:gd name="connsiteX14" fmla="*/ 261257 w 505484"/>
              <a:gd name="connsiteY14" fmla="*/ 35626 h 581891"/>
              <a:gd name="connsiteX15" fmla="*/ 213756 w 505484"/>
              <a:gd name="connsiteY15" fmla="*/ 11875 h 581891"/>
              <a:gd name="connsiteX16" fmla="*/ 71252 w 505484"/>
              <a:gd name="connsiteY16" fmla="*/ 23750 h 581891"/>
              <a:gd name="connsiteX17" fmla="*/ 23750 w 505484"/>
              <a:gd name="connsiteY17" fmla="*/ 35626 h 581891"/>
              <a:gd name="connsiteX18" fmla="*/ 0 w 505484"/>
              <a:gd name="connsiteY18" fmla="*/ 59376 h 581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5484" h="581891">
                <a:moveTo>
                  <a:pt x="23750" y="0"/>
                </a:moveTo>
                <a:cubicBezTo>
                  <a:pt x="27709" y="102919"/>
                  <a:pt x="25028" y="206309"/>
                  <a:pt x="35626" y="308758"/>
                </a:cubicBezTo>
                <a:cubicBezTo>
                  <a:pt x="37095" y="322954"/>
                  <a:pt x="53754" y="331266"/>
                  <a:pt x="59376" y="344384"/>
                </a:cubicBezTo>
                <a:cubicBezTo>
                  <a:pt x="82193" y="397624"/>
                  <a:pt x="60028" y="381315"/>
                  <a:pt x="83127" y="427512"/>
                </a:cubicBezTo>
                <a:cubicBezTo>
                  <a:pt x="89510" y="440277"/>
                  <a:pt x="98961" y="451262"/>
                  <a:pt x="106878" y="463137"/>
                </a:cubicBezTo>
                <a:cubicBezTo>
                  <a:pt x="110836" y="478971"/>
                  <a:pt x="110655" y="496468"/>
                  <a:pt x="118753" y="510639"/>
                </a:cubicBezTo>
                <a:cubicBezTo>
                  <a:pt x="127085" y="525221"/>
                  <a:pt x="141477" y="535514"/>
                  <a:pt x="154379" y="546265"/>
                </a:cubicBezTo>
                <a:cubicBezTo>
                  <a:pt x="185072" y="571842"/>
                  <a:pt x="189927" y="569989"/>
                  <a:pt x="225631" y="581891"/>
                </a:cubicBezTo>
                <a:cubicBezTo>
                  <a:pt x="230556" y="581512"/>
                  <a:pt x="370322" y="583314"/>
                  <a:pt x="415636" y="558140"/>
                </a:cubicBezTo>
                <a:cubicBezTo>
                  <a:pt x="440589" y="544278"/>
                  <a:pt x="486888" y="510639"/>
                  <a:pt x="486888" y="510639"/>
                </a:cubicBezTo>
                <a:cubicBezTo>
                  <a:pt x="517813" y="417862"/>
                  <a:pt x="504700" y="472038"/>
                  <a:pt x="486888" y="285008"/>
                </a:cubicBezTo>
                <a:cubicBezTo>
                  <a:pt x="485677" y="272297"/>
                  <a:pt x="473260" y="208226"/>
                  <a:pt x="463137" y="190005"/>
                </a:cubicBezTo>
                <a:cubicBezTo>
                  <a:pt x="449274" y="165052"/>
                  <a:pt x="439387" y="134587"/>
                  <a:pt x="415636" y="118753"/>
                </a:cubicBezTo>
                <a:lnTo>
                  <a:pt x="308758" y="47501"/>
                </a:lnTo>
                <a:cubicBezTo>
                  <a:pt x="295178" y="38448"/>
                  <a:pt x="277091" y="39584"/>
                  <a:pt x="261257" y="35626"/>
                </a:cubicBezTo>
                <a:cubicBezTo>
                  <a:pt x="245423" y="27709"/>
                  <a:pt x="231424" y="12979"/>
                  <a:pt x="213756" y="11875"/>
                </a:cubicBezTo>
                <a:cubicBezTo>
                  <a:pt x="166183" y="8902"/>
                  <a:pt x="118550" y="17838"/>
                  <a:pt x="71252" y="23750"/>
                </a:cubicBezTo>
                <a:cubicBezTo>
                  <a:pt x="55057" y="25774"/>
                  <a:pt x="38348" y="28327"/>
                  <a:pt x="23750" y="35626"/>
                </a:cubicBezTo>
                <a:cubicBezTo>
                  <a:pt x="13736" y="40633"/>
                  <a:pt x="7917" y="51459"/>
                  <a:pt x="0" y="59376"/>
                </a:cubicBezTo>
              </a:path>
            </a:pathLst>
          </a:cu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2" name="矩形 51"/>
          <p:cNvSpPr/>
          <p:nvPr/>
        </p:nvSpPr>
        <p:spPr>
          <a:xfrm>
            <a:off x="7761556" y="3846707"/>
            <a:ext cx="850822" cy="778996"/>
          </a:xfrm>
          <a:prstGeom prst="rect">
            <a:avLst/>
          </a:prstGeom>
          <a:solidFill>
            <a:schemeClr val="bg1"/>
          </a:solidFill>
          <a:ln w="28575">
            <a:solidFill>
              <a:schemeClr val="bg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3" name="矩形 52"/>
          <p:cNvSpPr/>
          <p:nvPr/>
        </p:nvSpPr>
        <p:spPr>
          <a:xfrm>
            <a:off x="2718747" y="3841551"/>
            <a:ext cx="1088328" cy="986033"/>
          </a:xfrm>
          <a:prstGeom prst="rect">
            <a:avLst/>
          </a:prstGeom>
          <a:solidFill>
            <a:schemeClr val="bg1"/>
          </a:solidFill>
          <a:ln w="28575">
            <a:solidFill>
              <a:schemeClr val="bg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mc:AlternateContent xmlns:mc="http://schemas.openxmlformats.org/markup-compatibility/2006" xmlns:a14="http://schemas.microsoft.com/office/drawing/2010/main">
        <mc:Choice Requires="a14">
          <p:sp>
            <p:nvSpPr>
              <p:cNvPr id="54" name="TextBox 53"/>
              <p:cNvSpPr txBox="1"/>
              <p:nvPr/>
            </p:nvSpPr>
            <p:spPr>
              <a:xfrm>
                <a:off x="7630628" y="4000022"/>
                <a:ext cx="8663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m:t>
                      </m:r>
                      <m:r>
                        <a:rPr lang="en-US" altLang="zh-CN" b="1" i="1">
                          <a:latin typeface="Cambria Math"/>
                        </a:rPr>
                        <m:t>𝟎</m:t>
                      </m:r>
                    </m:oMath>
                  </m:oMathPara>
                </a14:m>
                <a:endParaRPr lang="zh-CN" altLang="en-US" b="1" dirty="0"/>
              </a:p>
            </p:txBody>
          </p:sp>
        </mc:Choice>
        <mc:Fallback xmlns="">
          <p:sp>
            <p:nvSpPr>
              <p:cNvPr id="54" name="TextBox 53"/>
              <p:cNvSpPr txBox="1">
                <a:spLocks noRot="1" noChangeAspect="1" noMove="1" noResize="1" noEditPoints="1" noAdjustHandles="1" noChangeArrowheads="1" noChangeShapeType="1" noTextEdit="1"/>
              </p:cNvSpPr>
              <p:nvPr/>
            </p:nvSpPr>
            <p:spPr>
              <a:xfrm>
                <a:off x="7630628" y="4000022"/>
                <a:ext cx="866326" cy="52322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5216298" y="4837343"/>
                <a:ext cx="2883134" cy="778996"/>
              </a:xfrm>
              <a:prstGeom prst="rect">
                <a:avLst/>
              </a:prstGeom>
              <a:noFill/>
            </p:spPr>
            <p:txBody>
              <a:bodyPr wrap="square" rtlCol="0">
                <a:spAutoFit/>
              </a:bodyPr>
              <a:lstStyle/>
              <a:p>
                <a14:m>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𝑫</m:t>
                        </m:r>
                      </m:e>
                      <m:sub>
                        <m:r>
                          <a:rPr lang="en-US" altLang="zh-CN" b="1" i="1">
                            <a:latin typeface="Cambria Math"/>
                          </a:rPr>
                          <m:t>𝒑</m:t>
                        </m:r>
                      </m:sub>
                    </m:sSub>
                    <m:f>
                      <m:fPr>
                        <m:ctrlPr>
                          <a:rPr lang="en-US" altLang="zh-CN" b="1" i="1">
                            <a:latin typeface="Cambria Math" panose="02040503050406030204" pitchFamily="18" charset="0"/>
                          </a:rPr>
                        </m:ctrlPr>
                      </m:fPr>
                      <m:num>
                        <m:sSup>
                          <m:sSupPr>
                            <m:ctrlPr>
                              <a:rPr lang="en-US" altLang="zh-CN" b="1" i="1">
                                <a:latin typeface="Cambria Math" panose="02040503050406030204" pitchFamily="18" charset="0"/>
                              </a:rPr>
                            </m:ctrlPr>
                          </m:sSupPr>
                          <m:e>
                            <m:r>
                              <a:rPr lang="zh-CN" altLang="en-US" b="1" i="1">
                                <a:latin typeface="Cambria Math"/>
                              </a:rPr>
                              <m:t>𝝏</m:t>
                            </m:r>
                          </m:e>
                          <m:sup>
                            <m:r>
                              <a:rPr lang="en-US" altLang="zh-CN" b="1" i="1">
                                <a:latin typeface="Cambria Math"/>
                              </a:rPr>
                              <m:t>𝟐</m:t>
                            </m:r>
                          </m:sup>
                        </m:sSup>
                        <m:r>
                          <a:rPr lang="en-US" altLang="zh-CN" b="1" i="1">
                            <a:latin typeface="Cambria Math"/>
                            <a:ea typeface="Cambria Math"/>
                          </a:rPr>
                          <m:t>∆</m:t>
                        </m:r>
                        <m:r>
                          <a:rPr lang="en-US" altLang="zh-CN" b="1" i="1">
                            <a:latin typeface="Cambria Math"/>
                          </a:rPr>
                          <m:t>𝒑</m:t>
                        </m:r>
                      </m:num>
                      <m:den>
                        <m:r>
                          <a:rPr lang="zh-CN" altLang="en-US" b="1" i="1">
                            <a:latin typeface="Cambria Math"/>
                          </a:rPr>
                          <m:t>𝝏</m:t>
                        </m:r>
                        <m:sSup>
                          <m:sSupPr>
                            <m:ctrlPr>
                              <a:rPr lang="en-US" altLang="zh-CN" b="1" i="1">
                                <a:latin typeface="Cambria Math" panose="02040503050406030204" pitchFamily="18" charset="0"/>
                              </a:rPr>
                            </m:ctrlPr>
                          </m:sSupPr>
                          <m:e>
                            <m:r>
                              <a:rPr lang="en-US" altLang="zh-CN" b="1" i="1">
                                <a:latin typeface="Cambria Math"/>
                              </a:rPr>
                              <m:t>𝒙</m:t>
                            </m:r>
                          </m:e>
                          <m:sup>
                            <m:r>
                              <a:rPr lang="en-US" altLang="zh-CN" b="1" i="1">
                                <a:latin typeface="Cambria Math"/>
                              </a:rPr>
                              <m:t>𝟐</m:t>
                            </m:r>
                          </m:sup>
                        </m:sSup>
                      </m:den>
                    </m:f>
                  </m:oMath>
                </a14:m>
                <a:r>
                  <a:rPr lang="en-US" altLang="zh-CN" b="1" dirty="0"/>
                  <a:t> </a:t>
                </a:r>
                <a14:m>
                  <m:oMath xmlns:m="http://schemas.openxmlformats.org/officeDocument/2006/math">
                    <m:r>
                      <a:rPr lang="en-US" altLang="zh-CN" b="1">
                        <a:latin typeface="Cambria Math"/>
                      </a:rPr>
                      <m:t>−</m:t>
                    </m:r>
                    <m:f>
                      <m:fPr>
                        <m:ctrlPr>
                          <a:rPr lang="en-US" altLang="zh-CN" b="1" i="1">
                            <a:latin typeface="Cambria Math" panose="02040503050406030204" pitchFamily="18" charset="0"/>
                          </a:rPr>
                        </m:ctrlPr>
                      </m:fPr>
                      <m:num>
                        <m:r>
                          <a:rPr lang="en-US" altLang="zh-CN" b="1" i="1">
                            <a:latin typeface="Cambria Math"/>
                            <a:ea typeface="Cambria Math"/>
                          </a:rPr>
                          <m:t>∆</m:t>
                        </m:r>
                        <m:r>
                          <a:rPr lang="en-US" altLang="zh-CN" b="1" i="1">
                            <a:latin typeface="Cambria Math"/>
                            <a:ea typeface="Cambria Math"/>
                          </a:rPr>
                          <m:t>𝒑</m:t>
                        </m:r>
                      </m:num>
                      <m:den>
                        <m:r>
                          <a:rPr lang="zh-CN" altLang="en-US" b="1" i="1">
                            <a:latin typeface="Cambria Math"/>
                          </a:rPr>
                          <m:t>𝝉</m:t>
                        </m:r>
                      </m:den>
                    </m:f>
                    <m:r>
                      <a:rPr lang="en-US" altLang="zh-CN" b="1" i="1">
                        <a:latin typeface="Cambria Math"/>
                      </a:rPr>
                      <m:t>=</m:t>
                    </m:r>
                    <m:r>
                      <a:rPr lang="en-US" altLang="zh-CN" b="1" i="1">
                        <a:latin typeface="Cambria Math"/>
                      </a:rPr>
                      <m:t>𝟎</m:t>
                    </m:r>
                  </m:oMath>
                </a14:m>
                <a:endParaRPr lang="zh-CN" altLang="en-US" b="1" dirty="0"/>
              </a:p>
            </p:txBody>
          </p:sp>
        </mc:Choice>
        <mc:Fallback xmlns="">
          <p:sp>
            <p:nvSpPr>
              <p:cNvPr id="55" name="TextBox 54"/>
              <p:cNvSpPr txBox="1">
                <a:spLocks noRot="1" noChangeAspect="1" noMove="1" noResize="1" noEditPoints="1" noAdjustHandles="1" noChangeArrowheads="1" noChangeShapeType="1" noTextEdit="1"/>
              </p:cNvSpPr>
              <p:nvPr/>
            </p:nvSpPr>
            <p:spPr>
              <a:xfrm>
                <a:off x="5216298" y="4837343"/>
                <a:ext cx="2883134" cy="778996"/>
              </a:xfrm>
              <a:prstGeom prst="rect">
                <a:avLst/>
              </a:prstGeom>
              <a:blipFill>
                <a:blip r:embed="rId7"/>
                <a:stretch>
                  <a:fillRect/>
                </a:stretch>
              </a:blipFill>
            </p:spPr>
            <p:txBody>
              <a:bodyPr/>
              <a:lstStyle/>
              <a:p>
                <a:r>
                  <a:rPr lang="zh-CN" altLang="en-US">
                    <a:noFill/>
                  </a:rPr>
                  <a:t> </a:t>
                </a:r>
              </a:p>
            </p:txBody>
          </p:sp>
        </mc:Fallback>
      </mc:AlternateContent>
      <p:grpSp>
        <p:nvGrpSpPr>
          <p:cNvPr id="51" name="组合 50"/>
          <p:cNvGrpSpPr/>
          <p:nvPr/>
        </p:nvGrpSpPr>
        <p:grpSpPr>
          <a:xfrm>
            <a:off x="10029093" y="6448526"/>
            <a:ext cx="552450" cy="314325"/>
            <a:chOff x="5172075" y="6438900"/>
            <a:chExt cx="552450" cy="314325"/>
          </a:xfrm>
        </p:grpSpPr>
        <p:sp>
          <p:nvSpPr>
            <p:cNvPr id="56" name="棱台 55"/>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右箭头 56"/>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TextBox 57"/>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sp>
        <p:nvSpPr>
          <p:cNvPr id="3" name="TextBox 2"/>
          <p:cNvSpPr txBox="1"/>
          <p:nvPr/>
        </p:nvSpPr>
        <p:spPr>
          <a:xfrm>
            <a:off x="1440031" y="5059562"/>
            <a:ext cx="3791423" cy="523220"/>
          </a:xfrm>
          <a:prstGeom prst="rect">
            <a:avLst/>
          </a:prstGeom>
          <a:noFill/>
        </p:spPr>
        <p:txBody>
          <a:bodyPr wrap="none" rtlCol="0">
            <a:spAutoFit/>
          </a:bodyPr>
          <a:lstStyle/>
          <a:p>
            <a:r>
              <a:rPr lang="zh-CN" altLang="en-US" b="1" dirty="0" smtClean="0">
                <a:solidFill>
                  <a:schemeClr val="accent1">
                    <a:lumMod val="50000"/>
                  </a:schemeClr>
                </a:solidFill>
              </a:rPr>
              <a:t>非平衡少</a:t>
            </a:r>
            <a:r>
              <a:rPr lang="zh-CN" altLang="en-US" b="1" dirty="0">
                <a:solidFill>
                  <a:schemeClr val="accent1">
                    <a:lumMod val="50000"/>
                  </a:schemeClr>
                </a:solidFill>
              </a:rPr>
              <a:t>子的扩散运动</a:t>
            </a:r>
          </a:p>
        </p:txBody>
      </p:sp>
    </p:spTree>
    <p:extLst>
      <p:ext uri="{BB962C8B-B14F-4D97-AF65-F5344CB8AC3E}">
        <p14:creationId xmlns:p14="http://schemas.microsoft.com/office/powerpoint/2010/main" val="28845510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type="lt">
                                    <p:tmAbs val="200"/>
                                  </p:iterate>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iterate type="lt">
                                    <p:tmAbs val="200"/>
                                  </p:iterate>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iterate type="lt">
                                    <p:tmAbs val="200"/>
                                  </p:iterate>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iterate type="lt">
                                    <p:tmAbs val="200"/>
                                  </p:iterate>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left)">
                                      <p:cBhvr>
                                        <p:cTn id="32" dur="500"/>
                                        <p:tgtEl>
                                          <p:spTgt spid="33"/>
                                        </p:tgtEl>
                                      </p:cBhvr>
                                    </p:animEffec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0"/>
                                          </p:stCondLst>
                                        </p:cTn>
                                        <p:tgtEl>
                                          <p:spTgt spid="3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 presetClass="entr" presetSubtype="8" repeatCount="indefinite" fill="hold" grpId="0" nodeType="clickEffect">
                                  <p:stCondLst>
                                    <p:cond delay="0"/>
                                  </p:stCondLst>
                                  <p:childTnLst>
                                    <p:set>
                                      <p:cBhvr>
                                        <p:cTn id="39" dur="1" fill="hold">
                                          <p:stCondLst>
                                            <p:cond delay="0"/>
                                          </p:stCondLst>
                                        </p:cTn>
                                        <p:tgtEl>
                                          <p:spTgt spid="35"/>
                                        </p:tgtEl>
                                        <p:attrNameLst>
                                          <p:attrName>style.visibility</p:attrName>
                                        </p:attrNameLst>
                                      </p:cBhvr>
                                      <p:to>
                                        <p:strVal val="visible"/>
                                      </p:to>
                                    </p:set>
                                    <p:anim calcmode="lin" valueType="num">
                                      <p:cBhvr additive="base">
                                        <p:cTn id="40" dur="500" fill="hold"/>
                                        <p:tgtEl>
                                          <p:spTgt spid="35"/>
                                        </p:tgtEl>
                                        <p:attrNameLst>
                                          <p:attrName>ppt_x</p:attrName>
                                        </p:attrNameLst>
                                      </p:cBhvr>
                                      <p:tavLst>
                                        <p:tav tm="0">
                                          <p:val>
                                            <p:strVal val="0-#ppt_w/2"/>
                                          </p:val>
                                        </p:tav>
                                        <p:tav tm="100000">
                                          <p:val>
                                            <p:strVal val="#ppt_x"/>
                                          </p:val>
                                        </p:tav>
                                      </p:tavLst>
                                    </p:anim>
                                    <p:anim calcmode="lin" valueType="num">
                                      <p:cBhvr additive="base">
                                        <p:cTn id="41" dur="500" fill="hold"/>
                                        <p:tgtEl>
                                          <p:spTgt spid="35"/>
                                        </p:tgtEl>
                                        <p:attrNameLst>
                                          <p:attrName>ppt_y</p:attrName>
                                        </p:attrNameLst>
                                      </p:cBhvr>
                                      <p:tavLst>
                                        <p:tav tm="0">
                                          <p:val>
                                            <p:strVal val="#ppt_y"/>
                                          </p:val>
                                        </p:tav>
                                        <p:tav tm="100000">
                                          <p:val>
                                            <p:strVal val="#ppt_y"/>
                                          </p:val>
                                        </p:tav>
                                      </p:tavLst>
                                    </p:anim>
                                  </p:childTnLst>
                                </p:cTn>
                              </p:par>
                              <p:par>
                                <p:cTn id="42" presetID="2" presetClass="entr" presetSubtype="8" repeatCount="indefinite" fill="hold" grpId="0" nodeType="withEffect">
                                  <p:stCondLst>
                                    <p:cond delay="0"/>
                                  </p:stCondLst>
                                  <p:childTnLst>
                                    <p:set>
                                      <p:cBhvr>
                                        <p:cTn id="43" dur="1" fill="hold">
                                          <p:stCondLst>
                                            <p:cond delay="0"/>
                                          </p:stCondLst>
                                        </p:cTn>
                                        <p:tgtEl>
                                          <p:spTgt spid="36"/>
                                        </p:tgtEl>
                                        <p:attrNameLst>
                                          <p:attrName>style.visibility</p:attrName>
                                        </p:attrNameLst>
                                      </p:cBhvr>
                                      <p:to>
                                        <p:strVal val="visible"/>
                                      </p:to>
                                    </p:set>
                                    <p:anim calcmode="lin" valueType="num">
                                      <p:cBhvr additive="base">
                                        <p:cTn id="44" dur="500" fill="hold"/>
                                        <p:tgtEl>
                                          <p:spTgt spid="36"/>
                                        </p:tgtEl>
                                        <p:attrNameLst>
                                          <p:attrName>ppt_x</p:attrName>
                                        </p:attrNameLst>
                                      </p:cBhvr>
                                      <p:tavLst>
                                        <p:tav tm="0">
                                          <p:val>
                                            <p:strVal val="0-#ppt_w/2"/>
                                          </p:val>
                                        </p:tav>
                                        <p:tav tm="100000">
                                          <p:val>
                                            <p:strVal val="#ppt_x"/>
                                          </p:val>
                                        </p:tav>
                                      </p:tavLst>
                                    </p:anim>
                                    <p:anim calcmode="lin" valueType="num">
                                      <p:cBhvr additive="base">
                                        <p:cTn id="45" dur="500" fill="hold"/>
                                        <p:tgtEl>
                                          <p:spTgt spid="36"/>
                                        </p:tgtEl>
                                        <p:attrNameLst>
                                          <p:attrName>ppt_y</p:attrName>
                                        </p:attrNameLst>
                                      </p:cBhvr>
                                      <p:tavLst>
                                        <p:tav tm="0">
                                          <p:val>
                                            <p:strVal val="#ppt_y"/>
                                          </p:val>
                                        </p:tav>
                                        <p:tav tm="100000">
                                          <p:val>
                                            <p:strVal val="#ppt_y"/>
                                          </p:val>
                                        </p:tav>
                                      </p:tavLst>
                                    </p:anim>
                                  </p:childTnLst>
                                </p:cTn>
                              </p:par>
                              <p:par>
                                <p:cTn id="46" presetID="2" presetClass="entr" presetSubtype="8" repeatCount="indefinite" fill="hold" grpId="0" nodeType="withEffect">
                                  <p:stCondLst>
                                    <p:cond delay="0"/>
                                  </p:stCondLst>
                                  <p:childTnLst>
                                    <p:set>
                                      <p:cBhvr>
                                        <p:cTn id="47" dur="1" fill="hold">
                                          <p:stCondLst>
                                            <p:cond delay="0"/>
                                          </p:stCondLst>
                                        </p:cTn>
                                        <p:tgtEl>
                                          <p:spTgt spid="37"/>
                                        </p:tgtEl>
                                        <p:attrNameLst>
                                          <p:attrName>style.visibility</p:attrName>
                                        </p:attrNameLst>
                                      </p:cBhvr>
                                      <p:to>
                                        <p:strVal val="visible"/>
                                      </p:to>
                                    </p:set>
                                    <p:anim calcmode="lin" valueType="num">
                                      <p:cBhvr additive="base">
                                        <p:cTn id="48" dur="500" fill="hold"/>
                                        <p:tgtEl>
                                          <p:spTgt spid="37"/>
                                        </p:tgtEl>
                                        <p:attrNameLst>
                                          <p:attrName>ppt_x</p:attrName>
                                        </p:attrNameLst>
                                      </p:cBhvr>
                                      <p:tavLst>
                                        <p:tav tm="0">
                                          <p:val>
                                            <p:strVal val="0-#ppt_w/2"/>
                                          </p:val>
                                        </p:tav>
                                        <p:tav tm="100000">
                                          <p:val>
                                            <p:strVal val="#ppt_x"/>
                                          </p:val>
                                        </p:tav>
                                      </p:tavLst>
                                    </p:anim>
                                    <p:anim calcmode="lin" valueType="num">
                                      <p:cBhvr additive="base">
                                        <p:cTn id="49" dur="500" fill="hold"/>
                                        <p:tgtEl>
                                          <p:spTgt spid="37"/>
                                        </p:tgtEl>
                                        <p:attrNameLst>
                                          <p:attrName>ppt_y</p:attrName>
                                        </p:attrNameLst>
                                      </p:cBhvr>
                                      <p:tavLst>
                                        <p:tav tm="0">
                                          <p:val>
                                            <p:strVal val="#ppt_y"/>
                                          </p:val>
                                        </p:tav>
                                        <p:tav tm="100000">
                                          <p:val>
                                            <p:strVal val="#ppt_y"/>
                                          </p:val>
                                        </p:tav>
                                      </p:tavLst>
                                    </p:anim>
                                  </p:childTnLst>
                                </p:cTn>
                              </p:par>
                              <p:par>
                                <p:cTn id="50" presetID="2" presetClass="entr" presetSubtype="8" repeatCount="indefinite"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anim calcmode="lin" valueType="num">
                                      <p:cBhvr additive="base">
                                        <p:cTn id="52" dur="500" fill="hold"/>
                                        <p:tgtEl>
                                          <p:spTgt spid="38"/>
                                        </p:tgtEl>
                                        <p:attrNameLst>
                                          <p:attrName>ppt_x</p:attrName>
                                        </p:attrNameLst>
                                      </p:cBhvr>
                                      <p:tavLst>
                                        <p:tav tm="0">
                                          <p:val>
                                            <p:strVal val="0-#ppt_w/2"/>
                                          </p:val>
                                        </p:tav>
                                        <p:tav tm="100000">
                                          <p:val>
                                            <p:strVal val="#ppt_x"/>
                                          </p:val>
                                        </p:tav>
                                      </p:tavLst>
                                    </p:anim>
                                    <p:anim calcmode="lin" valueType="num">
                                      <p:cBhvr additive="base">
                                        <p:cTn id="53" dur="500" fill="hold"/>
                                        <p:tgtEl>
                                          <p:spTgt spid="38"/>
                                        </p:tgtEl>
                                        <p:attrNameLst>
                                          <p:attrName>ppt_y</p:attrName>
                                        </p:attrNameLst>
                                      </p:cBhvr>
                                      <p:tavLst>
                                        <p:tav tm="0">
                                          <p:val>
                                            <p:strVal val="#ppt_y"/>
                                          </p:val>
                                        </p:tav>
                                        <p:tav tm="100000">
                                          <p:val>
                                            <p:strVal val="#ppt_y"/>
                                          </p:val>
                                        </p:tav>
                                      </p:tavLst>
                                    </p:anim>
                                  </p:childTnLst>
                                </p:cTn>
                              </p:par>
                            </p:childTnLst>
                          </p:cTn>
                        </p:par>
                        <p:par>
                          <p:cTn id="54" fill="hold">
                            <p:stCondLst>
                              <p:cond delay="500"/>
                            </p:stCondLst>
                            <p:childTnLst>
                              <p:par>
                                <p:cTn id="55" presetID="1" presetClass="entr" presetSubtype="0" fill="hold" grpId="1" nodeType="after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childTnLst>
                          </p:cTn>
                        </p:par>
                        <p:par>
                          <p:cTn id="57" fill="hold">
                            <p:stCondLst>
                              <p:cond delay="500"/>
                            </p:stCondLst>
                            <p:childTnLst>
                              <p:par>
                                <p:cTn id="58" presetID="1" presetClass="entr" presetSubtype="0" fill="hold" grpId="1" nodeType="afterEffect">
                                  <p:stCondLst>
                                    <p:cond delay="0"/>
                                  </p:stCondLst>
                                  <p:childTnLst>
                                    <p:set>
                                      <p:cBhvr>
                                        <p:cTn id="59" dur="1" fill="hold">
                                          <p:stCondLst>
                                            <p:cond delay="0"/>
                                          </p:stCondLst>
                                        </p:cTn>
                                        <p:tgtEl>
                                          <p:spTgt spid="42"/>
                                        </p:tgtEl>
                                        <p:attrNameLst>
                                          <p:attrName>style.visibility</p:attrName>
                                        </p:attrNameLst>
                                      </p:cBhvr>
                                      <p:to>
                                        <p:strVal val="visible"/>
                                      </p:to>
                                    </p:set>
                                  </p:childTnLst>
                                </p:cTn>
                              </p:par>
                            </p:childTnLst>
                          </p:cTn>
                        </p:par>
                        <p:par>
                          <p:cTn id="60" fill="hold">
                            <p:stCondLst>
                              <p:cond delay="500"/>
                            </p:stCondLst>
                            <p:childTnLst>
                              <p:par>
                                <p:cTn id="61" presetID="1" presetClass="entr" presetSubtype="0" fill="hold" grpId="1" nodeType="after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childTnLst>
                          </p:cTn>
                        </p:par>
                        <p:par>
                          <p:cTn id="63" fill="hold">
                            <p:stCondLst>
                              <p:cond delay="500"/>
                            </p:stCondLst>
                            <p:childTnLst>
                              <p:par>
                                <p:cTn id="64" presetID="1" presetClass="entr" presetSubtype="0" fill="hold" grpId="1" nodeType="afterEffect">
                                  <p:stCondLst>
                                    <p:cond delay="0"/>
                                  </p:stCondLst>
                                  <p:childTnLst>
                                    <p:set>
                                      <p:cBhvr>
                                        <p:cTn id="65" dur="1" fill="hold">
                                          <p:stCondLst>
                                            <p:cond delay="0"/>
                                          </p:stCondLst>
                                        </p:cTn>
                                        <p:tgtEl>
                                          <p:spTgt spid="41"/>
                                        </p:tgtEl>
                                        <p:attrNameLst>
                                          <p:attrName>style.visibility</p:attrName>
                                        </p:attrNameLst>
                                      </p:cBhvr>
                                      <p:to>
                                        <p:strVal val="visible"/>
                                      </p:to>
                                    </p:set>
                                  </p:childTnLst>
                                </p:cTn>
                              </p:par>
                            </p:childTnLst>
                          </p:cTn>
                        </p:par>
                        <p:par>
                          <p:cTn id="66" fill="hold">
                            <p:stCondLst>
                              <p:cond delay="500"/>
                            </p:stCondLst>
                            <p:childTnLst>
                              <p:par>
                                <p:cTn id="67" presetID="10" presetClass="exit" presetSubtype="0" repeatCount="indefinite" fill="hold" grpId="0" nodeType="afterEffect">
                                  <p:stCondLst>
                                    <p:cond delay="0"/>
                                  </p:stCondLst>
                                  <p:childTnLst>
                                    <p:animEffect transition="out" filter="fade">
                                      <p:cBhvr>
                                        <p:cTn id="68" dur="500"/>
                                        <p:tgtEl>
                                          <p:spTgt spid="40"/>
                                        </p:tgtEl>
                                      </p:cBhvr>
                                    </p:animEffect>
                                    <p:set>
                                      <p:cBhvr>
                                        <p:cTn id="69" dur="1" fill="hold">
                                          <p:stCondLst>
                                            <p:cond delay="499"/>
                                          </p:stCondLst>
                                        </p:cTn>
                                        <p:tgtEl>
                                          <p:spTgt spid="40"/>
                                        </p:tgtEl>
                                        <p:attrNameLst>
                                          <p:attrName>style.visibility</p:attrName>
                                        </p:attrNameLst>
                                      </p:cBhvr>
                                      <p:to>
                                        <p:strVal val="hidden"/>
                                      </p:to>
                                    </p:set>
                                  </p:childTnLst>
                                </p:cTn>
                              </p:par>
                              <p:par>
                                <p:cTn id="70" presetID="10" presetClass="exit" presetSubtype="0" repeatCount="indefinite" fill="hold" grpId="0" nodeType="withEffect">
                                  <p:stCondLst>
                                    <p:cond delay="0"/>
                                  </p:stCondLst>
                                  <p:childTnLst>
                                    <p:animEffect transition="out" filter="fade">
                                      <p:cBhvr>
                                        <p:cTn id="71" dur="500"/>
                                        <p:tgtEl>
                                          <p:spTgt spid="42"/>
                                        </p:tgtEl>
                                      </p:cBhvr>
                                    </p:animEffect>
                                    <p:set>
                                      <p:cBhvr>
                                        <p:cTn id="72" dur="1" fill="hold">
                                          <p:stCondLst>
                                            <p:cond delay="499"/>
                                          </p:stCondLst>
                                        </p:cTn>
                                        <p:tgtEl>
                                          <p:spTgt spid="42"/>
                                        </p:tgtEl>
                                        <p:attrNameLst>
                                          <p:attrName>style.visibility</p:attrName>
                                        </p:attrNameLst>
                                      </p:cBhvr>
                                      <p:to>
                                        <p:strVal val="hidden"/>
                                      </p:to>
                                    </p:set>
                                  </p:childTnLst>
                                </p:cTn>
                              </p:par>
                              <p:par>
                                <p:cTn id="73" presetID="63" presetClass="path" presetSubtype="0" repeatCount="indefinite" fill="hold" grpId="0" nodeType="withEffect">
                                  <p:stCondLst>
                                    <p:cond delay="0"/>
                                  </p:stCondLst>
                                  <p:childTnLst>
                                    <p:animMotion origin="layout" path="M -0.00122 0.00162 L 0.03524 0.00162 " pathEditMode="relative" rAng="0" ptsTypes="AA">
                                      <p:cBhvr>
                                        <p:cTn id="74" dur="2000" fill="hold"/>
                                        <p:tgtEl>
                                          <p:spTgt spid="39"/>
                                        </p:tgtEl>
                                        <p:attrNameLst>
                                          <p:attrName>ppt_x</p:attrName>
                                          <p:attrName>ppt_y</p:attrName>
                                        </p:attrNameLst>
                                      </p:cBhvr>
                                      <p:rCtr x="1823" y="0"/>
                                    </p:animMotion>
                                  </p:childTnLst>
                                </p:cTn>
                              </p:par>
                              <p:par>
                                <p:cTn id="75" presetID="63" presetClass="path" presetSubtype="0" repeatCount="indefinite" fill="hold" grpId="0" nodeType="withEffect">
                                  <p:stCondLst>
                                    <p:cond delay="0"/>
                                  </p:stCondLst>
                                  <p:childTnLst>
                                    <p:animMotion origin="layout" path="M -1.11111E-6 1.89639E-6 L 0.03681 1.89639E-6 " pathEditMode="relative" rAng="0" ptsTypes="AA">
                                      <p:cBhvr>
                                        <p:cTn id="76" dur="2000" fill="hold"/>
                                        <p:tgtEl>
                                          <p:spTgt spid="41"/>
                                        </p:tgtEl>
                                        <p:attrNameLst>
                                          <p:attrName>ppt_x</p:attrName>
                                          <p:attrName>ppt_y</p:attrName>
                                        </p:attrNameLst>
                                      </p:cBhvr>
                                      <p:rCtr x="1840" y="0"/>
                                    </p:animMotion>
                                  </p:childTnLst>
                                </p:cTn>
                              </p:par>
                            </p:childTnLst>
                          </p:cTn>
                        </p:par>
                        <p:par>
                          <p:cTn id="77" fill="hold">
                            <p:stCondLst>
                              <p:cond delay="2500"/>
                            </p:stCondLst>
                            <p:childTnLst>
                              <p:par>
                                <p:cTn id="78" presetID="1" presetClass="entr" presetSubtype="0" fill="hold" grpId="1" nodeType="afterEffect">
                                  <p:stCondLst>
                                    <p:cond delay="0"/>
                                  </p:stCondLst>
                                  <p:childTnLst>
                                    <p:set>
                                      <p:cBhvr>
                                        <p:cTn id="79" dur="1" fill="hold">
                                          <p:stCondLst>
                                            <p:cond delay="0"/>
                                          </p:stCondLst>
                                        </p:cTn>
                                        <p:tgtEl>
                                          <p:spTgt spid="43"/>
                                        </p:tgtEl>
                                        <p:attrNameLst>
                                          <p:attrName>style.visibility</p:attrName>
                                        </p:attrNameLst>
                                      </p:cBhvr>
                                      <p:to>
                                        <p:strVal val="visible"/>
                                      </p:to>
                                    </p:set>
                                  </p:childTnLst>
                                </p:cTn>
                              </p:par>
                              <p:par>
                                <p:cTn id="80" presetID="1" presetClass="entr" presetSubtype="0" fill="hold" grpId="1" nodeType="withEffect">
                                  <p:stCondLst>
                                    <p:cond delay="0"/>
                                  </p:stCondLst>
                                  <p:childTnLst>
                                    <p:set>
                                      <p:cBhvr>
                                        <p:cTn id="81" dur="1" fill="hold">
                                          <p:stCondLst>
                                            <p:cond delay="0"/>
                                          </p:stCondLst>
                                        </p:cTn>
                                        <p:tgtEl>
                                          <p:spTgt spid="44"/>
                                        </p:tgtEl>
                                        <p:attrNameLst>
                                          <p:attrName>style.visibility</p:attrName>
                                        </p:attrNameLst>
                                      </p:cBhvr>
                                      <p:to>
                                        <p:strVal val="visible"/>
                                      </p:to>
                                    </p:set>
                                  </p:childTnLst>
                                </p:cTn>
                              </p:par>
                            </p:childTnLst>
                          </p:cTn>
                        </p:par>
                        <p:par>
                          <p:cTn id="82" fill="hold">
                            <p:stCondLst>
                              <p:cond delay="2500"/>
                            </p:stCondLst>
                            <p:childTnLst>
                              <p:par>
                                <p:cTn id="83" presetID="63" presetClass="path" presetSubtype="0" repeatCount="indefinite" fill="hold" grpId="0" nodeType="afterEffect">
                                  <p:stCondLst>
                                    <p:cond delay="0"/>
                                  </p:stCondLst>
                                  <p:childTnLst>
                                    <p:animMotion origin="layout" path="M -1.11111E-6 1.89639E-6 L 0.03681 1.89639E-6 " pathEditMode="relative" rAng="0" ptsTypes="AA">
                                      <p:cBhvr>
                                        <p:cTn id="84" dur="2000" fill="hold"/>
                                        <p:tgtEl>
                                          <p:spTgt spid="43"/>
                                        </p:tgtEl>
                                        <p:attrNameLst>
                                          <p:attrName>ppt_x</p:attrName>
                                          <p:attrName>ppt_y</p:attrName>
                                        </p:attrNameLst>
                                      </p:cBhvr>
                                      <p:rCtr x="1840" y="0"/>
                                    </p:animMotion>
                                  </p:childTnLst>
                                </p:cTn>
                              </p:par>
                              <p:par>
                                <p:cTn id="85" presetID="10" presetClass="exit" presetSubtype="0" repeatCount="indefinite" fill="hold" grpId="0" nodeType="withEffect">
                                  <p:stCondLst>
                                    <p:cond delay="0"/>
                                  </p:stCondLst>
                                  <p:childTnLst>
                                    <p:animEffect transition="out" filter="fade">
                                      <p:cBhvr>
                                        <p:cTn id="86" dur="500"/>
                                        <p:tgtEl>
                                          <p:spTgt spid="44"/>
                                        </p:tgtEl>
                                      </p:cBhvr>
                                    </p:animEffect>
                                    <p:set>
                                      <p:cBhvr>
                                        <p:cTn id="87" dur="1" fill="hold">
                                          <p:stCondLst>
                                            <p:cond delay="499"/>
                                          </p:stCondLst>
                                        </p:cTn>
                                        <p:tgtEl>
                                          <p:spTgt spid="44"/>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iterate type="lt">
                                    <p:tmAbs val="200"/>
                                  </p:iterate>
                                  <p:childTnLst>
                                    <p:set>
                                      <p:cBhvr>
                                        <p:cTn id="91" dur="1" fill="hold">
                                          <p:stCondLst>
                                            <p:cond delay="0"/>
                                          </p:stCondLst>
                                        </p:cTn>
                                        <p:tgtEl>
                                          <p:spTgt spid="45"/>
                                        </p:tgtEl>
                                        <p:attrNameLst>
                                          <p:attrName>style.visibility</p:attrName>
                                        </p:attrNameLst>
                                      </p:cBhvr>
                                      <p:to>
                                        <p:strVal val="visible"/>
                                      </p:to>
                                    </p:set>
                                  </p:childTnLst>
                                </p:cTn>
                              </p:par>
                            </p:childTnLst>
                          </p:cTn>
                        </p:par>
                        <p:par>
                          <p:cTn id="92" fill="hold">
                            <p:stCondLst>
                              <p:cond delay="601"/>
                            </p:stCondLst>
                            <p:childTnLst>
                              <p:par>
                                <p:cTn id="93" presetID="22" presetClass="entr" presetSubtype="8" fill="hold" grpId="0" nodeType="afterEffect">
                                  <p:stCondLst>
                                    <p:cond delay="0"/>
                                  </p:stCondLst>
                                  <p:childTnLst>
                                    <p:set>
                                      <p:cBhvr>
                                        <p:cTn id="94" dur="1" fill="hold">
                                          <p:stCondLst>
                                            <p:cond delay="0"/>
                                          </p:stCondLst>
                                        </p:cTn>
                                        <p:tgtEl>
                                          <p:spTgt spid="46"/>
                                        </p:tgtEl>
                                        <p:attrNameLst>
                                          <p:attrName>style.visibility</p:attrName>
                                        </p:attrNameLst>
                                      </p:cBhvr>
                                      <p:to>
                                        <p:strVal val="visible"/>
                                      </p:to>
                                    </p:set>
                                    <p:animEffect transition="in" filter="wipe(left)">
                                      <p:cBhvr>
                                        <p:cTn id="95" dur="500"/>
                                        <p:tgtEl>
                                          <p:spTgt spid="46"/>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48"/>
                                        </p:tgtEl>
                                        <p:attrNameLst>
                                          <p:attrName>style.visibility</p:attrName>
                                        </p:attrNameLst>
                                      </p:cBhvr>
                                      <p:to>
                                        <p:strVal val="visible"/>
                                      </p:to>
                                    </p:set>
                                    <p:animEffect transition="in" filter="wipe(left)">
                                      <p:cBhvr>
                                        <p:cTn id="100" dur="500"/>
                                        <p:tgtEl>
                                          <p:spTgt spid="48"/>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47"/>
                                        </p:tgtEl>
                                        <p:attrNameLst>
                                          <p:attrName>style.visibility</p:attrName>
                                        </p:attrNameLst>
                                      </p:cBhvr>
                                      <p:to>
                                        <p:strVal val="visible"/>
                                      </p:to>
                                    </p:set>
                                    <p:animEffect transition="in" filter="fade">
                                      <p:cBhvr>
                                        <p:cTn id="105" dur="500"/>
                                        <p:tgtEl>
                                          <p:spTgt spid="47"/>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grpId="0" nodeType="clickEffect">
                                  <p:stCondLst>
                                    <p:cond delay="0"/>
                                  </p:stCondLst>
                                  <p:childTnLst>
                                    <p:set>
                                      <p:cBhvr>
                                        <p:cTn id="109" dur="1" fill="hold">
                                          <p:stCondLst>
                                            <p:cond delay="0"/>
                                          </p:stCondLst>
                                        </p:cTn>
                                        <p:tgtEl>
                                          <p:spTgt spid="49"/>
                                        </p:tgtEl>
                                        <p:attrNameLst>
                                          <p:attrName>style.visibility</p:attrName>
                                        </p:attrNameLst>
                                      </p:cBhvr>
                                      <p:to>
                                        <p:strVal val="visible"/>
                                      </p:to>
                                    </p:set>
                                    <p:animEffect transition="in" filter="wipe(down)">
                                      <p:cBhvr>
                                        <p:cTn id="110" dur="500"/>
                                        <p:tgtEl>
                                          <p:spTgt spid="49"/>
                                        </p:tgtEl>
                                      </p:cBhvr>
                                    </p:animEffect>
                                  </p:childTnLst>
                                </p:cTn>
                              </p:par>
                            </p:childTnLst>
                          </p:cTn>
                        </p:par>
                        <p:par>
                          <p:cTn id="111" fill="hold">
                            <p:stCondLst>
                              <p:cond delay="500"/>
                            </p:stCondLst>
                            <p:childTnLst>
                              <p:par>
                                <p:cTn id="112" presetID="22" presetClass="entr" presetSubtype="4" fill="hold" grpId="0" nodeType="afterEffect">
                                  <p:stCondLst>
                                    <p:cond delay="0"/>
                                  </p:stCondLst>
                                  <p:childTnLst>
                                    <p:set>
                                      <p:cBhvr>
                                        <p:cTn id="113" dur="1" fill="hold">
                                          <p:stCondLst>
                                            <p:cond delay="0"/>
                                          </p:stCondLst>
                                        </p:cTn>
                                        <p:tgtEl>
                                          <p:spTgt spid="50"/>
                                        </p:tgtEl>
                                        <p:attrNameLst>
                                          <p:attrName>style.visibility</p:attrName>
                                        </p:attrNameLst>
                                      </p:cBhvr>
                                      <p:to>
                                        <p:strVal val="visible"/>
                                      </p:to>
                                    </p:set>
                                    <p:animEffect transition="in" filter="wipe(down)">
                                      <p:cBhvr>
                                        <p:cTn id="114" dur="500"/>
                                        <p:tgtEl>
                                          <p:spTgt spid="50"/>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52"/>
                                        </p:tgtEl>
                                        <p:attrNameLst>
                                          <p:attrName>style.visibility</p:attrName>
                                        </p:attrNameLst>
                                      </p:cBhvr>
                                      <p:to>
                                        <p:strVal val="visible"/>
                                      </p:to>
                                    </p:set>
                                    <p:animEffect transition="in" filter="fade">
                                      <p:cBhvr>
                                        <p:cTn id="119" dur="500"/>
                                        <p:tgtEl>
                                          <p:spTgt spid="52"/>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53"/>
                                        </p:tgtEl>
                                        <p:attrNameLst>
                                          <p:attrName>style.visibility</p:attrName>
                                        </p:attrNameLst>
                                      </p:cBhvr>
                                      <p:to>
                                        <p:strVal val="visible"/>
                                      </p:to>
                                    </p:set>
                                    <p:animEffect transition="in" filter="fade">
                                      <p:cBhvr>
                                        <p:cTn id="124" dur="500"/>
                                        <p:tgtEl>
                                          <p:spTgt spid="53"/>
                                        </p:tgtEl>
                                      </p:cBhvr>
                                    </p:animEffec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54"/>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55"/>
                                        </p:tgtEl>
                                        <p:attrNameLst>
                                          <p:attrName>style.visibility</p:attrName>
                                        </p:attrNameLst>
                                      </p:cBhvr>
                                      <p:to>
                                        <p:strVal val="visible"/>
                                      </p:to>
                                    </p:set>
                                    <p:animEffect transition="in" filter="fade">
                                      <p:cBhvr>
                                        <p:cTn id="133" dur="500"/>
                                        <p:tgtEl>
                                          <p:spTgt spid="55"/>
                                        </p:tgtEl>
                                      </p:cBhvr>
                                    </p:animEffec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grpId="0" nodeType="clickEffect">
                                  <p:stCondLst>
                                    <p:cond delay="0"/>
                                  </p:stCondLst>
                                  <p:iterate type="lt">
                                    <p:tmAbs val="200"/>
                                  </p:iterate>
                                  <p:childTnLst>
                                    <p:set>
                                      <p:cBhvr>
                                        <p:cTn id="137" dur="1" fill="hold">
                                          <p:stCondLst>
                                            <p:cond delay="0"/>
                                          </p:stCondLst>
                                        </p:cTn>
                                        <p:tgtEl>
                                          <p:spTgt spid="3"/>
                                        </p:tgtEl>
                                        <p:attrNameLst>
                                          <p:attrName>style.visibility</p:attrName>
                                        </p:attrNameLst>
                                      </p:cBhvr>
                                      <p:to>
                                        <p:strVal val="visible"/>
                                      </p:to>
                                    </p:set>
                                  </p:childTnLst>
                                </p:cTn>
                              </p:par>
                            </p:childTnLst>
                          </p:cTn>
                        </p:par>
                        <p:par>
                          <p:cTn id="138" fill="hold">
                            <p:stCondLst>
                              <p:cond delay="1801"/>
                            </p:stCondLst>
                            <p:childTnLst>
                              <p:par>
                                <p:cTn id="139" presetID="22" presetClass="entr" presetSubtype="4" fill="hold" nodeType="afterEffect">
                                  <p:stCondLst>
                                    <p:cond delay="0"/>
                                  </p:stCondLst>
                                  <p:childTnLst>
                                    <p:set>
                                      <p:cBhvr>
                                        <p:cTn id="140" dur="1" fill="hold">
                                          <p:stCondLst>
                                            <p:cond delay="0"/>
                                          </p:stCondLst>
                                        </p:cTn>
                                        <p:tgtEl>
                                          <p:spTgt spid="51"/>
                                        </p:tgtEl>
                                        <p:attrNameLst>
                                          <p:attrName>style.visibility</p:attrName>
                                        </p:attrNameLst>
                                      </p:cBhvr>
                                      <p:to>
                                        <p:strVal val="visible"/>
                                      </p:to>
                                    </p:set>
                                    <p:animEffect transition="in" filter="wipe(down)">
                                      <p:cBhvr>
                                        <p:cTn id="14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31" grpId="0" animBg="1"/>
      <p:bldP spid="32" grpId="0"/>
      <p:bldP spid="34" grpId="0"/>
      <p:bldP spid="35" grpId="0"/>
      <p:bldP spid="36" grpId="0"/>
      <p:bldP spid="37" grpId="0"/>
      <p:bldP spid="38" grpId="0"/>
      <p:bldP spid="39" grpId="0"/>
      <p:bldP spid="39" grpId="1"/>
      <p:bldP spid="40" grpId="0"/>
      <p:bldP spid="40" grpId="1"/>
      <p:bldP spid="41" grpId="0"/>
      <p:bldP spid="41" grpId="1"/>
      <p:bldP spid="42" grpId="0"/>
      <p:bldP spid="42" grpId="1"/>
      <p:bldP spid="43" grpId="0"/>
      <p:bldP spid="43" grpId="1"/>
      <p:bldP spid="44" grpId="0"/>
      <p:bldP spid="44" grpId="1"/>
      <p:bldP spid="45" grpId="0"/>
      <p:bldP spid="46" grpId="0"/>
      <p:bldP spid="47" grpId="0"/>
      <p:bldP spid="48" grpId="0"/>
      <p:bldP spid="49" grpId="0" animBg="1"/>
      <p:bldP spid="50" grpId="0" animBg="1"/>
      <p:bldP spid="52" grpId="0" animBg="1"/>
      <p:bldP spid="53" grpId="0" animBg="1"/>
      <p:bldP spid="54" grpId="0"/>
      <p:bldP spid="55" grpId="0"/>
      <p:bldP spid="3" grpId="0"/>
    </p:bldLst>
  </p:timing>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28575">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吉祥如意">
  <a:themeElements>
    <a:clrScheme name="1_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1_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1_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1_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1_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1_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1_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1_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1_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CDESIGNN</Template>
  <TotalTime>19953</TotalTime>
  <Pages>0</Pages>
  <Words>5813</Words>
  <Characters>0</Characters>
  <Application>Microsoft Office PowerPoint</Application>
  <DocSecurity>0</DocSecurity>
  <PresentationFormat>宽屏</PresentationFormat>
  <Lines>0</Lines>
  <Paragraphs>236</Paragraphs>
  <Slides>14</Slides>
  <Notes>14</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14</vt:i4>
      </vt:variant>
    </vt:vector>
  </HeadingPairs>
  <TitlesOfParts>
    <vt:vector size="28" baseType="lpstr">
      <vt:lpstr>黑体</vt:lpstr>
      <vt:lpstr>华文行楷</vt:lpstr>
      <vt:lpstr>华文楷体</vt:lpstr>
      <vt:lpstr>华文新魏</vt:lpstr>
      <vt:lpstr>楷体</vt:lpstr>
      <vt:lpstr>宋体</vt:lpstr>
      <vt:lpstr>Arial</vt:lpstr>
      <vt:lpstr>Cambria Math</vt:lpstr>
      <vt:lpstr>Symbol</vt:lpstr>
      <vt:lpstr>Times New Roman</vt:lpstr>
      <vt:lpstr>Wingdings</vt:lpstr>
      <vt:lpstr>Wingdings 2</vt:lpstr>
      <vt:lpstr>吉祥如意</vt:lpstr>
      <vt:lpstr>1_吉祥如意</vt:lpstr>
      <vt:lpstr>6.2半导体中载流子的连续性方程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User</cp:lastModifiedBy>
  <cp:revision>1044</cp:revision>
  <dcterms:created xsi:type="dcterms:W3CDTF">2013-04-19T13:13:42Z</dcterms:created>
  <dcterms:modified xsi:type="dcterms:W3CDTF">2020-04-25T08:11:58Z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2052-8.1.0.3526</vt:lpwstr>
  </property>
</Properties>
</file>