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5"/>
  </p:notesMasterIdLst>
  <p:sldIdLst>
    <p:sldId id="420" r:id="rId2"/>
    <p:sldId id="391" r:id="rId3"/>
    <p:sldId id="390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21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FF99"/>
    <a:srgbClr val="FFCCFF"/>
    <a:srgbClr val="005C2A"/>
    <a:srgbClr val="66FFFF"/>
    <a:srgbClr val="CC00CC"/>
    <a:srgbClr val="008000"/>
    <a:srgbClr val="FF99FF"/>
    <a:srgbClr val="FFFF66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60239" autoAdjust="0"/>
  </p:normalViewPr>
  <p:slideViewPr>
    <p:cSldViewPr snapToGrid="0" snapToObjects="1">
      <p:cViewPr varScale="1">
        <p:scale>
          <a:sx n="73" d="100"/>
          <a:sy n="73" d="100"/>
        </p:scale>
        <p:origin x="1709" y="53"/>
      </p:cViewPr>
      <p:guideLst>
        <p:guide orient="horz" pos="2160"/>
        <p:guide pos="3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4FCE24F-8F98-4E7F-8345-3CDEA4547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001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同学们好！这一讲学习半导体中少数载流子的漂移。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CE24F-8F98-4E7F-8345-3CDEA454728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39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为了更直观的来理解逆流扩散和顺流扩散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半导体中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非平衡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少子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分布情况。利用非平衡载流子分布曲线来观察。图中显示为电场沿正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方向，电场远小于临界电场时的非平衡空穴的分布。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在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电场远小于临界电场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时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，则非平衡空穴以扩散为主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则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正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方向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扩散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向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扩散的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情况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相近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空穴在正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方向和负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方向的分布相差不大，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但是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受到电场的影响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方向为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顺流扩散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扩散深度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比负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方向的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逆流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扩散的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扩散深度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大一些。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CE24F-8F98-4E7F-8345-3CDEA454728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67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这个图是显示的电场等于临界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电场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时非平衡空穴在稳态时的分布情况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在此时扩散和漂移都不能忽略。则顺流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扩散比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逆流扩散注入到半导体中的深度更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大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一些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CE24F-8F98-4E7F-8345-3CDEA454728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44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在电场远大于临界电场时，非平衡载流子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的运动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以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漂移电流为主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逆流扩散的非平衡空穴由于大电场的作用，向负方向注入的深度被大大减小，而向正方向注入的非平衡空穴的深度大大增加，正向注入深度远大于负向的注入深度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以上对非本征半导体中的少子的扩散和漂移进行了分析。接下来将讲的是近本征半导体中的非平衡载流子的扩散和漂移。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CE24F-8F98-4E7F-8345-3CDEA454728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28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在此，还是以均匀掺杂的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型半导体中的少子空穴为例。</a:t>
            </a:r>
            <a:r>
              <a:rPr lang="en-US" altLang="zh-CN" dirty="0" smtClean="0"/>
              <a:t>N</a:t>
            </a:r>
            <a:r>
              <a:rPr lang="zh-CN" altLang="en-US" dirty="0" smtClean="0"/>
              <a:t>型半导体</a:t>
            </a:r>
            <a:r>
              <a:rPr lang="zh-CN" altLang="en-US" dirty="0" smtClean="0"/>
              <a:t>，杂质均匀分布的半导体</a:t>
            </a:r>
            <a:r>
              <a:rPr lang="zh-CN" altLang="en-US" dirty="0" smtClean="0"/>
              <a:t>中的空穴密度远小于电子</a:t>
            </a:r>
            <a:r>
              <a:rPr lang="zh-CN" altLang="en-US" dirty="0" smtClean="0"/>
              <a:t>密度。</a:t>
            </a:r>
            <a:r>
              <a:rPr lang="zh-CN" altLang="en-US" dirty="0" smtClean="0"/>
              <a:t>与分析少子扩散类似，假设在半导体的左侧有稳定的少子空穴注入。并且考虑一维情况，电场和载流子的密度梯度均沿着</a:t>
            </a:r>
            <a:r>
              <a:rPr lang="en-US" altLang="zh-CN" dirty="0" smtClean="0"/>
              <a:t>x</a:t>
            </a:r>
            <a:r>
              <a:rPr lang="zh-CN" altLang="en-US" dirty="0" smtClean="0"/>
              <a:t>方向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稳态</a:t>
            </a:r>
            <a:r>
              <a:rPr lang="zh-CN" altLang="en-US" dirty="0" smtClean="0"/>
              <a:t>时非平衡空穴不随时间变化，等于零。半导体内部无非平衡载流子产生。则</a:t>
            </a:r>
            <a:r>
              <a:rPr lang="en-US" altLang="zh-CN" dirty="0" smtClean="0"/>
              <a:t>n</a:t>
            </a:r>
            <a:r>
              <a:rPr lang="zh-CN" altLang="en-US" dirty="0" smtClean="0"/>
              <a:t>型半导体中非平衡少子空穴的连续性方程只包括三项，一由于漂移过程中非平衡流子不均匀造成的积累，二由于扩散流密度不均匀引起的载流子积累，三非平衡载流子复合引起的载流子减少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前面</a:t>
            </a:r>
            <a:r>
              <a:rPr lang="zh-CN" altLang="en-US" dirty="0" smtClean="0"/>
              <a:t>分析无电场时，只有扩散时的少子扩散。</a:t>
            </a:r>
            <a:r>
              <a:rPr lang="zh-CN" altLang="en-US" dirty="0" smtClean="0"/>
              <a:t>现在考虑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半导体中存在电场，并且假设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电场</a:t>
            </a:r>
            <a:r>
              <a:rPr lang="zh-CN" altLang="en-US" dirty="0" smtClean="0"/>
              <a:t>很强，这个很强也是有限度的，在载流子的平均漂移速度与电场成正比的范围内，载流子的平均漂移速度等于迁移率乘以</a:t>
            </a:r>
            <a:r>
              <a:rPr lang="zh-CN" altLang="en-US" dirty="0" smtClean="0"/>
              <a:t>电场强度。</a:t>
            </a:r>
            <a:r>
              <a:rPr lang="zh-CN" altLang="en-US" dirty="0" smtClean="0"/>
              <a:t>电场强度达到什么程度呢，就是使扩散运动可以忽略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。这样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少数载流子的连续性方程中只有两项，一项</a:t>
            </a:r>
            <a:r>
              <a:rPr lang="zh-CN" altLang="en-US" dirty="0" smtClean="0"/>
              <a:t>是电场相关</a:t>
            </a:r>
            <a:r>
              <a:rPr lang="zh-CN" altLang="en-US" dirty="0" smtClean="0"/>
              <a:t>的非平衡杂质的漂移项，一项是非平衡载流子的复合项。而且要满足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半导体样品的宽度</a:t>
            </a:r>
            <a:r>
              <a:rPr lang="en-US" altLang="zh-CN" dirty="0" smtClean="0"/>
              <a:t>W</a:t>
            </a:r>
            <a:r>
              <a:rPr lang="zh-CN" altLang="en-US" dirty="0" smtClean="0"/>
              <a:t>足够大。如果样品宽度很窄，从上一讲的分析知道，扩散速度是可以很大的，那么这时假设电场很强，扩散运动可以忽略的条件就</a:t>
            </a:r>
            <a:r>
              <a:rPr lang="zh-CN" altLang="en-US" dirty="0" smtClean="0"/>
              <a:t>不一定成立</a:t>
            </a:r>
            <a:r>
              <a:rPr lang="zh-CN" altLang="en-US" dirty="0" smtClean="0"/>
              <a:t>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CE24F-8F98-4E7F-8345-3CDEA454728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41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在以上的条件下，来研究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型半导体中少子的漂移，那就是</a:t>
                </a:r>
                <a:r>
                  <a:rPr lang="zh-CN" altLang="en-US" dirty="0" smtClean="0"/>
                  <a:t>要在稳态时，求解扩散</a:t>
                </a:r>
                <a:r>
                  <a:rPr lang="zh-CN" altLang="en-US" dirty="0" smtClean="0"/>
                  <a:t>可以忽略</a:t>
                </a:r>
                <a:r>
                  <a:rPr lang="zh-CN" altLang="en-US" dirty="0" smtClean="0"/>
                  <a:t>情的</a:t>
                </a:r>
                <a:r>
                  <a:rPr lang="zh-CN" altLang="en-US" dirty="0" smtClean="0"/>
                  <a:t>少子</a:t>
                </a:r>
                <a:r>
                  <a:rPr lang="zh-CN" altLang="en-US" dirty="0" smtClean="0"/>
                  <a:t>连续性方程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此时方程是一阶偏微分方程</a:t>
                </a:r>
                <a:r>
                  <a:rPr lang="zh-CN" altLang="en-US" dirty="0" smtClean="0"/>
                  <a:t>，这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是此方程的解。方程中</a:t>
                </a:r>
                <a:r>
                  <a:rPr lang="en-US" altLang="zh-CN" dirty="0" smtClean="0"/>
                  <a:t>L0》</a:t>
                </a:r>
                <a:r>
                  <a:rPr lang="zh-CN" altLang="en-US" dirty="0" smtClean="0"/>
                  <a:t>等于空穴迁移率乘以电场强度乘以非平衡载流子的寿命。定义为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牵引长度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再</a:t>
                </a:r>
                <a:r>
                  <a:rPr lang="zh-CN" altLang="en-US" dirty="0" smtClean="0"/>
                  <a:t>根据边界条件求系数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。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假设</a:t>
                </a:r>
                <a:r>
                  <a:rPr lang="en-US" altLang="zh-CN" dirty="0" smtClean="0"/>
                  <a:t>X=0</a:t>
                </a:r>
                <a:r>
                  <a:rPr lang="zh-CN" altLang="en-US" dirty="0" smtClean="0"/>
                  <a:t>时，非平衡空穴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a:rPr lang="zh-CN" altLang="en-US" b="1" i="1" smtClean="0">
                        <a:latin typeface="Cambria Math" panose="02040503050406030204" pitchFamily="18" charset="0"/>
                        <a:ea typeface="Cambria Math"/>
                      </a:rPr>
                      <m:t>是</m:t>
                    </m:r>
                  </m:oMath>
                </a14:m>
                <a:r>
                  <a:rPr lang="zh-CN" altLang="en-US" dirty="0" smtClean="0"/>
                  <a:t>已知的。</a:t>
                </a:r>
                <a:r>
                  <a:rPr lang="zh-CN" altLang="en-US" dirty="0" smtClean="0"/>
                  <a:t>则获得在电场作用下，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注入到均匀掺杂的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型半导体中的非平衡空穴</a:t>
                </a:r>
                <a:r>
                  <a:rPr lang="zh-CN" altLang="en-US" dirty="0" smtClean="0"/>
                  <a:t>的位置分布函数</a:t>
                </a:r>
                <a:r>
                  <a:rPr lang="zh-CN" altLang="en-US" dirty="0" smtClean="0"/>
                  <a:t>。可见看到在电场作用下，非平衡载流子也是随着注入深度的增加而</a:t>
                </a:r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指数减少</a:t>
                </a:r>
                <a:r>
                  <a:rPr lang="zh-CN" altLang="en-US" dirty="0" smtClean="0"/>
                  <a:t>。而</a:t>
                </a:r>
                <a:r>
                  <a:rPr lang="en-US" altLang="zh-CN" dirty="0" smtClean="0"/>
                  <a:t>L0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牵引长度就是非平衡空穴在复合前因漂移运动而</a:t>
                </a:r>
                <a:r>
                  <a:rPr lang="zh-CN" altLang="en-US" dirty="0" smtClean="0"/>
                  <a:t>深入样品中的平均</a:t>
                </a:r>
                <a:r>
                  <a:rPr lang="zh-CN" altLang="en-US" dirty="0" smtClean="0"/>
                  <a:t>距离。这个平均距离与材料种类、温度、电场，非平衡载流子寿命等相关。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在以上的条件下，来研究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型半导体中少子的漂移，那就是要稳态时，扩散可以忽略情况下的少子连续性方程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这是一阶偏微分方程，这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是此方程的解。方程中</a:t>
                </a:r>
                <a:r>
                  <a:rPr lang="en-US" altLang="zh-CN" dirty="0" smtClean="0"/>
                  <a:t>L0》</a:t>
                </a:r>
                <a:r>
                  <a:rPr lang="zh-CN" altLang="en-US" dirty="0" smtClean="0"/>
                  <a:t>等于空穴迁移率乘以电场强度乘以非平衡载流子的寿命。定义为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牵引长度。再根据边界条件求系数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。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假设</a:t>
                </a:r>
                <a:r>
                  <a:rPr lang="en-US" altLang="zh-CN" dirty="0" smtClean="0"/>
                  <a:t>X=0</a:t>
                </a:r>
                <a:r>
                  <a:rPr lang="zh-CN" altLang="en-US" dirty="0" smtClean="0"/>
                  <a:t>时，非平衡空穴为</a:t>
                </a:r>
                <a:r>
                  <a:rPr lang="en-US" altLang="zh-CN" b="1" i="0" smtClean="0">
                    <a:latin typeface="Cambria Math"/>
                    <a:ea typeface="Cambria Math"/>
                  </a:rPr>
                  <a:t>∆</a:t>
                </a:r>
                <a:r>
                  <a:rPr lang="en-US" altLang="zh-CN" b="1" i="0">
                    <a:latin typeface="Cambria Math"/>
                    <a:ea typeface="Cambria Math"/>
                  </a:rPr>
                  <a:t>𝒑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/>
                  </a:rPr>
                  <a:t>_</a:t>
                </a:r>
                <a:r>
                  <a:rPr lang="en-US" altLang="zh-CN" b="1" i="0">
                    <a:latin typeface="Cambria Math"/>
                    <a:ea typeface="Cambria Math"/>
                  </a:rPr>
                  <a:t>𝟎</a:t>
                </a:r>
                <a:r>
                  <a:rPr lang="zh-CN" altLang="en-US" dirty="0" smtClean="0"/>
                  <a:t>为已知。则获得在电场作用下，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注入到均匀掺杂的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型半导体中的非平衡空穴的位置函数。可见看到在电场作用下，非平衡载流子也是随着注入深度的增加而</a:t>
                </a:r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只是减少。而</a:t>
                </a:r>
                <a:r>
                  <a:rPr lang="en-US" altLang="zh-CN" dirty="0" smtClean="0"/>
                  <a:t>L0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牵引长度就是非平衡空穴在复合前因漂移运动而深入样的平均距离。这个平均距离与材料种类、温度、电场，非平衡载流子寿命等相关。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CE24F-8F98-4E7F-8345-3CDEA454728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63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前面讲了无电场时少子的扩散，</a:t>
            </a:r>
            <a:r>
              <a:rPr lang="zh-CN" altLang="en-US" dirty="0" smtClean="0"/>
              <a:t>和有电场时，扩散</a:t>
            </a:r>
            <a:r>
              <a:rPr lang="zh-CN" altLang="en-US" dirty="0" smtClean="0"/>
              <a:t>可以</a:t>
            </a:r>
            <a:r>
              <a:rPr lang="zh-CN" altLang="en-US" dirty="0" smtClean="0"/>
              <a:t>忽略的少子漂移</a:t>
            </a:r>
            <a:r>
              <a:rPr lang="zh-CN" altLang="en-US" dirty="0" smtClean="0"/>
              <a:t>情况。现在考虑同时存在扩散和漂移的情况。物理模型与前面类似。</a:t>
            </a:r>
            <a:r>
              <a:rPr lang="en-US" altLang="zh-CN" dirty="0" smtClean="0"/>
              <a:t>n</a:t>
            </a:r>
            <a:r>
              <a:rPr lang="zh-CN" altLang="en-US" dirty="0" smtClean="0"/>
              <a:t>型均匀半导体，在固定的位置有稳定的非平衡载流子注入，半导体其他部分无非平衡载流子产生。在非平衡载流子漂移和扩散都不能忽略的情况下，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型半导体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中的少子空穴连续性方程有三项。利用</a:t>
            </a:r>
            <a:r>
              <a:rPr lang="en-US" altLang="zh-CN" dirty="0" smtClean="0"/>
              <a:t>》 </a:t>
            </a:r>
            <a:r>
              <a:rPr lang="zh-CN" altLang="en-US" dirty="0" smtClean="0"/>
              <a:t>牵引长度和扩散长度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可以将稳态、无非平衡载流子产生的少子连续性方程写成这样的形式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。分析少子扩散和漂移</a:t>
            </a:r>
            <a:r>
              <a:rPr lang="zh-CN" altLang="en-US" dirty="0" smtClean="0"/>
              <a:t>同时起作用时，半导体中非平衡少子的分布情况就是</a:t>
            </a:r>
            <a:r>
              <a:rPr lang="zh-CN" altLang="en-US" dirty="0" smtClean="0"/>
              <a:t>得到这个方程的解。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CE24F-8F98-4E7F-8345-3CDEA454728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6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这个方程的一般解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包括两项，</a:t>
                </a:r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指数项中的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sym typeface="Symbol"/>
                          </a:rPr>
                          <m:t>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sym typeface="Symbol"/>
                          </a:rPr>
                          <m:t>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  <a:sym typeface="Symbol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是这个方程的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特征方程的解。分别是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sym typeface="Symbol"/>
                          </a:rPr>
                          <m:t>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sym typeface="Symbol"/>
                          </a:rPr>
                          <m:t>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  <a:sym typeface="Symbol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，从这两个解公式可以判断，</a:t>
                </a:r>
                <a:r>
                  <a:rPr lang="en-US" altLang="zh-CN" dirty="0" smtClean="0"/>
                  <a:t>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sym typeface="Symbol"/>
                          </a:rPr>
                          <m:t>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&gt;</m:t>
                    </m:r>
                    <m:r>
                      <a:rPr lang="en-US" altLang="zh-CN" b="1" i="1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b="1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sym typeface="Symbol"/>
                          </a:rPr>
                          <m:t>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&lt;</m:t>
                    </m:r>
                    <m:r>
                      <a:rPr lang="en-US" altLang="zh-CN" b="1" i="1">
                        <a:latin typeface="Cambria Math"/>
                      </a:rPr>
                      <m:t>𝟎</m:t>
                    </m:r>
                  </m:oMath>
                </a14:m>
                <a:endParaRPr lang="zh-CN" altLang="en-US" b="1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b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这个方程的一般解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包括两项，</a:t>
                </a:r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指数项中的</a:t>
                </a:r>
                <a:r>
                  <a:rPr lang="en-US" altLang="zh-CN" b="1" i="0">
                    <a:latin typeface="Cambria Math"/>
                    <a:sym typeface="Symbol"/>
                  </a:rPr>
                  <a:t></a:t>
                </a:r>
                <a:r>
                  <a:rPr lang="en-US" altLang="zh-CN" b="1" i="0" smtClean="0">
                    <a:latin typeface="Cambria Math" panose="02040503050406030204" pitchFamily="18" charset="0"/>
                    <a:sym typeface="Symbol"/>
                  </a:rPr>
                  <a:t>_</a:t>
                </a:r>
                <a:r>
                  <a:rPr lang="en-US" altLang="zh-CN" b="1" i="0">
                    <a:latin typeface="Cambria Math"/>
                  </a:rPr>
                  <a:t>𝟏</a:t>
                </a:r>
                <a:r>
                  <a:rPr lang="zh-CN" altLang="en-US" b="1" i="0" smtClean="0">
                    <a:latin typeface="Cambria Math" panose="02040503050406030204" pitchFamily="18" charset="0"/>
                  </a:rPr>
                  <a:t>，</a:t>
                </a:r>
                <a:r>
                  <a:rPr lang="en-US" altLang="zh-CN" b="1" i="0">
                    <a:latin typeface="Cambria Math"/>
                    <a:sym typeface="Symbol"/>
                  </a:rPr>
                  <a:t></a:t>
                </a:r>
                <a:r>
                  <a:rPr lang="en-US" altLang="zh-CN" b="1" i="0" smtClean="0">
                    <a:latin typeface="Cambria Math" panose="02040503050406030204" pitchFamily="18" charset="0"/>
                    <a:sym typeface="Symbol"/>
                  </a:rPr>
                  <a:t>_</a:t>
                </a:r>
                <a:r>
                  <a:rPr lang="en-US" altLang="zh-CN" b="1" i="0">
                    <a:latin typeface="Cambria Math"/>
                    <a:sym typeface="Symbol"/>
                  </a:rPr>
                  <a:t>𝟐</a:t>
                </a:r>
                <a:r>
                  <a:rPr lang="zh-CN" altLang="en-US" dirty="0" smtClean="0"/>
                  <a:t>是这个方程的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特征方程的解。分别是</a:t>
                </a:r>
                <a:r>
                  <a:rPr lang="en-US" altLang="zh-CN" b="1" i="0">
                    <a:latin typeface="Cambria Math"/>
                    <a:sym typeface="Symbol"/>
                  </a:rPr>
                  <a:t></a:t>
                </a:r>
                <a:r>
                  <a:rPr lang="en-US" altLang="zh-CN" b="1" i="0" smtClean="0">
                    <a:latin typeface="Cambria Math" panose="02040503050406030204" pitchFamily="18" charset="0"/>
                    <a:sym typeface="Symbol"/>
                  </a:rPr>
                  <a:t>_𝟏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，</a:t>
                </a:r>
                <a:r>
                  <a:rPr lang="en-US" altLang="zh-CN" b="1" i="0">
                    <a:latin typeface="Cambria Math"/>
                    <a:sym typeface="Symbol"/>
                  </a:rPr>
                  <a:t></a:t>
                </a:r>
                <a:r>
                  <a:rPr lang="en-US" altLang="zh-CN" b="1" i="0" smtClean="0">
                    <a:latin typeface="Cambria Math" panose="02040503050406030204" pitchFamily="18" charset="0"/>
                    <a:sym typeface="Symbol"/>
                  </a:rPr>
                  <a:t>_</a:t>
                </a:r>
                <a:r>
                  <a:rPr lang="en-US" altLang="zh-CN" b="1" i="0">
                    <a:latin typeface="Cambria Math"/>
                    <a:sym typeface="Symbol"/>
                  </a:rPr>
                  <a:t>𝟐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，可知</a:t>
                </a:r>
                <a:r>
                  <a:rPr lang="en-US" altLang="zh-CN" dirty="0" smtClean="0"/>
                  <a:t>》</a:t>
                </a:r>
                <a:r>
                  <a:rPr lang="en-US" altLang="zh-CN" b="1" i="0">
                    <a:latin typeface="Cambria Math"/>
                    <a:sym typeface="Symbol"/>
                  </a:rPr>
                  <a:t></a:t>
                </a:r>
                <a:r>
                  <a:rPr lang="en-US" altLang="zh-CN" b="1" i="0" smtClean="0">
                    <a:latin typeface="Cambria Math" panose="02040503050406030204" pitchFamily="18" charset="0"/>
                    <a:sym typeface="Symbol"/>
                  </a:rPr>
                  <a:t>_</a:t>
                </a:r>
                <a:r>
                  <a:rPr lang="en-US" altLang="zh-CN" b="1" i="0">
                    <a:latin typeface="Cambria Math"/>
                  </a:rPr>
                  <a:t>𝟏&gt;𝟎</a:t>
                </a:r>
                <a:r>
                  <a:rPr lang="zh-CN" altLang="en-US" b="1" dirty="0" smtClean="0"/>
                  <a:t>，</a:t>
                </a:r>
                <a:r>
                  <a:rPr lang="en-US" altLang="zh-CN" b="1" i="0">
                    <a:latin typeface="Cambria Math"/>
                    <a:sym typeface="Symbol"/>
                  </a:rPr>
                  <a:t></a:t>
                </a:r>
                <a:r>
                  <a:rPr lang="en-US" altLang="zh-CN" b="1" i="0" smtClean="0">
                    <a:latin typeface="Cambria Math" panose="02040503050406030204" pitchFamily="18" charset="0"/>
                    <a:sym typeface="Symbol"/>
                  </a:rPr>
                  <a:t>_</a:t>
                </a:r>
                <a:r>
                  <a:rPr lang="en-US" altLang="zh-CN" b="1" i="0">
                    <a:latin typeface="Cambria Math"/>
                  </a:rPr>
                  <a:t>𝟐&lt;𝟎</a:t>
                </a:r>
                <a:endParaRPr lang="zh-CN" altLang="en-US" b="1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b="1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CE24F-8F98-4E7F-8345-3CDEA454728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09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现在来讨论半导体是半无限大样品时的情况》。假设载流子的运行为一维运动，在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x=0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的半导体表面有稳定的非平衡载流子的注入。则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X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趋近无穷时》，非平衡载流子等于零。解中的》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A=0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，方程的解仅剩》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  <a:sym typeface="Symbol" panose="05050102010706020507" pitchFamily="18" charset="2"/>
                  </a:rPr>
                  <a:t>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项，在》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x=0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边界，</a:t>
                </a:r>
                <a14:m>
                  <m:oMath xmlns:m="http://schemas.openxmlformats.org/officeDocument/2006/math">
                    <m:r>
                      <a:rPr lang="en-US" altLang="zh-CN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+mn-cs"/>
                      </a:rPr>
                      <m:t>∆</m:t>
                    </m:r>
                    <m:r>
                      <a:rPr lang="en-US" altLang="zh-CN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+mn-cs"/>
                      </a:rPr>
                      <m:t>𝒑</m:t>
                    </m:r>
                    <m:r>
                      <a:rPr lang="en-US" altLang="zh-CN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+mn-cs"/>
                      </a:rPr>
                      <m:t>=∆</m:t>
                    </m:r>
                    <m:sSub>
                      <m:sSubPr>
                        <m:ctrlPr>
                          <a:rPr lang="zh-CN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𝒑</m:t>
                        </m:r>
                      </m:e>
                      <m:sub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，</a:t>
                </a:r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B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》</a:t>
                </a:r>
                <a14:m>
                  <m:oMath xmlns:m="http://schemas.openxmlformats.org/officeDocument/2006/math">
                    <m:r>
                      <a:rPr lang="en-US" altLang="zh-CN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+mn-cs"/>
                      </a:rPr>
                      <m:t>=∆</m:t>
                    </m:r>
                    <m:sSub>
                      <m:sSubPr>
                        <m:ctrlPr>
                          <a:rPr lang="zh-CN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𝒑</m:t>
                        </m:r>
                      </m:e>
                      <m:sub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。则非平衡空穴在空间</a:t>
                </a:r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&gt;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分布函数为</a:t>
                </a:r>
                <a14:m>
                  <m:oMath xmlns:m="http://schemas.openxmlformats.org/officeDocument/2006/math">
                    <m:r>
                      <a:rPr lang="en-US" altLang="zh-CN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+mn-cs"/>
                      </a:rPr>
                      <m:t>∆</m:t>
                    </m:r>
                    <m:sSub>
                      <m:sSubPr>
                        <m:ctrlPr>
                          <a:rPr lang="zh-CN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𝒑</m:t>
                        </m:r>
                      </m:e>
                      <m:sub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𝟎</m:t>
                        </m:r>
                      </m:sub>
                    </m:sSub>
                    <m:r>
                      <a:rPr lang="en-US" altLang="zh-CN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+mn-cs"/>
                      </a:rPr>
                      <m:t>𝒆𝒙𝒑</m:t>
                    </m:r>
                  </m:oMath>
                </a14:m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  <a:sym typeface="Symbol" panose="05050102010706020507" pitchFamily="18" charset="2"/>
                          </a:rPr>
                          <m:t></m:t>
                        </m:r>
                      </m:e>
                      <m:sub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lang="en-US" altLang="zh-CN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+mn-cs"/>
                      </a:rPr>
                      <m:t>𝒙</m:t>
                    </m:r>
                  </m:oMath>
                </a14:m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. 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下面分别考虑电场与扩散流方向相同和相反的情况。》电场强度大于零，对于空穴，此时载流子的扩散方向和电场引起的载流子漂移的方向相同。》</a:t>
                </a:r>
                <a14:m>
                  <m:oMath xmlns:m="http://schemas.openxmlformats.org/officeDocument/2006/math">
                    <m:r>
                      <a:rPr lang="zh-CN" altLang="zh-CN" sz="1200" b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+mn-cs"/>
                      </a:rPr>
                      <m:t>定义</m:t>
                    </m:r>
                    <m:sSub>
                      <m:sSubPr>
                        <m:ctrlPr>
                          <a:rPr lang="zh-CN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1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  <a:sym typeface="Symbol" panose="05050102010706020507" pitchFamily="18" charset="2"/>
                          </a:rPr>
                          <m:t></m:t>
                        </m:r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𝟐</m:t>
                        </m:r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=</m:t>
                        </m:r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en-US" altLang="zh-CN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+mn-cs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altLang="zh-CN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+mn-cs"/>
                                  </a:rPr>
                                  <m:t>𝒅</m:t>
                                </m:r>
                              </m:sub>
                            </m:sSub>
                          </m:den>
                        </m:f>
                      </m:e>
                      <m:sub/>
                    </m:sSub>
                  </m:oMath>
                </a14:m>
                <a:r>
                  <a:rPr lang="zh-CN" altLang="zh-CN" sz="1200" b="1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，</a:t>
                </a:r>
                <a:r>
                  <a:rPr lang="en-US" altLang="zh-CN" sz="1200" b="1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Ld</a:t>
                </a:r>
                <a:r>
                  <a:rPr lang="zh-CN" altLang="zh-CN" sz="1200" b="1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》</a:t>
                </a:r>
                <a:r>
                  <a:rPr lang="zh-CN" altLang="en-US" sz="1200" b="1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称</a:t>
                </a:r>
                <a:r>
                  <a:rPr lang="zh-CN" altLang="zh-CN" sz="1200" b="1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为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顺流扩散长度</a:t>
                </a:r>
                <a:r>
                  <a:rPr lang="zh-CN" altLang="zh-CN" sz="1200" b="1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。</a:t>
                </a:r>
                <a:r>
                  <a:rPr lang="zh-CN" altLang="en-US" sz="1200" b="1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当</a:t>
                </a:r>
                <a:r>
                  <a:rPr lang="zh-CN" altLang="zh-CN" sz="1200" b="1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电场强度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小于零，对于空穴</a:t>
                </a:r>
                <a:r>
                  <a:rPr lang="zh-CN" altLang="zh-CN" sz="1200" b="1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，载流子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的扩散方向和电场引起的载流子漂移的方向相反，</a:t>
                </a:r>
                <a14:m>
                  <m:oMath xmlns:m="http://schemas.openxmlformats.org/officeDocument/2006/math">
                    <m:r>
                      <a:rPr lang="zh-CN" altLang="zh-CN" sz="1200" b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+mn-cs"/>
                      </a:rPr>
                      <m:t>定义</m:t>
                    </m:r>
                    <m:r>
                      <a:rPr lang="en-US" altLang="zh-CN" sz="1200" b="1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+mn-cs"/>
                        <a:sym typeface="Symbol" panose="05050102010706020507" pitchFamily="18" charset="2"/>
                      </a:rPr>
                      <m:t></m:t>
                    </m:r>
                    <m:r>
                      <a:rPr lang="en-US" altLang="zh-CN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+mn-cs"/>
                      </a:rPr>
                      <m:t>𝟐</m:t>
                    </m:r>
                    <m:r>
                      <a:rPr lang="en-US" altLang="zh-CN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lang="zh-CN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en-US" altLang="zh-CN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+mn-cs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altLang="zh-CN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+mn-cs"/>
                                  </a:rPr>
                                  <m:t>𝒖</m:t>
                                </m:r>
                              </m:sub>
                            </m:sSub>
                          </m:den>
                        </m:f>
                      </m:e>
                      <m:sub/>
                    </m:sSub>
                  </m:oMath>
                </a14:m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，</a:t>
                </a:r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Lu</a:t>
                </a:r>
                <a:r>
                  <a:rPr lang="zh-CN" altLang="zh-CN" sz="1200" b="1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》</a:t>
                </a:r>
                <a:r>
                  <a:rPr lang="zh-CN" altLang="en-US" sz="1200" b="1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称</a:t>
                </a:r>
                <a:r>
                  <a:rPr lang="zh-CN" altLang="zh-CN" sz="1200" b="1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为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逆流扩散长度。比较</a:t>
                </a:r>
                <a:r>
                  <a:rPr lang="en-US" altLang="zh-CN" sz="1200" b="1" kern="1200" dirty="0" err="1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Ld</a:t>
                </a:r>
                <a:r>
                  <a:rPr lang="zh-CN" altLang="zh-CN" sz="1200" b="1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和</a:t>
                </a:r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Lu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，</a:t>
                </a:r>
                <a:r>
                  <a:rPr lang="en-US" altLang="zh-CN" sz="1200" b="1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ld</a:t>
                </a:r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&gt;Lu.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也就是载流子扩散方向与漂移方向相同时，非平衡载流子在复合前注入的深度更深。这就类似顺水行舟和</a:t>
                </a:r>
                <a:r>
                  <a:rPr lang="zh-CN" altLang="zh-CN" sz="1200" b="1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逆水行舟。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现在来讨论半导体是半无限大样品时的情况》。假设载流子的运行为一维运动，在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x=0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的半导体表面有稳定的非平衡载流子的注入。则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X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趋近无穷时》，非平衡载流子等于零。解中的》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A=0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，方程的解仅剩》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  <a:sym typeface="Symbol" panose="05050102010706020507" pitchFamily="18" charset="2"/>
                  </a:rPr>
                  <a:t>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项，在》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x=0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边界，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∆𝒑=∆𝒑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_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𝟎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，</a:t>
                </a:r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B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》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=∆𝒑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_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𝟎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。则非平衡空穴在空间</a:t>
                </a:r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&gt;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分布函数为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∆𝒑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_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𝟎 𝒆𝒙𝒑</a:t>
                </a:r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 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  <a:sym typeface="Symbol" panose="05050102010706020507" pitchFamily="18" charset="2"/>
                  </a:rPr>
                  <a:t>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  <a:sym typeface="Symbol" panose="05050102010706020507" pitchFamily="18" charset="2"/>
                  </a:rPr>
                  <a:t>_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𝟐 𝒙</a:t>
                </a:r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. 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下面分别考虑电场与扩散流方向相同和相反的情况。》电场强度大于零，对于空穴，此时载流子的扩散方向和电场引起的载流子漂移的方向相同。》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定义〖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−𝟏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/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𝑳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_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𝒅 =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〗_(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  <a:sym typeface="Symbol" panose="05050102010706020507" pitchFamily="18" charset="2"/>
                  </a:rPr>
                  <a:t>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𝟐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)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，</a:t>
                </a:r>
                <a:r>
                  <a:rPr lang="en-US" altLang="zh-CN" sz="1200" b="1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Ld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》定义为顺流扩散长度。电场强度小于零，对于空穴，此时载流子的扩散方向和电场引起的载流子漂移的方向相反，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定义〖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−𝟏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/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𝑳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_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𝒖 =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〗_(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  <a:sym typeface="Symbol" panose="05050102010706020507" pitchFamily="18" charset="2"/>
                  </a:rPr>
                  <a:t>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𝟐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)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，</a:t>
                </a:r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Lu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》定义为逆流扩散长度。比较</a:t>
                </a:r>
                <a:r>
                  <a:rPr lang="en-US" altLang="zh-CN" sz="1200" b="1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Ld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+mn-cs"/>
                </a:endParaRPr>
              </a:p>
              <a:p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和</a:t>
                </a:r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Lu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，</a:t>
                </a:r>
                <a:r>
                  <a:rPr lang="en-US" altLang="zh-CN" sz="1200" b="1" kern="1200" dirty="0" err="1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ld</a:t>
                </a:r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&gt;Lu.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也就是载流子扩散方向与漂移方向相同时，非平衡载流子在复合前注入的深度更深。这就类似顺水行舟和逆水行舟类似。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CE24F-8F98-4E7F-8345-3CDEA454728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70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b="1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来</a:t>
                </a:r>
                <a:r>
                  <a:rPr lang="zh-CN" altLang="zh-CN" sz="1200" b="1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分析电场</a:t>
                </a:r>
                <a:r>
                  <a:rPr lang="zh-CN" altLang="zh-CN" sz="1200" b="1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大于零的情况，》如果电场很强，牵引长度</a:t>
                </a:r>
                <a:r>
                  <a:rPr lang="en-US" altLang="zh-CN" sz="1200" b="1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L0</a:t>
                </a:r>
                <a:r>
                  <a:rPr lang="zh-CN" altLang="zh-CN" sz="1200" b="1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远大于扩散长度</a:t>
                </a:r>
                <a:r>
                  <a:rPr lang="en-US" altLang="zh-CN" sz="1200" b="1" kern="1200" dirty="0" err="1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Lp</a:t>
                </a:r>
                <a:r>
                  <a:rPr lang="zh-CN" altLang="zh-CN" sz="1200" b="1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时，</a:t>
                </a: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+mn-cs"/>
                </a:endParaRPr>
              </a:p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》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顺流扩散长度的分母项，将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L0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从根号下提出》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，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再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利用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泰勒展开》，整理这个公式，》 》 》 》，得到</a:t>
                </a:r>
                <a14:m>
                  <m:oMath xmlns:m="http://schemas.openxmlformats.org/officeDocument/2006/math">
                    <m:r>
                      <a:rPr lang="en-US" altLang="zh-CN" sz="120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+mn-cs"/>
                      </a:rPr>
                      <m:t>》</m:t>
                    </m:r>
                  </m:oMath>
                </a14:m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，代回》到顺流扩散长度，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》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消去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分子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分母相同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项，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》得到顺流扩散长度近似等于牵引长度，也就是此时可以忽略非平衡子的扩散。只需考虑非平衡载流子的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漂移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运动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，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即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少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子漂移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。</a:t>
                </a:r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+mn-cs"/>
                </a:endParaRPr>
              </a:p>
              <a:p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+mn-cs"/>
                </a:endParaRPr>
              </a:p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分析电场很弱的情况》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，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使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牵引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长度远小于扩散长度，可以得到顺流扩散长度近似等于扩散长度。也就是可以忽略非平衡载流子的漂移，只考虑非平衡载流子的扩散，少子扩散。</a:t>
                </a:r>
              </a:p>
              <a:p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 </a:t>
                </a: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+mn-cs"/>
                </a:endParaRPr>
              </a:p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那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就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要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问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一下了，什么时候扩散为主，什么时候漂移为主呢。》定义在扩散长度等于牵引长度对应的电场为临界电场》，看一下临界电场与什么因素有关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。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临界</a:t>
                </a:r>
                <a14:m>
                  <m:oMath xmlns:m="http://schemas.openxmlformats.org/officeDocument/2006/math">
                    <m:r>
                      <a:rPr lang="zh-CN" altLang="en-US" sz="1200" b="1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/>
                        <a:cs typeface="+mn-cs"/>
                      </a:rPr>
                      <m:t>电场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  <a:ea typeface="Cambria Math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𝒑</m:t>
                            </m:r>
                          </m:sub>
                        </m:sSub>
                        <m:r>
                          <a:rPr lang="zh-CN" altLang="en-US" b="1" i="1">
                            <a:latin typeface="Cambria Math"/>
                            <a:ea typeface="Cambria Math"/>
                          </a:rPr>
                          <m:t>𝝉</m:t>
                        </m:r>
                      </m:den>
                    </m:f>
                  </m:oMath>
                </a14:m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，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分子分母都》乘以扩散长度，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》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已知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扩散长度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的平方等于扩散系数乘以非平衡载流子寿命，》消去非平衡载流子寿命项，临界电场就等于少子的扩散系数除以少子迁移率除以少子扩散长度。</a:t>
                </a:r>
              </a:p>
              <a:p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 </a:t>
                </a: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+mn-cs"/>
                </a:endParaRPr>
              </a:p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那么电场远小于临界电场时，以少子扩散为主，电场远大于漂移电流时，以少子漂移为主。接近临界电场，要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同时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考虑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少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子的扩散和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漂移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作用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b="1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来</a:t>
                </a:r>
                <a:r>
                  <a:rPr lang="zh-CN" altLang="zh-CN" sz="1200" b="1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分析电场</a:t>
                </a:r>
                <a:r>
                  <a:rPr lang="zh-CN" altLang="zh-CN" sz="1200" b="1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大于零的情况，》如果电场很强，牵引长度</a:t>
                </a:r>
                <a:r>
                  <a:rPr lang="en-US" altLang="zh-CN" sz="1200" b="1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L0</a:t>
                </a:r>
                <a:r>
                  <a:rPr lang="zh-CN" altLang="zh-CN" sz="1200" b="1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远大于扩散长度</a:t>
                </a:r>
                <a:r>
                  <a:rPr lang="en-US" altLang="zh-CN" sz="1200" b="1" kern="1200" dirty="0" err="1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Lp</a:t>
                </a:r>
                <a:r>
                  <a:rPr lang="zh-CN" altLang="zh-CN" sz="1200" b="1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时，</a:t>
                </a: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+mn-cs"/>
                </a:endParaRPr>
              </a:p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》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顺流扩散长度的分母项，将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L0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从根号下提出》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，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再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利用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泰勒展开》，整理这个公式，》 》 》 》，得到</a:t>
                </a:r>
                <a:r>
                  <a:rPr lang="en-US" altLang="zh-CN" sz="120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cs typeface="+mn-cs"/>
                  </a:rPr>
                  <a:t>》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，代回》到顺流扩散长度，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》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消去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分子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分母相同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项，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》得到顺流扩散长度近似等于牵引长度，也就是此时可以忽略非平衡子的扩散。只需考虑非平衡载流子的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漂移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运动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，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即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少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子漂移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。</a:t>
                </a:r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+mn-cs"/>
                </a:endParaRPr>
              </a:p>
              <a:p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+mn-cs"/>
                </a:endParaRPr>
              </a:p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分析电场很弱的情况》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，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使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牵引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长度远小于扩散长度，可以得到顺流扩散长度近似等于扩散长度。也就是可以忽略非平衡载流子的漂移，只考虑非平衡载流子的扩散，少子扩散。</a:t>
                </a:r>
              </a:p>
              <a:p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 </a:t>
                </a: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+mn-cs"/>
                </a:endParaRPr>
              </a:p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那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就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要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问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一下了，什么时候扩散为主，什么时候漂移为主呢。》定义在扩散长度等于牵引长度对应的电场为临界电场》，看一下临界电场与什么因素有关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。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临界</a:t>
                </a:r>
                <a:r>
                  <a:rPr lang="zh-CN" altLang="en-US" sz="1200" b="1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/>
                    <a:cs typeface="+mn-cs"/>
                  </a:rPr>
                  <a:t>电场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/>
                  </a:rPr>
                  <a:t> </a:t>
                </a:r>
                <a:r>
                  <a:rPr lang="en-US" altLang="zh-CN" b="1" i="0">
                    <a:latin typeface="Cambria Math"/>
                    <a:ea typeface="Cambria Math"/>
                  </a:rPr>
                  <a:t>𝑳</a:t>
                </a:r>
                <a:r>
                  <a:rPr lang="en-US" altLang="zh-CN" b="1" i="0">
                    <a:latin typeface="Cambria Math" panose="02040503050406030204" pitchFamily="18" charset="0"/>
                    <a:ea typeface="Cambria Math"/>
                  </a:rPr>
                  <a:t>_</a:t>
                </a:r>
                <a:r>
                  <a:rPr lang="en-US" altLang="zh-CN" b="1" i="0">
                    <a:latin typeface="Cambria Math"/>
                    <a:ea typeface="Cambria Math"/>
                  </a:rPr>
                  <a:t>𝒑</a:t>
                </a:r>
                <a:r>
                  <a:rPr lang="en-US" altLang="zh-CN" b="1" i="0" smtClean="0">
                    <a:latin typeface="Cambria Math" panose="02040503050406030204" pitchFamily="18" charset="0"/>
                    <a:ea typeface="Cambria Math"/>
                  </a:rPr>
                  <a:t>/(</a:t>
                </a:r>
                <a:r>
                  <a:rPr lang="zh-CN" altLang="en-US" b="1" i="0">
                    <a:latin typeface="Cambria Math"/>
                  </a:rPr>
                  <a:t>𝝁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1" i="0">
                    <a:latin typeface="Cambria Math"/>
                  </a:rPr>
                  <a:t>𝒑</a:t>
                </a:r>
                <a:r>
                  <a:rPr lang="zh-CN" altLang="en-US" b="1" i="0">
                    <a:latin typeface="Cambria Math"/>
                  </a:rPr>
                  <a:t> </a:t>
                </a:r>
                <a:r>
                  <a:rPr lang="zh-CN" altLang="en-US" b="1" i="0">
                    <a:latin typeface="Cambria Math"/>
                    <a:ea typeface="Cambria Math"/>
                  </a:rPr>
                  <a:t>𝝉</a:t>
                </a:r>
                <a:r>
                  <a:rPr lang="en-US" altLang="zh-CN" b="1" i="0" smtClean="0">
                    <a:latin typeface="Cambria Math" panose="02040503050406030204" pitchFamily="18" charset="0"/>
                    <a:ea typeface="Cambria Math"/>
                  </a:rPr>
                  <a:t>)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，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分子分母都》乘以扩散长度，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》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已知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扩散长度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的平方等于扩散系数乘以非平衡载流子寿命，》消去非平衡载流子寿命项，临界电场就等于少子的扩散系数除以少子迁移率除以少子扩散长度。</a:t>
                </a:r>
              </a:p>
              <a:p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 </a:t>
                </a: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+mn-cs"/>
                </a:endParaRPr>
              </a:p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那么电场远小于临界电场时，以少子扩散为主，电场远大于漂移电流时，以少子漂移为主。接近临界电场，要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同时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考虑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少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子的扩散和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漂移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作用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+mn-cs"/>
                  </a:rPr>
                  <a:t>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CE24F-8F98-4E7F-8345-3CDEA454728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82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再》讨论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小于等于零的半无限大样品》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假设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等于零位置有稳定的非平衡载流子注入。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分析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过程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类似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x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大于等于零的半无限大样品。只不过是逆流扩散和顺流扩散的方向发生了变化。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小于零的半无限大样品，非平衡载流子在右侧注入。则非平衡载流子分布解中》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Symbol" panose="05050102010706020507" pitchFamily="18" charset="2"/>
              </a:rPr>
              <a:t>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项消去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再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代入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等于零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处的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非平衡载流子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密度，得到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  <a:sym typeface="Symbol" panose="05050102010706020507" pitchFamily="18" charset="2"/>
              </a:rPr>
              <a:t>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解的非平衡载流子空间分布函数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大于零的半无限大样品的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分析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过程类似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可以得到，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在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电场》大于零时，为逆流扩散》。在电场小于零时》，为顺流扩散。注意：非平衡载流子空间分布函数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指数项中没有负号。但是非平衡载流子随着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的数值的增加，不断的减少。公式中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Ld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为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顺流扩散长度，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Lu》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为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逆流扩散长度。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CE24F-8F98-4E7F-8345-3CDEA454728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现在来分析少子扩散和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漂移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一个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具体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例子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。一块杂质均匀分布的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型半导体，假设在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方向上的尺寸可以看出是无限大的，现在在这个半导体的中间位置，就是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等于零的位置，由于光照不断产生非平衡载流子，其他的位置没有光照。则在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x=0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位置产生的非平衡载流子将同时向正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和负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方向扩散。假设满足小注入条件。如果给这个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半导体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施加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正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方向施加外电场。在稳态时，根据已经学过的分析。对于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型半导体中非平衡少子空穴，向正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方向》为顺电场方向扩散，为顺流扩散》。向负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方向》为逆流扩散》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。要注意的一点，如果分析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型半导体中少子的扩散和漂移。由于电子带有负电荷，逆流扩散和顺流扩散方向与空穴相反。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CE24F-8F98-4E7F-8345-3CDEA454728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66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BB4F6-0A4D-45AD-9DC7-3F84F69CE2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1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115D5-BD80-4096-BD64-64918E1FA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7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8685" y="228601"/>
            <a:ext cx="2846916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7934" y="228601"/>
            <a:ext cx="8337551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5BC1D-AA0C-49F4-BACF-F57B31DE5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3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82274-9B3A-4B53-B637-9668ECBE3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93210-C61C-4071-A050-FFB4466F0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0"/>
            <a:ext cx="53340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0000" y="1600200"/>
            <a:ext cx="53340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8160A-E303-4498-8F09-24306CF83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7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EEB67-EEE7-4CB4-9BAD-DF167AE4C8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1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AE1C8-82C1-453F-99D3-389F910A6C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F37EF-28D9-4E8E-8473-66B4F41C81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4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FB5F4-10A0-4A80-87F5-49C9AA11DA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6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E4ED7-E00A-4751-9AF7-31037DA42E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8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755651" y="0"/>
            <a:ext cx="10521949" cy="6821488"/>
            <a:chOff x="0" y="0"/>
            <a:chExt cx="4971" cy="4297"/>
          </a:xfrm>
        </p:grpSpPr>
        <p:sp>
          <p:nvSpPr>
            <p:cNvPr id="1132" name="Rectangle 3"/>
            <p:cNvSpPr>
              <a:spLocks noChangeArrowheads="1"/>
            </p:cNvSpPr>
            <p:nvPr/>
          </p:nvSpPr>
          <p:spPr bwMode="auto">
            <a:xfrm>
              <a:off x="35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 bwMode="auto">
            <a:xfrm>
              <a:off x="35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 bwMode="auto">
            <a:xfrm>
              <a:off x="35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 bwMode="auto">
            <a:xfrm>
              <a:off x="35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 bwMode="auto">
            <a:xfrm>
              <a:off x="35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 bwMode="auto">
            <a:xfrm>
              <a:off x="35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 bwMode="auto">
            <a:xfrm>
              <a:off x="35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 bwMode="auto">
            <a:xfrm>
              <a:off x="35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 bwMode="auto">
            <a:xfrm>
              <a:off x="35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 bwMode="auto">
            <a:xfrm>
              <a:off x="35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 bwMode="auto">
            <a:xfrm>
              <a:off x="35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43" name="Rectangle 14"/>
            <p:cNvSpPr>
              <a:spLocks noChangeArrowheads="1"/>
            </p:cNvSpPr>
            <p:nvPr/>
          </p:nvSpPr>
          <p:spPr bwMode="auto">
            <a:xfrm>
              <a:off x="35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44" name="Rectangle 15"/>
            <p:cNvSpPr>
              <a:spLocks noChangeArrowheads="1"/>
            </p:cNvSpPr>
            <p:nvPr/>
          </p:nvSpPr>
          <p:spPr bwMode="auto">
            <a:xfrm>
              <a:off x="48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 bwMode="auto">
            <a:xfrm>
              <a:off x="48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 bwMode="auto">
            <a:xfrm>
              <a:off x="48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 bwMode="auto">
            <a:xfrm>
              <a:off x="48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 bwMode="auto">
            <a:xfrm>
              <a:off x="48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 bwMode="auto">
            <a:xfrm>
              <a:off x="48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 bwMode="auto">
            <a:xfrm>
              <a:off x="48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 bwMode="auto">
            <a:xfrm>
              <a:off x="48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 bwMode="auto">
            <a:xfrm>
              <a:off x="48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 bwMode="auto">
            <a:xfrm>
              <a:off x="48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 bwMode="auto">
            <a:xfrm>
              <a:off x="48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55" name="Rectangle 26"/>
            <p:cNvSpPr>
              <a:spLocks noChangeArrowheads="1"/>
            </p:cNvSpPr>
            <p:nvPr/>
          </p:nvSpPr>
          <p:spPr bwMode="auto">
            <a:xfrm>
              <a:off x="48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56" name="Rectangle 27"/>
            <p:cNvSpPr>
              <a:spLocks noChangeArrowheads="1"/>
            </p:cNvSpPr>
            <p:nvPr/>
          </p:nvSpPr>
          <p:spPr bwMode="auto">
            <a:xfrm>
              <a:off x="93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 bwMode="auto">
            <a:xfrm>
              <a:off x="93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 bwMode="auto">
            <a:xfrm>
              <a:off x="93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 bwMode="auto">
            <a:xfrm>
              <a:off x="93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 bwMode="auto">
            <a:xfrm>
              <a:off x="93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 bwMode="auto">
            <a:xfrm>
              <a:off x="93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 bwMode="auto">
            <a:xfrm>
              <a:off x="93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 bwMode="auto">
            <a:xfrm>
              <a:off x="93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 bwMode="auto">
            <a:xfrm>
              <a:off x="93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 bwMode="auto">
            <a:xfrm>
              <a:off x="93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 bwMode="auto">
            <a:xfrm>
              <a:off x="93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67" name="Rectangle 38"/>
            <p:cNvSpPr>
              <a:spLocks noChangeArrowheads="1"/>
            </p:cNvSpPr>
            <p:nvPr/>
          </p:nvSpPr>
          <p:spPr bwMode="auto">
            <a:xfrm>
              <a:off x="93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68" name="Rectangle 39"/>
            <p:cNvSpPr>
              <a:spLocks noChangeArrowheads="1"/>
            </p:cNvSpPr>
            <p:nvPr/>
          </p:nvSpPr>
          <p:spPr bwMode="auto">
            <a:xfrm>
              <a:off x="1375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 bwMode="auto">
            <a:xfrm>
              <a:off x="1375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 bwMode="auto">
            <a:xfrm>
              <a:off x="1375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 bwMode="auto">
            <a:xfrm>
              <a:off x="1375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 bwMode="auto">
            <a:xfrm>
              <a:off x="1375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 bwMode="auto">
            <a:xfrm>
              <a:off x="1375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 bwMode="auto">
            <a:xfrm>
              <a:off x="1375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 bwMode="auto">
            <a:xfrm>
              <a:off x="1375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 bwMode="auto">
            <a:xfrm>
              <a:off x="1375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 bwMode="auto">
            <a:xfrm>
              <a:off x="1375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 bwMode="auto">
            <a:xfrm>
              <a:off x="1375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79" name="Rectangle 50"/>
            <p:cNvSpPr>
              <a:spLocks noChangeArrowheads="1"/>
            </p:cNvSpPr>
            <p:nvPr/>
          </p:nvSpPr>
          <p:spPr bwMode="auto">
            <a:xfrm>
              <a:off x="1375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80" name="Rectangle 51"/>
            <p:cNvSpPr>
              <a:spLocks noChangeArrowheads="1"/>
            </p:cNvSpPr>
            <p:nvPr/>
          </p:nvSpPr>
          <p:spPr bwMode="auto">
            <a:xfrm>
              <a:off x="1820" y="0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 bwMode="auto">
            <a:xfrm>
              <a:off x="1820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 bwMode="auto">
            <a:xfrm>
              <a:off x="1820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 bwMode="auto">
            <a:xfrm>
              <a:off x="1820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 bwMode="auto">
            <a:xfrm>
              <a:off x="1820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 bwMode="auto">
            <a:xfrm>
              <a:off x="1820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 bwMode="auto">
            <a:xfrm>
              <a:off x="1820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 bwMode="auto">
            <a:xfrm>
              <a:off x="1820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 bwMode="auto">
            <a:xfrm>
              <a:off x="1820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 bwMode="auto">
            <a:xfrm>
              <a:off x="1820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 bwMode="auto">
            <a:xfrm>
              <a:off x="1820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91" name="Rectangle 62"/>
            <p:cNvSpPr>
              <a:spLocks noChangeArrowheads="1"/>
            </p:cNvSpPr>
            <p:nvPr/>
          </p:nvSpPr>
          <p:spPr bwMode="auto">
            <a:xfrm>
              <a:off x="1820" y="4246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92" name="Rectangle 63"/>
            <p:cNvSpPr>
              <a:spLocks noChangeArrowheads="1"/>
            </p:cNvSpPr>
            <p:nvPr/>
          </p:nvSpPr>
          <p:spPr bwMode="auto">
            <a:xfrm>
              <a:off x="227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 bwMode="auto">
            <a:xfrm>
              <a:off x="227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 bwMode="auto">
            <a:xfrm>
              <a:off x="227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 bwMode="auto">
            <a:xfrm>
              <a:off x="227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 bwMode="auto">
            <a:xfrm>
              <a:off x="227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 bwMode="auto">
            <a:xfrm>
              <a:off x="227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 bwMode="auto">
            <a:xfrm>
              <a:off x="227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 bwMode="auto">
            <a:xfrm>
              <a:off x="227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 bwMode="auto">
            <a:xfrm>
              <a:off x="227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 bwMode="auto">
            <a:xfrm>
              <a:off x="227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 bwMode="auto">
            <a:xfrm>
              <a:off x="227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03" name="Rectangle 74"/>
            <p:cNvSpPr>
              <a:spLocks noChangeArrowheads="1"/>
            </p:cNvSpPr>
            <p:nvPr/>
          </p:nvSpPr>
          <p:spPr bwMode="auto">
            <a:xfrm>
              <a:off x="227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04" name="Rectangle 75"/>
            <p:cNvSpPr>
              <a:spLocks noChangeArrowheads="1"/>
            </p:cNvSpPr>
            <p:nvPr/>
          </p:nvSpPr>
          <p:spPr bwMode="auto">
            <a:xfrm>
              <a:off x="2716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 bwMode="auto">
            <a:xfrm>
              <a:off x="2716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 bwMode="auto">
            <a:xfrm>
              <a:off x="2716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 bwMode="auto">
            <a:xfrm>
              <a:off x="2716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 bwMode="auto">
            <a:xfrm>
              <a:off x="2716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 bwMode="auto">
            <a:xfrm>
              <a:off x="2716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 bwMode="auto">
            <a:xfrm>
              <a:off x="2716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 bwMode="auto">
            <a:xfrm>
              <a:off x="2716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 bwMode="auto">
            <a:xfrm>
              <a:off x="2716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 bwMode="auto">
            <a:xfrm>
              <a:off x="2716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 bwMode="auto">
            <a:xfrm>
              <a:off x="2716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15" name="Rectangle 86"/>
            <p:cNvSpPr>
              <a:spLocks noChangeArrowheads="1"/>
            </p:cNvSpPr>
            <p:nvPr/>
          </p:nvSpPr>
          <p:spPr bwMode="auto">
            <a:xfrm>
              <a:off x="2716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16" name="Rectangle 87"/>
            <p:cNvSpPr>
              <a:spLocks noChangeArrowheads="1"/>
            </p:cNvSpPr>
            <p:nvPr/>
          </p:nvSpPr>
          <p:spPr bwMode="auto">
            <a:xfrm>
              <a:off x="316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 bwMode="auto">
            <a:xfrm>
              <a:off x="316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 bwMode="auto">
            <a:xfrm>
              <a:off x="316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 bwMode="auto">
            <a:xfrm>
              <a:off x="316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 bwMode="auto">
            <a:xfrm>
              <a:off x="316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 bwMode="auto">
            <a:xfrm>
              <a:off x="316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 bwMode="auto">
            <a:xfrm>
              <a:off x="316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 bwMode="auto">
            <a:xfrm>
              <a:off x="316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 bwMode="auto">
            <a:xfrm>
              <a:off x="316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 bwMode="auto">
            <a:xfrm>
              <a:off x="316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 bwMode="auto">
            <a:xfrm>
              <a:off x="316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27" name="Rectangle 98"/>
            <p:cNvSpPr>
              <a:spLocks noChangeArrowheads="1"/>
            </p:cNvSpPr>
            <p:nvPr/>
          </p:nvSpPr>
          <p:spPr bwMode="auto">
            <a:xfrm>
              <a:off x="316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28" name="Rectangle 99"/>
            <p:cNvSpPr>
              <a:spLocks noChangeArrowheads="1"/>
            </p:cNvSpPr>
            <p:nvPr/>
          </p:nvSpPr>
          <p:spPr bwMode="auto">
            <a:xfrm>
              <a:off x="361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 bwMode="auto">
            <a:xfrm>
              <a:off x="361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 bwMode="auto">
            <a:xfrm>
              <a:off x="361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 bwMode="auto">
            <a:xfrm>
              <a:off x="361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 bwMode="auto">
            <a:xfrm>
              <a:off x="361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 bwMode="auto">
            <a:xfrm>
              <a:off x="361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 bwMode="auto">
            <a:xfrm>
              <a:off x="361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 bwMode="auto">
            <a:xfrm>
              <a:off x="361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 bwMode="auto">
            <a:xfrm>
              <a:off x="361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 bwMode="auto">
            <a:xfrm>
              <a:off x="361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 bwMode="auto">
            <a:xfrm>
              <a:off x="361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39" name="Rectangle 110"/>
            <p:cNvSpPr>
              <a:spLocks noChangeArrowheads="1"/>
            </p:cNvSpPr>
            <p:nvPr/>
          </p:nvSpPr>
          <p:spPr bwMode="auto">
            <a:xfrm>
              <a:off x="361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40" name="Rectangle 111"/>
            <p:cNvSpPr>
              <a:spLocks noChangeArrowheads="1"/>
            </p:cNvSpPr>
            <p:nvPr/>
          </p:nvSpPr>
          <p:spPr bwMode="auto">
            <a:xfrm>
              <a:off x="4056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 bwMode="auto">
            <a:xfrm>
              <a:off x="4056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 bwMode="auto">
            <a:xfrm>
              <a:off x="4056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 bwMode="auto">
            <a:xfrm>
              <a:off x="4056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 bwMode="auto">
            <a:xfrm>
              <a:off x="4056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 bwMode="auto">
            <a:xfrm>
              <a:off x="4056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 bwMode="auto">
            <a:xfrm>
              <a:off x="4056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 bwMode="auto">
            <a:xfrm>
              <a:off x="4056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 bwMode="auto">
            <a:xfrm>
              <a:off x="4056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 bwMode="auto">
            <a:xfrm>
              <a:off x="4056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 bwMode="auto">
            <a:xfrm>
              <a:off x="4056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51" name="Rectangle 122"/>
            <p:cNvSpPr>
              <a:spLocks noChangeArrowheads="1"/>
            </p:cNvSpPr>
            <p:nvPr/>
          </p:nvSpPr>
          <p:spPr bwMode="auto">
            <a:xfrm>
              <a:off x="4056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52" name="Rectangle 123"/>
            <p:cNvSpPr>
              <a:spLocks noChangeArrowheads="1"/>
            </p:cNvSpPr>
            <p:nvPr/>
          </p:nvSpPr>
          <p:spPr bwMode="auto">
            <a:xfrm>
              <a:off x="450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 bwMode="auto">
            <a:xfrm>
              <a:off x="450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 bwMode="auto">
            <a:xfrm>
              <a:off x="450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 bwMode="auto">
            <a:xfrm>
              <a:off x="450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 bwMode="auto">
            <a:xfrm>
              <a:off x="450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 bwMode="auto">
            <a:xfrm>
              <a:off x="450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 bwMode="auto">
            <a:xfrm>
              <a:off x="450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 bwMode="auto">
            <a:xfrm>
              <a:off x="450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 bwMode="auto">
            <a:xfrm>
              <a:off x="450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 bwMode="auto">
            <a:xfrm>
              <a:off x="450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 bwMode="auto">
            <a:xfrm>
              <a:off x="450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63" name="Rectangle 134"/>
            <p:cNvSpPr>
              <a:spLocks noChangeArrowheads="1"/>
            </p:cNvSpPr>
            <p:nvPr/>
          </p:nvSpPr>
          <p:spPr bwMode="auto">
            <a:xfrm>
              <a:off x="450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64" name="Rectangle 135"/>
            <p:cNvSpPr>
              <a:spLocks noChangeArrowheads="1"/>
            </p:cNvSpPr>
            <p:nvPr/>
          </p:nvSpPr>
          <p:spPr bwMode="auto">
            <a:xfrm>
              <a:off x="4951" y="0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 bwMode="auto">
            <a:xfrm>
              <a:off x="4951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 bwMode="auto">
            <a:xfrm>
              <a:off x="4951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 bwMode="auto">
            <a:xfrm>
              <a:off x="4951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 bwMode="auto">
            <a:xfrm>
              <a:off x="4951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 bwMode="auto">
            <a:xfrm>
              <a:off x="4951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 bwMode="auto">
            <a:xfrm>
              <a:off x="4951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 bwMode="auto">
            <a:xfrm>
              <a:off x="4951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 bwMode="auto">
            <a:xfrm>
              <a:off x="4951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 bwMode="auto">
            <a:xfrm>
              <a:off x="4951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" name="Freeform 145"/>
            <p:cNvSpPr>
              <a:spLocks noEditPoints="1"/>
            </p:cNvSpPr>
            <p:nvPr/>
          </p:nvSpPr>
          <p:spPr bwMode="auto">
            <a:xfrm>
              <a:off x="4951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3" name="Rectangle 146"/>
            <p:cNvSpPr>
              <a:spLocks noChangeArrowheads="1"/>
            </p:cNvSpPr>
            <p:nvPr/>
          </p:nvSpPr>
          <p:spPr bwMode="auto">
            <a:xfrm>
              <a:off x="4951" y="4246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/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3600" smtClean="0"/>
            </a:p>
          </p:txBody>
        </p:sp>
        <p:sp>
          <p:nvSpPr>
            <p:cNvPr id="4" name="Freeform 147"/>
            <p:cNvSpPr>
              <a:spLocks/>
            </p:cNvSpPr>
            <p:nvPr/>
          </p:nvSpPr>
          <p:spPr bwMode="auto">
            <a:xfrm>
              <a:off x="0" y="3281"/>
              <a:ext cx="20" cy="10"/>
            </a:xfrm>
            <a:custGeom>
              <a:avLst/>
              <a:gdLst>
                <a:gd name="T0" fmla="*/ 0 w 4"/>
                <a:gd name="T1" fmla="*/ 390625 h 2"/>
                <a:gd name="T2" fmla="*/ 0 w 4"/>
                <a:gd name="T3" fmla="*/ 390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1027" name="Group 148"/>
          <p:cNvGrpSpPr>
            <a:grpSpLocks/>
          </p:cNvGrpSpPr>
          <p:nvPr/>
        </p:nvGrpSpPr>
        <p:grpSpPr bwMode="auto">
          <a:xfrm>
            <a:off x="1422400" y="3444876"/>
            <a:ext cx="711200" cy="492125"/>
            <a:chOff x="0" y="0"/>
            <a:chExt cx="1062" cy="981"/>
          </a:xfrm>
        </p:grpSpPr>
        <p:sp>
          <p:nvSpPr>
            <p:cNvPr id="1119" name="Freeform 149"/>
            <p:cNvSpPr>
              <a:spLocks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11718750 w 41"/>
                <a:gd name="T1" fmla="*/ 5763257 h 16"/>
                <a:gd name="T2" fmla="*/ 14453125 w 41"/>
                <a:gd name="T3" fmla="*/ 4730519 h 16"/>
                <a:gd name="T4" fmla="*/ 14843750 w 41"/>
                <a:gd name="T5" fmla="*/ 4277961 h 16"/>
                <a:gd name="T6" fmla="*/ 12109375 w 41"/>
                <a:gd name="T7" fmla="*/ 470470 h 16"/>
                <a:gd name="T8" fmla="*/ 3125000 w 41"/>
                <a:gd name="T9" fmla="*/ 5200988 h 16"/>
                <a:gd name="T10" fmla="*/ 11718750 w 41"/>
                <a:gd name="T11" fmla="*/ 576325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69703085 w 210"/>
                <a:gd name="T1" fmla="*/ 65756460 h 193"/>
                <a:gd name="T2" fmla="*/ 65052608 w 210"/>
                <a:gd name="T3" fmla="*/ 52990053 h 193"/>
                <a:gd name="T4" fmla="*/ 60735780 w 210"/>
                <a:gd name="T5" fmla="*/ 41987466 h 193"/>
                <a:gd name="T6" fmla="*/ 70556564 w 210"/>
                <a:gd name="T7" fmla="*/ 39460367 h 193"/>
                <a:gd name="T8" fmla="*/ 62425933 w 210"/>
                <a:gd name="T9" fmla="*/ 34755350 h 193"/>
                <a:gd name="T10" fmla="*/ 67159327 w 210"/>
                <a:gd name="T11" fmla="*/ 35189690 h 193"/>
                <a:gd name="T12" fmla="*/ 67159327 w 210"/>
                <a:gd name="T13" fmla="*/ 32662616 h 193"/>
                <a:gd name="T14" fmla="*/ 57775561 w 210"/>
                <a:gd name="T15" fmla="*/ 33077481 h 193"/>
                <a:gd name="T16" fmla="*/ 54732835 w 210"/>
                <a:gd name="T17" fmla="*/ 52990053 h 193"/>
                <a:gd name="T18" fmla="*/ 53042045 w 210"/>
                <a:gd name="T19" fmla="*/ 35604580 h 193"/>
                <a:gd name="T20" fmla="*/ 50501655 w 210"/>
                <a:gd name="T21" fmla="*/ 28388696 h 193"/>
                <a:gd name="T22" fmla="*/ 53042045 w 210"/>
                <a:gd name="T23" fmla="*/ 21660029 h 193"/>
                <a:gd name="T24" fmla="*/ 51771853 w 210"/>
                <a:gd name="T25" fmla="*/ 15707760 h 193"/>
                <a:gd name="T26" fmla="*/ 50919011 w 210"/>
                <a:gd name="T27" fmla="*/ 10157212 h 193"/>
                <a:gd name="T28" fmla="*/ 56505369 w 210"/>
                <a:gd name="T29" fmla="*/ 16540092 h 193"/>
                <a:gd name="T30" fmla="*/ 63782390 w 210"/>
                <a:gd name="T31" fmla="*/ 7646369 h 193"/>
                <a:gd name="T32" fmla="*/ 62846535 w 210"/>
                <a:gd name="T33" fmla="*/ 15277144 h 193"/>
                <a:gd name="T34" fmla="*/ 61156383 w 210"/>
                <a:gd name="T35" fmla="*/ 20327437 h 193"/>
                <a:gd name="T36" fmla="*/ 61589385 w 210"/>
                <a:gd name="T37" fmla="*/ 28388696 h 193"/>
                <a:gd name="T38" fmla="*/ 85093807 w 210"/>
                <a:gd name="T39" fmla="*/ 12348198 h 193"/>
                <a:gd name="T40" fmla="*/ 38488508 w 210"/>
                <a:gd name="T41" fmla="*/ 414890 h 193"/>
                <a:gd name="T42" fmla="*/ 23938067 w 210"/>
                <a:gd name="T43" fmla="*/ 3356218 h 193"/>
                <a:gd name="T44" fmla="*/ 36381768 w 210"/>
                <a:gd name="T45" fmla="*/ 5119937 h 193"/>
                <a:gd name="T46" fmla="*/ 25628219 w 210"/>
                <a:gd name="T47" fmla="*/ 9324875 h 193"/>
                <a:gd name="T48" fmla="*/ 24791035 w 210"/>
                <a:gd name="T49" fmla="*/ 12348198 h 193"/>
                <a:gd name="T50" fmla="*/ 16241105 w 210"/>
                <a:gd name="T51" fmla="*/ 7212666 h 193"/>
                <a:gd name="T52" fmla="*/ 5586995 w 210"/>
                <a:gd name="T53" fmla="*/ 48785241 h 193"/>
                <a:gd name="T54" fmla="*/ 26061227 w 210"/>
                <a:gd name="T55" fmla="*/ 61966539 h 193"/>
                <a:gd name="T56" fmla="*/ 19287053 w 210"/>
                <a:gd name="T57" fmla="*/ 56432247 h 193"/>
                <a:gd name="T58" fmla="*/ 14970888 w 210"/>
                <a:gd name="T59" fmla="*/ 61551674 h 193"/>
                <a:gd name="T60" fmla="*/ 13700695 w 210"/>
                <a:gd name="T61" fmla="*/ 54336427 h 193"/>
                <a:gd name="T62" fmla="*/ 19703640 w 210"/>
                <a:gd name="T63" fmla="*/ 36437043 h 193"/>
                <a:gd name="T64" fmla="*/ 28670945 w 210"/>
                <a:gd name="T65" fmla="*/ 35189690 h 193"/>
                <a:gd name="T66" fmla="*/ 30378055 w 210"/>
                <a:gd name="T67" fmla="*/ 40309753 h 193"/>
                <a:gd name="T68" fmla="*/ 26061227 w 210"/>
                <a:gd name="T69" fmla="*/ 51312340 h 193"/>
                <a:gd name="T70" fmla="*/ 38908342 w 210"/>
                <a:gd name="T71" fmla="*/ 76328562 h 193"/>
                <a:gd name="T72" fmla="*/ 79606271 w 210"/>
                <a:gd name="T73" fmla="*/ 70445271 h 193"/>
                <a:gd name="T74" fmla="*/ 77833742 w 210"/>
                <a:gd name="T75" fmla="*/ 27957574 h 193"/>
                <a:gd name="T76" fmla="*/ 70556564 w 210"/>
                <a:gd name="T77" fmla="*/ 25447369 h 193"/>
                <a:gd name="T78" fmla="*/ 48309293 w 210"/>
                <a:gd name="T79" fmla="*/ 25864967 h 193"/>
                <a:gd name="T80" fmla="*/ 46185495 w 210"/>
                <a:gd name="T81" fmla="*/ 36950191 h 193"/>
                <a:gd name="T82" fmla="*/ 48811502 w 210"/>
                <a:gd name="T83" fmla="*/ 21242562 h 193"/>
                <a:gd name="T84" fmla="*/ 38071795 w 210"/>
                <a:gd name="T85" fmla="*/ 11002587 h 193"/>
                <a:gd name="T86" fmla="*/ 44912051 w 210"/>
                <a:gd name="T87" fmla="*/ 14859035 h 193"/>
                <a:gd name="T88" fmla="*/ 26061227 w 210"/>
                <a:gd name="T89" fmla="*/ 30566770 h 193"/>
                <a:gd name="T90" fmla="*/ 10237372 w 210"/>
                <a:gd name="T91" fmla="*/ 15707760 h 193"/>
                <a:gd name="T92" fmla="*/ 29104616 w 210"/>
                <a:gd name="T93" fmla="*/ 16954987 h 193"/>
                <a:gd name="T94" fmla="*/ 33841384 w 210"/>
                <a:gd name="T95" fmla="*/ 16954987 h 193"/>
                <a:gd name="T96" fmla="*/ 46185495 w 210"/>
                <a:gd name="T97" fmla="*/ 19063978 h 193"/>
                <a:gd name="T98" fmla="*/ 42387960 w 210"/>
                <a:gd name="T99" fmla="*/ 39460367 h 193"/>
                <a:gd name="T100" fmla="*/ 39761948 w 210"/>
                <a:gd name="T101" fmla="*/ 21660029 h 193"/>
                <a:gd name="T102" fmla="*/ 26061227 w 210"/>
                <a:gd name="T103" fmla="*/ 30566770 h 193"/>
                <a:gd name="T104" fmla="*/ 34257966 w 210"/>
                <a:gd name="T105" fmla="*/ 34755350 h 193"/>
                <a:gd name="T106" fmla="*/ 37638125 w 210"/>
                <a:gd name="T107" fmla="*/ 24601357 h 193"/>
                <a:gd name="T108" fmla="*/ 43641858 w 210"/>
                <a:gd name="T109" fmla="*/ 61551674 h 193"/>
                <a:gd name="T110" fmla="*/ 35111576 w 210"/>
                <a:gd name="T111" fmla="*/ 40723982 h 193"/>
                <a:gd name="T112" fmla="*/ 50081695 w 210"/>
                <a:gd name="T113" fmla="*/ 4492943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21" name="Freeform 151"/>
            <p:cNvSpPr>
              <a:spLocks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5468750 w 17"/>
                <a:gd name="T1" fmla="*/ 2089064 h 20"/>
                <a:gd name="T2" fmla="*/ 3515625 w 17"/>
                <a:gd name="T3" fmla="*/ 8460709 h 20"/>
                <a:gd name="T4" fmla="*/ 5468750 w 17"/>
                <a:gd name="T5" fmla="*/ 208906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22" name="Freeform 152"/>
            <p:cNvSpPr>
              <a:spLocks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2995175 w 15"/>
                <a:gd name="T1" fmla="*/ 4114715 h 27"/>
                <a:gd name="T2" fmla="*/ 1709463 w 15"/>
                <a:gd name="T3" fmla="*/ 10372372 h 27"/>
                <a:gd name="T4" fmla="*/ 6514274 w 15"/>
                <a:gd name="T5" fmla="*/ 6663154 h 27"/>
                <a:gd name="T6" fmla="*/ 5649723 w 15"/>
                <a:gd name="T7" fmla="*/ 3281101 h 27"/>
                <a:gd name="T8" fmla="*/ 2995175 w 15"/>
                <a:gd name="T9" fmla="*/ 4114715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23" name="Freeform 153"/>
            <p:cNvSpPr>
              <a:spLocks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17304536 w 48"/>
                <a:gd name="T1" fmla="*/ 882617 h 23"/>
                <a:gd name="T2" fmla="*/ 3923913 w 48"/>
                <a:gd name="T3" fmla="*/ 432564 h 23"/>
                <a:gd name="T4" fmla="*/ 422314 w 48"/>
                <a:gd name="T5" fmla="*/ 4053185 h 23"/>
                <a:gd name="T6" fmla="*/ 9460451 w 48"/>
                <a:gd name="T7" fmla="*/ 9425642 h 23"/>
                <a:gd name="T8" fmla="*/ 14661349 w 48"/>
                <a:gd name="T9" fmla="*/ 8993103 h 23"/>
                <a:gd name="T10" fmla="*/ 17304536 w 48"/>
                <a:gd name="T11" fmla="*/ 8543025 h 23"/>
                <a:gd name="T12" fmla="*/ 17304536 w 48"/>
                <a:gd name="T13" fmla="*/ 88261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24" name="Freeform 154"/>
            <p:cNvSpPr>
              <a:spLocks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10237372 w 35"/>
                <a:gd name="T1" fmla="*/ 850749 h 37"/>
                <a:gd name="T2" fmla="*/ 4733516 w 35"/>
                <a:gd name="T3" fmla="*/ 850749 h 37"/>
                <a:gd name="T4" fmla="*/ 1690153 w 35"/>
                <a:gd name="T5" fmla="*/ 8500964 h 37"/>
                <a:gd name="T6" fmla="*/ 12009900 w 35"/>
                <a:gd name="T7" fmla="*/ 9348499 h 37"/>
                <a:gd name="T8" fmla="*/ 10237372 w 35"/>
                <a:gd name="T9" fmla="*/ 850749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25" name="Freeform 155"/>
            <p:cNvSpPr>
              <a:spLocks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2106740 w 35"/>
                <a:gd name="T1" fmla="*/ 0 h 7"/>
                <a:gd name="T2" fmla="*/ 6006960 w 35"/>
                <a:gd name="T3" fmla="*/ 3762179 h 7"/>
                <a:gd name="T4" fmla="*/ 2106740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26" name="Freeform 156"/>
            <p:cNvSpPr>
              <a:spLocks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2876113 w 27"/>
                <a:gd name="T1" fmla="*/ 4578188 h 16"/>
                <a:gd name="T2" fmla="*/ 10372372 w 27"/>
                <a:gd name="T3" fmla="*/ 2144880 h 16"/>
                <a:gd name="T4" fmla="*/ 7071995 w 27"/>
                <a:gd name="T5" fmla="*/ 360758 h 16"/>
                <a:gd name="T6" fmla="*/ 2876113 w 27"/>
                <a:gd name="T7" fmla="*/ 3867884 h 16"/>
                <a:gd name="T8" fmla="*/ 2876113 w 27"/>
                <a:gd name="T9" fmla="*/ 4578188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27" name="Freeform 157"/>
            <p:cNvSpPr>
              <a:spLocks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10654085 w 35"/>
                <a:gd name="T1" fmla="*/ 2343750 h 17"/>
                <a:gd name="T2" fmla="*/ 3380154 w 35"/>
                <a:gd name="T3" fmla="*/ 3906250 h 17"/>
                <a:gd name="T4" fmla="*/ 2543632 w 35"/>
                <a:gd name="T5" fmla="*/ 5078125 h 17"/>
                <a:gd name="T6" fmla="*/ 11593318 w 35"/>
                <a:gd name="T7" fmla="*/ 4687500 h 17"/>
                <a:gd name="T8" fmla="*/ 10654085 w 35"/>
                <a:gd name="T9" fmla="*/ 2343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28" name="Freeform 158"/>
            <p:cNvSpPr>
              <a:spLocks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16702568 w 49"/>
                <a:gd name="T1" fmla="*/ 1171875 h 12"/>
                <a:gd name="T2" fmla="*/ 12074444 w 49"/>
                <a:gd name="T3" fmla="*/ 390625 h 12"/>
                <a:gd name="T4" fmla="*/ 2886684 w 49"/>
                <a:gd name="T5" fmla="*/ 0 h 12"/>
                <a:gd name="T6" fmla="*/ 820000 w 49"/>
                <a:gd name="T7" fmla="*/ 1953125 h 12"/>
                <a:gd name="T8" fmla="*/ 8351599 w 49"/>
                <a:gd name="T9" fmla="*/ 3125000 h 12"/>
                <a:gd name="T10" fmla="*/ 17113214 w 49"/>
                <a:gd name="T11" fmla="*/ 3125000 h 12"/>
                <a:gd name="T12" fmla="*/ 16702568 w 49"/>
                <a:gd name="T13" fmla="*/ 1171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29" name="Freeform 159"/>
            <p:cNvSpPr>
              <a:spLocks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15656571 w 40"/>
                <a:gd name="T1" fmla="*/ 686993 h 11"/>
                <a:gd name="T2" fmla="*/ 10979670 w 40"/>
                <a:gd name="T3" fmla="*/ 1371148 h 11"/>
                <a:gd name="T4" fmla="*/ 5524352 w 40"/>
                <a:gd name="T5" fmla="*/ 1034939 h 11"/>
                <a:gd name="T6" fmla="*/ 413676 w 40"/>
                <a:gd name="T7" fmla="*/ 686993 h 11"/>
                <a:gd name="T8" fmla="*/ 14829244 w 40"/>
                <a:gd name="T9" fmla="*/ 2674404 h 11"/>
                <a:gd name="T10" fmla="*/ 15656571 w 40"/>
                <a:gd name="T11" fmla="*/ 68699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30" name="Freeform 160"/>
            <p:cNvSpPr>
              <a:spLocks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12790815 w 41"/>
                <a:gd name="T1" fmla="*/ 4223241 h 34"/>
                <a:gd name="T2" fmla="*/ 5896104 w 41"/>
                <a:gd name="T3" fmla="*/ 2857571 h 34"/>
                <a:gd name="T4" fmla="*/ 1790065 w 41"/>
                <a:gd name="T5" fmla="*/ 7076805 h 34"/>
                <a:gd name="T6" fmla="*/ 436861 w 41"/>
                <a:gd name="T7" fmla="*/ 8909552 h 34"/>
                <a:gd name="T8" fmla="*/ 4106014 w 41"/>
                <a:gd name="T9" fmla="*/ 8909552 h 34"/>
                <a:gd name="T10" fmla="*/ 7771864 w 41"/>
                <a:gd name="T11" fmla="*/ 12682840 h 34"/>
                <a:gd name="T12" fmla="*/ 9561954 w 41"/>
                <a:gd name="T13" fmla="*/ 14156937 h 34"/>
                <a:gd name="T14" fmla="*/ 13231107 w 41"/>
                <a:gd name="T15" fmla="*/ 8909552 h 34"/>
                <a:gd name="T16" fmla="*/ 17791599 w 41"/>
                <a:gd name="T17" fmla="*/ 8909552 h 34"/>
                <a:gd name="T18" fmla="*/ 12790815 w 41"/>
                <a:gd name="T19" fmla="*/ 422324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31" name="Freeform 161"/>
            <p:cNvSpPr>
              <a:spLocks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9161137 w 25"/>
                <a:gd name="T1" fmla="*/ 796912 h 63"/>
                <a:gd name="T2" fmla="*/ 7522175 w 25"/>
                <a:gd name="T3" fmla="*/ 6784826 h 63"/>
                <a:gd name="T4" fmla="*/ 2884251 w 25"/>
                <a:gd name="T5" fmla="*/ 7994419 h 63"/>
                <a:gd name="T6" fmla="*/ 2884251 w 25"/>
                <a:gd name="T7" fmla="*/ 9188212 h 63"/>
                <a:gd name="T8" fmla="*/ 7095735 w 25"/>
                <a:gd name="T9" fmla="*/ 13664698 h 63"/>
                <a:gd name="T10" fmla="*/ 4949653 w 25"/>
                <a:gd name="T11" fmla="*/ 18058763 h 63"/>
                <a:gd name="T12" fmla="*/ 0 w 25"/>
                <a:gd name="T13" fmla="*/ 22040197 h 63"/>
                <a:gd name="T14" fmla="*/ 2064767 w 25"/>
                <a:gd name="T15" fmla="*/ 23249765 h 63"/>
                <a:gd name="T16" fmla="*/ 6685928 w 25"/>
                <a:gd name="T17" fmla="*/ 24843614 h 63"/>
                <a:gd name="T18" fmla="*/ 9586947 w 25"/>
                <a:gd name="T19" fmla="*/ 22852884 h 63"/>
                <a:gd name="T20" fmla="*/ 10406426 w 25"/>
                <a:gd name="T21" fmla="*/ 5591028 h 63"/>
                <a:gd name="T22" fmla="*/ 10406426 w 25"/>
                <a:gd name="T23" fmla="*/ 796912 h 63"/>
                <a:gd name="T24" fmla="*/ 9161137 w 25"/>
                <a:gd name="T25" fmla="*/ 79691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1028" name="Group 162"/>
          <p:cNvGrpSpPr>
            <a:grpSpLocks/>
          </p:cNvGrpSpPr>
          <p:nvPr/>
        </p:nvGrpSpPr>
        <p:grpSpPr bwMode="auto">
          <a:xfrm>
            <a:off x="1422400" y="4552951"/>
            <a:ext cx="711200" cy="492125"/>
            <a:chOff x="0" y="0"/>
            <a:chExt cx="1062" cy="981"/>
          </a:xfrm>
        </p:grpSpPr>
        <p:sp>
          <p:nvSpPr>
            <p:cNvPr id="1106" name="Freeform 163"/>
            <p:cNvSpPr>
              <a:spLocks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11718750 w 41"/>
                <a:gd name="T1" fmla="*/ 5763257 h 16"/>
                <a:gd name="T2" fmla="*/ 14453125 w 41"/>
                <a:gd name="T3" fmla="*/ 4730519 h 16"/>
                <a:gd name="T4" fmla="*/ 14843750 w 41"/>
                <a:gd name="T5" fmla="*/ 4277961 h 16"/>
                <a:gd name="T6" fmla="*/ 12109375 w 41"/>
                <a:gd name="T7" fmla="*/ 470470 h 16"/>
                <a:gd name="T8" fmla="*/ 3125000 w 41"/>
                <a:gd name="T9" fmla="*/ 5200988 h 16"/>
                <a:gd name="T10" fmla="*/ 11718750 w 41"/>
                <a:gd name="T11" fmla="*/ 576325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69703085 w 210"/>
                <a:gd name="T1" fmla="*/ 65756460 h 193"/>
                <a:gd name="T2" fmla="*/ 65052608 w 210"/>
                <a:gd name="T3" fmla="*/ 52990053 h 193"/>
                <a:gd name="T4" fmla="*/ 60735780 w 210"/>
                <a:gd name="T5" fmla="*/ 41987466 h 193"/>
                <a:gd name="T6" fmla="*/ 70556564 w 210"/>
                <a:gd name="T7" fmla="*/ 39460367 h 193"/>
                <a:gd name="T8" fmla="*/ 62425933 w 210"/>
                <a:gd name="T9" fmla="*/ 34755350 h 193"/>
                <a:gd name="T10" fmla="*/ 67159327 w 210"/>
                <a:gd name="T11" fmla="*/ 35189690 h 193"/>
                <a:gd name="T12" fmla="*/ 67159327 w 210"/>
                <a:gd name="T13" fmla="*/ 32662616 h 193"/>
                <a:gd name="T14" fmla="*/ 57775561 w 210"/>
                <a:gd name="T15" fmla="*/ 33077481 h 193"/>
                <a:gd name="T16" fmla="*/ 54732835 w 210"/>
                <a:gd name="T17" fmla="*/ 52990053 h 193"/>
                <a:gd name="T18" fmla="*/ 53042045 w 210"/>
                <a:gd name="T19" fmla="*/ 35604580 h 193"/>
                <a:gd name="T20" fmla="*/ 50501655 w 210"/>
                <a:gd name="T21" fmla="*/ 28388696 h 193"/>
                <a:gd name="T22" fmla="*/ 53042045 w 210"/>
                <a:gd name="T23" fmla="*/ 21660029 h 193"/>
                <a:gd name="T24" fmla="*/ 51771853 w 210"/>
                <a:gd name="T25" fmla="*/ 15707760 h 193"/>
                <a:gd name="T26" fmla="*/ 50919011 w 210"/>
                <a:gd name="T27" fmla="*/ 10157212 h 193"/>
                <a:gd name="T28" fmla="*/ 56505369 w 210"/>
                <a:gd name="T29" fmla="*/ 16540092 h 193"/>
                <a:gd name="T30" fmla="*/ 63782390 w 210"/>
                <a:gd name="T31" fmla="*/ 7646369 h 193"/>
                <a:gd name="T32" fmla="*/ 62846535 w 210"/>
                <a:gd name="T33" fmla="*/ 15277144 h 193"/>
                <a:gd name="T34" fmla="*/ 61156383 w 210"/>
                <a:gd name="T35" fmla="*/ 20327437 h 193"/>
                <a:gd name="T36" fmla="*/ 61589385 w 210"/>
                <a:gd name="T37" fmla="*/ 28388696 h 193"/>
                <a:gd name="T38" fmla="*/ 85093807 w 210"/>
                <a:gd name="T39" fmla="*/ 12348198 h 193"/>
                <a:gd name="T40" fmla="*/ 38488508 w 210"/>
                <a:gd name="T41" fmla="*/ 414890 h 193"/>
                <a:gd name="T42" fmla="*/ 23938067 w 210"/>
                <a:gd name="T43" fmla="*/ 3356218 h 193"/>
                <a:gd name="T44" fmla="*/ 36381768 w 210"/>
                <a:gd name="T45" fmla="*/ 5119937 h 193"/>
                <a:gd name="T46" fmla="*/ 25628219 w 210"/>
                <a:gd name="T47" fmla="*/ 9324875 h 193"/>
                <a:gd name="T48" fmla="*/ 24791035 w 210"/>
                <a:gd name="T49" fmla="*/ 12348198 h 193"/>
                <a:gd name="T50" fmla="*/ 16241105 w 210"/>
                <a:gd name="T51" fmla="*/ 7212666 h 193"/>
                <a:gd name="T52" fmla="*/ 5586995 w 210"/>
                <a:gd name="T53" fmla="*/ 48785241 h 193"/>
                <a:gd name="T54" fmla="*/ 26061227 w 210"/>
                <a:gd name="T55" fmla="*/ 61966539 h 193"/>
                <a:gd name="T56" fmla="*/ 19287053 w 210"/>
                <a:gd name="T57" fmla="*/ 56432247 h 193"/>
                <a:gd name="T58" fmla="*/ 14970888 w 210"/>
                <a:gd name="T59" fmla="*/ 61551674 h 193"/>
                <a:gd name="T60" fmla="*/ 13700695 w 210"/>
                <a:gd name="T61" fmla="*/ 54336427 h 193"/>
                <a:gd name="T62" fmla="*/ 19703640 w 210"/>
                <a:gd name="T63" fmla="*/ 36437043 h 193"/>
                <a:gd name="T64" fmla="*/ 28670945 w 210"/>
                <a:gd name="T65" fmla="*/ 35189690 h 193"/>
                <a:gd name="T66" fmla="*/ 30378055 w 210"/>
                <a:gd name="T67" fmla="*/ 40309753 h 193"/>
                <a:gd name="T68" fmla="*/ 26061227 w 210"/>
                <a:gd name="T69" fmla="*/ 51312340 h 193"/>
                <a:gd name="T70" fmla="*/ 38908342 w 210"/>
                <a:gd name="T71" fmla="*/ 76328562 h 193"/>
                <a:gd name="T72" fmla="*/ 79606271 w 210"/>
                <a:gd name="T73" fmla="*/ 70445271 h 193"/>
                <a:gd name="T74" fmla="*/ 77833742 w 210"/>
                <a:gd name="T75" fmla="*/ 27957574 h 193"/>
                <a:gd name="T76" fmla="*/ 70556564 w 210"/>
                <a:gd name="T77" fmla="*/ 25447369 h 193"/>
                <a:gd name="T78" fmla="*/ 48309293 w 210"/>
                <a:gd name="T79" fmla="*/ 25864967 h 193"/>
                <a:gd name="T80" fmla="*/ 46185495 w 210"/>
                <a:gd name="T81" fmla="*/ 36950191 h 193"/>
                <a:gd name="T82" fmla="*/ 48811502 w 210"/>
                <a:gd name="T83" fmla="*/ 21242562 h 193"/>
                <a:gd name="T84" fmla="*/ 38071795 w 210"/>
                <a:gd name="T85" fmla="*/ 11002587 h 193"/>
                <a:gd name="T86" fmla="*/ 44912051 w 210"/>
                <a:gd name="T87" fmla="*/ 14859035 h 193"/>
                <a:gd name="T88" fmla="*/ 26061227 w 210"/>
                <a:gd name="T89" fmla="*/ 30566770 h 193"/>
                <a:gd name="T90" fmla="*/ 10237372 w 210"/>
                <a:gd name="T91" fmla="*/ 15707760 h 193"/>
                <a:gd name="T92" fmla="*/ 29104616 w 210"/>
                <a:gd name="T93" fmla="*/ 16954987 h 193"/>
                <a:gd name="T94" fmla="*/ 33841384 w 210"/>
                <a:gd name="T95" fmla="*/ 16954987 h 193"/>
                <a:gd name="T96" fmla="*/ 46185495 w 210"/>
                <a:gd name="T97" fmla="*/ 19063978 h 193"/>
                <a:gd name="T98" fmla="*/ 42387960 w 210"/>
                <a:gd name="T99" fmla="*/ 39460367 h 193"/>
                <a:gd name="T100" fmla="*/ 39761948 w 210"/>
                <a:gd name="T101" fmla="*/ 21660029 h 193"/>
                <a:gd name="T102" fmla="*/ 26061227 w 210"/>
                <a:gd name="T103" fmla="*/ 30566770 h 193"/>
                <a:gd name="T104" fmla="*/ 34257966 w 210"/>
                <a:gd name="T105" fmla="*/ 34755350 h 193"/>
                <a:gd name="T106" fmla="*/ 37638125 w 210"/>
                <a:gd name="T107" fmla="*/ 24601357 h 193"/>
                <a:gd name="T108" fmla="*/ 43641858 w 210"/>
                <a:gd name="T109" fmla="*/ 61551674 h 193"/>
                <a:gd name="T110" fmla="*/ 35111576 w 210"/>
                <a:gd name="T111" fmla="*/ 40723982 h 193"/>
                <a:gd name="T112" fmla="*/ 50081695 w 210"/>
                <a:gd name="T113" fmla="*/ 4492943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08" name="Freeform 165"/>
            <p:cNvSpPr>
              <a:spLocks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5468750 w 17"/>
                <a:gd name="T1" fmla="*/ 2089064 h 20"/>
                <a:gd name="T2" fmla="*/ 3515625 w 17"/>
                <a:gd name="T3" fmla="*/ 8460709 h 20"/>
                <a:gd name="T4" fmla="*/ 5468750 w 17"/>
                <a:gd name="T5" fmla="*/ 208906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09" name="Freeform 166"/>
            <p:cNvSpPr>
              <a:spLocks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2995175 w 15"/>
                <a:gd name="T1" fmla="*/ 4114715 h 27"/>
                <a:gd name="T2" fmla="*/ 1709463 w 15"/>
                <a:gd name="T3" fmla="*/ 10372372 h 27"/>
                <a:gd name="T4" fmla="*/ 6514274 w 15"/>
                <a:gd name="T5" fmla="*/ 6663154 h 27"/>
                <a:gd name="T6" fmla="*/ 5649723 w 15"/>
                <a:gd name="T7" fmla="*/ 3281101 h 27"/>
                <a:gd name="T8" fmla="*/ 2995175 w 15"/>
                <a:gd name="T9" fmla="*/ 4114715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10" name="Freeform 167"/>
            <p:cNvSpPr>
              <a:spLocks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17304536 w 48"/>
                <a:gd name="T1" fmla="*/ 882617 h 23"/>
                <a:gd name="T2" fmla="*/ 3923913 w 48"/>
                <a:gd name="T3" fmla="*/ 432564 h 23"/>
                <a:gd name="T4" fmla="*/ 422314 w 48"/>
                <a:gd name="T5" fmla="*/ 4053185 h 23"/>
                <a:gd name="T6" fmla="*/ 9460451 w 48"/>
                <a:gd name="T7" fmla="*/ 9425642 h 23"/>
                <a:gd name="T8" fmla="*/ 14661349 w 48"/>
                <a:gd name="T9" fmla="*/ 8993103 h 23"/>
                <a:gd name="T10" fmla="*/ 17304536 w 48"/>
                <a:gd name="T11" fmla="*/ 8543025 h 23"/>
                <a:gd name="T12" fmla="*/ 17304536 w 48"/>
                <a:gd name="T13" fmla="*/ 88261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11" name="Freeform 168"/>
            <p:cNvSpPr>
              <a:spLocks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10237372 w 35"/>
                <a:gd name="T1" fmla="*/ 850749 h 37"/>
                <a:gd name="T2" fmla="*/ 4733516 w 35"/>
                <a:gd name="T3" fmla="*/ 850749 h 37"/>
                <a:gd name="T4" fmla="*/ 1690153 w 35"/>
                <a:gd name="T5" fmla="*/ 8500964 h 37"/>
                <a:gd name="T6" fmla="*/ 12009900 w 35"/>
                <a:gd name="T7" fmla="*/ 9348499 h 37"/>
                <a:gd name="T8" fmla="*/ 10237372 w 35"/>
                <a:gd name="T9" fmla="*/ 850749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12" name="Freeform 169"/>
            <p:cNvSpPr>
              <a:spLocks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2106740 w 35"/>
                <a:gd name="T1" fmla="*/ 0 h 7"/>
                <a:gd name="T2" fmla="*/ 6006960 w 35"/>
                <a:gd name="T3" fmla="*/ 3762179 h 7"/>
                <a:gd name="T4" fmla="*/ 2106740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13" name="Freeform 170"/>
            <p:cNvSpPr>
              <a:spLocks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2876113 w 27"/>
                <a:gd name="T1" fmla="*/ 4578188 h 16"/>
                <a:gd name="T2" fmla="*/ 10372372 w 27"/>
                <a:gd name="T3" fmla="*/ 2144880 h 16"/>
                <a:gd name="T4" fmla="*/ 7071995 w 27"/>
                <a:gd name="T5" fmla="*/ 360758 h 16"/>
                <a:gd name="T6" fmla="*/ 2876113 w 27"/>
                <a:gd name="T7" fmla="*/ 3867884 h 16"/>
                <a:gd name="T8" fmla="*/ 2876113 w 27"/>
                <a:gd name="T9" fmla="*/ 4578188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14" name="Freeform 171"/>
            <p:cNvSpPr>
              <a:spLocks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10654085 w 35"/>
                <a:gd name="T1" fmla="*/ 2343750 h 17"/>
                <a:gd name="T2" fmla="*/ 3380154 w 35"/>
                <a:gd name="T3" fmla="*/ 3906250 h 17"/>
                <a:gd name="T4" fmla="*/ 2543632 w 35"/>
                <a:gd name="T5" fmla="*/ 5078125 h 17"/>
                <a:gd name="T6" fmla="*/ 11593318 w 35"/>
                <a:gd name="T7" fmla="*/ 4687500 h 17"/>
                <a:gd name="T8" fmla="*/ 10654085 w 35"/>
                <a:gd name="T9" fmla="*/ 2343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15" name="Freeform 172"/>
            <p:cNvSpPr>
              <a:spLocks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16702568 w 49"/>
                <a:gd name="T1" fmla="*/ 1171875 h 12"/>
                <a:gd name="T2" fmla="*/ 12074444 w 49"/>
                <a:gd name="T3" fmla="*/ 390625 h 12"/>
                <a:gd name="T4" fmla="*/ 2886684 w 49"/>
                <a:gd name="T5" fmla="*/ 0 h 12"/>
                <a:gd name="T6" fmla="*/ 820000 w 49"/>
                <a:gd name="T7" fmla="*/ 1953125 h 12"/>
                <a:gd name="T8" fmla="*/ 8351599 w 49"/>
                <a:gd name="T9" fmla="*/ 3125000 h 12"/>
                <a:gd name="T10" fmla="*/ 17113214 w 49"/>
                <a:gd name="T11" fmla="*/ 3125000 h 12"/>
                <a:gd name="T12" fmla="*/ 16702568 w 49"/>
                <a:gd name="T13" fmla="*/ 1171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16" name="Freeform 173"/>
            <p:cNvSpPr>
              <a:spLocks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15656571 w 40"/>
                <a:gd name="T1" fmla="*/ 686993 h 11"/>
                <a:gd name="T2" fmla="*/ 10979670 w 40"/>
                <a:gd name="T3" fmla="*/ 1371148 h 11"/>
                <a:gd name="T4" fmla="*/ 5524352 w 40"/>
                <a:gd name="T5" fmla="*/ 1034939 h 11"/>
                <a:gd name="T6" fmla="*/ 413676 w 40"/>
                <a:gd name="T7" fmla="*/ 686993 h 11"/>
                <a:gd name="T8" fmla="*/ 14829244 w 40"/>
                <a:gd name="T9" fmla="*/ 2674404 h 11"/>
                <a:gd name="T10" fmla="*/ 15656571 w 40"/>
                <a:gd name="T11" fmla="*/ 68699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17" name="Freeform 174"/>
            <p:cNvSpPr>
              <a:spLocks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12790815 w 41"/>
                <a:gd name="T1" fmla="*/ 4223241 h 34"/>
                <a:gd name="T2" fmla="*/ 5896104 w 41"/>
                <a:gd name="T3" fmla="*/ 2857571 h 34"/>
                <a:gd name="T4" fmla="*/ 1790065 w 41"/>
                <a:gd name="T5" fmla="*/ 7076805 h 34"/>
                <a:gd name="T6" fmla="*/ 436861 w 41"/>
                <a:gd name="T7" fmla="*/ 8909552 h 34"/>
                <a:gd name="T8" fmla="*/ 4106014 w 41"/>
                <a:gd name="T9" fmla="*/ 8909552 h 34"/>
                <a:gd name="T10" fmla="*/ 7771864 w 41"/>
                <a:gd name="T11" fmla="*/ 12682840 h 34"/>
                <a:gd name="T12" fmla="*/ 9561954 w 41"/>
                <a:gd name="T13" fmla="*/ 14156937 h 34"/>
                <a:gd name="T14" fmla="*/ 13231107 w 41"/>
                <a:gd name="T15" fmla="*/ 8909552 h 34"/>
                <a:gd name="T16" fmla="*/ 17791599 w 41"/>
                <a:gd name="T17" fmla="*/ 8909552 h 34"/>
                <a:gd name="T18" fmla="*/ 12790815 w 41"/>
                <a:gd name="T19" fmla="*/ 422324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18" name="Freeform 175"/>
            <p:cNvSpPr>
              <a:spLocks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9161137 w 25"/>
                <a:gd name="T1" fmla="*/ 796912 h 63"/>
                <a:gd name="T2" fmla="*/ 7522175 w 25"/>
                <a:gd name="T3" fmla="*/ 6784826 h 63"/>
                <a:gd name="T4" fmla="*/ 2884251 w 25"/>
                <a:gd name="T5" fmla="*/ 7994419 h 63"/>
                <a:gd name="T6" fmla="*/ 2884251 w 25"/>
                <a:gd name="T7" fmla="*/ 9188212 h 63"/>
                <a:gd name="T8" fmla="*/ 7095735 w 25"/>
                <a:gd name="T9" fmla="*/ 13664698 h 63"/>
                <a:gd name="T10" fmla="*/ 4949653 w 25"/>
                <a:gd name="T11" fmla="*/ 18058763 h 63"/>
                <a:gd name="T12" fmla="*/ 0 w 25"/>
                <a:gd name="T13" fmla="*/ 22040197 h 63"/>
                <a:gd name="T14" fmla="*/ 2064767 w 25"/>
                <a:gd name="T15" fmla="*/ 23249765 h 63"/>
                <a:gd name="T16" fmla="*/ 6685928 w 25"/>
                <a:gd name="T17" fmla="*/ 24843614 h 63"/>
                <a:gd name="T18" fmla="*/ 9586947 w 25"/>
                <a:gd name="T19" fmla="*/ 22852884 h 63"/>
                <a:gd name="T20" fmla="*/ 10406426 w 25"/>
                <a:gd name="T21" fmla="*/ 5591028 h 63"/>
                <a:gd name="T22" fmla="*/ 10406426 w 25"/>
                <a:gd name="T23" fmla="*/ 796912 h 63"/>
                <a:gd name="T24" fmla="*/ 9161137 w 25"/>
                <a:gd name="T25" fmla="*/ 79691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1029" name="Group 176"/>
          <p:cNvGrpSpPr>
            <a:grpSpLocks/>
          </p:cNvGrpSpPr>
          <p:nvPr/>
        </p:nvGrpSpPr>
        <p:grpSpPr bwMode="auto">
          <a:xfrm>
            <a:off x="1422400" y="5562601"/>
            <a:ext cx="711200" cy="492125"/>
            <a:chOff x="0" y="0"/>
            <a:chExt cx="1062" cy="981"/>
          </a:xfrm>
        </p:grpSpPr>
        <p:sp>
          <p:nvSpPr>
            <p:cNvPr id="1093" name="Freeform 177"/>
            <p:cNvSpPr>
              <a:spLocks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11718750 w 41"/>
                <a:gd name="T1" fmla="*/ 5763257 h 16"/>
                <a:gd name="T2" fmla="*/ 14453125 w 41"/>
                <a:gd name="T3" fmla="*/ 4730519 h 16"/>
                <a:gd name="T4" fmla="*/ 14843750 w 41"/>
                <a:gd name="T5" fmla="*/ 4277961 h 16"/>
                <a:gd name="T6" fmla="*/ 12109375 w 41"/>
                <a:gd name="T7" fmla="*/ 470470 h 16"/>
                <a:gd name="T8" fmla="*/ 3125000 w 41"/>
                <a:gd name="T9" fmla="*/ 5200988 h 16"/>
                <a:gd name="T10" fmla="*/ 11718750 w 41"/>
                <a:gd name="T11" fmla="*/ 576325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69703085 w 210"/>
                <a:gd name="T1" fmla="*/ 65756460 h 193"/>
                <a:gd name="T2" fmla="*/ 65052608 w 210"/>
                <a:gd name="T3" fmla="*/ 52990053 h 193"/>
                <a:gd name="T4" fmla="*/ 60735780 w 210"/>
                <a:gd name="T5" fmla="*/ 41987466 h 193"/>
                <a:gd name="T6" fmla="*/ 70556564 w 210"/>
                <a:gd name="T7" fmla="*/ 39460367 h 193"/>
                <a:gd name="T8" fmla="*/ 62425933 w 210"/>
                <a:gd name="T9" fmla="*/ 34755350 h 193"/>
                <a:gd name="T10" fmla="*/ 67159327 w 210"/>
                <a:gd name="T11" fmla="*/ 35189690 h 193"/>
                <a:gd name="T12" fmla="*/ 67159327 w 210"/>
                <a:gd name="T13" fmla="*/ 32662616 h 193"/>
                <a:gd name="T14" fmla="*/ 57775561 w 210"/>
                <a:gd name="T15" fmla="*/ 33077481 h 193"/>
                <a:gd name="T16" fmla="*/ 54732835 w 210"/>
                <a:gd name="T17" fmla="*/ 52990053 h 193"/>
                <a:gd name="T18" fmla="*/ 53042045 w 210"/>
                <a:gd name="T19" fmla="*/ 35604580 h 193"/>
                <a:gd name="T20" fmla="*/ 50501655 w 210"/>
                <a:gd name="T21" fmla="*/ 28388696 h 193"/>
                <a:gd name="T22" fmla="*/ 53042045 w 210"/>
                <a:gd name="T23" fmla="*/ 21660029 h 193"/>
                <a:gd name="T24" fmla="*/ 51771853 w 210"/>
                <a:gd name="T25" fmla="*/ 15707760 h 193"/>
                <a:gd name="T26" fmla="*/ 50919011 w 210"/>
                <a:gd name="T27" fmla="*/ 10157212 h 193"/>
                <a:gd name="T28" fmla="*/ 56505369 w 210"/>
                <a:gd name="T29" fmla="*/ 16540092 h 193"/>
                <a:gd name="T30" fmla="*/ 63782390 w 210"/>
                <a:gd name="T31" fmla="*/ 7646369 h 193"/>
                <a:gd name="T32" fmla="*/ 62846535 w 210"/>
                <a:gd name="T33" fmla="*/ 15277144 h 193"/>
                <a:gd name="T34" fmla="*/ 61156383 w 210"/>
                <a:gd name="T35" fmla="*/ 20327437 h 193"/>
                <a:gd name="T36" fmla="*/ 61589385 w 210"/>
                <a:gd name="T37" fmla="*/ 28388696 h 193"/>
                <a:gd name="T38" fmla="*/ 85093807 w 210"/>
                <a:gd name="T39" fmla="*/ 12348198 h 193"/>
                <a:gd name="T40" fmla="*/ 38488508 w 210"/>
                <a:gd name="T41" fmla="*/ 414890 h 193"/>
                <a:gd name="T42" fmla="*/ 23938067 w 210"/>
                <a:gd name="T43" fmla="*/ 3356218 h 193"/>
                <a:gd name="T44" fmla="*/ 36381768 w 210"/>
                <a:gd name="T45" fmla="*/ 5119937 h 193"/>
                <a:gd name="T46" fmla="*/ 25628219 w 210"/>
                <a:gd name="T47" fmla="*/ 9324875 h 193"/>
                <a:gd name="T48" fmla="*/ 24791035 w 210"/>
                <a:gd name="T49" fmla="*/ 12348198 h 193"/>
                <a:gd name="T50" fmla="*/ 16241105 w 210"/>
                <a:gd name="T51" fmla="*/ 7212666 h 193"/>
                <a:gd name="T52" fmla="*/ 5586995 w 210"/>
                <a:gd name="T53" fmla="*/ 48785241 h 193"/>
                <a:gd name="T54" fmla="*/ 26061227 w 210"/>
                <a:gd name="T55" fmla="*/ 61966539 h 193"/>
                <a:gd name="T56" fmla="*/ 19287053 w 210"/>
                <a:gd name="T57" fmla="*/ 56432247 h 193"/>
                <a:gd name="T58" fmla="*/ 14970888 w 210"/>
                <a:gd name="T59" fmla="*/ 61551674 h 193"/>
                <a:gd name="T60" fmla="*/ 13700695 w 210"/>
                <a:gd name="T61" fmla="*/ 54336427 h 193"/>
                <a:gd name="T62" fmla="*/ 19703640 w 210"/>
                <a:gd name="T63" fmla="*/ 36437043 h 193"/>
                <a:gd name="T64" fmla="*/ 28670945 w 210"/>
                <a:gd name="T65" fmla="*/ 35189690 h 193"/>
                <a:gd name="T66" fmla="*/ 30378055 w 210"/>
                <a:gd name="T67" fmla="*/ 40309753 h 193"/>
                <a:gd name="T68" fmla="*/ 26061227 w 210"/>
                <a:gd name="T69" fmla="*/ 51312340 h 193"/>
                <a:gd name="T70" fmla="*/ 38908342 w 210"/>
                <a:gd name="T71" fmla="*/ 76328562 h 193"/>
                <a:gd name="T72" fmla="*/ 79606271 w 210"/>
                <a:gd name="T73" fmla="*/ 70445271 h 193"/>
                <a:gd name="T74" fmla="*/ 77833742 w 210"/>
                <a:gd name="T75" fmla="*/ 27957574 h 193"/>
                <a:gd name="T76" fmla="*/ 70556564 w 210"/>
                <a:gd name="T77" fmla="*/ 25447369 h 193"/>
                <a:gd name="T78" fmla="*/ 48309293 w 210"/>
                <a:gd name="T79" fmla="*/ 25864967 h 193"/>
                <a:gd name="T80" fmla="*/ 46185495 w 210"/>
                <a:gd name="T81" fmla="*/ 36950191 h 193"/>
                <a:gd name="T82" fmla="*/ 48811502 w 210"/>
                <a:gd name="T83" fmla="*/ 21242562 h 193"/>
                <a:gd name="T84" fmla="*/ 38071795 w 210"/>
                <a:gd name="T85" fmla="*/ 11002587 h 193"/>
                <a:gd name="T86" fmla="*/ 44912051 w 210"/>
                <a:gd name="T87" fmla="*/ 14859035 h 193"/>
                <a:gd name="T88" fmla="*/ 26061227 w 210"/>
                <a:gd name="T89" fmla="*/ 30566770 h 193"/>
                <a:gd name="T90" fmla="*/ 10237372 w 210"/>
                <a:gd name="T91" fmla="*/ 15707760 h 193"/>
                <a:gd name="T92" fmla="*/ 29104616 w 210"/>
                <a:gd name="T93" fmla="*/ 16954987 h 193"/>
                <a:gd name="T94" fmla="*/ 33841384 w 210"/>
                <a:gd name="T95" fmla="*/ 16954987 h 193"/>
                <a:gd name="T96" fmla="*/ 46185495 w 210"/>
                <a:gd name="T97" fmla="*/ 19063978 h 193"/>
                <a:gd name="T98" fmla="*/ 42387960 w 210"/>
                <a:gd name="T99" fmla="*/ 39460367 h 193"/>
                <a:gd name="T100" fmla="*/ 39761948 w 210"/>
                <a:gd name="T101" fmla="*/ 21660029 h 193"/>
                <a:gd name="T102" fmla="*/ 26061227 w 210"/>
                <a:gd name="T103" fmla="*/ 30566770 h 193"/>
                <a:gd name="T104" fmla="*/ 34257966 w 210"/>
                <a:gd name="T105" fmla="*/ 34755350 h 193"/>
                <a:gd name="T106" fmla="*/ 37638125 w 210"/>
                <a:gd name="T107" fmla="*/ 24601357 h 193"/>
                <a:gd name="T108" fmla="*/ 43641858 w 210"/>
                <a:gd name="T109" fmla="*/ 61551674 h 193"/>
                <a:gd name="T110" fmla="*/ 35111576 w 210"/>
                <a:gd name="T111" fmla="*/ 40723982 h 193"/>
                <a:gd name="T112" fmla="*/ 50081695 w 210"/>
                <a:gd name="T113" fmla="*/ 4492943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95" name="Freeform 179"/>
            <p:cNvSpPr>
              <a:spLocks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5468750 w 17"/>
                <a:gd name="T1" fmla="*/ 2089064 h 20"/>
                <a:gd name="T2" fmla="*/ 3515625 w 17"/>
                <a:gd name="T3" fmla="*/ 8460709 h 20"/>
                <a:gd name="T4" fmla="*/ 5468750 w 17"/>
                <a:gd name="T5" fmla="*/ 208906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96" name="Freeform 180"/>
            <p:cNvSpPr>
              <a:spLocks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2995175 w 15"/>
                <a:gd name="T1" fmla="*/ 4114715 h 27"/>
                <a:gd name="T2" fmla="*/ 1709463 w 15"/>
                <a:gd name="T3" fmla="*/ 10372372 h 27"/>
                <a:gd name="T4" fmla="*/ 6514274 w 15"/>
                <a:gd name="T5" fmla="*/ 6663154 h 27"/>
                <a:gd name="T6" fmla="*/ 5649723 w 15"/>
                <a:gd name="T7" fmla="*/ 3281101 h 27"/>
                <a:gd name="T8" fmla="*/ 2995175 w 15"/>
                <a:gd name="T9" fmla="*/ 4114715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97" name="Freeform 181"/>
            <p:cNvSpPr>
              <a:spLocks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17304536 w 48"/>
                <a:gd name="T1" fmla="*/ 882617 h 23"/>
                <a:gd name="T2" fmla="*/ 3923913 w 48"/>
                <a:gd name="T3" fmla="*/ 432564 h 23"/>
                <a:gd name="T4" fmla="*/ 422314 w 48"/>
                <a:gd name="T5" fmla="*/ 4053185 h 23"/>
                <a:gd name="T6" fmla="*/ 9460451 w 48"/>
                <a:gd name="T7" fmla="*/ 9425642 h 23"/>
                <a:gd name="T8" fmla="*/ 14661349 w 48"/>
                <a:gd name="T9" fmla="*/ 8993103 h 23"/>
                <a:gd name="T10" fmla="*/ 17304536 w 48"/>
                <a:gd name="T11" fmla="*/ 8543025 h 23"/>
                <a:gd name="T12" fmla="*/ 17304536 w 48"/>
                <a:gd name="T13" fmla="*/ 88261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98" name="Freeform 182"/>
            <p:cNvSpPr>
              <a:spLocks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10237372 w 35"/>
                <a:gd name="T1" fmla="*/ 850749 h 37"/>
                <a:gd name="T2" fmla="*/ 4733516 w 35"/>
                <a:gd name="T3" fmla="*/ 850749 h 37"/>
                <a:gd name="T4" fmla="*/ 1690153 w 35"/>
                <a:gd name="T5" fmla="*/ 8500964 h 37"/>
                <a:gd name="T6" fmla="*/ 12009900 w 35"/>
                <a:gd name="T7" fmla="*/ 9348499 h 37"/>
                <a:gd name="T8" fmla="*/ 10237372 w 35"/>
                <a:gd name="T9" fmla="*/ 850749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99" name="Freeform 183"/>
            <p:cNvSpPr>
              <a:spLocks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2106740 w 35"/>
                <a:gd name="T1" fmla="*/ 0 h 7"/>
                <a:gd name="T2" fmla="*/ 6006960 w 35"/>
                <a:gd name="T3" fmla="*/ 3762179 h 7"/>
                <a:gd name="T4" fmla="*/ 2106740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00" name="Freeform 184"/>
            <p:cNvSpPr>
              <a:spLocks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2876113 w 27"/>
                <a:gd name="T1" fmla="*/ 4578188 h 16"/>
                <a:gd name="T2" fmla="*/ 10372372 w 27"/>
                <a:gd name="T3" fmla="*/ 2144880 h 16"/>
                <a:gd name="T4" fmla="*/ 7071995 w 27"/>
                <a:gd name="T5" fmla="*/ 360758 h 16"/>
                <a:gd name="T6" fmla="*/ 2876113 w 27"/>
                <a:gd name="T7" fmla="*/ 3867884 h 16"/>
                <a:gd name="T8" fmla="*/ 2876113 w 27"/>
                <a:gd name="T9" fmla="*/ 4578188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01" name="Freeform 185"/>
            <p:cNvSpPr>
              <a:spLocks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10654085 w 35"/>
                <a:gd name="T1" fmla="*/ 2343750 h 17"/>
                <a:gd name="T2" fmla="*/ 3380154 w 35"/>
                <a:gd name="T3" fmla="*/ 3906250 h 17"/>
                <a:gd name="T4" fmla="*/ 2543632 w 35"/>
                <a:gd name="T5" fmla="*/ 5078125 h 17"/>
                <a:gd name="T6" fmla="*/ 11593318 w 35"/>
                <a:gd name="T7" fmla="*/ 4687500 h 17"/>
                <a:gd name="T8" fmla="*/ 10654085 w 35"/>
                <a:gd name="T9" fmla="*/ 2343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02" name="Freeform 186"/>
            <p:cNvSpPr>
              <a:spLocks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16702568 w 49"/>
                <a:gd name="T1" fmla="*/ 1171875 h 12"/>
                <a:gd name="T2" fmla="*/ 12074444 w 49"/>
                <a:gd name="T3" fmla="*/ 390625 h 12"/>
                <a:gd name="T4" fmla="*/ 2886684 w 49"/>
                <a:gd name="T5" fmla="*/ 0 h 12"/>
                <a:gd name="T6" fmla="*/ 820000 w 49"/>
                <a:gd name="T7" fmla="*/ 1953125 h 12"/>
                <a:gd name="T8" fmla="*/ 8351599 w 49"/>
                <a:gd name="T9" fmla="*/ 3125000 h 12"/>
                <a:gd name="T10" fmla="*/ 17113214 w 49"/>
                <a:gd name="T11" fmla="*/ 3125000 h 12"/>
                <a:gd name="T12" fmla="*/ 16702568 w 49"/>
                <a:gd name="T13" fmla="*/ 1171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03" name="Freeform 187"/>
            <p:cNvSpPr>
              <a:spLocks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15656571 w 40"/>
                <a:gd name="T1" fmla="*/ 686993 h 11"/>
                <a:gd name="T2" fmla="*/ 10979670 w 40"/>
                <a:gd name="T3" fmla="*/ 1371148 h 11"/>
                <a:gd name="T4" fmla="*/ 5524352 w 40"/>
                <a:gd name="T5" fmla="*/ 1034939 h 11"/>
                <a:gd name="T6" fmla="*/ 413676 w 40"/>
                <a:gd name="T7" fmla="*/ 686993 h 11"/>
                <a:gd name="T8" fmla="*/ 14829244 w 40"/>
                <a:gd name="T9" fmla="*/ 2674404 h 11"/>
                <a:gd name="T10" fmla="*/ 15656571 w 40"/>
                <a:gd name="T11" fmla="*/ 68699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04" name="Freeform 188"/>
            <p:cNvSpPr>
              <a:spLocks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12790815 w 41"/>
                <a:gd name="T1" fmla="*/ 4223241 h 34"/>
                <a:gd name="T2" fmla="*/ 5896104 w 41"/>
                <a:gd name="T3" fmla="*/ 2857571 h 34"/>
                <a:gd name="T4" fmla="*/ 1790065 w 41"/>
                <a:gd name="T5" fmla="*/ 7076805 h 34"/>
                <a:gd name="T6" fmla="*/ 436861 w 41"/>
                <a:gd name="T7" fmla="*/ 8909552 h 34"/>
                <a:gd name="T8" fmla="*/ 4106014 w 41"/>
                <a:gd name="T9" fmla="*/ 8909552 h 34"/>
                <a:gd name="T10" fmla="*/ 7771864 w 41"/>
                <a:gd name="T11" fmla="*/ 12682840 h 34"/>
                <a:gd name="T12" fmla="*/ 9561954 w 41"/>
                <a:gd name="T13" fmla="*/ 14156937 h 34"/>
                <a:gd name="T14" fmla="*/ 13231107 w 41"/>
                <a:gd name="T15" fmla="*/ 8909552 h 34"/>
                <a:gd name="T16" fmla="*/ 17791599 w 41"/>
                <a:gd name="T17" fmla="*/ 8909552 h 34"/>
                <a:gd name="T18" fmla="*/ 12790815 w 41"/>
                <a:gd name="T19" fmla="*/ 422324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05" name="Freeform 189"/>
            <p:cNvSpPr>
              <a:spLocks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9161137 w 25"/>
                <a:gd name="T1" fmla="*/ 796912 h 63"/>
                <a:gd name="T2" fmla="*/ 7522175 w 25"/>
                <a:gd name="T3" fmla="*/ 6784826 h 63"/>
                <a:gd name="T4" fmla="*/ 2884251 w 25"/>
                <a:gd name="T5" fmla="*/ 7994419 h 63"/>
                <a:gd name="T6" fmla="*/ 2884251 w 25"/>
                <a:gd name="T7" fmla="*/ 9188212 h 63"/>
                <a:gd name="T8" fmla="*/ 7095735 w 25"/>
                <a:gd name="T9" fmla="*/ 13664698 h 63"/>
                <a:gd name="T10" fmla="*/ 4949653 w 25"/>
                <a:gd name="T11" fmla="*/ 18058763 h 63"/>
                <a:gd name="T12" fmla="*/ 0 w 25"/>
                <a:gd name="T13" fmla="*/ 22040197 h 63"/>
                <a:gd name="T14" fmla="*/ 2064767 w 25"/>
                <a:gd name="T15" fmla="*/ 23249765 h 63"/>
                <a:gd name="T16" fmla="*/ 6685928 w 25"/>
                <a:gd name="T17" fmla="*/ 24843614 h 63"/>
                <a:gd name="T18" fmla="*/ 9586947 w 25"/>
                <a:gd name="T19" fmla="*/ 22852884 h 63"/>
                <a:gd name="T20" fmla="*/ 10406426 w 25"/>
                <a:gd name="T21" fmla="*/ 5591028 h 63"/>
                <a:gd name="T22" fmla="*/ 10406426 w 25"/>
                <a:gd name="T23" fmla="*/ 796912 h 63"/>
                <a:gd name="T24" fmla="*/ 9161137 w 25"/>
                <a:gd name="T25" fmla="*/ 79691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1030" name="Group 190"/>
          <p:cNvGrpSpPr>
            <a:grpSpLocks/>
          </p:cNvGrpSpPr>
          <p:nvPr/>
        </p:nvGrpSpPr>
        <p:grpSpPr bwMode="auto">
          <a:xfrm>
            <a:off x="508000" y="3962401"/>
            <a:ext cx="711200" cy="492125"/>
            <a:chOff x="0" y="0"/>
            <a:chExt cx="1062" cy="981"/>
          </a:xfrm>
        </p:grpSpPr>
        <p:sp>
          <p:nvSpPr>
            <p:cNvPr id="1080" name="Freeform 191"/>
            <p:cNvSpPr>
              <a:spLocks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11718750 w 41"/>
                <a:gd name="T1" fmla="*/ 5763257 h 16"/>
                <a:gd name="T2" fmla="*/ 14453125 w 41"/>
                <a:gd name="T3" fmla="*/ 4730519 h 16"/>
                <a:gd name="T4" fmla="*/ 14843750 w 41"/>
                <a:gd name="T5" fmla="*/ 4277961 h 16"/>
                <a:gd name="T6" fmla="*/ 12109375 w 41"/>
                <a:gd name="T7" fmla="*/ 470470 h 16"/>
                <a:gd name="T8" fmla="*/ 3125000 w 41"/>
                <a:gd name="T9" fmla="*/ 5200988 h 16"/>
                <a:gd name="T10" fmla="*/ 11718750 w 41"/>
                <a:gd name="T11" fmla="*/ 576325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69703085 w 210"/>
                <a:gd name="T1" fmla="*/ 65756460 h 193"/>
                <a:gd name="T2" fmla="*/ 65052608 w 210"/>
                <a:gd name="T3" fmla="*/ 52990053 h 193"/>
                <a:gd name="T4" fmla="*/ 60735780 w 210"/>
                <a:gd name="T5" fmla="*/ 41987466 h 193"/>
                <a:gd name="T6" fmla="*/ 70556564 w 210"/>
                <a:gd name="T7" fmla="*/ 39460367 h 193"/>
                <a:gd name="T8" fmla="*/ 62425933 w 210"/>
                <a:gd name="T9" fmla="*/ 34755350 h 193"/>
                <a:gd name="T10" fmla="*/ 67159327 w 210"/>
                <a:gd name="T11" fmla="*/ 35189690 h 193"/>
                <a:gd name="T12" fmla="*/ 67159327 w 210"/>
                <a:gd name="T13" fmla="*/ 32662616 h 193"/>
                <a:gd name="T14" fmla="*/ 57775561 w 210"/>
                <a:gd name="T15" fmla="*/ 33077481 h 193"/>
                <a:gd name="T16" fmla="*/ 54732835 w 210"/>
                <a:gd name="T17" fmla="*/ 52990053 h 193"/>
                <a:gd name="T18" fmla="*/ 53042045 w 210"/>
                <a:gd name="T19" fmla="*/ 35604580 h 193"/>
                <a:gd name="T20" fmla="*/ 50501655 w 210"/>
                <a:gd name="T21" fmla="*/ 28388696 h 193"/>
                <a:gd name="T22" fmla="*/ 53042045 w 210"/>
                <a:gd name="T23" fmla="*/ 21660029 h 193"/>
                <a:gd name="T24" fmla="*/ 51771853 w 210"/>
                <a:gd name="T25" fmla="*/ 15707760 h 193"/>
                <a:gd name="T26" fmla="*/ 50919011 w 210"/>
                <a:gd name="T27" fmla="*/ 10157212 h 193"/>
                <a:gd name="T28" fmla="*/ 56505369 w 210"/>
                <a:gd name="T29" fmla="*/ 16540092 h 193"/>
                <a:gd name="T30" fmla="*/ 63782390 w 210"/>
                <a:gd name="T31" fmla="*/ 7646369 h 193"/>
                <a:gd name="T32" fmla="*/ 62846535 w 210"/>
                <a:gd name="T33" fmla="*/ 15277144 h 193"/>
                <a:gd name="T34" fmla="*/ 61156383 w 210"/>
                <a:gd name="T35" fmla="*/ 20327437 h 193"/>
                <a:gd name="T36" fmla="*/ 61589385 w 210"/>
                <a:gd name="T37" fmla="*/ 28388696 h 193"/>
                <a:gd name="T38" fmla="*/ 85093807 w 210"/>
                <a:gd name="T39" fmla="*/ 12348198 h 193"/>
                <a:gd name="T40" fmla="*/ 38488508 w 210"/>
                <a:gd name="T41" fmla="*/ 414890 h 193"/>
                <a:gd name="T42" fmla="*/ 23938067 w 210"/>
                <a:gd name="T43" fmla="*/ 3356218 h 193"/>
                <a:gd name="T44" fmla="*/ 36381768 w 210"/>
                <a:gd name="T45" fmla="*/ 5119937 h 193"/>
                <a:gd name="T46" fmla="*/ 25628219 w 210"/>
                <a:gd name="T47" fmla="*/ 9324875 h 193"/>
                <a:gd name="T48" fmla="*/ 24791035 w 210"/>
                <a:gd name="T49" fmla="*/ 12348198 h 193"/>
                <a:gd name="T50" fmla="*/ 16241105 w 210"/>
                <a:gd name="T51" fmla="*/ 7212666 h 193"/>
                <a:gd name="T52" fmla="*/ 5586995 w 210"/>
                <a:gd name="T53" fmla="*/ 48785241 h 193"/>
                <a:gd name="T54" fmla="*/ 26061227 w 210"/>
                <a:gd name="T55" fmla="*/ 61966539 h 193"/>
                <a:gd name="T56" fmla="*/ 19287053 w 210"/>
                <a:gd name="T57" fmla="*/ 56432247 h 193"/>
                <a:gd name="T58" fmla="*/ 14970888 w 210"/>
                <a:gd name="T59" fmla="*/ 61551674 h 193"/>
                <a:gd name="T60" fmla="*/ 13700695 w 210"/>
                <a:gd name="T61" fmla="*/ 54336427 h 193"/>
                <a:gd name="T62" fmla="*/ 19703640 w 210"/>
                <a:gd name="T63" fmla="*/ 36437043 h 193"/>
                <a:gd name="T64" fmla="*/ 28670945 w 210"/>
                <a:gd name="T65" fmla="*/ 35189690 h 193"/>
                <a:gd name="T66" fmla="*/ 30378055 w 210"/>
                <a:gd name="T67" fmla="*/ 40309753 h 193"/>
                <a:gd name="T68" fmla="*/ 26061227 w 210"/>
                <a:gd name="T69" fmla="*/ 51312340 h 193"/>
                <a:gd name="T70" fmla="*/ 38908342 w 210"/>
                <a:gd name="T71" fmla="*/ 76328562 h 193"/>
                <a:gd name="T72" fmla="*/ 79606271 w 210"/>
                <a:gd name="T73" fmla="*/ 70445271 h 193"/>
                <a:gd name="T74" fmla="*/ 77833742 w 210"/>
                <a:gd name="T75" fmla="*/ 27957574 h 193"/>
                <a:gd name="T76" fmla="*/ 70556564 w 210"/>
                <a:gd name="T77" fmla="*/ 25447369 h 193"/>
                <a:gd name="T78" fmla="*/ 48309293 w 210"/>
                <a:gd name="T79" fmla="*/ 25864967 h 193"/>
                <a:gd name="T80" fmla="*/ 46185495 w 210"/>
                <a:gd name="T81" fmla="*/ 36950191 h 193"/>
                <a:gd name="T82" fmla="*/ 48811502 w 210"/>
                <a:gd name="T83" fmla="*/ 21242562 h 193"/>
                <a:gd name="T84" fmla="*/ 38071795 w 210"/>
                <a:gd name="T85" fmla="*/ 11002587 h 193"/>
                <a:gd name="T86" fmla="*/ 44912051 w 210"/>
                <a:gd name="T87" fmla="*/ 14859035 h 193"/>
                <a:gd name="T88" fmla="*/ 26061227 w 210"/>
                <a:gd name="T89" fmla="*/ 30566770 h 193"/>
                <a:gd name="T90" fmla="*/ 10237372 w 210"/>
                <a:gd name="T91" fmla="*/ 15707760 h 193"/>
                <a:gd name="T92" fmla="*/ 29104616 w 210"/>
                <a:gd name="T93" fmla="*/ 16954987 h 193"/>
                <a:gd name="T94" fmla="*/ 33841384 w 210"/>
                <a:gd name="T95" fmla="*/ 16954987 h 193"/>
                <a:gd name="T96" fmla="*/ 46185495 w 210"/>
                <a:gd name="T97" fmla="*/ 19063978 h 193"/>
                <a:gd name="T98" fmla="*/ 42387960 w 210"/>
                <a:gd name="T99" fmla="*/ 39460367 h 193"/>
                <a:gd name="T100" fmla="*/ 39761948 w 210"/>
                <a:gd name="T101" fmla="*/ 21660029 h 193"/>
                <a:gd name="T102" fmla="*/ 26061227 w 210"/>
                <a:gd name="T103" fmla="*/ 30566770 h 193"/>
                <a:gd name="T104" fmla="*/ 34257966 w 210"/>
                <a:gd name="T105" fmla="*/ 34755350 h 193"/>
                <a:gd name="T106" fmla="*/ 37638125 w 210"/>
                <a:gd name="T107" fmla="*/ 24601357 h 193"/>
                <a:gd name="T108" fmla="*/ 43641858 w 210"/>
                <a:gd name="T109" fmla="*/ 61551674 h 193"/>
                <a:gd name="T110" fmla="*/ 35111576 w 210"/>
                <a:gd name="T111" fmla="*/ 40723982 h 193"/>
                <a:gd name="T112" fmla="*/ 50081695 w 210"/>
                <a:gd name="T113" fmla="*/ 4492943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82" name="Freeform 193"/>
            <p:cNvSpPr>
              <a:spLocks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5468750 w 17"/>
                <a:gd name="T1" fmla="*/ 2089064 h 20"/>
                <a:gd name="T2" fmla="*/ 3515625 w 17"/>
                <a:gd name="T3" fmla="*/ 8460709 h 20"/>
                <a:gd name="T4" fmla="*/ 5468750 w 17"/>
                <a:gd name="T5" fmla="*/ 208906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83" name="Freeform 194"/>
            <p:cNvSpPr>
              <a:spLocks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2995175 w 15"/>
                <a:gd name="T1" fmla="*/ 4114715 h 27"/>
                <a:gd name="T2" fmla="*/ 1709463 w 15"/>
                <a:gd name="T3" fmla="*/ 10372372 h 27"/>
                <a:gd name="T4" fmla="*/ 6514274 w 15"/>
                <a:gd name="T5" fmla="*/ 6663154 h 27"/>
                <a:gd name="T6" fmla="*/ 5649723 w 15"/>
                <a:gd name="T7" fmla="*/ 3281101 h 27"/>
                <a:gd name="T8" fmla="*/ 2995175 w 15"/>
                <a:gd name="T9" fmla="*/ 4114715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84" name="Freeform 195"/>
            <p:cNvSpPr>
              <a:spLocks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17304536 w 48"/>
                <a:gd name="T1" fmla="*/ 882617 h 23"/>
                <a:gd name="T2" fmla="*/ 3923913 w 48"/>
                <a:gd name="T3" fmla="*/ 432564 h 23"/>
                <a:gd name="T4" fmla="*/ 422314 w 48"/>
                <a:gd name="T5" fmla="*/ 4053185 h 23"/>
                <a:gd name="T6" fmla="*/ 9460451 w 48"/>
                <a:gd name="T7" fmla="*/ 9425642 h 23"/>
                <a:gd name="T8" fmla="*/ 14661349 w 48"/>
                <a:gd name="T9" fmla="*/ 8993103 h 23"/>
                <a:gd name="T10" fmla="*/ 17304536 w 48"/>
                <a:gd name="T11" fmla="*/ 8543025 h 23"/>
                <a:gd name="T12" fmla="*/ 17304536 w 48"/>
                <a:gd name="T13" fmla="*/ 88261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85" name="Freeform 196"/>
            <p:cNvSpPr>
              <a:spLocks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10237372 w 35"/>
                <a:gd name="T1" fmla="*/ 850749 h 37"/>
                <a:gd name="T2" fmla="*/ 4733516 w 35"/>
                <a:gd name="T3" fmla="*/ 850749 h 37"/>
                <a:gd name="T4" fmla="*/ 1690153 w 35"/>
                <a:gd name="T5" fmla="*/ 8500964 h 37"/>
                <a:gd name="T6" fmla="*/ 12009900 w 35"/>
                <a:gd name="T7" fmla="*/ 9348499 h 37"/>
                <a:gd name="T8" fmla="*/ 10237372 w 35"/>
                <a:gd name="T9" fmla="*/ 850749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86" name="Freeform 197"/>
            <p:cNvSpPr>
              <a:spLocks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2106740 w 35"/>
                <a:gd name="T1" fmla="*/ 0 h 7"/>
                <a:gd name="T2" fmla="*/ 6006960 w 35"/>
                <a:gd name="T3" fmla="*/ 3762179 h 7"/>
                <a:gd name="T4" fmla="*/ 2106740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87" name="Freeform 198"/>
            <p:cNvSpPr>
              <a:spLocks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2876113 w 27"/>
                <a:gd name="T1" fmla="*/ 4578188 h 16"/>
                <a:gd name="T2" fmla="*/ 10372372 w 27"/>
                <a:gd name="T3" fmla="*/ 2144880 h 16"/>
                <a:gd name="T4" fmla="*/ 7071995 w 27"/>
                <a:gd name="T5" fmla="*/ 360758 h 16"/>
                <a:gd name="T6" fmla="*/ 2876113 w 27"/>
                <a:gd name="T7" fmla="*/ 3867884 h 16"/>
                <a:gd name="T8" fmla="*/ 2876113 w 27"/>
                <a:gd name="T9" fmla="*/ 4578188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88" name="Freeform 199"/>
            <p:cNvSpPr>
              <a:spLocks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10654085 w 35"/>
                <a:gd name="T1" fmla="*/ 2343750 h 17"/>
                <a:gd name="T2" fmla="*/ 3380154 w 35"/>
                <a:gd name="T3" fmla="*/ 3906250 h 17"/>
                <a:gd name="T4" fmla="*/ 2543632 w 35"/>
                <a:gd name="T5" fmla="*/ 5078125 h 17"/>
                <a:gd name="T6" fmla="*/ 11593318 w 35"/>
                <a:gd name="T7" fmla="*/ 4687500 h 17"/>
                <a:gd name="T8" fmla="*/ 10654085 w 35"/>
                <a:gd name="T9" fmla="*/ 2343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89" name="Freeform 200"/>
            <p:cNvSpPr>
              <a:spLocks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16702568 w 49"/>
                <a:gd name="T1" fmla="*/ 1171875 h 12"/>
                <a:gd name="T2" fmla="*/ 12074444 w 49"/>
                <a:gd name="T3" fmla="*/ 390625 h 12"/>
                <a:gd name="T4" fmla="*/ 2886684 w 49"/>
                <a:gd name="T5" fmla="*/ 0 h 12"/>
                <a:gd name="T6" fmla="*/ 820000 w 49"/>
                <a:gd name="T7" fmla="*/ 1953125 h 12"/>
                <a:gd name="T8" fmla="*/ 8351599 w 49"/>
                <a:gd name="T9" fmla="*/ 3125000 h 12"/>
                <a:gd name="T10" fmla="*/ 17113214 w 49"/>
                <a:gd name="T11" fmla="*/ 3125000 h 12"/>
                <a:gd name="T12" fmla="*/ 16702568 w 49"/>
                <a:gd name="T13" fmla="*/ 1171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90" name="Freeform 201"/>
            <p:cNvSpPr>
              <a:spLocks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15656571 w 40"/>
                <a:gd name="T1" fmla="*/ 686993 h 11"/>
                <a:gd name="T2" fmla="*/ 10979670 w 40"/>
                <a:gd name="T3" fmla="*/ 1371148 h 11"/>
                <a:gd name="T4" fmla="*/ 5524352 w 40"/>
                <a:gd name="T5" fmla="*/ 1034939 h 11"/>
                <a:gd name="T6" fmla="*/ 413676 w 40"/>
                <a:gd name="T7" fmla="*/ 686993 h 11"/>
                <a:gd name="T8" fmla="*/ 14829244 w 40"/>
                <a:gd name="T9" fmla="*/ 2674404 h 11"/>
                <a:gd name="T10" fmla="*/ 15656571 w 40"/>
                <a:gd name="T11" fmla="*/ 68699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91" name="Freeform 202"/>
            <p:cNvSpPr>
              <a:spLocks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12790815 w 41"/>
                <a:gd name="T1" fmla="*/ 4223241 h 34"/>
                <a:gd name="T2" fmla="*/ 5896104 w 41"/>
                <a:gd name="T3" fmla="*/ 2857571 h 34"/>
                <a:gd name="T4" fmla="*/ 1790065 w 41"/>
                <a:gd name="T5" fmla="*/ 7076805 h 34"/>
                <a:gd name="T6" fmla="*/ 436861 w 41"/>
                <a:gd name="T7" fmla="*/ 8909552 h 34"/>
                <a:gd name="T8" fmla="*/ 4106014 w 41"/>
                <a:gd name="T9" fmla="*/ 8909552 h 34"/>
                <a:gd name="T10" fmla="*/ 7771864 w 41"/>
                <a:gd name="T11" fmla="*/ 12682840 h 34"/>
                <a:gd name="T12" fmla="*/ 9561954 w 41"/>
                <a:gd name="T13" fmla="*/ 14156937 h 34"/>
                <a:gd name="T14" fmla="*/ 13231107 w 41"/>
                <a:gd name="T15" fmla="*/ 8909552 h 34"/>
                <a:gd name="T16" fmla="*/ 17791599 w 41"/>
                <a:gd name="T17" fmla="*/ 8909552 h 34"/>
                <a:gd name="T18" fmla="*/ 12790815 w 41"/>
                <a:gd name="T19" fmla="*/ 422324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92" name="Freeform 203"/>
            <p:cNvSpPr>
              <a:spLocks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9161137 w 25"/>
                <a:gd name="T1" fmla="*/ 796912 h 63"/>
                <a:gd name="T2" fmla="*/ 7522175 w 25"/>
                <a:gd name="T3" fmla="*/ 6784826 h 63"/>
                <a:gd name="T4" fmla="*/ 2884251 w 25"/>
                <a:gd name="T5" fmla="*/ 7994419 h 63"/>
                <a:gd name="T6" fmla="*/ 2884251 w 25"/>
                <a:gd name="T7" fmla="*/ 9188212 h 63"/>
                <a:gd name="T8" fmla="*/ 7095735 w 25"/>
                <a:gd name="T9" fmla="*/ 13664698 h 63"/>
                <a:gd name="T10" fmla="*/ 4949653 w 25"/>
                <a:gd name="T11" fmla="*/ 18058763 h 63"/>
                <a:gd name="T12" fmla="*/ 0 w 25"/>
                <a:gd name="T13" fmla="*/ 22040197 h 63"/>
                <a:gd name="T14" fmla="*/ 2064767 w 25"/>
                <a:gd name="T15" fmla="*/ 23249765 h 63"/>
                <a:gd name="T16" fmla="*/ 6685928 w 25"/>
                <a:gd name="T17" fmla="*/ 24843614 h 63"/>
                <a:gd name="T18" fmla="*/ 9586947 w 25"/>
                <a:gd name="T19" fmla="*/ 22852884 h 63"/>
                <a:gd name="T20" fmla="*/ 10406426 w 25"/>
                <a:gd name="T21" fmla="*/ 5591028 h 63"/>
                <a:gd name="T22" fmla="*/ 10406426 w 25"/>
                <a:gd name="T23" fmla="*/ 796912 h 63"/>
                <a:gd name="T24" fmla="*/ 9161137 w 25"/>
                <a:gd name="T25" fmla="*/ 79691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1031" name="Group 204"/>
          <p:cNvGrpSpPr>
            <a:grpSpLocks/>
          </p:cNvGrpSpPr>
          <p:nvPr/>
        </p:nvGrpSpPr>
        <p:grpSpPr bwMode="auto">
          <a:xfrm>
            <a:off x="508000" y="5070476"/>
            <a:ext cx="711200" cy="492125"/>
            <a:chOff x="0" y="0"/>
            <a:chExt cx="1062" cy="981"/>
          </a:xfrm>
        </p:grpSpPr>
        <p:sp>
          <p:nvSpPr>
            <p:cNvPr id="1067" name="Freeform 205"/>
            <p:cNvSpPr>
              <a:spLocks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11718750 w 41"/>
                <a:gd name="T1" fmla="*/ 5763257 h 16"/>
                <a:gd name="T2" fmla="*/ 14453125 w 41"/>
                <a:gd name="T3" fmla="*/ 4730519 h 16"/>
                <a:gd name="T4" fmla="*/ 14843750 w 41"/>
                <a:gd name="T5" fmla="*/ 4277961 h 16"/>
                <a:gd name="T6" fmla="*/ 12109375 w 41"/>
                <a:gd name="T7" fmla="*/ 470470 h 16"/>
                <a:gd name="T8" fmla="*/ 3125000 w 41"/>
                <a:gd name="T9" fmla="*/ 5200988 h 16"/>
                <a:gd name="T10" fmla="*/ 11718750 w 41"/>
                <a:gd name="T11" fmla="*/ 576325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69703085 w 210"/>
                <a:gd name="T1" fmla="*/ 65756460 h 193"/>
                <a:gd name="T2" fmla="*/ 65052608 w 210"/>
                <a:gd name="T3" fmla="*/ 52990053 h 193"/>
                <a:gd name="T4" fmla="*/ 60735780 w 210"/>
                <a:gd name="T5" fmla="*/ 41987466 h 193"/>
                <a:gd name="T6" fmla="*/ 70556564 w 210"/>
                <a:gd name="T7" fmla="*/ 39460367 h 193"/>
                <a:gd name="T8" fmla="*/ 62425933 w 210"/>
                <a:gd name="T9" fmla="*/ 34755350 h 193"/>
                <a:gd name="T10" fmla="*/ 67159327 w 210"/>
                <a:gd name="T11" fmla="*/ 35189690 h 193"/>
                <a:gd name="T12" fmla="*/ 67159327 w 210"/>
                <a:gd name="T13" fmla="*/ 32662616 h 193"/>
                <a:gd name="T14" fmla="*/ 57775561 w 210"/>
                <a:gd name="T15" fmla="*/ 33077481 h 193"/>
                <a:gd name="T16" fmla="*/ 54732835 w 210"/>
                <a:gd name="T17" fmla="*/ 52990053 h 193"/>
                <a:gd name="T18" fmla="*/ 53042045 w 210"/>
                <a:gd name="T19" fmla="*/ 35604580 h 193"/>
                <a:gd name="T20" fmla="*/ 50501655 w 210"/>
                <a:gd name="T21" fmla="*/ 28388696 h 193"/>
                <a:gd name="T22" fmla="*/ 53042045 w 210"/>
                <a:gd name="T23" fmla="*/ 21660029 h 193"/>
                <a:gd name="T24" fmla="*/ 51771853 w 210"/>
                <a:gd name="T25" fmla="*/ 15707760 h 193"/>
                <a:gd name="T26" fmla="*/ 50919011 w 210"/>
                <a:gd name="T27" fmla="*/ 10157212 h 193"/>
                <a:gd name="T28" fmla="*/ 56505369 w 210"/>
                <a:gd name="T29" fmla="*/ 16540092 h 193"/>
                <a:gd name="T30" fmla="*/ 63782390 w 210"/>
                <a:gd name="T31" fmla="*/ 7646369 h 193"/>
                <a:gd name="T32" fmla="*/ 62846535 w 210"/>
                <a:gd name="T33" fmla="*/ 15277144 h 193"/>
                <a:gd name="T34" fmla="*/ 61156383 w 210"/>
                <a:gd name="T35" fmla="*/ 20327437 h 193"/>
                <a:gd name="T36" fmla="*/ 61589385 w 210"/>
                <a:gd name="T37" fmla="*/ 28388696 h 193"/>
                <a:gd name="T38" fmla="*/ 85093807 w 210"/>
                <a:gd name="T39" fmla="*/ 12348198 h 193"/>
                <a:gd name="T40" fmla="*/ 38488508 w 210"/>
                <a:gd name="T41" fmla="*/ 414890 h 193"/>
                <a:gd name="T42" fmla="*/ 23938067 w 210"/>
                <a:gd name="T43" fmla="*/ 3356218 h 193"/>
                <a:gd name="T44" fmla="*/ 36381768 w 210"/>
                <a:gd name="T45" fmla="*/ 5119937 h 193"/>
                <a:gd name="T46" fmla="*/ 25628219 w 210"/>
                <a:gd name="T47" fmla="*/ 9324875 h 193"/>
                <a:gd name="T48" fmla="*/ 24791035 w 210"/>
                <a:gd name="T49" fmla="*/ 12348198 h 193"/>
                <a:gd name="T50" fmla="*/ 16241105 w 210"/>
                <a:gd name="T51" fmla="*/ 7212666 h 193"/>
                <a:gd name="T52" fmla="*/ 5586995 w 210"/>
                <a:gd name="T53" fmla="*/ 48785241 h 193"/>
                <a:gd name="T54" fmla="*/ 26061227 w 210"/>
                <a:gd name="T55" fmla="*/ 61966539 h 193"/>
                <a:gd name="T56" fmla="*/ 19287053 w 210"/>
                <a:gd name="T57" fmla="*/ 56432247 h 193"/>
                <a:gd name="T58" fmla="*/ 14970888 w 210"/>
                <a:gd name="T59" fmla="*/ 61551674 h 193"/>
                <a:gd name="T60" fmla="*/ 13700695 w 210"/>
                <a:gd name="T61" fmla="*/ 54336427 h 193"/>
                <a:gd name="T62" fmla="*/ 19703640 w 210"/>
                <a:gd name="T63" fmla="*/ 36437043 h 193"/>
                <a:gd name="T64" fmla="*/ 28670945 w 210"/>
                <a:gd name="T65" fmla="*/ 35189690 h 193"/>
                <a:gd name="T66" fmla="*/ 30378055 w 210"/>
                <a:gd name="T67" fmla="*/ 40309753 h 193"/>
                <a:gd name="T68" fmla="*/ 26061227 w 210"/>
                <a:gd name="T69" fmla="*/ 51312340 h 193"/>
                <a:gd name="T70" fmla="*/ 38908342 w 210"/>
                <a:gd name="T71" fmla="*/ 76328562 h 193"/>
                <a:gd name="T72" fmla="*/ 79606271 w 210"/>
                <a:gd name="T73" fmla="*/ 70445271 h 193"/>
                <a:gd name="T74" fmla="*/ 77833742 w 210"/>
                <a:gd name="T75" fmla="*/ 27957574 h 193"/>
                <a:gd name="T76" fmla="*/ 70556564 w 210"/>
                <a:gd name="T77" fmla="*/ 25447369 h 193"/>
                <a:gd name="T78" fmla="*/ 48309293 w 210"/>
                <a:gd name="T79" fmla="*/ 25864967 h 193"/>
                <a:gd name="T80" fmla="*/ 46185495 w 210"/>
                <a:gd name="T81" fmla="*/ 36950191 h 193"/>
                <a:gd name="T82" fmla="*/ 48811502 w 210"/>
                <a:gd name="T83" fmla="*/ 21242562 h 193"/>
                <a:gd name="T84" fmla="*/ 38071795 w 210"/>
                <a:gd name="T85" fmla="*/ 11002587 h 193"/>
                <a:gd name="T86" fmla="*/ 44912051 w 210"/>
                <a:gd name="T87" fmla="*/ 14859035 h 193"/>
                <a:gd name="T88" fmla="*/ 26061227 w 210"/>
                <a:gd name="T89" fmla="*/ 30566770 h 193"/>
                <a:gd name="T90" fmla="*/ 10237372 w 210"/>
                <a:gd name="T91" fmla="*/ 15707760 h 193"/>
                <a:gd name="T92" fmla="*/ 29104616 w 210"/>
                <a:gd name="T93" fmla="*/ 16954987 h 193"/>
                <a:gd name="T94" fmla="*/ 33841384 w 210"/>
                <a:gd name="T95" fmla="*/ 16954987 h 193"/>
                <a:gd name="T96" fmla="*/ 46185495 w 210"/>
                <a:gd name="T97" fmla="*/ 19063978 h 193"/>
                <a:gd name="T98" fmla="*/ 42387960 w 210"/>
                <a:gd name="T99" fmla="*/ 39460367 h 193"/>
                <a:gd name="T100" fmla="*/ 39761948 w 210"/>
                <a:gd name="T101" fmla="*/ 21660029 h 193"/>
                <a:gd name="T102" fmla="*/ 26061227 w 210"/>
                <a:gd name="T103" fmla="*/ 30566770 h 193"/>
                <a:gd name="T104" fmla="*/ 34257966 w 210"/>
                <a:gd name="T105" fmla="*/ 34755350 h 193"/>
                <a:gd name="T106" fmla="*/ 37638125 w 210"/>
                <a:gd name="T107" fmla="*/ 24601357 h 193"/>
                <a:gd name="T108" fmla="*/ 43641858 w 210"/>
                <a:gd name="T109" fmla="*/ 61551674 h 193"/>
                <a:gd name="T110" fmla="*/ 35111576 w 210"/>
                <a:gd name="T111" fmla="*/ 40723982 h 193"/>
                <a:gd name="T112" fmla="*/ 50081695 w 210"/>
                <a:gd name="T113" fmla="*/ 4492943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69" name="Freeform 207"/>
            <p:cNvSpPr>
              <a:spLocks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5468750 w 17"/>
                <a:gd name="T1" fmla="*/ 2089064 h 20"/>
                <a:gd name="T2" fmla="*/ 3515625 w 17"/>
                <a:gd name="T3" fmla="*/ 8460709 h 20"/>
                <a:gd name="T4" fmla="*/ 5468750 w 17"/>
                <a:gd name="T5" fmla="*/ 208906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70" name="Freeform 208"/>
            <p:cNvSpPr>
              <a:spLocks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2995175 w 15"/>
                <a:gd name="T1" fmla="*/ 4114715 h 27"/>
                <a:gd name="T2" fmla="*/ 1709463 w 15"/>
                <a:gd name="T3" fmla="*/ 10372372 h 27"/>
                <a:gd name="T4" fmla="*/ 6514274 w 15"/>
                <a:gd name="T5" fmla="*/ 6663154 h 27"/>
                <a:gd name="T6" fmla="*/ 5649723 w 15"/>
                <a:gd name="T7" fmla="*/ 3281101 h 27"/>
                <a:gd name="T8" fmla="*/ 2995175 w 15"/>
                <a:gd name="T9" fmla="*/ 4114715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71" name="Freeform 209"/>
            <p:cNvSpPr>
              <a:spLocks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17304536 w 48"/>
                <a:gd name="T1" fmla="*/ 882617 h 23"/>
                <a:gd name="T2" fmla="*/ 3923913 w 48"/>
                <a:gd name="T3" fmla="*/ 432564 h 23"/>
                <a:gd name="T4" fmla="*/ 422314 w 48"/>
                <a:gd name="T5" fmla="*/ 4053185 h 23"/>
                <a:gd name="T6" fmla="*/ 9460451 w 48"/>
                <a:gd name="T7" fmla="*/ 9425642 h 23"/>
                <a:gd name="T8" fmla="*/ 14661349 w 48"/>
                <a:gd name="T9" fmla="*/ 8993103 h 23"/>
                <a:gd name="T10" fmla="*/ 17304536 w 48"/>
                <a:gd name="T11" fmla="*/ 8543025 h 23"/>
                <a:gd name="T12" fmla="*/ 17304536 w 48"/>
                <a:gd name="T13" fmla="*/ 88261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72" name="Freeform 210"/>
            <p:cNvSpPr>
              <a:spLocks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10237372 w 35"/>
                <a:gd name="T1" fmla="*/ 850749 h 37"/>
                <a:gd name="T2" fmla="*/ 4733516 w 35"/>
                <a:gd name="T3" fmla="*/ 850749 h 37"/>
                <a:gd name="T4" fmla="*/ 1690153 w 35"/>
                <a:gd name="T5" fmla="*/ 8500964 h 37"/>
                <a:gd name="T6" fmla="*/ 12009900 w 35"/>
                <a:gd name="T7" fmla="*/ 9348499 h 37"/>
                <a:gd name="T8" fmla="*/ 10237372 w 35"/>
                <a:gd name="T9" fmla="*/ 850749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73" name="Freeform 211"/>
            <p:cNvSpPr>
              <a:spLocks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2106740 w 35"/>
                <a:gd name="T1" fmla="*/ 0 h 7"/>
                <a:gd name="T2" fmla="*/ 6006960 w 35"/>
                <a:gd name="T3" fmla="*/ 3762179 h 7"/>
                <a:gd name="T4" fmla="*/ 2106740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74" name="Freeform 212"/>
            <p:cNvSpPr>
              <a:spLocks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2876113 w 27"/>
                <a:gd name="T1" fmla="*/ 4578188 h 16"/>
                <a:gd name="T2" fmla="*/ 10372372 w 27"/>
                <a:gd name="T3" fmla="*/ 2144880 h 16"/>
                <a:gd name="T4" fmla="*/ 7071995 w 27"/>
                <a:gd name="T5" fmla="*/ 360758 h 16"/>
                <a:gd name="T6" fmla="*/ 2876113 w 27"/>
                <a:gd name="T7" fmla="*/ 3867884 h 16"/>
                <a:gd name="T8" fmla="*/ 2876113 w 27"/>
                <a:gd name="T9" fmla="*/ 4578188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75" name="Freeform 213"/>
            <p:cNvSpPr>
              <a:spLocks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10654085 w 35"/>
                <a:gd name="T1" fmla="*/ 2343750 h 17"/>
                <a:gd name="T2" fmla="*/ 3380154 w 35"/>
                <a:gd name="T3" fmla="*/ 3906250 h 17"/>
                <a:gd name="T4" fmla="*/ 2543632 w 35"/>
                <a:gd name="T5" fmla="*/ 5078125 h 17"/>
                <a:gd name="T6" fmla="*/ 11593318 w 35"/>
                <a:gd name="T7" fmla="*/ 4687500 h 17"/>
                <a:gd name="T8" fmla="*/ 10654085 w 35"/>
                <a:gd name="T9" fmla="*/ 2343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76" name="Freeform 214"/>
            <p:cNvSpPr>
              <a:spLocks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16702568 w 49"/>
                <a:gd name="T1" fmla="*/ 1171875 h 12"/>
                <a:gd name="T2" fmla="*/ 12074444 w 49"/>
                <a:gd name="T3" fmla="*/ 390625 h 12"/>
                <a:gd name="T4" fmla="*/ 2886684 w 49"/>
                <a:gd name="T5" fmla="*/ 0 h 12"/>
                <a:gd name="T6" fmla="*/ 820000 w 49"/>
                <a:gd name="T7" fmla="*/ 1953125 h 12"/>
                <a:gd name="T8" fmla="*/ 8351599 w 49"/>
                <a:gd name="T9" fmla="*/ 3125000 h 12"/>
                <a:gd name="T10" fmla="*/ 17113214 w 49"/>
                <a:gd name="T11" fmla="*/ 3125000 h 12"/>
                <a:gd name="T12" fmla="*/ 16702568 w 49"/>
                <a:gd name="T13" fmla="*/ 1171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77" name="Freeform 215"/>
            <p:cNvSpPr>
              <a:spLocks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15656571 w 40"/>
                <a:gd name="T1" fmla="*/ 686993 h 11"/>
                <a:gd name="T2" fmla="*/ 10979670 w 40"/>
                <a:gd name="T3" fmla="*/ 1371148 h 11"/>
                <a:gd name="T4" fmla="*/ 5524352 w 40"/>
                <a:gd name="T5" fmla="*/ 1034939 h 11"/>
                <a:gd name="T6" fmla="*/ 413676 w 40"/>
                <a:gd name="T7" fmla="*/ 686993 h 11"/>
                <a:gd name="T8" fmla="*/ 14829244 w 40"/>
                <a:gd name="T9" fmla="*/ 2674404 h 11"/>
                <a:gd name="T10" fmla="*/ 15656571 w 40"/>
                <a:gd name="T11" fmla="*/ 68699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78" name="Freeform 216"/>
            <p:cNvSpPr>
              <a:spLocks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12790815 w 41"/>
                <a:gd name="T1" fmla="*/ 4223241 h 34"/>
                <a:gd name="T2" fmla="*/ 5896104 w 41"/>
                <a:gd name="T3" fmla="*/ 2857571 h 34"/>
                <a:gd name="T4" fmla="*/ 1790065 w 41"/>
                <a:gd name="T5" fmla="*/ 7076805 h 34"/>
                <a:gd name="T6" fmla="*/ 436861 w 41"/>
                <a:gd name="T7" fmla="*/ 8909552 h 34"/>
                <a:gd name="T8" fmla="*/ 4106014 w 41"/>
                <a:gd name="T9" fmla="*/ 8909552 h 34"/>
                <a:gd name="T10" fmla="*/ 7771864 w 41"/>
                <a:gd name="T11" fmla="*/ 12682840 h 34"/>
                <a:gd name="T12" fmla="*/ 9561954 w 41"/>
                <a:gd name="T13" fmla="*/ 14156937 h 34"/>
                <a:gd name="T14" fmla="*/ 13231107 w 41"/>
                <a:gd name="T15" fmla="*/ 8909552 h 34"/>
                <a:gd name="T16" fmla="*/ 17791599 w 41"/>
                <a:gd name="T17" fmla="*/ 8909552 h 34"/>
                <a:gd name="T18" fmla="*/ 12790815 w 41"/>
                <a:gd name="T19" fmla="*/ 422324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79" name="Freeform 217"/>
            <p:cNvSpPr>
              <a:spLocks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9161137 w 25"/>
                <a:gd name="T1" fmla="*/ 796912 h 63"/>
                <a:gd name="T2" fmla="*/ 7522175 w 25"/>
                <a:gd name="T3" fmla="*/ 6784826 h 63"/>
                <a:gd name="T4" fmla="*/ 2884251 w 25"/>
                <a:gd name="T5" fmla="*/ 7994419 h 63"/>
                <a:gd name="T6" fmla="*/ 2884251 w 25"/>
                <a:gd name="T7" fmla="*/ 9188212 h 63"/>
                <a:gd name="T8" fmla="*/ 7095735 w 25"/>
                <a:gd name="T9" fmla="*/ 13664698 h 63"/>
                <a:gd name="T10" fmla="*/ 4949653 w 25"/>
                <a:gd name="T11" fmla="*/ 18058763 h 63"/>
                <a:gd name="T12" fmla="*/ 0 w 25"/>
                <a:gd name="T13" fmla="*/ 22040197 h 63"/>
                <a:gd name="T14" fmla="*/ 2064767 w 25"/>
                <a:gd name="T15" fmla="*/ 23249765 h 63"/>
                <a:gd name="T16" fmla="*/ 6685928 w 25"/>
                <a:gd name="T17" fmla="*/ 24843614 h 63"/>
                <a:gd name="T18" fmla="*/ 9586947 w 25"/>
                <a:gd name="T19" fmla="*/ 22852884 h 63"/>
                <a:gd name="T20" fmla="*/ 10406426 w 25"/>
                <a:gd name="T21" fmla="*/ 5591028 h 63"/>
                <a:gd name="T22" fmla="*/ 10406426 w 25"/>
                <a:gd name="T23" fmla="*/ 796912 h 63"/>
                <a:gd name="T24" fmla="*/ 9161137 w 25"/>
                <a:gd name="T25" fmla="*/ 79691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1032" name="Group 218"/>
          <p:cNvGrpSpPr>
            <a:grpSpLocks/>
          </p:cNvGrpSpPr>
          <p:nvPr/>
        </p:nvGrpSpPr>
        <p:grpSpPr bwMode="auto">
          <a:xfrm>
            <a:off x="508000" y="6121401"/>
            <a:ext cx="711200" cy="492125"/>
            <a:chOff x="0" y="0"/>
            <a:chExt cx="1062" cy="981"/>
          </a:xfrm>
        </p:grpSpPr>
        <p:sp>
          <p:nvSpPr>
            <p:cNvPr id="1054" name="Freeform 219"/>
            <p:cNvSpPr>
              <a:spLocks/>
            </p:cNvSpPr>
            <p:nvPr userDrawn="1"/>
          </p:nvSpPr>
          <p:spPr bwMode="auto">
            <a:xfrm>
              <a:off x="25" y="0"/>
              <a:ext cx="205" cy="82"/>
            </a:xfrm>
            <a:custGeom>
              <a:avLst/>
              <a:gdLst>
                <a:gd name="T0" fmla="*/ 11718750 w 41"/>
                <a:gd name="T1" fmla="*/ 5763257 h 16"/>
                <a:gd name="T2" fmla="*/ 14453125 w 41"/>
                <a:gd name="T3" fmla="*/ 4730519 h 16"/>
                <a:gd name="T4" fmla="*/ 14843750 w 41"/>
                <a:gd name="T5" fmla="*/ 4277961 h 16"/>
                <a:gd name="T6" fmla="*/ 12109375 w 41"/>
                <a:gd name="T7" fmla="*/ 470470 h 16"/>
                <a:gd name="T8" fmla="*/ 3125000 w 41"/>
                <a:gd name="T9" fmla="*/ 5200988 h 16"/>
                <a:gd name="T10" fmla="*/ 11718750 w 41"/>
                <a:gd name="T11" fmla="*/ 576325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 bwMode="auto">
            <a:xfrm>
              <a:off x="0" y="6"/>
              <a:ext cx="1062" cy="975"/>
            </a:xfrm>
            <a:custGeom>
              <a:avLst/>
              <a:gdLst>
                <a:gd name="T0" fmla="*/ 69703085 w 210"/>
                <a:gd name="T1" fmla="*/ 65756460 h 193"/>
                <a:gd name="T2" fmla="*/ 65052608 w 210"/>
                <a:gd name="T3" fmla="*/ 52990053 h 193"/>
                <a:gd name="T4" fmla="*/ 60735780 w 210"/>
                <a:gd name="T5" fmla="*/ 41987466 h 193"/>
                <a:gd name="T6" fmla="*/ 70556564 w 210"/>
                <a:gd name="T7" fmla="*/ 39460367 h 193"/>
                <a:gd name="T8" fmla="*/ 62425933 w 210"/>
                <a:gd name="T9" fmla="*/ 34755350 h 193"/>
                <a:gd name="T10" fmla="*/ 67159327 w 210"/>
                <a:gd name="T11" fmla="*/ 35189690 h 193"/>
                <a:gd name="T12" fmla="*/ 67159327 w 210"/>
                <a:gd name="T13" fmla="*/ 32662616 h 193"/>
                <a:gd name="T14" fmla="*/ 57775561 w 210"/>
                <a:gd name="T15" fmla="*/ 33077481 h 193"/>
                <a:gd name="T16" fmla="*/ 54732835 w 210"/>
                <a:gd name="T17" fmla="*/ 52990053 h 193"/>
                <a:gd name="T18" fmla="*/ 53042045 w 210"/>
                <a:gd name="T19" fmla="*/ 35604580 h 193"/>
                <a:gd name="T20" fmla="*/ 50501655 w 210"/>
                <a:gd name="T21" fmla="*/ 28388696 h 193"/>
                <a:gd name="T22" fmla="*/ 53042045 w 210"/>
                <a:gd name="T23" fmla="*/ 21660029 h 193"/>
                <a:gd name="T24" fmla="*/ 51771853 w 210"/>
                <a:gd name="T25" fmla="*/ 15707760 h 193"/>
                <a:gd name="T26" fmla="*/ 50919011 w 210"/>
                <a:gd name="T27" fmla="*/ 10157212 h 193"/>
                <a:gd name="T28" fmla="*/ 56505369 w 210"/>
                <a:gd name="T29" fmla="*/ 16540092 h 193"/>
                <a:gd name="T30" fmla="*/ 63782390 w 210"/>
                <a:gd name="T31" fmla="*/ 7646369 h 193"/>
                <a:gd name="T32" fmla="*/ 62846535 w 210"/>
                <a:gd name="T33" fmla="*/ 15277144 h 193"/>
                <a:gd name="T34" fmla="*/ 61156383 w 210"/>
                <a:gd name="T35" fmla="*/ 20327437 h 193"/>
                <a:gd name="T36" fmla="*/ 61589385 w 210"/>
                <a:gd name="T37" fmla="*/ 28388696 h 193"/>
                <a:gd name="T38" fmla="*/ 85093807 w 210"/>
                <a:gd name="T39" fmla="*/ 12348198 h 193"/>
                <a:gd name="T40" fmla="*/ 38488508 w 210"/>
                <a:gd name="T41" fmla="*/ 414890 h 193"/>
                <a:gd name="T42" fmla="*/ 23938067 w 210"/>
                <a:gd name="T43" fmla="*/ 3356218 h 193"/>
                <a:gd name="T44" fmla="*/ 36381768 w 210"/>
                <a:gd name="T45" fmla="*/ 5119937 h 193"/>
                <a:gd name="T46" fmla="*/ 25628219 w 210"/>
                <a:gd name="T47" fmla="*/ 9324875 h 193"/>
                <a:gd name="T48" fmla="*/ 24791035 w 210"/>
                <a:gd name="T49" fmla="*/ 12348198 h 193"/>
                <a:gd name="T50" fmla="*/ 16241105 w 210"/>
                <a:gd name="T51" fmla="*/ 7212666 h 193"/>
                <a:gd name="T52" fmla="*/ 5586995 w 210"/>
                <a:gd name="T53" fmla="*/ 48785241 h 193"/>
                <a:gd name="T54" fmla="*/ 26061227 w 210"/>
                <a:gd name="T55" fmla="*/ 61966539 h 193"/>
                <a:gd name="T56" fmla="*/ 19287053 w 210"/>
                <a:gd name="T57" fmla="*/ 56432247 h 193"/>
                <a:gd name="T58" fmla="*/ 14970888 w 210"/>
                <a:gd name="T59" fmla="*/ 61551674 h 193"/>
                <a:gd name="T60" fmla="*/ 13700695 w 210"/>
                <a:gd name="T61" fmla="*/ 54336427 h 193"/>
                <a:gd name="T62" fmla="*/ 19703640 w 210"/>
                <a:gd name="T63" fmla="*/ 36437043 h 193"/>
                <a:gd name="T64" fmla="*/ 28670945 w 210"/>
                <a:gd name="T65" fmla="*/ 35189690 h 193"/>
                <a:gd name="T66" fmla="*/ 30378055 w 210"/>
                <a:gd name="T67" fmla="*/ 40309753 h 193"/>
                <a:gd name="T68" fmla="*/ 26061227 w 210"/>
                <a:gd name="T69" fmla="*/ 51312340 h 193"/>
                <a:gd name="T70" fmla="*/ 38908342 w 210"/>
                <a:gd name="T71" fmla="*/ 76328562 h 193"/>
                <a:gd name="T72" fmla="*/ 79606271 w 210"/>
                <a:gd name="T73" fmla="*/ 70445271 h 193"/>
                <a:gd name="T74" fmla="*/ 77833742 w 210"/>
                <a:gd name="T75" fmla="*/ 27957574 h 193"/>
                <a:gd name="T76" fmla="*/ 70556564 w 210"/>
                <a:gd name="T77" fmla="*/ 25447369 h 193"/>
                <a:gd name="T78" fmla="*/ 48309293 w 210"/>
                <a:gd name="T79" fmla="*/ 25864967 h 193"/>
                <a:gd name="T80" fmla="*/ 46185495 w 210"/>
                <a:gd name="T81" fmla="*/ 36950191 h 193"/>
                <a:gd name="T82" fmla="*/ 48811502 w 210"/>
                <a:gd name="T83" fmla="*/ 21242562 h 193"/>
                <a:gd name="T84" fmla="*/ 38071795 w 210"/>
                <a:gd name="T85" fmla="*/ 11002587 h 193"/>
                <a:gd name="T86" fmla="*/ 44912051 w 210"/>
                <a:gd name="T87" fmla="*/ 14859035 h 193"/>
                <a:gd name="T88" fmla="*/ 26061227 w 210"/>
                <a:gd name="T89" fmla="*/ 30566770 h 193"/>
                <a:gd name="T90" fmla="*/ 10237372 w 210"/>
                <a:gd name="T91" fmla="*/ 15707760 h 193"/>
                <a:gd name="T92" fmla="*/ 29104616 w 210"/>
                <a:gd name="T93" fmla="*/ 16954987 h 193"/>
                <a:gd name="T94" fmla="*/ 33841384 w 210"/>
                <a:gd name="T95" fmla="*/ 16954987 h 193"/>
                <a:gd name="T96" fmla="*/ 46185495 w 210"/>
                <a:gd name="T97" fmla="*/ 19063978 h 193"/>
                <a:gd name="T98" fmla="*/ 42387960 w 210"/>
                <a:gd name="T99" fmla="*/ 39460367 h 193"/>
                <a:gd name="T100" fmla="*/ 39761948 w 210"/>
                <a:gd name="T101" fmla="*/ 21660029 h 193"/>
                <a:gd name="T102" fmla="*/ 26061227 w 210"/>
                <a:gd name="T103" fmla="*/ 30566770 h 193"/>
                <a:gd name="T104" fmla="*/ 34257966 w 210"/>
                <a:gd name="T105" fmla="*/ 34755350 h 193"/>
                <a:gd name="T106" fmla="*/ 37638125 w 210"/>
                <a:gd name="T107" fmla="*/ 24601357 h 193"/>
                <a:gd name="T108" fmla="*/ 43641858 w 210"/>
                <a:gd name="T109" fmla="*/ 61551674 h 193"/>
                <a:gd name="T110" fmla="*/ 35111576 w 210"/>
                <a:gd name="T111" fmla="*/ 40723982 h 193"/>
                <a:gd name="T112" fmla="*/ 50081695 w 210"/>
                <a:gd name="T113" fmla="*/ 4492943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56" name="Freeform 221"/>
            <p:cNvSpPr>
              <a:spLocks/>
            </p:cNvSpPr>
            <p:nvPr userDrawn="1"/>
          </p:nvSpPr>
          <p:spPr bwMode="auto">
            <a:xfrm>
              <a:off x="253" y="472"/>
              <a:ext cx="85" cy="101"/>
            </a:xfrm>
            <a:custGeom>
              <a:avLst/>
              <a:gdLst>
                <a:gd name="T0" fmla="*/ 5468750 w 17"/>
                <a:gd name="T1" fmla="*/ 2089064 h 20"/>
                <a:gd name="T2" fmla="*/ 3515625 w 17"/>
                <a:gd name="T3" fmla="*/ 8460709 h 20"/>
                <a:gd name="T4" fmla="*/ 5468750 w 17"/>
                <a:gd name="T5" fmla="*/ 208906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57" name="Freeform 222"/>
            <p:cNvSpPr>
              <a:spLocks/>
            </p:cNvSpPr>
            <p:nvPr userDrawn="1"/>
          </p:nvSpPr>
          <p:spPr bwMode="auto">
            <a:xfrm>
              <a:off x="171" y="509"/>
              <a:ext cx="76" cy="136"/>
            </a:xfrm>
            <a:custGeom>
              <a:avLst/>
              <a:gdLst>
                <a:gd name="T0" fmla="*/ 2995175 w 15"/>
                <a:gd name="T1" fmla="*/ 4114715 h 27"/>
                <a:gd name="T2" fmla="*/ 1709463 w 15"/>
                <a:gd name="T3" fmla="*/ 10372372 h 27"/>
                <a:gd name="T4" fmla="*/ 6514274 w 15"/>
                <a:gd name="T5" fmla="*/ 6663154 h 27"/>
                <a:gd name="T6" fmla="*/ 5649723 w 15"/>
                <a:gd name="T7" fmla="*/ 3281101 h 27"/>
                <a:gd name="T8" fmla="*/ 2995175 w 15"/>
                <a:gd name="T9" fmla="*/ 4114715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58" name="Freeform 223"/>
            <p:cNvSpPr>
              <a:spLocks/>
            </p:cNvSpPr>
            <p:nvPr userDrawn="1"/>
          </p:nvSpPr>
          <p:spPr bwMode="auto">
            <a:xfrm>
              <a:off x="126" y="237"/>
              <a:ext cx="243" cy="117"/>
            </a:xfrm>
            <a:custGeom>
              <a:avLst/>
              <a:gdLst>
                <a:gd name="T0" fmla="*/ 17304536 w 48"/>
                <a:gd name="T1" fmla="*/ 882617 h 23"/>
                <a:gd name="T2" fmla="*/ 3923913 w 48"/>
                <a:gd name="T3" fmla="*/ 432564 h 23"/>
                <a:gd name="T4" fmla="*/ 422314 w 48"/>
                <a:gd name="T5" fmla="*/ 4053185 h 23"/>
                <a:gd name="T6" fmla="*/ 9460451 w 48"/>
                <a:gd name="T7" fmla="*/ 9425642 h 23"/>
                <a:gd name="T8" fmla="*/ 14661349 w 48"/>
                <a:gd name="T9" fmla="*/ 8993103 h 23"/>
                <a:gd name="T10" fmla="*/ 17304536 w 48"/>
                <a:gd name="T11" fmla="*/ 8543025 h 23"/>
                <a:gd name="T12" fmla="*/ 17304536 w 48"/>
                <a:gd name="T13" fmla="*/ 88261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59" name="Freeform 224"/>
            <p:cNvSpPr>
              <a:spLocks/>
            </p:cNvSpPr>
            <p:nvPr userDrawn="1"/>
          </p:nvSpPr>
          <p:spPr bwMode="auto">
            <a:xfrm>
              <a:off x="405" y="560"/>
              <a:ext cx="177" cy="187"/>
            </a:xfrm>
            <a:custGeom>
              <a:avLst/>
              <a:gdLst>
                <a:gd name="T0" fmla="*/ 10237372 w 35"/>
                <a:gd name="T1" fmla="*/ 850749 h 37"/>
                <a:gd name="T2" fmla="*/ 4733516 w 35"/>
                <a:gd name="T3" fmla="*/ 850749 h 37"/>
                <a:gd name="T4" fmla="*/ 1690153 w 35"/>
                <a:gd name="T5" fmla="*/ 8500964 h 37"/>
                <a:gd name="T6" fmla="*/ 12009900 w 35"/>
                <a:gd name="T7" fmla="*/ 9348499 h 37"/>
                <a:gd name="T8" fmla="*/ 10237372 w 35"/>
                <a:gd name="T9" fmla="*/ 850749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60" name="Freeform 225"/>
            <p:cNvSpPr>
              <a:spLocks/>
            </p:cNvSpPr>
            <p:nvPr userDrawn="1"/>
          </p:nvSpPr>
          <p:spPr bwMode="auto">
            <a:xfrm>
              <a:off x="809" y="373"/>
              <a:ext cx="177" cy="38"/>
            </a:xfrm>
            <a:custGeom>
              <a:avLst/>
              <a:gdLst>
                <a:gd name="T0" fmla="*/ 2106740 w 35"/>
                <a:gd name="T1" fmla="*/ 0 h 7"/>
                <a:gd name="T2" fmla="*/ 6006960 w 35"/>
                <a:gd name="T3" fmla="*/ 3762179 h 7"/>
                <a:gd name="T4" fmla="*/ 2106740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61" name="Freeform 226"/>
            <p:cNvSpPr>
              <a:spLocks/>
            </p:cNvSpPr>
            <p:nvPr userDrawn="1"/>
          </p:nvSpPr>
          <p:spPr bwMode="auto">
            <a:xfrm>
              <a:off x="869" y="370"/>
              <a:ext cx="136" cy="79"/>
            </a:xfrm>
            <a:custGeom>
              <a:avLst/>
              <a:gdLst>
                <a:gd name="T0" fmla="*/ 2876113 w 27"/>
                <a:gd name="T1" fmla="*/ 4578188 h 16"/>
                <a:gd name="T2" fmla="*/ 10372372 w 27"/>
                <a:gd name="T3" fmla="*/ 2144880 h 16"/>
                <a:gd name="T4" fmla="*/ 7071995 w 27"/>
                <a:gd name="T5" fmla="*/ 360758 h 16"/>
                <a:gd name="T6" fmla="*/ 2876113 w 27"/>
                <a:gd name="T7" fmla="*/ 3867884 h 16"/>
                <a:gd name="T8" fmla="*/ 2876113 w 27"/>
                <a:gd name="T9" fmla="*/ 4578188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62" name="Freeform 227"/>
            <p:cNvSpPr>
              <a:spLocks/>
            </p:cNvSpPr>
            <p:nvPr userDrawn="1"/>
          </p:nvSpPr>
          <p:spPr bwMode="auto">
            <a:xfrm>
              <a:off x="863" y="421"/>
              <a:ext cx="177" cy="85"/>
            </a:xfrm>
            <a:custGeom>
              <a:avLst/>
              <a:gdLst>
                <a:gd name="T0" fmla="*/ 10654085 w 35"/>
                <a:gd name="T1" fmla="*/ 2343750 h 17"/>
                <a:gd name="T2" fmla="*/ 3380154 w 35"/>
                <a:gd name="T3" fmla="*/ 3906250 h 17"/>
                <a:gd name="T4" fmla="*/ 2543632 w 35"/>
                <a:gd name="T5" fmla="*/ 5078125 h 17"/>
                <a:gd name="T6" fmla="*/ 11593318 w 35"/>
                <a:gd name="T7" fmla="*/ 4687500 h 17"/>
                <a:gd name="T8" fmla="*/ 10654085 w 35"/>
                <a:gd name="T9" fmla="*/ 2343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63" name="Freeform 228"/>
            <p:cNvSpPr>
              <a:spLocks/>
            </p:cNvSpPr>
            <p:nvPr userDrawn="1"/>
          </p:nvSpPr>
          <p:spPr bwMode="auto">
            <a:xfrm>
              <a:off x="749" y="500"/>
              <a:ext cx="247" cy="60"/>
            </a:xfrm>
            <a:custGeom>
              <a:avLst/>
              <a:gdLst>
                <a:gd name="T0" fmla="*/ 16702568 w 49"/>
                <a:gd name="T1" fmla="*/ 1171875 h 12"/>
                <a:gd name="T2" fmla="*/ 12074444 w 49"/>
                <a:gd name="T3" fmla="*/ 390625 h 12"/>
                <a:gd name="T4" fmla="*/ 2886684 w 49"/>
                <a:gd name="T5" fmla="*/ 0 h 12"/>
                <a:gd name="T6" fmla="*/ 820000 w 49"/>
                <a:gd name="T7" fmla="*/ 1953125 h 12"/>
                <a:gd name="T8" fmla="*/ 8351599 w 49"/>
                <a:gd name="T9" fmla="*/ 3125000 h 12"/>
                <a:gd name="T10" fmla="*/ 17113214 w 49"/>
                <a:gd name="T11" fmla="*/ 3125000 h 12"/>
                <a:gd name="T12" fmla="*/ 16702568 w 49"/>
                <a:gd name="T13" fmla="*/ 1171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64" name="Freeform 229"/>
            <p:cNvSpPr>
              <a:spLocks/>
            </p:cNvSpPr>
            <p:nvPr userDrawn="1"/>
          </p:nvSpPr>
          <p:spPr bwMode="auto">
            <a:xfrm>
              <a:off x="774" y="557"/>
              <a:ext cx="202" cy="54"/>
            </a:xfrm>
            <a:custGeom>
              <a:avLst/>
              <a:gdLst>
                <a:gd name="T0" fmla="*/ 15656571 w 40"/>
                <a:gd name="T1" fmla="*/ 686993 h 11"/>
                <a:gd name="T2" fmla="*/ 10979670 w 40"/>
                <a:gd name="T3" fmla="*/ 1371148 h 11"/>
                <a:gd name="T4" fmla="*/ 5524352 w 40"/>
                <a:gd name="T5" fmla="*/ 1034939 h 11"/>
                <a:gd name="T6" fmla="*/ 413676 w 40"/>
                <a:gd name="T7" fmla="*/ 686993 h 11"/>
                <a:gd name="T8" fmla="*/ 14829244 w 40"/>
                <a:gd name="T9" fmla="*/ 2674404 h 11"/>
                <a:gd name="T10" fmla="*/ 15656571 w 40"/>
                <a:gd name="T11" fmla="*/ 68699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65" name="Freeform 230"/>
            <p:cNvSpPr>
              <a:spLocks/>
            </p:cNvSpPr>
            <p:nvPr userDrawn="1"/>
          </p:nvSpPr>
          <p:spPr bwMode="auto">
            <a:xfrm>
              <a:off x="762" y="601"/>
              <a:ext cx="209" cy="174"/>
            </a:xfrm>
            <a:custGeom>
              <a:avLst/>
              <a:gdLst>
                <a:gd name="T0" fmla="*/ 12790815 w 41"/>
                <a:gd name="T1" fmla="*/ 4223241 h 34"/>
                <a:gd name="T2" fmla="*/ 5896104 w 41"/>
                <a:gd name="T3" fmla="*/ 2857571 h 34"/>
                <a:gd name="T4" fmla="*/ 1790065 w 41"/>
                <a:gd name="T5" fmla="*/ 7076805 h 34"/>
                <a:gd name="T6" fmla="*/ 436861 w 41"/>
                <a:gd name="T7" fmla="*/ 8909552 h 34"/>
                <a:gd name="T8" fmla="*/ 4106014 w 41"/>
                <a:gd name="T9" fmla="*/ 8909552 h 34"/>
                <a:gd name="T10" fmla="*/ 7771864 w 41"/>
                <a:gd name="T11" fmla="*/ 12682840 h 34"/>
                <a:gd name="T12" fmla="*/ 9561954 w 41"/>
                <a:gd name="T13" fmla="*/ 14156937 h 34"/>
                <a:gd name="T14" fmla="*/ 13231107 w 41"/>
                <a:gd name="T15" fmla="*/ 8909552 h 34"/>
                <a:gd name="T16" fmla="*/ 17791599 w 41"/>
                <a:gd name="T17" fmla="*/ 8909552 h 34"/>
                <a:gd name="T18" fmla="*/ 12790815 w 41"/>
                <a:gd name="T19" fmla="*/ 422324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66" name="Freeform 231"/>
            <p:cNvSpPr>
              <a:spLocks/>
            </p:cNvSpPr>
            <p:nvPr userDrawn="1"/>
          </p:nvSpPr>
          <p:spPr bwMode="auto">
            <a:xfrm>
              <a:off x="901" y="522"/>
              <a:ext cx="126" cy="316"/>
            </a:xfrm>
            <a:custGeom>
              <a:avLst/>
              <a:gdLst>
                <a:gd name="T0" fmla="*/ 9161137 w 25"/>
                <a:gd name="T1" fmla="*/ 796912 h 63"/>
                <a:gd name="T2" fmla="*/ 7522175 w 25"/>
                <a:gd name="T3" fmla="*/ 6784826 h 63"/>
                <a:gd name="T4" fmla="*/ 2884251 w 25"/>
                <a:gd name="T5" fmla="*/ 7994419 h 63"/>
                <a:gd name="T6" fmla="*/ 2884251 w 25"/>
                <a:gd name="T7" fmla="*/ 9188212 h 63"/>
                <a:gd name="T8" fmla="*/ 7095735 w 25"/>
                <a:gd name="T9" fmla="*/ 13664698 h 63"/>
                <a:gd name="T10" fmla="*/ 4949653 w 25"/>
                <a:gd name="T11" fmla="*/ 18058763 h 63"/>
                <a:gd name="T12" fmla="*/ 0 w 25"/>
                <a:gd name="T13" fmla="*/ 22040197 h 63"/>
                <a:gd name="T14" fmla="*/ 2064767 w 25"/>
                <a:gd name="T15" fmla="*/ 23249765 h 63"/>
                <a:gd name="T16" fmla="*/ 6685928 w 25"/>
                <a:gd name="T17" fmla="*/ 24843614 h 63"/>
                <a:gd name="T18" fmla="*/ 9586947 w 25"/>
                <a:gd name="T19" fmla="*/ 22852884 h 63"/>
                <a:gd name="T20" fmla="*/ 10406426 w 25"/>
                <a:gd name="T21" fmla="*/ 5591028 h 63"/>
                <a:gd name="T22" fmla="*/ 10406426 w 25"/>
                <a:gd name="T23" fmla="*/ 796912 h 63"/>
                <a:gd name="T24" fmla="*/ 9161137 w 25"/>
                <a:gd name="T25" fmla="*/ 79691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1033" name="Group 232"/>
          <p:cNvGrpSpPr>
            <a:grpSpLocks/>
          </p:cNvGrpSpPr>
          <p:nvPr/>
        </p:nvGrpSpPr>
        <p:grpSpPr bwMode="auto">
          <a:xfrm>
            <a:off x="9245600" y="1"/>
            <a:ext cx="3090333" cy="2055813"/>
            <a:chOff x="0" y="0"/>
            <a:chExt cx="1748" cy="1556"/>
          </a:xfrm>
        </p:grpSpPr>
        <p:sp>
          <p:nvSpPr>
            <p:cNvPr id="1039" name="Freeform 233"/>
            <p:cNvSpPr>
              <a:spLocks/>
            </p:cNvSpPr>
            <p:nvPr userDrawn="1"/>
          </p:nvSpPr>
          <p:spPr bwMode="auto">
            <a:xfrm>
              <a:off x="81" y="0"/>
              <a:ext cx="1585" cy="1443"/>
            </a:xfrm>
            <a:custGeom>
              <a:avLst/>
              <a:gdLst>
                <a:gd name="T0" fmla="*/ 116030 w 546"/>
                <a:gd name="T1" fmla="*/ 21024 h 497"/>
                <a:gd name="T2" fmla="*/ 55678 w 546"/>
                <a:gd name="T3" fmla="*/ 358151 h 497"/>
                <a:gd name="T4" fmla="*/ 126768 w 546"/>
                <a:gd name="T5" fmla="*/ 1984639 h 497"/>
                <a:gd name="T6" fmla="*/ 272907 w 546"/>
                <a:gd name="T7" fmla="*/ 2308179 h 497"/>
                <a:gd name="T8" fmla="*/ 797203 w 546"/>
                <a:gd name="T9" fmla="*/ 2433394 h 497"/>
                <a:gd name="T10" fmla="*/ 1028717 w 546"/>
                <a:gd name="T11" fmla="*/ 2499180 h 497"/>
                <a:gd name="T12" fmla="*/ 2623073 w 546"/>
                <a:gd name="T13" fmla="*/ 2398495 h 497"/>
                <a:gd name="T14" fmla="*/ 2687608 w 546"/>
                <a:gd name="T15" fmla="*/ 843449 h 497"/>
                <a:gd name="T16" fmla="*/ 1860506 w 546"/>
                <a:gd name="T17" fmla="*/ 80227 h 497"/>
                <a:gd name="T18" fmla="*/ 1256104 w 546"/>
                <a:gd name="T19" fmla="*/ 146097 h 497"/>
                <a:gd name="T20" fmla="*/ 998829 w 546"/>
                <a:gd name="T21" fmla="*/ 55705 h 497"/>
                <a:gd name="T22" fmla="*/ 760707 w 546"/>
                <a:gd name="T23" fmla="*/ 10081 h 497"/>
                <a:gd name="T24" fmla="*/ 116030 w 546"/>
                <a:gd name="T25" fmla="*/ 21024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grpSp>
          <p:nvGrpSpPr>
            <p:cNvPr id="1040" name="Group 234"/>
            <p:cNvGrpSpPr>
              <a:grpSpLocks/>
            </p:cNvGrpSpPr>
            <p:nvPr userDrawn="1"/>
          </p:nvGrpSpPr>
          <p:grpSpPr bwMode="auto">
            <a:xfrm>
              <a:off x="0" y="5"/>
              <a:ext cx="1748" cy="1551"/>
              <a:chOff x="0" y="0"/>
              <a:chExt cx="2958" cy="2699"/>
            </a:xfrm>
          </p:grpSpPr>
          <p:sp>
            <p:nvSpPr>
              <p:cNvPr id="1041" name="Freeform 235"/>
              <p:cNvSpPr>
                <a:spLocks/>
              </p:cNvSpPr>
              <p:nvPr/>
            </p:nvSpPr>
            <p:spPr bwMode="auto">
              <a:xfrm>
                <a:off x="142" y="0"/>
                <a:ext cx="490" cy="186"/>
              </a:xfrm>
              <a:custGeom>
                <a:avLst/>
                <a:gdLst>
                  <a:gd name="T0" fmla="*/ 30144148 w 97"/>
                  <a:gd name="T1" fmla="*/ 10215371 h 37"/>
                  <a:gd name="T2" fmla="*/ 38617900 w 97"/>
                  <a:gd name="T3" fmla="*/ 8199277 h 37"/>
                  <a:gd name="T4" fmla="*/ 39032723 w 97"/>
                  <a:gd name="T5" fmla="*/ 6892692 h 37"/>
                  <a:gd name="T6" fmla="*/ 37354625 w 97"/>
                  <a:gd name="T7" fmla="*/ 0 h 37"/>
                  <a:gd name="T8" fmla="*/ 10569249 w 97"/>
                  <a:gd name="T9" fmla="*/ 0 h 37"/>
                  <a:gd name="T10" fmla="*/ 4286000 w 97"/>
                  <a:gd name="T11" fmla="*/ 9005220 h 37"/>
                  <a:gd name="T12" fmla="*/ 30144148 w 97"/>
                  <a:gd name="T13" fmla="*/ 10215371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 bwMode="auto">
              <a:xfrm>
                <a:off x="0" y="0"/>
                <a:ext cx="2958" cy="2699"/>
              </a:xfrm>
              <a:custGeom>
                <a:avLst/>
                <a:gdLst>
                  <a:gd name="T0" fmla="*/ 215330715 w 585"/>
                  <a:gd name="T1" fmla="*/ 415762 h 534"/>
                  <a:gd name="T2" fmla="*/ 67100931 w 585"/>
                  <a:gd name="T3" fmla="*/ 0 h 534"/>
                  <a:gd name="T4" fmla="*/ 96167685 w 585"/>
                  <a:gd name="T5" fmla="*/ 8935434 h 534"/>
                  <a:gd name="T6" fmla="*/ 74372468 w 585"/>
                  <a:gd name="T7" fmla="*/ 16604122 h 534"/>
                  <a:gd name="T8" fmla="*/ 88479630 w 585"/>
                  <a:gd name="T9" fmla="*/ 30243422 h 534"/>
                  <a:gd name="T10" fmla="*/ 31605027 w 585"/>
                  <a:gd name="T11" fmla="*/ 25523159 h 534"/>
                  <a:gd name="T12" fmla="*/ 11063016 w 585"/>
                  <a:gd name="T13" fmla="*/ 26789804 h 534"/>
                  <a:gd name="T14" fmla="*/ 85019094 w 585"/>
                  <a:gd name="T15" fmla="*/ 207375775 h 534"/>
                  <a:gd name="T16" fmla="*/ 61521662 w 585"/>
                  <a:gd name="T17" fmla="*/ 145273114 h 534"/>
                  <a:gd name="T18" fmla="*/ 44872885 w 585"/>
                  <a:gd name="T19" fmla="*/ 160096320 h 534"/>
                  <a:gd name="T20" fmla="*/ 40142836 w 585"/>
                  <a:gd name="T21" fmla="*/ 185286613 h 534"/>
                  <a:gd name="T22" fmla="*/ 52980607 w 585"/>
                  <a:gd name="T23" fmla="*/ 112833146 h 534"/>
                  <a:gd name="T24" fmla="*/ 65415022 w 585"/>
                  <a:gd name="T25" fmla="*/ 97076025 h 534"/>
                  <a:gd name="T26" fmla="*/ 89332733 w 585"/>
                  <a:gd name="T27" fmla="*/ 100945304 h 534"/>
                  <a:gd name="T28" fmla="*/ 80372035 w 585"/>
                  <a:gd name="T29" fmla="*/ 130354113 h 534"/>
                  <a:gd name="T30" fmla="*/ 82060426 w 585"/>
                  <a:gd name="T31" fmla="*/ 168180614 h 534"/>
                  <a:gd name="T32" fmla="*/ 220060764 w 585"/>
                  <a:gd name="T33" fmla="*/ 205690785 h 534"/>
                  <a:gd name="T34" fmla="*/ 194038252 w 585"/>
                  <a:gd name="T35" fmla="*/ 181833101 h 534"/>
                  <a:gd name="T36" fmla="*/ 181603194 w 585"/>
                  <a:gd name="T37" fmla="*/ 146958746 h 534"/>
                  <a:gd name="T38" fmla="*/ 169185065 w 585"/>
                  <a:gd name="T39" fmla="*/ 115016642 h 534"/>
                  <a:gd name="T40" fmla="*/ 196560081 w 585"/>
                  <a:gd name="T41" fmla="*/ 109029724 h 534"/>
                  <a:gd name="T42" fmla="*/ 173915114 w 585"/>
                  <a:gd name="T43" fmla="*/ 94958391 h 534"/>
                  <a:gd name="T44" fmla="*/ 187602635 w 585"/>
                  <a:gd name="T45" fmla="*/ 96225168 h 534"/>
                  <a:gd name="T46" fmla="*/ 187186219 w 585"/>
                  <a:gd name="T47" fmla="*/ 88975335 h 534"/>
                  <a:gd name="T48" fmla="*/ 160644672 w 585"/>
                  <a:gd name="T49" fmla="*/ 89826349 h 534"/>
                  <a:gd name="T50" fmla="*/ 152539661 w 585"/>
                  <a:gd name="T51" fmla="*/ 146107858 h 534"/>
                  <a:gd name="T52" fmla="*/ 148312239 w 585"/>
                  <a:gd name="T53" fmla="*/ 97910794 h 534"/>
                  <a:gd name="T54" fmla="*/ 141456986 w 585"/>
                  <a:gd name="T55" fmla="*/ 77522872 h 534"/>
                  <a:gd name="T56" fmla="*/ 148312239 w 585"/>
                  <a:gd name="T57" fmla="*/ 57884240 h 534"/>
                  <a:gd name="T58" fmla="*/ 144851581 w 585"/>
                  <a:gd name="T59" fmla="*/ 42127918 h 534"/>
                  <a:gd name="T60" fmla="*/ 141456986 w 585"/>
                  <a:gd name="T61" fmla="*/ 26374173 h 534"/>
                  <a:gd name="T62" fmla="*/ 157686126 w 585"/>
                  <a:gd name="T63" fmla="*/ 43895803 h 534"/>
                  <a:gd name="T64" fmla="*/ 177290071 w 585"/>
                  <a:gd name="T65" fmla="*/ 20054394 h 534"/>
                  <a:gd name="T66" fmla="*/ 174768217 w 585"/>
                  <a:gd name="T67" fmla="*/ 40445506 h 534"/>
                  <a:gd name="T68" fmla="*/ 171373621 w 585"/>
                  <a:gd name="T69" fmla="*/ 55364511 h 534"/>
                  <a:gd name="T70" fmla="*/ 171373621 w 585"/>
                  <a:gd name="T71" fmla="*/ 77103895 h 534"/>
                  <a:gd name="T72" fmla="*/ 238395318 w 585"/>
                  <a:gd name="T73" fmla="*/ 77103895 h 534"/>
                  <a:gd name="T74" fmla="*/ 236706295 w 585"/>
                  <a:gd name="T75" fmla="*/ 32357866 h 534"/>
                  <a:gd name="T76" fmla="*/ 106394547 w 585"/>
                  <a:gd name="T77" fmla="*/ 29408683 h 534"/>
                  <a:gd name="T78" fmla="*/ 125248172 w 585"/>
                  <a:gd name="T79" fmla="*/ 39610767 h 534"/>
                  <a:gd name="T80" fmla="*/ 73103744 w 585"/>
                  <a:gd name="T81" fmla="*/ 83090934 h 534"/>
                  <a:gd name="T82" fmla="*/ 29499583 w 585"/>
                  <a:gd name="T83" fmla="*/ 41712155 h 534"/>
                  <a:gd name="T84" fmla="*/ 81627724 w 585"/>
                  <a:gd name="T85" fmla="*/ 45162428 h 534"/>
                  <a:gd name="T86" fmla="*/ 93976545 w 585"/>
                  <a:gd name="T87" fmla="*/ 44746817 h 534"/>
                  <a:gd name="T88" fmla="*/ 129042229 w 585"/>
                  <a:gd name="T89" fmla="*/ 51564466 h 534"/>
                  <a:gd name="T90" fmla="*/ 117975967 w 585"/>
                  <a:gd name="T91" fmla="*/ 109029724 h 534"/>
                  <a:gd name="T92" fmla="*/ 111124728 w 585"/>
                  <a:gd name="T93" fmla="*/ 58316277 h 534"/>
                  <a:gd name="T94" fmla="*/ 73103744 w 585"/>
                  <a:gd name="T95" fmla="*/ 83090934 h 534"/>
                  <a:gd name="T96" fmla="*/ 95331663 w 585"/>
                  <a:gd name="T97" fmla="*/ 95809405 h 534"/>
                  <a:gd name="T98" fmla="*/ 105541571 w 585"/>
                  <a:gd name="T99" fmla="*/ 67317568 h 534"/>
                  <a:gd name="T100" fmla="*/ 139269092 w 585"/>
                  <a:gd name="T101" fmla="*/ 124367711 h 534"/>
                  <a:gd name="T102" fmla="*/ 91854688 w 585"/>
                  <a:gd name="T103" fmla="*/ 136670547 h 534"/>
                  <a:gd name="T104" fmla="*/ 132000770 w 585"/>
                  <a:gd name="T105" fmla="*/ 117965163 h 534"/>
                  <a:gd name="T106" fmla="*/ 135894130 w 585"/>
                  <a:gd name="T107" fmla="*/ 56614249 h 534"/>
                  <a:gd name="T108" fmla="*/ 133772279 w 585"/>
                  <a:gd name="T109" fmla="*/ 90743221 h 534"/>
                  <a:gd name="T110" fmla="*/ 127770127 w 585"/>
                  <a:gd name="T111" fmla="*/ 61350787 h 534"/>
                  <a:gd name="T112" fmla="*/ 216682586 w 585"/>
                  <a:gd name="T113" fmla="*/ 76253007 h 534"/>
                  <a:gd name="T114" fmla="*/ 196979717 w 585"/>
                  <a:gd name="T115" fmla="*/ 69003200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43" name="Freeform 237"/>
              <p:cNvSpPr>
                <a:spLocks/>
              </p:cNvSpPr>
              <p:nvPr/>
            </p:nvSpPr>
            <p:spPr bwMode="auto">
              <a:xfrm>
                <a:off x="703" y="1269"/>
                <a:ext cx="237" cy="282"/>
              </a:xfrm>
              <a:custGeom>
                <a:avLst/>
                <a:gdLst>
                  <a:gd name="T0" fmla="*/ 16751508 w 47"/>
                  <a:gd name="T1" fmla="*/ 6246592 h 56"/>
                  <a:gd name="T2" fmla="*/ 11277100 w 47"/>
                  <a:gd name="T3" fmla="*/ 23156193 h 56"/>
                  <a:gd name="T4" fmla="*/ 16751508 w 47"/>
                  <a:gd name="T5" fmla="*/ 6246592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44" name="Freeform 238"/>
              <p:cNvSpPr>
                <a:spLocks/>
              </p:cNvSpPr>
              <p:nvPr/>
            </p:nvSpPr>
            <p:spPr bwMode="auto">
              <a:xfrm>
                <a:off x="484" y="1384"/>
                <a:ext cx="209" cy="381"/>
              </a:xfrm>
              <a:custGeom>
                <a:avLst/>
                <a:gdLst>
                  <a:gd name="T0" fmla="*/ 8667184 w 41"/>
                  <a:gd name="T1" fmla="*/ 11962816 h 75"/>
                  <a:gd name="T2" fmla="*/ 5455787 w 41"/>
                  <a:gd name="T3" fmla="*/ 30644582 h 75"/>
                  <a:gd name="T4" fmla="*/ 18245950 w 41"/>
                  <a:gd name="T5" fmla="*/ 19987753 h 75"/>
                  <a:gd name="T6" fmla="*/ 16896829 w 41"/>
                  <a:gd name="T7" fmla="*/ 10656829 h 75"/>
                  <a:gd name="T8" fmla="*/ 8667184 w 41"/>
                  <a:gd name="T9" fmla="*/ 11962816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45" name="Freeform 239"/>
              <p:cNvSpPr>
                <a:spLocks/>
              </p:cNvSpPr>
              <p:nvPr/>
            </p:nvSpPr>
            <p:spPr bwMode="auto">
              <a:xfrm>
                <a:off x="355" y="627"/>
                <a:ext cx="683" cy="318"/>
              </a:xfrm>
              <a:custGeom>
                <a:avLst/>
                <a:gdLst>
                  <a:gd name="T0" fmla="*/ 48111744 w 135"/>
                  <a:gd name="T1" fmla="*/ 1670979 h 63"/>
                  <a:gd name="T2" fmla="*/ 10261761 w 135"/>
                  <a:gd name="T3" fmla="*/ 1670979 h 63"/>
                  <a:gd name="T4" fmla="*/ 854934 w 135"/>
                  <a:gd name="T5" fmla="*/ 10518274 h 63"/>
                  <a:gd name="T6" fmla="*/ 25791072 w 135"/>
                  <a:gd name="T7" fmla="*/ 24460010 h 63"/>
                  <a:gd name="T8" fmla="*/ 41237142 w 135"/>
                  <a:gd name="T9" fmla="*/ 22792367 h 63"/>
                  <a:gd name="T10" fmla="*/ 48529781 w 135"/>
                  <a:gd name="T11" fmla="*/ 22376201 h 63"/>
                  <a:gd name="T12" fmla="*/ 48111744 w 135"/>
                  <a:gd name="T13" fmla="*/ 1670979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46" name="Freeform 240"/>
              <p:cNvSpPr>
                <a:spLocks/>
              </p:cNvSpPr>
              <p:nvPr/>
            </p:nvSpPr>
            <p:spPr bwMode="auto">
              <a:xfrm>
                <a:off x="1128" y="1526"/>
                <a:ext cx="490" cy="516"/>
              </a:xfrm>
              <a:custGeom>
                <a:avLst/>
                <a:gdLst>
                  <a:gd name="T0" fmla="*/ 28364463 w 97"/>
                  <a:gd name="T1" fmla="*/ 2110268 h 102"/>
                  <a:gd name="T2" fmla="*/ 13177151 w 97"/>
                  <a:gd name="T3" fmla="*/ 2110268 h 102"/>
                  <a:gd name="T4" fmla="*/ 5118222 w 97"/>
                  <a:gd name="T5" fmla="*/ 24421794 h 102"/>
                  <a:gd name="T6" fmla="*/ 33499704 w 97"/>
                  <a:gd name="T7" fmla="*/ 26615184 h 102"/>
                  <a:gd name="T8" fmla="*/ 28364463 w 97"/>
                  <a:gd name="T9" fmla="*/ 2110268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47" name="Freeform 241"/>
              <p:cNvSpPr>
                <a:spLocks/>
              </p:cNvSpPr>
              <p:nvPr/>
            </p:nvSpPr>
            <p:spPr bwMode="auto">
              <a:xfrm>
                <a:off x="2255" y="1005"/>
                <a:ext cx="500" cy="96"/>
              </a:xfrm>
              <a:custGeom>
                <a:avLst/>
                <a:gdLst>
                  <a:gd name="T0" fmla="*/ 6371747 w 99"/>
                  <a:gd name="T1" fmla="*/ 0 h 19"/>
                  <a:gd name="T2" fmla="*/ 16929576 w 99"/>
                  <a:gd name="T3" fmla="*/ 6388320 h 19"/>
                  <a:gd name="T4" fmla="*/ 6371747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48" name="Freeform 242"/>
              <p:cNvSpPr>
                <a:spLocks/>
              </p:cNvSpPr>
              <p:nvPr/>
            </p:nvSpPr>
            <p:spPr bwMode="auto">
              <a:xfrm>
                <a:off x="2421" y="987"/>
                <a:ext cx="385" cy="236"/>
              </a:xfrm>
              <a:custGeom>
                <a:avLst/>
                <a:gdLst>
                  <a:gd name="T0" fmla="*/ 9074212 w 76"/>
                  <a:gd name="T1" fmla="*/ 14970876 h 47"/>
                  <a:gd name="T2" fmla="*/ 30384767 w 76"/>
                  <a:gd name="T3" fmla="*/ 6844000 h 47"/>
                  <a:gd name="T4" fmla="*/ 20803541 w 76"/>
                  <a:gd name="T5" fmla="*/ 1203349 h 47"/>
                  <a:gd name="T6" fmla="*/ 8213504 w 76"/>
                  <a:gd name="T7" fmla="*/ 12949913 h 47"/>
                  <a:gd name="T8" fmla="*/ 9074212 w 76"/>
                  <a:gd name="T9" fmla="*/ 14970876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49" name="Freeform 243"/>
              <p:cNvSpPr>
                <a:spLocks/>
              </p:cNvSpPr>
              <p:nvPr/>
            </p:nvSpPr>
            <p:spPr bwMode="auto">
              <a:xfrm>
                <a:off x="2407" y="1183"/>
                <a:ext cx="415" cy="186"/>
              </a:xfrm>
              <a:custGeom>
                <a:avLst/>
                <a:gdLst>
                  <a:gd name="T0" fmla="*/ 30951171 w 82"/>
                  <a:gd name="T1" fmla="*/ 2436957 h 37"/>
                  <a:gd name="T2" fmla="*/ 10282966 w 82"/>
                  <a:gd name="T3" fmla="*/ 6892692 h 37"/>
                  <a:gd name="T4" fmla="*/ 7311085 w 82"/>
                  <a:gd name="T5" fmla="*/ 10636259 h 37"/>
                  <a:gd name="T6" fmla="*/ 32734223 w 82"/>
                  <a:gd name="T7" fmla="*/ 9409453 h 37"/>
                  <a:gd name="T8" fmla="*/ 35287658 w 82"/>
                  <a:gd name="T9" fmla="*/ 8199277 h 37"/>
                  <a:gd name="T10" fmla="*/ 35287658 w 82"/>
                  <a:gd name="T11" fmla="*/ 0 h 37"/>
                  <a:gd name="T12" fmla="*/ 30951171 w 82"/>
                  <a:gd name="T13" fmla="*/ 243695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50" name="Freeform 244"/>
              <p:cNvSpPr>
                <a:spLocks/>
              </p:cNvSpPr>
              <p:nvPr/>
            </p:nvSpPr>
            <p:spPr bwMode="auto">
              <a:xfrm>
                <a:off x="2083" y="1361"/>
                <a:ext cx="699" cy="165"/>
              </a:xfrm>
              <a:custGeom>
                <a:avLst/>
                <a:gdLst>
                  <a:gd name="T0" fmla="*/ 9068801 w 138"/>
                  <a:gd name="T1" fmla="*/ 390625 h 33"/>
                  <a:gd name="T2" fmla="*/ 3514390 w 138"/>
                  <a:gd name="T3" fmla="*/ 5468750 h 33"/>
                  <a:gd name="T4" fmla="*/ 24723356 w 138"/>
                  <a:gd name="T5" fmla="*/ 8593750 h 33"/>
                  <a:gd name="T6" fmla="*/ 50732762 w 138"/>
                  <a:gd name="T7" fmla="*/ 8984375 h 33"/>
                  <a:gd name="T8" fmla="*/ 49366277 w 138"/>
                  <a:gd name="T9" fmla="*/ 3125000 h 33"/>
                  <a:gd name="T10" fmla="*/ 35498872 w 138"/>
                  <a:gd name="T11" fmla="*/ 1171875 h 33"/>
                  <a:gd name="T12" fmla="*/ 9068801 w 138"/>
                  <a:gd name="T13" fmla="*/ 390625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51" name="Freeform 245"/>
              <p:cNvSpPr>
                <a:spLocks/>
              </p:cNvSpPr>
              <p:nvPr/>
            </p:nvSpPr>
            <p:spPr bwMode="auto">
              <a:xfrm>
                <a:off x="2160" y="1522"/>
                <a:ext cx="565" cy="146"/>
              </a:xfrm>
              <a:custGeom>
                <a:avLst/>
                <a:gdLst>
                  <a:gd name="T0" fmla="*/ 41069603 w 112"/>
                  <a:gd name="T1" fmla="*/ 7865780 h 29"/>
                  <a:gd name="T2" fmla="*/ 43229436 w 112"/>
                  <a:gd name="T3" fmla="*/ 1643285 h 29"/>
                  <a:gd name="T4" fmla="*/ 31017198 w 112"/>
                  <a:gd name="T5" fmla="*/ 4104382 h 29"/>
                  <a:gd name="T6" fmla="*/ 15129747 w 112"/>
                  <a:gd name="T7" fmla="*/ 2457905 h 29"/>
                  <a:gd name="T8" fmla="*/ 823155 w 112"/>
                  <a:gd name="T9" fmla="*/ 1643285 h 29"/>
                  <a:gd name="T10" fmla="*/ 41069603 w 112"/>
                  <a:gd name="T11" fmla="*/ 7865780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52" name="Freeform 246"/>
              <p:cNvSpPr>
                <a:spLocks/>
              </p:cNvSpPr>
              <p:nvPr/>
            </p:nvSpPr>
            <p:spPr bwMode="auto">
              <a:xfrm>
                <a:off x="2123" y="1637"/>
                <a:ext cx="581" cy="481"/>
              </a:xfrm>
              <a:custGeom>
                <a:avLst/>
                <a:gdLst>
                  <a:gd name="T0" fmla="*/ 1263867 w 115"/>
                  <a:gd name="T1" fmla="*/ 22862695 h 95"/>
                  <a:gd name="T2" fmla="*/ 11010359 w 115"/>
                  <a:gd name="T3" fmla="*/ 23281939 h 95"/>
                  <a:gd name="T4" fmla="*/ 21253172 w 115"/>
                  <a:gd name="T5" fmla="*/ 33274481 h 95"/>
                  <a:gd name="T6" fmla="*/ 25044935 w 115"/>
                  <a:gd name="T7" fmla="*/ 36255410 h 95"/>
                  <a:gd name="T8" fmla="*/ 34356692 w 115"/>
                  <a:gd name="T9" fmla="*/ 22440199 h 95"/>
                  <a:gd name="T10" fmla="*/ 47127396 w 115"/>
                  <a:gd name="T11" fmla="*/ 22440199 h 95"/>
                  <a:gd name="T12" fmla="*/ 33523523 w 115"/>
                  <a:gd name="T13" fmla="*/ 11692639 h 95"/>
                  <a:gd name="T14" fmla="*/ 15713443 w 115"/>
                  <a:gd name="T15" fmla="*/ 6907656 h 95"/>
                  <a:gd name="T16" fmla="*/ 5121409 w 115"/>
                  <a:gd name="T17" fmla="*/ 17741943 h 95"/>
                  <a:gd name="T18" fmla="*/ 1263867 w 115"/>
                  <a:gd name="T19" fmla="*/ 22862695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053" name="Freeform 247"/>
              <p:cNvSpPr>
                <a:spLocks/>
              </p:cNvSpPr>
              <p:nvPr/>
            </p:nvSpPr>
            <p:spPr bwMode="auto">
              <a:xfrm>
                <a:off x="2502" y="1447"/>
                <a:ext cx="330" cy="853"/>
              </a:xfrm>
              <a:custGeom>
                <a:avLst/>
                <a:gdLst>
                  <a:gd name="T0" fmla="*/ 22517738 w 65"/>
                  <a:gd name="T1" fmla="*/ 16863785 h 169"/>
                  <a:gd name="T2" fmla="*/ 9744113 w 65"/>
                  <a:gd name="T3" fmla="*/ 20617671 h 169"/>
                  <a:gd name="T4" fmla="*/ 9744113 w 65"/>
                  <a:gd name="T5" fmla="*/ 24866086 h 169"/>
                  <a:gd name="T6" fmla="*/ 22089301 w 65"/>
                  <a:gd name="T7" fmla="*/ 37877369 h 169"/>
                  <a:gd name="T8" fmla="*/ 15036425 w 65"/>
                  <a:gd name="T9" fmla="*/ 49732701 h 169"/>
                  <a:gd name="T10" fmla="*/ 0 w 65"/>
                  <a:gd name="T11" fmla="*/ 62331234 h 169"/>
                  <a:gd name="T12" fmla="*/ 7484715 w 65"/>
                  <a:gd name="T13" fmla="*/ 65259608 h 169"/>
                  <a:gd name="T14" fmla="*/ 20770515 w 65"/>
                  <a:gd name="T15" fmla="*/ 69937616 h 169"/>
                  <a:gd name="T16" fmla="*/ 27826646 w 65"/>
                  <a:gd name="T17" fmla="*/ 68267054 h 169"/>
                  <a:gd name="T18" fmla="*/ 28682996 w 65"/>
                  <a:gd name="T19" fmla="*/ 0 h 169"/>
                  <a:gd name="T20" fmla="*/ 22517738 w 65"/>
                  <a:gd name="T21" fmla="*/ 16863785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</p:grpSp>
      </p:grpSp>
      <p:sp>
        <p:nvSpPr>
          <p:cNvPr id="1034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228600"/>
            <a:ext cx="1138766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5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1087120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74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7934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75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1367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76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417A719-7B4C-4B00-9531-8D0941696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55.png"/><Relationship Id="rId7" Type="http://schemas.openxmlformats.org/officeDocument/2006/relationships/image" Target="../media/image259.png"/><Relationship Id="rId12" Type="http://schemas.openxmlformats.org/officeDocument/2006/relationships/image" Target="../media/image26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8.png"/><Relationship Id="rId11" Type="http://schemas.openxmlformats.org/officeDocument/2006/relationships/image" Target="../media/image263.png"/><Relationship Id="rId5" Type="http://schemas.openxmlformats.org/officeDocument/2006/relationships/image" Target="../media/image257.png"/><Relationship Id="rId10" Type="http://schemas.openxmlformats.org/officeDocument/2006/relationships/image" Target="../media/image262.png"/><Relationship Id="rId4" Type="http://schemas.openxmlformats.org/officeDocument/2006/relationships/image" Target="../media/image256.png"/><Relationship Id="rId9" Type="http://schemas.openxmlformats.org/officeDocument/2006/relationships/image" Target="../media/image2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55.png"/><Relationship Id="rId7" Type="http://schemas.openxmlformats.org/officeDocument/2006/relationships/image" Target="../media/image259.png"/><Relationship Id="rId12" Type="http://schemas.openxmlformats.org/officeDocument/2006/relationships/image" Target="../media/image26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8.png"/><Relationship Id="rId11" Type="http://schemas.openxmlformats.org/officeDocument/2006/relationships/image" Target="../media/image263.png"/><Relationship Id="rId5" Type="http://schemas.openxmlformats.org/officeDocument/2006/relationships/image" Target="../media/image257.png"/><Relationship Id="rId10" Type="http://schemas.openxmlformats.org/officeDocument/2006/relationships/image" Target="../media/image262.png"/><Relationship Id="rId4" Type="http://schemas.openxmlformats.org/officeDocument/2006/relationships/image" Target="../media/image256.png"/><Relationship Id="rId9" Type="http://schemas.openxmlformats.org/officeDocument/2006/relationships/image" Target="../media/image26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55.png"/><Relationship Id="rId7" Type="http://schemas.openxmlformats.org/officeDocument/2006/relationships/image" Target="../media/image259.png"/><Relationship Id="rId12" Type="http://schemas.openxmlformats.org/officeDocument/2006/relationships/image" Target="../media/image26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8.png"/><Relationship Id="rId11" Type="http://schemas.openxmlformats.org/officeDocument/2006/relationships/image" Target="../media/image267.png"/><Relationship Id="rId5" Type="http://schemas.openxmlformats.org/officeDocument/2006/relationships/image" Target="../media/image257.png"/><Relationship Id="rId10" Type="http://schemas.openxmlformats.org/officeDocument/2006/relationships/image" Target="../media/image262.png"/><Relationship Id="rId4" Type="http://schemas.openxmlformats.org/officeDocument/2006/relationships/image" Target="../media/image256.png"/><Relationship Id="rId9" Type="http://schemas.openxmlformats.org/officeDocument/2006/relationships/image" Target="../media/image26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0.png"/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3" Type="http://schemas.openxmlformats.org/officeDocument/2006/relationships/image" Target="../media/image200.png"/><Relationship Id="rId7" Type="http://schemas.openxmlformats.org/officeDocument/2006/relationships/image" Target="../media/image20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3.png"/><Relationship Id="rId5" Type="http://schemas.openxmlformats.org/officeDocument/2006/relationships/image" Target="../media/image202.png"/><Relationship Id="rId4" Type="http://schemas.openxmlformats.org/officeDocument/2006/relationships/image" Target="../media/image20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206.png"/><Relationship Id="rId7" Type="http://schemas.openxmlformats.org/officeDocument/2006/relationships/image" Target="../media/image2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9.png"/><Relationship Id="rId5" Type="http://schemas.openxmlformats.org/officeDocument/2006/relationships/image" Target="../media/image208.png"/><Relationship Id="rId4" Type="http://schemas.openxmlformats.org/officeDocument/2006/relationships/image" Target="../media/image207.png"/><Relationship Id="rId9" Type="http://schemas.openxmlformats.org/officeDocument/2006/relationships/image" Target="../media/image2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png"/><Relationship Id="rId13" Type="http://schemas.openxmlformats.org/officeDocument/2006/relationships/image" Target="../media/image223.png"/><Relationship Id="rId18" Type="http://schemas.openxmlformats.org/officeDocument/2006/relationships/image" Target="../media/image13.png"/><Relationship Id="rId3" Type="http://schemas.openxmlformats.org/officeDocument/2006/relationships/image" Target="../media/image213.png"/><Relationship Id="rId7" Type="http://schemas.openxmlformats.org/officeDocument/2006/relationships/image" Target="../media/image217.png"/><Relationship Id="rId12" Type="http://schemas.openxmlformats.org/officeDocument/2006/relationships/image" Target="../media/image222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6.pn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5" Type="http://schemas.openxmlformats.org/officeDocument/2006/relationships/image" Target="../media/image225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219.png"/><Relationship Id="rId14" Type="http://schemas.openxmlformats.org/officeDocument/2006/relationships/image" Target="../media/image2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30690" y="1790613"/>
            <a:ext cx="612946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5400" b="1" dirty="0" smtClean="0">
                <a:solidFill>
                  <a:srgbClr val="FF0000"/>
                </a:solidFill>
              </a:rPr>
              <a:t>6.3 </a:t>
            </a:r>
            <a:r>
              <a:rPr lang="zh-CN" altLang="en-US" sz="5400" b="1" dirty="0">
                <a:solidFill>
                  <a:srgbClr val="FF0000"/>
                </a:solidFill>
              </a:rPr>
              <a:t>少子的漂移</a:t>
            </a:r>
            <a:endParaRPr lang="en-US" altLang="zh-CN" sz="54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70664" y="3391877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大连理工大学微电子学院张贺秋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211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35086" y="2272482"/>
                <a:ext cx="3809633" cy="15474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𝒑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086" y="2272482"/>
                <a:ext cx="3809633" cy="15474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32906" y="734516"/>
                <a:ext cx="3811813" cy="15474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𝒑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906" y="734516"/>
                <a:ext cx="3811813" cy="15474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174798" y="0"/>
            <a:ext cx="60231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</a:rPr>
              <a:t>6.3 </a:t>
            </a:r>
            <a:r>
              <a:rPr lang="zh-CN" altLang="en-US" sz="3200" b="1" dirty="0">
                <a:solidFill>
                  <a:srgbClr val="FF0000"/>
                </a:solidFill>
              </a:rPr>
              <a:t>少子的扩散和漂移</a:t>
            </a:r>
            <a:r>
              <a:rPr lang="en-US" altLang="zh-CN" sz="3200" b="1" dirty="0">
                <a:solidFill>
                  <a:srgbClr val="FF0000"/>
                </a:solidFill>
              </a:rPr>
              <a:t>—</a:t>
            </a:r>
            <a:r>
              <a:rPr lang="zh-CN" altLang="en-US" sz="3200" b="1" dirty="0">
                <a:solidFill>
                  <a:srgbClr val="FF0000"/>
                </a:solidFill>
              </a:rPr>
              <a:t>例题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25087" y="2458048"/>
                <a:ext cx="2940805" cy="906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/>
                        </a:rPr>
                        <m:t>∆</m:t>
                      </m:r>
                      <m:r>
                        <a:rPr lang="en-US" altLang="zh-CN" b="1" i="1">
                          <a:latin typeface="Cambria Math"/>
                        </a:rPr>
                        <m:t>𝒑</m:t>
                      </m:r>
                      <m:r>
                        <a:rPr lang="en-US" altLang="zh-CN" b="1" i="1">
                          <a:latin typeface="Cambria Math"/>
                        </a:rPr>
                        <m:t>=∆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</a:rPr>
                        <m:t>𝒆𝒙𝒑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087" y="2458048"/>
                <a:ext cx="2940805" cy="9068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86368" y="898899"/>
                <a:ext cx="3236079" cy="908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/>
                        </a:rPr>
                        <m:t>∆</m:t>
                      </m:r>
                      <m:r>
                        <a:rPr lang="en-US" altLang="zh-CN" b="1" i="1">
                          <a:latin typeface="Cambria Math"/>
                        </a:rPr>
                        <m:t>𝒑</m:t>
                      </m:r>
                      <m:r>
                        <a:rPr lang="en-US" altLang="zh-CN" b="1" i="1">
                          <a:latin typeface="Cambria Math"/>
                        </a:rPr>
                        <m:t>=∆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</a:rPr>
                        <m:t>𝒆𝒙𝒑</m:t>
                      </m:r>
                      <m:r>
                        <a:rPr lang="en-US" altLang="zh-CN" b="1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368" y="898899"/>
                <a:ext cx="3236079" cy="9089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77443" y="1091740"/>
                <a:ext cx="14357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1" i="1">
                        <a:latin typeface="Cambria Math"/>
                      </a:rPr>
                      <m:t>&gt;</m:t>
                    </m:r>
                    <m:r>
                      <a:rPr lang="en-US" altLang="zh-CN" b="1" i="1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b="1" dirty="0"/>
                  <a:t>，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443" y="1091740"/>
                <a:ext cx="1435778" cy="523220"/>
              </a:xfrm>
              <a:prstGeom prst="rect">
                <a:avLst/>
              </a:prstGeom>
              <a:blipFill>
                <a:blip r:embed="rId7"/>
                <a:stretch>
                  <a:fillRect t="-15116" r="-7627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77443" y="2649863"/>
                <a:ext cx="14357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1" i="1">
                        <a:latin typeface="Cambria Math"/>
                      </a:rPr>
                      <m:t>&lt;</m:t>
                    </m:r>
                    <m:r>
                      <a:rPr lang="en-US" altLang="zh-CN" b="1" i="1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b="1" dirty="0"/>
                  <a:t>，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443" y="2649863"/>
                <a:ext cx="1435778" cy="523220"/>
              </a:xfrm>
              <a:prstGeom prst="rect">
                <a:avLst/>
              </a:prstGeom>
              <a:blipFill>
                <a:blip r:embed="rId8"/>
                <a:stretch>
                  <a:fillRect t="-16279" r="-7627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>
            <a:off x="1524000" y="381989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111803" y="4081790"/>
                <a:ext cx="1201419" cy="523220"/>
              </a:xfrm>
              <a:prstGeom prst="rect">
                <a:avLst/>
              </a:prstGeom>
              <a:solidFill>
                <a:srgbClr val="66FFFF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/>
                          <a:cs typeface="Times New Roman" pitchFamily="18" charset="0"/>
                        </a:rPr>
                        <m:t>∈</m:t>
                      </m:r>
                      <m:r>
                        <a:rPr lang="en-US" altLang="zh-CN" b="1" i="1">
                          <a:latin typeface="Cambria Math"/>
                          <a:cs typeface="Times New Roman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∈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cs typeface="Times New Roman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803" y="4081790"/>
                <a:ext cx="120141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/>
          <p:nvPr/>
        </p:nvCxnSpPr>
        <p:spPr>
          <a:xfrm>
            <a:off x="3023191" y="6220046"/>
            <a:ext cx="651775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106632" y="4295554"/>
            <a:ext cx="0" cy="19244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58848" y="613498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5934756" y="6134982"/>
            <a:ext cx="389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49938" y="3970145"/>
                <a:ext cx="7200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/>
                        </a:rPr>
                        <m:t>∆</m:t>
                      </m:r>
                      <m:r>
                        <a:rPr lang="en-US" altLang="zh-CN" b="1" i="1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938" y="3970145"/>
                <a:ext cx="72006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任意多边形 20"/>
          <p:cNvSpPr/>
          <p:nvPr/>
        </p:nvSpPr>
        <p:spPr>
          <a:xfrm>
            <a:off x="6106634" y="4667694"/>
            <a:ext cx="1871330" cy="1541721"/>
          </a:xfrm>
          <a:custGeom>
            <a:avLst/>
            <a:gdLst>
              <a:gd name="connsiteX0" fmla="*/ 0 w 2434855"/>
              <a:gd name="connsiteY0" fmla="*/ 0 h 1541721"/>
              <a:gd name="connsiteX1" fmla="*/ 329609 w 2434855"/>
              <a:gd name="connsiteY1" fmla="*/ 520995 h 1541721"/>
              <a:gd name="connsiteX2" fmla="*/ 808074 w 2434855"/>
              <a:gd name="connsiteY2" fmla="*/ 956930 h 1541721"/>
              <a:gd name="connsiteX3" fmla="*/ 1446027 w 2434855"/>
              <a:gd name="connsiteY3" fmla="*/ 1286540 h 1541721"/>
              <a:gd name="connsiteX4" fmla="*/ 2073348 w 2434855"/>
              <a:gd name="connsiteY4" fmla="*/ 1467293 h 1541721"/>
              <a:gd name="connsiteX5" fmla="*/ 2434855 w 2434855"/>
              <a:gd name="connsiteY5" fmla="*/ 1541721 h 1541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4855" h="1541721">
                <a:moveTo>
                  <a:pt x="0" y="0"/>
                </a:moveTo>
                <a:cubicBezTo>
                  <a:pt x="97465" y="180753"/>
                  <a:pt x="194930" y="361507"/>
                  <a:pt x="329609" y="520995"/>
                </a:cubicBezTo>
                <a:cubicBezTo>
                  <a:pt x="464288" y="680483"/>
                  <a:pt x="622004" y="829339"/>
                  <a:pt x="808074" y="956930"/>
                </a:cubicBezTo>
                <a:cubicBezTo>
                  <a:pt x="994144" y="1084521"/>
                  <a:pt x="1235148" y="1201480"/>
                  <a:pt x="1446027" y="1286540"/>
                </a:cubicBezTo>
                <a:cubicBezTo>
                  <a:pt x="1656906" y="1371600"/>
                  <a:pt x="1908543" y="1424763"/>
                  <a:pt x="2073348" y="1467293"/>
                </a:cubicBezTo>
                <a:cubicBezTo>
                  <a:pt x="2238153" y="1509823"/>
                  <a:pt x="2336504" y="1525772"/>
                  <a:pt x="2434855" y="1541721"/>
                </a:cubicBezTo>
              </a:path>
            </a:pathLst>
          </a:cu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flipH="1">
            <a:off x="4486953" y="4679442"/>
            <a:ext cx="1605516" cy="1541721"/>
          </a:xfrm>
          <a:custGeom>
            <a:avLst/>
            <a:gdLst>
              <a:gd name="connsiteX0" fmla="*/ 0 w 2434855"/>
              <a:gd name="connsiteY0" fmla="*/ 0 h 1541721"/>
              <a:gd name="connsiteX1" fmla="*/ 329609 w 2434855"/>
              <a:gd name="connsiteY1" fmla="*/ 520995 h 1541721"/>
              <a:gd name="connsiteX2" fmla="*/ 808074 w 2434855"/>
              <a:gd name="connsiteY2" fmla="*/ 956930 h 1541721"/>
              <a:gd name="connsiteX3" fmla="*/ 1446027 w 2434855"/>
              <a:gd name="connsiteY3" fmla="*/ 1286540 h 1541721"/>
              <a:gd name="connsiteX4" fmla="*/ 2073348 w 2434855"/>
              <a:gd name="connsiteY4" fmla="*/ 1467293 h 1541721"/>
              <a:gd name="connsiteX5" fmla="*/ 2434855 w 2434855"/>
              <a:gd name="connsiteY5" fmla="*/ 1541721 h 1541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4855" h="1541721">
                <a:moveTo>
                  <a:pt x="0" y="0"/>
                </a:moveTo>
                <a:cubicBezTo>
                  <a:pt x="97465" y="180753"/>
                  <a:pt x="194930" y="361507"/>
                  <a:pt x="329609" y="520995"/>
                </a:cubicBezTo>
                <a:cubicBezTo>
                  <a:pt x="464288" y="680483"/>
                  <a:pt x="622004" y="829339"/>
                  <a:pt x="808074" y="956930"/>
                </a:cubicBezTo>
                <a:cubicBezTo>
                  <a:pt x="994144" y="1084521"/>
                  <a:pt x="1235148" y="1201480"/>
                  <a:pt x="1446027" y="1286540"/>
                </a:cubicBezTo>
                <a:cubicBezTo>
                  <a:pt x="1656906" y="1371600"/>
                  <a:pt x="1908543" y="1424763"/>
                  <a:pt x="2073348" y="1467293"/>
                </a:cubicBezTo>
                <a:cubicBezTo>
                  <a:pt x="2238153" y="1509823"/>
                  <a:pt x="2336504" y="1525772"/>
                  <a:pt x="2434855" y="1541721"/>
                </a:cubicBezTo>
              </a:path>
            </a:pathLst>
          </a:cu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7735204" y="5954221"/>
            <a:ext cx="0" cy="261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4497586" y="5960969"/>
            <a:ext cx="0" cy="261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44626" y="4375299"/>
                <a:ext cx="8920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626" y="4375299"/>
                <a:ext cx="89203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/>
          <p:cNvCxnSpPr/>
          <p:nvPr/>
        </p:nvCxnSpPr>
        <p:spPr>
          <a:xfrm>
            <a:off x="7532366" y="4491762"/>
            <a:ext cx="163578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068604" y="3968542"/>
                <a:ext cx="508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/>
                        </a:rPr>
                        <m:t>∈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604" y="3968542"/>
                <a:ext cx="50847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10029093" y="6448526"/>
            <a:ext cx="552450" cy="314325"/>
            <a:chOff x="5172075" y="6438900"/>
            <a:chExt cx="552450" cy="314325"/>
          </a:xfrm>
        </p:grpSpPr>
        <p:sp>
          <p:nvSpPr>
            <p:cNvPr id="26" name="棱台 25"/>
            <p:cNvSpPr/>
            <p:nvPr/>
          </p:nvSpPr>
          <p:spPr>
            <a:xfrm>
              <a:off x="5172075" y="6438900"/>
              <a:ext cx="552450" cy="314325"/>
            </a:xfrm>
            <a:prstGeom prst="bevel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5314950" y="6519862"/>
              <a:ext cx="276225" cy="157163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714134" y="6451830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大连理工大学  张贺秋</a:t>
            </a:r>
          </a:p>
        </p:txBody>
      </p:sp>
    </p:spTree>
    <p:extLst>
      <p:ext uri="{BB962C8B-B14F-4D97-AF65-F5344CB8AC3E}">
        <p14:creationId xmlns:p14="http://schemas.microsoft.com/office/powerpoint/2010/main" val="2176123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35086" y="2272482"/>
                <a:ext cx="3809633" cy="15474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𝒑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086" y="2272482"/>
                <a:ext cx="3809633" cy="15474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32906" y="734516"/>
                <a:ext cx="3811813" cy="15474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𝒑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906" y="734516"/>
                <a:ext cx="3811813" cy="15474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1678378" y="88120"/>
            <a:ext cx="60231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FF0000"/>
                </a:solidFill>
              </a:rPr>
              <a:t>6.3.3 </a:t>
            </a:r>
            <a:r>
              <a:rPr lang="zh-CN" altLang="en-US" sz="3200" b="1" dirty="0">
                <a:solidFill>
                  <a:srgbClr val="FF0000"/>
                </a:solidFill>
              </a:rPr>
              <a:t>少子的扩散和漂移</a:t>
            </a:r>
            <a:r>
              <a:rPr lang="en-US" altLang="zh-CN" sz="3200" b="1" dirty="0">
                <a:solidFill>
                  <a:srgbClr val="FF0000"/>
                </a:solidFill>
              </a:rPr>
              <a:t>—</a:t>
            </a:r>
            <a:r>
              <a:rPr lang="zh-CN" altLang="en-US" sz="3200" b="1" dirty="0">
                <a:solidFill>
                  <a:srgbClr val="FF0000"/>
                </a:solidFill>
              </a:rPr>
              <a:t>例题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25087" y="2458048"/>
                <a:ext cx="2940805" cy="906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/>
                        </a:rPr>
                        <m:t>∆</m:t>
                      </m:r>
                      <m:r>
                        <a:rPr lang="en-US" altLang="zh-CN" b="1" i="1">
                          <a:latin typeface="Cambria Math"/>
                        </a:rPr>
                        <m:t>𝒑</m:t>
                      </m:r>
                      <m:r>
                        <a:rPr lang="en-US" altLang="zh-CN" b="1" i="1">
                          <a:latin typeface="Cambria Math"/>
                        </a:rPr>
                        <m:t>=∆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</a:rPr>
                        <m:t>𝒆𝒙𝒑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087" y="2458048"/>
                <a:ext cx="2940805" cy="9068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86368" y="898899"/>
                <a:ext cx="3236079" cy="908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/>
                        </a:rPr>
                        <m:t>∆</m:t>
                      </m:r>
                      <m:r>
                        <a:rPr lang="en-US" altLang="zh-CN" b="1" i="1">
                          <a:latin typeface="Cambria Math"/>
                        </a:rPr>
                        <m:t>𝒑</m:t>
                      </m:r>
                      <m:r>
                        <a:rPr lang="en-US" altLang="zh-CN" b="1" i="1">
                          <a:latin typeface="Cambria Math"/>
                        </a:rPr>
                        <m:t>=∆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</a:rPr>
                        <m:t>𝒆𝒙𝒑</m:t>
                      </m:r>
                      <m:r>
                        <a:rPr lang="en-US" altLang="zh-CN" b="1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368" y="898899"/>
                <a:ext cx="3236079" cy="9089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77443" y="1091740"/>
                <a:ext cx="14357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1" i="1">
                        <a:latin typeface="Cambria Math"/>
                      </a:rPr>
                      <m:t>&gt;</m:t>
                    </m:r>
                    <m:r>
                      <a:rPr lang="en-US" altLang="zh-CN" b="1" i="1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b="1" dirty="0"/>
                  <a:t>，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443" y="1091740"/>
                <a:ext cx="1435778" cy="523220"/>
              </a:xfrm>
              <a:prstGeom prst="rect">
                <a:avLst/>
              </a:prstGeom>
              <a:blipFill>
                <a:blip r:embed="rId7"/>
                <a:stretch>
                  <a:fillRect t="-15116" r="-7627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77443" y="2649863"/>
                <a:ext cx="14357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1" i="1">
                        <a:latin typeface="Cambria Math"/>
                      </a:rPr>
                      <m:t>&lt;</m:t>
                    </m:r>
                    <m:r>
                      <a:rPr lang="en-US" altLang="zh-CN" b="1" i="1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b="1" dirty="0"/>
                  <a:t>，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443" y="2649863"/>
                <a:ext cx="1435778" cy="523220"/>
              </a:xfrm>
              <a:prstGeom prst="rect">
                <a:avLst/>
              </a:prstGeom>
              <a:blipFill>
                <a:blip r:embed="rId8"/>
                <a:stretch>
                  <a:fillRect t="-16279" r="-7627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>
            <a:off x="1524000" y="381989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111802" y="4081790"/>
                <a:ext cx="1148520" cy="523220"/>
              </a:xfrm>
              <a:prstGeom prst="rect">
                <a:avLst/>
              </a:prstGeom>
              <a:solidFill>
                <a:srgbClr val="66FFFF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/>
                          <a:cs typeface="Times New Roman" pitchFamily="18" charset="0"/>
                        </a:rPr>
                        <m:t>∈</m:t>
                      </m:r>
                      <m:r>
                        <a:rPr lang="en-US" altLang="zh-CN" b="1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∈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cs typeface="Times New Roman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802" y="4081790"/>
                <a:ext cx="114852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/>
          <p:nvPr/>
        </p:nvCxnSpPr>
        <p:spPr>
          <a:xfrm>
            <a:off x="3023191" y="6220046"/>
            <a:ext cx="651775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106632" y="4295554"/>
            <a:ext cx="0" cy="19244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58848" y="613498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5934756" y="6134982"/>
            <a:ext cx="389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49938" y="3970145"/>
                <a:ext cx="7200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/>
                        </a:rPr>
                        <m:t>∆</m:t>
                      </m:r>
                      <m:r>
                        <a:rPr lang="en-US" altLang="zh-CN" b="1" i="1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938" y="3970145"/>
                <a:ext cx="72006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任意多边形 20"/>
          <p:cNvSpPr/>
          <p:nvPr/>
        </p:nvSpPr>
        <p:spPr>
          <a:xfrm>
            <a:off x="6106633" y="4667694"/>
            <a:ext cx="2286000" cy="1541721"/>
          </a:xfrm>
          <a:custGeom>
            <a:avLst/>
            <a:gdLst>
              <a:gd name="connsiteX0" fmla="*/ 0 w 2434855"/>
              <a:gd name="connsiteY0" fmla="*/ 0 h 1541721"/>
              <a:gd name="connsiteX1" fmla="*/ 329609 w 2434855"/>
              <a:gd name="connsiteY1" fmla="*/ 520995 h 1541721"/>
              <a:gd name="connsiteX2" fmla="*/ 808074 w 2434855"/>
              <a:gd name="connsiteY2" fmla="*/ 956930 h 1541721"/>
              <a:gd name="connsiteX3" fmla="*/ 1446027 w 2434855"/>
              <a:gd name="connsiteY3" fmla="*/ 1286540 h 1541721"/>
              <a:gd name="connsiteX4" fmla="*/ 2073348 w 2434855"/>
              <a:gd name="connsiteY4" fmla="*/ 1467293 h 1541721"/>
              <a:gd name="connsiteX5" fmla="*/ 2434855 w 2434855"/>
              <a:gd name="connsiteY5" fmla="*/ 1541721 h 1541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4855" h="1541721">
                <a:moveTo>
                  <a:pt x="0" y="0"/>
                </a:moveTo>
                <a:cubicBezTo>
                  <a:pt x="97465" y="180753"/>
                  <a:pt x="194930" y="361507"/>
                  <a:pt x="329609" y="520995"/>
                </a:cubicBezTo>
                <a:cubicBezTo>
                  <a:pt x="464288" y="680483"/>
                  <a:pt x="622004" y="829339"/>
                  <a:pt x="808074" y="956930"/>
                </a:cubicBezTo>
                <a:cubicBezTo>
                  <a:pt x="994144" y="1084521"/>
                  <a:pt x="1235148" y="1201480"/>
                  <a:pt x="1446027" y="1286540"/>
                </a:cubicBezTo>
                <a:cubicBezTo>
                  <a:pt x="1656906" y="1371600"/>
                  <a:pt x="1908543" y="1424763"/>
                  <a:pt x="2073348" y="1467293"/>
                </a:cubicBezTo>
                <a:cubicBezTo>
                  <a:pt x="2238153" y="1509823"/>
                  <a:pt x="2336504" y="1525772"/>
                  <a:pt x="2434855" y="1541721"/>
                </a:cubicBezTo>
              </a:path>
            </a:pathLst>
          </a:cu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flipH="1">
            <a:off x="4689946" y="4679442"/>
            <a:ext cx="1402523" cy="1541721"/>
          </a:xfrm>
          <a:custGeom>
            <a:avLst/>
            <a:gdLst>
              <a:gd name="connsiteX0" fmla="*/ 0 w 2434855"/>
              <a:gd name="connsiteY0" fmla="*/ 0 h 1541721"/>
              <a:gd name="connsiteX1" fmla="*/ 329609 w 2434855"/>
              <a:gd name="connsiteY1" fmla="*/ 520995 h 1541721"/>
              <a:gd name="connsiteX2" fmla="*/ 808074 w 2434855"/>
              <a:gd name="connsiteY2" fmla="*/ 956930 h 1541721"/>
              <a:gd name="connsiteX3" fmla="*/ 1446027 w 2434855"/>
              <a:gd name="connsiteY3" fmla="*/ 1286540 h 1541721"/>
              <a:gd name="connsiteX4" fmla="*/ 2073348 w 2434855"/>
              <a:gd name="connsiteY4" fmla="*/ 1467293 h 1541721"/>
              <a:gd name="connsiteX5" fmla="*/ 2434855 w 2434855"/>
              <a:gd name="connsiteY5" fmla="*/ 1541721 h 1541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4855" h="1541721">
                <a:moveTo>
                  <a:pt x="0" y="0"/>
                </a:moveTo>
                <a:cubicBezTo>
                  <a:pt x="97465" y="180753"/>
                  <a:pt x="194930" y="361507"/>
                  <a:pt x="329609" y="520995"/>
                </a:cubicBezTo>
                <a:cubicBezTo>
                  <a:pt x="464288" y="680483"/>
                  <a:pt x="622004" y="829339"/>
                  <a:pt x="808074" y="956930"/>
                </a:cubicBezTo>
                <a:cubicBezTo>
                  <a:pt x="994144" y="1084521"/>
                  <a:pt x="1235148" y="1201480"/>
                  <a:pt x="1446027" y="1286540"/>
                </a:cubicBezTo>
                <a:cubicBezTo>
                  <a:pt x="1656906" y="1371600"/>
                  <a:pt x="1908543" y="1424763"/>
                  <a:pt x="2073348" y="1467293"/>
                </a:cubicBezTo>
                <a:cubicBezTo>
                  <a:pt x="2238153" y="1509823"/>
                  <a:pt x="2336504" y="1525772"/>
                  <a:pt x="2434855" y="1541721"/>
                </a:cubicBezTo>
              </a:path>
            </a:pathLst>
          </a:cu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7735204" y="5954221"/>
            <a:ext cx="0" cy="261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4497586" y="5960969"/>
            <a:ext cx="0" cy="261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44626" y="4375299"/>
                <a:ext cx="8920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626" y="4375299"/>
                <a:ext cx="89203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/>
          <p:cNvCxnSpPr/>
          <p:nvPr/>
        </p:nvCxnSpPr>
        <p:spPr>
          <a:xfrm>
            <a:off x="7532366" y="4491762"/>
            <a:ext cx="163578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068604" y="3968542"/>
                <a:ext cx="508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/>
                        </a:rPr>
                        <m:t>∈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604" y="3968542"/>
                <a:ext cx="50847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/>
          <p:cNvGrpSpPr/>
          <p:nvPr/>
        </p:nvGrpSpPr>
        <p:grpSpPr>
          <a:xfrm>
            <a:off x="10029093" y="6448526"/>
            <a:ext cx="552450" cy="314325"/>
            <a:chOff x="5172075" y="6438900"/>
            <a:chExt cx="552450" cy="314325"/>
          </a:xfrm>
        </p:grpSpPr>
        <p:sp>
          <p:nvSpPr>
            <p:cNvPr id="30" name="棱台 29"/>
            <p:cNvSpPr/>
            <p:nvPr/>
          </p:nvSpPr>
          <p:spPr>
            <a:xfrm>
              <a:off x="5172075" y="6438900"/>
              <a:ext cx="552450" cy="314325"/>
            </a:xfrm>
            <a:prstGeom prst="bevel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右箭头 30"/>
            <p:cNvSpPr/>
            <p:nvPr/>
          </p:nvSpPr>
          <p:spPr>
            <a:xfrm>
              <a:off x="5314950" y="6519862"/>
              <a:ext cx="276225" cy="157163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714134" y="6451830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大连理工大学  张贺秋</a:t>
            </a:r>
          </a:p>
        </p:txBody>
      </p:sp>
    </p:spTree>
    <p:extLst>
      <p:ext uri="{BB962C8B-B14F-4D97-AF65-F5344CB8AC3E}">
        <p14:creationId xmlns:p14="http://schemas.microsoft.com/office/powerpoint/2010/main" val="1104752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35086" y="2272482"/>
                <a:ext cx="3809633" cy="15474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𝒑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086" y="2272482"/>
                <a:ext cx="3809633" cy="15474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32906" y="734516"/>
                <a:ext cx="3811813" cy="15474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𝒑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906" y="734516"/>
                <a:ext cx="3811813" cy="15474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174798" y="88120"/>
            <a:ext cx="60231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</a:rPr>
              <a:t>6.3 </a:t>
            </a:r>
            <a:r>
              <a:rPr lang="zh-CN" altLang="en-US" sz="3200" b="1" dirty="0">
                <a:solidFill>
                  <a:srgbClr val="FF0000"/>
                </a:solidFill>
              </a:rPr>
              <a:t>少子的扩散和漂移</a:t>
            </a:r>
            <a:r>
              <a:rPr lang="en-US" altLang="zh-CN" sz="3200" b="1" dirty="0">
                <a:solidFill>
                  <a:srgbClr val="FF0000"/>
                </a:solidFill>
              </a:rPr>
              <a:t>—</a:t>
            </a:r>
            <a:r>
              <a:rPr lang="zh-CN" altLang="en-US" sz="3200" b="1" dirty="0">
                <a:solidFill>
                  <a:srgbClr val="FF0000"/>
                </a:solidFill>
              </a:rPr>
              <a:t>例题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25087" y="2458048"/>
                <a:ext cx="2940805" cy="906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/>
                        </a:rPr>
                        <m:t>∆</m:t>
                      </m:r>
                      <m:r>
                        <a:rPr lang="en-US" altLang="zh-CN" b="1" i="1">
                          <a:latin typeface="Cambria Math"/>
                        </a:rPr>
                        <m:t>𝒑</m:t>
                      </m:r>
                      <m:r>
                        <a:rPr lang="en-US" altLang="zh-CN" b="1" i="1">
                          <a:latin typeface="Cambria Math"/>
                        </a:rPr>
                        <m:t>=∆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</a:rPr>
                        <m:t>𝒆𝒙𝒑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087" y="2458048"/>
                <a:ext cx="2940805" cy="9068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86368" y="898899"/>
                <a:ext cx="3236079" cy="908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/>
                        </a:rPr>
                        <m:t>∆</m:t>
                      </m:r>
                      <m:r>
                        <a:rPr lang="en-US" altLang="zh-CN" b="1" i="1">
                          <a:latin typeface="Cambria Math"/>
                        </a:rPr>
                        <m:t>𝒑</m:t>
                      </m:r>
                      <m:r>
                        <a:rPr lang="en-US" altLang="zh-CN" b="1" i="1">
                          <a:latin typeface="Cambria Math"/>
                        </a:rPr>
                        <m:t>=∆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</a:rPr>
                        <m:t>𝒆𝒙𝒑</m:t>
                      </m:r>
                      <m:r>
                        <a:rPr lang="en-US" altLang="zh-CN" b="1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368" y="898899"/>
                <a:ext cx="3236079" cy="9089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77443" y="1091740"/>
                <a:ext cx="14357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1" i="1">
                        <a:latin typeface="Cambria Math"/>
                      </a:rPr>
                      <m:t>&gt;</m:t>
                    </m:r>
                    <m:r>
                      <a:rPr lang="en-US" altLang="zh-CN" b="1" i="1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b="1" dirty="0"/>
                  <a:t>，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443" y="1091740"/>
                <a:ext cx="1435778" cy="523220"/>
              </a:xfrm>
              <a:prstGeom prst="rect">
                <a:avLst/>
              </a:prstGeom>
              <a:blipFill>
                <a:blip r:embed="rId7"/>
                <a:stretch>
                  <a:fillRect t="-15116" r="-7627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77443" y="2649863"/>
                <a:ext cx="14357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1" i="1">
                        <a:latin typeface="Cambria Math"/>
                      </a:rPr>
                      <m:t>&lt;</m:t>
                    </m:r>
                    <m:r>
                      <a:rPr lang="en-US" altLang="zh-CN" b="1" i="1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b="1" dirty="0"/>
                  <a:t>，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443" y="2649863"/>
                <a:ext cx="1435778" cy="523220"/>
              </a:xfrm>
              <a:prstGeom prst="rect">
                <a:avLst/>
              </a:prstGeom>
              <a:blipFill>
                <a:blip r:embed="rId8"/>
                <a:stretch>
                  <a:fillRect t="-16279" r="-7627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>
            <a:off x="1524000" y="3819892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111802" y="4081790"/>
                <a:ext cx="1201418" cy="523220"/>
              </a:xfrm>
              <a:prstGeom prst="rect">
                <a:avLst/>
              </a:prstGeom>
              <a:solidFill>
                <a:srgbClr val="66FFFF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/>
                          <a:cs typeface="Times New Roman" pitchFamily="18" charset="0"/>
                        </a:rPr>
                        <m:t>∈</m:t>
                      </m:r>
                      <m:r>
                        <a:rPr lang="en-US" altLang="zh-CN" b="1" i="1">
                          <a:latin typeface="Cambria Math"/>
                          <a:cs typeface="Times New Roman" pitchFamily="18" charset="0"/>
                        </a:rPr>
                        <m:t>≫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∈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cs typeface="Times New Roman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802" y="4081790"/>
                <a:ext cx="12014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/>
          <p:nvPr/>
        </p:nvCxnSpPr>
        <p:spPr>
          <a:xfrm>
            <a:off x="3023191" y="6220046"/>
            <a:ext cx="651775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106632" y="4295554"/>
            <a:ext cx="0" cy="19244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58848" y="613498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5934756" y="6134982"/>
            <a:ext cx="389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49938" y="3970145"/>
                <a:ext cx="7200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/>
                        </a:rPr>
                        <m:t>∆</m:t>
                      </m:r>
                      <m:r>
                        <a:rPr lang="en-US" altLang="zh-CN" b="1" i="1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938" y="3970145"/>
                <a:ext cx="72006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任意多边形 20"/>
          <p:cNvSpPr/>
          <p:nvPr/>
        </p:nvSpPr>
        <p:spPr>
          <a:xfrm>
            <a:off x="6106633" y="4667694"/>
            <a:ext cx="3434317" cy="1286528"/>
          </a:xfrm>
          <a:custGeom>
            <a:avLst/>
            <a:gdLst>
              <a:gd name="connsiteX0" fmla="*/ 0 w 2434855"/>
              <a:gd name="connsiteY0" fmla="*/ 0 h 1541721"/>
              <a:gd name="connsiteX1" fmla="*/ 329609 w 2434855"/>
              <a:gd name="connsiteY1" fmla="*/ 520995 h 1541721"/>
              <a:gd name="connsiteX2" fmla="*/ 808074 w 2434855"/>
              <a:gd name="connsiteY2" fmla="*/ 956930 h 1541721"/>
              <a:gd name="connsiteX3" fmla="*/ 1446027 w 2434855"/>
              <a:gd name="connsiteY3" fmla="*/ 1286540 h 1541721"/>
              <a:gd name="connsiteX4" fmla="*/ 2073348 w 2434855"/>
              <a:gd name="connsiteY4" fmla="*/ 1467293 h 1541721"/>
              <a:gd name="connsiteX5" fmla="*/ 2434855 w 2434855"/>
              <a:gd name="connsiteY5" fmla="*/ 1541721 h 1541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4855" h="1541721">
                <a:moveTo>
                  <a:pt x="0" y="0"/>
                </a:moveTo>
                <a:cubicBezTo>
                  <a:pt x="97465" y="180753"/>
                  <a:pt x="194930" y="361507"/>
                  <a:pt x="329609" y="520995"/>
                </a:cubicBezTo>
                <a:cubicBezTo>
                  <a:pt x="464288" y="680483"/>
                  <a:pt x="622004" y="829339"/>
                  <a:pt x="808074" y="956930"/>
                </a:cubicBezTo>
                <a:cubicBezTo>
                  <a:pt x="994144" y="1084521"/>
                  <a:pt x="1235148" y="1201480"/>
                  <a:pt x="1446027" y="1286540"/>
                </a:cubicBezTo>
                <a:cubicBezTo>
                  <a:pt x="1656906" y="1371600"/>
                  <a:pt x="1908543" y="1424763"/>
                  <a:pt x="2073348" y="1467293"/>
                </a:cubicBezTo>
                <a:cubicBezTo>
                  <a:pt x="2238153" y="1509823"/>
                  <a:pt x="2336504" y="1525772"/>
                  <a:pt x="2434855" y="1541721"/>
                </a:cubicBezTo>
              </a:path>
            </a:pathLst>
          </a:cu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flipH="1">
            <a:off x="5489943" y="4679442"/>
            <a:ext cx="602522" cy="1541721"/>
          </a:xfrm>
          <a:custGeom>
            <a:avLst/>
            <a:gdLst>
              <a:gd name="connsiteX0" fmla="*/ 0 w 2434855"/>
              <a:gd name="connsiteY0" fmla="*/ 0 h 1541721"/>
              <a:gd name="connsiteX1" fmla="*/ 329609 w 2434855"/>
              <a:gd name="connsiteY1" fmla="*/ 520995 h 1541721"/>
              <a:gd name="connsiteX2" fmla="*/ 808074 w 2434855"/>
              <a:gd name="connsiteY2" fmla="*/ 956930 h 1541721"/>
              <a:gd name="connsiteX3" fmla="*/ 1446027 w 2434855"/>
              <a:gd name="connsiteY3" fmla="*/ 1286540 h 1541721"/>
              <a:gd name="connsiteX4" fmla="*/ 2073348 w 2434855"/>
              <a:gd name="connsiteY4" fmla="*/ 1467293 h 1541721"/>
              <a:gd name="connsiteX5" fmla="*/ 2434855 w 2434855"/>
              <a:gd name="connsiteY5" fmla="*/ 1541721 h 1541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4855" h="1541721">
                <a:moveTo>
                  <a:pt x="0" y="0"/>
                </a:moveTo>
                <a:cubicBezTo>
                  <a:pt x="97465" y="180753"/>
                  <a:pt x="194930" y="361507"/>
                  <a:pt x="329609" y="520995"/>
                </a:cubicBezTo>
                <a:cubicBezTo>
                  <a:pt x="464288" y="680483"/>
                  <a:pt x="622004" y="829339"/>
                  <a:pt x="808074" y="956930"/>
                </a:cubicBezTo>
                <a:cubicBezTo>
                  <a:pt x="994144" y="1084521"/>
                  <a:pt x="1235148" y="1201480"/>
                  <a:pt x="1446027" y="1286540"/>
                </a:cubicBezTo>
                <a:cubicBezTo>
                  <a:pt x="1656906" y="1371600"/>
                  <a:pt x="1908543" y="1424763"/>
                  <a:pt x="2073348" y="1467293"/>
                </a:cubicBezTo>
                <a:cubicBezTo>
                  <a:pt x="2238153" y="1509823"/>
                  <a:pt x="2336504" y="1525772"/>
                  <a:pt x="2434855" y="1541721"/>
                </a:cubicBezTo>
              </a:path>
            </a:pathLst>
          </a:cu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7735204" y="5954221"/>
            <a:ext cx="0" cy="261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4497586" y="5960969"/>
            <a:ext cx="0" cy="261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33993" y="4322134"/>
                <a:ext cx="8920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993" y="4322134"/>
                <a:ext cx="89203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/>
          <p:cNvCxnSpPr/>
          <p:nvPr/>
        </p:nvCxnSpPr>
        <p:spPr>
          <a:xfrm>
            <a:off x="7532366" y="4491762"/>
            <a:ext cx="163578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068604" y="3968542"/>
                <a:ext cx="508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/>
                        </a:rPr>
                        <m:t>∈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604" y="3968542"/>
                <a:ext cx="50847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/>
          <p:cNvGrpSpPr/>
          <p:nvPr/>
        </p:nvGrpSpPr>
        <p:grpSpPr>
          <a:xfrm>
            <a:off x="11228719" y="6448526"/>
            <a:ext cx="552450" cy="314325"/>
            <a:chOff x="5172075" y="6438900"/>
            <a:chExt cx="552450" cy="314325"/>
          </a:xfrm>
        </p:grpSpPr>
        <p:sp>
          <p:nvSpPr>
            <p:cNvPr id="30" name="棱台 29"/>
            <p:cNvSpPr/>
            <p:nvPr/>
          </p:nvSpPr>
          <p:spPr>
            <a:xfrm>
              <a:off x="5172075" y="6438900"/>
              <a:ext cx="552450" cy="314325"/>
            </a:xfrm>
            <a:prstGeom prst="bevel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右箭头 30"/>
            <p:cNvSpPr/>
            <p:nvPr/>
          </p:nvSpPr>
          <p:spPr>
            <a:xfrm>
              <a:off x="5314950" y="6519862"/>
              <a:ext cx="276225" cy="157163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913760" y="6451830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大连理工大学  张贺秋</a:t>
            </a:r>
          </a:p>
        </p:txBody>
      </p:sp>
    </p:spTree>
    <p:extLst>
      <p:ext uri="{BB962C8B-B14F-4D97-AF65-F5344CB8AC3E}">
        <p14:creationId xmlns:p14="http://schemas.microsoft.com/office/powerpoint/2010/main" val="3218409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92166" y="2432301"/>
            <a:ext cx="9494907" cy="1107996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zh-CN" altLang="en-US" sz="6600" dirty="0" smtClean="0">
                <a:ln w="0"/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学习到此，休息一下吧！</a:t>
            </a:r>
            <a:endParaRPr lang="zh-CN" altLang="en-US" sz="6600" dirty="0">
              <a:ln w="0"/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316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1840" y="88120"/>
            <a:ext cx="8989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</a:rPr>
              <a:t>6.3 </a:t>
            </a:r>
            <a:r>
              <a:rPr lang="zh-CN" altLang="en-US" sz="3200" b="1" dirty="0">
                <a:solidFill>
                  <a:srgbClr val="FF0000"/>
                </a:solidFill>
              </a:rPr>
              <a:t>少子的漂移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8241" y="112294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杂质均匀分布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19462" y="1680353"/>
            <a:ext cx="2392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5C2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小注入</a:t>
            </a:r>
            <a:r>
              <a:rPr lang="zh-CN" altLang="en-US" b="1" dirty="0">
                <a:solidFill>
                  <a:srgbClr val="005C2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</a:t>
            </a:r>
            <a:r>
              <a:rPr lang="en-US" altLang="zh-CN" b="1" i="1" dirty="0">
                <a:solidFill>
                  <a:srgbClr val="005C2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p </a:t>
            </a:r>
            <a:r>
              <a:rPr lang="en-US" altLang="zh-CN" b="1" dirty="0">
                <a:solidFill>
                  <a:srgbClr val="005C2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&lt;&lt;</a:t>
            </a:r>
            <a:r>
              <a:rPr lang="en-US" altLang="zh-CN" b="1" i="1" dirty="0">
                <a:solidFill>
                  <a:srgbClr val="005C2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n</a:t>
            </a:r>
            <a:endParaRPr lang="zh-CN" altLang="en-US" b="1" i="1" dirty="0">
              <a:solidFill>
                <a:srgbClr val="005C2A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16358" y="1111313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rgbClr val="00206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p </a:t>
            </a:r>
            <a:r>
              <a:rPr lang="en-US" altLang="zh-CN" b="1" dirty="0">
                <a:solidFill>
                  <a:srgbClr val="00206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&lt;&lt;</a:t>
            </a:r>
            <a:r>
              <a:rPr lang="en-US" altLang="zh-CN" b="1" i="1" dirty="0">
                <a:solidFill>
                  <a:srgbClr val="00206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n</a:t>
            </a:r>
            <a:endParaRPr lang="zh-CN" altLang="en-US" b="1" i="1" dirty="0">
              <a:solidFill>
                <a:srgbClr val="00206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76567" y="2224829"/>
            <a:ext cx="4314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C00CC"/>
                </a:solidFill>
              </a:rPr>
              <a:t>电场和密度梯度均沿</a:t>
            </a:r>
            <a:r>
              <a:rPr lang="en-US" altLang="zh-CN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b="1" dirty="0">
                <a:solidFill>
                  <a:srgbClr val="CC00CC"/>
                </a:solidFill>
              </a:rPr>
              <a:t>方向</a:t>
            </a:r>
            <a:endParaRPr lang="zh-CN" altLang="en-US" b="1" dirty="0">
              <a:solidFill>
                <a:srgbClr val="CC00CC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592788" y="1683555"/>
            <a:ext cx="2850078" cy="80288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996634" y="176597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3424062" y="1384556"/>
            <a:ext cx="81939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72208" y="106381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57163" y="15632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57163" y="1749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2545289" y="1923907"/>
            <a:ext cx="30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41141" y="2118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flipH="1">
            <a:off x="2806578" y="1690659"/>
            <a:ext cx="30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15211" y="20334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6562" y="2967466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稳态时：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102391" y="2773278"/>
                <a:ext cx="1620124" cy="911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latin typeface="Cambria Math"/>
                            </a:rPr>
                            <m:t>𝝏</m:t>
                          </m:r>
                          <m:r>
                            <a:rPr lang="zh-CN" altLang="en-US" b="1" i="1">
                              <a:latin typeface="Cambria Math"/>
                            </a:rPr>
                            <m:t>∆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num>
                        <m:den>
                          <m:r>
                            <a:rPr lang="zh-CN" altLang="en-US" b="1" i="1">
                              <a:latin typeface="Cambria Math"/>
                            </a:rPr>
                            <m:t>𝝏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𝒕</m:t>
                          </m:r>
                        </m:den>
                      </m:f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391" y="2773278"/>
                <a:ext cx="1620124" cy="9115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92789" y="3526929"/>
                <a:ext cx="7153601" cy="9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∈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latin typeface="Cambria Math"/>
                            </a:rPr>
                            <m:t>𝝏</m:t>
                          </m:r>
                          <m:r>
                            <a:rPr lang="zh-CN" altLang="en-US" b="1" i="1">
                              <a:latin typeface="Cambria Math"/>
                            </a:rPr>
                            <m:t>∆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num>
                        <m:den>
                          <m:r>
                            <a:rPr lang="zh-CN" altLang="en-US" b="1" i="1">
                              <a:latin typeface="Cambria Math"/>
                            </a:rPr>
                            <m:t>𝝏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den>
                      </m:f>
                      <m:r>
                        <a:rPr lang="en-US" altLang="zh-CN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sub>
                      </m:sSub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latin typeface="Cambria Math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num>
                        <m:den>
                          <m:r>
                            <a:rPr lang="zh-CN" altLang="en-US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b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num>
                        <m:den>
                          <m:r>
                            <a:rPr lang="zh-CN" altLang="en-US" b="1" i="1">
                              <a:latin typeface="Cambria Math"/>
                            </a:rPr>
                            <m:t>𝝉</m:t>
                          </m:r>
                        </m:den>
                      </m:f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789" y="3526929"/>
                <a:ext cx="7153601" cy="967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027018" y="2967466"/>
                <a:ext cx="12065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𝑮</m:t>
                      </m:r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018" y="2967466"/>
                <a:ext cx="120654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 flipH="1">
            <a:off x="3042103" y="1843059"/>
            <a:ext cx="30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207495" y="4679875"/>
            <a:ext cx="82177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chemeClr val="tx2"/>
                </a:solidFill>
              </a:rPr>
              <a:t>假设半导体中的电场很强，使得扩散运动可以忽略</a:t>
            </a:r>
            <a:r>
              <a:rPr lang="zh-CN" altLang="en-US" b="1" dirty="0">
                <a:solidFill>
                  <a:schemeClr val="tx2"/>
                </a:solidFill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861990" y="5214698"/>
                <a:ext cx="3349868" cy="911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∈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latin typeface="Cambria Math"/>
                            </a:rPr>
                            <m:t>𝝏</m:t>
                          </m:r>
                          <m:r>
                            <a:rPr lang="zh-CN" altLang="en-US" b="1" i="1">
                              <a:latin typeface="Cambria Math"/>
                            </a:rPr>
                            <m:t>∆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num>
                        <m:den>
                          <m:r>
                            <a:rPr lang="zh-CN" altLang="en-US" b="1" i="1">
                              <a:latin typeface="Cambria Math"/>
                            </a:rPr>
                            <m:t>𝝏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den>
                      </m:f>
                      <m:r>
                        <a:rPr lang="en-US" altLang="zh-CN" b="1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num>
                        <m:den>
                          <m:r>
                            <a:rPr lang="zh-CN" altLang="en-US" b="1" i="1">
                              <a:latin typeface="Cambria Math"/>
                            </a:rPr>
                            <m:t>𝝉</m:t>
                          </m:r>
                        </m:den>
                      </m:f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990" y="5214698"/>
                <a:ext cx="3349868" cy="9115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1524000" y="4527483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0029093" y="6448526"/>
            <a:ext cx="552450" cy="314325"/>
            <a:chOff x="5172075" y="6438900"/>
            <a:chExt cx="552450" cy="314325"/>
          </a:xfrm>
        </p:grpSpPr>
        <p:sp>
          <p:nvSpPr>
            <p:cNvPr id="26" name="棱台 25"/>
            <p:cNvSpPr/>
            <p:nvPr/>
          </p:nvSpPr>
          <p:spPr>
            <a:xfrm>
              <a:off x="5172075" y="6438900"/>
              <a:ext cx="552450" cy="314325"/>
            </a:xfrm>
            <a:prstGeom prst="bevel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右箭头 26"/>
            <p:cNvSpPr/>
            <p:nvPr/>
          </p:nvSpPr>
          <p:spPr>
            <a:xfrm>
              <a:off x="5314950" y="6519862"/>
              <a:ext cx="276225" cy="157163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714134" y="6451830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大连理工大学  张贺秋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912454" y="3684875"/>
            <a:ext cx="1246803" cy="8100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00194" y="5408886"/>
                <a:ext cx="5677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194" y="5408886"/>
                <a:ext cx="56778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945156" y="54399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足够宽。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697594" y="2465173"/>
            <a:ext cx="1376466" cy="523220"/>
            <a:chOff x="1173594" y="2465173"/>
            <a:chExt cx="1376466" cy="523220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1173594" y="2748049"/>
              <a:ext cx="963690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041587" y="2465173"/>
                  <a:ext cx="5084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∈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1587" y="2465173"/>
                  <a:ext cx="508473" cy="52322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105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1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256" y="-62883"/>
            <a:ext cx="38238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</a:rPr>
              <a:t>6.3 </a:t>
            </a:r>
            <a:r>
              <a:rPr lang="zh-CN" altLang="en-US" sz="3600" b="1" dirty="0">
                <a:solidFill>
                  <a:srgbClr val="FF0000"/>
                </a:solidFill>
              </a:rPr>
              <a:t>少子的漂移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0389" y="860447"/>
            <a:ext cx="82177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假设半导体中的电场很强，使得扩散运动可以忽略</a:t>
            </a:r>
            <a:r>
              <a:rPr lang="zh-CN" altLang="en-US" b="1" dirty="0"/>
              <a:t>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618047" y="2544973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43861" y="1461558"/>
                <a:ext cx="3349868" cy="911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∈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latin typeface="Cambria Math"/>
                            </a:rPr>
                            <m:t>𝝏</m:t>
                          </m:r>
                          <m:r>
                            <a:rPr lang="zh-CN" altLang="en-US" b="1" i="1">
                              <a:latin typeface="Cambria Math"/>
                            </a:rPr>
                            <m:t>∆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num>
                        <m:den>
                          <m:r>
                            <a:rPr lang="zh-CN" altLang="en-US" b="1" i="1">
                              <a:latin typeface="Cambria Math"/>
                            </a:rPr>
                            <m:t>𝝏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den>
                      </m:f>
                      <m:r>
                        <a:rPr lang="en-US" altLang="zh-CN" b="1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num>
                        <m:den>
                          <m:r>
                            <a:rPr lang="zh-CN" altLang="en-US" b="1" i="1">
                              <a:latin typeface="Cambria Math"/>
                            </a:rPr>
                            <m:t>𝝉</m:t>
                          </m:r>
                        </m:den>
                      </m:f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861" y="1461558"/>
                <a:ext cx="3349868" cy="9115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931919" y="2885716"/>
            <a:ext cx="720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C00CC"/>
                </a:solidFill>
                <a:latin typeface="楷体" pitchFamily="49" charset="-122"/>
                <a:ea typeface="楷体" pitchFamily="49" charset="-122"/>
              </a:rPr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46655" y="3766255"/>
                <a:ext cx="3981458" cy="90685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𝒑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=∆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𝒆𝒙𝒑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  <a:ea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655" y="3766255"/>
                <a:ext cx="3981458" cy="9068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91568" y="2885716"/>
                <a:ext cx="2666525" cy="561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zh-CN" altLang="en-US" b="1" i="1">
                          <a:latin typeface="Cambria Math"/>
                          <a:ea typeface="Cambria Math"/>
                        </a:rPr>
                        <m:t>𝝉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568" y="2885716"/>
                <a:ext cx="2666525" cy="5618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395049" y="4959925"/>
                <a:ext cx="583588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zh-CN" b="1" dirty="0">
                    <a:solidFill>
                      <a:schemeClr val="tx2"/>
                    </a:solidFill>
                  </a:rPr>
                  <a:t>代表非平衡空穴在复合前因漂移运动而深入样品的平均距离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049" y="4959925"/>
                <a:ext cx="5835881" cy="954107"/>
              </a:xfrm>
              <a:prstGeom prst="rect">
                <a:avLst/>
              </a:prstGeom>
              <a:blipFill>
                <a:blip r:embed="rId6"/>
                <a:stretch>
                  <a:fillRect l="-2194" t="-833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10029093" y="6448526"/>
            <a:ext cx="552450" cy="314325"/>
            <a:chOff x="5172075" y="6438900"/>
            <a:chExt cx="552450" cy="314325"/>
          </a:xfrm>
        </p:grpSpPr>
        <p:sp>
          <p:nvSpPr>
            <p:cNvPr id="13" name="棱台 12"/>
            <p:cNvSpPr/>
            <p:nvPr/>
          </p:nvSpPr>
          <p:spPr>
            <a:xfrm>
              <a:off x="5172075" y="6438900"/>
              <a:ext cx="552450" cy="314325"/>
            </a:xfrm>
            <a:prstGeom prst="bevel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5314950" y="6519862"/>
              <a:ext cx="276225" cy="157163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714134" y="6451830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大连理工大学  张贺秋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652702" y="2758099"/>
                <a:ext cx="2825309" cy="908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𝒑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𝑨𝒆𝒙𝒑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  <a:ea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702" y="2758099"/>
                <a:ext cx="2825309" cy="9089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931918" y="3973716"/>
                <a:ext cx="28176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𝒙</m:t>
                      </m:r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</a:rPr>
                        <m:t>𝟎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,∆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𝒑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=∆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918" y="3973716"/>
                <a:ext cx="28176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49613" y="3973716"/>
                <a:ext cx="15965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𝑨</m:t>
                      </m:r>
                      <m:r>
                        <a:rPr lang="en-US" altLang="zh-CN" b="1" i="1">
                          <a:latin typeface="Cambria Math"/>
                        </a:rPr>
                        <m:t>=∆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613" y="3973716"/>
                <a:ext cx="159652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544599" y="2885716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i="1" u="sng" dirty="0">
                <a:solidFill>
                  <a:schemeClr val="tx2"/>
                </a:solidFill>
              </a:rPr>
              <a:t>牵引长度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160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1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6" grpId="0"/>
      <p:bldP spid="19" grpId="0"/>
      <p:bldP spid="20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598" y="76638"/>
            <a:ext cx="8989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</a:rPr>
              <a:t>6.3 </a:t>
            </a:r>
            <a:r>
              <a:rPr lang="zh-CN" altLang="en-US" sz="3200" b="1" dirty="0">
                <a:solidFill>
                  <a:srgbClr val="FF0000"/>
                </a:solidFill>
              </a:rPr>
              <a:t>少子的扩散和漂移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8241" y="91926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杂质均匀分布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19462" y="1476675"/>
            <a:ext cx="2392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5C2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小注入</a:t>
            </a:r>
            <a:r>
              <a:rPr lang="zh-CN" altLang="en-US" b="1" dirty="0">
                <a:solidFill>
                  <a:srgbClr val="005C2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</a:t>
            </a:r>
            <a:r>
              <a:rPr lang="en-US" altLang="zh-CN" b="1" i="1" dirty="0">
                <a:solidFill>
                  <a:srgbClr val="005C2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p </a:t>
            </a:r>
            <a:r>
              <a:rPr lang="en-US" altLang="zh-CN" b="1" dirty="0">
                <a:solidFill>
                  <a:srgbClr val="005C2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&lt;&lt;</a:t>
            </a:r>
            <a:r>
              <a:rPr lang="en-US" altLang="zh-CN" b="1" i="1" dirty="0">
                <a:solidFill>
                  <a:srgbClr val="005C2A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n</a:t>
            </a:r>
            <a:endParaRPr lang="zh-CN" altLang="en-US" b="1" i="1" dirty="0">
              <a:solidFill>
                <a:srgbClr val="005C2A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16358" y="907635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solidFill>
                  <a:srgbClr val="00206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p </a:t>
            </a:r>
            <a:r>
              <a:rPr lang="en-US" altLang="zh-CN" b="1" dirty="0">
                <a:solidFill>
                  <a:srgbClr val="00206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&lt;&lt;</a:t>
            </a:r>
            <a:r>
              <a:rPr lang="en-US" altLang="zh-CN" b="1" i="1" dirty="0">
                <a:solidFill>
                  <a:srgbClr val="00206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Symbol"/>
              </a:rPr>
              <a:t>n</a:t>
            </a:r>
            <a:endParaRPr lang="zh-CN" altLang="en-US" b="1" i="1" dirty="0">
              <a:solidFill>
                <a:srgbClr val="00206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76567" y="2021151"/>
            <a:ext cx="4314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CC00CC"/>
                </a:solidFill>
              </a:rPr>
              <a:t>电场和密度梯度均沿</a:t>
            </a:r>
            <a:r>
              <a:rPr lang="en-US" altLang="zh-CN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b="1" dirty="0">
                <a:solidFill>
                  <a:srgbClr val="CC00CC"/>
                </a:solidFill>
              </a:rPr>
              <a:t>方向</a:t>
            </a:r>
            <a:endParaRPr lang="zh-CN" altLang="en-US" b="1" dirty="0">
              <a:solidFill>
                <a:srgbClr val="CC00CC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592788" y="1479877"/>
            <a:ext cx="2850078" cy="80288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996634" y="156229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3424062" y="1180878"/>
            <a:ext cx="81939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72208" y="86013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57163" y="13595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57163" y="15459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2545289" y="1720229"/>
            <a:ext cx="30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41141" y="19148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flipH="1">
            <a:off x="2806578" y="1486981"/>
            <a:ext cx="30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15211" y="1829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6562" y="266878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稳态时：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102391" y="2474600"/>
                <a:ext cx="1620124" cy="911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latin typeface="Cambria Math"/>
                            </a:rPr>
                            <m:t>𝝏</m:t>
                          </m:r>
                          <m:r>
                            <a:rPr lang="zh-CN" altLang="en-US" b="1" i="1">
                              <a:latin typeface="Cambria Math"/>
                            </a:rPr>
                            <m:t>∆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num>
                        <m:den>
                          <m:r>
                            <a:rPr lang="zh-CN" altLang="en-US" b="1" i="1">
                              <a:latin typeface="Cambria Math"/>
                            </a:rPr>
                            <m:t>𝝏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𝒕</m:t>
                          </m:r>
                        </m:den>
                      </m:f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391" y="2474600"/>
                <a:ext cx="1620124" cy="9115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92789" y="3323251"/>
                <a:ext cx="7153601" cy="9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∈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latin typeface="Cambria Math"/>
                            </a:rPr>
                            <m:t>𝝏</m:t>
                          </m:r>
                          <m:r>
                            <a:rPr lang="zh-CN" altLang="en-US" b="1" i="1">
                              <a:latin typeface="Cambria Math"/>
                            </a:rPr>
                            <m:t>∆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num>
                        <m:den>
                          <m:r>
                            <a:rPr lang="zh-CN" altLang="en-US" b="1" i="1">
                              <a:latin typeface="Cambria Math"/>
                            </a:rPr>
                            <m:t>𝝏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den>
                      </m:f>
                      <m:r>
                        <a:rPr lang="en-US" altLang="zh-CN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sub>
                      </m:sSub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latin typeface="Cambria Math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num>
                        <m:den>
                          <m:r>
                            <a:rPr lang="zh-CN" altLang="en-US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b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num>
                        <m:den>
                          <m:r>
                            <a:rPr lang="zh-CN" altLang="en-US" b="1" i="1">
                              <a:latin typeface="Cambria Math"/>
                            </a:rPr>
                            <m:t>𝝉</m:t>
                          </m:r>
                        </m:den>
                      </m:f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789" y="3323251"/>
                <a:ext cx="7153601" cy="967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027018" y="2668788"/>
                <a:ext cx="12065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𝑮</m:t>
                      </m:r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018" y="2668788"/>
                <a:ext cx="120654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 flipH="1">
            <a:off x="3042103" y="1639381"/>
            <a:ext cx="30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550088" y="3370247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115337" y="4527483"/>
                <a:ext cx="2666525" cy="561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zh-CN" altLang="en-US" b="1" i="1">
                          <a:latin typeface="Cambria Math"/>
                          <a:ea typeface="Cambria Math"/>
                        </a:rPr>
                        <m:t>𝝉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337" y="4527483"/>
                <a:ext cx="2666525" cy="5618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3189" y="4323805"/>
                <a:ext cx="2666525" cy="96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  <a:ea typeface="Cambria Math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sub>
                          </m:sSub>
                          <m:r>
                            <a:rPr lang="zh-CN" altLang="en-US" b="1" i="1">
                              <a:latin typeface="Cambria Math"/>
                              <a:ea typeface="Cambria Math"/>
                            </a:rPr>
                            <m:t>𝝉</m:t>
                          </m:r>
                        </m:e>
                      </m:ra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189" y="4323805"/>
                <a:ext cx="2666525" cy="9691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545289" y="5255334"/>
                <a:ext cx="7153601" cy="1170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latin typeface="Cambria Math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num>
                        <m:den>
                          <m:r>
                            <a:rPr lang="zh-CN" altLang="en-US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b="1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latin typeface="Cambria Math"/>
                            </a:rPr>
                            <m:t>𝝏</m:t>
                          </m:r>
                          <m:r>
                            <a:rPr lang="zh-CN" altLang="en-US" b="1" i="1">
                              <a:latin typeface="Cambria Math"/>
                            </a:rPr>
                            <m:t>∆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num>
                        <m:den>
                          <m:r>
                            <a:rPr lang="zh-CN" altLang="en-US" b="1" i="1">
                              <a:latin typeface="Cambria Math"/>
                            </a:rPr>
                            <m:t>𝝏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den>
                      </m:f>
                      <m:r>
                        <a:rPr lang="en-US" altLang="zh-CN" b="1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289" y="5255334"/>
                <a:ext cx="7153601" cy="11704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/>
          <p:cNvGrpSpPr/>
          <p:nvPr/>
        </p:nvGrpSpPr>
        <p:grpSpPr>
          <a:xfrm>
            <a:off x="10029093" y="6448526"/>
            <a:ext cx="552450" cy="314325"/>
            <a:chOff x="5172075" y="6438900"/>
            <a:chExt cx="552450" cy="314325"/>
          </a:xfrm>
        </p:grpSpPr>
        <p:sp>
          <p:nvSpPr>
            <p:cNvPr id="29" name="棱台 28"/>
            <p:cNvSpPr/>
            <p:nvPr/>
          </p:nvSpPr>
          <p:spPr>
            <a:xfrm>
              <a:off x="5172075" y="6438900"/>
              <a:ext cx="552450" cy="314325"/>
            </a:xfrm>
            <a:prstGeom prst="bevel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右箭头 29"/>
            <p:cNvSpPr/>
            <p:nvPr/>
          </p:nvSpPr>
          <p:spPr>
            <a:xfrm>
              <a:off x="5314950" y="6519862"/>
              <a:ext cx="276225" cy="157163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714134" y="6451830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大连理工大学  张贺秋</a:t>
            </a:r>
          </a:p>
        </p:txBody>
      </p:sp>
      <p:sp>
        <p:nvSpPr>
          <p:cNvPr id="3" name="左弧形箭头 2"/>
          <p:cNvSpPr/>
          <p:nvPr/>
        </p:nvSpPr>
        <p:spPr>
          <a:xfrm rot="11472281">
            <a:off x="8701618" y="3813441"/>
            <a:ext cx="512346" cy="1020726"/>
          </a:xfrm>
          <a:prstGeom prst="curvedRightArrow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77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5" grpId="0"/>
      <p:bldP spid="26" grpId="0"/>
      <p:bldP spid="27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9806" y="4021"/>
            <a:ext cx="8989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</a:rPr>
              <a:t>6.3 </a:t>
            </a:r>
            <a:r>
              <a:rPr lang="zh-CN" altLang="en-US" sz="3200" b="1" dirty="0">
                <a:solidFill>
                  <a:srgbClr val="FF0000"/>
                </a:solidFill>
              </a:rPr>
              <a:t>少子的扩散和漂移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09227" y="872246"/>
                <a:ext cx="4666991" cy="1170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latin typeface="Cambria Math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num>
                        <m:den>
                          <m:r>
                            <a:rPr lang="zh-CN" altLang="en-US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b="1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latin typeface="Cambria Math"/>
                            </a:rPr>
                            <m:t>𝝏</m:t>
                          </m:r>
                          <m:r>
                            <a:rPr lang="zh-CN" altLang="en-US" b="1" i="1">
                              <a:latin typeface="Cambria Math"/>
                            </a:rPr>
                            <m:t>∆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num>
                        <m:den>
                          <m:r>
                            <a:rPr lang="zh-CN" altLang="en-US" b="1" i="1">
                              <a:latin typeface="Cambria Math"/>
                            </a:rPr>
                            <m:t>𝝏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den>
                      </m:f>
                      <m:r>
                        <a:rPr lang="en-US" altLang="zh-CN" b="1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27" y="872246"/>
                <a:ext cx="4666991" cy="11704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313167" y="2000407"/>
            <a:ext cx="1909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C00CC"/>
                </a:solidFill>
                <a:latin typeface="楷体" pitchFamily="49" charset="-122"/>
                <a:ea typeface="楷体" pitchFamily="49" charset="-122"/>
              </a:rPr>
              <a:t>一般解：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90196" y="2042694"/>
                <a:ext cx="51050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i="1">
                        <a:latin typeface="Cambria Math"/>
                      </a:rPr>
                      <m:t>∆</m:t>
                    </m:r>
                    <m:r>
                      <a:rPr lang="en-US" altLang="zh-CN" b="1" i="1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1" i="1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𝑨𝒆𝒙𝒑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sym typeface="Symbol"/>
                          </a:rPr>
                          <m:t>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1" i="1">
                        <a:latin typeface="Cambria Math"/>
                      </a:rPr>
                      <m:t>+</m:t>
                    </m:r>
                    <m:r>
                      <a:rPr lang="en-US" altLang="zh-CN" b="1" i="1">
                        <a:latin typeface="Cambria Math"/>
                      </a:rPr>
                      <m:t>𝑩𝒆𝒙𝒑</m:t>
                    </m:r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sym typeface="Symbol"/>
                          </a:rPr>
                          <m:t>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  <a:sym typeface="Symbol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196" y="2042694"/>
                <a:ext cx="510505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313167" y="2905035"/>
            <a:ext cx="1909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特征方程：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09226" y="2609473"/>
                <a:ext cx="4666991" cy="1114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/>
                              <a:sym typeface="Symbol"/>
                            </a:rPr>
                            <m:t></m:t>
                          </m:r>
                        </m:e>
                        <m:sup>
                          <m:r>
                            <a:rPr lang="en-US" altLang="zh-CN" b="1" i="1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b="1" i="1">
                          <a:latin typeface="Cambria Math"/>
                          <a:sym typeface="Symbol"/>
                        </a:rPr>
                        <m:t></m:t>
                      </m:r>
                      <m:r>
                        <a:rPr lang="en-US" altLang="zh-CN" b="1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26" y="2609473"/>
                <a:ext cx="4666991" cy="11143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76518" y="3792749"/>
                <a:ext cx="3865417" cy="1547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sym typeface="Symbol"/>
                            </a:rPr>
                            <m:t>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𝒑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518" y="3792749"/>
                <a:ext cx="3865417" cy="1547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73188" y="3787605"/>
                <a:ext cx="3873689" cy="1547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sym typeface="Symbol"/>
                            </a:rPr>
                            <m:t>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𝒑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188" y="3787605"/>
                <a:ext cx="3873689" cy="15474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67777" y="5588606"/>
                <a:ext cx="13368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sym typeface="Symbol"/>
                            </a:rPr>
                            <m:t>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</a:rPr>
                        <m:t>&gt;</m:t>
                      </m:r>
                      <m:r>
                        <a:rPr lang="en-US" altLang="zh-CN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777" y="5588606"/>
                <a:ext cx="133684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378503" y="5588606"/>
                <a:ext cx="13368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sym typeface="Symbol"/>
                            </a:rPr>
                            <m:t>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</a:rPr>
                        <m:t>&lt;</m:t>
                      </m:r>
                      <m:r>
                        <a:rPr lang="en-US" altLang="zh-CN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503" y="5588606"/>
                <a:ext cx="133684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10029093" y="6448526"/>
            <a:ext cx="552450" cy="314325"/>
            <a:chOff x="5172075" y="6438900"/>
            <a:chExt cx="552450" cy="314325"/>
          </a:xfrm>
        </p:grpSpPr>
        <p:sp>
          <p:nvSpPr>
            <p:cNvPr id="13" name="棱台 12"/>
            <p:cNvSpPr/>
            <p:nvPr/>
          </p:nvSpPr>
          <p:spPr>
            <a:xfrm>
              <a:off x="5172075" y="6438900"/>
              <a:ext cx="552450" cy="314325"/>
            </a:xfrm>
            <a:prstGeom prst="bevel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5314950" y="6519862"/>
              <a:ext cx="276225" cy="157163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714134" y="6451830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大连理工大学  张贺秋</a:t>
            </a:r>
          </a:p>
        </p:txBody>
      </p:sp>
    </p:spTree>
    <p:extLst>
      <p:ext uri="{BB962C8B-B14F-4D97-AF65-F5344CB8AC3E}">
        <p14:creationId xmlns:p14="http://schemas.microsoft.com/office/powerpoint/2010/main" val="3054404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1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1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414" y="0"/>
            <a:ext cx="8989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</a:rPr>
              <a:t>6.3 </a:t>
            </a:r>
            <a:r>
              <a:rPr lang="zh-CN" altLang="en-US" sz="3200" b="1" dirty="0">
                <a:solidFill>
                  <a:srgbClr val="FF0000"/>
                </a:solidFill>
              </a:rPr>
              <a:t>少子的扩散和漂移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27780" y="916925"/>
                <a:ext cx="51050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i="1">
                        <a:latin typeface="Cambria Math"/>
                      </a:rPr>
                      <m:t>∆</m:t>
                    </m:r>
                    <m:r>
                      <a:rPr lang="en-US" altLang="zh-CN" b="1" i="1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1" i="1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𝑨𝒆𝒙𝒑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sym typeface="Symbol"/>
                          </a:rPr>
                          <m:t>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1" i="1">
                        <a:latin typeface="Cambria Math"/>
                      </a:rPr>
                      <m:t>+</m:t>
                    </m:r>
                    <m:r>
                      <a:rPr lang="en-US" altLang="zh-CN" b="1" i="1">
                        <a:latin typeface="Cambria Math"/>
                      </a:rPr>
                      <m:t>𝑩𝒆𝒙𝒑</m:t>
                    </m:r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sym typeface="Symbol"/>
                          </a:rPr>
                          <m:t>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  <a:sym typeface="Symbol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780" y="916925"/>
                <a:ext cx="510505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7195" y="3414873"/>
                <a:ext cx="3873689" cy="1547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sym typeface="Symbol"/>
                            </a:rPr>
                            <m:t>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𝒑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95" y="3414873"/>
                <a:ext cx="3873689" cy="15474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6549" y="1561930"/>
                <a:ext cx="48450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CC00CC"/>
                    </a:solidFill>
                  </a:rPr>
                  <a:t>讨论</a:t>
                </a:r>
                <a:r>
                  <a:rPr lang="en-US" altLang="zh-CN" b="1" dirty="0">
                    <a:solidFill>
                      <a:srgbClr val="CC00CC"/>
                    </a:solidFill>
                  </a:rPr>
                  <a:t>1</a:t>
                </a:r>
                <a:r>
                  <a:rPr lang="zh-CN" altLang="en-US" b="1" dirty="0">
                    <a:solidFill>
                      <a:srgbClr val="CC00CC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CC00CC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b="1" i="1">
                        <a:solidFill>
                          <a:srgbClr val="CC00CC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1" i="1">
                        <a:solidFill>
                          <a:srgbClr val="CC00CC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zh-CN" altLang="en-US" b="1" dirty="0">
                    <a:solidFill>
                      <a:srgbClr val="CC00CC"/>
                    </a:solidFill>
                  </a:rPr>
                  <a:t>的半无限大样品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49" y="1561930"/>
                <a:ext cx="4845044" cy="523220"/>
              </a:xfrm>
              <a:prstGeom prst="rect">
                <a:avLst/>
              </a:prstGeom>
              <a:blipFill>
                <a:blip r:embed="rId5"/>
                <a:stretch>
                  <a:fillRect l="-2516" t="-15116" r="-276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7010409" y="2336829"/>
            <a:ext cx="2850078" cy="80288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14255" y="241924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9450789" y="3135632"/>
            <a:ext cx="81939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88084" y="314115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4784" y="2216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74784" y="24029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6962910" y="2577181"/>
            <a:ext cx="30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58762" y="27718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7224199" y="2343933"/>
            <a:ext cx="30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2832" y="2686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7459724" y="2496333"/>
            <a:ext cx="30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8007" y="305095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856509" y="2139583"/>
                <a:ext cx="2912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𝒙</m:t>
                      </m:r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</a:rPr>
                        <m:t>𝟎</m:t>
                      </m:r>
                      <m:r>
                        <a:rPr lang="en-US" altLang="zh-CN" b="1" i="1">
                          <a:latin typeface="Cambria Math"/>
                        </a:rPr>
                        <m:t>,∆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𝒑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=∆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;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509" y="2139583"/>
                <a:ext cx="291227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54851" y="2163466"/>
                <a:ext cx="16189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𝑩</m:t>
                      </m:r>
                      <m:r>
                        <a:rPr lang="en-US" altLang="zh-CN" b="1" i="1">
                          <a:latin typeface="Cambria Math"/>
                        </a:rPr>
                        <m:t>=∆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851" y="2163466"/>
                <a:ext cx="16189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3585439" y="916925"/>
            <a:ext cx="1510152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126760" y="917582"/>
                <a:ext cx="3502818" cy="52322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i="1">
                        <a:latin typeface="Cambria Math"/>
                      </a:rPr>
                      <m:t>∆</m:t>
                    </m:r>
                    <m:r>
                      <a:rPr lang="en-US" altLang="zh-CN" b="1" i="1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1" i="1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𝒆𝒙𝒑</m:t>
                    </m:r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sym typeface="Symbol"/>
                          </a:rPr>
                          <m:t>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  <a:sym typeface="Symbol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760" y="917582"/>
                <a:ext cx="35028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086738" y="2771825"/>
                <a:ext cx="1166088" cy="52322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∈&gt;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738" y="2771825"/>
                <a:ext cx="116608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232052" y="3414873"/>
                <a:ext cx="3657348" cy="1547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𝒑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52" y="3414873"/>
                <a:ext cx="3657348" cy="15474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636276" y="3871363"/>
                <a:ext cx="1361270" cy="9745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276" y="3871363"/>
                <a:ext cx="1361270" cy="9745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146557" y="4937430"/>
                <a:ext cx="1166088" cy="523220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∈&lt;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557" y="4937430"/>
                <a:ext cx="116608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929602" y="5172603"/>
                <a:ext cx="4201215" cy="1547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sym typeface="Symbol"/>
                            </a:rPr>
                            <m:t>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𝒑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602" y="5172603"/>
                <a:ext cx="4201215" cy="154741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896740" y="5615025"/>
                <a:ext cx="1359090" cy="9745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740" y="5615025"/>
                <a:ext cx="1359090" cy="97456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9128696" y="3664377"/>
            <a:ext cx="2839239" cy="523220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altLang="zh-CN" b="1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i="1" baseline="-25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b="1" dirty="0"/>
              <a:t>:</a:t>
            </a:r>
            <a:r>
              <a:rPr lang="zh-CN" altLang="en-US" b="1" dirty="0"/>
              <a:t>顺流扩散长度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70740" y="4330511"/>
            <a:ext cx="2821606" cy="523220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i="1" baseline="-250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dirty="0"/>
              <a:t>:</a:t>
            </a:r>
            <a:r>
              <a:rPr lang="zh-CN" altLang="en-US" b="1" dirty="0"/>
              <a:t>逆流扩散长度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0029093" y="6448526"/>
            <a:ext cx="552450" cy="314325"/>
            <a:chOff x="5172075" y="6438900"/>
            <a:chExt cx="552450" cy="314325"/>
          </a:xfrm>
        </p:grpSpPr>
        <p:sp>
          <p:nvSpPr>
            <p:cNvPr id="35" name="棱台 34"/>
            <p:cNvSpPr/>
            <p:nvPr/>
          </p:nvSpPr>
          <p:spPr>
            <a:xfrm>
              <a:off x="5172075" y="6438900"/>
              <a:ext cx="552450" cy="314325"/>
            </a:xfrm>
            <a:prstGeom prst="bevel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右箭头 35"/>
            <p:cNvSpPr/>
            <p:nvPr/>
          </p:nvSpPr>
          <p:spPr>
            <a:xfrm>
              <a:off x="5314950" y="6519862"/>
              <a:ext cx="276225" cy="157163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714134" y="6451830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大连理工大学  张贺秋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59724" y="919116"/>
                <a:ext cx="13368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sym typeface="Symbol"/>
                            </a:rPr>
                            <m:t>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</a:rPr>
                        <m:t>&gt;</m:t>
                      </m:r>
                      <m:r>
                        <a:rPr lang="en-US" altLang="zh-CN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724" y="919116"/>
                <a:ext cx="1336841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110037" y="913233"/>
                <a:ext cx="13368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sym typeface="Symbol"/>
                            </a:rPr>
                            <m:t>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</a:rPr>
                        <m:t>&lt;</m:t>
                      </m:r>
                      <m:r>
                        <a:rPr lang="en-US" altLang="zh-CN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037" y="913233"/>
                <a:ext cx="1336840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20"/>
              <p:cNvSpPr txBox="1"/>
              <p:nvPr/>
            </p:nvSpPr>
            <p:spPr>
              <a:xfrm>
                <a:off x="5740563" y="1455616"/>
                <a:ext cx="26441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  <m:r>
                        <a:rPr lang="en-US" altLang="zh-CN" b="1" i="1">
                          <a:latin typeface="Cambria Math"/>
                        </a:rPr>
                        <m:t>,∆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𝒑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/>
                        </a:rPr>
                        <m:t>𝟎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;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0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563" y="1455616"/>
                <a:ext cx="2644122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21"/>
              <p:cNvSpPr txBox="1"/>
              <p:nvPr/>
            </p:nvSpPr>
            <p:spPr>
              <a:xfrm>
                <a:off x="8424428" y="1455616"/>
                <a:ext cx="9769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1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b="1" dirty="0" smtClean="0"/>
                  <a:t>0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41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428" y="1455616"/>
                <a:ext cx="976934" cy="523220"/>
              </a:xfrm>
              <a:prstGeom prst="rect">
                <a:avLst/>
              </a:prstGeom>
              <a:blipFill>
                <a:blip r:embed="rId18"/>
                <a:stretch>
                  <a:fillRect t="-12791" r="-11250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741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601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 animBg="1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1" grpId="0"/>
      <p:bldP spid="22" grpId="0"/>
      <p:bldP spid="23" grpId="0" animBg="1"/>
      <p:bldP spid="25" grpId="0" animBg="1"/>
      <p:bldP spid="26" grpId="0" animBg="1"/>
      <p:bldP spid="27" grpId="0"/>
      <p:bldP spid="28" grpId="0"/>
      <p:bldP spid="29" grpId="0" animBg="1"/>
      <p:bldP spid="30" grpId="0"/>
      <p:bldP spid="31" grpId="0"/>
      <p:bldP spid="32" grpId="0" animBg="1"/>
      <p:bldP spid="33" grpId="0" animBg="1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8534" y="88120"/>
            <a:ext cx="4678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</a:rPr>
              <a:t>6.3 </a:t>
            </a:r>
            <a:r>
              <a:rPr lang="zh-CN" altLang="en-US" sz="3200" b="1" dirty="0">
                <a:solidFill>
                  <a:srgbClr val="FF0000"/>
                </a:solidFill>
              </a:rPr>
              <a:t>少子的扩散和漂移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3714" y="731974"/>
                <a:ext cx="3811813" cy="15474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𝒑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714" y="731974"/>
                <a:ext cx="3811813" cy="15474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63869" y="2286264"/>
            <a:ext cx="3464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电场很强，</a:t>
            </a:r>
            <a:r>
              <a:rPr lang="en-US" altLang="zh-CN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i="1" baseline="-250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b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&gt;&gt;</a:t>
            </a:r>
            <a:r>
              <a:rPr lang="en-US" altLang="zh-CN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i="1" baseline="-250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b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b="1" i="1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99528" y="1300338"/>
                <a:ext cx="2962349" cy="969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528" y="1300338"/>
                <a:ext cx="2962349" cy="969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21972" y="2919384"/>
                <a:ext cx="3366499" cy="1365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𝒑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972" y="2919384"/>
                <a:ext cx="3366499" cy="13653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77056" y="3097259"/>
                <a:ext cx="3484672" cy="1123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(1+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)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056" y="3097259"/>
                <a:ext cx="3484672" cy="11235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86022" y="3099158"/>
                <a:ext cx="1415452" cy="11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/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022" y="3099158"/>
                <a:ext cx="1415452" cy="11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49776" y="2282916"/>
                <a:ext cx="1510413" cy="523220"/>
              </a:xfrm>
              <a:prstGeom prst="rect">
                <a:avLst/>
              </a:prstGeom>
              <a:solidFill>
                <a:srgbClr val="FF99FF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𝒅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≈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776" y="2282916"/>
                <a:ext cx="151041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469612" y="2180807"/>
            <a:ext cx="3464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5C2A"/>
                </a:solidFill>
                <a:latin typeface="Times New Roman" pitchFamily="18" charset="0"/>
                <a:cs typeface="Times New Roman" pitchFamily="18" charset="0"/>
              </a:rPr>
              <a:t>电场很弱，</a:t>
            </a:r>
            <a:r>
              <a:rPr lang="en-US" altLang="zh-CN" b="1" i="1" dirty="0">
                <a:solidFill>
                  <a:srgbClr val="005C2A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i="1" baseline="-25000" dirty="0">
                <a:solidFill>
                  <a:srgbClr val="005C2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b="1" dirty="0">
                <a:solidFill>
                  <a:srgbClr val="005C2A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altLang="zh-CN" b="1" i="1" dirty="0">
                <a:solidFill>
                  <a:srgbClr val="005C2A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i="1" baseline="-25000" dirty="0">
                <a:solidFill>
                  <a:srgbClr val="005C2A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b="1" dirty="0">
                <a:solidFill>
                  <a:srgbClr val="005C2A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b="1" i="1" dirty="0">
              <a:solidFill>
                <a:srgbClr val="005C2A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171968" y="2850657"/>
                <a:ext cx="1515222" cy="561820"/>
              </a:xfrm>
              <a:prstGeom prst="rect">
                <a:avLst/>
              </a:prstGeom>
              <a:solidFill>
                <a:srgbClr val="99FF99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𝒅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≈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968" y="2850657"/>
                <a:ext cx="1515222" cy="5618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574845" y="4438088"/>
            <a:ext cx="3259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临界电场，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i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i="1" baseline="-25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60752" y="4440054"/>
                <a:ext cx="2290691" cy="561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𝒑</m:t>
                          </m:r>
                        </m:sub>
                      </m:sSub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∈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𝒄</m:t>
                          </m:r>
                        </m:sub>
                      </m:sSub>
                      <m:r>
                        <a:rPr lang="zh-CN" altLang="en-US" b="1" i="1">
                          <a:latin typeface="Cambria Math"/>
                          <a:ea typeface="Cambria Math"/>
                        </a:rPr>
                        <m:t>𝝉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52" y="4440054"/>
                <a:ext cx="2290691" cy="5618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849776" y="5047817"/>
                <a:ext cx="1611018" cy="104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∈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𝒄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  <a:ea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𝒑</m:t>
                              </m:r>
                            </m:sub>
                          </m:sSub>
                          <m:r>
                            <a:rPr lang="zh-CN" altLang="en-US" b="1" i="1">
                              <a:latin typeface="Cambria Math"/>
                              <a:ea typeface="Cambria Math"/>
                            </a:rPr>
                            <m:t>𝝉</m:t>
                          </m:r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776" y="5047817"/>
                <a:ext cx="1611018" cy="10408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61131" y="5047817"/>
                <a:ext cx="664413" cy="104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  <a:ea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131" y="5047817"/>
                <a:ext cx="664413" cy="104086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97384" y="4980939"/>
                <a:ext cx="1418656" cy="5618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sub>
                      </m:sSub>
                      <m:r>
                        <a:rPr lang="zh-CN" altLang="en-US" b="1" i="1">
                          <a:latin typeface="Cambria Math"/>
                          <a:ea typeface="Cambria Math"/>
                        </a:rPr>
                        <m:t>𝝉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384" y="4980939"/>
                <a:ext cx="1418656" cy="5618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/>
          <p:cNvCxnSpPr/>
          <p:nvPr/>
        </p:nvCxnSpPr>
        <p:spPr>
          <a:xfrm>
            <a:off x="5460794" y="5047818"/>
            <a:ext cx="132542" cy="3910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161607" y="5624959"/>
            <a:ext cx="132542" cy="3910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657490" y="5062566"/>
                <a:ext cx="1436291" cy="104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  <a:ea typeface="Cambria Math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90" y="5062566"/>
                <a:ext cx="1436291" cy="104086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688592" y="6197937"/>
                <a:ext cx="5544403" cy="523220"/>
              </a:xfrm>
              <a:prstGeom prst="rect">
                <a:avLst/>
              </a:prstGeom>
              <a:solidFill>
                <a:srgbClr val="66FFFF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i="1">
                        <a:latin typeface="Cambria Math"/>
                        <a:cs typeface="Times New Roman" pitchFamily="18" charset="0"/>
                      </a:rPr>
                      <m:t>∈</m:t>
                    </m:r>
                    <m:r>
                      <a:rPr lang="en-US" altLang="zh-CN" b="1" i="1">
                        <a:latin typeface="Cambria Math"/>
                        <a:cs typeface="Times New Roman" pitchFamily="18" charset="0"/>
                      </a:rPr>
                      <m:t>≪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∈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  <a:cs typeface="Times New Roman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en-US" b="1" dirty="0">
                    <a:latin typeface="华文楷体" pitchFamily="2" charset="-122"/>
                    <a:ea typeface="华文楷体" pitchFamily="2" charset="-122"/>
                    <a:cs typeface="Times New Roman" pitchFamily="18" charset="0"/>
                  </a:rPr>
                  <a:t>扩散为主</a:t>
                </a: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；</a:t>
                </a:r>
                <a:r>
                  <a:rPr lang="zh-CN" altLang="en-US" b="1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b="1" i="1">
                        <a:latin typeface="Cambria Math"/>
                        <a:cs typeface="Times New Roman" pitchFamily="18" charset="0"/>
                      </a:rPr>
                      <m:t>∈</m:t>
                    </m:r>
                    <m:r>
                      <a:rPr lang="en-US" altLang="zh-CN" b="1" i="1">
                        <a:latin typeface="Cambria Math"/>
                        <a:cs typeface="Times New Roman" pitchFamily="18" charset="0"/>
                      </a:rPr>
                      <m:t>≫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∈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  <a:cs typeface="Times New Roman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en-US" b="1" dirty="0">
                    <a:latin typeface="华文楷体" pitchFamily="2" charset="-122"/>
                    <a:ea typeface="华文楷体" pitchFamily="2" charset="-122"/>
                    <a:cs typeface="Times New Roman" pitchFamily="18" charset="0"/>
                  </a:rPr>
                  <a:t>漂移为主</a:t>
                </a:r>
                <a:endParaRPr lang="zh-CN" altLang="en-US" b="1" i="1" dirty="0">
                  <a:latin typeface="华文楷体" pitchFamily="2" charset="-122"/>
                  <a:ea typeface="华文楷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592" y="6197937"/>
                <a:ext cx="5544403" cy="523220"/>
              </a:xfrm>
              <a:prstGeom prst="rect">
                <a:avLst/>
              </a:prstGeom>
              <a:blipFill>
                <a:blip r:embed="rId15"/>
                <a:stretch>
                  <a:fillRect t="-18605" r="-1429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884278" y="1135738"/>
                <a:ext cx="1166088" cy="52322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∈&gt;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278" y="1135738"/>
                <a:ext cx="116608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下弧形箭头 28"/>
          <p:cNvSpPr/>
          <p:nvPr/>
        </p:nvSpPr>
        <p:spPr>
          <a:xfrm rot="14927041">
            <a:off x="6900208" y="1977798"/>
            <a:ext cx="1459040" cy="583434"/>
          </a:xfrm>
          <a:prstGeom prst="curvedUpArrow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7145469" y="3517008"/>
            <a:ext cx="132542" cy="3910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9130334" y="3527302"/>
            <a:ext cx="132542" cy="3910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652176" y="3517008"/>
            <a:ext cx="132542" cy="3910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8215690" y="3733444"/>
            <a:ext cx="132542" cy="19551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108389" y="866563"/>
            <a:ext cx="900067" cy="3910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445171" y="3212665"/>
            <a:ext cx="900067" cy="3910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11335487" y="6410076"/>
            <a:ext cx="552450" cy="314325"/>
            <a:chOff x="5172075" y="6438900"/>
            <a:chExt cx="552450" cy="314325"/>
          </a:xfrm>
        </p:grpSpPr>
        <p:sp>
          <p:nvSpPr>
            <p:cNvPr id="36" name="棱台 35"/>
            <p:cNvSpPr/>
            <p:nvPr/>
          </p:nvSpPr>
          <p:spPr>
            <a:xfrm>
              <a:off x="5172075" y="6438900"/>
              <a:ext cx="552450" cy="314325"/>
            </a:xfrm>
            <a:prstGeom prst="bevel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5314950" y="6519862"/>
              <a:ext cx="276225" cy="157163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020528" y="6413380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大连理工大学  张贺秋</a:t>
            </a:r>
          </a:p>
        </p:txBody>
      </p:sp>
    </p:spTree>
    <p:extLst>
      <p:ext uri="{BB962C8B-B14F-4D97-AF65-F5344CB8AC3E}">
        <p14:creationId xmlns:p14="http://schemas.microsoft.com/office/powerpoint/2010/main" val="187350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81481E-6 L -0.31928 0.2652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64" y="1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801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  <p:bldP spid="8" grpId="0"/>
      <p:bldP spid="8" grpId="1"/>
      <p:bldP spid="9" grpId="0"/>
      <p:bldP spid="10" grpId="0" animBg="1"/>
      <p:bldP spid="11" grpId="0"/>
      <p:bldP spid="12" grpId="0" animBg="1"/>
      <p:bldP spid="13" grpId="0"/>
      <p:bldP spid="14" grpId="0"/>
      <p:bldP spid="15" grpId="0"/>
      <p:bldP spid="16" grpId="0"/>
      <p:bldP spid="17" grpId="0" animBg="1"/>
      <p:bldP spid="21" grpId="0"/>
      <p:bldP spid="27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4194" y="76059"/>
            <a:ext cx="8989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</a:rPr>
              <a:t>6.3 </a:t>
            </a:r>
            <a:r>
              <a:rPr lang="zh-CN" altLang="en-US" sz="3200" b="1" dirty="0">
                <a:solidFill>
                  <a:srgbClr val="FF0000"/>
                </a:solidFill>
              </a:rPr>
              <a:t>少子的扩散和漂移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14402" y="1212892"/>
                <a:ext cx="51050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i="1">
                        <a:latin typeface="Cambria Math"/>
                      </a:rPr>
                      <m:t>∆</m:t>
                    </m:r>
                    <m:r>
                      <a:rPr lang="en-US" altLang="zh-CN" b="1" i="1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1" i="1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𝑨𝒆𝒙𝒑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sym typeface="Symbol"/>
                          </a:rPr>
                          <m:t>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1" i="1">
                        <a:latin typeface="Cambria Math"/>
                      </a:rPr>
                      <m:t>+</m:t>
                    </m:r>
                    <m:r>
                      <a:rPr lang="en-US" altLang="zh-CN" b="1" i="1">
                        <a:latin typeface="Cambria Math"/>
                      </a:rPr>
                      <m:t>𝑩𝒆𝒙𝒑</m:t>
                    </m:r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sym typeface="Symbol"/>
                          </a:rPr>
                          <m:t>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  <a:sym typeface="Symbol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402" y="1212892"/>
                <a:ext cx="510505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66259" y="1976851"/>
                <a:ext cx="48822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CC00CC"/>
                    </a:solidFill>
                  </a:rPr>
                  <a:t>讨论</a:t>
                </a:r>
                <a:r>
                  <a:rPr lang="en-US" altLang="zh-CN" b="1" dirty="0">
                    <a:solidFill>
                      <a:srgbClr val="CC00CC"/>
                    </a:solidFill>
                  </a:rPr>
                  <a:t>2</a:t>
                </a:r>
                <a:r>
                  <a:rPr lang="zh-CN" altLang="en-US" b="1" dirty="0">
                    <a:solidFill>
                      <a:srgbClr val="CC00CC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CC00CC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b="1" i="1">
                        <a:solidFill>
                          <a:srgbClr val="CC00CC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>
                        <a:solidFill>
                          <a:srgbClr val="CC00CC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zh-CN" altLang="en-US" b="1" dirty="0">
                    <a:solidFill>
                      <a:srgbClr val="CC00CC"/>
                    </a:solidFill>
                  </a:rPr>
                  <a:t>的半无限大样品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259" y="1976851"/>
                <a:ext cx="4882234" cy="523220"/>
              </a:xfrm>
              <a:prstGeom prst="rect">
                <a:avLst/>
              </a:prstGeom>
              <a:blipFill>
                <a:blip r:embed="rId4"/>
                <a:stretch>
                  <a:fillRect l="-2497" t="-15116" r="-199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 flipH="1">
            <a:off x="6867758" y="2279639"/>
            <a:ext cx="3594279" cy="1447850"/>
            <a:chOff x="5334007" y="2216527"/>
            <a:chExt cx="3594279" cy="1447850"/>
          </a:xfrm>
        </p:grpSpPr>
        <p:sp>
          <p:nvSpPr>
            <p:cNvPr id="7" name="矩形 6"/>
            <p:cNvSpPr/>
            <p:nvPr/>
          </p:nvSpPr>
          <p:spPr>
            <a:xfrm>
              <a:off x="5486409" y="2336828"/>
              <a:ext cx="2850078" cy="80288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90255" y="241924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7926788" y="3141570"/>
              <a:ext cx="8193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564084" y="314115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en-US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50784" y="22165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zh-CN" altLang="en-US" sz="1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50784" y="24029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zh-CN" altLang="en-US" sz="1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flipH="1">
              <a:off x="5438909" y="2577181"/>
              <a:ext cx="308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zh-CN" altLang="en-US" sz="1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34762" y="27718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zh-CN" altLang="en-US" sz="1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flipH="1">
              <a:off x="5700198" y="2343933"/>
              <a:ext cx="308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zh-CN" altLang="en-US" sz="1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08832" y="26866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zh-CN" altLang="en-US" sz="1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flipH="1">
              <a:off x="5935723" y="2496333"/>
              <a:ext cx="308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zh-CN" altLang="en-US" sz="1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34007" y="305095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5857048" y="1257211"/>
            <a:ext cx="1510152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509104" y="1203009"/>
                <a:ext cx="358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i="1">
                        <a:latin typeface="Cambria Math"/>
                      </a:rPr>
                      <m:t>∆</m:t>
                    </m:r>
                    <m:r>
                      <a:rPr lang="en-US" altLang="zh-CN" b="1" i="1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1" i="1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𝒆𝒙𝒑</m:t>
                    </m:r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sym typeface="Symbol"/>
                          </a:rPr>
                          <m:t>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  <a:sym typeface="Symbol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104" y="1203009"/>
                <a:ext cx="358617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096488" y="3186746"/>
                <a:ext cx="1166088" cy="52322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∈&gt;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488" y="3186746"/>
                <a:ext cx="116608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060617" y="4352890"/>
                <a:ext cx="1166088" cy="523220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∈&lt;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zh-CN" b="1" i="1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617" y="4352890"/>
                <a:ext cx="116608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7349373" y="3709645"/>
            <a:ext cx="2839239" cy="523220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altLang="zh-CN" b="1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i="1" baseline="-25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b="1" dirty="0"/>
              <a:t>:</a:t>
            </a:r>
            <a:r>
              <a:rPr lang="zh-CN" altLang="en-US" b="1" dirty="0"/>
              <a:t>顺流扩散长度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67200" y="4458536"/>
            <a:ext cx="2821606" cy="523220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i="1" baseline="-250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dirty="0"/>
              <a:t>:</a:t>
            </a:r>
            <a:r>
              <a:rPr lang="zh-CN" altLang="en-US" b="1" dirty="0"/>
              <a:t>逆流扩散长度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11668" y="3021816"/>
                <a:ext cx="2940805" cy="906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/>
                        </a:rPr>
                        <m:t>∆</m:t>
                      </m:r>
                      <m:r>
                        <a:rPr lang="en-US" altLang="zh-CN" b="1" i="1">
                          <a:latin typeface="Cambria Math"/>
                        </a:rPr>
                        <m:t>𝒑</m:t>
                      </m:r>
                      <m:r>
                        <a:rPr lang="en-US" altLang="zh-CN" b="1" i="1">
                          <a:latin typeface="Cambria Math"/>
                        </a:rPr>
                        <m:t>=∆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</a:rPr>
                        <m:t>𝒆𝒙𝒑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668" y="3021816"/>
                <a:ext cx="2940805" cy="9068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430152" y="4161075"/>
                <a:ext cx="2940805" cy="906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/>
                        </a:rPr>
                        <m:t>∆</m:t>
                      </m:r>
                      <m:r>
                        <a:rPr lang="en-US" altLang="zh-CN" b="1" i="1">
                          <a:latin typeface="Cambria Math"/>
                        </a:rPr>
                        <m:t>𝒑</m:t>
                      </m:r>
                      <m:r>
                        <a:rPr lang="en-US" altLang="zh-CN" b="1" i="1">
                          <a:latin typeface="Cambria Math"/>
                        </a:rPr>
                        <m:t>=∆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</a:rPr>
                        <m:t>𝒆𝒙𝒑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152" y="4161075"/>
                <a:ext cx="2940805" cy="9068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10029093" y="6448526"/>
            <a:ext cx="552450" cy="314325"/>
            <a:chOff x="5172075" y="6438900"/>
            <a:chExt cx="552450" cy="314325"/>
          </a:xfrm>
        </p:grpSpPr>
        <p:sp>
          <p:nvSpPr>
            <p:cNvPr id="28" name="棱台 27"/>
            <p:cNvSpPr/>
            <p:nvPr/>
          </p:nvSpPr>
          <p:spPr>
            <a:xfrm>
              <a:off x="5172075" y="6438900"/>
              <a:ext cx="552450" cy="314325"/>
            </a:xfrm>
            <a:prstGeom prst="bevel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右箭头 29"/>
            <p:cNvSpPr/>
            <p:nvPr/>
          </p:nvSpPr>
          <p:spPr>
            <a:xfrm>
              <a:off x="5314950" y="6519862"/>
              <a:ext cx="276225" cy="157163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714134" y="6451830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大连理工大学  张贺秋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7"/>
              <p:cNvSpPr txBox="1"/>
              <p:nvPr/>
            </p:nvSpPr>
            <p:spPr>
              <a:xfrm>
                <a:off x="8200258" y="1263094"/>
                <a:ext cx="13368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sym typeface="Symbol"/>
                            </a:rPr>
                            <m:t>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</a:rPr>
                        <m:t>&gt;</m:t>
                      </m:r>
                      <m:r>
                        <a:rPr lang="en-US" altLang="zh-CN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6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258" y="1263094"/>
                <a:ext cx="133684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8"/>
              <p:cNvSpPr txBox="1"/>
              <p:nvPr/>
            </p:nvSpPr>
            <p:spPr>
              <a:xfrm>
                <a:off x="9850571" y="1257211"/>
                <a:ext cx="13368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sym typeface="Symbol"/>
                            </a:rPr>
                            <m:t>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</a:rPr>
                        <m:t>&lt;</m:t>
                      </m:r>
                      <m:r>
                        <a:rPr lang="en-US" altLang="zh-CN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7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0571" y="1257211"/>
                <a:ext cx="133684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07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1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02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23" grpId="0" animBg="1"/>
      <p:bldP spid="25" grpId="0"/>
      <p:bldP spid="26" grpId="0" animBg="1"/>
      <p:bldP spid="29" grpId="0" animBg="1"/>
      <p:bldP spid="32" grpId="0" animBg="1"/>
      <p:bldP spid="33" grpId="0" animBg="1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5472" y="122163"/>
            <a:ext cx="8989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</a:rPr>
              <a:t>6.3 </a:t>
            </a:r>
            <a:r>
              <a:rPr lang="zh-CN" altLang="en-US" sz="3200" b="1" dirty="0">
                <a:solidFill>
                  <a:srgbClr val="FF0000"/>
                </a:solidFill>
              </a:rPr>
              <a:t>少子的扩散和漂移</a:t>
            </a:r>
            <a:r>
              <a:rPr lang="en-US" altLang="zh-CN" sz="3200" b="1" dirty="0">
                <a:solidFill>
                  <a:srgbClr val="FF0000"/>
                </a:solidFill>
              </a:rPr>
              <a:t>—</a:t>
            </a:r>
            <a:r>
              <a:rPr lang="zh-CN" altLang="en-US" sz="3200" b="1" dirty="0">
                <a:solidFill>
                  <a:srgbClr val="FF0000"/>
                </a:solidFill>
              </a:rPr>
              <a:t>例题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65441" y="1440711"/>
            <a:ext cx="5018567" cy="903768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179969" y="182125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3" idx="2"/>
          </p:cNvCxnSpPr>
          <p:nvPr/>
        </p:nvCxnSpPr>
        <p:spPr>
          <a:xfrm>
            <a:off x="6074725" y="2344479"/>
            <a:ext cx="34684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61118" y="242766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5879791" y="2346117"/>
            <a:ext cx="389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256833" y="1114647"/>
            <a:ext cx="163578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793071" y="591427"/>
                <a:ext cx="508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/>
                        </a:rPr>
                        <m:t>∈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071" y="591427"/>
                <a:ext cx="508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849976" y="1491652"/>
            <a:ext cx="3946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 dirty="0"/>
              <a:t>+</a:t>
            </a:r>
          </a:p>
          <a:p>
            <a:pPr>
              <a:lnSpc>
                <a:spcPct val="50000"/>
              </a:lnSpc>
            </a:pPr>
            <a:r>
              <a:rPr lang="en-US" altLang="zh-CN" dirty="0"/>
              <a:t>+</a:t>
            </a:r>
          </a:p>
          <a:p>
            <a:pPr>
              <a:lnSpc>
                <a:spcPct val="50000"/>
              </a:lnSpc>
            </a:pPr>
            <a:r>
              <a:rPr lang="en-US" altLang="zh-CN" dirty="0"/>
              <a:t>+</a:t>
            </a:r>
          </a:p>
          <a:p>
            <a:pPr>
              <a:lnSpc>
                <a:spcPct val="50000"/>
              </a:lnSpc>
            </a:pP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23348" y="1620638"/>
            <a:ext cx="3946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 dirty="0"/>
              <a:t>+</a:t>
            </a:r>
          </a:p>
          <a:p>
            <a:pPr>
              <a:lnSpc>
                <a:spcPct val="50000"/>
              </a:lnSpc>
            </a:pPr>
            <a:r>
              <a:rPr lang="en-US" altLang="zh-CN" dirty="0"/>
              <a:t>+</a:t>
            </a:r>
          </a:p>
          <a:p>
            <a:pPr>
              <a:lnSpc>
                <a:spcPct val="50000"/>
              </a:lnSpc>
            </a:pP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20747" y="1628719"/>
            <a:ext cx="3946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 dirty="0"/>
              <a:t>+</a:t>
            </a:r>
          </a:p>
          <a:p>
            <a:pPr>
              <a:lnSpc>
                <a:spcPct val="50000"/>
              </a:lnSpc>
            </a:pPr>
            <a:r>
              <a:rPr lang="en-US" altLang="zh-CN" dirty="0"/>
              <a:t>+</a:t>
            </a:r>
          </a:p>
          <a:p>
            <a:pPr>
              <a:lnSpc>
                <a:spcPct val="50000"/>
              </a:lnSpc>
            </a:pP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20500" y="171378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 dirty="0"/>
              <a:t>+</a:t>
            </a:r>
          </a:p>
          <a:p>
            <a:pPr>
              <a:lnSpc>
                <a:spcPct val="50000"/>
              </a:lnSpc>
            </a:pP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91518" y="172836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 dirty="0"/>
              <a:t>+</a:t>
            </a:r>
          </a:p>
          <a:p>
            <a:pPr>
              <a:lnSpc>
                <a:spcPct val="50000"/>
              </a:lnSpc>
            </a:pP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02964" y="1830747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 dirty="0"/>
              <a:t>+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12667" y="1820114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890715" y="2918602"/>
                <a:ext cx="2940805" cy="906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/>
                        </a:rPr>
                        <m:t>∆</m:t>
                      </m:r>
                      <m:r>
                        <a:rPr lang="en-US" altLang="zh-CN" b="1" i="1">
                          <a:latin typeface="Cambria Math"/>
                        </a:rPr>
                        <m:t>𝒑</m:t>
                      </m:r>
                      <m:r>
                        <a:rPr lang="en-US" altLang="zh-CN" b="1" i="1">
                          <a:latin typeface="Cambria Math"/>
                        </a:rPr>
                        <m:t>=∆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</a:rPr>
                        <m:t>𝒆𝒙𝒑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715" y="2918602"/>
                <a:ext cx="2940805" cy="9068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271248" y="2918602"/>
                <a:ext cx="3236079" cy="908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/>
                        </a:rPr>
                        <m:t>∆</m:t>
                      </m:r>
                      <m:r>
                        <a:rPr lang="en-US" altLang="zh-CN" b="1" i="1">
                          <a:latin typeface="Cambria Math"/>
                        </a:rPr>
                        <m:t>𝒑</m:t>
                      </m:r>
                      <m:r>
                        <a:rPr lang="en-US" altLang="zh-CN" b="1" i="1">
                          <a:latin typeface="Cambria Math"/>
                        </a:rPr>
                        <m:t>=∆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</a:rPr>
                        <m:t>𝒆𝒙𝒑</m:t>
                      </m:r>
                      <m:r>
                        <a:rPr lang="en-US" altLang="zh-CN" b="1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/>
                                </a:rPr>
                                <m:t>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248" y="2918602"/>
                <a:ext cx="3236079" cy="9089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62323" y="3111443"/>
                <a:ext cx="14357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1" i="1">
                        <a:latin typeface="Cambria Math"/>
                      </a:rPr>
                      <m:t>&gt;</m:t>
                    </m:r>
                    <m:r>
                      <a:rPr lang="en-US" altLang="zh-CN" b="1" i="1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b="1" dirty="0"/>
                  <a:t>，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23" y="3111443"/>
                <a:ext cx="1435778" cy="523220"/>
              </a:xfrm>
              <a:prstGeom prst="rect">
                <a:avLst/>
              </a:prstGeom>
              <a:blipFill>
                <a:blip r:embed="rId6"/>
                <a:stretch>
                  <a:fillRect t="-15116" r="-8085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643071" y="3110417"/>
                <a:ext cx="14357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1" i="1">
                        <a:latin typeface="Cambria Math"/>
                      </a:rPr>
                      <m:t>&lt;</m:t>
                    </m:r>
                    <m:r>
                      <a:rPr lang="en-US" altLang="zh-CN" b="1" i="1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b="1" dirty="0"/>
                  <a:t>，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071" y="3110417"/>
                <a:ext cx="1435778" cy="523220"/>
              </a:xfrm>
              <a:prstGeom prst="rect">
                <a:avLst/>
              </a:prstGeom>
              <a:blipFill>
                <a:blip r:embed="rId7"/>
                <a:stretch>
                  <a:fillRect t="-15116" r="-8085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376355" y="3965380"/>
                <a:ext cx="3811813" cy="15474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𝒑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355" y="3965380"/>
                <a:ext cx="3811813" cy="15474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92616" y="3825453"/>
                <a:ext cx="3809633" cy="15474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𝒑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616" y="3825453"/>
                <a:ext cx="3809633" cy="15474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/>
          <p:cNvGrpSpPr/>
          <p:nvPr/>
        </p:nvGrpSpPr>
        <p:grpSpPr>
          <a:xfrm>
            <a:off x="10029093" y="6448526"/>
            <a:ext cx="552450" cy="314325"/>
            <a:chOff x="5172075" y="6438900"/>
            <a:chExt cx="552450" cy="314325"/>
          </a:xfrm>
        </p:grpSpPr>
        <p:sp>
          <p:nvSpPr>
            <p:cNvPr id="36" name="棱台 35"/>
            <p:cNvSpPr/>
            <p:nvPr/>
          </p:nvSpPr>
          <p:spPr>
            <a:xfrm>
              <a:off x="5172075" y="6438900"/>
              <a:ext cx="552450" cy="314325"/>
            </a:xfrm>
            <a:prstGeom prst="bevel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5314950" y="6519862"/>
              <a:ext cx="276225" cy="157163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714134" y="6451830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大连理工大学  张贺秋</a:t>
            </a:r>
          </a:p>
        </p:txBody>
      </p:sp>
    </p:spTree>
    <p:extLst>
      <p:ext uri="{BB962C8B-B14F-4D97-AF65-F5344CB8AC3E}">
        <p14:creationId xmlns:p14="http://schemas.microsoft.com/office/powerpoint/2010/main" val="154657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chemeClr val="tx2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19090</TotalTime>
  <Pages>0</Pages>
  <Words>4016</Words>
  <Characters>0</Characters>
  <Application>Microsoft Office PowerPoint</Application>
  <DocSecurity>0</DocSecurity>
  <PresentationFormat>宽屏</PresentationFormat>
  <Lines>0</Lines>
  <Paragraphs>251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黑体</vt:lpstr>
      <vt:lpstr>华文楷体</vt:lpstr>
      <vt:lpstr>华文新魏</vt:lpstr>
      <vt:lpstr>楷体</vt:lpstr>
      <vt:lpstr>宋体</vt:lpstr>
      <vt:lpstr>Arial</vt:lpstr>
      <vt:lpstr>Cambria Math</vt:lpstr>
      <vt:lpstr>Symbol</vt:lpstr>
      <vt:lpstr>Times New Roman</vt:lpstr>
      <vt:lpstr>Wingdings</vt:lpstr>
      <vt:lpstr>Wingdings 2</vt:lpstr>
      <vt:lpstr>吉祥如意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User</cp:lastModifiedBy>
  <cp:revision>1035</cp:revision>
  <dcterms:created xsi:type="dcterms:W3CDTF">2013-04-19T13:13:42Z</dcterms:created>
  <dcterms:modified xsi:type="dcterms:W3CDTF">2020-04-26T11:27:49Z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2052-8.1.0.3526</vt:lpwstr>
  </property>
</Properties>
</file>