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1"/>
  </p:notesMasterIdLst>
  <p:sldIdLst>
    <p:sldId id="401" r:id="rId2"/>
    <p:sldId id="425" r:id="rId3"/>
    <p:sldId id="402" r:id="rId4"/>
    <p:sldId id="403" r:id="rId5"/>
    <p:sldId id="426" r:id="rId6"/>
    <p:sldId id="428" r:id="rId7"/>
    <p:sldId id="404" r:id="rId8"/>
    <p:sldId id="427" r:id="rId9"/>
    <p:sldId id="405" r:id="rId10"/>
    <p:sldId id="407" r:id="rId11"/>
    <p:sldId id="408" r:id="rId12"/>
    <p:sldId id="409" r:id="rId13"/>
    <p:sldId id="410" r:id="rId14"/>
    <p:sldId id="411" r:id="rId15"/>
    <p:sldId id="412" r:id="rId16"/>
    <p:sldId id="413" r:id="rId17"/>
    <p:sldId id="414" r:id="rId18"/>
    <p:sldId id="429" r:id="rId19"/>
    <p:sldId id="424" r:id="rId20"/>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FFCCFF"/>
    <a:srgbClr val="005C2A"/>
    <a:srgbClr val="66FFFF"/>
    <a:srgbClr val="CC00CC"/>
    <a:srgbClr val="008000"/>
    <a:srgbClr val="FF99FF"/>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5" autoAdjust="0"/>
    <p:restoredTop sz="74403" autoAdjust="0"/>
  </p:normalViewPr>
  <p:slideViewPr>
    <p:cSldViewPr snapToGrid="0" snapToObjects="1">
      <p:cViewPr varScale="1">
        <p:scale>
          <a:sx n="71" d="100"/>
          <a:sy n="71" d="100"/>
        </p:scale>
        <p:origin x="355" y="58"/>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同学们好！本节的内容是近本征半导体中非平衡载流子的扩散和漂移。</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2348346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smtClean="0"/>
              <a:t>最后，来了解一下非平衡载流子的复合。前面引入寿命的概念来表示非平衡载流子在半导体中存在的平均时间。但是没有分析寿命与哪些因素有关。接下来，概况</a:t>
            </a:r>
            <a:r>
              <a:rPr lang="zh-CN" altLang="zh-CN" b="1" dirty="0" smtClean="0">
                <a:solidFill>
                  <a:srgbClr val="002060"/>
                </a:solidFill>
              </a:rPr>
              <a:t>地说明各种复合过程的机理并给出直接辐射复合寿命表达式。</a:t>
            </a:r>
            <a:r>
              <a:rPr lang="zh-CN" altLang="en-US" b="1" dirty="0" smtClean="0">
                <a:solidFill>
                  <a:srgbClr val="002060"/>
                </a:solidFill>
              </a:rPr>
              <a:t>同时，各位同学要能够分析影响半导体中载流子寿命的因素。</a:t>
            </a:r>
            <a:endParaRPr lang="zh-CN" altLang="en-US" b="1" dirty="0">
              <a:solidFill>
                <a:srgbClr val="002060"/>
              </a:solidFill>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3549580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半导体中非平衡载流子的复合过程可以分为直接复合和间接复合。利用能带简图说明直接复合和间接复合。先看，直接复合过程，在半导体的导带和价带中存在非平衡的电子和空穴，非平衡</a:t>
            </a:r>
            <a:r>
              <a:rPr lang="en-US" altLang="zh-CN" dirty="0" smtClean="0"/>
              <a:t>》</a:t>
            </a:r>
            <a:r>
              <a:rPr lang="zh-CN" altLang="en-US" dirty="0" smtClean="0"/>
              <a:t>的电子由导带直接跃迁到价带与空穴复合，是直接复合过程。其逆过程</a:t>
            </a:r>
            <a:r>
              <a:rPr lang="en-US" altLang="zh-CN" dirty="0" smtClean="0"/>
              <a:t>》</a:t>
            </a:r>
            <a:r>
              <a:rPr lang="zh-CN" altLang="en-US" dirty="0" smtClean="0"/>
              <a:t>，是电子由价带激发到导带</a:t>
            </a:r>
            <a:r>
              <a:rPr lang="en-US" altLang="zh-CN" dirty="0" smtClean="0"/>
              <a:t>》</a:t>
            </a:r>
            <a:r>
              <a:rPr lang="zh-CN" altLang="en-US" dirty="0" smtClean="0"/>
              <a:t>，产生电子</a:t>
            </a:r>
            <a:r>
              <a:rPr lang="en-US" altLang="zh-CN" dirty="0" smtClean="0"/>
              <a:t>-</a:t>
            </a:r>
            <a:r>
              <a:rPr lang="zh-CN" altLang="en-US" dirty="0" smtClean="0"/>
              <a:t>空穴对，</a:t>
            </a:r>
            <a:r>
              <a:rPr lang="en-US" altLang="zh-CN" dirty="0" smtClean="0"/>
              <a:t>》</a:t>
            </a:r>
            <a:r>
              <a:rPr lang="zh-CN" altLang="en-US" dirty="0" smtClean="0"/>
              <a:t>这时产生过程。这个</a:t>
            </a:r>
            <a:r>
              <a:rPr lang="en-US" altLang="zh-CN" dirty="0" smtClean="0"/>
              <a:t>》</a:t>
            </a:r>
            <a:r>
              <a:rPr lang="zh-CN" altLang="en-US" dirty="0" smtClean="0"/>
              <a:t>是能带图的表示，图中的</a:t>
            </a:r>
            <a:r>
              <a:rPr lang="en-US" altLang="zh-CN" dirty="0" smtClean="0"/>
              <a:t>a</a:t>
            </a:r>
            <a:r>
              <a:rPr lang="zh-CN" altLang="en-US" dirty="0" smtClean="0"/>
              <a:t>过程为复合过程，</a:t>
            </a:r>
            <a:r>
              <a:rPr lang="en-US" altLang="zh-CN" dirty="0" smtClean="0"/>
              <a:t>b</a:t>
            </a:r>
            <a:r>
              <a:rPr lang="zh-CN" altLang="en-US" dirty="0" smtClean="0"/>
              <a:t>过程是产生过程。规定在图中画出的是跃迁前的情况。并且在导带中只画出电子，价带中只画出空穴。</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172520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间接复合，在半导体中，如果存在深能级杂质或者缺陷，在半导体的禁带中形成局域化的能级。这些杂质和缺陷在半导体中如果起到了复合中心的作用。即半导体中的非平衡载流子通过复合中心进行复合，为间接复合。在间接复合过程中，电子先跃迁到复合中心能级</a:t>
            </a:r>
            <a:r>
              <a:rPr lang="en-US" altLang="zh-CN" dirty="0" smtClean="0"/>
              <a:t>》</a:t>
            </a:r>
            <a:r>
              <a:rPr lang="zh-CN" altLang="en-US" dirty="0" smtClean="0"/>
              <a:t>上，然后再跃迁到价带与空穴复合</a:t>
            </a:r>
            <a:r>
              <a:rPr lang="en-US" altLang="zh-CN" dirty="0" smtClean="0"/>
              <a:t>》</a:t>
            </a:r>
            <a:r>
              <a:rPr lang="zh-CN" altLang="en-US" dirty="0" smtClean="0"/>
              <a:t>。其反过程</a:t>
            </a:r>
            <a:r>
              <a:rPr lang="en-US" altLang="zh-CN" dirty="0" smtClean="0"/>
              <a:t>》</a:t>
            </a:r>
            <a:r>
              <a:rPr lang="zh-CN" altLang="en-US" dirty="0" smtClean="0"/>
              <a:t>，价带电子受到激发从价带跃迁到复合中心能级，再从复合中心跃迁到导带，这个过程为产生过程，显然通过杂质或缺陷能级的产生过程需要的激发能量比直接跃迁的产生过程小。能带简图中</a:t>
            </a:r>
            <a:r>
              <a:rPr lang="en-US" altLang="zh-CN" dirty="0" smtClean="0"/>
              <a:t>》</a:t>
            </a:r>
            <a:r>
              <a:rPr lang="zh-CN" altLang="en-US" dirty="0" smtClean="0"/>
              <a:t>，</a:t>
            </a:r>
            <a:r>
              <a:rPr lang="en-US" altLang="zh-CN" dirty="0" err="1" smtClean="0"/>
              <a:t>a+c</a:t>
            </a:r>
            <a:r>
              <a:rPr lang="zh-CN" altLang="en-US" dirty="0" smtClean="0"/>
              <a:t>过程为间接复合过程，</a:t>
            </a:r>
            <a:r>
              <a:rPr lang="en-US" altLang="zh-CN" dirty="0" err="1" smtClean="0"/>
              <a:t>b+d</a:t>
            </a:r>
            <a:r>
              <a:rPr lang="zh-CN" altLang="en-US" dirty="0" smtClean="0"/>
              <a:t>为产生过程。对于间接复合也可以描述成，复合中心从导带俘获一个电子，从价带俘获一个空穴，完成电子</a:t>
            </a:r>
            <a:r>
              <a:rPr lang="en-US" altLang="zh-CN" dirty="0" smtClean="0"/>
              <a:t>-</a:t>
            </a:r>
            <a:r>
              <a:rPr lang="zh-CN" altLang="en-US" dirty="0" smtClean="0"/>
              <a:t>空穴对的复合。</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2958891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下面介绍引起非平衡载流子的复合和产生过程的机理。</a:t>
            </a:r>
            <a:endParaRPr lang="en-US" altLang="zh-CN" dirty="0" smtClean="0"/>
          </a:p>
          <a:p>
            <a:endParaRPr lang="en-US" altLang="zh-CN" dirty="0" smtClean="0"/>
          </a:p>
          <a:p>
            <a:r>
              <a:rPr lang="en-US" altLang="zh-CN" dirty="0" smtClean="0"/>
              <a:t>》1</a:t>
            </a:r>
            <a:r>
              <a:rPr lang="zh-CN" altLang="en-US" dirty="0" smtClean="0"/>
              <a:t>，电子和电磁波相互作用。最常见的电子与电磁波的相互作用就是电子与光波的相互作用。电子与光波的相互作用包括</a:t>
            </a:r>
            <a:r>
              <a:rPr lang="en-US" altLang="zh-CN" dirty="0" smtClean="0"/>
              <a:t>》</a:t>
            </a:r>
            <a:r>
              <a:rPr lang="zh-CN" altLang="en-US" dirty="0" smtClean="0"/>
              <a:t>两个方面，一方面是电子吸收光子产生非平衡载流子。也就是光注入引起非平衡载流子的产生过程。利用这个过程</a:t>
            </a:r>
            <a:r>
              <a:rPr lang="en-US" altLang="zh-CN" dirty="0" smtClean="0"/>
              <a:t>》</a:t>
            </a:r>
            <a:r>
              <a:rPr lang="zh-CN" altLang="en-US" dirty="0" smtClean="0"/>
              <a:t>可以制备光电导、光电探测器、太阳能电池等半导体器件。另一个方面是电子从高能级向低能级跃迁，能量以光子的形式释放的光辐射过程。有直接复合的直接辐射复合，和间接复合的间接辐射复合。利用电子</a:t>
            </a:r>
            <a:r>
              <a:rPr lang="en-US" altLang="zh-CN" dirty="0" smtClean="0"/>
              <a:t>》</a:t>
            </a:r>
            <a:r>
              <a:rPr lang="zh-CN" altLang="en-US" dirty="0" smtClean="0"/>
              <a:t>的辐射复合可以制备发光二极管和半导体激光器的半导体器件。</a:t>
            </a:r>
            <a:endParaRPr lang="en-US" altLang="zh-CN" dirty="0" smtClean="0"/>
          </a:p>
          <a:p>
            <a:endParaRPr lang="en-US" altLang="zh-CN" dirty="0" smtClean="0"/>
          </a:p>
          <a:p>
            <a:r>
              <a:rPr lang="en-US" altLang="zh-CN" dirty="0" smtClean="0"/>
              <a:t>》2</a:t>
            </a:r>
            <a:r>
              <a:rPr lang="zh-CN" altLang="en-US" dirty="0" smtClean="0"/>
              <a:t>电子与晶格振动，也就是与声子的相互作用。</a:t>
            </a:r>
            <a:endParaRPr lang="en-US" altLang="zh-CN" dirty="0" smtClean="0"/>
          </a:p>
          <a:p>
            <a:r>
              <a:rPr lang="zh-CN" altLang="en-US" dirty="0" smtClean="0"/>
              <a:t>由晶格振动引起的电子跃迁为热跃迁。在热跃迁过程中，电子以吸收、或者辐射声子的形式与晶格交换能量。通常情况下，电子跃迁过程能量的变化与单个声子的能量相比大得多，必须同时或者逐级吸收或者发射多个声子，这样的跃迁几率非常小。电子与晶格振动之间的作用经常起辅助作用。例如，对于间接带隙半导体，如果非平衡电子从导带底跃迁回价带顶，电子的能量和准动量都发生了变化，而为了保持准动量守恒，需要有声子的参与。有声子参与的光吸收和光辐射的过程属于二级过程，几率比较小。</a:t>
            </a:r>
            <a:endParaRPr lang="en-US" altLang="zh-CN" dirty="0" smtClean="0"/>
          </a:p>
          <a:p>
            <a:endParaRPr lang="en-US" altLang="zh-CN" dirty="0" smtClean="0"/>
          </a:p>
          <a:p>
            <a:r>
              <a:rPr lang="en-US" altLang="zh-CN" dirty="0" smtClean="0"/>
              <a:t>》3</a:t>
            </a:r>
            <a:r>
              <a:rPr lang="zh-CN" altLang="en-US" dirty="0" smtClean="0"/>
              <a:t>电子之间的相互作用，</a:t>
            </a:r>
            <a:r>
              <a:rPr lang="zh-CN" altLang="zh-CN" sz="1200" kern="1200" dirty="0" smtClean="0">
                <a:solidFill>
                  <a:schemeClr val="tx1"/>
                </a:solidFill>
                <a:effectLst/>
                <a:latin typeface="Arial" pitchFamily="34" charset="0"/>
                <a:ea typeface="宋体" pitchFamily="2" charset="-122"/>
                <a:cs typeface="+mn-cs"/>
              </a:rPr>
              <a:t>电子之间的库仑相互作用，也可以引起电子在能级之间的跃迁，这种跃迁过程通常称为俄歇跃迁。</a:t>
            </a:r>
            <a:r>
              <a:rPr lang="zh-CN" altLang="en-US" sz="1200" kern="1200" dirty="0" smtClean="0">
                <a:solidFill>
                  <a:schemeClr val="tx1"/>
                </a:solidFill>
                <a:effectLst/>
                <a:latin typeface="Arial" pitchFamily="34" charset="0"/>
                <a:ea typeface="宋体" pitchFamily="2" charset="-122"/>
                <a:cs typeface="+mn-cs"/>
              </a:rPr>
              <a:t>这种跃迁往往涉及到三个载流子，如导带的非平衡载流子失去能量跃迁回价带，与价带空穴复合，电子失去的能量可以传递给导带中另一个电子，使这个电子成为一个高能量的电子，也就是热电子。或者电子的能量传递给另一个空穴，使这个空穴成为一个高能量的空穴，也就是热空穴。俄歇跃迁的过程在能带图中显示为。</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两个电子，一个空穴参与的俄歇复合，</a:t>
            </a:r>
            <a:r>
              <a:rPr lang="en-US" altLang="zh-CN" sz="1200" kern="1200" dirty="0" smtClean="0">
                <a:solidFill>
                  <a:schemeClr val="tx1"/>
                </a:solidFill>
                <a:effectLst/>
                <a:latin typeface="Arial" pitchFamily="34" charset="0"/>
                <a:ea typeface="宋体" pitchFamily="2" charset="-122"/>
                <a:cs typeface="+mn-cs"/>
              </a:rPr>
              <a:t>b</a:t>
            </a:r>
            <a:r>
              <a:rPr lang="zh-CN" altLang="en-US" sz="1200" kern="1200" dirty="0" smtClean="0">
                <a:solidFill>
                  <a:schemeClr val="tx1"/>
                </a:solidFill>
                <a:effectLst/>
                <a:latin typeface="Arial" pitchFamily="34" charset="0"/>
                <a:ea typeface="宋体" pitchFamily="2" charset="-122"/>
                <a:cs typeface="+mn-cs"/>
              </a:rPr>
              <a:t>两个电子，一个空穴参与的俄歇跃迁产生过程，</a:t>
            </a:r>
            <a:r>
              <a:rPr lang="en-US" altLang="zh-CN" sz="1200" kern="1200" dirty="0" smtClean="0">
                <a:solidFill>
                  <a:schemeClr val="tx1"/>
                </a:solidFill>
                <a:effectLst/>
                <a:latin typeface="Arial" pitchFamily="34" charset="0"/>
                <a:ea typeface="宋体" pitchFamily="2" charset="-122"/>
                <a:cs typeface="+mn-cs"/>
              </a:rPr>
              <a:t>c</a:t>
            </a:r>
            <a:r>
              <a:rPr lang="zh-CN" altLang="en-US" sz="1200" kern="1200" dirty="0" smtClean="0">
                <a:solidFill>
                  <a:schemeClr val="tx1"/>
                </a:solidFill>
                <a:effectLst/>
                <a:latin typeface="Arial" pitchFamily="34" charset="0"/>
                <a:ea typeface="宋体" pitchFamily="2" charset="-122"/>
                <a:cs typeface="+mn-cs"/>
              </a:rPr>
              <a:t>一个电子，两个空穴参与的俄歇复合过程，</a:t>
            </a:r>
            <a:r>
              <a:rPr lang="en-US" altLang="zh-CN" sz="1200" kern="1200" dirty="0" smtClean="0">
                <a:solidFill>
                  <a:schemeClr val="tx1"/>
                </a:solidFill>
                <a:effectLst/>
                <a:latin typeface="Arial" pitchFamily="34" charset="0"/>
                <a:ea typeface="宋体" pitchFamily="2" charset="-122"/>
                <a:cs typeface="+mn-cs"/>
              </a:rPr>
              <a:t>d</a:t>
            </a:r>
            <a:r>
              <a:rPr lang="zh-CN" altLang="en-US" sz="1200" kern="1200" dirty="0" smtClean="0">
                <a:solidFill>
                  <a:schemeClr val="tx1"/>
                </a:solidFill>
                <a:effectLst/>
                <a:latin typeface="Arial" pitchFamily="34" charset="0"/>
                <a:ea typeface="宋体" pitchFamily="2" charset="-122"/>
                <a:cs typeface="+mn-cs"/>
              </a:rPr>
              <a:t>两个空穴，一个电子参与的俄歇跃迁产生过程。</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这些作用中哪些因素影响非平衡载流子的寿命？可以看出只要是复合过程就影响载流子的寿命。辐射复合，包括直接辐射复合，间接辐射复合，非辐射复合，电子失去的能量传递给晶格热振动的复合或者俄歇复合都是非辐射复合。这些都影响非平衡载流子的寿命。此外，非平衡载流子的复合与载流子的密度有关，载流子的密度也将影响非平衡载流子的寿命。</a:t>
            </a:r>
            <a:endParaRPr lang="en-US" altLang="zh-CN" sz="1200" kern="1200" dirty="0" smtClean="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388440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前面一直强调的都是体内复合，忽略表面复合。但是表面复合非平衡载流子的寿命和半导体器件性能的影响也是非常重要的，特别是半导体的性能与表面息息相关的时候。</a:t>
            </a:r>
            <a:r>
              <a:rPr lang="zh-CN" altLang="zh-CN" b="1" dirty="0" smtClean="0"/>
              <a:t>表面复合实际上也是一种间接复合过程，只不过复合中心位于样品的表面。这种复合是通过禁带中表面能级进行的。表面复合对非平衡载流子稳态分布以及在非稳态情况下非平衡载流子的衰减过程有着重要影响，</a:t>
            </a:r>
            <a:r>
              <a:rPr lang="zh-CN" altLang="en-US" b="1" dirty="0" smtClean="0"/>
              <a:t>但是在本课程中不详细的讲表面复合。</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481722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在半导体发光器件中直接辐射复合是一个非常重要的效应。导带电子直接跃迁到价带与空穴复合，同时发射光子</a:t>
            </a:r>
            <a:r>
              <a:rPr lang="en-US" altLang="zh-CN" dirty="0" smtClean="0"/>
              <a:t>》》</a:t>
            </a:r>
            <a:r>
              <a:rPr lang="zh-CN" altLang="en-US" dirty="0" smtClean="0"/>
              <a:t>，这样的直接复合过程称为直接辐射复合，也称为带间辐射复合。现在只考虑存在直接辐射复合的情况。直接辐射复合率</a:t>
            </a:r>
            <a:r>
              <a:rPr lang="en-US" altLang="zh-CN" dirty="0" smtClean="0"/>
              <a:t>R</a:t>
            </a:r>
            <a:r>
              <a:rPr lang="zh-CN" altLang="en-US" dirty="0" smtClean="0"/>
              <a:t>，单位时间单位体积内复合的电子</a:t>
            </a:r>
            <a:r>
              <a:rPr lang="en-US" altLang="zh-CN" dirty="0" smtClean="0"/>
              <a:t>-</a:t>
            </a:r>
            <a:r>
              <a:rPr lang="zh-CN" altLang="en-US" dirty="0" smtClean="0"/>
              <a:t>空穴对数，与导带电子密度和价带空穴密度成正比</a:t>
            </a:r>
            <a:r>
              <a:rPr lang="en-US" altLang="zh-CN" dirty="0" smtClean="0"/>
              <a:t>》</a:t>
            </a:r>
            <a:r>
              <a:rPr lang="zh-CN" altLang="en-US" dirty="0" smtClean="0"/>
              <a:t>，比例系数</a:t>
            </a:r>
            <a:r>
              <a:rPr lang="en-US" altLang="zh-CN" dirty="0" smtClean="0"/>
              <a:t>r</a:t>
            </a:r>
            <a:r>
              <a:rPr lang="zh-CN" altLang="en-US" dirty="0" smtClean="0"/>
              <a:t>为复合系数。因为只考虑直接辐射复合，无外界作用存在。此时载流子的产生率</a:t>
            </a:r>
            <a:r>
              <a:rPr lang="en-US" altLang="zh-CN" dirty="0" smtClean="0"/>
              <a:t>》</a:t>
            </a:r>
            <a:r>
              <a:rPr lang="zh-CN" altLang="en-US" dirty="0" smtClean="0"/>
              <a:t>，在所有非简并情况下</a:t>
            </a:r>
            <a:r>
              <a:rPr lang="en-US" altLang="zh-CN" dirty="0" smtClean="0"/>
              <a:t>》</a:t>
            </a:r>
            <a:r>
              <a:rPr lang="zh-CN" altLang="en-US" dirty="0" smtClean="0"/>
              <a:t>，产生率基本上都相同，都等于热平衡时的产生率</a:t>
            </a:r>
            <a:r>
              <a:rPr lang="en-US" altLang="zh-CN" dirty="0" smtClean="0"/>
              <a:t>G0.  </a:t>
            </a:r>
            <a:r>
              <a:rPr lang="zh-CN" altLang="en-US" dirty="0" smtClean="0"/>
              <a:t>这是因为，对于非简并的半导体，价带上基本是满带，导带上基本是空带，也就意味着产生率几乎与载流子密度无关，近似等于热平衡时的产生率。  则热平衡时产生率</a:t>
            </a:r>
            <a:r>
              <a:rPr lang="en-US" altLang="zh-CN" dirty="0" smtClean="0"/>
              <a:t>=》</a:t>
            </a:r>
            <a:r>
              <a:rPr lang="zh-CN" altLang="en-US" dirty="0" smtClean="0"/>
              <a:t>复合系数乘以热平衡的电子密度乘以热平衡的空穴密度，</a:t>
            </a:r>
            <a:r>
              <a:rPr lang="en-US" altLang="zh-CN" dirty="0" smtClean="0"/>
              <a:t>》</a:t>
            </a:r>
            <a:r>
              <a:rPr lang="zh-CN" altLang="en-US" dirty="0" smtClean="0"/>
              <a:t>等于复合系数乘以本征载流子密度的平方。</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2073300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下面分析非平衡时净复合率和寿命。</a:t>
                </a:r>
                <a:r>
                  <a:rPr lang="en-US" altLang="zh-CN" dirty="0" smtClean="0"/>
                  <a:t>》</a:t>
                </a:r>
                <a:r>
                  <a:rPr lang="zh-CN" altLang="en-US" dirty="0" smtClean="0"/>
                  <a:t>净复合率</a:t>
                </a:r>
                <a:r>
                  <a:rPr lang="en-US" altLang="zh-CN" dirty="0" smtClean="0"/>
                  <a:t>U</a:t>
                </a:r>
                <a:r>
                  <a:rPr lang="zh-CN" altLang="en-US" dirty="0" smtClean="0"/>
                  <a:t>等于复合率减去产生率等于</a:t>
                </a:r>
                <a:r>
                  <a:rPr lang="en-US" altLang="zh-CN" dirty="0" err="1" smtClean="0"/>
                  <a:t>rnp</a:t>
                </a:r>
                <a:r>
                  <a:rPr lang="en-US" altLang="zh-CN" dirty="0" smtClean="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𝒓</m:t>
                        </m:r>
                      </m:e>
                      <m:sub>
                        <m:r>
                          <a:rPr lang="en-US" altLang="zh-CN" b="1" i="1">
                            <a:latin typeface="Cambria Math"/>
                          </a:rPr>
                          <m:t>𝟎</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a14:m>
                <a:r>
                  <a:rPr lang="zh-CN" altLang="en-US" dirty="0" smtClean="0"/>
                  <a:t>，将非平衡电子密度</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𝒏</m:t>
                    </m:r>
                    <m:r>
                      <a:rPr lang="en-US" altLang="zh-CN" b="1" i="1">
                        <a:latin typeface="Cambria Math" panose="02040503050406030204" pitchFamily="18" charset="0"/>
                        <a:ea typeface="Cambria Math"/>
                      </a:rPr>
                      <m:t>⟫</m:t>
                    </m:r>
                  </m:oMath>
                </a14:m>
                <a:r>
                  <a:rPr lang="zh-CN" altLang="en-US" b="1" dirty="0" smtClean="0"/>
                  <a:t>，</a:t>
                </a:r>
                <a:r>
                  <a:rPr lang="en-US" altLang="zh-CN" b="1" dirty="0" smtClean="0"/>
                  <a:t>》</a:t>
                </a:r>
                <a:r>
                  <a:rPr lang="zh-CN" altLang="en-US" b="1" dirty="0" smtClean="0"/>
                  <a:t>非平衡空穴密度</a:t>
                </a:r>
                <a14:m>
                  <m:oMath xmlns:m="http://schemas.openxmlformats.org/officeDocument/2006/math">
                    <m:r>
                      <a:rPr lang="en-US" altLang="zh-CN" b="1" i="1" smtClean="0">
                        <a:latin typeface="Cambria Math"/>
                      </a:rPr>
                      <m:t>𝒑</m:t>
                    </m:r>
                    <m:r>
                      <a:rPr lang="en-US" altLang="zh-CN" b="1" i="1" smtClean="0">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oMath>
                </a14:m>
                <a:r>
                  <a:rPr lang="zh-CN" altLang="en-US" b="1" dirty="0" smtClean="0"/>
                  <a:t>，</a:t>
                </a:r>
                <a:r>
                  <a:rPr lang="en-US" altLang="zh-CN" b="1" dirty="0" smtClean="0"/>
                  <a:t>》</a:t>
                </a:r>
                <a:r>
                  <a:rPr lang="zh-CN" altLang="en-US" b="1" dirty="0" smtClean="0"/>
                  <a:t>以及非平衡空穴密度等于非平衡电子密度代入到净复合率公式中，</a:t>
                </a:r>
                <a:r>
                  <a:rPr lang="en-US" altLang="zh-CN" b="1" dirty="0" smtClean="0"/>
                  <a:t>》</a:t>
                </a:r>
                <a:r>
                  <a:rPr lang="zh-CN" altLang="en-US" b="1" dirty="0" smtClean="0"/>
                  <a:t>得到净复合率公式。从公式可以看出，净复合率与复合系数，热平衡载流子密度，非平衡载流子密度有关。</a:t>
                </a:r>
                <a:r>
                  <a:rPr lang="en-US" altLang="zh-CN" b="1" dirty="0" smtClean="0"/>
                  <a:t>》</a:t>
                </a:r>
                <a:r>
                  <a:rPr lang="zh-CN" altLang="en-US" b="1" u="sng" dirty="0" smtClean="0"/>
                  <a:t>净复合率为非平衡载流子的复合率</a:t>
                </a:r>
                <a:r>
                  <a:rPr lang="zh-CN" altLang="en-US" b="1" dirty="0" smtClean="0"/>
                  <a:t>，</a:t>
                </a:r>
                <a:r>
                  <a:rPr lang="en-US" altLang="zh-CN" b="1" dirty="0" smtClean="0"/>
                  <a:t>》</a:t>
                </a:r>
                <a14:m>
                  <m:oMath xmlns:m="http://schemas.openxmlformats.org/officeDocument/2006/math">
                    <m:r>
                      <a:rPr lang="en-US" altLang="zh-CN" b="1" i="1" smtClean="0">
                        <a:latin typeface="Cambria Math"/>
                      </a:rPr>
                      <m:t>𝑼</m:t>
                    </m:r>
                    <m:r>
                      <a:rPr lang="en-US" altLang="zh-CN" b="1" i="1" smtClean="0">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oMath>
                </a14:m>
                <a:r>
                  <a:rPr lang="zh-CN" altLang="en-US" b="1" dirty="0" smtClean="0"/>
                  <a:t>，则在</a:t>
                </a:r>
                <a:r>
                  <a:rPr lang="en-US" altLang="zh-CN" b="1" dirty="0" smtClean="0"/>
                  <a:t>》</a:t>
                </a:r>
                <a:r>
                  <a:rPr lang="zh-CN" altLang="en-US" b="1" dirty="0" smtClean="0"/>
                  <a:t>直接辐射复合过程中非平衡载流子的寿命</a:t>
                </a:r>
                <a14:m>
                  <m:oMath xmlns:m="http://schemas.openxmlformats.org/officeDocument/2006/math">
                    <m:r>
                      <a:rPr lang="zh-CN" altLang="en-US" b="1" i="1" smtClean="0">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begChr m:val="["/>
                        <m:endChr m:val="]"/>
                        <m:ctrlPr>
                          <a:rPr lang="en-US" altLang="zh-CN" b="1" i="1">
                            <a:latin typeface="Cambria Math" panose="02040503050406030204" pitchFamily="18" charset="0"/>
                          </a:rPr>
                        </m:ctrlPr>
                      </m:dPr>
                      <m:e>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e>
                        </m:d>
                      </m:e>
                    </m:d>
                  </m:oMath>
                </a14:m>
                <a:r>
                  <a:rPr lang="zh-CN" altLang="en-US" b="1" dirty="0" smtClean="0"/>
                  <a:t>。根据这个公式就可以讨论直接辐射复合过程中非平衡载流子的寿命受哪些因素影响。其中复合系数与半导体材料本身性质有关。</a:t>
                </a:r>
                <a:endParaRPr lang="zh-CN" altLang="en-US" b="1"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下面分析非平衡时净复合率和寿命。</a:t>
                </a:r>
                <a:r>
                  <a:rPr lang="en-US" altLang="zh-CN" dirty="0" smtClean="0"/>
                  <a:t>》</a:t>
                </a:r>
                <a:r>
                  <a:rPr lang="zh-CN" altLang="en-US" dirty="0" smtClean="0"/>
                  <a:t>净复合率</a:t>
                </a:r>
                <a:r>
                  <a:rPr lang="en-US" altLang="zh-CN" dirty="0" smtClean="0"/>
                  <a:t>U</a:t>
                </a:r>
                <a:r>
                  <a:rPr lang="zh-CN" altLang="en-US" dirty="0" smtClean="0"/>
                  <a:t>等于复合率减去产生率等于</a:t>
                </a:r>
                <a:r>
                  <a:rPr lang="en-US" altLang="zh-CN" dirty="0" err="1" smtClean="0"/>
                  <a:t>rnp</a:t>
                </a:r>
                <a:r>
                  <a:rPr lang="en-US" altLang="zh-CN" dirty="0" smtClean="0"/>
                  <a:t>-</a:t>
                </a:r>
                <a:r>
                  <a:rPr lang="en-US" altLang="zh-CN" b="1" i="0">
                    <a:latin typeface="Cambria Math"/>
                  </a:rPr>
                  <a:t>𝒓</a:t>
                </a:r>
                <a:r>
                  <a:rPr lang="en-US" altLang="zh-CN" b="1" i="0" smtClean="0">
                    <a:latin typeface="Cambria Math" panose="02040503050406030204" pitchFamily="18" charset="0"/>
                  </a:rPr>
                  <a:t>_</a:t>
                </a:r>
                <a:r>
                  <a:rPr lang="en-US" altLang="zh-CN" b="1" i="0">
                    <a:latin typeface="Cambria Math"/>
                  </a:rPr>
                  <a:t>𝟎</a:t>
                </a:r>
                <a:r>
                  <a:rPr lang="en-US" altLang="zh-CN" b="1" i="0">
                    <a:latin typeface="Cambria Math" panose="02040503050406030204" pitchFamily="18" charset="0"/>
                  </a:rPr>
                  <a:t> </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𝟎</a:t>
                </a:r>
                <a:r>
                  <a:rPr lang="en-US" altLang="zh-CN" b="1" i="0">
                    <a:latin typeface="Cambria Math" panose="02040503050406030204" pitchFamily="18" charset="0"/>
                  </a:rPr>
                  <a:t> </a:t>
                </a:r>
                <a:r>
                  <a:rPr lang="en-US" altLang="zh-CN" b="1" i="0">
                    <a:latin typeface="Cambria Math"/>
                  </a:rPr>
                  <a:t>𝒑</a:t>
                </a:r>
                <a:r>
                  <a:rPr lang="en-US" altLang="zh-CN" b="1" i="0">
                    <a:latin typeface="Cambria Math" panose="02040503050406030204" pitchFamily="18" charset="0"/>
                  </a:rPr>
                  <a:t>_</a:t>
                </a:r>
                <a:r>
                  <a:rPr lang="en-US" altLang="zh-CN" b="1" i="0">
                    <a:latin typeface="Cambria Math"/>
                  </a:rPr>
                  <a:t>𝟎</a:t>
                </a:r>
                <a:r>
                  <a:rPr lang="zh-CN" altLang="en-US" dirty="0" smtClean="0"/>
                  <a:t>，将非平衡电子密度</a:t>
                </a:r>
                <a:r>
                  <a:rPr lang="en-US" altLang="zh-CN" b="1" i="0">
                    <a:latin typeface="Cambria Math"/>
                  </a:rPr>
                  <a:t>𝒏</a:t>
                </a:r>
                <a:r>
                  <a:rPr lang="en-US" altLang="zh-CN" b="1" i="0" smtClean="0">
                    <a:latin typeface="Cambria Math" panose="02040503050406030204" pitchFamily="18" charset="0"/>
                  </a:rPr>
                  <a:t>_</a:t>
                </a:r>
                <a:r>
                  <a:rPr lang="en-US" altLang="zh-CN" b="1" i="0">
                    <a:latin typeface="Cambria Math"/>
                  </a:rPr>
                  <a:t>𝟎+</a:t>
                </a:r>
                <a:r>
                  <a:rPr lang="en-US" altLang="zh-CN" b="1" i="0">
                    <a:latin typeface="Cambria Math"/>
                    <a:ea typeface="Cambria Math"/>
                  </a:rPr>
                  <a:t>∆𝒏</a:t>
                </a:r>
                <a:r>
                  <a:rPr lang="en-US" altLang="zh-CN" b="1" i="0">
                    <a:latin typeface="Cambria Math" panose="02040503050406030204" pitchFamily="18" charset="0"/>
                    <a:ea typeface="Cambria Math"/>
                  </a:rPr>
                  <a:t>》</a:t>
                </a:r>
                <a:r>
                  <a:rPr lang="zh-CN" altLang="en-US" b="1" dirty="0" smtClean="0"/>
                  <a:t>，</a:t>
                </a:r>
                <a:r>
                  <a:rPr lang="en-US" altLang="zh-CN" b="1" dirty="0" smtClean="0"/>
                  <a:t>》</a:t>
                </a:r>
                <a:r>
                  <a:rPr lang="zh-CN" altLang="en-US" b="1" dirty="0" smtClean="0"/>
                  <a:t>非平衡空穴密度</a:t>
                </a:r>
                <a:r>
                  <a:rPr lang="en-US" altLang="zh-CN" b="1" i="0" smtClean="0">
                    <a:latin typeface="Cambria Math"/>
                  </a:rPr>
                  <a:t>𝒑=</a:t>
                </a:r>
                <a:r>
                  <a:rPr lang="en-US" altLang="zh-CN" b="1" i="0">
                    <a:latin typeface="Cambria Math"/>
                  </a:rPr>
                  <a:t>𝒑</a:t>
                </a:r>
                <a:r>
                  <a:rPr lang="en-US" altLang="zh-CN" b="1" i="0">
                    <a:latin typeface="Cambria Math" panose="02040503050406030204" pitchFamily="18" charset="0"/>
                  </a:rPr>
                  <a:t>_</a:t>
                </a:r>
                <a:r>
                  <a:rPr lang="en-US" altLang="zh-CN" b="1" i="0">
                    <a:latin typeface="Cambria Math"/>
                  </a:rPr>
                  <a:t>𝟎+</a:t>
                </a:r>
                <a:r>
                  <a:rPr lang="en-US" altLang="zh-CN" b="1" i="0">
                    <a:latin typeface="Cambria Math"/>
                    <a:ea typeface="Cambria Math"/>
                  </a:rPr>
                  <a:t>∆𝒑</a:t>
                </a:r>
                <a:r>
                  <a:rPr lang="zh-CN" altLang="en-US" b="1" dirty="0" smtClean="0"/>
                  <a:t>，</a:t>
                </a:r>
                <a:r>
                  <a:rPr lang="en-US" altLang="zh-CN" b="1" dirty="0" smtClean="0"/>
                  <a:t>》</a:t>
                </a:r>
                <a:r>
                  <a:rPr lang="zh-CN" altLang="en-US" b="1" dirty="0" smtClean="0"/>
                  <a:t>以及非平衡空穴密度等于非平衡电子密度代入到净复合率公式中，</a:t>
                </a:r>
                <a:r>
                  <a:rPr lang="en-US" altLang="zh-CN" b="1" dirty="0" smtClean="0"/>
                  <a:t>》</a:t>
                </a:r>
                <a:r>
                  <a:rPr lang="zh-CN" altLang="en-US" b="1" dirty="0" smtClean="0"/>
                  <a:t>得到净复合率公式。从公式可以看出，净复合率与复合系数，热平衡载流子密度，非平衡载流子密度有关。</a:t>
                </a:r>
                <a:r>
                  <a:rPr lang="en-US" altLang="zh-CN" b="1" dirty="0" smtClean="0"/>
                  <a:t>》</a:t>
                </a:r>
                <a:r>
                  <a:rPr lang="zh-CN" altLang="en-US" b="1" dirty="0" smtClean="0"/>
                  <a:t>净复合率为非平衡载流子的复合率，</a:t>
                </a:r>
                <a:r>
                  <a:rPr lang="en-US" altLang="zh-CN" b="1" dirty="0" smtClean="0"/>
                  <a:t>》</a:t>
                </a:r>
                <a:r>
                  <a:rPr lang="en-US" altLang="zh-CN" b="1" i="0" smtClean="0">
                    <a:latin typeface="Cambria Math"/>
                  </a:rPr>
                  <a:t>𝑼=</a:t>
                </a:r>
                <a:r>
                  <a:rPr lang="en-US" altLang="zh-CN" b="1" i="0">
                    <a:latin typeface="Cambria Math"/>
                    <a:ea typeface="Cambria Math"/>
                  </a:rPr>
                  <a:t>∆𝒑</a:t>
                </a:r>
                <a:r>
                  <a:rPr lang="en-US" altLang="zh-CN" b="1" i="0">
                    <a:latin typeface="Cambria Math" panose="02040503050406030204" pitchFamily="18" charset="0"/>
                    <a:ea typeface="Cambria Math"/>
                  </a:rPr>
                  <a:t>/</a:t>
                </a:r>
                <a:r>
                  <a:rPr lang="zh-CN" altLang="en-US" b="1" i="0">
                    <a:latin typeface="Cambria Math"/>
                  </a:rPr>
                  <a:t>𝝉</a:t>
                </a:r>
                <a:r>
                  <a:rPr lang="zh-CN" altLang="en-US" b="1" dirty="0" smtClean="0"/>
                  <a:t>，则在</a:t>
                </a:r>
                <a:r>
                  <a:rPr lang="en-US" altLang="zh-CN" b="1" dirty="0" smtClean="0"/>
                  <a:t>》</a:t>
                </a:r>
                <a:r>
                  <a:rPr lang="zh-CN" altLang="en-US" b="1" dirty="0" smtClean="0"/>
                  <a:t>直接辐射复合过程中非平衡载流子的寿命</a:t>
                </a:r>
                <a:r>
                  <a:rPr lang="zh-CN" altLang="en-US" b="1" i="0" smtClean="0">
                    <a:latin typeface="Cambria Math"/>
                  </a:rPr>
                  <a:t>𝝉</a:t>
                </a:r>
                <a:r>
                  <a:rPr lang="en-US" altLang="zh-CN" b="1" i="0">
                    <a:latin typeface="Cambria Math"/>
                  </a:rPr>
                  <a:t>=𝟏/</a:t>
                </a:r>
                <a:r>
                  <a:rPr lang="en-US" altLang="zh-CN" b="1" i="0">
                    <a:latin typeface="Cambria Math" panose="02040503050406030204" pitchFamily="18" charset="0"/>
                  </a:rPr>
                  <a:t>[</a:t>
                </a:r>
                <a:r>
                  <a:rPr lang="en-US" altLang="zh-CN" b="1" i="0">
                    <a:latin typeface="Cambria Math"/>
                  </a:rPr>
                  <a:t>𝒓</a:t>
                </a:r>
                <a:r>
                  <a:rPr lang="en-US" altLang="zh-CN" b="1" i="0">
                    <a:latin typeface="Cambria Math" panose="02040503050406030204" pitchFamily="18" charset="0"/>
                  </a:rPr>
                  <a:t>(</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𝟎+𝒑</a:t>
                </a:r>
                <a:r>
                  <a:rPr lang="en-US" altLang="zh-CN" b="1" i="0">
                    <a:latin typeface="Cambria Math" panose="02040503050406030204" pitchFamily="18" charset="0"/>
                  </a:rPr>
                  <a:t>_</a:t>
                </a:r>
                <a:r>
                  <a:rPr lang="en-US" altLang="zh-CN" b="1" i="0">
                    <a:latin typeface="Cambria Math"/>
                  </a:rPr>
                  <a:t>𝟎+</a:t>
                </a:r>
                <a:r>
                  <a:rPr lang="en-US" altLang="zh-CN" b="1" i="0">
                    <a:latin typeface="Cambria Math"/>
                    <a:ea typeface="Cambria Math"/>
                  </a:rPr>
                  <a:t>∆𝒑</a:t>
                </a:r>
                <a:r>
                  <a:rPr lang="en-US" altLang="zh-CN" b="1" i="0">
                    <a:latin typeface="Cambria Math" panose="02040503050406030204" pitchFamily="18" charset="0"/>
                    <a:ea typeface="Cambria Math"/>
                  </a:rPr>
                  <a:t>)]</a:t>
                </a:r>
                <a:r>
                  <a:rPr lang="zh-CN" altLang="en-US" b="1" dirty="0" smtClean="0"/>
                  <a:t>。根据这个公式就可以讨论直接辐射复合过程中非平衡载流子的寿命受哪些因素因素。复合系数与半导体材料本身性质有关。</a:t>
                </a:r>
                <a:endParaRPr lang="zh-CN" altLang="en-US" b="1"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1522723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如果非平衡载流子满足小注入</a:t>
                </a:r>
                <a:r>
                  <a:rPr lang="en-US" altLang="zh-CN" dirty="0" smtClean="0"/>
                  <a:t>》</a:t>
                </a:r>
                <a:r>
                  <a:rPr lang="zh-CN" altLang="en-US" dirty="0" smtClean="0"/>
                  <a:t>，也就是</a:t>
                </a:r>
                <a:r>
                  <a:rPr lang="en-US" altLang="zh-CN" dirty="0" smtClean="0"/>
                  <a:t>》</a:t>
                </a:r>
                <a14:m>
                  <m:oMath xmlns:m="http://schemas.openxmlformats.org/officeDocument/2006/math">
                    <m:r>
                      <a:rPr lang="zh-CN" altLang="en-US" b="1" i="1" smtClean="0">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a14:m>
                <a:r>
                  <a:rPr lang="zh-CN" altLang="en-US" dirty="0" smtClean="0"/>
                  <a:t>，</a:t>
                </a:r>
                <a:r>
                  <a:rPr lang="en-US" altLang="zh-CN" dirty="0" smtClean="0"/>
                  <a:t>》</a:t>
                </a:r>
                <a14:m>
                  <m:oMath xmlns:m="http://schemas.openxmlformats.org/officeDocument/2006/math">
                    <m:r>
                      <a:rPr lang="zh-CN" altLang="en-US" b="1" i="1" smtClean="0">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begChr m:val="["/>
                        <m:endChr m:val="]"/>
                        <m:ctrlPr>
                          <a:rPr lang="en-US" altLang="zh-CN" b="1" i="1">
                            <a:latin typeface="Cambria Math" panose="02040503050406030204" pitchFamily="18" charset="0"/>
                          </a:rPr>
                        </m:ctrlPr>
                      </m:dPr>
                      <m:e>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e>
                        </m:d>
                      </m:e>
                    </m:d>
                  </m:oMath>
                </a14:m>
                <a:r>
                  <a:rPr lang="zh-CN" altLang="en-US" dirty="0" smtClean="0"/>
                  <a:t>。对于本征半导体</a:t>
                </a:r>
                <a:r>
                  <a:rPr lang="en-US" altLang="zh-CN" dirty="0" smtClean="0"/>
                  <a:t>》</a:t>
                </a:r>
                <a:r>
                  <a:rPr lang="zh-CN" altLang="en-US" dirty="0" smtClean="0"/>
                  <a:t>，则本征半导体中产生非平衡载流子的寿命</a:t>
                </a:r>
                <a:r>
                  <a:rPr lang="en-US" altLang="zh-CN" dirty="0" smtClean="0"/>
                  <a:t>》</a:t>
                </a:r>
                <a14:m>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r>
                      <a:rPr lang="en-US" altLang="zh-CN" b="1" i="1">
                        <a:latin typeface="Cambria Math"/>
                      </a:rPr>
                      <m:t>=</m:t>
                    </m:r>
                    <m:r>
                      <a:rPr lang="en-US" altLang="zh-CN" b="1" i="1">
                        <a:latin typeface="Cambria Math"/>
                      </a:rPr>
                      <m:t>𝟏</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𝟐</m:t>
                        </m:r>
                        <m:r>
                          <a:rPr lang="en-US" altLang="zh-CN" b="1" i="1">
                            <a:latin typeface="Cambria Math"/>
                          </a:rPr>
                          <m:t>𝒓</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e>
                    </m:d>
                  </m:oMath>
                </a14:m>
                <a:r>
                  <a:rPr lang="zh-CN" altLang="en-US" dirty="0" smtClean="0"/>
                  <a:t>；则半导体的复合系数</a:t>
                </a:r>
                <a:r>
                  <a:rPr lang="en-US" altLang="zh-CN" dirty="0" smtClean="0"/>
                  <a:t>》</a:t>
                </a:r>
                <a14:m>
                  <m:oMath xmlns:m="http://schemas.openxmlformats.org/officeDocument/2006/math">
                    <m:r>
                      <a:rPr lang="en-US" altLang="zh-CN" b="1" i="1" smtClean="0">
                        <a:latin typeface="Cambria Math"/>
                      </a:rPr>
                      <m:t>𝒓</m:t>
                    </m:r>
                    <m:r>
                      <a:rPr lang="en-US" altLang="zh-CN" b="1" i="1" smtClean="0">
                        <a:latin typeface="Cambria Math"/>
                      </a:rPr>
                      <m:t>=</m:t>
                    </m:r>
                    <m:r>
                      <a:rPr lang="en-US" altLang="zh-CN" b="1" i="1" smtClean="0">
                        <a:latin typeface="Cambria Math"/>
                      </a:rPr>
                      <m:t>𝟏</m:t>
                    </m:r>
                    <m:r>
                      <a:rPr lang="en-US" altLang="zh-CN" b="1" i="1" smtClean="0">
                        <a:latin typeface="Cambria Math"/>
                      </a:rPr>
                      <m:t>/</m:t>
                    </m:r>
                    <m:d>
                      <m:dPr>
                        <m:ctrlPr>
                          <a:rPr lang="en-US" altLang="zh-CN" b="1" i="1">
                            <a:latin typeface="Cambria Math" panose="02040503050406030204" pitchFamily="18" charset="0"/>
                          </a:rPr>
                        </m:ctrlPr>
                      </m:dPr>
                      <m:e>
                        <m:r>
                          <a:rPr lang="en-US" altLang="zh-CN" b="1" i="1">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e>
                    </m:d>
                  </m:oMath>
                </a14:m>
                <a:r>
                  <a:rPr lang="zh-CN" altLang="en-US" dirty="0" smtClean="0"/>
                  <a:t>。可见复合系数确实是半导体材料本身性质所决定的。</a:t>
                </a:r>
                <a:endParaRPr lang="en-US" altLang="zh-CN" dirty="0" smtClean="0"/>
              </a:p>
              <a:p>
                <a:endParaRPr lang="en-US" altLang="zh-CN" dirty="0" smtClean="0"/>
              </a:p>
              <a:p>
                <a:r>
                  <a:rPr lang="zh-CN" altLang="en-US" dirty="0" smtClean="0"/>
                  <a:t>本征载流子密度越低，复合系数越大，也就是本征载流子的禁带宽度越大，复合系数越大。</a:t>
                </a:r>
                <a:endParaRPr lang="en-US" altLang="zh-CN" dirty="0" smtClean="0"/>
              </a:p>
              <a:p>
                <a:endParaRPr lang="en-US" altLang="zh-CN" dirty="0" smtClean="0"/>
              </a:p>
              <a:p>
                <a:r>
                  <a:rPr lang="zh-CN" altLang="en-US" dirty="0" smtClean="0"/>
                  <a:t>考虑电子密度远大于空穴密度的</a:t>
                </a:r>
                <a:r>
                  <a:rPr lang="en-US" altLang="zh-CN" dirty="0" smtClean="0"/>
                  <a:t>n</a:t>
                </a:r>
                <a:r>
                  <a:rPr lang="zh-CN" altLang="en-US" dirty="0" smtClean="0"/>
                  <a:t>型半导体</a:t>
                </a:r>
                <a:r>
                  <a:rPr lang="en-US" altLang="zh-CN" dirty="0" smtClean="0"/>
                  <a:t>》</a:t>
                </a:r>
                <a:r>
                  <a:rPr lang="zh-CN" altLang="en-US" dirty="0" smtClean="0"/>
                  <a:t>，</a:t>
                </a:r>
                <a:r>
                  <a:rPr lang="en-US" altLang="zh-CN" dirty="0" smtClean="0"/>
                  <a:t>》</a:t>
                </a:r>
                <a:r>
                  <a:rPr lang="zh-CN" altLang="en-US" dirty="0" smtClean="0"/>
                  <a:t>，则非平衡载流子的寿命等于</a:t>
                </a:r>
                <a14:m>
                  <m:oMath xmlns:m="http://schemas.openxmlformats.org/officeDocument/2006/math">
                    <m:r>
                      <a:rPr lang="en-US" altLang="zh-CN" b="1" i="1" smtClean="0">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a14:m>
                <a:r>
                  <a:rPr lang="zh-CN" altLang="en-US" dirty="0" smtClean="0"/>
                  <a:t>，空穴密度远大于电子密度的</a:t>
                </a:r>
                <a:r>
                  <a:rPr lang="en-US" altLang="zh-CN" dirty="0" smtClean="0"/>
                  <a:t>p</a:t>
                </a:r>
                <a:r>
                  <a:rPr lang="zh-CN" altLang="en-US" dirty="0" smtClean="0"/>
                  <a:t>型半导体，非平衡载流子的寿命</a:t>
                </a:r>
                <a14:m>
                  <m:oMath xmlns:m="http://schemas.openxmlformats.org/officeDocument/2006/math">
                    <m:r>
                      <a:rPr lang="en-US" altLang="zh-CN" b="1" i="1" dirty="0" smtClean="0">
                        <a:latin typeface="Cambria Math" panose="02040503050406030204" pitchFamily="18" charset="0"/>
                      </a:rPr>
                      <m:t>=⟫</m:t>
                    </m:r>
                    <m:r>
                      <a:rPr lang="en-US" altLang="zh-CN" b="1" i="1" smtClean="0">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a14:m>
                <a:r>
                  <a:rPr lang="zh-CN" altLang="en-US" dirty="0" smtClean="0"/>
                  <a:t>。也就是对于单一掺杂的</a:t>
                </a:r>
                <a:r>
                  <a:rPr lang="en-US" altLang="zh-CN" dirty="0" smtClean="0"/>
                  <a:t>n</a:t>
                </a:r>
                <a:r>
                  <a:rPr lang="zh-CN" altLang="en-US" dirty="0" smtClean="0"/>
                  <a:t>型半导体和</a:t>
                </a:r>
                <a:r>
                  <a:rPr lang="en-US" altLang="zh-CN" dirty="0" smtClean="0"/>
                  <a:t>p</a:t>
                </a:r>
                <a:r>
                  <a:rPr lang="zh-CN" altLang="en-US" dirty="0" smtClean="0"/>
                  <a:t>型半导体，多子的密度越高非平衡载流子的寿命约小。这个也比较好理解，在小注入条件下，少子的密度远小于热平衡多子的密度。注入的多子对多子密度的影响可以忽略，则非平衡载流子复合与半导体中多子进行复合，多子的密度越高，则非平衡载流子复合的越快。</a:t>
                </a:r>
                <a:endParaRPr lang="en-US" altLang="zh-CN" dirty="0" smtClean="0"/>
              </a:p>
              <a:p>
                <a:endParaRPr lang="en-US" altLang="zh-CN" dirty="0" smtClean="0"/>
              </a:p>
              <a:p>
                <a:r>
                  <a:rPr lang="zh-CN" altLang="en-US" dirty="0" smtClean="0"/>
                  <a:t>对于大注入条件，也就是产生的非平衡少数载流子的数量与热平衡时多子的数量能够比拟，这时随着注入载流子的增加，非平衡载流子的寿命减少。如果能够达到非平衡载流子的数量远大于热平衡电子和空穴密度的和，则非平衡载流子的寿命与注入非平衡载流子的密度倒数成正比。这时非平衡载流子的寿命将不再是常数。</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如果非平衡载流子满足小注入</a:t>
                </a:r>
                <a:r>
                  <a:rPr lang="en-US" altLang="zh-CN" dirty="0" smtClean="0"/>
                  <a:t>》</a:t>
                </a:r>
                <a:r>
                  <a:rPr lang="zh-CN" altLang="en-US" dirty="0" smtClean="0"/>
                  <a:t>，也就是</a:t>
                </a:r>
                <a:r>
                  <a:rPr lang="en-US" altLang="zh-CN" dirty="0" smtClean="0"/>
                  <a:t>》</a:t>
                </a:r>
                <a:r>
                  <a:rPr lang="zh-CN" altLang="en-US" b="1" i="0" smtClean="0">
                    <a:latin typeface="Cambria Math"/>
                  </a:rPr>
                  <a:t>∆</a:t>
                </a:r>
                <a:r>
                  <a:rPr lang="en-US" altLang="zh-CN" b="1" i="0">
                    <a:latin typeface="Cambria Math"/>
                  </a:rPr>
                  <a:t>𝒑≪𝒏</a:t>
                </a:r>
                <a:r>
                  <a:rPr lang="en-US" altLang="zh-CN" b="1" i="0">
                    <a:latin typeface="Cambria Math" panose="02040503050406030204" pitchFamily="18" charset="0"/>
                  </a:rPr>
                  <a:t>_</a:t>
                </a:r>
                <a:r>
                  <a:rPr lang="en-US" altLang="zh-CN" b="1" i="0">
                    <a:latin typeface="Cambria Math"/>
                  </a:rPr>
                  <a:t>𝟎+𝒑</a:t>
                </a:r>
                <a:r>
                  <a:rPr lang="en-US" altLang="zh-CN" b="1" i="0">
                    <a:latin typeface="Cambria Math" panose="02040503050406030204" pitchFamily="18" charset="0"/>
                  </a:rPr>
                  <a:t>_</a:t>
                </a:r>
                <a:r>
                  <a:rPr lang="en-US" altLang="zh-CN" b="1" i="0">
                    <a:latin typeface="Cambria Math"/>
                  </a:rPr>
                  <a:t>𝟎</a:t>
                </a:r>
                <a:r>
                  <a:rPr lang="zh-CN" altLang="en-US" dirty="0" smtClean="0"/>
                  <a:t>，</a:t>
                </a:r>
                <a:r>
                  <a:rPr lang="en-US" altLang="zh-CN" dirty="0" smtClean="0"/>
                  <a:t>》</a:t>
                </a:r>
                <a:r>
                  <a:rPr lang="zh-CN" altLang="en-US" b="1" i="0" smtClean="0">
                    <a:latin typeface="Cambria Math"/>
                  </a:rPr>
                  <a:t>𝝉</a:t>
                </a:r>
                <a:r>
                  <a:rPr lang="en-US" altLang="zh-CN" b="1" i="0">
                    <a:latin typeface="Cambria Math"/>
                  </a:rPr>
                  <a:t>=𝟏/</a:t>
                </a:r>
                <a:r>
                  <a:rPr lang="en-US" altLang="zh-CN" b="1" i="0">
                    <a:latin typeface="Cambria Math" panose="02040503050406030204" pitchFamily="18" charset="0"/>
                  </a:rPr>
                  <a:t>[</a:t>
                </a:r>
                <a:r>
                  <a:rPr lang="en-US" altLang="zh-CN" b="1" i="0">
                    <a:latin typeface="Cambria Math"/>
                  </a:rPr>
                  <a:t>𝒓</a:t>
                </a:r>
                <a:r>
                  <a:rPr lang="en-US" altLang="zh-CN" b="1" i="0">
                    <a:latin typeface="Cambria Math" panose="02040503050406030204" pitchFamily="18" charset="0"/>
                  </a:rPr>
                  <a:t>(</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𝟎+𝒑</a:t>
                </a:r>
                <a:r>
                  <a:rPr lang="en-US" altLang="zh-CN" b="1" i="0">
                    <a:latin typeface="Cambria Math" panose="02040503050406030204" pitchFamily="18" charset="0"/>
                  </a:rPr>
                  <a:t>_</a:t>
                </a:r>
                <a:r>
                  <a:rPr lang="en-US" altLang="zh-CN" b="1" i="0">
                    <a:latin typeface="Cambria Math"/>
                  </a:rPr>
                  <a:t>𝟎</a:t>
                </a:r>
                <a:r>
                  <a:rPr lang="en-US" altLang="zh-CN" b="1" i="0">
                    <a:latin typeface="Cambria Math" panose="02040503050406030204" pitchFamily="18" charset="0"/>
                  </a:rPr>
                  <a:t> )]</a:t>
                </a:r>
                <a:r>
                  <a:rPr lang="zh-CN" altLang="en-US" dirty="0" smtClean="0"/>
                  <a:t>。对于本征半导体</a:t>
                </a:r>
                <a:r>
                  <a:rPr lang="en-US" altLang="zh-CN" dirty="0" smtClean="0"/>
                  <a:t>》</a:t>
                </a:r>
                <a:r>
                  <a:rPr lang="zh-CN" altLang="en-US" dirty="0" smtClean="0"/>
                  <a:t>，则本征半导体中产生非平衡载流子的寿命</a:t>
                </a:r>
                <a:r>
                  <a:rPr lang="en-US" altLang="zh-CN" dirty="0" smtClean="0"/>
                  <a:t>》</a:t>
                </a:r>
                <a:r>
                  <a:rPr lang="zh-CN" altLang="en-US" b="1" i="0">
                    <a:latin typeface="Cambria Math"/>
                  </a:rPr>
                  <a:t>𝝉</a:t>
                </a:r>
                <a:r>
                  <a:rPr lang="en-US" altLang="zh-CN" b="1" i="0" smtClean="0">
                    <a:latin typeface="Cambria Math" panose="02040503050406030204" pitchFamily="18" charset="0"/>
                  </a:rPr>
                  <a:t>_</a:t>
                </a:r>
                <a:r>
                  <a:rPr lang="en-US" altLang="zh-CN" b="1" i="0">
                    <a:latin typeface="Cambria Math"/>
                  </a:rPr>
                  <a:t>𝒊=𝟏/</a:t>
                </a:r>
                <a:r>
                  <a:rPr lang="en-US" altLang="zh-CN" b="1" i="0">
                    <a:latin typeface="Cambria Math" panose="02040503050406030204" pitchFamily="18" charset="0"/>
                  </a:rPr>
                  <a:t>(</a:t>
                </a:r>
                <a:r>
                  <a:rPr lang="en-US" altLang="zh-CN" b="1" i="0">
                    <a:latin typeface="Cambria Math"/>
                  </a:rPr>
                  <a:t>𝟐𝒓𝒏</a:t>
                </a:r>
                <a:r>
                  <a:rPr lang="en-US" altLang="zh-CN" b="1" i="0">
                    <a:latin typeface="Cambria Math" panose="02040503050406030204" pitchFamily="18" charset="0"/>
                  </a:rPr>
                  <a:t>_</a:t>
                </a:r>
                <a:r>
                  <a:rPr lang="en-US" altLang="zh-CN" b="1" i="0">
                    <a:latin typeface="Cambria Math"/>
                  </a:rPr>
                  <a:t>𝒊</a:t>
                </a:r>
                <a:r>
                  <a:rPr lang="en-US" altLang="zh-CN" b="1" i="0">
                    <a:latin typeface="Cambria Math" panose="02040503050406030204" pitchFamily="18" charset="0"/>
                  </a:rPr>
                  <a:t> )</a:t>
                </a:r>
                <a:r>
                  <a:rPr lang="zh-CN" altLang="en-US" dirty="0" smtClean="0"/>
                  <a:t>；则半导体的复合系数</a:t>
                </a:r>
                <a:r>
                  <a:rPr lang="en-US" altLang="zh-CN" dirty="0" smtClean="0"/>
                  <a:t>》</a:t>
                </a:r>
                <a:r>
                  <a:rPr lang="en-US" altLang="zh-CN" b="1" i="0" smtClean="0">
                    <a:latin typeface="Cambria Math"/>
                  </a:rPr>
                  <a:t>𝒓=𝟏/</a:t>
                </a:r>
                <a:r>
                  <a:rPr lang="en-US" altLang="zh-CN" b="1" i="0">
                    <a:latin typeface="Cambria Math" panose="02040503050406030204" pitchFamily="18" charset="0"/>
                  </a:rPr>
                  <a:t>(</a:t>
                </a:r>
                <a:r>
                  <a:rPr lang="en-US" altLang="zh-CN" b="1" i="0">
                    <a:latin typeface="Cambria Math"/>
                  </a:rPr>
                  <a:t>𝟐</a:t>
                </a:r>
                <a:r>
                  <a:rPr lang="zh-CN" altLang="en-US" b="1" i="0">
                    <a:latin typeface="Cambria Math"/>
                  </a:rPr>
                  <a:t>𝝉</a:t>
                </a:r>
                <a:r>
                  <a:rPr lang="en-US" altLang="zh-CN" b="1" i="0">
                    <a:latin typeface="Cambria Math" panose="02040503050406030204" pitchFamily="18" charset="0"/>
                  </a:rPr>
                  <a:t>_</a:t>
                </a:r>
                <a:r>
                  <a:rPr lang="en-US" altLang="zh-CN" b="1" i="0">
                    <a:latin typeface="Cambria Math"/>
                  </a:rPr>
                  <a:t>𝒊</a:t>
                </a:r>
                <a:r>
                  <a:rPr lang="en-US" altLang="zh-CN" b="1" i="0">
                    <a:latin typeface="Cambria Math" panose="02040503050406030204" pitchFamily="18" charset="0"/>
                  </a:rPr>
                  <a:t> </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𝒊</a:t>
                </a:r>
                <a:r>
                  <a:rPr lang="en-US" altLang="zh-CN" b="1" i="0">
                    <a:latin typeface="Cambria Math" panose="02040503050406030204" pitchFamily="18" charset="0"/>
                  </a:rPr>
                  <a:t> )</a:t>
                </a:r>
                <a:r>
                  <a:rPr lang="zh-CN" altLang="en-US" dirty="0" smtClean="0"/>
                  <a:t>。可见复合系数确实是半导体材料本身性质所决定的。本征载流子密度越低，复合系数越大，也就是本征载流子的禁带宽度越大，复合系数越大。考虑电子密度远大于空穴密度的</a:t>
                </a:r>
                <a:r>
                  <a:rPr lang="en-US" altLang="zh-CN" dirty="0" smtClean="0"/>
                  <a:t>n</a:t>
                </a:r>
                <a:r>
                  <a:rPr lang="zh-CN" altLang="en-US" dirty="0" smtClean="0"/>
                  <a:t>型半导体</a:t>
                </a:r>
                <a:r>
                  <a:rPr lang="en-US" altLang="zh-CN" dirty="0" smtClean="0"/>
                  <a:t>》</a:t>
                </a:r>
                <a:r>
                  <a:rPr lang="zh-CN" altLang="en-US" dirty="0" smtClean="0"/>
                  <a:t>，</a:t>
                </a:r>
                <a:r>
                  <a:rPr lang="en-US" altLang="zh-CN" dirty="0" smtClean="0"/>
                  <a:t>》</a:t>
                </a:r>
                <a:r>
                  <a:rPr lang="zh-CN" altLang="en-US" dirty="0" smtClean="0"/>
                  <a:t>，则非平衡载流子的寿命等于</a:t>
                </a:r>
                <a:r>
                  <a:rPr lang="en-US" altLang="zh-CN" b="1" i="0" smtClean="0">
                    <a:latin typeface="Cambria Math"/>
                  </a:rPr>
                  <a:t>𝟐</a:t>
                </a:r>
                <a:r>
                  <a:rPr lang="zh-CN" altLang="en-US" b="1" i="0">
                    <a:latin typeface="Cambria Math"/>
                  </a:rPr>
                  <a:t>𝝉</a:t>
                </a:r>
                <a:r>
                  <a:rPr lang="en-US" altLang="zh-CN" b="1" i="0">
                    <a:latin typeface="Cambria Math" panose="02040503050406030204" pitchFamily="18" charset="0"/>
                  </a:rPr>
                  <a:t>_</a:t>
                </a:r>
                <a:r>
                  <a:rPr lang="en-US" altLang="zh-CN" b="1" i="0">
                    <a:latin typeface="Cambria Math"/>
                  </a:rPr>
                  <a:t>𝒊</a:t>
                </a:r>
                <a:r>
                  <a:rPr lang="en-US" altLang="zh-CN" b="1" i="0">
                    <a:latin typeface="Cambria Math" panose="02040503050406030204" pitchFamily="18" charset="0"/>
                  </a:rPr>
                  <a:t> </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𝒊/𝒏</a:t>
                </a:r>
                <a:r>
                  <a:rPr lang="en-US" altLang="zh-CN" b="1" i="0">
                    <a:latin typeface="Cambria Math" panose="02040503050406030204" pitchFamily="18" charset="0"/>
                  </a:rPr>
                  <a:t>_</a:t>
                </a:r>
                <a:r>
                  <a:rPr lang="en-US" altLang="zh-CN" b="1" i="0">
                    <a:latin typeface="Cambria Math"/>
                  </a:rPr>
                  <a:t>𝟎</a:t>
                </a:r>
                <a:r>
                  <a:rPr lang="zh-CN" altLang="en-US" dirty="0" smtClean="0"/>
                  <a:t>，空穴密度远大于电子密度的</a:t>
                </a:r>
                <a:r>
                  <a:rPr lang="en-US" altLang="zh-CN" dirty="0" smtClean="0"/>
                  <a:t>p</a:t>
                </a:r>
                <a:r>
                  <a:rPr lang="zh-CN" altLang="en-US" dirty="0" smtClean="0"/>
                  <a:t>型半导体，非平衡载流子的寿命</a:t>
                </a:r>
                <a:r>
                  <a:rPr lang="en-US" altLang="zh-CN" b="1" i="0" dirty="0" smtClean="0">
                    <a:latin typeface="Cambria Math" panose="02040503050406030204" pitchFamily="18" charset="0"/>
                  </a:rPr>
                  <a:t>=》</a:t>
                </a:r>
                <a:r>
                  <a:rPr lang="en-US" altLang="zh-CN" b="1" i="0" smtClean="0">
                    <a:latin typeface="Cambria Math"/>
                  </a:rPr>
                  <a:t>𝟐</a:t>
                </a:r>
                <a:r>
                  <a:rPr lang="zh-CN" altLang="en-US" b="1" i="0">
                    <a:latin typeface="Cambria Math"/>
                  </a:rPr>
                  <a:t>𝝉</a:t>
                </a:r>
                <a:r>
                  <a:rPr lang="en-US" altLang="zh-CN" b="1" i="0">
                    <a:latin typeface="Cambria Math" panose="02040503050406030204" pitchFamily="18" charset="0"/>
                  </a:rPr>
                  <a:t>_</a:t>
                </a:r>
                <a:r>
                  <a:rPr lang="en-US" altLang="zh-CN" b="1" i="0">
                    <a:latin typeface="Cambria Math"/>
                  </a:rPr>
                  <a:t>𝒊</a:t>
                </a:r>
                <a:r>
                  <a:rPr lang="en-US" altLang="zh-CN" b="1" i="0">
                    <a:latin typeface="Cambria Math" panose="02040503050406030204" pitchFamily="18" charset="0"/>
                  </a:rPr>
                  <a:t> </a:t>
                </a:r>
                <a:r>
                  <a:rPr lang="en-US" altLang="zh-CN" b="1" i="0">
                    <a:latin typeface="Cambria Math"/>
                  </a:rPr>
                  <a:t>𝒏</a:t>
                </a:r>
                <a:r>
                  <a:rPr lang="en-US" altLang="zh-CN" b="1" i="0">
                    <a:latin typeface="Cambria Math" panose="02040503050406030204" pitchFamily="18" charset="0"/>
                  </a:rPr>
                  <a:t>_</a:t>
                </a:r>
                <a:r>
                  <a:rPr lang="en-US" altLang="zh-CN" b="1" i="0">
                    <a:latin typeface="Cambria Math"/>
                  </a:rPr>
                  <a:t>𝒊/𝒑</a:t>
                </a:r>
                <a:r>
                  <a:rPr lang="en-US" altLang="zh-CN" b="1" i="0">
                    <a:latin typeface="Cambria Math" panose="02040503050406030204" pitchFamily="18" charset="0"/>
                  </a:rPr>
                  <a:t>_</a:t>
                </a:r>
                <a:r>
                  <a:rPr lang="en-US" altLang="zh-CN" b="1" i="0">
                    <a:latin typeface="Cambria Math"/>
                  </a:rPr>
                  <a:t>𝟎</a:t>
                </a:r>
                <a:r>
                  <a:rPr lang="zh-CN" altLang="en-US" dirty="0" smtClean="0"/>
                  <a:t>。也就是对于单一掺杂的</a:t>
                </a:r>
                <a:r>
                  <a:rPr lang="en-US" altLang="zh-CN" dirty="0" smtClean="0"/>
                  <a:t>n</a:t>
                </a:r>
                <a:r>
                  <a:rPr lang="zh-CN" altLang="en-US" dirty="0" smtClean="0"/>
                  <a:t>型半导体和</a:t>
                </a:r>
                <a:r>
                  <a:rPr lang="en-US" altLang="zh-CN" dirty="0" smtClean="0"/>
                  <a:t>p</a:t>
                </a:r>
                <a:r>
                  <a:rPr lang="zh-CN" altLang="en-US" dirty="0" smtClean="0"/>
                  <a:t>型半导体，多子的密度越高非平衡载流子的寿命约小。这个也比较好理解，在小注入条件下，少子的密度远小于热平衡多子的密度。注入的多子对多子密度的影响可以忽略，则非平衡载流子复合与半导体中多子进行复合，多子的密度越高，则非平衡载流子复合的越快。</a:t>
                </a:r>
                <a:endParaRPr lang="en-US" altLang="zh-CN" dirty="0" smtClean="0"/>
              </a:p>
              <a:p>
                <a:endParaRPr lang="en-US" altLang="zh-CN" dirty="0" smtClean="0"/>
              </a:p>
              <a:p>
                <a:r>
                  <a:rPr lang="zh-CN" altLang="en-US" dirty="0" smtClean="0"/>
                  <a:t>对于大注入条件，也就是产生的非平衡少数载流子的数量与热平衡时多子的数量能够比拟，这时随着注入载流子的增加，非平衡载流子的寿命减少。如果能够达到非平衡载流子的数量远大于热平衡电子和空穴密度的和，则非平衡载流子的寿命与注入非平衡载流子的密度倒数成正比。这时非平衡载流子的寿命将不再是常数。</a:t>
                </a:r>
                <a:endParaRPr lang="en-US" altLang="zh-CN" dirty="0" smtClean="0"/>
              </a:p>
              <a:p>
                <a:endParaRPr lang="en-US" altLang="zh-CN" dirty="0" smtClean="0"/>
              </a:p>
              <a:p>
                <a:r>
                  <a:rPr lang="zh-CN" altLang="en-US" dirty="0" smtClean="0"/>
                  <a:t>此处分析的是直接辐射复合，那么是否可以定性的分析一下，间接复合时半导体非平衡载流子的寿命受哪些因素影响？</a:t>
                </a:r>
                <a:endParaRPr lang="en-US" altLang="zh-CN" dirty="0" smtClean="0"/>
              </a:p>
              <a:p>
                <a:endParaRPr lang="en-US" altLang="zh-CN" dirty="0" smtClean="0"/>
              </a:p>
              <a:p>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823004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在前面的内容中，将载流子的复合率</a:t>
                </a:r>
                <a:r>
                  <a:rPr lang="en-US" altLang="zh-CN" dirty="0" smtClean="0"/>
                  <a:t>R</a:t>
                </a:r>
                <a:r>
                  <a:rPr lang="zh-CN" altLang="en-US" dirty="0" smtClean="0"/>
                  <a:t>等于了非平衡载流子的复合率</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zh-CN" altLang="en-US" b="0" i="1" smtClean="0">
                            <a:latin typeface="Cambria Math" panose="02040503050406030204" pitchFamily="18" charset="0"/>
                          </a:rPr>
                          <m:t>𝜏</m:t>
                        </m:r>
                      </m:den>
                    </m:f>
                  </m:oMath>
                </a14:m>
                <a:r>
                  <a:rPr lang="zh-CN" altLang="en-US" dirty="0" smtClean="0"/>
                  <a:t>，</a:t>
                </a:r>
                <a:r>
                  <a:rPr lang="en-US" altLang="zh-CN" dirty="0" smtClean="0"/>
                  <a:t>R</a:t>
                </a:r>
                <a:r>
                  <a:rPr lang="zh-CN" altLang="en-US" dirty="0" smtClean="0"/>
                  <a:t>是载流子的复合率，是指单位时间单位体积电子</a:t>
                </a:r>
                <a:r>
                  <a:rPr lang="en-US" altLang="zh-CN" dirty="0" smtClean="0"/>
                  <a:t>-</a:t>
                </a:r>
                <a:r>
                  <a:rPr lang="zh-CN" altLang="en-US" dirty="0" smtClean="0"/>
                  <a:t>空穴复合对数。</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num>
                      <m:den>
                        <m:r>
                          <a:rPr lang="zh-CN" altLang="en-US" i="1">
                            <a:latin typeface="Cambria Math" panose="02040503050406030204" pitchFamily="18" charset="0"/>
                          </a:rPr>
                          <m:t>𝜏</m:t>
                        </m:r>
                      </m:den>
                    </m:f>
                  </m:oMath>
                </a14:m>
                <a:r>
                  <a:rPr lang="zh-CN" altLang="en-US" dirty="0" smtClean="0"/>
                  <a:t>是单位时间单位体积非平衡载流子复合数量。二者不等同。半导体中载流子的产生率用</a:t>
                </a:r>
                <a:r>
                  <a:rPr lang="en-US" altLang="zh-CN" dirty="0" smtClean="0"/>
                  <a:t>G</a:t>
                </a:r>
                <a:r>
                  <a:rPr lang="zh-CN" altLang="en-US" dirty="0" smtClean="0"/>
                  <a:t>表示，单位体积单位时间内产生的电子空穴对数。则半导体内的净复合率为载流子复合率减去载流子的产生率。在热平衡时，载流子的产生和复合动态平衡，热平衡载流子复合率等于热平衡载流子的产生率。如果现在施加外界作用产生电子</a:t>
                </a:r>
                <a:r>
                  <a:rPr lang="en-US" altLang="zh-CN" dirty="0" smtClean="0"/>
                  <a:t>-</a:t>
                </a:r>
                <a:r>
                  <a:rPr lang="zh-CN" altLang="en-US" dirty="0" smtClean="0"/>
                  <a:t>空穴对，产生了电子空穴对，有非平衡载流子产生，则载流子复合增强，则外界作用载流子的净复合率</a:t>
                </a:r>
                <a:r>
                  <a:rPr lang="en-US" altLang="zh-CN" dirty="0" smtClean="0"/>
                  <a:t>U</a:t>
                </a:r>
                <a:r>
                  <a:rPr lang="zh-CN" altLang="en-US" dirty="0" smtClean="0"/>
                  <a:t>小于零，以载流子产生为主。如果外界作用达到稳态，这时电子</a:t>
                </a:r>
                <a:r>
                  <a:rPr lang="en-US" altLang="zh-CN" dirty="0" smtClean="0"/>
                  <a:t>-</a:t>
                </a:r>
                <a:r>
                  <a:rPr lang="zh-CN" altLang="en-US" dirty="0" smtClean="0"/>
                  <a:t>空穴对的数量不再增加和减少，则净复合率</a:t>
                </a:r>
                <a:r>
                  <a:rPr lang="en-US" altLang="zh-CN" dirty="0" smtClean="0"/>
                  <a:t>U=0.</a:t>
                </a:r>
                <a:r>
                  <a:rPr lang="zh-CN" altLang="en-US" dirty="0" smtClean="0"/>
                  <a:t>在某一时刻停止外界作用，这时产生率近似等于热平衡时产生率，如果只考虑体内复合简单情况，非平衡载流子不断复合减少，最终达到热平衡态。这个过程是非平衡载流子复合过程，净复合率等于非平衡载流子的复合率。</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在前面的内容中，将载流子的复合率</a:t>
                </a:r>
                <a:r>
                  <a:rPr lang="en-US" altLang="zh-CN" dirty="0" smtClean="0"/>
                  <a:t>R</a:t>
                </a:r>
                <a:r>
                  <a:rPr lang="zh-CN" altLang="en-US" dirty="0" smtClean="0"/>
                  <a:t>等于了非平衡载流子的复合率</a:t>
                </a:r>
                <a:r>
                  <a:rPr lang="en-US" altLang="zh-CN" b="0" i="0" smtClean="0">
                    <a:latin typeface="Cambria Math" panose="02040503050406030204" pitchFamily="18" charset="0"/>
                    <a:ea typeface="Cambria Math" panose="02040503050406030204" pitchFamily="18" charset="0"/>
                  </a:rPr>
                  <a:t>∆𝑝</a:t>
                </a:r>
                <a:r>
                  <a:rPr lang="en-US" altLang="zh-CN" b="0" i="0" smtClean="0">
                    <a:latin typeface="Cambria Math" panose="02040503050406030204" pitchFamily="18" charset="0"/>
                    <a:ea typeface="Cambria Math" panose="02040503050406030204" pitchFamily="18" charset="0"/>
                  </a:rPr>
                  <a:t>/</a:t>
                </a:r>
                <a:r>
                  <a:rPr lang="zh-CN" altLang="en-US" b="0" i="0" smtClean="0">
                    <a:latin typeface="Cambria Math" panose="02040503050406030204" pitchFamily="18" charset="0"/>
                  </a:rPr>
                  <a:t>𝜏</a:t>
                </a:r>
                <a:r>
                  <a:rPr lang="zh-CN" altLang="en-US" dirty="0" smtClean="0"/>
                  <a:t>，</a:t>
                </a:r>
                <a:r>
                  <a:rPr lang="en-US" altLang="zh-CN" dirty="0" smtClean="0"/>
                  <a:t>R</a:t>
                </a:r>
                <a:r>
                  <a:rPr lang="zh-CN" altLang="en-US" dirty="0" smtClean="0"/>
                  <a:t>是载流子的复合率，是指单位时间单位体积电子</a:t>
                </a:r>
                <a:r>
                  <a:rPr lang="en-US" altLang="zh-CN" dirty="0" smtClean="0"/>
                  <a:t>-</a:t>
                </a:r>
                <a:r>
                  <a:rPr lang="zh-CN" altLang="en-US" dirty="0" smtClean="0"/>
                  <a:t>空穴复合对数。</a:t>
                </a:r>
                <a:r>
                  <a:rPr lang="en-US" altLang="zh-CN" i="0">
                    <a:latin typeface="Cambria Math" panose="02040503050406030204" pitchFamily="18" charset="0"/>
                    <a:ea typeface="Cambria Math" panose="02040503050406030204" pitchFamily="18" charset="0"/>
                  </a:rPr>
                  <a:t>∆𝑝</a:t>
                </a:r>
                <a:r>
                  <a:rPr lang="en-US" altLang="zh-CN" i="0" smtClean="0">
                    <a:latin typeface="Cambria Math" panose="02040503050406030204" pitchFamily="18" charset="0"/>
                    <a:ea typeface="Cambria Math" panose="02040503050406030204" pitchFamily="18" charset="0"/>
                  </a:rPr>
                  <a:t>/</a:t>
                </a:r>
                <a:r>
                  <a:rPr lang="zh-CN" altLang="en-US" i="0">
                    <a:latin typeface="Cambria Math" panose="02040503050406030204" pitchFamily="18" charset="0"/>
                  </a:rPr>
                  <a:t>𝜏</a:t>
                </a:r>
                <a:r>
                  <a:rPr lang="zh-CN" altLang="en-US" dirty="0" smtClean="0"/>
                  <a:t>是单位时间单位体积非平衡载流子复合数量。二者不等同。半导体中载流子的产生率用</a:t>
                </a:r>
                <a:r>
                  <a:rPr lang="en-US" altLang="zh-CN" dirty="0" smtClean="0"/>
                  <a:t>G</a:t>
                </a:r>
                <a:r>
                  <a:rPr lang="zh-CN" altLang="en-US" dirty="0" smtClean="0"/>
                  <a:t>表示，单位体积单位时间内产生的电子空穴对数。则半导体内的净复合率为载流子复合率减去载流子的产生率。在热平衡时，载流子的产生和复合动态平衡，热平衡载流子复合率等于热平衡载流子的产生率。如果现在施加外界作用产生电子</a:t>
                </a:r>
                <a:r>
                  <a:rPr lang="en-US" altLang="zh-CN" dirty="0" smtClean="0"/>
                  <a:t>-</a:t>
                </a:r>
                <a:r>
                  <a:rPr lang="zh-CN" altLang="en-US" dirty="0" smtClean="0"/>
                  <a:t>空穴对，产生了电子空穴对，有非平衡载流子产生，则载流子复合增强，则外界作用载流子的净复合率</a:t>
                </a:r>
                <a:r>
                  <a:rPr lang="en-US" altLang="zh-CN" dirty="0" smtClean="0"/>
                  <a:t>U</a:t>
                </a:r>
                <a:r>
                  <a:rPr lang="zh-CN" altLang="en-US" dirty="0" smtClean="0"/>
                  <a:t>小于零，以载流子产生为主。如果外界作用达到稳态，这时电子</a:t>
                </a:r>
                <a:r>
                  <a:rPr lang="en-US" altLang="zh-CN" dirty="0" smtClean="0"/>
                  <a:t>-</a:t>
                </a:r>
                <a:r>
                  <a:rPr lang="zh-CN" altLang="en-US" dirty="0" smtClean="0"/>
                  <a:t>空穴对的数量不再增加和减少，则净复合率</a:t>
                </a:r>
                <a:r>
                  <a:rPr lang="en-US" altLang="zh-CN" dirty="0" smtClean="0"/>
                  <a:t>U=0.</a:t>
                </a:r>
                <a:r>
                  <a:rPr lang="zh-CN" altLang="en-US" dirty="0" smtClean="0"/>
                  <a:t>在某一时刻停止外界作用，这时产生率近似等于热平衡时产生率，如果只考虑体内复合简单情况，非平衡载流子不断复合减少，最终达到热平衡态。这个过程是非平衡载流子复合过程，净复合率等于非平衡载流子的复合率。</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67014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第六章学习了非平衡载流子的输运特性。包括非平衡载流子的产生和复合的基本概念。载流子的电流密度。爱因斯坦关系式，载流子的连续性方程。少数载流子的连续性方程。非本征半导体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3662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前面讲了非本征半导体中非平衡少子的漂移和扩散运动。所谓的非本征半导体，是只</a:t>
            </a:r>
            <a:r>
              <a:rPr lang="en-US" altLang="zh-CN" dirty="0" smtClean="0"/>
              <a:t>n</a:t>
            </a:r>
            <a:r>
              <a:rPr lang="zh-CN" altLang="en-US" dirty="0" smtClean="0"/>
              <a:t>型半导体或者</a:t>
            </a:r>
            <a:r>
              <a:rPr lang="en-US" altLang="zh-CN" dirty="0" smtClean="0"/>
              <a:t>p</a:t>
            </a:r>
            <a:r>
              <a:rPr lang="zh-CN" altLang="en-US" dirty="0" smtClean="0"/>
              <a:t>型半导体，并且</a:t>
            </a:r>
            <a:r>
              <a:rPr lang="en-US" altLang="zh-CN" dirty="0" smtClean="0"/>
              <a:t>n</a:t>
            </a:r>
            <a:r>
              <a:rPr lang="zh-CN" altLang="en-US" dirty="0" smtClean="0"/>
              <a:t>型半导体热平衡时，电子密度远大于空穴密度，</a:t>
            </a:r>
            <a:r>
              <a:rPr lang="en-US" altLang="zh-CN" dirty="0" smtClean="0"/>
              <a:t>p</a:t>
            </a:r>
            <a:r>
              <a:rPr lang="zh-CN" altLang="en-US" dirty="0" smtClean="0"/>
              <a:t>型半导体热平衡时，空穴密度远大于电子密度。</a:t>
            </a:r>
            <a:endParaRPr lang="en-US" altLang="zh-CN" dirty="0" smtClean="0"/>
          </a:p>
          <a:p>
            <a:endParaRPr lang="en-US" altLang="zh-CN" dirty="0" smtClean="0"/>
          </a:p>
          <a:p>
            <a:r>
              <a:rPr lang="zh-CN" altLang="en-US" dirty="0" smtClean="0"/>
              <a:t>本节将分析近本征半导体中非平衡载流子的扩散和漂移。所谓近本征半导体是指热平衡时，半导体中电子密度和空穴密度相差不大的半导体。可能是</a:t>
            </a:r>
            <a:r>
              <a:rPr lang="en-US" altLang="zh-CN" dirty="0" smtClean="0"/>
              <a:t>n</a:t>
            </a:r>
            <a:r>
              <a:rPr lang="zh-CN" altLang="en-US" dirty="0" smtClean="0"/>
              <a:t>型半导体，</a:t>
            </a:r>
            <a:r>
              <a:rPr lang="en-US" altLang="zh-CN" dirty="0" smtClean="0"/>
              <a:t>p</a:t>
            </a:r>
            <a:r>
              <a:rPr lang="zh-CN" altLang="en-US" dirty="0" smtClean="0"/>
              <a:t>型半导体，电子和空穴密度近似相等的半导体或者本征半导体。近本征半导体不满足多子的密度远大于少子密度的条件，半导体中产生非平衡载流子时，两种载流子扩散和漂移运动的差异将引起电场分布的变化。也就是在这样的条件下，不能再只考虑半导体中非平衡少子的漂移和扩散运动，而是要同时考虑两种非平衡载流子的扩散和漂移。</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11674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先来讨论非平衡载流子的扩散。有一块半导体，在半导体的左侧有稳定的光照射，使得半导体的表面有稳定的载流子产生。在无外电场时</a:t>
            </a:r>
            <a:r>
              <a:rPr lang="en-US" altLang="zh-CN" dirty="0" smtClean="0"/>
              <a:t>》</a:t>
            </a:r>
            <a:r>
              <a:rPr lang="zh-CN" altLang="en-US" dirty="0" smtClean="0"/>
              <a:t>，产生的非平衡电子和非平衡空穴都将向半导体内部扩散，电子的扩散系数大于空穴的扩散系数，扩散将引起半导体内部存在电场。这样，在半导体内，空穴和电子的电流密度分别包括漂移电流和扩散电流。稳态时</a:t>
            </a:r>
            <a:r>
              <a:rPr lang="en-US" altLang="zh-CN" dirty="0" smtClean="0"/>
              <a:t>》</a:t>
            </a:r>
            <a:r>
              <a:rPr lang="zh-CN" altLang="en-US" dirty="0" smtClean="0"/>
              <a:t>，总电流密度等于零</a:t>
            </a:r>
            <a:r>
              <a:rPr lang="en-US" altLang="zh-CN" dirty="0" smtClean="0"/>
              <a:t>》</a:t>
            </a:r>
            <a:r>
              <a:rPr lang="zh-CN" altLang="en-US" dirty="0" smtClean="0"/>
              <a:t>，也就是电子电流密度加上空穴电流密度等于零。如果半导体是杂质均匀分布的半导体，可以得到下面的公式</a:t>
            </a:r>
            <a:r>
              <a:rPr lang="en-US" altLang="zh-CN" dirty="0" smtClean="0"/>
              <a:t>》</a:t>
            </a:r>
            <a:r>
              <a:rPr lang="zh-CN" altLang="en-US" dirty="0" smtClean="0"/>
              <a:t>，公式中如果非平衡空穴和非平衡电子的空间分布差别很小，非平衡电子就近似等于非平衡空穴。得到无外电场时，在一侧有稳定非平衡载流子注入的均匀半导体内部电场的分布公式</a:t>
            </a:r>
            <a:r>
              <a:rPr lang="en-US" altLang="zh-CN" dirty="0" smtClean="0"/>
              <a:t>》</a:t>
            </a:r>
            <a:r>
              <a:rPr lang="zh-CN" altLang="en-US" dirty="0" smtClean="0"/>
              <a:t>。这个电场就是由非平衡电子和非平衡空穴扩散速度差异造成的。只有电子扩散系数等于空穴扩散系数时，电场等于零。将这个电场代入</a:t>
            </a:r>
            <a:r>
              <a:rPr lang="en-US" altLang="zh-CN" dirty="0" smtClean="0"/>
              <a:t>》</a:t>
            </a:r>
            <a:r>
              <a:rPr lang="zh-CN" altLang="en-US" dirty="0" smtClean="0"/>
              <a:t>到空穴电流密度公式和电子电流密度公式。则此时半导体中的空穴电流密度公式</a:t>
            </a:r>
            <a:r>
              <a:rPr lang="en-US" altLang="zh-CN" dirty="0" smtClean="0"/>
              <a:t>》</a:t>
            </a:r>
            <a:r>
              <a:rPr lang="zh-CN" altLang="en-US" dirty="0" smtClean="0"/>
              <a:t>和电子电流密度公式</a:t>
            </a:r>
            <a:r>
              <a:rPr lang="en-US" altLang="zh-CN" dirty="0" smtClean="0"/>
              <a:t>》</a:t>
            </a:r>
            <a:r>
              <a:rPr lang="zh-CN" altLang="en-US" dirty="0" smtClean="0"/>
              <a:t>写成只存在空穴扩散电流和电子扩散电流的公式形式。只不过，公式中的空穴扩散系数和电子扩散系数都用同一个常数</a:t>
            </a:r>
            <a:r>
              <a:rPr lang="en-US" altLang="zh-CN" dirty="0" smtClean="0"/>
              <a:t>D</a:t>
            </a:r>
            <a:r>
              <a:rPr lang="zh-CN" altLang="en-US" dirty="0" smtClean="0"/>
              <a:t>代替。而</a:t>
            </a:r>
            <a:r>
              <a:rPr lang="en-US" altLang="zh-CN" dirty="0" smtClean="0"/>
              <a:t>D</a:t>
            </a:r>
            <a:r>
              <a:rPr lang="zh-CN" altLang="en-US" dirty="0" smtClean="0"/>
              <a:t>的表达式</a:t>
            </a:r>
            <a:r>
              <a:rPr lang="en-US" altLang="zh-CN" dirty="0" smtClean="0"/>
              <a:t>》</a:t>
            </a:r>
            <a:r>
              <a:rPr lang="zh-CN" altLang="en-US" dirty="0" smtClean="0"/>
              <a:t>是与电子密度、空穴密度、电子扩散系数、空穴空穴系数、电子迁移率和空穴迁移率相关的公式。又根据爱因斯坦关系</a:t>
            </a:r>
            <a:r>
              <a:rPr lang="en-US" altLang="zh-CN" dirty="0" smtClean="0"/>
              <a:t>》</a:t>
            </a:r>
            <a:r>
              <a:rPr lang="zh-CN" altLang="en-US" dirty="0" smtClean="0"/>
              <a:t>，即在非简并半导体中，扩散系数除以迁移率等于</a:t>
            </a:r>
            <a:r>
              <a:rPr lang="en-US" altLang="zh-CN" dirty="0" smtClean="0"/>
              <a:t>K0T/e</a:t>
            </a:r>
            <a:r>
              <a:rPr lang="zh-CN" altLang="en-US" dirty="0" smtClean="0"/>
              <a:t>。</a:t>
            </a:r>
            <a:r>
              <a:rPr lang="en-US" altLang="zh-CN" dirty="0" smtClean="0"/>
              <a:t>D</a:t>
            </a:r>
            <a:r>
              <a:rPr lang="zh-CN" altLang="en-US" dirty="0" smtClean="0"/>
              <a:t>的表达式就成为</a:t>
            </a:r>
            <a:r>
              <a:rPr lang="en-US" altLang="zh-CN" dirty="0" smtClean="0"/>
              <a:t>》</a:t>
            </a:r>
            <a:r>
              <a:rPr lang="zh-CN" altLang="en-US" dirty="0" smtClean="0"/>
              <a:t>只与电子、空穴密度和电子、空穴扩散系数相关的表达式。</a:t>
            </a:r>
            <a:r>
              <a:rPr lang="en-US" altLang="zh-CN" dirty="0" smtClean="0"/>
              <a:t>D》</a:t>
            </a:r>
            <a:r>
              <a:rPr lang="zh-CN" altLang="en-US" dirty="0" smtClean="0"/>
              <a:t>称为双极扩散系数。</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336666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根据得到的双极扩散系数进行讨论。注意下面的讨论是在满足小注入</a:t>
                </a:r>
                <a:r>
                  <a:rPr lang="en-US" altLang="zh-CN" dirty="0" smtClean="0"/>
                  <a:t>》</a:t>
                </a:r>
                <a:r>
                  <a:rPr lang="zh-CN" altLang="en-US" dirty="0" smtClean="0"/>
                  <a:t>条件情况下进行的。在进行非平衡少子的扩散和漂移的讨论中，前提条件也包括小注入条件。来回顾一下。少子连续性方程（超链接）。</a:t>
                </a:r>
                <a:endParaRPr lang="en-US" altLang="zh-CN" dirty="0" smtClean="0"/>
              </a:p>
              <a:p>
                <a:endParaRPr lang="en-US" altLang="zh-CN" dirty="0" smtClean="0"/>
              </a:p>
              <a:p>
                <a:r>
                  <a:rPr lang="zh-CN" altLang="en-US" dirty="0" smtClean="0"/>
                  <a:t>在满足小注入的条件下，如果非平衡半导体中的电子密度远小于空穴密度</a:t>
                </a:r>
                <a:r>
                  <a:rPr lang="en-US" altLang="zh-CN" dirty="0" smtClean="0"/>
                  <a:t>》</a:t>
                </a:r>
                <a:r>
                  <a:rPr lang="zh-CN" altLang="en-US" dirty="0" smtClean="0"/>
                  <a:t>，这样的半导体热平衡时是</a:t>
                </a:r>
                <a:r>
                  <a:rPr lang="en-US" altLang="zh-CN" dirty="0" smtClean="0"/>
                  <a:t>p</a:t>
                </a:r>
                <a:r>
                  <a:rPr lang="zh-CN" altLang="en-US" dirty="0" smtClean="0"/>
                  <a:t>型半导体</a:t>
                </a:r>
                <a:r>
                  <a:rPr lang="en-US" altLang="zh-CN" dirty="0" smtClean="0"/>
                  <a:t>》</a:t>
                </a:r>
                <a:r>
                  <a:rPr lang="zh-CN" altLang="en-US" dirty="0" smtClean="0"/>
                  <a:t>。此时来观察双极扩散系数，电子密度远小于空穴密度，分子中忽略</a:t>
                </a:r>
                <a:r>
                  <a:rPr lang="en-US" altLang="zh-CN" dirty="0" smtClean="0"/>
                  <a:t>n</a:t>
                </a:r>
                <a:r>
                  <a:rPr lang="zh-CN" altLang="en-US" dirty="0" smtClean="0"/>
                  <a:t>，分母中忽略</a:t>
                </a:r>
                <a:r>
                  <a:rPr lang="en-US" altLang="zh-CN" dirty="0" err="1" smtClean="0"/>
                  <a:t>nDn</a:t>
                </a:r>
                <a:r>
                  <a:rPr lang="zh-CN" altLang="en-US" dirty="0" smtClean="0"/>
                  <a:t>，分子分母再消去</a:t>
                </a:r>
                <a:r>
                  <a:rPr lang="en-US" altLang="zh-CN" dirty="0" err="1" smtClean="0"/>
                  <a:t>pDp</a:t>
                </a:r>
                <a:r>
                  <a:rPr lang="zh-CN" altLang="en-US" dirty="0" smtClean="0"/>
                  <a:t>，则此时的双极扩散系数近似等于电子的扩散系数。即以非平衡少子电子扩散为主，而非平衡空穴的扩散跟随非平衡电子，二者非常接近。在非平衡时，电子的密度等于空穴密度，则热平衡的电子密度等于空穴密度，此时的半导体可能是本征半导体，即半导体中即没有缺陷也没有杂质的完美半导体，但是实际的半导体很难能够存在这样的本征半导体，而是存在类本征半导体</a:t>
                </a:r>
                <a:r>
                  <a:rPr lang="en-US" altLang="zh-CN" dirty="0" smtClean="0"/>
                  <a:t>》</a:t>
                </a:r>
                <a:r>
                  <a:rPr lang="zh-CN" altLang="en-US" dirty="0" smtClean="0"/>
                  <a:t>，也就是由于补偿效应，或者半导体中的缺陷和杂质非常少，半导体中电子密度与空穴密度接近相等的半导体，对于这样的半导体，观察双极扩散系数，分子中</a:t>
                </a:r>
                <a:r>
                  <a:rPr lang="en-US" altLang="zh-CN" dirty="0" err="1" smtClean="0"/>
                  <a:t>n+p</a:t>
                </a:r>
                <a:r>
                  <a:rPr lang="zh-CN" altLang="en-US" dirty="0" smtClean="0"/>
                  <a:t>，等于</a:t>
                </a:r>
                <a:r>
                  <a:rPr lang="en-US" altLang="zh-CN" dirty="0" smtClean="0"/>
                  <a:t>2</a:t>
                </a:r>
                <a:r>
                  <a:rPr lang="zh-CN" altLang="en-US" dirty="0" smtClean="0"/>
                  <a:t>倍的</a:t>
                </a:r>
                <a:r>
                  <a:rPr lang="en-US" altLang="zh-CN" dirty="0" smtClean="0"/>
                  <a:t>p》</a:t>
                </a:r>
                <a:r>
                  <a:rPr lang="zh-CN" altLang="en-US" dirty="0" smtClean="0"/>
                  <a:t>，再消去分子分母中的</a:t>
                </a:r>
                <a:r>
                  <a:rPr lang="en-US" altLang="zh-CN" dirty="0" smtClean="0"/>
                  <a:t>n</a:t>
                </a:r>
                <a:r>
                  <a:rPr lang="zh-CN" altLang="en-US" dirty="0" smtClean="0"/>
                  <a:t>和</a:t>
                </a:r>
                <a:r>
                  <a:rPr lang="en-US" altLang="zh-CN" dirty="0" smtClean="0"/>
                  <a:t>p</a:t>
                </a:r>
                <a:r>
                  <a:rPr lang="zh-CN" altLang="en-US" dirty="0" smtClean="0"/>
                  <a:t>，则双极扩散系数等于</a:t>
                </a:r>
                <a:r>
                  <a:rPr lang="en-US" altLang="zh-CN" dirty="0" smtClean="0"/>
                  <a:t>》</a:t>
                </a:r>
                <a14:m>
                  <m:oMath xmlns:m="http://schemas.openxmlformats.org/officeDocument/2006/math">
                    <m:r>
                      <a:rPr lang="en-US" altLang="zh-CN" b="1" i="1" smtClean="0">
                        <a:latin typeface="Cambria Math"/>
                      </a:rPr>
                      <m:t>𝑫</m:t>
                    </m:r>
                    <m:r>
                      <a:rPr lang="en-US" altLang="zh-CN" b="1" i="1" smtClean="0">
                        <a:latin typeface="Cambria Math"/>
                      </a:rPr>
                      <m:t>=</m:t>
                    </m:r>
                    <m:f>
                      <m:fPr>
                        <m:ctrlPr>
                          <a:rPr lang="en-US" altLang="zh-CN" b="1" i="1">
                            <a:latin typeface="Cambria Math" panose="02040503050406030204" pitchFamily="18" charset="0"/>
                          </a:rPr>
                        </m:ctrlPr>
                      </m:fPr>
                      <m:num>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den>
                    </m:f>
                    <m:r>
                      <a:rPr lang="zh-CN" altLang="en-US" b="1" i="1">
                        <a:latin typeface="Cambria Math" panose="02040503050406030204" pitchFamily="18" charset="0"/>
                      </a:rPr>
                      <m:t>。</m:t>
                    </m:r>
                  </m:oMath>
                </a14:m>
                <a:endParaRPr lang="en-US" altLang="zh-CN" b="1" dirty="0" smtClean="0"/>
              </a:p>
              <a:p>
                <a:endParaRPr lang="en-US" altLang="zh-CN" dirty="0" smtClean="0"/>
              </a:p>
              <a:p>
                <a:r>
                  <a:rPr lang="zh-CN" altLang="en-US" dirty="0" smtClean="0"/>
                  <a:t>在电子密度远大于空穴密度时</a:t>
                </a:r>
                <a:r>
                  <a:rPr lang="en-US" altLang="zh-CN" dirty="0" smtClean="0"/>
                  <a:t>》</a:t>
                </a:r>
                <a:r>
                  <a:rPr lang="zh-CN" altLang="en-US" dirty="0" smtClean="0"/>
                  <a:t>，热平衡时，半导体为</a:t>
                </a:r>
                <a:r>
                  <a:rPr lang="en-US" altLang="zh-CN" dirty="0" smtClean="0"/>
                  <a:t>n</a:t>
                </a:r>
                <a:r>
                  <a:rPr lang="zh-CN" altLang="en-US" dirty="0" smtClean="0"/>
                  <a:t>型半导体</a:t>
                </a:r>
                <a:r>
                  <a:rPr lang="en-US" altLang="zh-CN" dirty="0" smtClean="0"/>
                  <a:t>》</a:t>
                </a:r>
                <a:r>
                  <a:rPr lang="zh-CN" altLang="en-US" dirty="0" smtClean="0"/>
                  <a:t>，观察双极扩散系数可以得到此时的双极扩散系数近似等于空穴的扩散系数</a:t>
                </a:r>
                <a:r>
                  <a:rPr lang="en-US" altLang="zh-CN" dirty="0" smtClean="0"/>
                  <a:t>》</a:t>
                </a:r>
                <a:r>
                  <a:rPr lang="zh-CN" altLang="en-US" dirty="0" smtClean="0"/>
                  <a:t>。也就是以非平衡的少子空穴的扩散为主，非平衡的多子电子跟随空穴扩散。</a:t>
                </a:r>
                <a:endParaRPr lang="en-US" altLang="zh-CN" dirty="0" smtClean="0"/>
              </a:p>
              <a:p>
                <a:endParaRPr lang="en-US" altLang="zh-CN" dirty="0" smtClean="0"/>
              </a:p>
              <a:p>
                <a:r>
                  <a:rPr lang="zh-CN" altLang="en-US" dirty="0" smtClean="0"/>
                  <a:t>画出双极扩散系数随半导体中子的密度变化的关系曲线，当电子密度很小，为</a:t>
                </a:r>
                <a:r>
                  <a:rPr lang="en-US" altLang="zh-CN" dirty="0" smtClean="0"/>
                  <a:t>p</a:t>
                </a:r>
                <a:r>
                  <a:rPr lang="zh-CN" altLang="en-US" dirty="0" smtClean="0"/>
                  <a:t>型半导体时，空穴密度远大于电子密度，双极扩散系数近似等于电子扩散系数，随着电子密度增加，半导体中空穴密度远大于电子密度的条件不能满足，这时扩散系数减小。在电子密度等于空穴密度时，双极</a:t>
                </a:r>
                <a14:m>
                  <m:oMath xmlns:m="http://schemas.openxmlformats.org/officeDocument/2006/math">
                    <m:r>
                      <a:rPr lang="zh-CN" altLang="en-US" sz="1200" b="1" i="1" dirty="0" smtClean="0">
                        <a:latin typeface="Cambria Math" panose="02040503050406030204" pitchFamily="18" charset="0"/>
                      </a:rPr>
                      <m:t>扩散系数</m:t>
                    </m:r>
                    <m:r>
                      <a:rPr lang="en-US" altLang="zh-CN" sz="1200" b="1" i="1" smtClean="0">
                        <a:latin typeface="Cambria Math"/>
                      </a:rPr>
                      <m:t>𝑫</m:t>
                    </m:r>
                    <m:r>
                      <a:rPr lang="en-US" altLang="zh-CN" sz="1200" b="1" i="1" smtClean="0">
                        <a:latin typeface="Cambria Math"/>
                      </a:rPr>
                      <m:t>=</m:t>
                    </m:r>
                    <m:f>
                      <m:fPr>
                        <m:ctrlPr>
                          <a:rPr lang="en-US" altLang="zh-CN" sz="1200" b="1" i="1">
                            <a:latin typeface="Cambria Math" panose="02040503050406030204" pitchFamily="18" charset="0"/>
                          </a:rPr>
                        </m:ctrlPr>
                      </m:fPr>
                      <m:num>
                        <m:r>
                          <a:rPr lang="en-US" altLang="zh-CN" sz="1200" b="1" i="1">
                            <a:latin typeface="Cambria Math"/>
                          </a:rPr>
                          <m:t>𝟐</m:t>
                        </m:r>
                        <m:sSub>
                          <m:sSubPr>
                            <m:ctrlPr>
                              <a:rPr lang="en-US" altLang="zh-CN" sz="1200" b="1" i="1">
                                <a:latin typeface="Cambria Math" panose="02040503050406030204" pitchFamily="18" charset="0"/>
                              </a:rPr>
                            </m:ctrlPr>
                          </m:sSubPr>
                          <m:e>
                            <m:r>
                              <a:rPr lang="en-US" altLang="zh-CN" sz="1200" b="1" i="1">
                                <a:latin typeface="Cambria Math"/>
                              </a:rPr>
                              <m:t>𝑫</m:t>
                            </m:r>
                          </m:e>
                          <m:sub>
                            <m:r>
                              <a:rPr lang="en-US" altLang="zh-CN" sz="1200" b="1" i="1">
                                <a:latin typeface="Cambria Math"/>
                              </a:rPr>
                              <m:t>𝒏</m:t>
                            </m:r>
                          </m:sub>
                        </m:sSub>
                        <m:sSub>
                          <m:sSubPr>
                            <m:ctrlPr>
                              <a:rPr lang="en-US" altLang="zh-CN" sz="1200" b="1" i="1">
                                <a:latin typeface="Cambria Math" panose="02040503050406030204" pitchFamily="18" charset="0"/>
                              </a:rPr>
                            </m:ctrlPr>
                          </m:sSubPr>
                          <m:e>
                            <m:r>
                              <a:rPr lang="en-US" altLang="zh-CN" sz="1200" b="1" i="1">
                                <a:latin typeface="Cambria Math"/>
                              </a:rPr>
                              <m:t>𝑫</m:t>
                            </m:r>
                          </m:e>
                          <m:sub>
                            <m:r>
                              <a:rPr lang="en-US" altLang="zh-CN" sz="1200" b="1" i="1">
                                <a:latin typeface="Cambria Math"/>
                              </a:rPr>
                              <m:t>𝒑</m:t>
                            </m:r>
                          </m:sub>
                        </m:sSub>
                      </m:num>
                      <m:den>
                        <m:sSub>
                          <m:sSubPr>
                            <m:ctrlPr>
                              <a:rPr lang="en-US" altLang="zh-CN" sz="1200" b="1" i="1">
                                <a:latin typeface="Cambria Math" panose="02040503050406030204" pitchFamily="18" charset="0"/>
                              </a:rPr>
                            </m:ctrlPr>
                          </m:sSubPr>
                          <m:e>
                            <m:r>
                              <a:rPr lang="en-US" altLang="zh-CN" sz="1200" b="1" i="1">
                                <a:latin typeface="Cambria Math"/>
                              </a:rPr>
                              <m:t>𝑫</m:t>
                            </m:r>
                          </m:e>
                          <m:sub>
                            <m:r>
                              <a:rPr lang="en-US" altLang="zh-CN" sz="1200" b="1" i="1">
                                <a:latin typeface="Cambria Math"/>
                              </a:rPr>
                              <m:t>𝒏</m:t>
                            </m:r>
                          </m:sub>
                        </m:sSub>
                        <m:r>
                          <a:rPr lang="en-US" altLang="zh-CN" sz="1200" b="1" i="1">
                            <a:latin typeface="Cambria Math"/>
                          </a:rPr>
                          <m:t>+</m:t>
                        </m:r>
                        <m:sSub>
                          <m:sSubPr>
                            <m:ctrlPr>
                              <a:rPr lang="en-US" altLang="zh-CN" sz="1200" b="1" i="1">
                                <a:latin typeface="Cambria Math" panose="02040503050406030204" pitchFamily="18" charset="0"/>
                              </a:rPr>
                            </m:ctrlPr>
                          </m:sSubPr>
                          <m:e>
                            <m:r>
                              <a:rPr lang="en-US" altLang="zh-CN" sz="1200" b="1" i="1">
                                <a:latin typeface="Cambria Math"/>
                              </a:rPr>
                              <m:t>𝑫</m:t>
                            </m:r>
                          </m:e>
                          <m:sub>
                            <m:r>
                              <a:rPr lang="en-US" altLang="zh-CN" sz="1200" b="1" i="1">
                                <a:latin typeface="Cambria Math"/>
                              </a:rPr>
                              <m:t>𝒑</m:t>
                            </m:r>
                          </m:sub>
                        </m:sSub>
                      </m:den>
                    </m:f>
                  </m:oMath>
                </a14:m>
                <a:r>
                  <a:rPr lang="zh-CN" altLang="en-US" dirty="0" smtClean="0"/>
                  <a:t>，随着电子浓度继续增加，半导体成为</a:t>
                </a:r>
                <a:r>
                  <a:rPr lang="en-US" altLang="zh-CN" dirty="0" smtClean="0"/>
                  <a:t>n</a:t>
                </a:r>
                <a:r>
                  <a:rPr lang="zh-CN" altLang="en-US" dirty="0" smtClean="0"/>
                  <a:t>型半导体，但是初始电子密度和空穴密度接近，双极扩散系数继续减小，当电子的密度远大于空穴密度时，双极扩散系数等于空穴的扩散系数，此时非平衡载流子的扩散以非平衡少子空穴扩散为主。这样的曲线变化描述同学们应该要掌握，在进行实际问题分析中，经常要进行这样数据曲线的描述。虽然这就是看图说话，但是也有很多同学不能很好的进行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根据得到的双极扩散系数进行讨论。注意下面的讨论是在满足小注入</a:t>
                </a:r>
                <a:r>
                  <a:rPr lang="en-US" altLang="zh-CN" dirty="0" smtClean="0"/>
                  <a:t>》</a:t>
                </a:r>
                <a:r>
                  <a:rPr lang="zh-CN" altLang="en-US" dirty="0" smtClean="0"/>
                  <a:t>条件情况下进行的。在进行非平衡少子的扩散和漂移讨论中，前提条件也包括小注入。来回顾一下。少子连续性方程（超链接）。在满足小注入的条件下，如果非平衡半导体中的电子密度远小于空穴密度</a:t>
                </a:r>
                <a:r>
                  <a:rPr lang="en-US" altLang="zh-CN" dirty="0" smtClean="0"/>
                  <a:t>》</a:t>
                </a:r>
                <a:r>
                  <a:rPr lang="zh-CN" altLang="en-US" dirty="0" smtClean="0"/>
                  <a:t>，这样的半导体热平衡时是</a:t>
                </a:r>
                <a:r>
                  <a:rPr lang="en-US" altLang="zh-CN" dirty="0" smtClean="0"/>
                  <a:t>p</a:t>
                </a:r>
                <a:r>
                  <a:rPr lang="zh-CN" altLang="en-US" dirty="0" smtClean="0"/>
                  <a:t>型半导体</a:t>
                </a:r>
                <a:r>
                  <a:rPr lang="en-US" altLang="zh-CN" dirty="0" smtClean="0"/>
                  <a:t>》</a:t>
                </a:r>
                <a:r>
                  <a:rPr lang="zh-CN" altLang="en-US" dirty="0" smtClean="0"/>
                  <a:t>。此时来观察双极扩散系数，电子密度远小于空穴密度，分子中忽略</a:t>
                </a:r>
                <a:r>
                  <a:rPr lang="en-US" altLang="zh-CN" dirty="0" smtClean="0"/>
                  <a:t>n</a:t>
                </a:r>
                <a:r>
                  <a:rPr lang="zh-CN" altLang="en-US" dirty="0" smtClean="0"/>
                  <a:t>，分母中忽略</a:t>
                </a:r>
                <a:r>
                  <a:rPr lang="en-US" altLang="zh-CN" dirty="0" err="1" smtClean="0"/>
                  <a:t>nDn</a:t>
                </a:r>
                <a:r>
                  <a:rPr lang="zh-CN" altLang="en-US" dirty="0" smtClean="0"/>
                  <a:t>，分子分母再消去</a:t>
                </a:r>
                <a:r>
                  <a:rPr lang="en-US" altLang="zh-CN" dirty="0" err="1" smtClean="0"/>
                  <a:t>pDp</a:t>
                </a:r>
                <a:r>
                  <a:rPr lang="zh-CN" altLang="en-US" dirty="0" smtClean="0"/>
                  <a:t>，则此时的双极扩散系数近似等于电子的扩散系数。即以非平衡少子电子扩散为主，而非平衡空穴的扩散跟随非平衡电子，二者非常接近。在非平衡时，电子的密度等于空穴密度，则热平衡的电子密度也等于空穴密度，此时的半导体可能是本征半导体，即半导体中即没有缺陷也没有杂质的完美半导体，但是实际的半导体很难能够存在这样的本征半导体，而存在类本征半导体</a:t>
                </a:r>
                <a:r>
                  <a:rPr lang="en-US" altLang="zh-CN" dirty="0" smtClean="0"/>
                  <a:t>》</a:t>
                </a:r>
                <a:r>
                  <a:rPr lang="zh-CN" altLang="en-US" dirty="0" smtClean="0"/>
                  <a:t>，也就是由于补偿效应，或者缺陷和杂质非常少，半导体中电子的密度接近相等或者相等的半导体，对于这样的半导体，观察双极扩散系数，分子中</a:t>
                </a:r>
                <a:r>
                  <a:rPr lang="en-US" altLang="zh-CN" dirty="0" err="1" smtClean="0"/>
                  <a:t>n+p</a:t>
                </a:r>
                <a:r>
                  <a:rPr lang="zh-CN" altLang="en-US" dirty="0" smtClean="0"/>
                  <a:t>，等于</a:t>
                </a:r>
                <a:r>
                  <a:rPr lang="en-US" altLang="zh-CN" dirty="0" smtClean="0"/>
                  <a:t>2</a:t>
                </a:r>
                <a:r>
                  <a:rPr lang="zh-CN" altLang="en-US" dirty="0" smtClean="0"/>
                  <a:t>倍的</a:t>
                </a:r>
                <a:r>
                  <a:rPr lang="en-US" altLang="zh-CN" dirty="0" smtClean="0"/>
                  <a:t>p》</a:t>
                </a:r>
                <a:r>
                  <a:rPr lang="zh-CN" altLang="en-US" dirty="0" smtClean="0"/>
                  <a:t>，再消去分子分母中的</a:t>
                </a:r>
                <a:r>
                  <a:rPr lang="en-US" altLang="zh-CN" dirty="0" smtClean="0"/>
                  <a:t>n</a:t>
                </a:r>
                <a:r>
                  <a:rPr lang="zh-CN" altLang="en-US" dirty="0" smtClean="0"/>
                  <a:t>和</a:t>
                </a:r>
                <a:r>
                  <a:rPr lang="en-US" altLang="zh-CN" dirty="0" smtClean="0"/>
                  <a:t>p</a:t>
                </a:r>
                <a:r>
                  <a:rPr lang="zh-CN" altLang="en-US" dirty="0" smtClean="0"/>
                  <a:t>，则双极扩散系数等于</a:t>
                </a:r>
                <a:r>
                  <a:rPr lang="en-US" altLang="zh-CN" dirty="0" smtClean="0"/>
                  <a:t>》</a:t>
                </a:r>
                <a:r>
                  <a:rPr lang="en-US" altLang="zh-CN" b="1" i="0" smtClean="0">
                    <a:latin typeface="Cambria Math"/>
                  </a:rPr>
                  <a:t>𝑫=</a:t>
                </a:r>
                <a:r>
                  <a:rPr lang="en-US" altLang="zh-CN" b="1" i="0">
                    <a:latin typeface="Cambria Math" panose="02040503050406030204" pitchFamily="18" charset="0"/>
                  </a:rPr>
                  <a:t>(</a:t>
                </a:r>
                <a:r>
                  <a:rPr lang="en-US" altLang="zh-CN" b="1" i="0">
                    <a:latin typeface="Cambria Math"/>
                  </a:rPr>
                  <a:t>𝟐𝑫</a:t>
                </a:r>
                <a:r>
                  <a:rPr lang="en-US" altLang="zh-CN" b="1" i="0">
                    <a:latin typeface="Cambria Math" panose="02040503050406030204" pitchFamily="18" charset="0"/>
                  </a:rPr>
                  <a:t>_</a:t>
                </a:r>
                <a:r>
                  <a:rPr lang="en-US" altLang="zh-CN" b="1" i="0">
                    <a:latin typeface="Cambria Math"/>
                  </a:rPr>
                  <a:t>𝒏</a:t>
                </a:r>
                <a:r>
                  <a:rPr lang="en-US" altLang="zh-CN" b="1" i="0">
                    <a:latin typeface="Cambria Math" panose="02040503050406030204" pitchFamily="18" charset="0"/>
                  </a:rPr>
                  <a:t> </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a:t>
                </a:r>
                <a:r>
                  <a:rPr lang="en-US" altLang="zh-CN" b="1" i="0">
                    <a:latin typeface="Cambria Math"/>
                  </a:rPr>
                  <a:t>𝑫</a:t>
                </a:r>
                <a:r>
                  <a:rPr lang="en-US" altLang="zh-CN" b="1" i="0">
                    <a:latin typeface="Cambria Math" panose="02040503050406030204" pitchFamily="18" charset="0"/>
                  </a:rPr>
                  <a:t>_</a:t>
                </a:r>
                <a:r>
                  <a:rPr lang="en-US" altLang="zh-CN" b="1" i="0">
                    <a:latin typeface="Cambria Math"/>
                  </a:rPr>
                  <a:t>𝒏+𝑫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zh-CN" altLang="en-US" b="1" i="0">
                    <a:latin typeface="Cambria Math" panose="02040503050406030204" pitchFamily="18" charset="0"/>
                  </a:rPr>
                  <a:t> 。</a:t>
                </a:r>
                <a:r>
                  <a:rPr lang="zh-CN" altLang="en-US" dirty="0" smtClean="0"/>
                  <a:t>在电子密度远大于空穴密度时</a:t>
                </a:r>
                <a:r>
                  <a:rPr lang="en-US" altLang="zh-CN" dirty="0" smtClean="0"/>
                  <a:t>》</a:t>
                </a:r>
                <a:r>
                  <a:rPr lang="zh-CN" altLang="en-US" dirty="0" smtClean="0"/>
                  <a:t>，热平衡时，半导体为</a:t>
                </a:r>
                <a:r>
                  <a:rPr lang="en-US" altLang="zh-CN" dirty="0" smtClean="0"/>
                  <a:t>n</a:t>
                </a:r>
                <a:r>
                  <a:rPr lang="zh-CN" altLang="en-US" dirty="0" smtClean="0"/>
                  <a:t>型半导体</a:t>
                </a:r>
                <a:r>
                  <a:rPr lang="en-US" altLang="zh-CN" dirty="0" smtClean="0"/>
                  <a:t>》</a:t>
                </a:r>
                <a:r>
                  <a:rPr lang="zh-CN" altLang="en-US" dirty="0" smtClean="0"/>
                  <a:t>，观察双极扩散系数可以得到此时的双极扩散系数近似等于空穴的扩散系数</a:t>
                </a:r>
                <a:r>
                  <a:rPr lang="en-US" altLang="zh-CN" dirty="0" smtClean="0"/>
                  <a:t>》</a:t>
                </a:r>
                <a:r>
                  <a:rPr lang="zh-CN" altLang="en-US" dirty="0" smtClean="0"/>
                  <a:t>。也就是以非平衡的少子空穴的扩散为主，非平衡的多子电子跟随扩散扩散。画出双极扩散系数随半导体中的电子的密度变化的关系曲线，当电子密度很小，为</a:t>
                </a:r>
                <a:r>
                  <a:rPr lang="en-US" altLang="zh-CN" dirty="0" smtClean="0"/>
                  <a:t>p</a:t>
                </a:r>
                <a:r>
                  <a:rPr lang="zh-CN" altLang="en-US" dirty="0" smtClean="0"/>
                  <a:t>型半导体时，双极扩散系数近似等于电子扩散系数，随着电子密度增加，半导体中空穴密度远大于电子密度的条件不能满足，这时扩散系数减小。在电子密度等于空穴密度时，</a:t>
                </a:r>
                <a:r>
                  <a:rPr lang="en-US" altLang="zh-CN" sz="1200" b="1" i="0" smtClean="0">
                    <a:latin typeface="Cambria Math"/>
                  </a:rPr>
                  <a:t>𝑫=</a:t>
                </a:r>
                <a:r>
                  <a:rPr lang="en-US" altLang="zh-CN" sz="1200" b="1" i="0">
                    <a:latin typeface="Cambria Math" panose="02040503050406030204" pitchFamily="18" charset="0"/>
                  </a:rPr>
                  <a:t>(</a:t>
                </a:r>
                <a:r>
                  <a:rPr lang="en-US" altLang="zh-CN" sz="1200" b="1" i="0">
                    <a:latin typeface="Cambria Math"/>
                  </a:rPr>
                  <a:t>𝟐𝑫</a:t>
                </a:r>
                <a:r>
                  <a:rPr lang="en-US" altLang="zh-CN" sz="1200" b="1" i="0">
                    <a:latin typeface="Cambria Math" panose="02040503050406030204" pitchFamily="18" charset="0"/>
                  </a:rPr>
                  <a:t>_</a:t>
                </a:r>
                <a:r>
                  <a:rPr lang="en-US" altLang="zh-CN" sz="1200" b="1" i="0">
                    <a:latin typeface="Cambria Math"/>
                  </a:rPr>
                  <a:t>𝒏</a:t>
                </a:r>
                <a:r>
                  <a:rPr lang="en-US" altLang="zh-CN" sz="1200" b="1" i="0">
                    <a:latin typeface="Cambria Math" panose="02040503050406030204" pitchFamily="18" charset="0"/>
                  </a:rPr>
                  <a:t> </a:t>
                </a:r>
                <a:r>
                  <a:rPr lang="en-US" altLang="zh-CN" sz="1200" b="1" i="0">
                    <a:latin typeface="Cambria Math"/>
                  </a:rPr>
                  <a:t>𝑫</a:t>
                </a:r>
                <a:r>
                  <a:rPr lang="en-US" altLang="zh-CN" sz="1200" b="1" i="0">
                    <a:latin typeface="Cambria Math" panose="02040503050406030204" pitchFamily="18" charset="0"/>
                  </a:rPr>
                  <a:t>_</a:t>
                </a:r>
                <a:r>
                  <a:rPr lang="en-US" altLang="zh-CN" sz="1200" b="1" i="0">
                    <a:latin typeface="Cambria Math"/>
                  </a:rPr>
                  <a:t>𝒑</a:t>
                </a:r>
                <a:r>
                  <a:rPr lang="en-US" altLang="zh-CN" sz="1200" b="1" i="0">
                    <a:latin typeface="Cambria Math" panose="02040503050406030204" pitchFamily="18" charset="0"/>
                  </a:rPr>
                  <a:t>)/(</a:t>
                </a:r>
                <a:r>
                  <a:rPr lang="en-US" altLang="zh-CN" sz="1200" b="1" i="0">
                    <a:latin typeface="Cambria Math"/>
                  </a:rPr>
                  <a:t>𝑫</a:t>
                </a:r>
                <a:r>
                  <a:rPr lang="en-US" altLang="zh-CN" sz="1200" b="1" i="0">
                    <a:latin typeface="Cambria Math" panose="02040503050406030204" pitchFamily="18" charset="0"/>
                  </a:rPr>
                  <a:t>_</a:t>
                </a:r>
                <a:r>
                  <a:rPr lang="en-US" altLang="zh-CN" sz="1200" b="1" i="0">
                    <a:latin typeface="Cambria Math"/>
                  </a:rPr>
                  <a:t>𝒏+𝑫</a:t>
                </a:r>
                <a:r>
                  <a:rPr lang="en-US" altLang="zh-CN" sz="1200" b="1" i="0">
                    <a:latin typeface="Cambria Math" panose="02040503050406030204" pitchFamily="18" charset="0"/>
                  </a:rPr>
                  <a:t>_</a:t>
                </a:r>
                <a:r>
                  <a:rPr lang="en-US" altLang="zh-CN" sz="1200" b="1" i="0">
                    <a:latin typeface="Cambria Math"/>
                  </a:rPr>
                  <a:t>𝒑</a:t>
                </a:r>
                <a:r>
                  <a:rPr lang="en-US" altLang="zh-CN" sz="1200" b="1" i="0">
                    <a:latin typeface="Cambria Math" panose="02040503050406030204" pitchFamily="18" charset="0"/>
                  </a:rPr>
                  <a:t> )</a:t>
                </a:r>
                <a:r>
                  <a:rPr lang="zh-CN" altLang="en-US" dirty="0" smtClean="0"/>
                  <a:t>，随着电子浓度继续增加，半导体称为</a:t>
                </a:r>
                <a:r>
                  <a:rPr lang="en-US" altLang="zh-CN" dirty="0" smtClean="0"/>
                  <a:t>n</a:t>
                </a:r>
                <a:r>
                  <a:rPr lang="zh-CN" altLang="en-US" dirty="0" smtClean="0"/>
                  <a:t>型半导体，但是初始电子密度和空穴密度接近，双极扩散系数继续减小，当电子的密度远大于空穴密度时，双极扩散系数等于空穴的扩散系数，此时非平衡载流子的扩散以非平衡少子空穴的扩散为主。这样的曲线变化描述同学们应该要掌握，在进行实际问题分析中，经常要进行这样数据曲线的描述。虽然这就是看图说话，但是也有很多同学不能很好的进行描述。</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82995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在少数载流子的连续性方程中，第二项非平衡多子减去非平衡少子能够忽略的条件就是满足小注入条件，从而在非平衡状态，</a:t>
                </a:r>
                <a:r>
                  <a:rPr lang="en-US" altLang="zh-CN" dirty="0" smtClean="0"/>
                  <a:t>n</a:t>
                </a:r>
                <a:r>
                  <a:rPr lang="zh-CN" altLang="en-US" dirty="0" smtClean="0"/>
                  <a:t>型半导体中的空穴密度远小于电子密度，</a:t>
                </a:r>
                <a:r>
                  <a:rPr lang="en-US" altLang="zh-CN" dirty="0" smtClean="0"/>
                  <a:t>p</a:t>
                </a:r>
                <a:r>
                  <a:rPr lang="zh-CN" altLang="en-US" dirty="0" smtClean="0"/>
                  <a:t>型半导体中电子密度远小于空穴密度的条件才能够满足。除此之外，复合率的表达式，非平衡载流子除以非平衡载流子的寿命等于复合率也是在小注入条件下满足的。超链接返回。</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在半导体的少数载流子的连续性方程中，》观察连续性方程第二项，这一项中包括</a:t>
                </a:r>
                <a:r>
                  <a:rPr lang="zh-CN" altLang="en-US" sz="1200" kern="1200" dirty="0" smtClean="0">
                    <a:solidFill>
                      <a:schemeClr val="tx1"/>
                    </a:solidFill>
                    <a:effectLst/>
                    <a:latin typeface="Arial" pitchFamily="34" charset="0"/>
                    <a:ea typeface="宋体" pitchFamily="2" charset="-122"/>
                    <a:cs typeface="+mn-cs"/>
                  </a:rPr>
                  <a:t>半导体中少子密度和</a:t>
                </a:r>
                <a:r>
                  <a:rPr lang="zh-CN" altLang="zh-CN" sz="1200" kern="1200" dirty="0" smtClean="0">
                    <a:solidFill>
                      <a:schemeClr val="tx1"/>
                    </a:solidFill>
                    <a:effectLst/>
                    <a:latin typeface="Arial" pitchFamily="34" charset="0"/>
                    <a:ea typeface="宋体" pitchFamily="2" charset="-122"/>
                    <a:cs typeface="+mn-cs"/>
                  </a:rPr>
                  <a:t>半导体的</a:t>
                </a:r>
                <a:r>
                  <a:rPr lang="zh-CN" altLang="en-US" sz="1200" kern="1200" dirty="0" smtClean="0">
                    <a:solidFill>
                      <a:schemeClr val="tx1"/>
                    </a:solidFill>
                    <a:effectLst/>
                    <a:latin typeface="Arial" pitchFamily="34" charset="0"/>
                    <a:ea typeface="宋体" pitchFamily="2" charset="-122"/>
                    <a:cs typeface="+mn-cs"/>
                  </a:rPr>
                  <a:t>非平衡</a:t>
                </a:r>
                <a:r>
                  <a:rPr lang="zh-CN" altLang="zh-CN" sz="1200" kern="1200" dirty="0" smtClean="0">
                    <a:solidFill>
                      <a:schemeClr val="tx1"/>
                    </a:solidFill>
                    <a:effectLst/>
                    <a:latin typeface="Arial" pitchFamily="34" charset="0"/>
                    <a:ea typeface="宋体" pitchFamily="2" charset="-122"/>
                    <a:cs typeface="+mn-cs"/>
                  </a:rPr>
                  <a:t>空穴密度</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和非平衡</a:t>
                </a:r>
                <a:r>
                  <a:rPr lang="zh-CN" altLang="en-US" sz="1200" kern="1200" dirty="0" smtClean="0">
                    <a:solidFill>
                      <a:schemeClr val="tx1"/>
                    </a:solidFill>
                    <a:effectLst/>
                    <a:latin typeface="Arial" pitchFamily="34" charset="0"/>
                    <a:ea typeface="宋体" pitchFamily="2" charset="-122"/>
                    <a:cs typeface="+mn-cs"/>
                  </a:rPr>
                  <a:t>电子差的</a:t>
                </a:r>
                <a:r>
                  <a:rPr lang="zh-CN" altLang="zh-CN" sz="1200" kern="1200" dirty="0" smtClean="0">
                    <a:solidFill>
                      <a:schemeClr val="tx1"/>
                    </a:solidFill>
                    <a:effectLst/>
                    <a:latin typeface="Arial" pitchFamily="34" charset="0"/>
                    <a:ea typeface="宋体" pitchFamily="2" charset="-122"/>
                    <a:cs typeface="+mn-cs"/>
                  </a:rPr>
                  <a:t>乘积，那么这一项贡献的大小就看这两个参数乘积后的大小。</a:t>
                </a:r>
                <a:endParaRPr lang="en-US"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如果半导体严格满足电中性条件，即</a:t>
                </a:r>
                <a:r>
                  <a:rPr lang="en-US" altLang="zh-CN" b="1" i="0" smtClean="0">
                    <a:latin typeface="Cambria Math"/>
                    <a:ea typeface="Cambria Math"/>
                  </a:rPr>
                  <a:t>∆</a:t>
                </a:r>
                <a:r>
                  <a:rPr lang="en-US" altLang="zh-CN" b="1" i="0">
                    <a:latin typeface="Cambria Math"/>
                  </a:rPr>
                  <a:t>𝒑−∆𝒏</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则公式中等号右边第二项为零。但在载流子的扩散和漂移同时存在的情况下，由于电子和空穴的漂移速度、扩散系数的差异，使非平衡电子和非平衡空穴只能近似满足电中性条件，非平衡空穴和非平衡电子浓度差虽然小，但不为零。这一项的作用就与其前面的系数有关。</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》对于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型半导体，在满足小注入条件下，半导体中空穴的密度远小于电子的密度。因此公式右边的第二项括号前的系数较小，》这一项同其他项相比可以忽略。同理，》对于</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型半导体，在满足小注入条件下，》</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型半导体少数载流子电子的连续性方程右侧第二项也可以忽略。</a:t>
                </a:r>
                <a:r>
                  <a:rPr lang="zh-CN" altLang="en-US" sz="1200" kern="1200" dirty="0" smtClean="0">
                    <a:solidFill>
                      <a:schemeClr val="tx1"/>
                    </a:solidFill>
                    <a:effectLst/>
                    <a:latin typeface="Arial" pitchFamily="34" charset="0"/>
                    <a:ea typeface="宋体" pitchFamily="2" charset="-122"/>
                    <a:cs typeface="+mn-cs"/>
                  </a:rPr>
                  <a:t>这样就得到了</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型半导体中非平衡少子空穴和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型半导体中非平衡少子电子的连续性方程。注意此处得到半导体中非平衡少子连续性方程的条件：</a:t>
                </a:r>
                <a:r>
                  <a:rPr lang="en-US" altLang="zh-CN" sz="1200" kern="1200" dirty="0" smtClean="0">
                    <a:solidFill>
                      <a:schemeClr val="tx1"/>
                    </a:solidFill>
                    <a:effectLst/>
                    <a:latin typeface="Arial" pitchFamily="34" charset="0"/>
                    <a:ea typeface="宋体" pitchFamily="2" charset="-122"/>
                    <a:cs typeface="+mn-cs"/>
                  </a:rPr>
                  <a:t>1</a:t>
                </a:r>
                <a:r>
                  <a:rPr lang="zh-CN" altLang="en-US" sz="1200" kern="1200" dirty="0" smtClean="0">
                    <a:solidFill>
                      <a:schemeClr val="tx1"/>
                    </a:solidFill>
                    <a:effectLst/>
                    <a:latin typeface="Arial" pitchFamily="34" charset="0"/>
                    <a:ea typeface="宋体" pitchFamily="2" charset="-122"/>
                    <a:cs typeface="+mn-cs"/>
                  </a:rPr>
                  <a:t>、半导体中杂质时均有分布的。</a:t>
                </a:r>
                <a:r>
                  <a:rPr lang="en-US" altLang="zh-CN" sz="1200" kern="1200" dirty="0" smtClean="0">
                    <a:solidFill>
                      <a:schemeClr val="tx1"/>
                    </a:solidFill>
                    <a:effectLst/>
                    <a:latin typeface="Arial" pitchFamily="34" charset="0"/>
                    <a:ea typeface="宋体" pitchFamily="2" charset="-122"/>
                    <a:cs typeface="+mn-cs"/>
                  </a:rPr>
                  <a:t>2</a:t>
                </a:r>
                <a:r>
                  <a:rPr lang="zh-CN" altLang="en-US" sz="1200" kern="1200" dirty="0" smtClean="0">
                    <a:solidFill>
                      <a:schemeClr val="tx1"/>
                    </a:solidFill>
                    <a:effectLst/>
                    <a:latin typeface="Arial" pitchFamily="34" charset="0"/>
                    <a:ea typeface="宋体" pitchFamily="2" charset="-122"/>
                    <a:cs typeface="+mn-cs"/>
                  </a:rPr>
                  <a:t>、满足小注入条件。</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295270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刚刚讨论的是无外电场，均匀分布半导体中非平衡载流子的扩散。现在讨论存在外电场时非平衡载流子的扩散和漂移。</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3834123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要注意的是讨论的前提条件。接下来要讨论的是存在外电场时非平衡载流子的扩散和漂移。此外，本节讨论的是近本征半导体中的非平衡载流子的扩散和漂移。半导体为近本征半导体。讨论中所用的载流子的连续性方程是从载流子均匀分布的半导体推导得来。载流子均匀分布也是一个前提条件。另一个前提条件就是非平衡载流子的小注入。</a:t>
                </a:r>
                <a:endParaRPr lang="en-US" altLang="zh-CN" dirty="0" smtClean="0"/>
              </a:p>
              <a:p>
                <a:endParaRPr lang="en-US" altLang="zh-CN" dirty="0" smtClean="0"/>
              </a:p>
              <a:p>
                <a:r>
                  <a:rPr lang="zh-CN" altLang="en-US" dirty="0" smtClean="0"/>
                  <a:t>在上述条件下，来观察半导体中空穴连续性方程</a:t>
                </a:r>
                <a:r>
                  <a:rPr lang="en-US" altLang="zh-CN" dirty="0" smtClean="0"/>
                  <a:t>》</a:t>
                </a:r>
                <a:r>
                  <a:rPr lang="zh-CN" altLang="en-US" dirty="0" smtClean="0"/>
                  <a:t>和电子连续性方程</a:t>
                </a:r>
                <a:r>
                  <a:rPr lang="en-US" altLang="zh-CN" dirty="0" smtClean="0"/>
                  <a:t>》</a:t>
                </a:r>
                <a:r>
                  <a:rPr lang="zh-CN" altLang="en-US" dirty="0" smtClean="0"/>
                  <a:t>。在连续性方程的第二项中包括非平衡半导体的电子密度或空穴密度乘以非平衡空穴密度减去非平衡电子密度项，对于近本征半导体，这一项不再能够忽略不计。而在讨论少子扩散和漂移中这一项中的少子密度远小于多子密度，这一项就可以被忽略。而现在这一项不能直接被忽略。下面用一个巧妙的数学变化消除这一项。可以观察一下，两个公式，要想消除第二项，怎么进行数学处理能够消除呢？ 在空穴连续性方程中公式两侧都乘以</a:t>
                </a:r>
                <a14:m>
                  <m:oMath xmlns:m="http://schemas.openxmlformats.org/officeDocument/2006/math">
                    <m:r>
                      <a:rPr lang="en-US" altLang="zh-CN" b="1" i="1" smtClean="0">
                        <a:solidFill>
                          <a:schemeClr val="tx2"/>
                        </a:solidFill>
                        <a:latin typeface="Cambria Math"/>
                        <a:ea typeface="Cambria Math"/>
                      </a:rPr>
                      <m:t>𝒏</m:t>
                    </m:r>
                    <m:sSub>
                      <m:sSubPr>
                        <m:ctrlPr>
                          <a:rPr lang="en-US" altLang="zh-CN" b="1" i="1">
                            <a:solidFill>
                              <a:schemeClr val="tx2"/>
                            </a:solidFill>
                            <a:latin typeface="Cambria Math" panose="02040503050406030204" pitchFamily="18" charset="0"/>
                            <a:ea typeface="Cambria Math"/>
                          </a:rPr>
                        </m:ctrlPr>
                      </m:sSubPr>
                      <m:e>
                        <m:r>
                          <a:rPr lang="zh-CN" altLang="en-US" b="1" i="1">
                            <a:solidFill>
                              <a:schemeClr val="tx2"/>
                            </a:solidFill>
                            <a:latin typeface="Cambria Math"/>
                            <a:ea typeface="Cambria Math"/>
                          </a:rPr>
                          <m:t>𝝁</m:t>
                        </m:r>
                      </m:e>
                      <m:sub>
                        <m:r>
                          <a:rPr lang="en-US" altLang="zh-CN" b="1" i="1">
                            <a:solidFill>
                              <a:schemeClr val="tx2"/>
                            </a:solidFill>
                            <a:latin typeface="Cambria Math"/>
                            <a:ea typeface="Cambria Math"/>
                          </a:rPr>
                          <m:t>𝒏</m:t>
                        </m:r>
                      </m:sub>
                    </m:sSub>
                  </m:oMath>
                </a14:m>
                <a:r>
                  <a:rPr lang="en-US" altLang="zh-CN" dirty="0" smtClean="0"/>
                  <a:t>》</a:t>
                </a:r>
                <a:r>
                  <a:rPr lang="zh-CN" altLang="en-US" dirty="0" smtClean="0"/>
                  <a:t>，在电子连续性方程中公式两侧都乘以</a:t>
                </a:r>
                <a14:m>
                  <m:oMath xmlns:m="http://schemas.openxmlformats.org/officeDocument/2006/math">
                    <m:r>
                      <a:rPr lang="en-US" altLang="zh-CN" b="1" i="1" smtClean="0">
                        <a:solidFill>
                          <a:schemeClr val="tx2"/>
                        </a:solidFill>
                        <a:latin typeface="Cambria Math"/>
                        <a:ea typeface="Cambria Math"/>
                      </a:rPr>
                      <m:t>𝒑</m:t>
                    </m:r>
                    <m:sSub>
                      <m:sSubPr>
                        <m:ctrlPr>
                          <a:rPr lang="en-US" altLang="zh-CN" b="1" i="1">
                            <a:solidFill>
                              <a:schemeClr val="tx2"/>
                            </a:solidFill>
                            <a:latin typeface="Cambria Math" panose="02040503050406030204" pitchFamily="18" charset="0"/>
                            <a:ea typeface="Cambria Math"/>
                          </a:rPr>
                        </m:ctrlPr>
                      </m:sSubPr>
                      <m:e>
                        <m:r>
                          <a:rPr lang="zh-CN" altLang="en-US" b="1" i="1">
                            <a:solidFill>
                              <a:schemeClr val="tx2"/>
                            </a:solidFill>
                            <a:latin typeface="Cambria Math"/>
                            <a:ea typeface="Cambria Math"/>
                          </a:rPr>
                          <m:t>𝝁</m:t>
                        </m:r>
                      </m:e>
                      <m:sub>
                        <m:r>
                          <a:rPr lang="en-US" altLang="zh-CN" b="1" i="1">
                            <a:solidFill>
                              <a:schemeClr val="tx2"/>
                            </a:solidFill>
                            <a:latin typeface="Cambria Math"/>
                            <a:ea typeface="Cambria Math"/>
                          </a:rPr>
                          <m:t>𝒑</m:t>
                        </m:r>
                      </m:sub>
                    </m:sSub>
                    <m:r>
                      <a:rPr lang="en-US" altLang="zh-CN" b="1" i="1">
                        <a:solidFill>
                          <a:schemeClr val="tx2"/>
                        </a:solidFill>
                        <a:latin typeface="Cambria Math" panose="02040503050406030204" pitchFamily="18" charset="0"/>
                        <a:ea typeface="Cambria Math"/>
                      </a:rPr>
                      <m:t>⟫</m:t>
                    </m:r>
                  </m:oMath>
                </a14:m>
                <a:r>
                  <a:rPr lang="zh-CN" altLang="en-US" dirty="0" smtClean="0"/>
                  <a:t>，之后两个公式相加。并且应用非平衡空穴密度近似等于非平衡电子密度的条件。则非平衡载流子的连续性方程的表示式简化为下列形式</a:t>
                </a:r>
                <a:r>
                  <a:rPr lang="en-US" altLang="zh-CN" dirty="0" smtClean="0"/>
                  <a:t>》</a:t>
                </a:r>
                <a:r>
                  <a:rPr lang="zh-CN" altLang="en-US" dirty="0" smtClean="0"/>
                  <a:t>。与电子连续性方程和空穴连续性方程比，消除了第二项。但是公式中的迁移率</a:t>
                </a:r>
                <a14:m>
                  <m:oMath xmlns:m="http://schemas.openxmlformats.org/officeDocument/2006/math">
                    <m:r>
                      <a:rPr lang="zh-CN" altLang="en-US" i="1" smtClean="0">
                        <a:latin typeface="Cambria Math" panose="02040503050406030204" pitchFamily="18" charset="0"/>
                      </a:rPr>
                      <m:t>𝜇</m:t>
                    </m:r>
                  </m:oMath>
                </a14:m>
                <a:r>
                  <a:rPr lang="zh-CN" altLang="en-US" dirty="0" smtClean="0"/>
                  <a:t>和扩散系数</a:t>
                </a:r>
                <a:r>
                  <a:rPr lang="en-US" altLang="zh-CN" dirty="0" smtClean="0"/>
                  <a:t>D</a:t>
                </a:r>
                <a:r>
                  <a:rPr lang="zh-CN" altLang="en-US" dirty="0" smtClean="0"/>
                  <a:t>不再是单纯的单独一种载流子的迁移率和扩散系数，而是被定义为双极迁移率</a:t>
                </a:r>
                <a:r>
                  <a:rPr lang="en-US" altLang="zh-CN" dirty="0" smtClean="0"/>
                  <a:t>u》</a:t>
                </a:r>
                <a:r>
                  <a:rPr lang="zh-CN" altLang="en-US" dirty="0" smtClean="0"/>
                  <a:t>和双极扩散系数</a:t>
                </a:r>
                <a:r>
                  <a:rPr lang="en-US" altLang="zh-CN" dirty="0" smtClean="0"/>
                  <a:t>D》</a:t>
                </a:r>
                <a:r>
                  <a:rPr lang="zh-CN" altLang="en-US" dirty="0" smtClean="0"/>
                  <a:t>。可以看出，双极迁移率和双极扩散系数与中载流子相关。</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要注意的是讨论的前提条件。接下来要讨论的是存在外外电场时非平衡载流子的扩散和漂移。此外，本节讨论的是近本征半导体中的非平衡载流子的扩散和漂移。半导体为近本征半导体。讨论中所用的载流子的连续性方程是从载流子均匀分布的半导体推导得来。载流子均匀分布也是一个前提条件。另一个前提条件就是小注入。</a:t>
                </a:r>
                <a:endParaRPr lang="en-US" altLang="zh-CN" dirty="0" smtClean="0"/>
              </a:p>
              <a:p>
                <a:endParaRPr lang="en-US" altLang="zh-CN" dirty="0" smtClean="0"/>
              </a:p>
              <a:p>
                <a:r>
                  <a:rPr lang="zh-CN" altLang="en-US" dirty="0" smtClean="0"/>
                  <a:t>在上述条件下，来观察半导体中空穴连续性方程</a:t>
                </a:r>
                <a:r>
                  <a:rPr lang="en-US" altLang="zh-CN" dirty="0" smtClean="0"/>
                  <a:t>》</a:t>
                </a:r>
                <a:r>
                  <a:rPr lang="zh-CN" altLang="en-US" dirty="0" smtClean="0"/>
                  <a:t>和电子连续性方程</a:t>
                </a:r>
                <a:r>
                  <a:rPr lang="en-US" altLang="zh-CN" dirty="0" smtClean="0"/>
                  <a:t>》</a:t>
                </a:r>
                <a:r>
                  <a:rPr lang="zh-CN" altLang="en-US" dirty="0" smtClean="0"/>
                  <a:t>。在连续性方程的第二项中包括非平衡半导体的电子密度和空穴密度乘以非平衡空穴密度减去非平衡电子密度项，对于近本征半导体，这一项不再能够忽略不计。而在讨论少子扩散和漂移中这一项中的少子密度远小于多子密度，这一项可以被忽略。而现在这一项不能直接被忽略。下面用一个巧妙的数学变化消除这一项。可以观察一下，两个公式，要想消除底二项，怎么进行数学处理能够消除呢。 在空穴连续性方程中公式两侧都乘以</a:t>
                </a:r>
                <a:r>
                  <a:rPr lang="en-US" altLang="zh-CN" b="1" i="0" smtClean="0">
                    <a:solidFill>
                      <a:schemeClr val="tx2"/>
                    </a:solidFill>
                    <a:latin typeface="Cambria Math"/>
                    <a:ea typeface="Cambria Math"/>
                  </a:rPr>
                  <a:t>𝒏</a:t>
                </a:r>
                <a:r>
                  <a:rPr lang="zh-CN" altLang="en-US" b="1" i="0">
                    <a:solidFill>
                      <a:schemeClr val="tx2"/>
                    </a:solidFill>
                    <a:latin typeface="Cambria Math"/>
                    <a:ea typeface="Cambria Math"/>
                  </a:rPr>
                  <a:t>𝝁</a:t>
                </a:r>
                <a:r>
                  <a:rPr lang="en-US" altLang="zh-CN" b="1" i="0">
                    <a:solidFill>
                      <a:schemeClr val="tx2"/>
                    </a:solidFill>
                    <a:latin typeface="Cambria Math" panose="02040503050406030204" pitchFamily="18" charset="0"/>
                    <a:ea typeface="Cambria Math"/>
                  </a:rPr>
                  <a:t>_</a:t>
                </a:r>
                <a:r>
                  <a:rPr lang="en-US" altLang="zh-CN" b="1" i="0">
                    <a:solidFill>
                      <a:schemeClr val="tx2"/>
                    </a:solidFill>
                    <a:latin typeface="Cambria Math"/>
                    <a:ea typeface="Cambria Math"/>
                  </a:rPr>
                  <a:t>𝒏</a:t>
                </a:r>
                <a:r>
                  <a:rPr lang="en-US" altLang="zh-CN" dirty="0" smtClean="0"/>
                  <a:t>》</a:t>
                </a:r>
                <a:r>
                  <a:rPr lang="zh-CN" altLang="en-US" dirty="0" smtClean="0"/>
                  <a:t>，在电子连续性方程中公式两侧都乘以</a:t>
                </a:r>
                <a:r>
                  <a:rPr lang="en-US" altLang="zh-CN" b="1" i="0" smtClean="0">
                    <a:solidFill>
                      <a:schemeClr val="tx2"/>
                    </a:solidFill>
                    <a:latin typeface="Cambria Math"/>
                    <a:ea typeface="Cambria Math"/>
                  </a:rPr>
                  <a:t>𝒑</a:t>
                </a:r>
                <a:r>
                  <a:rPr lang="zh-CN" altLang="en-US" b="1" i="0">
                    <a:solidFill>
                      <a:schemeClr val="tx2"/>
                    </a:solidFill>
                    <a:latin typeface="Cambria Math"/>
                    <a:ea typeface="Cambria Math"/>
                  </a:rPr>
                  <a:t>𝝁</a:t>
                </a:r>
                <a:r>
                  <a:rPr lang="en-US" altLang="zh-CN" b="1" i="0">
                    <a:solidFill>
                      <a:schemeClr val="tx2"/>
                    </a:solidFill>
                    <a:latin typeface="Cambria Math" panose="02040503050406030204" pitchFamily="18" charset="0"/>
                    <a:ea typeface="Cambria Math"/>
                  </a:rPr>
                  <a:t>_</a:t>
                </a:r>
                <a:r>
                  <a:rPr lang="en-US" altLang="zh-CN" b="1" i="0">
                    <a:solidFill>
                      <a:schemeClr val="tx2"/>
                    </a:solidFill>
                    <a:latin typeface="Cambria Math"/>
                    <a:ea typeface="Cambria Math"/>
                  </a:rPr>
                  <a:t>𝒑</a:t>
                </a:r>
                <a:r>
                  <a:rPr lang="en-US" altLang="zh-CN" b="1" i="0">
                    <a:solidFill>
                      <a:schemeClr val="tx2"/>
                    </a:solidFill>
                    <a:latin typeface="Cambria Math" panose="02040503050406030204" pitchFamily="18" charset="0"/>
                    <a:ea typeface="Cambria Math"/>
                  </a:rPr>
                  <a:t> 》</a:t>
                </a:r>
                <a:r>
                  <a:rPr lang="zh-CN" altLang="en-US" dirty="0" smtClean="0"/>
                  <a:t>，之后两个公式相加。并且应用非平衡空穴密度近似等于非平衡电子密度的条件。则非平衡载流子的连续性方程的表示式简化为下列形式</a:t>
                </a:r>
                <a:r>
                  <a:rPr lang="en-US" altLang="zh-CN" dirty="0" smtClean="0"/>
                  <a:t>》</a:t>
                </a:r>
                <a:r>
                  <a:rPr lang="zh-CN" altLang="en-US" dirty="0" smtClean="0"/>
                  <a:t>。与电子连续性方程和空穴连续性方程比，消除了第二项。但是公式中的迁移率和扩散系数不再是单纯的单独一种载流子的迁移率和扩散系数，而是定义为双极迁移率</a:t>
                </a:r>
                <a:r>
                  <a:rPr lang="en-US" altLang="zh-CN" dirty="0" smtClean="0"/>
                  <a:t>u》</a:t>
                </a:r>
                <a:r>
                  <a:rPr lang="zh-CN" altLang="en-US" dirty="0" smtClean="0"/>
                  <a:t>和双极扩散系数</a:t>
                </a:r>
                <a:r>
                  <a:rPr lang="en-US" altLang="zh-CN" dirty="0" smtClean="0"/>
                  <a:t>D》</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34728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必须要指出的是：公式中双极迁移率与电场的乘积不是载流子本身的漂移速度，而是非平衡电子和非平衡空穴一起的流动速度。或者说过剩载流子密度分布的流动速度。也就是，非平衡载流子在输运过程中，一种非平衡载流子跟随另一种非平衡载流子，分布基本相同，共同进行运动。注意：过剩多子密度总是跟着过程少子密度一起流动。</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99646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smtClean="0"/>
              <a:t>n</a:t>
            </a:r>
            <a:r>
              <a:rPr lang="zh-CN" altLang="en-US" dirty="0" smtClean="0"/>
              <a:t>型半导体</a:t>
            </a:r>
            <a:r>
              <a:rPr lang="en-US" altLang="zh-CN" dirty="0" smtClean="0"/>
              <a:t>》</a:t>
            </a:r>
            <a:r>
              <a:rPr lang="zh-CN" altLang="en-US" dirty="0" smtClean="0"/>
              <a:t>，电子密度大于空穴密度</a:t>
            </a:r>
            <a:r>
              <a:rPr lang="en-US" altLang="zh-CN" dirty="0" smtClean="0"/>
              <a:t>》</a:t>
            </a:r>
            <a:r>
              <a:rPr lang="zh-CN" altLang="en-US" dirty="0" smtClean="0"/>
              <a:t>，双极迁移率大于零</a:t>
            </a:r>
            <a:r>
              <a:rPr lang="en-US" altLang="zh-CN" dirty="0" smtClean="0"/>
              <a:t>》</a:t>
            </a:r>
            <a:r>
              <a:rPr lang="zh-CN" altLang="en-US" dirty="0" smtClean="0"/>
              <a:t>，过程载流子</a:t>
            </a:r>
            <a:r>
              <a:rPr lang="en-US" altLang="zh-CN" dirty="0" smtClean="0"/>
              <a:t>》</a:t>
            </a:r>
            <a:r>
              <a:rPr lang="zh-CN" altLang="en-US" dirty="0" smtClean="0"/>
              <a:t>密度分布将沿着正电荷在电场中的漂移方向运动，也就是沿着过程载流子少子，空穴的漂移方向运动。</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a:t>
            </a:r>
            <a:r>
              <a:rPr lang="en-US" altLang="zh-CN" dirty="0" smtClean="0"/>
              <a:t>p</a:t>
            </a:r>
            <a:r>
              <a:rPr lang="zh-CN" altLang="en-US" dirty="0" smtClean="0"/>
              <a:t>型半导体</a:t>
            </a:r>
            <a:r>
              <a:rPr lang="en-US" altLang="zh-CN" dirty="0" smtClean="0"/>
              <a:t>》</a:t>
            </a:r>
            <a:r>
              <a:rPr lang="zh-CN" altLang="en-US" dirty="0" smtClean="0"/>
              <a:t>，空穴密度大于电子密度</a:t>
            </a:r>
            <a:r>
              <a:rPr lang="en-US" altLang="zh-CN" dirty="0" smtClean="0"/>
              <a:t>》</a:t>
            </a:r>
            <a:r>
              <a:rPr lang="zh-CN" altLang="en-US" dirty="0" smtClean="0"/>
              <a:t>，双极迁移率小于零</a:t>
            </a:r>
            <a:r>
              <a:rPr lang="en-US" altLang="zh-CN" dirty="0" smtClean="0"/>
              <a:t>》</a:t>
            </a:r>
            <a:r>
              <a:rPr lang="zh-CN" altLang="en-US" dirty="0" smtClean="0"/>
              <a:t>，过程载流子</a:t>
            </a:r>
            <a:r>
              <a:rPr lang="en-US" altLang="zh-CN" dirty="0" smtClean="0"/>
              <a:t>》</a:t>
            </a:r>
            <a:r>
              <a:rPr lang="zh-CN" altLang="en-US" dirty="0" smtClean="0"/>
              <a:t>密度分布将沿着负电荷在电场中的漂移方向运动，也就是沿着过程载流子少子，电子的漂移方向运动。</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en-US" dirty="0" smtClean="0"/>
              <a:t>可见，过剩载流子的密度分布在电场中总是沿着少子的漂移方向流动。</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而对于电子密度远大于空穴密度</a:t>
            </a:r>
            <a:r>
              <a:rPr lang="en-US" altLang="zh-CN" dirty="0" smtClean="0"/>
              <a:t>》</a:t>
            </a:r>
            <a:r>
              <a:rPr lang="zh-CN" altLang="en-US" dirty="0" smtClean="0"/>
              <a:t>的</a:t>
            </a:r>
            <a:r>
              <a:rPr lang="en-US" altLang="zh-CN" dirty="0" smtClean="0"/>
              <a:t>n</a:t>
            </a:r>
            <a:r>
              <a:rPr lang="zh-CN" altLang="en-US" dirty="0" smtClean="0"/>
              <a:t>型半导体，双极迁移率近似等于非平衡少子，空穴的迁移率。</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对于空穴密度远大于电子密度</a:t>
            </a:r>
            <a:r>
              <a:rPr lang="en-US" altLang="zh-CN" dirty="0" smtClean="0"/>
              <a:t>》</a:t>
            </a:r>
            <a:r>
              <a:rPr lang="zh-CN" altLang="en-US" dirty="0" smtClean="0"/>
              <a:t>的</a:t>
            </a:r>
            <a:r>
              <a:rPr lang="en-US" altLang="zh-CN" dirty="0" smtClean="0"/>
              <a:t>p</a:t>
            </a:r>
            <a:r>
              <a:rPr lang="zh-CN" altLang="en-US" dirty="0" smtClean="0"/>
              <a:t>型半导体，双极迁移率近似等于非平衡少子，电子的迁移率。</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在电子密度等于空穴密度的类本征半导体中，双极扩散迁移率等于零。电场将不会影响过程载流子的空间分布。</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以上分析了近本征半导体中非平衡载流子的扩散和漂移。</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360885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07.png"/><Relationship Id="rId4" Type="http://schemas.openxmlformats.org/officeDocument/2006/relationships/image" Target="../media/image306.png"/></Relationships>
</file>

<file path=ppt/slides/_rels/slide16.xml.rels><?xml version="1.0" encoding="UTF-8" standalone="yes"?>
<Relationships xmlns="http://schemas.openxmlformats.org/package/2006/relationships"><Relationship Id="rId8" Type="http://schemas.openxmlformats.org/officeDocument/2006/relationships/image" Target="../media/image315.png"/><Relationship Id="rId3" Type="http://schemas.openxmlformats.org/officeDocument/2006/relationships/image" Target="../media/image31.png"/><Relationship Id="rId7" Type="http://schemas.openxmlformats.org/officeDocument/2006/relationships/image" Target="../media/image3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13.png"/><Relationship Id="rId5" Type="http://schemas.openxmlformats.org/officeDocument/2006/relationships/image" Target="../media/image312.png"/><Relationship Id="rId4" Type="http://schemas.openxmlformats.org/officeDocument/2006/relationships/image" Target="../media/image311.png"/><Relationship Id="rId9" Type="http://schemas.openxmlformats.org/officeDocument/2006/relationships/image" Target="../media/image316.png"/></Relationships>
</file>

<file path=ppt/slides/_rels/slide17.xml.rels><?xml version="1.0" encoding="UTF-8" standalone="yes"?>
<Relationships xmlns="http://schemas.openxmlformats.org/package/2006/relationships"><Relationship Id="rId8" Type="http://schemas.openxmlformats.org/officeDocument/2006/relationships/image" Target="../media/image322.png"/><Relationship Id="rId13" Type="http://schemas.openxmlformats.org/officeDocument/2006/relationships/image" Target="../media/image327.png"/><Relationship Id="rId3" Type="http://schemas.openxmlformats.org/officeDocument/2006/relationships/image" Target="../media/image317.png"/><Relationship Id="rId7" Type="http://schemas.openxmlformats.org/officeDocument/2006/relationships/image" Target="../media/image321.png"/><Relationship Id="rId12" Type="http://schemas.openxmlformats.org/officeDocument/2006/relationships/image" Target="../media/image3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20.png"/><Relationship Id="rId11" Type="http://schemas.openxmlformats.org/officeDocument/2006/relationships/image" Target="../media/image325.png"/><Relationship Id="rId5" Type="http://schemas.openxmlformats.org/officeDocument/2006/relationships/image" Target="../media/image319.png"/><Relationship Id="rId10" Type="http://schemas.openxmlformats.org/officeDocument/2006/relationships/image" Target="../media/image324.png"/><Relationship Id="rId4" Type="http://schemas.openxmlformats.org/officeDocument/2006/relationships/image" Target="../media/image318.png"/><Relationship Id="rId9" Type="http://schemas.openxmlformats.org/officeDocument/2006/relationships/image" Target="../media/image282.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281.png"/><Relationship Id="rId13" Type="http://schemas.openxmlformats.org/officeDocument/2006/relationships/image" Target="../media/image2670.png"/><Relationship Id="rId3" Type="http://schemas.openxmlformats.org/officeDocument/2006/relationships/image" Target="../media/image277.png"/><Relationship Id="rId7" Type="http://schemas.openxmlformats.org/officeDocument/2006/relationships/image" Target="../media/image280.png"/><Relationship Id="rId12" Type="http://schemas.openxmlformats.org/officeDocument/2006/relationships/image" Target="../media/image2660.png"/><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79.png"/><Relationship Id="rId11" Type="http://schemas.openxmlformats.org/officeDocument/2006/relationships/image" Target="../media/image284.png"/><Relationship Id="rId5" Type="http://schemas.openxmlformats.org/officeDocument/2006/relationships/image" Target="../media/image278.png"/><Relationship Id="rId15" Type="http://schemas.openxmlformats.org/officeDocument/2006/relationships/image" Target="../media/image2690.png"/><Relationship Id="rId10" Type="http://schemas.openxmlformats.org/officeDocument/2006/relationships/image" Target="../media/image283.png"/><Relationship Id="rId4" Type="http://schemas.openxmlformats.org/officeDocument/2006/relationships/slide" Target="slide5.xml"/><Relationship Id="rId9" Type="http://schemas.openxmlformats.org/officeDocument/2006/relationships/image" Target="../media/image13.png"/><Relationship Id="rId14" Type="http://schemas.openxmlformats.org/officeDocument/2006/relationships/image" Target="../media/image2680.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85.png"/><Relationship Id="rId7" Type="http://schemas.openxmlformats.org/officeDocument/2006/relationships/image" Target="../media/image28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 Id="rId9" Type="http://schemas.openxmlformats.org/officeDocument/2006/relationships/image" Target="../media/image29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4285" y="2030075"/>
            <a:ext cx="11392348" cy="896143"/>
          </a:xfrm>
          <a:prstGeom prst="rect">
            <a:avLst/>
          </a:prstGeom>
        </p:spPr>
        <p:txBody>
          <a:bodyPr wrap="square">
            <a:spAutoFit/>
          </a:bodyPr>
          <a:lstStyle/>
          <a:p>
            <a:pPr>
              <a:lnSpc>
                <a:spcPct val="150000"/>
              </a:lnSpc>
            </a:pPr>
            <a:r>
              <a:rPr lang="en-US" altLang="zh-CN" sz="4000" b="1" dirty="0">
                <a:solidFill>
                  <a:srgbClr val="FF0000"/>
                </a:solidFill>
              </a:rPr>
              <a:t>6.4 </a:t>
            </a:r>
            <a:r>
              <a:rPr lang="zh-CN" altLang="en-US" sz="4000" b="1" dirty="0">
                <a:solidFill>
                  <a:srgbClr val="FF0000"/>
                </a:solidFill>
              </a:rPr>
              <a:t>近本征半导体中非平衡载流子的扩散和漂移</a:t>
            </a:r>
            <a:endParaRPr lang="en-US" altLang="zh-CN" sz="4000" b="1" dirty="0">
              <a:solidFill>
                <a:srgbClr val="FF0000"/>
              </a:solidFill>
            </a:endParaRPr>
          </a:p>
        </p:txBody>
      </p:sp>
      <p:grpSp>
        <p:nvGrpSpPr>
          <p:cNvPr id="5" name="组合 4"/>
          <p:cNvGrpSpPr/>
          <p:nvPr/>
        </p:nvGrpSpPr>
        <p:grpSpPr>
          <a:xfrm>
            <a:off x="10029093" y="6448526"/>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4421393" y="3102543"/>
            <a:ext cx="3775393" cy="400110"/>
          </a:xfrm>
          <a:prstGeom prst="rect">
            <a:avLst/>
          </a:prstGeom>
          <a:noFill/>
        </p:spPr>
        <p:txBody>
          <a:bodyPr wrap="none" rtlCol="0">
            <a:spAutoFit/>
          </a:bodyPr>
          <a:lstStyle/>
          <a:p>
            <a:r>
              <a:rPr lang="zh-CN" altLang="en-US" sz="2000" dirty="0" smtClean="0"/>
              <a:t>大连理工大学微电子学院张贺秋</a:t>
            </a:r>
            <a:endParaRPr lang="zh-CN" altLang="en-US" sz="2000" dirty="0"/>
          </a:p>
        </p:txBody>
      </p:sp>
    </p:spTree>
    <p:extLst>
      <p:ext uri="{BB962C8B-B14F-4D97-AF65-F5344CB8AC3E}">
        <p14:creationId xmlns:p14="http://schemas.microsoft.com/office/powerpoint/2010/main" val="13394774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8615" y="2074401"/>
            <a:ext cx="4173074" cy="1015663"/>
          </a:xfrm>
          <a:prstGeom prst="rect">
            <a:avLst/>
          </a:prstGeom>
        </p:spPr>
        <p:txBody>
          <a:bodyPr wrap="square">
            <a:spAutoFit/>
          </a:bodyPr>
          <a:lstStyle/>
          <a:p>
            <a:pPr>
              <a:lnSpc>
                <a:spcPct val="150000"/>
              </a:lnSpc>
            </a:pPr>
            <a:r>
              <a:rPr lang="en-US" altLang="zh-CN" sz="4000" b="1" dirty="0">
                <a:solidFill>
                  <a:srgbClr val="FF0000"/>
                </a:solidFill>
              </a:rPr>
              <a:t>6.5 </a:t>
            </a:r>
            <a:r>
              <a:rPr lang="zh-CN" altLang="en-US" sz="4000" b="1" dirty="0">
                <a:solidFill>
                  <a:srgbClr val="FF0000"/>
                </a:solidFill>
              </a:rPr>
              <a:t>载流子复合</a:t>
            </a:r>
            <a:endParaRPr lang="en-US" altLang="zh-CN" sz="4000" b="1" dirty="0">
              <a:solidFill>
                <a:srgbClr val="FF0000"/>
              </a:solidFill>
            </a:endParaRPr>
          </a:p>
        </p:txBody>
      </p:sp>
      <p:sp>
        <p:nvSpPr>
          <p:cNvPr id="3" name="矩形 2"/>
          <p:cNvSpPr/>
          <p:nvPr/>
        </p:nvSpPr>
        <p:spPr>
          <a:xfrm>
            <a:off x="1140903" y="3412991"/>
            <a:ext cx="10452682" cy="523220"/>
          </a:xfrm>
          <a:prstGeom prst="rect">
            <a:avLst/>
          </a:prstGeom>
        </p:spPr>
        <p:txBody>
          <a:bodyPr wrap="square">
            <a:spAutoFit/>
          </a:bodyPr>
          <a:lstStyle/>
          <a:p>
            <a:pPr algn="ctr"/>
            <a:r>
              <a:rPr lang="zh-CN" altLang="zh-CN" b="1" dirty="0">
                <a:solidFill>
                  <a:srgbClr val="002060"/>
                </a:solidFill>
              </a:rPr>
              <a:t>概括地说明各种复合过程的机理并给出直接辐射复合寿命表达式。</a:t>
            </a:r>
            <a:endParaRPr lang="zh-CN" altLang="en-US" b="1" dirty="0">
              <a:solidFill>
                <a:srgbClr val="002060"/>
              </a:solidFill>
            </a:endParaRPr>
          </a:p>
        </p:txBody>
      </p:sp>
      <p:grpSp>
        <p:nvGrpSpPr>
          <p:cNvPr id="4" name="组合 3"/>
          <p:cNvGrpSpPr/>
          <p:nvPr/>
        </p:nvGrpSpPr>
        <p:grpSpPr>
          <a:xfrm>
            <a:off x="10029093" y="6448526"/>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3607458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601"/>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4600746" y="4174817"/>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198836" y="-19965"/>
            <a:ext cx="4173074" cy="830997"/>
          </a:xfrm>
          <a:prstGeom prst="rect">
            <a:avLst/>
          </a:prstGeom>
        </p:spPr>
        <p:txBody>
          <a:bodyPr wrap="square">
            <a:spAutoFit/>
          </a:bodyPr>
          <a:lstStyle/>
          <a:p>
            <a:pPr>
              <a:lnSpc>
                <a:spcPct val="150000"/>
              </a:lnSpc>
            </a:pPr>
            <a:r>
              <a:rPr lang="en-US" altLang="zh-CN" sz="3200" b="1" dirty="0">
                <a:solidFill>
                  <a:srgbClr val="FF0000"/>
                </a:solidFill>
              </a:rPr>
              <a:t>6.5.1 </a:t>
            </a:r>
            <a:r>
              <a:rPr lang="zh-CN" altLang="en-US" sz="3200" b="1" dirty="0">
                <a:solidFill>
                  <a:srgbClr val="FF0000"/>
                </a:solidFill>
              </a:rPr>
              <a:t>两种复合过程</a:t>
            </a:r>
            <a:endParaRPr lang="en-US" altLang="zh-CN" sz="3200" b="1" dirty="0">
              <a:solidFill>
                <a:srgbClr val="FF0000"/>
              </a:solidFill>
            </a:endParaRPr>
          </a:p>
        </p:txBody>
      </p:sp>
      <p:sp>
        <p:nvSpPr>
          <p:cNvPr id="3" name="TextBox 2"/>
          <p:cNvSpPr txBox="1"/>
          <p:nvPr/>
        </p:nvSpPr>
        <p:spPr>
          <a:xfrm>
            <a:off x="5283034" y="1507864"/>
            <a:ext cx="1627369" cy="523220"/>
          </a:xfrm>
          <a:prstGeom prst="rect">
            <a:avLst/>
          </a:prstGeom>
          <a:noFill/>
        </p:spPr>
        <p:txBody>
          <a:bodyPr wrap="none" rtlCol="0">
            <a:spAutoFit/>
          </a:bodyPr>
          <a:lstStyle/>
          <a:p>
            <a:r>
              <a:rPr lang="zh-CN" altLang="en-US" b="1" dirty="0"/>
              <a:t>直接复合</a:t>
            </a:r>
          </a:p>
        </p:txBody>
      </p:sp>
      <p:cxnSp>
        <p:nvCxnSpPr>
          <p:cNvPr id="5" name="直接连接符 4"/>
          <p:cNvCxnSpPr/>
          <p:nvPr/>
        </p:nvCxnSpPr>
        <p:spPr>
          <a:xfrm>
            <a:off x="3238627" y="2851686"/>
            <a:ext cx="19670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38627" y="4152402"/>
            <a:ext cx="19670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62142" y="2351956"/>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8" name="TextBox 7"/>
          <p:cNvSpPr txBox="1"/>
          <p:nvPr/>
        </p:nvSpPr>
        <p:spPr>
          <a:xfrm>
            <a:off x="5162142" y="4029015"/>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sp>
        <p:nvSpPr>
          <p:cNvPr id="9" name="椭圆 8"/>
          <p:cNvSpPr/>
          <p:nvPr/>
        </p:nvSpPr>
        <p:spPr>
          <a:xfrm>
            <a:off x="3451278" y="2713463"/>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p:cNvSpPr/>
          <p:nvPr/>
        </p:nvSpPr>
        <p:spPr>
          <a:xfrm>
            <a:off x="3451278" y="4152402"/>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4603139" y="4166579"/>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1887705" y="3226218"/>
            <a:ext cx="1627369" cy="523220"/>
          </a:xfrm>
          <a:prstGeom prst="rect">
            <a:avLst/>
          </a:prstGeom>
          <a:noFill/>
        </p:spPr>
        <p:txBody>
          <a:bodyPr wrap="none" rtlCol="0">
            <a:spAutoFit/>
          </a:bodyPr>
          <a:lstStyle/>
          <a:p>
            <a:r>
              <a:rPr lang="zh-CN" altLang="en-US" b="1" dirty="0"/>
              <a:t>直接复合</a:t>
            </a:r>
          </a:p>
        </p:txBody>
      </p:sp>
      <p:sp>
        <p:nvSpPr>
          <p:cNvPr id="14" name="TextBox 13"/>
          <p:cNvSpPr txBox="1"/>
          <p:nvPr/>
        </p:nvSpPr>
        <p:spPr>
          <a:xfrm>
            <a:off x="4728337" y="3246162"/>
            <a:ext cx="906017" cy="523220"/>
          </a:xfrm>
          <a:prstGeom prst="rect">
            <a:avLst/>
          </a:prstGeom>
          <a:noFill/>
        </p:spPr>
        <p:txBody>
          <a:bodyPr wrap="none" rtlCol="0">
            <a:spAutoFit/>
          </a:bodyPr>
          <a:lstStyle/>
          <a:p>
            <a:r>
              <a:rPr lang="zh-CN" altLang="en-US" b="1" dirty="0"/>
              <a:t>产生</a:t>
            </a:r>
          </a:p>
        </p:txBody>
      </p:sp>
      <p:cxnSp>
        <p:nvCxnSpPr>
          <p:cNvPr id="16" name="直接连接符 15"/>
          <p:cNvCxnSpPr/>
          <p:nvPr/>
        </p:nvCxnSpPr>
        <p:spPr>
          <a:xfrm>
            <a:off x="6910403" y="2773128"/>
            <a:ext cx="19670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10403" y="4073844"/>
            <a:ext cx="19670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833918" y="2273398"/>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19" name="TextBox 18"/>
          <p:cNvSpPr txBox="1"/>
          <p:nvPr/>
        </p:nvSpPr>
        <p:spPr>
          <a:xfrm>
            <a:off x="8833918" y="3950457"/>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sp>
        <p:nvSpPr>
          <p:cNvPr id="20" name="椭圆 19"/>
          <p:cNvSpPr/>
          <p:nvPr/>
        </p:nvSpPr>
        <p:spPr>
          <a:xfrm>
            <a:off x="7123054" y="2634905"/>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椭圆 20"/>
          <p:cNvSpPr/>
          <p:nvPr/>
        </p:nvSpPr>
        <p:spPr>
          <a:xfrm>
            <a:off x="7123054" y="4073844"/>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stCxn id="20" idx="4"/>
            <a:endCxn id="21" idx="0"/>
          </p:cNvCxnSpPr>
          <p:nvPr/>
        </p:nvCxnSpPr>
        <p:spPr>
          <a:xfrm>
            <a:off x="7186849" y="2762496"/>
            <a:ext cx="0" cy="1311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8338710" y="2613567"/>
            <a:ext cx="0" cy="1587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54535" y="3194319"/>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sp>
        <p:nvSpPr>
          <p:cNvPr id="29" name="TextBox 28"/>
          <p:cNvSpPr txBox="1"/>
          <p:nvPr/>
        </p:nvSpPr>
        <p:spPr>
          <a:xfrm>
            <a:off x="8326015" y="324616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b</a:t>
            </a:r>
            <a:endParaRPr lang="zh-CN" altLang="en-US" baseline="-25000" dirty="0">
              <a:latin typeface="Times New Roman" pitchFamily="18" charset="0"/>
              <a:cs typeface="Times New Roman" pitchFamily="18" charset="0"/>
            </a:endParaRPr>
          </a:p>
        </p:txBody>
      </p:sp>
      <p:grpSp>
        <p:nvGrpSpPr>
          <p:cNvPr id="24" name="组合 23"/>
          <p:cNvGrpSpPr/>
          <p:nvPr/>
        </p:nvGrpSpPr>
        <p:grpSpPr>
          <a:xfrm>
            <a:off x="10029093" y="6448526"/>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685720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72222E-6 -1.85185E-6 L -4.72222E-6 0.21088 " pathEditMode="relative" rAng="0" ptsTypes="AA">
                                      <p:cBhvr>
                                        <p:cTn id="6" dur="2000" fill="hold"/>
                                        <p:tgtEl>
                                          <p:spTgt spid="9"/>
                                        </p:tgtEl>
                                        <p:attrNameLst>
                                          <p:attrName>ppt_x</p:attrName>
                                          <p:attrName>ppt_y</p:attrName>
                                        </p:attrNameLst>
                                      </p:cBhvr>
                                      <p:rCtr x="0" y="1053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61111E-6 2.59259E-6 L 3.61111E-6 -0.21181 " pathEditMode="relative" rAng="0" ptsTypes="AA">
                                      <p:cBhvr>
                                        <p:cTn id="20" dur="2000" fill="hold"/>
                                        <p:tgtEl>
                                          <p:spTgt spid="11"/>
                                        </p:tgtEl>
                                        <p:attrNameLst>
                                          <p:attrName>ppt_x</p:attrName>
                                          <p:attrName>ppt_y</p:attrName>
                                        </p:attrNameLst>
                                      </p:cBhvr>
                                      <p:rCtr x="0" y="-10602"/>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201"/>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1" animBg="1"/>
      <p:bldP spid="11" grpId="0" animBg="1"/>
      <p:bldP spid="11" grpId="1" animBg="1"/>
      <p:bldP spid="13" grpId="0"/>
      <p:bldP spid="14" grpId="0"/>
      <p:bldP spid="18" grpId="0"/>
      <p:bldP spid="19" grpId="0"/>
      <p:bldP spid="20" grpId="0" animBg="1"/>
      <p:bldP spid="21" grpId="0" animBg="1"/>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613" y="-23639"/>
            <a:ext cx="4173074" cy="830997"/>
          </a:xfrm>
          <a:prstGeom prst="rect">
            <a:avLst/>
          </a:prstGeom>
        </p:spPr>
        <p:txBody>
          <a:bodyPr wrap="square">
            <a:spAutoFit/>
          </a:bodyPr>
          <a:lstStyle/>
          <a:p>
            <a:pPr>
              <a:lnSpc>
                <a:spcPct val="150000"/>
              </a:lnSpc>
            </a:pPr>
            <a:r>
              <a:rPr lang="en-US" altLang="zh-CN" sz="3200" b="1" dirty="0">
                <a:solidFill>
                  <a:srgbClr val="FF0000"/>
                </a:solidFill>
              </a:rPr>
              <a:t>6.5.1 </a:t>
            </a:r>
            <a:r>
              <a:rPr lang="zh-CN" altLang="en-US" sz="3200" b="1" dirty="0">
                <a:solidFill>
                  <a:srgbClr val="FF0000"/>
                </a:solidFill>
              </a:rPr>
              <a:t>两种复合过程</a:t>
            </a:r>
            <a:endParaRPr lang="en-US" altLang="zh-CN" sz="3200" b="1" dirty="0">
              <a:solidFill>
                <a:srgbClr val="FF0000"/>
              </a:solidFill>
            </a:endParaRPr>
          </a:p>
        </p:txBody>
      </p:sp>
      <p:sp>
        <p:nvSpPr>
          <p:cNvPr id="5" name="TextBox 4"/>
          <p:cNvSpPr txBox="1"/>
          <p:nvPr/>
        </p:nvSpPr>
        <p:spPr>
          <a:xfrm>
            <a:off x="5445574" y="1479728"/>
            <a:ext cx="1627369" cy="523220"/>
          </a:xfrm>
          <a:prstGeom prst="rect">
            <a:avLst/>
          </a:prstGeom>
          <a:noFill/>
        </p:spPr>
        <p:txBody>
          <a:bodyPr wrap="none" rtlCol="0">
            <a:spAutoFit/>
          </a:bodyPr>
          <a:lstStyle/>
          <a:p>
            <a:r>
              <a:rPr lang="zh-CN" altLang="en-US" b="1" dirty="0"/>
              <a:t>间接复合</a:t>
            </a:r>
          </a:p>
        </p:txBody>
      </p:sp>
      <p:cxnSp>
        <p:nvCxnSpPr>
          <p:cNvPr id="7" name="直接连接符 6"/>
          <p:cNvCxnSpPr/>
          <p:nvPr/>
        </p:nvCxnSpPr>
        <p:spPr>
          <a:xfrm flipV="1">
            <a:off x="3384557" y="2557737"/>
            <a:ext cx="182601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84557" y="3858452"/>
            <a:ext cx="1826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10769" y="2157903"/>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10" name="TextBox 9"/>
          <p:cNvSpPr txBox="1"/>
          <p:nvPr/>
        </p:nvSpPr>
        <p:spPr>
          <a:xfrm>
            <a:off x="5091533" y="3749497"/>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sp>
        <p:nvSpPr>
          <p:cNvPr id="11" name="椭圆 10"/>
          <p:cNvSpPr/>
          <p:nvPr/>
        </p:nvSpPr>
        <p:spPr>
          <a:xfrm>
            <a:off x="3597209" y="2419513"/>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p:nvSpPr>
        <p:spPr>
          <a:xfrm>
            <a:off x="3597209" y="3858452"/>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p:nvPr/>
        </p:nvCxnSpPr>
        <p:spPr>
          <a:xfrm>
            <a:off x="3509155" y="3231131"/>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55874" y="3232631"/>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57189" y="2971021"/>
            <a:ext cx="1627369" cy="523220"/>
          </a:xfrm>
          <a:prstGeom prst="rect">
            <a:avLst/>
          </a:prstGeom>
          <a:noFill/>
        </p:spPr>
        <p:txBody>
          <a:bodyPr wrap="none" rtlCol="0">
            <a:spAutoFit/>
          </a:bodyPr>
          <a:lstStyle/>
          <a:p>
            <a:r>
              <a:rPr lang="zh-CN" altLang="en-US" b="1" dirty="0"/>
              <a:t>复合中心</a:t>
            </a:r>
          </a:p>
        </p:txBody>
      </p:sp>
      <p:sp>
        <p:nvSpPr>
          <p:cNvPr id="24" name="TextBox 23"/>
          <p:cNvSpPr txBox="1"/>
          <p:nvPr/>
        </p:nvSpPr>
        <p:spPr>
          <a:xfrm>
            <a:off x="4975573" y="2974021"/>
            <a:ext cx="470000"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t</a:t>
            </a:r>
            <a:endParaRPr lang="zh-CN" altLang="en-US" baseline="-25000" dirty="0">
              <a:latin typeface="Times New Roman" pitchFamily="18" charset="0"/>
              <a:cs typeface="Times New Roman" pitchFamily="18" charset="0"/>
            </a:endParaRPr>
          </a:p>
        </p:txBody>
      </p:sp>
      <p:sp>
        <p:nvSpPr>
          <p:cNvPr id="25" name="椭圆 24"/>
          <p:cNvSpPr/>
          <p:nvPr/>
        </p:nvSpPr>
        <p:spPr>
          <a:xfrm>
            <a:off x="4746677" y="3880867"/>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椭圆 25"/>
          <p:cNvSpPr/>
          <p:nvPr/>
        </p:nvSpPr>
        <p:spPr>
          <a:xfrm>
            <a:off x="4749070" y="3872629"/>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a:off x="6741661" y="2621531"/>
            <a:ext cx="24566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67233" y="3922247"/>
            <a:ext cx="25311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17585" y="2226997"/>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32" name="TextBox 31"/>
          <p:cNvSpPr txBox="1"/>
          <p:nvPr/>
        </p:nvSpPr>
        <p:spPr>
          <a:xfrm>
            <a:off x="9198349" y="3818591"/>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cxnSp>
        <p:nvCxnSpPr>
          <p:cNvPr id="33" name="直接连接符 32"/>
          <p:cNvCxnSpPr/>
          <p:nvPr/>
        </p:nvCxnSpPr>
        <p:spPr>
          <a:xfrm>
            <a:off x="7258694" y="3294926"/>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238341" y="3296426"/>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827063" y="3296426"/>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653781" y="3296426"/>
            <a:ext cx="3036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432233" y="3034816"/>
            <a:ext cx="470000"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t</a:t>
            </a:r>
            <a:endParaRPr lang="zh-CN" altLang="en-US" baseline="-25000" dirty="0">
              <a:latin typeface="Times New Roman" pitchFamily="18" charset="0"/>
              <a:cs typeface="Times New Roman" pitchFamily="18" charset="0"/>
            </a:endParaRPr>
          </a:p>
        </p:txBody>
      </p:sp>
      <p:sp>
        <p:nvSpPr>
          <p:cNvPr id="43" name="椭圆 42"/>
          <p:cNvSpPr/>
          <p:nvPr/>
        </p:nvSpPr>
        <p:spPr>
          <a:xfrm>
            <a:off x="6915117" y="2493942"/>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椭圆 43"/>
          <p:cNvSpPr/>
          <p:nvPr/>
        </p:nvSpPr>
        <p:spPr>
          <a:xfrm>
            <a:off x="8326395" y="3924662"/>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a:stCxn id="43" idx="4"/>
          </p:cNvCxnSpPr>
          <p:nvPr/>
        </p:nvCxnSpPr>
        <p:spPr>
          <a:xfrm>
            <a:off x="6978912" y="2621532"/>
            <a:ext cx="0" cy="6733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24193" y="2681123"/>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sp>
        <p:nvSpPr>
          <p:cNvPr id="48" name="椭圆 47"/>
          <p:cNvSpPr/>
          <p:nvPr/>
        </p:nvSpPr>
        <p:spPr>
          <a:xfrm>
            <a:off x="7346748" y="3140548"/>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箭头连接符 49"/>
          <p:cNvCxnSpPr>
            <a:stCxn id="48" idx="0"/>
          </p:cNvCxnSpPr>
          <p:nvPr/>
        </p:nvCxnSpPr>
        <p:spPr>
          <a:xfrm flipV="1">
            <a:off x="7410543" y="2483308"/>
            <a:ext cx="0" cy="6572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326395" y="3171836"/>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箭头连接符 52"/>
          <p:cNvCxnSpPr>
            <a:stCxn id="51" idx="4"/>
            <a:endCxn id="44" idx="0"/>
          </p:cNvCxnSpPr>
          <p:nvPr/>
        </p:nvCxnSpPr>
        <p:spPr>
          <a:xfrm>
            <a:off x="8390190" y="3299426"/>
            <a:ext cx="0" cy="625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66454" y="2684289"/>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b</a:t>
            </a:r>
            <a:endParaRPr lang="zh-CN" altLang="en-US" baseline="-25000" dirty="0">
              <a:latin typeface="Times New Roman" pitchFamily="18" charset="0"/>
              <a:cs typeface="Times New Roman" pitchFamily="18" charset="0"/>
            </a:endParaRPr>
          </a:p>
        </p:txBody>
      </p:sp>
      <p:sp>
        <p:nvSpPr>
          <p:cNvPr id="55" name="TextBox 54"/>
          <p:cNvSpPr txBox="1"/>
          <p:nvPr/>
        </p:nvSpPr>
        <p:spPr>
          <a:xfrm>
            <a:off x="8078722" y="3292700"/>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cxnSp>
        <p:nvCxnSpPr>
          <p:cNvPr id="58" name="直接箭头连接符 57"/>
          <p:cNvCxnSpPr/>
          <p:nvPr/>
        </p:nvCxnSpPr>
        <p:spPr>
          <a:xfrm flipV="1">
            <a:off x="8805630" y="3204344"/>
            <a:ext cx="0" cy="8479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834147" y="3349409"/>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d</a:t>
            </a:r>
            <a:endParaRPr lang="zh-CN" altLang="en-US" baseline="-25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0" name="TextBox 59"/>
              <p:cNvSpPr txBox="1"/>
              <p:nvPr/>
            </p:nvSpPr>
            <p:spPr>
              <a:xfrm>
                <a:off x="6682103" y="4490701"/>
                <a:ext cx="11152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𝒂</m:t>
                      </m:r>
                      <m:r>
                        <a:rPr lang="en-US" altLang="zh-CN" b="1" i="1">
                          <a:latin typeface="Cambria Math"/>
                        </a:rPr>
                        <m:t>+</m:t>
                      </m:r>
                      <m:r>
                        <a:rPr lang="en-US" altLang="zh-CN" b="1" i="1">
                          <a:latin typeface="Cambria Math"/>
                        </a:rPr>
                        <m:t>𝒄</m:t>
                      </m:r>
                    </m:oMath>
                  </m:oMathPara>
                </a14:m>
                <a:endParaRPr lang="zh-CN" altLang="en-US"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6682103" y="4490701"/>
                <a:ext cx="1115242" cy="523220"/>
              </a:xfrm>
              <a:prstGeom prst="rect">
                <a:avLst/>
              </a:prstGeom>
              <a:blipFill>
                <a:blip r:embed="rId3"/>
                <a:stretch>
                  <a:fillRect/>
                </a:stretch>
              </a:blipFill>
            </p:spPr>
            <p:txBody>
              <a:bodyPr/>
              <a:lstStyle/>
              <a:p>
                <a:r>
                  <a:rPr lang="zh-CN" altLang="en-US">
                    <a:noFill/>
                  </a:rPr>
                  <a:t> </a:t>
                </a:r>
              </a:p>
            </p:txBody>
          </p:sp>
        </mc:Fallback>
      </mc:AlternateContent>
      <p:sp>
        <p:nvSpPr>
          <p:cNvPr id="61" name="TextBox 60"/>
          <p:cNvSpPr txBox="1"/>
          <p:nvPr/>
        </p:nvSpPr>
        <p:spPr>
          <a:xfrm>
            <a:off x="2551290" y="4000219"/>
            <a:ext cx="1627369" cy="523220"/>
          </a:xfrm>
          <a:prstGeom prst="rect">
            <a:avLst/>
          </a:prstGeom>
          <a:noFill/>
        </p:spPr>
        <p:txBody>
          <a:bodyPr wrap="none" rtlCol="0">
            <a:spAutoFit/>
          </a:bodyPr>
          <a:lstStyle/>
          <a:p>
            <a:r>
              <a:rPr lang="zh-CN" altLang="en-US" b="1" dirty="0"/>
              <a:t>间接复合</a:t>
            </a:r>
          </a:p>
        </p:txBody>
      </p:sp>
      <p:sp>
        <p:nvSpPr>
          <p:cNvPr id="62" name="TextBox 61"/>
          <p:cNvSpPr txBox="1"/>
          <p:nvPr/>
        </p:nvSpPr>
        <p:spPr>
          <a:xfrm>
            <a:off x="7821191" y="4523439"/>
            <a:ext cx="1627369" cy="523220"/>
          </a:xfrm>
          <a:prstGeom prst="rect">
            <a:avLst/>
          </a:prstGeom>
          <a:noFill/>
        </p:spPr>
        <p:txBody>
          <a:bodyPr wrap="none" rtlCol="0">
            <a:spAutoFit/>
          </a:bodyPr>
          <a:lstStyle/>
          <a:p>
            <a:r>
              <a:rPr lang="zh-CN" altLang="en-US" b="1" dirty="0"/>
              <a:t>间接复合</a:t>
            </a:r>
          </a:p>
        </p:txBody>
      </p:sp>
      <mc:AlternateContent xmlns:mc="http://schemas.openxmlformats.org/markup-compatibility/2006" xmlns:a14="http://schemas.microsoft.com/office/drawing/2010/main">
        <mc:Choice Requires="a14">
          <p:sp>
            <p:nvSpPr>
              <p:cNvPr id="63" name="TextBox 62"/>
              <p:cNvSpPr txBox="1"/>
              <p:nvPr/>
            </p:nvSpPr>
            <p:spPr>
              <a:xfrm>
                <a:off x="6666001" y="5013921"/>
                <a:ext cx="11601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𝒃</m:t>
                      </m:r>
                      <m:r>
                        <a:rPr lang="en-US" altLang="zh-CN" b="1" i="1">
                          <a:latin typeface="Cambria Math"/>
                        </a:rPr>
                        <m:t>+</m:t>
                      </m:r>
                      <m:r>
                        <a:rPr lang="en-US" altLang="zh-CN" b="1" i="1">
                          <a:latin typeface="Cambria Math"/>
                        </a:rPr>
                        <m:t>𝒅</m:t>
                      </m:r>
                    </m:oMath>
                  </m:oMathPara>
                </a14:m>
                <a:endParaRPr lang="zh-CN" altLang="en-US"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6666001" y="5013921"/>
                <a:ext cx="1160125" cy="523220"/>
              </a:xfrm>
              <a:prstGeom prst="rect">
                <a:avLst/>
              </a:prstGeom>
              <a:blipFill>
                <a:blip r:embed="rId4"/>
                <a:stretch>
                  <a:fillRect/>
                </a:stretch>
              </a:blipFill>
            </p:spPr>
            <p:txBody>
              <a:bodyPr/>
              <a:lstStyle/>
              <a:p>
                <a:r>
                  <a:rPr lang="zh-CN" altLang="en-US">
                    <a:noFill/>
                  </a:rPr>
                  <a:t> </a:t>
                </a:r>
              </a:p>
            </p:txBody>
          </p:sp>
        </mc:Fallback>
      </mc:AlternateContent>
      <p:sp>
        <p:nvSpPr>
          <p:cNvPr id="64" name="TextBox 63"/>
          <p:cNvSpPr txBox="1"/>
          <p:nvPr/>
        </p:nvSpPr>
        <p:spPr>
          <a:xfrm>
            <a:off x="7805088" y="5046659"/>
            <a:ext cx="1627369" cy="523220"/>
          </a:xfrm>
          <a:prstGeom prst="rect">
            <a:avLst/>
          </a:prstGeom>
          <a:noFill/>
        </p:spPr>
        <p:txBody>
          <a:bodyPr wrap="none" rtlCol="0">
            <a:spAutoFit/>
          </a:bodyPr>
          <a:lstStyle/>
          <a:p>
            <a:r>
              <a:rPr lang="zh-CN" altLang="en-US" b="1" dirty="0"/>
              <a:t>产生过程</a:t>
            </a:r>
          </a:p>
        </p:txBody>
      </p:sp>
      <p:grpSp>
        <p:nvGrpSpPr>
          <p:cNvPr id="45" name="组合 44"/>
          <p:cNvGrpSpPr/>
          <p:nvPr/>
        </p:nvGrpSpPr>
        <p:grpSpPr>
          <a:xfrm>
            <a:off x="10029093" y="6448526"/>
            <a:ext cx="552450" cy="314325"/>
            <a:chOff x="5172075" y="6438900"/>
            <a:chExt cx="552450" cy="314325"/>
          </a:xfrm>
        </p:grpSpPr>
        <p:sp>
          <p:nvSpPr>
            <p:cNvPr id="49" name="棱台 4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90636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1.66667E-6 -1.11111E-6 L 1.66667E-6 0.09745 " pathEditMode="relative" rAng="0" ptsTypes="AA">
                                      <p:cBhvr>
                                        <p:cTn id="6" dur="2000" fill="hold"/>
                                        <p:tgtEl>
                                          <p:spTgt spid="11"/>
                                        </p:tgtEl>
                                        <p:attrNameLst>
                                          <p:attrName>ppt_x</p:attrName>
                                          <p:attrName>ppt_y</p:attrName>
                                        </p:attrNameLst>
                                      </p:cBhvr>
                                      <p:rCtr x="0" y="4861"/>
                                    </p:animMotion>
                                  </p:childTnLst>
                                </p:cTn>
                              </p:par>
                            </p:childTnLst>
                          </p:cTn>
                        </p:par>
                        <p:par>
                          <p:cTn id="7" fill="hold">
                            <p:stCondLst>
                              <p:cond delay="2000"/>
                            </p:stCondLst>
                            <p:childTnLst>
                              <p:par>
                                <p:cTn id="8" presetID="42" presetClass="path" presetSubtype="0" accel="50000" decel="50000" fill="hold" grpId="2" nodeType="afterEffect">
                                  <p:stCondLst>
                                    <p:cond delay="0"/>
                                  </p:stCondLst>
                                  <p:childTnLst>
                                    <p:animMotion origin="layout" path="M 1.66667E-6 0.09745 L 1.66667E-6 0.21065 " pathEditMode="relative" rAng="0" ptsTypes="AA">
                                      <p:cBhvr>
                                        <p:cTn id="9" dur="2000" fill="hold"/>
                                        <p:tgtEl>
                                          <p:spTgt spid="11"/>
                                        </p:tgtEl>
                                        <p:attrNameLst>
                                          <p:attrName>ppt_x</p:attrName>
                                          <p:attrName>ppt_y</p:attrName>
                                        </p:attrNameLst>
                                      </p:cBhvr>
                                      <p:rCtr x="0" y="5648"/>
                                    </p:animMotion>
                                  </p:childTnLst>
                                </p:cTn>
                              </p:par>
                            </p:childTnLst>
                          </p:cTn>
                        </p:par>
                        <p:par>
                          <p:cTn id="10" fill="hold">
                            <p:stCondLst>
                              <p:cond delay="4000"/>
                            </p:stCondLst>
                            <p:childTnLst>
                              <p:par>
                                <p:cTn id="11" presetID="1" presetClass="entr" presetSubtype="0" fill="hold" grpId="0" nodeType="afterEffect">
                                  <p:stCondLst>
                                    <p:cond delay="0"/>
                                  </p:stCondLst>
                                  <p:iterate type="lt">
                                    <p:tmAbs val="200"/>
                                  </p:iterate>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0"/>
                            </p:stCondLst>
                            <p:childTnLst>
                              <p:par>
                                <p:cTn id="20" presetID="42" presetClass="path" presetSubtype="0" accel="50000" decel="50000" fill="hold" grpId="1" nodeType="afterEffect">
                                  <p:stCondLst>
                                    <p:cond delay="0"/>
                                  </p:stCondLst>
                                  <p:childTnLst>
                                    <p:animMotion origin="layout" path="M 5.55112E-17 1.85185E-6 L 5.55112E-17 -0.11459 " pathEditMode="relative" rAng="0" ptsTypes="AA">
                                      <p:cBhvr>
                                        <p:cTn id="21" dur="2000" fill="hold"/>
                                        <p:tgtEl>
                                          <p:spTgt spid="26"/>
                                        </p:tgtEl>
                                        <p:attrNameLst>
                                          <p:attrName>ppt_x</p:attrName>
                                          <p:attrName>ppt_y</p:attrName>
                                        </p:attrNameLst>
                                      </p:cBhvr>
                                      <p:rCtr x="0" y="-5741"/>
                                    </p:animMotion>
                                  </p:childTnLst>
                                </p:cTn>
                              </p:par>
                            </p:childTnLst>
                          </p:cTn>
                        </p:par>
                        <p:par>
                          <p:cTn id="22" fill="hold">
                            <p:stCondLst>
                              <p:cond delay="2000"/>
                            </p:stCondLst>
                            <p:childTnLst>
                              <p:par>
                                <p:cTn id="23" presetID="42" presetClass="path" presetSubtype="0" accel="50000" decel="50000" fill="hold" grpId="2" nodeType="afterEffect">
                                  <p:stCondLst>
                                    <p:cond delay="0"/>
                                  </p:stCondLst>
                                  <p:childTnLst>
                                    <p:animMotion origin="layout" path="M 5.55112E-17 -0.11459 L 5.55112E-17 -0.21204 " pathEditMode="relative" rAng="0" ptsTypes="AA">
                                      <p:cBhvr>
                                        <p:cTn id="24" dur="2000" fill="hold"/>
                                        <p:tgtEl>
                                          <p:spTgt spid="26"/>
                                        </p:tgtEl>
                                        <p:attrNameLst>
                                          <p:attrName>ppt_x</p:attrName>
                                          <p:attrName>ppt_y</p:attrName>
                                        </p:attrNameLst>
                                      </p:cBhvr>
                                      <p:rCtr x="0" y="-4884"/>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200"/>
                                  </p:iterate>
                                  <p:childTnLst>
                                    <p:set>
                                      <p:cBhvr>
                                        <p:cTn id="72" dur="1" fill="hold">
                                          <p:stCondLst>
                                            <p:cond delay="0"/>
                                          </p:stCondLst>
                                        </p:cTn>
                                        <p:tgtEl>
                                          <p:spTgt spid="60"/>
                                        </p:tgtEl>
                                        <p:attrNameLst>
                                          <p:attrName>style.visibility</p:attrName>
                                        </p:attrNameLst>
                                      </p:cBhvr>
                                      <p:to>
                                        <p:strVal val="visible"/>
                                      </p:to>
                                    </p:set>
                                  </p:childTnLst>
                                </p:cTn>
                              </p:par>
                            </p:childTnLst>
                          </p:cTn>
                        </p:par>
                        <p:par>
                          <p:cTn id="73" fill="hold">
                            <p:stCondLst>
                              <p:cond delay="401"/>
                            </p:stCondLst>
                            <p:childTnLst>
                              <p:par>
                                <p:cTn id="74" presetID="1" presetClass="entr" presetSubtype="0" fill="hold" grpId="0" nodeType="afterEffect">
                                  <p:stCondLst>
                                    <p:cond delay="0"/>
                                  </p:stCondLst>
                                  <p:iterate type="lt">
                                    <p:tmAbs val="200"/>
                                  </p:iterate>
                                  <p:childTnLst>
                                    <p:set>
                                      <p:cBhvr>
                                        <p:cTn id="75" dur="1" fill="hold">
                                          <p:stCondLst>
                                            <p:cond delay="0"/>
                                          </p:stCondLst>
                                        </p:cTn>
                                        <p:tgtEl>
                                          <p:spTgt spid="6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iterate type="lt">
                                    <p:tmAbs val="200"/>
                                  </p:iterate>
                                  <p:childTnLst>
                                    <p:set>
                                      <p:cBhvr>
                                        <p:cTn id="79" dur="1" fill="hold">
                                          <p:stCondLst>
                                            <p:cond delay="0"/>
                                          </p:stCondLst>
                                        </p:cTn>
                                        <p:tgtEl>
                                          <p:spTgt spid="63"/>
                                        </p:tgtEl>
                                        <p:attrNameLst>
                                          <p:attrName>style.visibility</p:attrName>
                                        </p:attrNameLst>
                                      </p:cBhvr>
                                      <p:to>
                                        <p:strVal val="visible"/>
                                      </p:to>
                                    </p:set>
                                  </p:childTnLst>
                                </p:cTn>
                              </p:par>
                            </p:childTnLst>
                          </p:cTn>
                        </p:par>
                        <p:par>
                          <p:cTn id="80" fill="hold">
                            <p:stCondLst>
                              <p:cond delay="401"/>
                            </p:stCondLst>
                            <p:childTnLst>
                              <p:par>
                                <p:cTn id="81" presetID="1" presetClass="entr" presetSubtype="0" fill="hold" grpId="0" nodeType="afterEffect">
                                  <p:stCondLst>
                                    <p:cond delay="0"/>
                                  </p:stCondLst>
                                  <p:iterate type="lt">
                                    <p:tmAbs val="200"/>
                                  </p:iterate>
                                  <p:childTnLst>
                                    <p:set>
                                      <p:cBhvr>
                                        <p:cTn id="82" dur="1" fill="hold">
                                          <p:stCondLst>
                                            <p:cond delay="0"/>
                                          </p:stCondLst>
                                        </p:cTn>
                                        <p:tgtEl>
                                          <p:spTgt spid="64"/>
                                        </p:tgtEl>
                                        <p:attrNameLst>
                                          <p:attrName>style.visibility</p:attrName>
                                        </p:attrNameLst>
                                      </p:cBhvr>
                                      <p:to>
                                        <p:strVal val="visible"/>
                                      </p:to>
                                    </p:set>
                                  </p:childTnLst>
                                </p:cTn>
                              </p:par>
                            </p:childTnLst>
                          </p:cTn>
                        </p:par>
                        <p:par>
                          <p:cTn id="83" fill="hold">
                            <p:stCondLst>
                              <p:cond delay="1002"/>
                            </p:stCondLst>
                            <p:childTnLst>
                              <p:par>
                                <p:cTn id="84" presetID="22" presetClass="entr" presetSubtype="4" fill="hold"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1" grpId="2" animBg="1"/>
      <p:bldP spid="25" grpId="0" animBg="1"/>
      <p:bldP spid="26" grpId="0" animBg="1"/>
      <p:bldP spid="26" grpId="1" animBg="1"/>
      <p:bldP spid="26" grpId="2" animBg="1"/>
      <p:bldP spid="31" grpId="0"/>
      <p:bldP spid="32" grpId="0"/>
      <p:bldP spid="42" grpId="0"/>
      <p:bldP spid="43" grpId="0" animBg="1"/>
      <p:bldP spid="44" grpId="0" animBg="1"/>
      <p:bldP spid="47" grpId="0"/>
      <p:bldP spid="48" grpId="0" animBg="1"/>
      <p:bldP spid="51" grpId="0" animBg="1"/>
      <p:bldP spid="54" grpId="0"/>
      <p:bldP spid="55" grpId="0"/>
      <p:bldP spid="59" grpId="0"/>
      <p:bldP spid="60" grpId="0"/>
      <p:bldP spid="61" grpId="0"/>
      <p:bldP spid="62" grpId="0"/>
      <p:bldP spid="63"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512" y="-9819"/>
            <a:ext cx="6252818" cy="830997"/>
          </a:xfrm>
          <a:prstGeom prst="rect">
            <a:avLst/>
          </a:prstGeom>
        </p:spPr>
        <p:txBody>
          <a:bodyPr wrap="square">
            <a:spAutoFit/>
          </a:bodyPr>
          <a:lstStyle/>
          <a:p>
            <a:pPr>
              <a:lnSpc>
                <a:spcPct val="150000"/>
              </a:lnSpc>
            </a:pPr>
            <a:r>
              <a:rPr lang="en-US" altLang="zh-CN" sz="3200" b="1" dirty="0">
                <a:solidFill>
                  <a:srgbClr val="FF0000"/>
                </a:solidFill>
              </a:rPr>
              <a:t>6.5.2 </a:t>
            </a:r>
            <a:r>
              <a:rPr lang="zh-CN" altLang="en-US" sz="3200" b="1" dirty="0">
                <a:solidFill>
                  <a:srgbClr val="FF0000"/>
                </a:solidFill>
              </a:rPr>
              <a:t>引起复合和产生过程的机理</a:t>
            </a:r>
            <a:endParaRPr lang="en-US" altLang="zh-CN" sz="3200" b="1" dirty="0">
              <a:solidFill>
                <a:srgbClr val="FF0000"/>
              </a:solidFill>
            </a:endParaRPr>
          </a:p>
        </p:txBody>
      </p:sp>
      <p:sp>
        <p:nvSpPr>
          <p:cNvPr id="14" name="TextBox 13"/>
          <p:cNvSpPr txBox="1"/>
          <p:nvPr/>
        </p:nvSpPr>
        <p:spPr>
          <a:xfrm>
            <a:off x="1058153" y="897790"/>
            <a:ext cx="4793300" cy="523220"/>
          </a:xfrm>
          <a:prstGeom prst="rect">
            <a:avLst/>
          </a:prstGeom>
          <a:noFill/>
        </p:spPr>
        <p:txBody>
          <a:bodyPr wrap="none" rtlCol="0">
            <a:spAutoFit/>
          </a:bodyPr>
          <a:lstStyle/>
          <a:p>
            <a:r>
              <a:rPr lang="en-US" altLang="zh-CN" b="1" dirty="0">
                <a:solidFill>
                  <a:srgbClr val="002060"/>
                </a:solidFill>
              </a:rPr>
              <a:t>1.</a:t>
            </a:r>
            <a:r>
              <a:rPr lang="zh-CN" altLang="en-US" b="1" dirty="0">
                <a:solidFill>
                  <a:srgbClr val="002060"/>
                </a:solidFill>
              </a:rPr>
              <a:t>电子与电磁波的相互作用。</a:t>
            </a:r>
          </a:p>
        </p:txBody>
      </p:sp>
      <p:sp>
        <p:nvSpPr>
          <p:cNvPr id="15" name="TextBox 14"/>
          <p:cNvSpPr txBox="1"/>
          <p:nvPr/>
        </p:nvSpPr>
        <p:spPr>
          <a:xfrm>
            <a:off x="2369501" y="1581477"/>
            <a:ext cx="5955476" cy="523220"/>
          </a:xfrm>
          <a:prstGeom prst="rect">
            <a:avLst/>
          </a:prstGeom>
          <a:solidFill>
            <a:srgbClr val="FFCCFF"/>
          </a:solidFill>
        </p:spPr>
        <p:txBody>
          <a:bodyPr wrap="none" rtlCol="0">
            <a:spAutoFit/>
          </a:bodyPr>
          <a:lstStyle/>
          <a:p>
            <a:r>
              <a:rPr lang="zh-CN" altLang="en-US" b="1" dirty="0">
                <a:solidFill>
                  <a:srgbClr val="002060"/>
                </a:solidFill>
              </a:rPr>
              <a:t>光电导、光电探测器、太阳能电池、</a:t>
            </a:r>
          </a:p>
        </p:txBody>
      </p:sp>
      <p:sp>
        <p:nvSpPr>
          <p:cNvPr id="16" name="左大括号 15"/>
          <p:cNvSpPr/>
          <p:nvPr/>
        </p:nvSpPr>
        <p:spPr>
          <a:xfrm>
            <a:off x="935324" y="1559234"/>
            <a:ext cx="404037" cy="1244009"/>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1339361" y="1580988"/>
            <a:ext cx="902811" cy="523220"/>
          </a:xfrm>
          <a:prstGeom prst="rect">
            <a:avLst/>
          </a:prstGeom>
          <a:noFill/>
        </p:spPr>
        <p:txBody>
          <a:bodyPr wrap="none" rtlCol="0">
            <a:spAutoFit/>
          </a:bodyPr>
          <a:lstStyle/>
          <a:p>
            <a:r>
              <a:rPr lang="zh-CN" altLang="en-US" b="1" dirty="0">
                <a:solidFill>
                  <a:srgbClr val="002060"/>
                </a:solidFill>
              </a:rPr>
              <a:t>吸收</a:t>
            </a:r>
          </a:p>
        </p:txBody>
      </p:sp>
      <p:sp>
        <p:nvSpPr>
          <p:cNvPr id="18" name="TextBox 17"/>
          <p:cNvSpPr txBox="1"/>
          <p:nvPr/>
        </p:nvSpPr>
        <p:spPr>
          <a:xfrm>
            <a:off x="2369501" y="2240844"/>
            <a:ext cx="4512774" cy="523220"/>
          </a:xfrm>
          <a:prstGeom prst="rect">
            <a:avLst/>
          </a:prstGeom>
          <a:solidFill>
            <a:srgbClr val="FFCCFF"/>
          </a:solidFill>
        </p:spPr>
        <p:txBody>
          <a:bodyPr wrap="none" rtlCol="0">
            <a:spAutoFit/>
          </a:bodyPr>
          <a:lstStyle/>
          <a:p>
            <a:r>
              <a:rPr lang="zh-CN" altLang="en-US" b="1" dirty="0">
                <a:solidFill>
                  <a:srgbClr val="002060"/>
                </a:solidFill>
              </a:rPr>
              <a:t>发光二极管、半导体激光器</a:t>
            </a:r>
          </a:p>
        </p:txBody>
      </p:sp>
      <p:sp>
        <p:nvSpPr>
          <p:cNvPr id="19" name="TextBox 18"/>
          <p:cNvSpPr txBox="1"/>
          <p:nvPr/>
        </p:nvSpPr>
        <p:spPr>
          <a:xfrm>
            <a:off x="1339361" y="2240355"/>
            <a:ext cx="906017" cy="523220"/>
          </a:xfrm>
          <a:prstGeom prst="rect">
            <a:avLst/>
          </a:prstGeom>
          <a:noFill/>
        </p:spPr>
        <p:txBody>
          <a:bodyPr wrap="none" rtlCol="0">
            <a:spAutoFit/>
          </a:bodyPr>
          <a:lstStyle/>
          <a:p>
            <a:r>
              <a:rPr lang="zh-CN" altLang="en-US" b="1" dirty="0">
                <a:solidFill>
                  <a:srgbClr val="002060"/>
                </a:solidFill>
              </a:rPr>
              <a:t>辐射</a:t>
            </a:r>
          </a:p>
        </p:txBody>
      </p:sp>
      <p:sp>
        <p:nvSpPr>
          <p:cNvPr id="20" name="TextBox 19"/>
          <p:cNvSpPr txBox="1"/>
          <p:nvPr/>
        </p:nvSpPr>
        <p:spPr>
          <a:xfrm>
            <a:off x="1061835" y="2990416"/>
            <a:ext cx="6255239" cy="523220"/>
          </a:xfrm>
          <a:prstGeom prst="rect">
            <a:avLst/>
          </a:prstGeom>
          <a:noFill/>
        </p:spPr>
        <p:txBody>
          <a:bodyPr wrap="none" rtlCol="0">
            <a:spAutoFit/>
          </a:bodyPr>
          <a:lstStyle/>
          <a:p>
            <a:r>
              <a:rPr lang="en-US" altLang="zh-CN" b="1" dirty="0">
                <a:solidFill>
                  <a:srgbClr val="7030A0"/>
                </a:solidFill>
              </a:rPr>
              <a:t>2.</a:t>
            </a:r>
            <a:r>
              <a:rPr lang="zh-CN" altLang="en-US" b="1" dirty="0">
                <a:solidFill>
                  <a:srgbClr val="7030A0"/>
                </a:solidFill>
              </a:rPr>
              <a:t>电子与晶格振动（声子）相互作用。</a:t>
            </a:r>
          </a:p>
        </p:txBody>
      </p:sp>
      <p:sp>
        <p:nvSpPr>
          <p:cNvPr id="21" name="TextBox 20"/>
          <p:cNvSpPr txBox="1"/>
          <p:nvPr/>
        </p:nvSpPr>
        <p:spPr>
          <a:xfrm>
            <a:off x="3205179" y="3660342"/>
            <a:ext cx="3791423" cy="523220"/>
          </a:xfrm>
          <a:prstGeom prst="rect">
            <a:avLst/>
          </a:prstGeom>
          <a:solidFill>
            <a:srgbClr val="66FFFF"/>
          </a:solidFill>
        </p:spPr>
        <p:txBody>
          <a:bodyPr wrap="none" rtlCol="0">
            <a:spAutoFit/>
          </a:bodyPr>
          <a:lstStyle/>
          <a:p>
            <a:r>
              <a:rPr lang="zh-CN" altLang="en-US" b="1" dirty="0" smtClean="0">
                <a:solidFill>
                  <a:srgbClr val="002060"/>
                </a:solidFill>
              </a:rPr>
              <a:t>光辐射</a:t>
            </a:r>
            <a:r>
              <a:rPr lang="zh-CN" altLang="en-US" b="1" dirty="0">
                <a:solidFill>
                  <a:srgbClr val="002060"/>
                </a:solidFill>
              </a:rPr>
              <a:t>过程中辅助作用</a:t>
            </a:r>
          </a:p>
        </p:txBody>
      </p:sp>
      <p:sp>
        <p:nvSpPr>
          <p:cNvPr id="23" name="TextBox 22"/>
          <p:cNvSpPr txBox="1"/>
          <p:nvPr/>
        </p:nvSpPr>
        <p:spPr>
          <a:xfrm>
            <a:off x="912674" y="3646581"/>
            <a:ext cx="902811" cy="523220"/>
          </a:xfrm>
          <a:prstGeom prst="rect">
            <a:avLst/>
          </a:prstGeom>
          <a:noFill/>
        </p:spPr>
        <p:txBody>
          <a:bodyPr wrap="none" rtlCol="0">
            <a:spAutoFit/>
          </a:bodyPr>
          <a:lstStyle/>
          <a:p>
            <a:r>
              <a:rPr lang="zh-CN" altLang="en-US" b="1" dirty="0">
                <a:solidFill>
                  <a:srgbClr val="7030A0"/>
                </a:solidFill>
              </a:rPr>
              <a:t>吸收</a:t>
            </a:r>
          </a:p>
        </p:txBody>
      </p:sp>
      <p:sp>
        <p:nvSpPr>
          <p:cNvPr id="25" name="TextBox 24"/>
          <p:cNvSpPr txBox="1"/>
          <p:nvPr/>
        </p:nvSpPr>
        <p:spPr>
          <a:xfrm>
            <a:off x="2126600" y="3646581"/>
            <a:ext cx="906017" cy="523220"/>
          </a:xfrm>
          <a:prstGeom prst="rect">
            <a:avLst/>
          </a:prstGeom>
          <a:noFill/>
        </p:spPr>
        <p:txBody>
          <a:bodyPr wrap="none" rtlCol="0">
            <a:spAutoFit/>
          </a:bodyPr>
          <a:lstStyle/>
          <a:p>
            <a:r>
              <a:rPr lang="zh-CN" altLang="en-US" b="1" dirty="0">
                <a:solidFill>
                  <a:srgbClr val="7030A0"/>
                </a:solidFill>
              </a:rPr>
              <a:t>辐射</a:t>
            </a:r>
          </a:p>
        </p:txBody>
      </p:sp>
      <p:sp>
        <p:nvSpPr>
          <p:cNvPr id="26" name="TextBox 25"/>
          <p:cNvSpPr txBox="1"/>
          <p:nvPr/>
        </p:nvSpPr>
        <p:spPr>
          <a:xfrm>
            <a:off x="758706" y="4305855"/>
            <a:ext cx="3730508" cy="523220"/>
          </a:xfrm>
          <a:prstGeom prst="rect">
            <a:avLst/>
          </a:prstGeom>
          <a:noFill/>
        </p:spPr>
        <p:txBody>
          <a:bodyPr wrap="none" rtlCol="0">
            <a:spAutoFit/>
          </a:bodyPr>
          <a:lstStyle/>
          <a:p>
            <a:r>
              <a:rPr lang="en-US" altLang="zh-CN" b="1" dirty="0">
                <a:solidFill>
                  <a:schemeClr val="tx2"/>
                </a:solidFill>
              </a:rPr>
              <a:t>3.</a:t>
            </a:r>
            <a:r>
              <a:rPr lang="zh-CN" altLang="en-US" b="1" dirty="0">
                <a:solidFill>
                  <a:schemeClr val="tx2"/>
                </a:solidFill>
              </a:rPr>
              <a:t>电子之间相互作用。</a:t>
            </a:r>
          </a:p>
        </p:txBody>
      </p:sp>
      <p:cxnSp>
        <p:nvCxnSpPr>
          <p:cNvPr id="27" name="直接连接符 26"/>
          <p:cNvCxnSpPr/>
          <p:nvPr/>
        </p:nvCxnSpPr>
        <p:spPr>
          <a:xfrm>
            <a:off x="8447560" y="2206584"/>
            <a:ext cx="28627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73132" y="2952170"/>
            <a:ext cx="29371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310314" y="1889477"/>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30" name="TextBox 29"/>
          <p:cNvSpPr txBox="1"/>
          <p:nvPr/>
        </p:nvSpPr>
        <p:spPr>
          <a:xfrm>
            <a:off x="11329550" y="2819068"/>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sp>
        <p:nvSpPr>
          <p:cNvPr id="36" name="椭圆 35"/>
          <p:cNvSpPr/>
          <p:nvPr/>
        </p:nvSpPr>
        <p:spPr>
          <a:xfrm>
            <a:off x="8643466" y="2046918"/>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椭圆 36"/>
          <p:cNvSpPr/>
          <p:nvPr/>
        </p:nvSpPr>
        <p:spPr>
          <a:xfrm>
            <a:off x="10030627" y="2955507"/>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箭头连接符 37"/>
          <p:cNvCxnSpPr>
            <a:stCxn id="36" idx="4"/>
          </p:cNvCxnSpPr>
          <p:nvPr/>
        </p:nvCxnSpPr>
        <p:spPr>
          <a:xfrm>
            <a:off x="8707261" y="2174508"/>
            <a:ext cx="0" cy="8762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652542" y="2234099"/>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sp>
        <p:nvSpPr>
          <p:cNvPr id="40" name="椭圆 39"/>
          <p:cNvSpPr/>
          <p:nvPr/>
        </p:nvSpPr>
        <p:spPr>
          <a:xfrm>
            <a:off x="8909703" y="2060464"/>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直接箭头连接符 40"/>
          <p:cNvCxnSpPr>
            <a:stCxn id="40" idx="0"/>
          </p:cNvCxnSpPr>
          <p:nvPr/>
        </p:nvCxnSpPr>
        <p:spPr>
          <a:xfrm flipV="1">
            <a:off x="8973498" y="1403224"/>
            <a:ext cx="0" cy="6572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0030627" y="2060464"/>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a:stCxn id="42" idx="4"/>
            <a:endCxn id="37" idx="0"/>
          </p:cNvCxnSpPr>
          <p:nvPr/>
        </p:nvCxnSpPr>
        <p:spPr>
          <a:xfrm>
            <a:off x="10094422" y="2188055"/>
            <a:ext cx="0" cy="7674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334754" y="2323545"/>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b</a:t>
            </a:r>
            <a:endParaRPr lang="zh-CN" altLang="en-US" baseline="-25000" dirty="0">
              <a:latin typeface="Times New Roman" pitchFamily="18" charset="0"/>
              <a:cs typeface="Times New Roman" pitchFamily="18" charset="0"/>
            </a:endParaRPr>
          </a:p>
        </p:txBody>
      </p:sp>
      <p:sp>
        <p:nvSpPr>
          <p:cNvPr id="45" name="TextBox 44"/>
          <p:cNvSpPr txBox="1"/>
          <p:nvPr/>
        </p:nvSpPr>
        <p:spPr>
          <a:xfrm>
            <a:off x="9837679" y="2273615"/>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cxnSp>
        <p:nvCxnSpPr>
          <p:cNvPr id="46" name="直接箭头连接符 45"/>
          <p:cNvCxnSpPr/>
          <p:nvPr/>
        </p:nvCxnSpPr>
        <p:spPr>
          <a:xfrm flipV="1">
            <a:off x="9638689" y="2084038"/>
            <a:ext cx="0" cy="9666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678274" y="2265890"/>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d</a:t>
            </a:r>
            <a:endParaRPr lang="zh-CN" altLang="en-US" baseline="-25000" dirty="0">
              <a:latin typeface="Times New Roman" pitchFamily="18" charset="0"/>
              <a:cs typeface="Times New Roman" pitchFamily="18" charset="0"/>
            </a:endParaRPr>
          </a:p>
        </p:txBody>
      </p:sp>
      <p:sp>
        <p:nvSpPr>
          <p:cNvPr id="48" name="TextBox 47"/>
          <p:cNvSpPr txBox="1"/>
          <p:nvPr/>
        </p:nvSpPr>
        <p:spPr>
          <a:xfrm>
            <a:off x="2827583" y="5037742"/>
            <a:ext cx="3430747" cy="523220"/>
          </a:xfrm>
          <a:prstGeom prst="rect">
            <a:avLst/>
          </a:prstGeom>
          <a:noFill/>
        </p:spPr>
        <p:txBody>
          <a:bodyPr wrap="none" rtlCol="0">
            <a:spAutoFit/>
          </a:bodyPr>
          <a:lstStyle/>
          <a:p>
            <a:r>
              <a:rPr lang="zh-CN" altLang="en-US" b="1" dirty="0">
                <a:solidFill>
                  <a:schemeClr val="tx2"/>
                </a:solidFill>
              </a:rPr>
              <a:t>俄歇复合、俄歇跃迁</a:t>
            </a:r>
          </a:p>
        </p:txBody>
      </p:sp>
      <p:sp>
        <p:nvSpPr>
          <p:cNvPr id="50" name="椭圆 49"/>
          <p:cNvSpPr/>
          <p:nvPr/>
        </p:nvSpPr>
        <p:spPr>
          <a:xfrm>
            <a:off x="9389265" y="1408895"/>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箭头连接符 50"/>
          <p:cNvCxnSpPr>
            <a:stCxn id="50" idx="4"/>
          </p:cNvCxnSpPr>
          <p:nvPr/>
        </p:nvCxnSpPr>
        <p:spPr>
          <a:xfrm>
            <a:off x="9453060" y="1536485"/>
            <a:ext cx="0" cy="6976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10748024" y="2008608"/>
            <a:ext cx="0" cy="1042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242976" y="2977012"/>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箭头连接符 58"/>
          <p:cNvCxnSpPr/>
          <p:nvPr/>
        </p:nvCxnSpPr>
        <p:spPr>
          <a:xfrm flipH="1">
            <a:off x="10306359" y="3124248"/>
            <a:ext cx="412" cy="5708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0874384" y="3510137"/>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箭头连接符 61"/>
          <p:cNvCxnSpPr/>
          <p:nvPr/>
        </p:nvCxnSpPr>
        <p:spPr>
          <a:xfrm flipV="1">
            <a:off x="10927546" y="2915073"/>
            <a:ext cx="0" cy="5950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9180668" y="1442253"/>
            <a:ext cx="0" cy="2106913"/>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9846791" y="1372338"/>
            <a:ext cx="0" cy="2106913"/>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0502649" y="1467020"/>
            <a:ext cx="0" cy="2106913"/>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8787522" y="6419305"/>
            <a:ext cx="552450" cy="314325"/>
            <a:chOff x="5172075" y="6438900"/>
            <a:chExt cx="552450" cy="314325"/>
          </a:xfrm>
        </p:grpSpPr>
        <p:sp>
          <p:nvSpPr>
            <p:cNvPr id="52" name="棱台 5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53"/>
          <p:cNvSpPr txBox="1"/>
          <p:nvPr/>
        </p:nvSpPr>
        <p:spPr>
          <a:xfrm>
            <a:off x="6472563" y="6422609"/>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11038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200"/>
                                  </p:iterate>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200"/>
                                  </p:iterate>
                                  <p:childTnLst>
                                    <p:set>
                                      <p:cBhvr>
                                        <p:cTn id="47" dur="1" fill="hold">
                                          <p:stCondLst>
                                            <p:cond delay="0"/>
                                          </p:stCondLst>
                                        </p:cTn>
                                        <p:tgtEl>
                                          <p:spTgt spid="2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200"/>
                                  </p:iterate>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7"/>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5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childTnLst>
                                </p:cTn>
                              </p:par>
                            </p:childTnLst>
                          </p:cTn>
                        </p:par>
                        <p:par>
                          <p:cTn id="114" fill="hold">
                            <p:stCondLst>
                              <p:cond delay="0"/>
                            </p:stCondLst>
                            <p:childTnLst>
                              <p:par>
                                <p:cTn id="115" presetID="22" presetClass="entr" presetSubtype="4" fill="hold" nodeType="after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wipe(down)">
                                      <p:cBhvr>
                                        <p:cTn id="1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P spid="18" grpId="0" animBg="1"/>
      <p:bldP spid="19" grpId="0"/>
      <p:bldP spid="20" grpId="0"/>
      <p:bldP spid="21" grpId="0" animBg="1"/>
      <p:bldP spid="23" grpId="0"/>
      <p:bldP spid="25" grpId="0"/>
      <p:bldP spid="26" grpId="0"/>
      <p:bldP spid="29" grpId="0"/>
      <p:bldP spid="30" grpId="0"/>
      <p:bldP spid="36" grpId="0" animBg="1"/>
      <p:bldP spid="37" grpId="0" animBg="1"/>
      <p:bldP spid="39" grpId="0"/>
      <p:bldP spid="40" grpId="0" animBg="1"/>
      <p:bldP spid="42" grpId="0" animBg="1"/>
      <p:bldP spid="44" grpId="0"/>
      <p:bldP spid="45" grpId="0"/>
      <p:bldP spid="47" grpId="0"/>
      <p:bldP spid="48" grpId="0"/>
      <p:bldP spid="50" grpId="0" animBg="1"/>
      <p:bldP spid="58"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039" y="-26597"/>
            <a:ext cx="2882297" cy="830997"/>
          </a:xfrm>
          <a:prstGeom prst="rect">
            <a:avLst/>
          </a:prstGeom>
        </p:spPr>
        <p:txBody>
          <a:bodyPr wrap="square">
            <a:spAutoFit/>
          </a:bodyPr>
          <a:lstStyle/>
          <a:p>
            <a:pPr>
              <a:lnSpc>
                <a:spcPct val="150000"/>
              </a:lnSpc>
            </a:pPr>
            <a:r>
              <a:rPr lang="en-US" altLang="zh-CN" sz="3200" b="1" dirty="0">
                <a:solidFill>
                  <a:srgbClr val="FF0000"/>
                </a:solidFill>
              </a:rPr>
              <a:t>6.5.3 </a:t>
            </a:r>
            <a:r>
              <a:rPr lang="zh-CN" altLang="en-US" sz="3200" b="1" dirty="0">
                <a:solidFill>
                  <a:srgbClr val="FF0000"/>
                </a:solidFill>
              </a:rPr>
              <a:t>表面复合</a:t>
            </a:r>
            <a:endParaRPr lang="en-US" altLang="zh-CN" sz="3200" b="1" dirty="0">
              <a:solidFill>
                <a:srgbClr val="FF0000"/>
              </a:solidFill>
            </a:endParaRPr>
          </a:p>
        </p:txBody>
      </p:sp>
      <p:sp>
        <p:nvSpPr>
          <p:cNvPr id="3" name="矩形 2"/>
          <p:cNvSpPr/>
          <p:nvPr/>
        </p:nvSpPr>
        <p:spPr>
          <a:xfrm>
            <a:off x="2235429" y="2195087"/>
            <a:ext cx="7793664" cy="2246769"/>
          </a:xfrm>
          <a:prstGeom prst="rect">
            <a:avLst/>
          </a:prstGeom>
        </p:spPr>
        <p:txBody>
          <a:bodyPr wrap="square">
            <a:spAutoFit/>
          </a:bodyPr>
          <a:lstStyle/>
          <a:p>
            <a:r>
              <a:rPr lang="zh-CN" altLang="zh-CN" b="1" dirty="0"/>
              <a:t>表面复合实际上也是一种间接复合过程，只不过复合中心位于样品的表面。这种复合是通过禁带中表面能级进行的。表面复合对非平衡载流子稳态分布以及在非稳态情况下非平衡载流子的衰减过程有着重要影响，这里就不详细讲了。</a:t>
            </a:r>
            <a:endParaRPr lang="zh-CN" altLang="en-US" b="1" dirty="0"/>
          </a:p>
        </p:txBody>
      </p:sp>
      <p:grpSp>
        <p:nvGrpSpPr>
          <p:cNvPr id="4" name="组合 3"/>
          <p:cNvGrpSpPr/>
          <p:nvPr/>
        </p:nvGrpSpPr>
        <p:grpSpPr>
          <a:xfrm>
            <a:off x="10029093" y="6448526"/>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664796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836" y="0"/>
            <a:ext cx="3754166" cy="830997"/>
          </a:xfrm>
          <a:prstGeom prst="rect">
            <a:avLst/>
          </a:prstGeom>
        </p:spPr>
        <p:txBody>
          <a:bodyPr wrap="square">
            <a:spAutoFit/>
          </a:bodyPr>
          <a:lstStyle/>
          <a:p>
            <a:pPr>
              <a:lnSpc>
                <a:spcPct val="150000"/>
              </a:lnSpc>
            </a:pPr>
            <a:r>
              <a:rPr lang="en-US" altLang="zh-CN" sz="3200" b="1" dirty="0">
                <a:solidFill>
                  <a:srgbClr val="FF0000"/>
                </a:solidFill>
              </a:rPr>
              <a:t>6.5.4 </a:t>
            </a:r>
            <a:r>
              <a:rPr lang="zh-CN" altLang="en-US" sz="3200" b="1" dirty="0">
                <a:solidFill>
                  <a:srgbClr val="FF0000"/>
                </a:solidFill>
              </a:rPr>
              <a:t>直接辐射复合</a:t>
            </a:r>
            <a:endParaRPr lang="en-US" altLang="zh-CN" sz="3200" b="1" dirty="0">
              <a:solidFill>
                <a:srgbClr val="FF0000"/>
              </a:solidFill>
            </a:endParaRPr>
          </a:p>
        </p:txBody>
      </p:sp>
      <p:cxnSp>
        <p:nvCxnSpPr>
          <p:cNvPr id="3" name="直接连接符 2"/>
          <p:cNvCxnSpPr/>
          <p:nvPr/>
        </p:nvCxnSpPr>
        <p:spPr>
          <a:xfrm>
            <a:off x="1618820" y="2251765"/>
            <a:ext cx="16489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618820" y="3552481"/>
            <a:ext cx="16489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166293" y="1851932"/>
            <a:ext cx="659220" cy="523220"/>
          </a:xfrm>
          <a:prstGeom prst="rect">
            <a:avLst/>
          </a:prstGeom>
          <a:noFill/>
        </p:spPr>
        <p:txBody>
          <a:bodyPr wrap="squar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6" name="TextBox 5"/>
          <p:cNvSpPr txBox="1"/>
          <p:nvPr/>
        </p:nvSpPr>
        <p:spPr>
          <a:xfrm>
            <a:off x="3203996" y="3429094"/>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sp>
        <p:nvSpPr>
          <p:cNvPr id="7" name="椭圆 6"/>
          <p:cNvSpPr/>
          <p:nvPr/>
        </p:nvSpPr>
        <p:spPr>
          <a:xfrm>
            <a:off x="2579793" y="2113542"/>
            <a:ext cx="127590" cy="12759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椭圆 7"/>
          <p:cNvSpPr/>
          <p:nvPr/>
        </p:nvSpPr>
        <p:spPr>
          <a:xfrm>
            <a:off x="2579793" y="3552481"/>
            <a:ext cx="127590" cy="127590"/>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p:cNvCxnSpPr>
            <a:stCxn id="7" idx="4"/>
            <a:endCxn id="8" idx="0"/>
          </p:cNvCxnSpPr>
          <p:nvPr/>
        </p:nvCxnSpPr>
        <p:spPr>
          <a:xfrm>
            <a:off x="2643588" y="2241133"/>
            <a:ext cx="0" cy="1311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21039" y="2672956"/>
            <a:ext cx="34336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a</a:t>
            </a:r>
            <a:endParaRPr lang="zh-CN" altLang="en-US" baseline="-25000" dirty="0">
              <a:latin typeface="Times New Roman" pitchFamily="18" charset="0"/>
              <a:cs typeface="Times New Roman" pitchFamily="18" charset="0"/>
            </a:endParaRPr>
          </a:p>
        </p:txBody>
      </p:sp>
      <p:sp>
        <p:nvSpPr>
          <p:cNvPr id="19" name="任意多边形 18"/>
          <p:cNvSpPr/>
          <p:nvPr/>
        </p:nvSpPr>
        <p:spPr>
          <a:xfrm>
            <a:off x="2778642" y="2798371"/>
            <a:ext cx="946298" cy="117187"/>
          </a:xfrm>
          <a:custGeom>
            <a:avLst/>
            <a:gdLst>
              <a:gd name="connsiteX0" fmla="*/ 0 w 946298"/>
              <a:gd name="connsiteY0" fmla="*/ 0 h 117187"/>
              <a:gd name="connsiteX1" fmla="*/ 95693 w 946298"/>
              <a:gd name="connsiteY1" fmla="*/ 116958 h 117187"/>
              <a:gd name="connsiteX2" fmla="*/ 170121 w 946298"/>
              <a:gd name="connsiteY2" fmla="*/ 31898 h 117187"/>
              <a:gd name="connsiteX3" fmla="*/ 287079 w 946298"/>
              <a:gd name="connsiteY3" fmla="*/ 106326 h 117187"/>
              <a:gd name="connsiteX4" fmla="*/ 350875 w 946298"/>
              <a:gd name="connsiteY4" fmla="*/ 31898 h 117187"/>
              <a:gd name="connsiteX5" fmla="*/ 457200 w 946298"/>
              <a:gd name="connsiteY5" fmla="*/ 106326 h 117187"/>
              <a:gd name="connsiteX6" fmla="*/ 563526 w 946298"/>
              <a:gd name="connsiteY6" fmla="*/ 21265 h 117187"/>
              <a:gd name="connsiteX7" fmla="*/ 637954 w 946298"/>
              <a:gd name="connsiteY7" fmla="*/ 116958 h 117187"/>
              <a:gd name="connsiteX8" fmla="*/ 723014 w 946298"/>
              <a:gd name="connsiteY8" fmla="*/ 21265 h 117187"/>
              <a:gd name="connsiteX9" fmla="*/ 818707 w 946298"/>
              <a:gd name="connsiteY9" fmla="*/ 63795 h 117187"/>
              <a:gd name="connsiteX10" fmla="*/ 946298 w 946298"/>
              <a:gd name="connsiteY10" fmla="*/ 53163 h 1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6298" h="117187">
                <a:moveTo>
                  <a:pt x="0" y="0"/>
                </a:moveTo>
                <a:cubicBezTo>
                  <a:pt x="33669" y="55821"/>
                  <a:pt x="67339" y="111642"/>
                  <a:pt x="95693" y="116958"/>
                </a:cubicBezTo>
                <a:cubicBezTo>
                  <a:pt x="124047" y="122274"/>
                  <a:pt x="138223" y="33670"/>
                  <a:pt x="170121" y="31898"/>
                </a:cubicBezTo>
                <a:cubicBezTo>
                  <a:pt x="202019" y="30126"/>
                  <a:pt x="256953" y="106326"/>
                  <a:pt x="287079" y="106326"/>
                </a:cubicBezTo>
                <a:cubicBezTo>
                  <a:pt x="317205" y="106326"/>
                  <a:pt x="322522" y="31898"/>
                  <a:pt x="350875" y="31898"/>
                </a:cubicBezTo>
                <a:cubicBezTo>
                  <a:pt x="379228" y="31898"/>
                  <a:pt x="421758" y="108098"/>
                  <a:pt x="457200" y="106326"/>
                </a:cubicBezTo>
                <a:cubicBezTo>
                  <a:pt x="492642" y="104554"/>
                  <a:pt x="533400" y="19493"/>
                  <a:pt x="563526" y="21265"/>
                </a:cubicBezTo>
                <a:cubicBezTo>
                  <a:pt x="593652" y="23037"/>
                  <a:pt x="611373" y="116958"/>
                  <a:pt x="637954" y="116958"/>
                </a:cubicBezTo>
                <a:cubicBezTo>
                  <a:pt x="664535" y="116958"/>
                  <a:pt x="692889" y="30126"/>
                  <a:pt x="723014" y="21265"/>
                </a:cubicBezTo>
                <a:cubicBezTo>
                  <a:pt x="753140" y="12405"/>
                  <a:pt x="781493" y="58479"/>
                  <a:pt x="818707" y="63795"/>
                </a:cubicBezTo>
                <a:cubicBezTo>
                  <a:pt x="855921" y="69111"/>
                  <a:pt x="901109" y="61137"/>
                  <a:pt x="946298" y="53163"/>
                </a:cubicBezTo>
              </a:path>
            </a:pathLst>
          </a:custGeom>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TextBox 19"/>
              <p:cNvSpPr txBox="1"/>
              <p:nvPr/>
            </p:nvSpPr>
            <p:spPr>
              <a:xfrm>
                <a:off x="3612862" y="2595353"/>
                <a:ext cx="6889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h𝑣</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612862" y="2595353"/>
                <a:ext cx="688907" cy="523220"/>
              </a:xfrm>
              <a:prstGeom prst="rect">
                <a:avLst/>
              </a:prstGeom>
              <a:blipFill>
                <a:blip r:embed="rId3"/>
                <a:stretch>
                  <a:fillRect/>
                </a:stretch>
              </a:blipFill>
            </p:spPr>
            <p:txBody>
              <a:bodyPr/>
              <a:lstStyle/>
              <a:p>
                <a:r>
                  <a:rPr lang="zh-CN" altLang="en-US">
                    <a:noFill/>
                  </a:rPr>
                  <a:t> </a:t>
                </a:r>
              </a:p>
            </p:txBody>
          </p:sp>
        </mc:Fallback>
      </mc:AlternateContent>
      <p:sp>
        <p:nvSpPr>
          <p:cNvPr id="21" name="TextBox 20"/>
          <p:cNvSpPr txBox="1"/>
          <p:nvPr/>
        </p:nvSpPr>
        <p:spPr>
          <a:xfrm>
            <a:off x="4115518" y="1315938"/>
            <a:ext cx="6238084" cy="954107"/>
          </a:xfrm>
          <a:prstGeom prst="rect">
            <a:avLst/>
          </a:prstGeom>
          <a:noFill/>
        </p:spPr>
        <p:txBody>
          <a:bodyPr wrap="square" rtlCol="0">
            <a:spAutoFit/>
          </a:bodyPr>
          <a:lstStyle/>
          <a:p>
            <a:r>
              <a:rPr lang="zh-CN" altLang="en-US" b="1" dirty="0">
                <a:solidFill>
                  <a:srgbClr val="7030A0"/>
                </a:solidFill>
              </a:rPr>
              <a:t>直接辐射复合复合率</a:t>
            </a:r>
            <a:r>
              <a:rPr lang="en-US" altLang="zh-CN" b="1" i="1" dirty="0">
                <a:solidFill>
                  <a:srgbClr val="7030A0"/>
                </a:solidFill>
                <a:latin typeface="Times New Roman" pitchFamily="18" charset="0"/>
                <a:cs typeface="Times New Roman" pitchFamily="18" charset="0"/>
              </a:rPr>
              <a:t>R</a:t>
            </a:r>
            <a:r>
              <a:rPr lang="zh-CN" altLang="en-US" b="1" dirty="0">
                <a:solidFill>
                  <a:srgbClr val="7030A0"/>
                </a:solidFill>
              </a:rPr>
              <a:t>：单位时间单位体积内复合的电子</a:t>
            </a:r>
            <a:r>
              <a:rPr lang="en-US" altLang="zh-CN" b="1" dirty="0">
                <a:solidFill>
                  <a:srgbClr val="7030A0"/>
                </a:solidFill>
              </a:rPr>
              <a:t>-</a:t>
            </a:r>
            <a:r>
              <a:rPr lang="zh-CN" altLang="en-US" b="1" dirty="0">
                <a:solidFill>
                  <a:srgbClr val="7030A0"/>
                </a:solidFill>
              </a:rPr>
              <a:t>空穴对数。</a:t>
            </a:r>
          </a:p>
        </p:txBody>
      </p:sp>
      <mc:AlternateContent xmlns:mc="http://schemas.openxmlformats.org/markup-compatibility/2006" xmlns:a14="http://schemas.microsoft.com/office/drawing/2010/main">
        <mc:Choice Requires="a14">
          <p:sp>
            <p:nvSpPr>
              <p:cNvPr id="22" name="TextBox 21"/>
              <p:cNvSpPr txBox="1"/>
              <p:nvPr/>
            </p:nvSpPr>
            <p:spPr>
              <a:xfrm>
                <a:off x="5154278" y="2274445"/>
                <a:ext cx="16489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𝑹</m:t>
                      </m:r>
                      <m:r>
                        <a:rPr lang="en-US" altLang="zh-CN" b="1" i="1">
                          <a:latin typeface="Cambria Math"/>
                        </a:rPr>
                        <m:t>=</m:t>
                      </m:r>
                      <m:r>
                        <a:rPr lang="en-US" altLang="zh-CN" b="1" i="1">
                          <a:latin typeface="Cambria Math"/>
                        </a:rPr>
                        <m:t>𝒓𝒏𝒑</m:t>
                      </m:r>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5154278" y="2274445"/>
                <a:ext cx="1648978" cy="523220"/>
              </a:xfrm>
              <a:prstGeom prst="rect">
                <a:avLst/>
              </a:prstGeom>
              <a:blipFill>
                <a:blip r:embed="rId4"/>
                <a:stretch>
                  <a:fillRect/>
                </a:stretch>
              </a:blipFill>
            </p:spPr>
            <p:txBody>
              <a:bodyPr/>
              <a:lstStyle/>
              <a:p>
                <a:r>
                  <a:rPr lang="zh-CN" altLang="en-US">
                    <a:noFill/>
                  </a:rPr>
                  <a:t> </a:t>
                </a:r>
              </a:p>
            </p:txBody>
          </p:sp>
        </mc:Fallback>
      </mc:AlternateContent>
      <p:sp>
        <p:nvSpPr>
          <p:cNvPr id="23" name="TextBox 22"/>
          <p:cNvSpPr txBox="1"/>
          <p:nvPr/>
        </p:nvSpPr>
        <p:spPr>
          <a:xfrm>
            <a:off x="7479109" y="2274445"/>
            <a:ext cx="2127505"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r</a:t>
            </a:r>
            <a:r>
              <a:rPr lang="zh-CN" altLang="en-US" b="1" dirty="0"/>
              <a:t>：复合系数</a:t>
            </a:r>
          </a:p>
        </p:txBody>
      </p:sp>
      <p:sp>
        <p:nvSpPr>
          <p:cNvPr id="24" name="矩形 23"/>
          <p:cNvSpPr/>
          <p:nvPr/>
        </p:nvSpPr>
        <p:spPr>
          <a:xfrm>
            <a:off x="4115518" y="3139223"/>
            <a:ext cx="6436400" cy="954107"/>
          </a:xfrm>
          <a:prstGeom prst="rect">
            <a:avLst/>
          </a:prstGeom>
        </p:spPr>
        <p:txBody>
          <a:bodyPr wrap="square">
            <a:spAutoFit/>
          </a:bodyPr>
          <a:lstStyle/>
          <a:p>
            <a:r>
              <a:rPr lang="zh-CN" altLang="zh-CN" b="1" dirty="0">
                <a:solidFill>
                  <a:schemeClr val="tx2"/>
                </a:solidFill>
                <a:latin typeface="华文楷体" pitchFamily="2" charset="-122"/>
                <a:ea typeface="华文楷体" pitchFamily="2" charset="-122"/>
              </a:rPr>
              <a:t>在所有非简并情况下，产生率基本上是</a:t>
            </a:r>
            <a:r>
              <a:rPr lang="zh-CN" altLang="zh-CN" b="1" dirty="0" smtClean="0">
                <a:solidFill>
                  <a:schemeClr val="tx2"/>
                </a:solidFill>
                <a:latin typeface="华文楷体" pitchFamily="2" charset="-122"/>
                <a:ea typeface="华文楷体" pitchFamily="2" charset="-122"/>
              </a:rPr>
              <a:t>相同</a:t>
            </a:r>
            <a:r>
              <a:rPr lang="zh-CN" altLang="en-US" b="1" dirty="0" smtClean="0">
                <a:solidFill>
                  <a:schemeClr val="tx2"/>
                </a:solidFill>
                <a:latin typeface="华文楷体" pitchFamily="2" charset="-122"/>
                <a:ea typeface="华文楷体" pitchFamily="2" charset="-122"/>
              </a:rPr>
              <a:t>的</a:t>
            </a:r>
            <a:r>
              <a:rPr lang="zh-CN" altLang="zh-CN" b="1" dirty="0" smtClean="0">
                <a:solidFill>
                  <a:schemeClr val="tx2"/>
                </a:solidFill>
                <a:latin typeface="华文楷体" pitchFamily="2" charset="-122"/>
                <a:ea typeface="华文楷体" pitchFamily="2" charset="-122"/>
              </a:rPr>
              <a:t>，</a:t>
            </a:r>
            <a:r>
              <a:rPr lang="zh-CN" altLang="zh-CN" b="1" dirty="0">
                <a:solidFill>
                  <a:schemeClr val="tx2"/>
                </a:solidFill>
                <a:latin typeface="华文楷体" pitchFamily="2" charset="-122"/>
                <a:ea typeface="华文楷体" pitchFamily="2" charset="-122"/>
              </a:rPr>
              <a:t>都等于热平衡时的产生率</a:t>
            </a:r>
            <a:r>
              <a:rPr lang="en-US" altLang="zh-CN" b="1" i="1" dirty="0">
                <a:solidFill>
                  <a:schemeClr val="tx2"/>
                </a:solidFill>
                <a:latin typeface="Times New Roman" pitchFamily="18" charset="0"/>
                <a:ea typeface="华文楷体" pitchFamily="2" charset="-122"/>
                <a:cs typeface="Times New Roman" pitchFamily="18" charset="0"/>
              </a:rPr>
              <a:t>G</a:t>
            </a:r>
            <a:r>
              <a:rPr lang="en-US" altLang="zh-CN" b="1" baseline="-25000" dirty="0">
                <a:solidFill>
                  <a:schemeClr val="tx2"/>
                </a:solidFill>
                <a:latin typeface="华文楷体" pitchFamily="2" charset="-122"/>
                <a:ea typeface="华文楷体" pitchFamily="2" charset="-122"/>
              </a:rPr>
              <a:t>0</a:t>
            </a:r>
            <a:r>
              <a:rPr lang="zh-CN" altLang="en-US" b="1" baseline="-25000" dirty="0">
                <a:solidFill>
                  <a:schemeClr val="tx2"/>
                </a:solidFill>
                <a:latin typeface="华文楷体" pitchFamily="2" charset="-122"/>
                <a:ea typeface="华文楷体" pitchFamily="2" charset="-122"/>
              </a:rPr>
              <a:t>。</a:t>
            </a:r>
            <a:endParaRPr lang="zh-CN" altLang="en-US" b="1" dirty="0">
              <a:solidFill>
                <a:schemeClr val="tx2"/>
              </a:solidFill>
              <a:latin typeface="华文楷体" pitchFamily="2" charset="-122"/>
              <a:ea typeface="华文楷体" pitchFamily="2" charset="-122"/>
            </a:endParaRPr>
          </a:p>
        </p:txBody>
      </p:sp>
      <p:cxnSp>
        <p:nvCxnSpPr>
          <p:cNvPr id="30" name="直接箭头连接符 29"/>
          <p:cNvCxnSpPr/>
          <p:nvPr/>
        </p:nvCxnSpPr>
        <p:spPr>
          <a:xfrm flipV="1">
            <a:off x="1789815" y="2113543"/>
            <a:ext cx="10633" cy="15665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758879" y="4431895"/>
                <a:ext cx="15857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𝑮</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𝟎</m:t>
                          </m:r>
                        </m:sub>
                      </m:sSub>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758879" y="4431895"/>
                <a:ext cx="158575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98326" y="4431895"/>
                <a:ext cx="16430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m:t>
                      </m:r>
                      <m:r>
                        <a:rPr lang="en-US" altLang="zh-CN" b="1" i="1" smtClean="0">
                          <a:latin typeface="Cambria Math" panose="02040503050406030204" pitchFamily="18" charset="0"/>
                        </a:rPr>
                        <m:t>𝒓</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6098326" y="4431895"/>
                <a:ext cx="1643079"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646014" y="4453161"/>
                <a:ext cx="1360950" cy="53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m:t>
                      </m:r>
                      <m:r>
                        <a:rPr lang="en-US" altLang="zh-CN" b="1" i="1" smtClean="0">
                          <a:latin typeface="Cambria Math" panose="02040503050406030204" pitchFamily="18" charset="0"/>
                        </a:rPr>
                        <m:t>𝒓</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e>
                        <m:sup>
                          <m:r>
                            <a:rPr lang="en-US" altLang="zh-CN" b="1" i="1">
                              <a:latin typeface="Cambria Math"/>
                            </a:rPr>
                            <m:t>𝟐</m:t>
                          </m:r>
                        </m:sup>
                      </m:sSup>
                    </m:oMath>
                  </m:oMathPara>
                </a14:m>
                <a:endParaRPr lang="zh-CN" altLang="en-US"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7646014" y="4453161"/>
                <a:ext cx="1360950" cy="532966"/>
              </a:xfrm>
              <a:prstGeom prst="rect">
                <a:avLst/>
              </a:prstGeom>
              <a:blipFill>
                <a:blip r:embed="rId7"/>
                <a:stretch>
                  <a:fillRect/>
                </a:stretch>
              </a:blipFill>
            </p:spPr>
            <p:txBody>
              <a:bodyPr/>
              <a:lstStyle/>
              <a:p>
                <a:r>
                  <a:rPr lang="zh-CN" altLang="en-US">
                    <a:noFill/>
                  </a:rPr>
                  <a:t> </a:t>
                </a:r>
              </a:p>
            </p:txBody>
          </p:sp>
        </mc:Fallback>
      </mc:AlternateContent>
      <p:grpSp>
        <p:nvGrpSpPr>
          <p:cNvPr id="25" name="组合 24"/>
          <p:cNvGrpSpPr/>
          <p:nvPr/>
        </p:nvGrpSpPr>
        <p:grpSpPr>
          <a:xfrm>
            <a:off x="10029093" y="6448526"/>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7556233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0"/>
                                  </p:iterate>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0"/>
                                  </p:iterate>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34"/>
                                        </p:tgtEl>
                                        <p:attrNameLst>
                                          <p:attrName>style.visibility</p:attrName>
                                        </p:attrNameLst>
                                      </p:cBhvr>
                                      <p:to>
                                        <p:strVal val="visible"/>
                                      </p:to>
                                    </p:set>
                                  </p:childTnLst>
                                </p:cTn>
                              </p:par>
                            </p:childTnLst>
                          </p:cTn>
                        </p:par>
                        <p:par>
                          <p:cTn id="45" fill="hold">
                            <p:stCondLst>
                              <p:cond delay="2001"/>
                            </p:stCondLst>
                            <p:childTnLst>
                              <p:par>
                                <p:cTn id="46" presetID="22" presetClass="entr" presetSubtype="4"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p:bldP spid="23" grpId="0"/>
      <p:bldP spid="24"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2727" y="23737"/>
            <a:ext cx="3754166" cy="830997"/>
          </a:xfrm>
          <a:prstGeom prst="rect">
            <a:avLst/>
          </a:prstGeom>
        </p:spPr>
        <p:txBody>
          <a:bodyPr wrap="square">
            <a:spAutoFit/>
          </a:bodyPr>
          <a:lstStyle/>
          <a:p>
            <a:pPr>
              <a:lnSpc>
                <a:spcPct val="150000"/>
              </a:lnSpc>
            </a:pPr>
            <a:r>
              <a:rPr lang="en-US" altLang="zh-CN" sz="3200" b="1" dirty="0">
                <a:solidFill>
                  <a:srgbClr val="FF0000"/>
                </a:solidFill>
              </a:rPr>
              <a:t>6.5.4 </a:t>
            </a:r>
            <a:r>
              <a:rPr lang="zh-CN" altLang="en-US" sz="3200" b="1" dirty="0">
                <a:solidFill>
                  <a:srgbClr val="FF0000"/>
                </a:solidFill>
              </a:rPr>
              <a:t>直接辐射复合</a:t>
            </a:r>
            <a:endParaRPr lang="en-US" altLang="zh-CN" sz="3200" b="1" dirty="0">
              <a:solidFill>
                <a:srgbClr val="FF0000"/>
              </a:solidFill>
            </a:endParaRPr>
          </a:p>
        </p:txBody>
      </p:sp>
      <p:sp>
        <p:nvSpPr>
          <p:cNvPr id="3" name="TextBox 2"/>
          <p:cNvSpPr txBox="1"/>
          <p:nvPr/>
        </p:nvSpPr>
        <p:spPr>
          <a:xfrm>
            <a:off x="4306127" y="1204215"/>
            <a:ext cx="4152099" cy="523220"/>
          </a:xfrm>
          <a:prstGeom prst="rect">
            <a:avLst/>
          </a:prstGeom>
          <a:noFill/>
        </p:spPr>
        <p:txBody>
          <a:bodyPr wrap="none" rtlCol="0">
            <a:spAutoFit/>
          </a:bodyPr>
          <a:lstStyle/>
          <a:p>
            <a:r>
              <a:rPr lang="zh-CN" altLang="en-US" b="1" dirty="0"/>
              <a:t>非平衡时净复合率和寿命</a:t>
            </a:r>
          </a:p>
        </p:txBody>
      </p:sp>
      <mc:AlternateContent xmlns:mc="http://schemas.openxmlformats.org/markup-compatibility/2006" xmlns:a14="http://schemas.microsoft.com/office/drawing/2010/main">
        <mc:Choice Requires="a14">
          <p:sp>
            <p:nvSpPr>
              <p:cNvPr id="4" name="TextBox 3"/>
              <p:cNvSpPr txBox="1"/>
              <p:nvPr/>
            </p:nvSpPr>
            <p:spPr>
              <a:xfrm>
                <a:off x="4591057" y="1946871"/>
                <a:ext cx="44639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𝑼</m:t>
                      </m:r>
                      <m:r>
                        <a:rPr lang="en-US" altLang="zh-CN" b="1" i="1" smtClean="0">
                          <a:latin typeface="Cambria Math"/>
                        </a:rPr>
                        <m:t>=</m:t>
                      </m:r>
                      <m:r>
                        <a:rPr lang="en-US" altLang="zh-CN" b="1" i="1" smtClean="0">
                          <a:latin typeface="Cambria Math"/>
                        </a:rPr>
                        <m:t>𝑹</m:t>
                      </m:r>
                      <m:r>
                        <a:rPr lang="en-US" altLang="zh-CN" b="1" i="1" smtClean="0">
                          <a:latin typeface="Cambria Math"/>
                        </a:rPr>
                        <m:t>−</m:t>
                      </m:r>
                      <m:r>
                        <a:rPr lang="en-US" altLang="zh-CN" b="1" i="1" smtClean="0">
                          <a:latin typeface="Cambria Math"/>
                        </a:rPr>
                        <m:t>𝑮</m:t>
                      </m:r>
                      <m:r>
                        <a:rPr lang="en-US" altLang="zh-CN" b="1" i="1" smtClean="0">
                          <a:latin typeface="Cambria Math"/>
                        </a:rPr>
                        <m:t>=</m:t>
                      </m:r>
                      <m:r>
                        <a:rPr lang="en-US" altLang="zh-CN" b="1" i="1" smtClean="0">
                          <a:latin typeface="Cambria Math"/>
                        </a:rPr>
                        <m:t>𝒓𝒏𝒑</m:t>
                      </m:r>
                      <m:r>
                        <a:rPr lang="en-US" altLang="zh-CN" b="1" i="1" smtClean="0">
                          <a:latin typeface="Cambria Math"/>
                        </a:rPr>
                        <m:t>−</m:t>
                      </m:r>
                      <m:r>
                        <a:rPr lang="en-US" altLang="zh-CN" b="1" i="1" smtClean="0">
                          <a:latin typeface="Cambria Math" panose="02040503050406030204" pitchFamily="18" charset="0"/>
                        </a:rPr>
                        <m:t>𝒓</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591057" y="1946871"/>
                <a:ext cx="4463979" cy="523220"/>
              </a:xfrm>
              <a:prstGeom prst="rect">
                <a:avLst/>
              </a:prstGeom>
              <a:blipFill>
                <a:blip r:embed="rId3"/>
                <a:stretch>
                  <a:fillRect/>
                </a:stretch>
              </a:blipFill>
            </p:spPr>
            <p:txBody>
              <a:bodyPr/>
              <a:lstStyle/>
              <a:p>
                <a:r>
                  <a:rPr lang="zh-CN" altLang="en-US">
                    <a:noFill/>
                  </a:rPr>
                  <a:t> </a:t>
                </a:r>
              </a:p>
            </p:txBody>
          </p:sp>
        </mc:Fallback>
      </mc:AlternateContent>
      <p:sp>
        <p:nvSpPr>
          <p:cNvPr id="5" name="矩形 4"/>
          <p:cNvSpPr/>
          <p:nvPr/>
        </p:nvSpPr>
        <p:spPr>
          <a:xfrm>
            <a:off x="2868725" y="1946871"/>
            <a:ext cx="1627369" cy="523220"/>
          </a:xfrm>
          <a:prstGeom prst="rect">
            <a:avLst/>
          </a:prstGeom>
        </p:spPr>
        <p:txBody>
          <a:bodyPr wrap="none">
            <a:spAutoFit/>
          </a:bodyPr>
          <a:lstStyle/>
          <a:p>
            <a:r>
              <a:rPr lang="zh-CN" altLang="en-US" b="1" dirty="0"/>
              <a:t>净复合率</a:t>
            </a:r>
            <a:endParaRPr lang="zh-CN" altLang="en-US" dirty="0"/>
          </a:p>
        </p:txBody>
      </p:sp>
      <mc:AlternateContent xmlns:mc="http://schemas.openxmlformats.org/markup-compatibility/2006" xmlns:a14="http://schemas.microsoft.com/office/drawing/2010/main">
        <mc:Choice Requires="a14">
          <p:sp>
            <p:nvSpPr>
              <p:cNvPr id="6" name="TextBox 5"/>
              <p:cNvSpPr txBox="1"/>
              <p:nvPr/>
            </p:nvSpPr>
            <p:spPr>
              <a:xfrm>
                <a:off x="2539019" y="2694694"/>
                <a:ext cx="22610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𝒏</m:t>
                      </m:r>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539019" y="2694694"/>
                <a:ext cx="226100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52423" y="2719956"/>
                <a:ext cx="22321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4952423" y="2719956"/>
                <a:ext cx="2232150"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24815" y="2719956"/>
                <a:ext cx="16329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rPr>
                        <m:t>∆</m:t>
                      </m:r>
                      <m:r>
                        <a:rPr lang="en-US" altLang="zh-CN" b="1" i="1">
                          <a:latin typeface="Cambria Math"/>
                          <a:ea typeface="Cambria Math"/>
                        </a:rPr>
                        <m:t>𝒏</m:t>
                      </m:r>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7524815" y="2719956"/>
                <a:ext cx="163294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906812" y="3385811"/>
                <a:ext cx="4028667" cy="523220"/>
              </a:xfrm>
              <a:prstGeom prst="rect">
                <a:avLst/>
              </a:prstGeom>
              <a:solidFill>
                <a:srgbClr val="66FF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𝑼</m:t>
                      </m:r>
                      <m:r>
                        <a:rPr lang="en-US" altLang="zh-CN" b="1" i="1">
                          <a:latin typeface="Cambria Math"/>
                        </a:rPr>
                        <m:t>=</m:t>
                      </m:r>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e>
                      </m:d>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906812" y="3385811"/>
                <a:ext cx="4028667" cy="523220"/>
              </a:xfrm>
              <a:prstGeom prst="rect">
                <a:avLst/>
              </a:prstGeom>
              <a:blipFill>
                <a:blip r:embed="rId7"/>
                <a:stretch>
                  <a:fillRect/>
                </a:stretch>
              </a:blipFill>
            </p:spPr>
            <p:txBody>
              <a:bodyPr/>
              <a:lstStyle/>
              <a:p>
                <a:r>
                  <a:rPr lang="zh-CN" altLang="en-US">
                    <a:noFill/>
                  </a:rPr>
                  <a:t> </a:t>
                </a:r>
              </a:p>
            </p:txBody>
          </p:sp>
        </mc:Fallback>
      </mc:AlternateContent>
      <p:sp>
        <p:nvSpPr>
          <p:cNvPr id="10" name="TextBox 9"/>
          <p:cNvSpPr txBox="1"/>
          <p:nvPr/>
        </p:nvSpPr>
        <p:spPr>
          <a:xfrm>
            <a:off x="2419900" y="4229779"/>
            <a:ext cx="5929828" cy="523220"/>
          </a:xfrm>
          <a:prstGeom prst="rect">
            <a:avLst/>
          </a:prstGeom>
          <a:noFill/>
        </p:spPr>
        <p:txBody>
          <a:bodyPr wrap="none" rtlCol="0">
            <a:spAutoFit/>
          </a:bodyPr>
          <a:lstStyle/>
          <a:p>
            <a:r>
              <a:rPr lang="zh-CN" altLang="en-US" b="1" dirty="0">
                <a:solidFill>
                  <a:srgbClr val="7030A0"/>
                </a:solidFill>
              </a:rPr>
              <a:t>净复合率为非平衡载流子的复合率：</a:t>
            </a:r>
          </a:p>
        </p:txBody>
      </p:sp>
      <mc:AlternateContent xmlns:mc="http://schemas.openxmlformats.org/markup-compatibility/2006" xmlns:a14="http://schemas.microsoft.com/office/drawing/2010/main">
        <mc:Choice Requires="a14">
          <p:sp>
            <p:nvSpPr>
              <p:cNvPr id="11" name="TextBox 10"/>
              <p:cNvSpPr txBox="1"/>
              <p:nvPr/>
            </p:nvSpPr>
            <p:spPr>
              <a:xfrm>
                <a:off x="8201779" y="4041907"/>
                <a:ext cx="1448602" cy="898964"/>
              </a:xfrm>
              <a:prstGeom prst="rect">
                <a:avLst/>
              </a:prstGeom>
              <a:solidFill>
                <a:srgbClr val="66FF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𝑼</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8201779" y="4041907"/>
                <a:ext cx="1448602" cy="89896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06812" y="4940871"/>
                <a:ext cx="415671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begChr m:val="["/>
                          <m:endChr m:val="]"/>
                          <m:ctrlPr>
                            <a:rPr lang="en-US" altLang="zh-CN" b="1" i="1">
                              <a:latin typeface="Cambria Math" panose="02040503050406030204" pitchFamily="18" charset="0"/>
                            </a:rPr>
                          </m:ctrlPr>
                        </m:dPr>
                        <m:e>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e>
                          </m:d>
                        </m:e>
                      </m:d>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3906812" y="4940871"/>
                <a:ext cx="4156715" cy="523220"/>
              </a:xfrm>
              <a:prstGeom prst="rect">
                <a:avLst/>
              </a:prstGeom>
              <a:blipFill>
                <a:blip r:embed="rId9"/>
                <a:stretch>
                  <a:fillRect/>
                </a:stretch>
              </a:blipFill>
            </p:spPr>
            <p:txBody>
              <a:bodyPr/>
              <a:lstStyle/>
              <a:p>
                <a:r>
                  <a:rPr lang="zh-CN" altLang="en-US">
                    <a:noFill/>
                  </a:rPr>
                  <a:t> </a:t>
                </a:r>
              </a:p>
            </p:txBody>
          </p:sp>
        </mc:Fallback>
      </mc:AlternateContent>
      <p:sp>
        <p:nvSpPr>
          <p:cNvPr id="13" name="下弧形箭头 12"/>
          <p:cNvSpPr/>
          <p:nvPr/>
        </p:nvSpPr>
        <p:spPr>
          <a:xfrm rot="15972371">
            <a:off x="8874120" y="2468215"/>
            <a:ext cx="888102" cy="404245"/>
          </a:xfrm>
          <a:prstGeom prst="curvedUpArrow">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 name="组合 13"/>
          <p:cNvGrpSpPr/>
          <p:nvPr/>
        </p:nvGrpSpPr>
        <p:grpSpPr>
          <a:xfrm>
            <a:off x="10029093" y="6448526"/>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5773509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200"/>
                                  </p:iterate>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4401"/>
                            </p:stCondLst>
                            <p:childTnLst>
                              <p:par>
                                <p:cTn id="45" presetID="22" presetClass="entr" presetSubtype="4"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0" grpId="0"/>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8187" y="98751"/>
            <a:ext cx="3754166" cy="830997"/>
          </a:xfrm>
          <a:prstGeom prst="rect">
            <a:avLst/>
          </a:prstGeom>
        </p:spPr>
        <p:txBody>
          <a:bodyPr wrap="square">
            <a:spAutoFit/>
          </a:bodyPr>
          <a:lstStyle/>
          <a:p>
            <a:pPr>
              <a:lnSpc>
                <a:spcPct val="150000"/>
              </a:lnSpc>
            </a:pPr>
            <a:r>
              <a:rPr lang="en-US" altLang="zh-CN" sz="3200" b="1" dirty="0">
                <a:solidFill>
                  <a:srgbClr val="FF0000"/>
                </a:solidFill>
              </a:rPr>
              <a:t>6.5.4 </a:t>
            </a:r>
            <a:r>
              <a:rPr lang="zh-CN" altLang="en-US" sz="3200" b="1" dirty="0">
                <a:solidFill>
                  <a:srgbClr val="FF0000"/>
                </a:solidFill>
              </a:rPr>
              <a:t>直接辐射复合</a:t>
            </a:r>
            <a:endParaRPr lang="en-US" altLang="zh-CN" sz="3200" b="1" dirty="0">
              <a:solidFill>
                <a:srgbClr val="FF0000"/>
              </a:solidFill>
            </a:endParaRPr>
          </a:p>
        </p:txBody>
      </p:sp>
      <p:sp>
        <p:nvSpPr>
          <p:cNvPr id="3" name="TextBox 2"/>
          <p:cNvSpPr txBox="1"/>
          <p:nvPr/>
        </p:nvSpPr>
        <p:spPr>
          <a:xfrm>
            <a:off x="2398283" y="1304111"/>
            <a:ext cx="3070071" cy="523220"/>
          </a:xfrm>
          <a:prstGeom prst="rect">
            <a:avLst/>
          </a:prstGeom>
          <a:noFill/>
        </p:spPr>
        <p:txBody>
          <a:bodyPr wrap="none" rtlCol="0">
            <a:spAutoFit/>
          </a:bodyPr>
          <a:lstStyle/>
          <a:p>
            <a:r>
              <a:rPr lang="zh-CN" altLang="en-US" b="1" dirty="0"/>
              <a:t>非平衡载流子寿命</a:t>
            </a:r>
          </a:p>
        </p:txBody>
      </p:sp>
      <mc:AlternateContent xmlns:mc="http://schemas.openxmlformats.org/markup-compatibility/2006" xmlns:a14="http://schemas.microsoft.com/office/drawing/2010/main">
        <mc:Choice Requires="a14">
          <p:sp>
            <p:nvSpPr>
              <p:cNvPr id="4" name="TextBox 3"/>
              <p:cNvSpPr txBox="1"/>
              <p:nvPr/>
            </p:nvSpPr>
            <p:spPr>
              <a:xfrm>
                <a:off x="5606903" y="1313700"/>
                <a:ext cx="415671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begChr m:val="["/>
                          <m:endChr m:val="]"/>
                          <m:ctrlPr>
                            <a:rPr lang="en-US" altLang="zh-CN" b="1" i="1">
                              <a:latin typeface="Cambria Math" panose="02040503050406030204" pitchFamily="18" charset="0"/>
                            </a:rPr>
                          </m:ctrlPr>
                        </m:dPr>
                        <m:e>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𝒑</m:t>
                              </m:r>
                            </m:e>
                          </m:d>
                        </m:e>
                      </m:d>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5606903" y="1313700"/>
                <a:ext cx="4156715" cy="523220"/>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764935" y="3376419"/>
            <a:ext cx="1266693" cy="523220"/>
          </a:xfrm>
          <a:prstGeom prst="rect">
            <a:avLst/>
          </a:prstGeom>
          <a:noFill/>
        </p:spPr>
        <p:txBody>
          <a:bodyPr wrap="none" rtlCol="0">
            <a:spAutoFit/>
          </a:bodyPr>
          <a:lstStyle/>
          <a:p>
            <a:r>
              <a:rPr lang="zh-CN" altLang="en-US" b="1" dirty="0">
                <a:solidFill>
                  <a:schemeClr val="tx2"/>
                </a:solidFill>
              </a:rPr>
              <a:t>讨论：</a:t>
            </a:r>
          </a:p>
        </p:txBody>
      </p:sp>
      <p:sp>
        <p:nvSpPr>
          <p:cNvPr id="6" name="TextBox 5"/>
          <p:cNvSpPr txBox="1"/>
          <p:nvPr/>
        </p:nvSpPr>
        <p:spPr>
          <a:xfrm>
            <a:off x="3135943" y="2044414"/>
            <a:ext cx="1627369" cy="523220"/>
          </a:xfrm>
          <a:prstGeom prst="rect">
            <a:avLst/>
          </a:prstGeom>
          <a:noFill/>
        </p:spPr>
        <p:txBody>
          <a:bodyPr wrap="none" rtlCol="0">
            <a:spAutoFit/>
          </a:bodyPr>
          <a:lstStyle/>
          <a:p>
            <a:r>
              <a:rPr lang="zh-CN" altLang="en-US" b="1" dirty="0">
                <a:solidFill>
                  <a:schemeClr val="tx2"/>
                </a:solidFill>
              </a:rPr>
              <a:t>小注入：</a:t>
            </a:r>
          </a:p>
        </p:txBody>
      </p:sp>
      <mc:AlternateContent xmlns:mc="http://schemas.openxmlformats.org/markup-compatibility/2006" xmlns:a14="http://schemas.microsoft.com/office/drawing/2010/main">
        <mc:Choice Requires="a14">
          <p:sp>
            <p:nvSpPr>
              <p:cNvPr id="7" name="TextBox 6"/>
              <p:cNvSpPr txBox="1"/>
              <p:nvPr/>
            </p:nvSpPr>
            <p:spPr>
              <a:xfrm>
                <a:off x="4538023" y="2044414"/>
                <a:ext cx="24666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4538023" y="2044414"/>
                <a:ext cx="2466637"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04659" y="2077757"/>
                <a:ext cx="3293466" cy="523220"/>
              </a:xfrm>
              <a:prstGeom prst="rect">
                <a:avLst/>
              </a:prstGeom>
              <a:solidFill>
                <a:srgbClr val="99FF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begChr m:val="["/>
                          <m:endChr m:val="]"/>
                          <m:ctrlPr>
                            <a:rPr lang="en-US" altLang="zh-CN" b="1" i="1">
                              <a:latin typeface="Cambria Math" panose="02040503050406030204" pitchFamily="18" charset="0"/>
                            </a:rPr>
                          </m:ctrlPr>
                        </m:dPr>
                        <m:e>
                          <m:r>
                            <a:rPr lang="en-US" altLang="zh-CN" b="1" i="1">
                              <a:latin typeface="Cambria Math"/>
                            </a:rPr>
                            <m:t>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e>
                          </m:d>
                        </m:e>
                      </m:d>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7004659" y="2077757"/>
                <a:ext cx="3293466" cy="523220"/>
              </a:xfrm>
              <a:prstGeom prst="rect">
                <a:avLst/>
              </a:prstGeom>
              <a:blipFill>
                <a:blip r:embed="rId5"/>
                <a:stretch>
                  <a:fillRect/>
                </a:stretch>
              </a:blipFill>
            </p:spPr>
            <p:txBody>
              <a:bodyPr/>
              <a:lstStyle/>
              <a:p>
                <a:r>
                  <a:rPr lang="zh-CN" altLang="en-US">
                    <a:noFill/>
                  </a:rPr>
                  <a:t> </a:t>
                </a:r>
              </a:p>
            </p:txBody>
          </p:sp>
        </mc:Fallback>
      </mc:AlternateContent>
      <p:sp>
        <p:nvSpPr>
          <p:cNvPr id="9" name="TextBox 8"/>
          <p:cNvSpPr txBox="1"/>
          <p:nvPr/>
        </p:nvSpPr>
        <p:spPr>
          <a:xfrm>
            <a:off x="3135942" y="2805094"/>
            <a:ext cx="2348720" cy="523220"/>
          </a:xfrm>
          <a:prstGeom prst="rect">
            <a:avLst/>
          </a:prstGeom>
          <a:noFill/>
        </p:spPr>
        <p:txBody>
          <a:bodyPr wrap="none" rtlCol="0">
            <a:spAutoFit/>
          </a:bodyPr>
          <a:lstStyle/>
          <a:p>
            <a:r>
              <a:rPr lang="zh-CN" altLang="en-US" b="1" dirty="0">
                <a:solidFill>
                  <a:srgbClr val="002060"/>
                </a:solidFill>
              </a:rPr>
              <a:t>本征半导体：</a:t>
            </a:r>
          </a:p>
        </p:txBody>
      </p:sp>
      <mc:AlternateContent xmlns:mc="http://schemas.openxmlformats.org/markup-compatibility/2006" xmlns:a14="http://schemas.microsoft.com/office/drawing/2010/main">
        <mc:Choice Requires="a14">
          <p:sp>
            <p:nvSpPr>
              <p:cNvPr id="10" name="TextBox 9"/>
              <p:cNvSpPr txBox="1"/>
              <p:nvPr/>
            </p:nvSpPr>
            <p:spPr>
              <a:xfrm>
                <a:off x="5341670" y="2805094"/>
                <a:ext cx="2488117"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r>
                        <a:rPr lang="en-US" altLang="zh-CN" b="1" i="1">
                          <a:latin typeface="Cambria Math"/>
                        </a:rPr>
                        <m:t>=</m:t>
                      </m:r>
                      <m:r>
                        <a:rPr lang="en-US" altLang="zh-CN" b="1" i="1">
                          <a:latin typeface="Cambria Math"/>
                        </a:rPr>
                        <m:t>𝟏</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𝟐</m:t>
                          </m:r>
                          <m:r>
                            <a:rPr lang="en-US" altLang="zh-CN" b="1" i="1">
                              <a:latin typeface="Cambria Math"/>
                            </a:rPr>
                            <m:t>𝒓</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e>
                      </m:d>
                    </m:oMath>
                  </m:oMathPara>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341670" y="2805094"/>
                <a:ext cx="2488117" cy="523220"/>
              </a:xfrm>
              <a:prstGeom prst="rect">
                <a:avLst/>
              </a:prstGeom>
              <a:blipFill>
                <a:blip r:embed="rId6"/>
                <a:stretch>
                  <a:fillRect/>
                </a:stretch>
              </a:blipFill>
            </p:spPr>
            <p:txBody>
              <a:bodyPr/>
              <a:lstStyle/>
              <a:p>
                <a:r>
                  <a:rPr lang="zh-CN" altLang="en-US">
                    <a:noFill/>
                  </a:rPr>
                  <a:t> </a:t>
                </a:r>
              </a:p>
            </p:txBody>
          </p:sp>
        </mc:Fallback>
      </mc:AlternateContent>
      <p:sp>
        <p:nvSpPr>
          <p:cNvPr id="11" name="TextBox 10"/>
          <p:cNvSpPr txBox="1"/>
          <p:nvPr/>
        </p:nvSpPr>
        <p:spPr>
          <a:xfrm>
            <a:off x="3277043" y="3651714"/>
            <a:ext cx="2207656" cy="523220"/>
          </a:xfrm>
          <a:prstGeom prst="rect">
            <a:avLst/>
          </a:prstGeom>
          <a:noFill/>
        </p:spPr>
        <p:txBody>
          <a:bodyPr wrap="none" rtlCol="0">
            <a:spAutoFit/>
          </a:bodyPr>
          <a:lstStyle/>
          <a:p>
            <a:r>
              <a:rPr lang="en-US" altLang="zh-CN" b="1" dirty="0">
                <a:solidFill>
                  <a:srgbClr val="002060"/>
                </a:solidFill>
                <a:latin typeface="Times New Roman" pitchFamily="18" charset="0"/>
                <a:cs typeface="Times New Roman" pitchFamily="18" charset="0"/>
              </a:rPr>
              <a:t>n</a:t>
            </a:r>
            <a:r>
              <a:rPr lang="zh-CN" altLang="en-US" b="1" dirty="0">
                <a:solidFill>
                  <a:srgbClr val="002060"/>
                </a:solidFill>
              </a:rPr>
              <a:t>型半导体：</a:t>
            </a:r>
          </a:p>
        </p:txBody>
      </p:sp>
      <mc:AlternateContent xmlns:mc="http://schemas.openxmlformats.org/markup-compatibility/2006" xmlns:a14="http://schemas.microsoft.com/office/drawing/2010/main">
        <mc:Choice Requires="a14">
          <p:sp>
            <p:nvSpPr>
              <p:cNvPr id="12" name="TextBox 11"/>
              <p:cNvSpPr txBox="1"/>
              <p:nvPr/>
            </p:nvSpPr>
            <p:spPr>
              <a:xfrm>
                <a:off x="5313957" y="3638029"/>
                <a:ext cx="16033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5313957" y="3638029"/>
                <a:ext cx="1603388"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004659" y="3651714"/>
                <a:ext cx="237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7004659" y="3651714"/>
                <a:ext cx="2370072"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29787" y="2805094"/>
                <a:ext cx="3195042"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         </m:t>
                      </m:r>
                      <m:r>
                        <a:rPr lang="en-US" altLang="zh-CN" b="1" i="1">
                          <a:latin typeface="Cambria Math"/>
                        </a:rPr>
                        <m:t>𝒓</m:t>
                      </m:r>
                      <m:r>
                        <a:rPr lang="en-US" altLang="zh-CN" b="1" i="1">
                          <a:latin typeface="Cambria Math"/>
                        </a:rPr>
                        <m:t>=</m:t>
                      </m:r>
                      <m:r>
                        <a:rPr lang="en-US" altLang="zh-CN" b="1" i="1">
                          <a:latin typeface="Cambria Math"/>
                        </a:rPr>
                        <m:t>𝟏</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e>
                      </m:d>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7829787" y="2805094"/>
                <a:ext cx="3195042" cy="523220"/>
              </a:xfrm>
              <a:prstGeom prst="rect">
                <a:avLst/>
              </a:prstGeom>
              <a:blipFill>
                <a:blip r:embed="rId9"/>
                <a:stretch>
                  <a:fillRect/>
                </a:stretch>
              </a:blipFill>
            </p:spPr>
            <p:txBody>
              <a:bodyPr/>
              <a:lstStyle/>
              <a:p>
                <a:r>
                  <a:rPr lang="zh-CN" altLang="en-US">
                    <a:noFill/>
                  </a:rPr>
                  <a:t> </a:t>
                </a:r>
              </a:p>
            </p:txBody>
          </p:sp>
        </mc:Fallback>
      </mc:AlternateContent>
      <p:sp>
        <p:nvSpPr>
          <p:cNvPr id="15" name="TextBox 14"/>
          <p:cNvSpPr txBox="1"/>
          <p:nvPr/>
        </p:nvSpPr>
        <p:spPr>
          <a:xfrm>
            <a:off x="3277043" y="4410170"/>
            <a:ext cx="2188420" cy="523220"/>
          </a:xfrm>
          <a:prstGeom prst="rect">
            <a:avLst/>
          </a:prstGeom>
          <a:noFill/>
        </p:spPr>
        <p:txBody>
          <a:bodyPr wrap="none" rtlCol="0">
            <a:spAutoFit/>
          </a:bodyPr>
          <a:lstStyle/>
          <a:p>
            <a:r>
              <a:rPr lang="en-US" altLang="zh-CN" b="1" dirty="0">
                <a:solidFill>
                  <a:srgbClr val="002060"/>
                </a:solidFill>
                <a:latin typeface="Times New Roman" pitchFamily="18" charset="0"/>
                <a:cs typeface="Times New Roman" pitchFamily="18" charset="0"/>
              </a:rPr>
              <a:t>p</a:t>
            </a:r>
            <a:r>
              <a:rPr lang="zh-CN" altLang="en-US" b="1" dirty="0">
                <a:solidFill>
                  <a:srgbClr val="002060"/>
                </a:solidFill>
              </a:rPr>
              <a:t>型半导体：</a:t>
            </a:r>
          </a:p>
        </p:txBody>
      </p:sp>
      <mc:AlternateContent xmlns:mc="http://schemas.openxmlformats.org/markup-compatibility/2006" xmlns:a14="http://schemas.microsoft.com/office/drawing/2010/main">
        <mc:Choice Requires="a14">
          <p:sp>
            <p:nvSpPr>
              <p:cNvPr id="16" name="TextBox 15"/>
              <p:cNvSpPr txBox="1"/>
              <p:nvPr/>
            </p:nvSpPr>
            <p:spPr>
              <a:xfrm>
                <a:off x="5313957" y="4396485"/>
                <a:ext cx="16033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313957" y="4396485"/>
                <a:ext cx="1603388"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004659" y="4410170"/>
                <a:ext cx="23604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𝒊</m:t>
                          </m:r>
                        </m:sub>
                      </m:sSub>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𝒊</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7004659" y="4410170"/>
                <a:ext cx="2360454" cy="523220"/>
              </a:xfrm>
              <a:prstGeom prst="rect">
                <a:avLst/>
              </a:prstGeom>
              <a:blipFill>
                <a:blip r:embed="rId11"/>
                <a:stretch>
                  <a:fillRect/>
                </a:stretch>
              </a:blipFill>
            </p:spPr>
            <p:txBody>
              <a:bodyPr/>
              <a:lstStyle/>
              <a:p>
                <a:r>
                  <a:rPr lang="zh-CN" altLang="en-US">
                    <a:noFill/>
                  </a:rPr>
                  <a:t> </a:t>
                </a:r>
              </a:p>
            </p:txBody>
          </p:sp>
        </mc:Fallback>
      </mc:AlternateContent>
      <p:sp>
        <p:nvSpPr>
          <p:cNvPr id="18" name="TextBox 17"/>
          <p:cNvSpPr txBox="1"/>
          <p:nvPr/>
        </p:nvSpPr>
        <p:spPr>
          <a:xfrm>
            <a:off x="3088639" y="5227094"/>
            <a:ext cx="1627369" cy="523220"/>
          </a:xfrm>
          <a:prstGeom prst="rect">
            <a:avLst/>
          </a:prstGeom>
          <a:noFill/>
        </p:spPr>
        <p:txBody>
          <a:bodyPr wrap="none" rtlCol="0">
            <a:spAutoFit/>
          </a:bodyPr>
          <a:lstStyle/>
          <a:p>
            <a:r>
              <a:rPr lang="zh-CN" altLang="en-US" b="1" dirty="0">
                <a:solidFill>
                  <a:schemeClr val="tx2"/>
                </a:solidFill>
              </a:rPr>
              <a:t>大注入：</a:t>
            </a:r>
          </a:p>
        </p:txBody>
      </p:sp>
      <mc:AlternateContent xmlns:mc="http://schemas.openxmlformats.org/markup-compatibility/2006" xmlns:a14="http://schemas.microsoft.com/office/drawing/2010/main">
        <mc:Choice Requires="a14">
          <p:sp>
            <p:nvSpPr>
              <p:cNvPr id="19" name="TextBox 18"/>
              <p:cNvSpPr txBox="1"/>
              <p:nvPr/>
            </p:nvSpPr>
            <p:spPr>
              <a:xfrm>
                <a:off x="4490718" y="5227094"/>
                <a:ext cx="24666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4490718" y="5227094"/>
                <a:ext cx="2466636"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57355" y="5260437"/>
                <a:ext cx="2251578" cy="523220"/>
              </a:xfrm>
              <a:prstGeom prst="rect">
                <a:avLst/>
              </a:prstGeom>
              <a:solidFill>
                <a:srgbClr val="99FF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𝝉</m:t>
                      </m:r>
                      <m:r>
                        <a:rPr lang="en-US" altLang="zh-CN" b="1" i="1">
                          <a:latin typeface="Cambria Math"/>
                        </a:rPr>
                        <m:t>=</m:t>
                      </m:r>
                      <m:r>
                        <a:rPr lang="en-US" altLang="zh-CN" b="1" i="1">
                          <a:latin typeface="Cambria Math"/>
                        </a:rPr>
                        <m:t>𝟏</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𝒓</m:t>
                          </m:r>
                          <m:r>
                            <a:rPr lang="en-US" altLang="zh-CN" b="1" i="1">
                              <a:latin typeface="Cambria Math"/>
                              <a:ea typeface="Cambria Math"/>
                            </a:rPr>
                            <m:t>∆</m:t>
                          </m:r>
                          <m:r>
                            <a:rPr lang="en-US" altLang="zh-CN" b="1" i="1">
                              <a:latin typeface="Cambria Math"/>
                              <a:ea typeface="Cambria Math"/>
                            </a:rPr>
                            <m:t>𝒑</m:t>
                          </m:r>
                        </m:e>
                      </m:d>
                    </m:oMath>
                  </m:oMathPara>
                </a14:m>
                <a:endParaRPr lang="zh-CN" alt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6957355" y="5260437"/>
                <a:ext cx="2251578" cy="523220"/>
              </a:xfrm>
              <a:prstGeom prst="rect">
                <a:avLst/>
              </a:prstGeom>
              <a:blipFill>
                <a:blip r:embed="rId13"/>
                <a:stretch>
                  <a:fillRect/>
                </a:stretch>
              </a:blipFill>
            </p:spPr>
            <p:txBody>
              <a:bodyPr/>
              <a:lstStyle/>
              <a:p>
                <a:r>
                  <a:rPr lang="zh-CN" altLang="en-US">
                    <a:noFill/>
                  </a:rPr>
                  <a:t> </a:t>
                </a:r>
              </a:p>
            </p:txBody>
          </p:sp>
        </mc:Fallback>
      </mc:AlternateContent>
      <p:grpSp>
        <p:nvGrpSpPr>
          <p:cNvPr id="21" name="组合 20"/>
          <p:cNvGrpSpPr/>
          <p:nvPr/>
        </p:nvGrpSpPr>
        <p:grpSpPr>
          <a:xfrm>
            <a:off x="10029093" y="6448526"/>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9209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1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200"/>
                                  </p:iterate>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200"/>
                                  </p:iterate>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200"/>
                                  </p:iterate>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10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type="lt">
                                    <p:tmAbs val="200"/>
                                  </p:iterate>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200"/>
                                  </p:iterate>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1000"/>
                                        <p:tgtEl>
                                          <p:spTgt spid="20"/>
                                        </p:tgtEl>
                                      </p:cBhvr>
                                    </p:animEffect>
                                  </p:childTnLst>
                                </p:cTn>
                              </p:par>
                            </p:childTnLst>
                          </p:cTn>
                        </p:par>
                        <p:par>
                          <p:cTn id="69" fill="hold">
                            <p:stCondLst>
                              <p:cond delay="1000"/>
                            </p:stCondLst>
                            <p:childTnLst>
                              <p:par>
                                <p:cTn id="70" presetID="22" presetClass="entr" presetSubtype="4" fill="hold"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p:bldP spid="12" grpId="0"/>
      <p:bldP spid="13" grpId="0"/>
      <p:bldP spid="14" grpId="0" animBg="1"/>
      <p:bldP spid="15" grpId="0"/>
      <p:bldP spid="16" grpId="0"/>
      <p:bldP spid="17" grpId="0"/>
      <p:bldP spid="18" grpId="0"/>
      <p:bldP spid="19"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0"/>
            <a:ext cx="11387667" cy="1143000"/>
          </a:xfrm>
        </p:spPr>
        <p:txBody>
          <a:bodyPr/>
          <a:lstStyle/>
          <a:p>
            <a:r>
              <a:rPr lang="zh-CN" altLang="en-US" dirty="0" smtClean="0"/>
              <a:t>错误更正</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1795244" y="951928"/>
                <a:ext cx="1408975"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zh-CN" altLang="en-US" b="0" i="1" smtClean="0">
                              <a:latin typeface="Cambria Math" panose="02040503050406030204" pitchFamily="18" charset="0"/>
                            </a:rPr>
                            <m:t>𝜏</m:t>
                          </m:r>
                        </m:den>
                      </m:f>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795244" y="951928"/>
                <a:ext cx="1408975" cy="898964"/>
              </a:xfrm>
              <a:prstGeom prst="rect">
                <a:avLst/>
              </a:prstGeom>
              <a:blipFill>
                <a:blip r:embed="rId3"/>
                <a:stretch>
                  <a:fillRect/>
                </a:stretch>
              </a:blipFill>
            </p:spPr>
            <p:txBody>
              <a:bodyPr/>
              <a:lstStyle/>
              <a:p>
                <a:r>
                  <a:rPr lang="zh-CN" altLang="en-US">
                    <a:noFill/>
                  </a:rPr>
                  <a:t> </a:t>
                </a:r>
              </a:p>
            </p:txBody>
          </p:sp>
        </mc:Fallback>
      </mc:AlternateContent>
      <p:sp>
        <p:nvSpPr>
          <p:cNvPr id="4" name="文本框 3"/>
          <p:cNvSpPr txBox="1"/>
          <p:nvPr/>
        </p:nvSpPr>
        <p:spPr>
          <a:xfrm>
            <a:off x="3397541" y="1143000"/>
            <a:ext cx="6288901" cy="523220"/>
          </a:xfrm>
          <a:prstGeom prst="rect">
            <a:avLst/>
          </a:prstGeom>
          <a:noFill/>
        </p:spPr>
        <p:txBody>
          <a:bodyPr wrap="none" rtlCol="0">
            <a:spAutoFit/>
          </a:bodyPr>
          <a:lstStyle/>
          <a:p>
            <a:r>
              <a:rPr lang="zh-CN" altLang="en-US" dirty="0" smtClean="0"/>
              <a:t>在前面的课程中这个公式是不正确的。</a:t>
            </a:r>
            <a:endParaRPr lang="zh-CN" altLang="en-US" dirty="0"/>
          </a:p>
        </p:txBody>
      </p:sp>
      <p:sp>
        <p:nvSpPr>
          <p:cNvPr id="5" name="文本框 4"/>
          <p:cNvSpPr txBox="1"/>
          <p:nvPr/>
        </p:nvSpPr>
        <p:spPr>
          <a:xfrm>
            <a:off x="1224793" y="1850892"/>
            <a:ext cx="10082635" cy="523220"/>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R</a:t>
            </a:r>
            <a:r>
              <a:rPr lang="zh-CN" altLang="en-US" dirty="0" smtClean="0"/>
              <a:t>是载流子的复合率，单位时间单位体积电子</a:t>
            </a:r>
            <a:r>
              <a:rPr lang="en-US" altLang="zh-CN" dirty="0" smtClean="0"/>
              <a:t>-</a:t>
            </a:r>
            <a:r>
              <a:rPr lang="zh-CN" altLang="en-US" dirty="0" smtClean="0"/>
              <a:t>空穴复合对数。</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344926" y="2385604"/>
                <a:ext cx="701987"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num>
                        <m:den>
                          <m:r>
                            <a:rPr lang="zh-CN" altLang="en-US" i="1">
                              <a:latin typeface="Cambria Math" panose="02040503050406030204" pitchFamily="18" charset="0"/>
                            </a:rPr>
                            <m:t>𝜏</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344926" y="2385604"/>
                <a:ext cx="701987" cy="901785"/>
              </a:xfrm>
              <a:prstGeom prst="rect">
                <a:avLst/>
              </a:prstGeom>
              <a:blipFill>
                <a:blip r:embed="rId4"/>
                <a:stretch>
                  <a:fillRect/>
                </a:stretch>
              </a:blipFill>
            </p:spPr>
            <p:txBody>
              <a:bodyPr/>
              <a:lstStyle/>
              <a:p>
                <a:r>
                  <a:rPr lang="zh-CN" altLang="en-US">
                    <a:noFill/>
                  </a:rPr>
                  <a:t> </a:t>
                </a:r>
              </a:p>
            </p:txBody>
          </p:sp>
        </mc:Fallback>
      </mc:AlternateContent>
      <p:sp>
        <p:nvSpPr>
          <p:cNvPr id="8" name="文本框 7"/>
          <p:cNvSpPr txBox="1"/>
          <p:nvPr/>
        </p:nvSpPr>
        <p:spPr>
          <a:xfrm>
            <a:off x="1795244" y="2604778"/>
            <a:ext cx="7366119" cy="523220"/>
          </a:xfrm>
          <a:prstGeom prst="rect">
            <a:avLst/>
          </a:prstGeom>
          <a:noFill/>
        </p:spPr>
        <p:txBody>
          <a:bodyPr wrap="none" rtlCol="0">
            <a:spAutoFit/>
          </a:bodyPr>
          <a:lstStyle/>
          <a:p>
            <a:r>
              <a:rPr lang="zh-CN" altLang="en-US" dirty="0" smtClean="0"/>
              <a:t>是单位时间单位体积非平衡载流子复合数量。</a:t>
            </a:r>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9161363" y="2385604"/>
                <a:ext cx="1408975"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zh-CN" altLang="en-US" b="0" i="1" smtClean="0">
                              <a:latin typeface="Cambria Math" panose="02040503050406030204" pitchFamily="18" charset="0"/>
                            </a:rPr>
                            <m:t>𝜏</m:t>
                          </m:r>
                        </m:den>
                      </m:f>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9161363" y="2385604"/>
                <a:ext cx="1408975" cy="9017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079658" y="3258258"/>
                <a:ext cx="3609899" cy="523220"/>
              </a:xfrm>
              <a:prstGeom prst="rect">
                <a:avLst/>
              </a:prstGeom>
              <a:noFill/>
            </p:spPr>
            <p:txBody>
              <a:bodyPr wrap="none" rtlCol="0">
                <a:spAutoFit/>
              </a:bodyPr>
              <a:lstStyle/>
              <a:p>
                <a:r>
                  <a:rPr lang="zh-CN" altLang="en-US" b="0" dirty="0" smtClean="0">
                    <a:ea typeface="Cambria Math" panose="02040503050406030204" pitchFamily="18" charset="0"/>
                  </a:rPr>
                  <a:t>净</a:t>
                </a:r>
                <a14:m>
                  <m:oMath xmlns:m="http://schemas.openxmlformats.org/officeDocument/2006/math">
                    <m:r>
                      <a:rPr lang="zh-CN" altLang="en-US" i="1">
                        <a:latin typeface="Cambria Math" panose="02040503050406030204" pitchFamily="18" charset="0"/>
                        <a:ea typeface="Cambria Math" panose="02040503050406030204" pitchFamily="18" charset="0"/>
                      </a:rPr>
                      <m:t>复合率</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oMath>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079658" y="3258258"/>
                <a:ext cx="3609899" cy="523220"/>
              </a:xfrm>
              <a:prstGeom prst="rect">
                <a:avLst/>
              </a:prstGeom>
              <a:blipFill>
                <a:blip r:embed="rId6"/>
                <a:stretch>
                  <a:fillRect l="-3378" t="-15116"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289131" y="3898433"/>
                <a:ext cx="43075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ea typeface="Cambria Math" panose="02040503050406030204" pitchFamily="18" charset="0"/>
                        </a:rPr>
                        <m:t>热平衡：</m:t>
                      </m:r>
                      <m:r>
                        <a:rPr lang="en-US" altLang="zh-CN" b="0" i="1" smtClean="0">
                          <a:latin typeface="Cambria Math" panose="02040503050406030204" pitchFamily="18" charset="0"/>
                          <a:ea typeface="Cambria Math" panose="02040503050406030204" pitchFamily="18" charset="0"/>
                        </a:rPr>
                        <m:t>𝑈</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𝐺</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289131" y="3898433"/>
                <a:ext cx="4307589"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451487" y="4521113"/>
                <a:ext cx="7150099" cy="523220"/>
              </a:xfrm>
              <a:prstGeom prst="rect">
                <a:avLst/>
              </a:prstGeom>
              <a:noFill/>
            </p:spPr>
            <p:txBody>
              <a:bodyPr wrap="none" rtlCol="0">
                <a:spAutoFit/>
              </a:bodyPr>
              <a:lstStyle/>
              <a:p>
                <a:r>
                  <a:rPr lang="zh-CN" altLang="en-US" dirty="0" smtClean="0">
                    <a:ea typeface="Cambria Math" panose="02040503050406030204" pitchFamily="18" charset="0"/>
                  </a:rPr>
                  <a:t>外界</a:t>
                </a:r>
                <a14:m>
                  <m:oMath xmlns:m="http://schemas.openxmlformats.org/officeDocument/2006/math">
                    <m:r>
                      <a:rPr lang="zh-CN" altLang="en-US" i="1">
                        <a:latin typeface="Cambria Math" panose="02040503050406030204" pitchFamily="18" charset="0"/>
                        <a:ea typeface="Cambria Math" panose="02040503050406030204" pitchFamily="18" charset="0"/>
                      </a:rPr>
                      <m:t>作用</m:t>
                    </m:r>
                    <m:r>
                      <a:rPr lang="zh-CN" altLang="en-US" i="1" smtClean="0">
                        <a:latin typeface="Cambria Math" panose="02040503050406030204" pitchFamily="18" charset="0"/>
                        <a:ea typeface="Cambria Math" panose="02040503050406030204" pitchFamily="18" charset="0"/>
                      </a:rPr>
                      <m:t>非平衡</m:t>
                    </m:r>
                    <m:r>
                      <a:rPr lang="zh-CN" altLang="en-US" i="1">
                        <a:latin typeface="Cambria Math" panose="02040503050406030204" pitchFamily="18" charset="0"/>
                        <a:ea typeface="Cambria Math" panose="02040503050406030204" pitchFamily="18" charset="0"/>
                      </a:rPr>
                      <m:t>载流子</m:t>
                    </m:r>
                    <m:r>
                      <a:rPr lang="zh-CN" altLang="en-US" i="1" smtClean="0">
                        <a:latin typeface="Cambria Math" panose="02040503050406030204" pitchFamily="18" charset="0"/>
                        <a:ea typeface="Cambria Math" panose="02040503050406030204" pitchFamily="18" charset="0"/>
                      </a:rPr>
                      <m:t>产生：</m:t>
                    </m:r>
                    <m:r>
                      <a:rPr lang="en-US" altLang="zh-CN" b="0" i="1" smtClean="0">
                        <a:latin typeface="Cambria Math" panose="02040503050406030204" pitchFamily="18" charset="0"/>
                        <a:ea typeface="Cambria Math" panose="02040503050406030204" pitchFamily="18" charset="0"/>
                      </a:rPr>
                      <m:t>𝑈</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r>
                      <a:rPr lang="en-US" altLang="zh-CN" b="0" i="1" smtClean="0">
                        <a:latin typeface="Cambria Math" panose="02040503050406030204" pitchFamily="18" charset="0"/>
                        <a:ea typeface="Cambria Math" panose="02040503050406030204" pitchFamily="18" charset="0"/>
                      </a:rPr>
                      <m:t>&lt;0</m:t>
                    </m:r>
                  </m:oMath>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451487" y="4521113"/>
                <a:ext cx="7150099" cy="523220"/>
              </a:xfrm>
              <a:prstGeom prst="rect">
                <a:avLst/>
              </a:prstGeom>
              <a:blipFill>
                <a:blip r:embed="rId8"/>
                <a:stretch>
                  <a:fillRect l="-1705" t="-16471"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149293" y="5549913"/>
                <a:ext cx="7773475" cy="714939"/>
              </a:xfrm>
              <a:prstGeom prst="rect">
                <a:avLst/>
              </a:prstGeom>
              <a:noFill/>
            </p:spPr>
            <p:txBody>
              <a:bodyPr wrap="none" rtlCol="0">
                <a:spAutoFit/>
              </a:bodyPr>
              <a:lstStyle/>
              <a:p>
                <a:r>
                  <a:rPr lang="zh-CN" altLang="en-US" dirty="0" smtClean="0">
                    <a:ea typeface="Cambria Math" panose="02040503050406030204" pitchFamily="18" charset="0"/>
                  </a:rPr>
                  <a:t>无外界</a:t>
                </a:r>
                <a14:m>
                  <m:oMath xmlns:m="http://schemas.openxmlformats.org/officeDocument/2006/math">
                    <m:r>
                      <a:rPr lang="zh-CN" altLang="en-US" i="1">
                        <a:latin typeface="Cambria Math" panose="02040503050406030204" pitchFamily="18" charset="0"/>
                        <a:ea typeface="Cambria Math" panose="02040503050406030204" pitchFamily="18" charset="0"/>
                      </a:rPr>
                      <m:t>作用</m:t>
                    </m:r>
                    <m:r>
                      <a:rPr lang="zh-CN" altLang="en-US" i="1" smtClean="0">
                        <a:latin typeface="Cambria Math" panose="02040503050406030204" pitchFamily="18" charset="0"/>
                        <a:ea typeface="Cambria Math" panose="02040503050406030204" pitchFamily="18" charset="0"/>
                      </a:rPr>
                      <m:t>非平衡</m:t>
                    </m:r>
                    <m:r>
                      <a:rPr lang="zh-CN" altLang="en-US" i="1">
                        <a:latin typeface="Cambria Math" panose="02040503050406030204" pitchFamily="18" charset="0"/>
                        <a:ea typeface="Cambria Math" panose="02040503050406030204" pitchFamily="18" charset="0"/>
                      </a:rPr>
                      <m:t>载流子</m:t>
                    </m:r>
                    <m:r>
                      <a:rPr lang="zh-CN" altLang="en-US" i="1" smtClean="0">
                        <a:latin typeface="Cambria Math" panose="02040503050406030204" pitchFamily="18" charset="0"/>
                        <a:ea typeface="Cambria Math" panose="02040503050406030204" pitchFamily="18" charset="0"/>
                      </a:rPr>
                      <m:t>复合：</m:t>
                    </m:r>
                    <m:r>
                      <a:rPr lang="en-US" altLang="zh-CN" b="0" i="1" smtClean="0">
                        <a:latin typeface="Cambria Math" panose="02040503050406030204" pitchFamily="18" charset="0"/>
                        <a:ea typeface="Cambria Math" panose="02040503050406030204" pitchFamily="18" charset="0"/>
                      </a:rPr>
                      <m:t>𝑈</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𝐺</m:t>
                        </m:r>
                      </m:e>
                      <m:sub>
                        <m:r>
                          <a:rPr lang="en-US" altLang="zh-CN" b="0" i="1"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num>
                      <m:den>
                        <m:r>
                          <a:rPr lang="zh-CN" altLang="en-US" i="1">
                            <a:latin typeface="Cambria Math" panose="02040503050406030204" pitchFamily="18" charset="0"/>
                          </a:rPr>
                          <m:t>𝜏</m:t>
                        </m:r>
                      </m:den>
                    </m:f>
                  </m:oMath>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149293" y="5549913"/>
                <a:ext cx="7773475" cy="714939"/>
              </a:xfrm>
              <a:prstGeom prst="rect">
                <a:avLst/>
              </a:prstGeom>
              <a:blipFill>
                <a:blip r:embed="rId9"/>
                <a:stretch>
                  <a:fillRect l="-1647"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3289131" y="5044333"/>
                <a:ext cx="5353132" cy="523220"/>
              </a:xfrm>
              <a:prstGeom prst="rect">
                <a:avLst/>
              </a:prstGeom>
              <a:noFill/>
            </p:spPr>
            <p:txBody>
              <a:bodyPr wrap="none" rtlCol="0">
                <a:spAutoFit/>
              </a:bodyPr>
              <a:lstStyle/>
              <a:p>
                <a:r>
                  <a:rPr lang="zh-CN" altLang="en-US" dirty="0" smtClean="0">
                    <a:ea typeface="Cambria Math" panose="02040503050406030204" pitchFamily="18" charset="0"/>
                  </a:rPr>
                  <a:t>外界</a:t>
                </a:r>
                <a14:m>
                  <m:oMath xmlns:m="http://schemas.openxmlformats.org/officeDocument/2006/math">
                    <m:r>
                      <a:rPr lang="zh-CN" altLang="en-US" i="1">
                        <a:latin typeface="Cambria Math" panose="02040503050406030204" pitchFamily="18" charset="0"/>
                        <a:ea typeface="Cambria Math" panose="02040503050406030204" pitchFamily="18" charset="0"/>
                      </a:rPr>
                      <m:t>作用</m:t>
                    </m:r>
                    <m:r>
                      <a:rPr lang="zh-CN" altLang="en-US" i="1" smtClean="0">
                        <a:latin typeface="Cambria Math" panose="02040503050406030204" pitchFamily="18" charset="0"/>
                        <a:ea typeface="Cambria Math" panose="02040503050406030204" pitchFamily="18" charset="0"/>
                      </a:rPr>
                      <m:t>稳态</m:t>
                    </m:r>
                    <m:r>
                      <a:rPr lang="zh-CN" altLang="en-US" i="1">
                        <a:latin typeface="Cambria Math" panose="02040503050406030204" pitchFamily="18" charset="0"/>
                        <a:ea typeface="Cambria Math" panose="02040503050406030204" pitchFamily="18" charset="0"/>
                      </a:rPr>
                      <m:t>时</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r>
                      <a:rPr lang="en-US" altLang="zh-CN" b="0" i="0" smtClean="0">
                        <a:latin typeface="Cambria Math" panose="02040503050406030204" pitchFamily="18" charset="0"/>
                        <a:ea typeface="Cambria Math" panose="02040503050406030204" pitchFamily="18" charset="0"/>
                      </a:rPr>
                      <m:t>=0</m:t>
                    </m:r>
                  </m:oMath>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3289131" y="5044333"/>
                <a:ext cx="5353132" cy="523220"/>
              </a:xfrm>
              <a:prstGeom prst="rect">
                <a:avLst/>
              </a:prstGeom>
              <a:blipFill>
                <a:blip r:embed="rId10"/>
                <a:stretch>
                  <a:fillRect l="-2392" t="-15116" b="-27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3416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7757" y="2452688"/>
            <a:ext cx="7109639" cy="1015663"/>
          </a:xfrm>
          <a:prstGeom prst="rect">
            <a:avLst/>
          </a:prstGeom>
          <a:noFill/>
          <a:scene3d>
            <a:camera prst="orthographicFront"/>
            <a:lightRig rig="threePt" dir="t"/>
          </a:scene3d>
          <a:sp3d>
            <a:bevelT w="165100" prst="coolSlant"/>
          </a:sp3d>
        </p:spPr>
        <p:txBody>
          <a:bodyPr wrap="none" rtlCol="0">
            <a:spAutoFit/>
            <a:sp3d extrusionH="57150">
              <a:bevelT w="82550" h="38100" prst="coolSlant"/>
            </a:sp3d>
          </a:bodyPr>
          <a:lstStyle/>
          <a:p>
            <a:r>
              <a:rPr lang="zh-CN" altLang="en-US" sz="6000" dirty="0">
                <a:solidFill>
                  <a:srgbClr val="7030A0"/>
                </a:solidFill>
                <a:effectLst>
                  <a:outerShdw blurRad="60007" dist="200025" dir="15000000" sy="30000" kx="-1800000" algn="bl" rotWithShape="0">
                    <a:prstClr val="black">
                      <a:alpha val="32000"/>
                    </a:prstClr>
                  </a:outerShdw>
                </a:effectLst>
              </a:rPr>
              <a:t>第六</a:t>
            </a:r>
            <a:r>
              <a:rPr lang="zh-CN" altLang="en-US" sz="6000" dirty="0" smtClean="0">
                <a:solidFill>
                  <a:srgbClr val="7030A0"/>
                </a:solidFill>
                <a:effectLst>
                  <a:outerShdw blurRad="60007" dist="200025" dir="15000000" sy="30000" kx="-1800000" algn="bl" rotWithShape="0">
                    <a:prstClr val="black">
                      <a:alpha val="32000"/>
                    </a:prstClr>
                  </a:outerShdw>
                </a:effectLst>
              </a:rPr>
              <a:t>章学习结束啦！</a:t>
            </a:r>
            <a:endParaRPr lang="zh-CN" altLang="en-US" sz="6000" dirty="0">
              <a:solidFill>
                <a:srgbClr val="7030A0"/>
              </a:solidFill>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150989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6.4</a:t>
            </a:r>
            <a:r>
              <a:rPr lang="zh-CN" altLang="en-US" b="1" dirty="0" smtClean="0"/>
              <a:t>近本征半导体</a:t>
            </a:r>
            <a:endParaRPr lang="zh-CN" altLang="en-US" b="1" dirty="0"/>
          </a:p>
        </p:txBody>
      </p:sp>
      <mc:AlternateContent xmlns:mc="http://schemas.openxmlformats.org/markup-compatibility/2006" xmlns:a14="http://schemas.microsoft.com/office/drawing/2010/main">
        <mc:Choice Requires="a14">
          <p:sp>
            <p:nvSpPr>
              <p:cNvPr id="3" name="文本框 2"/>
              <p:cNvSpPr txBox="1"/>
              <p:nvPr/>
            </p:nvSpPr>
            <p:spPr>
              <a:xfrm>
                <a:off x="2172749" y="1753299"/>
                <a:ext cx="8112862" cy="954107"/>
              </a:xfrm>
              <a:prstGeom prst="rect">
                <a:avLst/>
              </a:prstGeom>
              <a:noFill/>
            </p:spPr>
            <p:txBody>
              <a:bodyPr wrap="none" rtlCol="0">
                <a:spAutoFit/>
              </a:bodyPr>
              <a:lstStyle/>
              <a:p>
                <a:pPr algn="ctr"/>
                <a:r>
                  <a:rPr lang="zh-CN" altLang="en-US" b="1" dirty="0" smtClean="0">
                    <a:solidFill>
                      <a:srgbClr val="0000CC"/>
                    </a:solidFill>
                  </a:rPr>
                  <a:t>非本征半导体</a:t>
                </a:r>
                <a:endParaRPr lang="en-US" altLang="zh-CN" b="1" dirty="0" smtClean="0">
                  <a:solidFill>
                    <a:srgbClr val="0000CC"/>
                  </a:solidFill>
                </a:endParaRPr>
              </a:p>
              <a:p>
                <a:pPr algn="ctr"/>
                <a:r>
                  <a:rPr lang="en-US" altLang="zh-CN" dirty="0" smtClean="0">
                    <a:solidFill>
                      <a:srgbClr val="0000CC"/>
                    </a:solidFill>
                  </a:rPr>
                  <a:t>n</a:t>
                </a:r>
                <a:r>
                  <a:rPr lang="zh-CN" altLang="en-US" dirty="0" smtClean="0">
                    <a:solidFill>
                      <a:srgbClr val="0000CC"/>
                    </a:solidFill>
                  </a:rPr>
                  <a:t>型半导体（</a:t>
                </a:r>
                <a14:m>
                  <m:oMath xmlns:m="http://schemas.openxmlformats.org/officeDocument/2006/math">
                    <m:sSub>
                      <m:sSubPr>
                        <m:ctrlPr>
                          <a:rPr lang="en-US" altLang="zh-CN" i="1" smtClean="0">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𝑛</m:t>
                        </m:r>
                      </m:e>
                      <m:sub>
                        <m:r>
                          <a:rPr lang="en-US" altLang="zh-CN" b="0" i="1" smtClean="0">
                            <a:solidFill>
                              <a:srgbClr val="0000CC"/>
                            </a:solidFill>
                            <a:latin typeface="Cambria Math" panose="02040503050406030204" pitchFamily="18" charset="0"/>
                          </a:rPr>
                          <m:t>0</m:t>
                        </m:r>
                      </m:sub>
                    </m:sSub>
                    <m:r>
                      <a:rPr lang="en-US" altLang="zh-CN" b="0" i="1" smtClean="0">
                        <a:solidFill>
                          <a:srgbClr val="0000CC"/>
                        </a:solidFill>
                        <a:latin typeface="Cambria Math" panose="02040503050406030204" pitchFamily="18" charset="0"/>
                      </a:rPr>
                      <m:t>≫</m:t>
                    </m:r>
                    <m:sSub>
                      <m:sSubPr>
                        <m:ctrlPr>
                          <a:rPr lang="en-US" altLang="zh-CN" b="0" i="1" smtClean="0">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𝑝</m:t>
                        </m:r>
                      </m:e>
                      <m:sub>
                        <m:r>
                          <a:rPr lang="en-US" altLang="zh-CN" b="0" i="1" smtClean="0">
                            <a:solidFill>
                              <a:srgbClr val="0000CC"/>
                            </a:solidFill>
                            <a:latin typeface="Cambria Math" panose="02040503050406030204" pitchFamily="18" charset="0"/>
                          </a:rPr>
                          <m:t>0</m:t>
                        </m:r>
                      </m:sub>
                    </m:sSub>
                  </m:oMath>
                </a14:m>
                <a:r>
                  <a:rPr lang="zh-CN" altLang="en-US" dirty="0" smtClean="0">
                    <a:solidFill>
                      <a:srgbClr val="0000CC"/>
                    </a:solidFill>
                  </a:rPr>
                  <a:t>）或者</a:t>
                </a:r>
                <a:r>
                  <a:rPr lang="en-US" altLang="zh-CN" dirty="0" smtClean="0">
                    <a:solidFill>
                      <a:srgbClr val="0000CC"/>
                    </a:solidFill>
                  </a:rPr>
                  <a:t>p</a:t>
                </a:r>
                <a:r>
                  <a:rPr lang="zh-CN" altLang="en-US" dirty="0" smtClean="0">
                    <a:solidFill>
                      <a:srgbClr val="0000CC"/>
                    </a:solidFill>
                  </a:rPr>
                  <a:t>型半导体</a:t>
                </a:r>
                <a:r>
                  <a:rPr lang="zh-CN" altLang="en-US" dirty="0">
                    <a:solidFill>
                      <a:srgbClr val="0000CC"/>
                    </a:solidFill>
                  </a:rPr>
                  <a:t>（</a:t>
                </a:r>
                <a14:m>
                  <m:oMath xmlns:m="http://schemas.openxmlformats.org/officeDocument/2006/math">
                    <m:sSub>
                      <m:sSubPr>
                        <m:ctrlPr>
                          <a:rPr lang="en-US" altLang="zh-CN" i="1">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𝑝</m:t>
                        </m:r>
                      </m:e>
                      <m:sub>
                        <m:r>
                          <a:rPr lang="en-US" altLang="zh-CN" i="1">
                            <a:solidFill>
                              <a:srgbClr val="0000CC"/>
                            </a:solidFill>
                            <a:latin typeface="Cambria Math" panose="02040503050406030204" pitchFamily="18" charset="0"/>
                          </a:rPr>
                          <m:t>0</m:t>
                        </m:r>
                      </m:sub>
                    </m:sSub>
                    <m:r>
                      <a:rPr lang="en-US" altLang="zh-CN" i="1">
                        <a:solidFill>
                          <a:srgbClr val="0000CC"/>
                        </a:solidFill>
                        <a:latin typeface="Cambria Math" panose="02040503050406030204" pitchFamily="18" charset="0"/>
                      </a:rPr>
                      <m:t>≫</m:t>
                    </m:r>
                    <m:sSub>
                      <m:sSubPr>
                        <m:ctrlPr>
                          <a:rPr lang="en-US" altLang="zh-CN" i="1">
                            <a:solidFill>
                              <a:srgbClr val="0000CC"/>
                            </a:solidFill>
                            <a:latin typeface="Cambria Math" panose="02040503050406030204" pitchFamily="18" charset="0"/>
                          </a:rPr>
                        </m:ctrlPr>
                      </m:sSubPr>
                      <m:e>
                        <m:r>
                          <a:rPr lang="en-US" altLang="zh-CN" b="0" i="1" smtClean="0">
                            <a:solidFill>
                              <a:srgbClr val="0000CC"/>
                            </a:solidFill>
                            <a:latin typeface="Cambria Math" panose="02040503050406030204" pitchFamily="18" charset="0"/>
                          </a:rPr>
                          <m:t>𝑛</m:t>
                        </m:r>
                      </m:e>
                      <m:sub>
                        <m:r>
                          <a:rPr lang="en-US" altLang="zh-CN" i="1">
                            <a:solidFill>
                              <a:srgbClr val="0000CC"/>
                            </a:solidFill>
                            <a:latin typeface="Cambria Math" panose="02040503050406030204" pitchFamily="18" charset="0"/>
                          </a:rPr>
                          <m:t>0</m:t>
                        </m:r>
                      </m:sub>
                    </m:sSub>
                  </m:oMath>
                </a14:m>
                <a:r>
                  <a:rPr lang="zh-CN" altLang="en-US" dirty="0">
                    <a:solidFill>
                      <a:srgbClr val="0000CC"/>
                    </a:solidFill>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2172749" y="1753299"/>
                <a:ext cx="8112862" cy="954107"/>
              </a:xfrm>
              <a:prstGeom prst="rect">
                <a:avLst/>
              </a:prstGeom>
              <a:blipFill>
                <a:blip r:embed="rId3"/>
                <a:stretch>
                  <a:fillRect l="-826" t="-8974" r="-902" b="-17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407510" y="3575108"/>
                <a:ext cx="7948138" cy="1384995"/>
              </a:xfrm>
              <a:prstGeom prst="rect">
                <a:avLst/>
              </a:prstGeom>
              <a:noFill/>
            </p:spPr>
            <p:txBody>
              <a:bodyPr wrap="none" rtlCol="0">
                <a:spAutoFit/>
              </a:bodyPr>
              <a:lstStyle/>
              <a:p>
                <a:pPr algn="ctr"/>
                <a:r>
                  <a:rPr lang="zh-CN" altLang="en-US" b="1" dirty="0" smtClean="0">
                    <a:solidFill>
                      <a:srgbClr val="7030A0"/>
                    </a:solidFill>
                  </a:rPr>
                  <a:t>近本征半导体</a:t>
                </a:r>
                <a:endParaRPr lang="en-US" altLang="zh-CN" b="1" dirty="0" smtClean="0">
                  <a:solidFill>
                    <a:srgbClr val="7030A0"/>
                  </a:solidFill>
                </a:endParaRPr>
              </a:p>
              <a:p>
                <a:pPr algn="ctr"/>
                <a:r>
                  <a:rPr lang="en-US" altLang="zh-CN" b="1" dirty="0" smtClean="0">
                    <a:solidFill>
                      <a:srgbClr val="7030A0"/>
                    </a:solidFill>
                  </a:rPr>
                  <a:t>n</a:t>
                </a:r>
                <a:r>
                  <a:rPr lang="zh-CN" altLang="en-US" b="1" dirty="0" smtClean="0">
                    <a:solidFill>
                      <a:srgbClr val="7030A0"/>
                    </a:solidFill>
                  </a:rPr>
                  <a:t>型半导体</a:t>
                </a:r>
                <a:r>
                  <a:rPr lang="zh-CN" altLang="en-US" b="1" dirty="0">
                    <a:solidFill>
                      <a:srgbClr val="7030A0"/>
                    </a:solidFill>
                  </a:rPr>
                  <a:t>（</a:t>
                </a:r>
                <a14:m>
                  <m:oMath xmlns:m="http://schemas.openxmlformats.org/officeDocument/2006/math">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panose="02040503050406030204" pitchFamily="18" charset="0"/>
                          </a:rPr>
                          <m:t>𝒏</m:t>
                        </m:r>
                      </m:e>
                      <m:sub>
                        <m:r>
                          <a:rPr lang="en-US" altLang="zh-CN" b="1" i="1">
                            <a:solidFill>
                              <a:srgbClr val="7030A0"/>
                            </a:solidFill>
                            <a:latin typeface="Cambria Math" panose="02040503050406030204" pitchFamily="18" charset="0"/>
                          </a:rPr>
                          <m:t>𝟎</m:t>
                        </m:r>
                      </m:sub>
                    </m:sSub>
                    <m:r>
                      <a:rPr lang="en-US" altLang="zh-CN" b="1" i="1" smtClean="0">
                        <a:solidFill>
                          <a:srgbClr val="7030A0"/>
                        </a:solidFill>
                        <a:latin typeface="Cambria Math" panose="02040503050406030204" pitchFamily="18" charset="0"/>
                      </a:rPr>
                      <m:t>&gt;</m:t>
                    </m:r>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panose="02040503050406030204" pitchFamily="18" charset="0"/>
                          </a:rPr>
                          <m:t>𝒑</m:t>
                        </m:r>
                      </m:e>
                      <m:sub>
                        <m:r>
                          <a:rPr lang="en-US" altLang="zh-CN" b="1" i="1">
                            <a:solidFill>
                              <a:srgbClr val="7030A0"/>
                            </a:solidFill>
                            <a:latin typeface="Cambria Math" panose="02040503050406030204" pitchFamily="18" charset="0"/>
                          </a:rPr>
                          <m:t>𝟎</m:t>
                        </m:r>
                      </m:sub>
                    </m:sSub>
                  </m:oMath>
                </a14:m>
                <a:r>
                  <a:rPr lang="zh-CN" altLang="en-US" b="1" dirty="0">
                    <a:solidFill>
                      <a:srgbClr val="7030A0"/>
                    </a:solidFill>
                  </a:rPr>
                  <a:t>） </a:t>
                </a:r>
                <a:r>
                  <a:rPr lang="zh-CN" altLang="en-US" b="1" dirty="0" smtClean="0">
                    <a:solidFill>
                      <a:srgbClr val="7030A0"/>
                    </a:solidFill>
                  </a:rPr>
                  <a:t>、</a:t>
                </a:r>
                <a:r>
                  <a:rPr lang="en-US" altLang="zh-CN" b="1" dirty="0" smtClean="0">
                    <a:solidFill>
                      <a:srgbClr val="7030A0"/>
                    </a:solidFill>
                  </a:rPr>
                  <a:t>p</a:t>
                </a:r>
                <a:r>
                  <a:rPr lang="zh-CN" altLang="en-US" b="1" dirty="0" smtClean="0">
                    <a:solidFill>
                      <a:srgbClr val="7030A0"/>
                    </a:solidFill>
                  </a:rPr>
                  <a:t>型半导体</a:t>
                </a:r>
                <a:r>
                  <a:rPr lang="zh-CN" altLang="en-US" b="1" dirty="0">
                    <a:solidFill>
                      <a:srgbClr val="7030A0"/>
                    </a:solidFill>
                  </a:rPr>
                  <a:t>（</a:t>
                </a:r>
                <a14:m>
                  <m:oMath xmlns:m="http://schemas.openxmlformats.org/officeDocument/2006/math">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panose="02040503050406030204" pitchFamily="18" charset="0"/>
                          </a:rPr>
                          <m:t>𝒑</m:t>
                        </m:r>
                      </m:e>
                      <m:sub>
                        <m:r>
                          <a:rPr lang="en-US" altLang="zh-CN" b="1" i="1">
                            <a:solidFill>
                              <a:srgbClr val="7030A0"/>
                            </a:solidFill>
                            <a:latin typeface="Cambria Math" panose="02040503050406030204" pitchFamily="18" charset="0"/>
                          </a:rPr>
                          <m:t>𝟎</m:t>
                        </m:r>
                      </m:sub>
                    </m:sSub>
                    <m:r>
                      <a:rPr lang="en-US" altLang="zh-CN" b="1" i="1" smtClean="0">
                        <a:solidFill>
                          <a:srgbClr val="7030A0"/>
                        </a:solidFill>
                        <a:latin typeface="Cambria Math" panose="02040503050406030204" pitchFamily="18" charset="0"/>
                      </a:rPr>
                      <m:t>&gt;</m:t>
                    </m:r>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panose="02040503050406030204" pitchFamily="18" charset="0"/>
                          </a:rPr>
                          <m:t>𝒏</m:t>
                        </m:r>
                      </m:e>
                      <m:sub>
                        <m:r>
                          <a:rPr lang="en-US" altLang="zh-CN" b="1" i="1">
                            <a:solidFill>
                              <a:srgbClr val="7030A0"/>
                            </a:solidFill>
                            <a:latin typeface="Cambria Math" panose="02040503050406030204" pitchFamily="18" charset="0"/>
                          </a:rPr>
                          <m:t>𝟎</m:t>
                        </m:r>
                      </m:sub>
                    </m:sSub>
                  </m:oMath>
                </a14:m>
                <a:r>
                  <a:rPr lang="zh-CN" altLang="en-US" b="1" dirty="0">
                    <a:solidFill>
                      <a:srgbClr val="7030A0"/>
                    </a:solidFill>
                  </a:rPr>
                  <a:t>）</a:t>
                </a:r>
              </a:p>
              <a:p>
                <a:pPr algn="ctr"/>
                <a:r>
                  <a:rPr lang="zh-CN" altLang="en-US" b="1" dirty="0" smtClean="0">
                    <a:solidFill>
                      <a:srgbClr val="7030A0"/>
                    </a:solidFill>
                  </a:rPr>
                  <a:t>、半导体（</a:t>
                </a:r>
                <a14:m>
                  <m:oMath xmlns:m="http://schemas.openxmlformats.org/officeDocument/2006/math">
                    <m:sSub>
                      <m:sSubPr>
                        <m:ctrlPr>
                          <a:rPr lang="en-US" altLang="zh-CN" b="1" i="1" smtClean="0">
                            <a:solidFill>
                              <a:srgbClr val="7030A0"/>
                            </a:solidFill>
                            <a:latin typeface="Cambria Math" panose="02040503050406030204" pitchFamily="18" charset="0"/>
                          </a:rPr>
                        </m:ctrlPr>
                      </m:sSubPr>
                      <m:e>
                        <m:r>
                          <a:rPr lang="en-US" altLang="zh-CN" b="1" i="1" smtClean="0">
                            <a:solidFill>
                              <a:srgbClr val="7030A0"/>
                            </a:solidFill>
                            <a:latin typeface="Cambria Math" panose="02040503050406030204" pitchFamily="18" charset="0"/>
                          </a:rPr>
                          <m:t>𝒏</m:t>
                        </m:r>
                      </m:e>
                      <m:sub>
                        <m:r>
                          <a:rPr lang="en-US" altLang="zh-CN" b="1" i="1" smtClean="0">
                            <a:solidFill>
                              <a:srgbClr val="7030A0"/>
                            </a:solidFill>
                            <a:latin typeface="Cambria Math" panose="02040503050406030204" pitchFamily="18" charset="0"/>
                          </a:rPr>
                          <m:t>𝟎</m:t>
                        </m:r>
                      </m:sub>
                    </m:sSub>
                    <m:r>
                      <a:rPr lang="en-US" altLang="zh-CN" b="1" i="1" smtClean="0">
                        <a:solidFill>
                          <a:srgbClr val="7030A0"/>
                        </a:solidFill>
                        <a:latin typeface="Cambria Math" panose="02040503050406030204" pitchFamily="18" charset="0"/>
                        <a:ea typeface="Cambria Math" panose="02040503050406030204" pitchFamily="18" charset="0"/>
                      </a:rPr>
                      <m:t>≈</m:t>
                    </m:r>
                    <m:sSub>
                      <m:sSubPr>
                        <m:ctrlPr>
                          <a:rPr lang="en-US" altLang="zh-CN" b="1" i="1" smtClean="0">
                            <a:solidFill>
                              <a:srgbClr val="7030A0"/>
                            </a:solidFill>
                            <a:latin typeface="Cambria Math" panose="02040503050406030204" pitchFamily="18" charset="0"/>
                            <a:ea typeface="Cambria Math" panose="02040503050406030204" pitchFamily="18" charset="0"/>
                          </a:rPr>
                        </m:ctrlPr>
                      </m:sSubPr>
                      <m:e>
                        <m:r>
                          <a:rPr lang="en-US" altLang="zh-CN" b="1" i="1" smtClean="0">
                            <a:solidFill>
                              <a:srgbClr val="7030A0"/>
                            </a:solidFill>
                            <a:latin typeface="Cambria Math" panose="02040503050406030204" pitchFamily="18" charset="0"/>
                            <a:ea typeface="Cambria Math" panose="02040503050406030204" pitchFamily="18" charset="0"/>
                          </a:rPr>
                          <m:t>𝒑</m:t>
                        </m:r>
                      </m:e>
                      <m:sub>
                        <m:r>
                          <a:rPr lang="en-US" altLang="zh-CN" b="1" i="1" smtClean="0">
                            <a:solidFill>
                              <a:srgbClr val="7030A0"/>
                            </a:solidFill>
                            <a:latin typeface="Cambria Math" panose="02040503050406030204" pitchFamily="18" charset="0"/>
                            <a:ea typeface="Cambria Math" panose="02040503050406030204" pitchFamily="18" charset="0"/>
                          </a:rPr>
                          <m:t>𝟎</m:t>
                        </m:r>
                      </m:sub>
                    </m:sSub>
                  </m:oMath>
                </a14:m>
                <a:r>
                  <a:rPr lang="zh-CN" altLang="en-US" b="1" dirty="0" smtClean="0">
                    <a:solidFill>
                      <a:srgbClr val="7030A0"/>
                    </a:solidFill>
                  </a:rPr>
                  <a:t>）、本征半导体（</a:t>
                </a:r>
                <a14:m>
                  <m:oMath xmlns:m="http://schemas.openxmlformats.org/officeDocument/2006/math">
                    <m:sSub>
                      <m:sSubPr>
                        <m:ctrlPr>
                          <a:rPr lang="en-US" altLang="zh-CN" b="1" i="1" smtClean="0">
                            <a:solidFill>
                              <a:srgbClr val="7030A0"/>
                            </a:solidFill>
                            <a:latin typeface="Cambria Math" panose="02040503050406030204" pitchFamily="18" charset="0"/>
                          </a:rPr>
                        </m:ctrlPr>
                      </m:sSubPr>
                      <m:e>
                        <m:r>
                          <a:rPr lang="en-US" altLang="zh-CN" b="1" i="1" smtClean="0">
                            <a:solidFill>
                              <a:srgbClr val="7030A0"/>
                            </a:solidFill>
                            <a:latin typeface="Cambria Math" panose="02040503050406030204" pitchFamily="18" charset="0"/>
                          </a:rPr>
                          <m:t>𝒏</m:t>
                        </m:r>
                      </m:e>
                      <m:sub>
                        <m:r>
                          <a:rPr lang="en-US" altLang="zh-CN" b="1" i="1" smtClean="0">
                            <a:solidFill>
                              <a:srgbClr val="7030A0"/>
                            </a:solidFill>
                            <a:latin typeface="Cambria Math" panose="02040503050406030204" pitchFamily="18" charset="0"/>
                          </a:rPr>
                          <m:t>𝒊</m:t>
                        </m:r>
                      </m:sub>
                    </m:sSub>
                    <m:r>
                      <a:rPr lang="en-US" altLang="zh-CN" b="1" i="1" smtClean="0">
                        <a:solidFill>
                          <a:srgbClr val="7030A0"/>
                        </a:solidFill>
                        <a:latin typeface="Cambria Math" panose="02040503050406030204" pitchFamily="18" charset="0"/>
                      </a:rPr>
                      <m:t>=</m:t>
                    </m:r>
                    <m:sSub>
                      <m:sSubPr>
                        <m:ctrlPr>
                          <a:rPr lang="en-US" altLang="zh-CN" b="1" i="1" smtClean="0">
                            <a:solidFill>
                              <a:srgbClr val="7030A0"/>
                            </a:solidFill>
                            <a:latin typeface="Cambria Math" panose="02040503050406030204" pitchFamily="18" charset="0"/>
                          </a:rPr>
                        </m:ctrlPr>
                      </m:sSubPr>
                      <m:e>
                        <m:r>
                          <a:rPr lang="en-US" altLang="zh-CN" b="1" i="1" smtClean="0">
                            <a:solidFill>
                              <a:srgbClr val="7030A0"/>
                            </a:solidFill>
                            <a:latin typeface="Cambria Math" panose="02040503050406030204" pitchFamily="18" charset="0"/>
                          </a:rPr>
                          <m:t>𝒑</m:t>
                        </m:r>
                      </m:e>
                      <m:sub>
                        <m:r>
                          <a:rPr lang="en-US" altLang="zh-CN" b="1" i="1" smtClean="0">
                            <a:solidFill>
                              <a:srgbClr val="7030A0"/>
                            </a:solidFill>
                            <a:latin typeface="Cambria Math" panose="02040503050406030204" pitchFamily="18" charset="0"/>
                          </a:rPr>
                          <m:t>𝒊</m:t>
                        </m:r>
                      </m:sub>
                    </m:sSub>
                  </m:oMath>
                </a14:m>
                <a:r>
                  <a:rPr lang="zh-CN" altLang="en-US" b="1" dirty="0" smtClean="0">
                    <a:solidFill>
                      <a:srgbClr val="7030A0"/>
                    </a:solidFill>
                  </a:rPr>
                  <a:t>）</a:t>
                </a:r>
                <a:endParaRPr lang="zh-CN" altLang="en-US" b="1" dirty="0">
                  <a:solidFill>
                    <a:srgbClr val="7030A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407510" y="3575108"/>
                <a:ext cx="7948138" cy="1384995"/>
              </a:xfrm>
              <a:prstGeom prst="rect">
                <a:avLst/>
              </a:prstGeom>
              <a:blipFill>
                <a:blip r:embed="rId4"/>
                <a:stretch>
                  <a:fillRect l="-1227" t="-5702" r="-1074" b="-9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013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384" y="66707"/>
            <a:ext cx="3011569" cy="830997"/>
          </a:xfrm>
          <a:prstGeom prst="rect">
            <a:avLst/>
          </a:prstGeom>
        </p:spPr>
        <p:txBody>
          <a:bodyPr wrap="square">
            <a:spAutoFit/>
          </a:bodyPr>
          <a:lstStyle/>
          <a:p>
            <a:pPr>
              <a:lnSpc>
                <a:spcPct val="150000"/>
              </a:lnSpc>
            </a:pPr>
            <a:r>
              <a:rPr lang="en-US" altLang="zh-CN" sz="3200" b="1" dirty="0">
                <a:solidFill>
                  <a:srgbClr val="FF0000"/>
                </a:solidFill>
              </a:rPr>
              <a:t>6.4.1 </a:t>
            </a:r>
            <a:r>
              <a:rPr lang="zh-CN" altLang="en-US" sz="3200" b="1" dirty="0">
                <a:solidFill>
                  <a:srgbClr val="FF0000"/>
                </a:solidFill>
              </a:rPr>
              <a:t>双极扩散</a:t>
            </a:r>
            <a:endParaRPr lang="en-US" altLang="zh-CN" sz="3200" b="1" dirty="0">
              <a:solidFill>
                <a:srgbClr val="FF0000"/>
              </a:solidFill>
            </a:endParaRPr>
          </a:p>
        </p:txBody>
      </p:sp>
      <p:sp>
        <p:nvSpPr>
          <p:cNvPr id="3" name="矩形 2"/>
          <p:cNvSpPr/>
          <p:nvPr/>
        </p:nvSpPr>
        <p:spPr>
          <a:xfrm>
            <a:off x="7010555" y="985623"/>
            <a:ext cx="1876301" cy="116378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 name="直接箭头连接符 3"/>
          <p:cNvCxnSpPr/>
          <p:nvPr/>
        </p:nvCxnSpPr>
        <p:spPr>
          <a:xfrm>
            <a:off x="6369286" y="1223483"/>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369286" y="1471591"/>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6369286" y="1706413"/>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369286" y="1918190"/>
            <a:ext cx="641268"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17881" y="1888504"/>
            <a:ext cx="902811" cy="523220"/>
          </a:xfrm>
          <a:prstGeom prst="rect">
            <a:avLst/>
          </a:prstGeom>
          <a:noFill/>
          <a:ln>
            <a:noFill/>
          </a:ln>
        </p:spPr>
        <p:txBody>
          <a:bodyPr wrap="none" rtlCol="0">
            <a:spAutoFit/>
          </a:bodyPr>
          <a:lstStyle/>
          <a:p>
            <a:r>
              <a:rPr lang="zh-CN" altLang="en-US" b="1" dirty="0">
                <a:solidFill>
                  <a:schemeClr val="tx2"/>
                </a:solidFill>
                <a:latin typeface="华文行楷" pitchFamily="2" charset="-122"/>
                <a:ea typeface="华文行楷" pitchFamily="2" charset="-122"/>
              </a:rPr>
              <a:t>光照</a:t>
            </a:r>
          </a:p>
        </p:txBody>
      </p:sp>
      <p:sp>
        <p:nvSpPr>
          <p:cNvPr id="9" name="椭圆 8"/>
          <p:cNvSpPr/>
          <p:nvPr/>
        </p:nvSpPr>
        <p:spPr>
          <a:xfrm>
            <a:off x="7058055" y="10568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7056080" y="12092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7054105" y="13616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7052130" y="15140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p:cNvSpPr/>
          <p:nvPr/>
        </p:nvSpPr>
        <p:spPr>
          <a:xfrm>
            <a:off x="7051397" y="1667716"/>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7049422" y="18188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7068713" y="1970032"/>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7246080" y="110239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7244105" y="130229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7230255" y="152594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7240155" y="17139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7250055" y="192574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7457855" y="125479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7444005" y="1502199"/>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7453905" y="1761474"/>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7667658" y="1500923"/>
            <a:ext cx="54000" cy="54000"/>
          </a:xfrm>
          <a:prstGeom prst="ellips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p:cNvCxnSpPr/>
          <p:nvPr/>
        </p:nvCxnSpPr>
        <p:spPr>
          <a:xfrm>
            <a:off x="7010555" y="2150114"/>
            <a:ext cx="2648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45759" y="2090739"/>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p:txBody>
      </p:sp>
      <p:sp>
        <p:nvSpPr>
          <p:cNvPr id="27" name="TextBox 26"/>
          <p:cNvSpPr txBox="1"/>
          <p:nvPr/>
        </p:nvSpPr>
        <p:spPr>
          <a:xfrm>
            <a:off x="9487069" y="2015877"/>
            <a:ext cx="34336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x</a:t>
            </a:r>
            <a:endParaRPr lang="zh-CN" altLang="en-US" i="1" dirty="0">
              <a:latin typeface="Times New Roman" pitchFamily="18" charset="0"/>
              <a:cs typeface="Times New Roman" pitchFamily="18" charset="0"/>
            </a:endParaRPr>
          </a:p>
        </p:txBody>
      </p:sp>
      <p:sp>
        <p:nvSpPr>
          <p:cNvPr id="29" name="TextBox 28"/>
          <p:cNvSpPr txBox="1"/>
          <p:nvPr/>
        </p:nvSpPr>
        <p:spPr>
          <a:xfrm>
            <a:off x="8686979" y="2032627"/>
            <a:ext cx="42351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w</a:t>
            </a:r>
            <a:endParaRPr lang="zh-CN" altLang="en-US" i="1" dirty="0">
              <a:latin typeface="Times New Roman" pitchFamily="18" charset="0"/>
              <a:cs typeface="Times New Roman" pitchFamily="18" charset="0"/>
            </a:endParaRPr>
          </a:p>
        </p:txBody>
      </p:sp>
      <p:sp>
        <p:nvSpPr>
          <p:cNvPr id="30" name="椭圆 29"/>
          <p:cNvSpPr/>
          <p:nvPr/>
        </p:nvSpPr>
        <p:spPr>
          <a:xfrm>
            <a:off x="7132887" y="11235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7130912" y="12759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7128937" y="14283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7126962" y="15807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7126229" y="1734423"/>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a:off x="7124254" y="18855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a:off x="7143545" y="2036739"/>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7363444" y="116910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7361469" y="136900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7347619" y="159265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7357519" y="17806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a:off x="7367419" y="199245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椭圆 41"/>
          <p:cNvSpPr/>
          <p:nvPr/>
        </p:nvSpPr>
        <p:spPr>
          <a:xfrm>
            <a:off x="7607118" y="132150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椭圆 42"/>
          <p:cNvSpPr/>
          <p:nvPr/>
        </p:nvSpPr>
        <p:spPr>
          <a:xfrm>
            <a:off x="7593268" y="1568906"/>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a:off x="7603168" y="1828181"/>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a:off x="7838187" y="1567630"/>
            <a:ext cx="54000" cy="54000"/>
          </a:xfrm>
          <a:prstGeom prst="ellipse">
            <a:avLst/>
          </a:prstGeom>
          <a:solidFill>
            <a:srgbClr val="7030A0"/>
          </a:solidFill>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47" name="TextBox 46"/>
              <p:cNvSpPr txBox="1"/>
              <p:nvPr/>
            </p:nvSpPr>
            <p:spPr>
              <a:xfrm>
                <a:off x="1535884" y="660281"/>
                <a:ext cx="373871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𝑱</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1535884" y="660281"/>
                <a:ext cx="3738716" cy="9115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504629" y="1620222"/>
                <a:ext cx="378199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m:oMathPara>
                </a14:m>
                <a:endParaRPr lang="zh-CN" altLang="en-US" b="1" dirty="0">
                  <a:solidFill>
                    <a:srgbClr val="00206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1504629" y="1620222"/>
                <a:ext cx="3781997" cy="911596"/>
              </a:xfrm>
              <a:prstGeom prst="rect">
                <a:avLst/>
              </a:prstGeom>
              <a:blipFill>
                <a:blip r:embed="rId4"/>
                <a:stretch>
                  <a:fillRect/>
                </a:stretch>
              </a:blipFill>
            </p:spPr>
            <p:txBody>
              <a:bodyPr/>
              <a:lstStyle/>
              <a:p>
                <a:r>
                  <a:rPr lang="zh-CN" altLang="en-US">
                    <a:noFill/>
                  </a:rPr>
                  <a:t> </a:t>
                </a:r>
              </a:p>
            </p:txBody>
          </p:sp>
        </mc:Fallback>
      </mc:AlternateContent>
      <p:sp>
        <p:nvSpPr>
          <p:cNvPr id="50" name="TextBox 49"/>
          <p:cNvSpPr txBox="1"/>
          <p:nvPr/>
        </p:nvSpPr>
        <p:spPr>
          <a:xfrm>
            <a:off x="1106342" y="2754172"/>
            <a:ext cx="1627369" cy="523220"/>
          </a:xfrm>
          <a:prstGeom prst="rect">
            <a:avLst/>
          </a:prstGeom>
          <a:noFill/>
        </p:spPr>
        <p:txBody>
          <a:bodyPr wrap="none" rtlCol="0">
            <a:spAutoFit/>
          </a:bodyPr>
          <a:lstStyle/>
          <a:p>
            <a:r>
              <a:rPr lang="zh-CN" altLang="en-US" b="1" dirty="0">
                <a:solidFill>
                  <a:srgbClr val="CC00CC"/>
                </a:solidFill>
                <a:latin typeface="华文行楷" pitchFamily="2" charset="-122"/>
                <a:ea typeface="华文行楷" pitchFamily="2" charset="-122"/>
              </a:rPr>
              <a:t>稳态时：</a:t>
            </a:r>
          </a:p>
        </p:txBody>
      </p:sp>
      <mc:AlternateContent xmlns:mc="http://schemas.openxmlformats.org/markup-compatibility/2006" xmlns:a14="http://schemas.microsoft.com/office/drawing/2010/main">
        <mc:Choice Requires="a14">
          <p:sp>
            <p:nvSpPr>
              <p:cNvPr id="51" name="TextBox 50"/>
              <p:cNvSpPr txBox="1"/>
              <p:nvPr/>
            </p:nvSpPr>
            <p:spPr>
              <a:xfrm>
                <a:off x="2344332" y="2701904"/>
                <a:ext cx="2033825"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𝒑</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2344332" y="2701904"/>
                <a:ext cx="2033825" cy="5618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646110" y="2416888"/>
                <a:ext cx="705686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d>
                        <m:dPr>
                          <m:ctrlPr>
                            <a:rPr lang="en-US" altLang="zh-CN" i="1">
                              <a:latin typeface="Cambria Math" panose="02040503050406030204" pitchFamily="18" charset="0"/>
                            </a:rPr>
                          </m:ctrlPr>
                        </m:dPr>
                        <m:e>
                          <m:r>
                            <a:rPr lang="en-US" altLang="zh-CN" i="1">
                              <a:latin typeface="Cambria Math"/>
                            </a:rPr>
                            <m:t>𝑛</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e>
                      </m:d>
                      <m:r>
                        <a:rPr lang="en-US" altLang="zh-CN" i="1">
                          <a:latin typeface="Cambria Math"/>
                          <a:ea typeface="Cambria Math"/>
                        </a:rPr>
                        <m:t>∈+</m:t>
                      </m:r>
                      <m:r>
                        <a:rPr lang="en-US" altLang="zh-CN" i="1">
                          <a:latin typeface="Cambria Math"/>
                          <a:ea typeface="Cambria Math"/>
                        </a:rPr>
                        <m:t>𝑒</m:t>
                      </m:r>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a:latin typeface="Cambria Math"/>
                                  <a:ea typeface="Cambria Math"/>
                                </a:rPr>
                                <m:t>𝐷</m:t>
                              </m:r>
                            </m:e>
                            <m:sub>
                              <m:r>
                                <a:rPr lang="en-US" altLang="zh-CN" i="1">
                                  <a:latin typeface="Cambria Math"/>
                                  <a:ea typeface="Cambria Math"/>
                                </a:rPr>
                                <m:t>𝑛</m:t>
                              </m:r>
                            </m:sub>
                          </m:sSub>
                          <m:f>
                            <m:fPr>
                              <m:ctrlPr>
                                <a:rPr lang="en-US" altLang="zh-CN" i="1">
                                  <a:latin typeface="Cambria Math" panose="02040503050406030204" pitchFamily="18" charset="0"/>
                                  <a:ea typeface="Cambria Math"/>
                                </a:rPr>
                              </m:ctrlPr>
                            </m:fPr>
                            <m:num>
                              <m:r>
                                <a:rPr lang="zh-CN" altLang="en-US" i="1">
                                  <a:latin typeface="Cambria Math"/>
                                  <a:ea typeface="Cambria Math"/>
                                </a:rPr>
                                <m:t>𝜕</m:t>
                              </m:r>
                              <m:r>
                                <a:rPr lang="zh-CN" altLang="en-US" i="1">
                                  <a:latin typeface="Cambria Math"/>
                                  <a:ea typeface="Cambria Math"/>
                                </a:rPr>
                                <m:t>∆</m:t>
                              </m:r>
                              <m:r>
                                <a:rPr lang="en-US" altLang="zh-CN" i="1">
                                  <a:latin typeface="Cambria Math"/>
                                  <a:ea typeface="Cambria Math"/>
                                </a:rPr>
                                <m:t>𝑝</m:t>
                              </m:r>
                            </m:num>
                            <m:den>
                              <m:r>
                                <a:rPr lang="zh-CN" altLang="en-US" i="1">
                                  <a:latin typeface="Cambria Math"/>
                                  <a:ea typeface="Cambria Math"/>
                                </a:rPr>
                                <m:t>𝜕</m:t>
                              </m:r>
                              <m:r>
                                <a:rPr lang="en-US" altLang="zh-CN" i="1">
                                  <a:latin typeface="Cambria Math"/>
                                  <a:ea typeface="Cambria Math"/>
                                </a:rPr>
                                <m:t>𝑥</m:t>
                              </m:r>
                            </m:den>
                          </m:f>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𝐷</m:t>
                              </m:r>
                            </m:e>
                            <m:sub>
                              <m:r>
                                <a:rPr lang="en-US" altLang="zh-CN" i="1">
                                  <a:latin typeface="Cambria Math"/>
                                  <a:ea typeface="Cambria Math"/>
                                </a:rPr>
                                <m:t>𝑝</m:t>
                              </m:r>
                            </m:sub>
                          </m:sSub>
                          <m:f>
                            <m:fPr>
                              <m:ctrlPr>
                                <a:rPr lang="en-US" altLang="zh-CN" i="1">
                                  <a:latin typeface="Cambria Math" panose="02040503050406030204" pitchFamily="18" charset="0"/>
                                  <a:ea typeface="Cambria Math"/>
                                </a:rPr>
                              </m:ctrlPr>
                            </m:fPr>
                            <m:num>
                              <m:r>
                                <a:rPr lang="zh-CN" altLang="en-US" i="1">
                                  <a:latin typeface="Cambria Math"/>
                                  <a:ea typeface="Cambria Math"/>
                                </a:rPr>
                                <m:t>𝜕</m:t>
                              </m:r>
                              <m:r>
                                <a:rPr lang="zh-CN" altLang="en-US" i="1">
                                  <a:latin typeface="Cambria Math"/>
                                  <a:ea typeface="Cambria Math"/>
                                </a:rPr>
                                <m:t>∆</m:t>
                              </m:r>
                              <m:r>
                                <a:rPr lang="en-US" altLang="zh-CN" i="1">
                                  <a:latin typeface="Cambria Math"/>
                                  <a:ea typeface="Cambria Math"/>
                                </a:rPr>
                                <m:t>𝑛</m:t>
                              </m:r>
                            </m:num>
                            <m:den>
                              <m:r>
                                <a:rPr lang="zh-CN" altLang="en-US" i="1">
                                  <a:latin typeface="Cambria Math"/>
                                  <a:ea typeface="Cambria Math"/>
                                </a:rPr>
                                <m:t>𝜕</m:t>
                              </m:r>
                              <m:r>
                                <a:rPr lang="en-US" altLang="zh-CN" i="1">
                                  <a:latin typeface="Cambria Math"/>
                                  <a:ea typeface="Cambria Math"/>
                                </a:rPr>
                                <m:t>𝑥</m:t>
                              </m:r>
                            </m:den>
                          </m:f>
                        </m:e>
                      </m:d>
                      <m:r>
                        <a:rPr lang="en-US" altLang="zh-CN" i="1">
                          <a:latin typeface="Cambria Math"/>
                          <a:ea typeface="Cambria Math"/>
                        </a:rPr>
                        <m:t>=0</m:t>
                      </m:r>
                    </m:oMath>
                  </m:oMathPara>
                </a14:m>
                <a:endParaRPr lang="zh-CN" alt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4646110" y="2416888"/>
                <a:ext cx="7056868" cy="106048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199887" y="3482789"/>
                <a:ext cx="3502434"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ea typeface="Cambria Math"/>
                                </a:rPr>
                              </m:ctrlPr>
                            </m:sSubPr>
                            <m:e>
                              <m:r>
                                <a:rPr lang="en-US" altLang="zh-CN" i="1">
                                  <a:latin typeface="Cambria Math"/>
                                  <a:ea typeface="Cambria Math"/>
                                </a:rPr>
                                <m:t>𝐷</m:t>
                              </m:r>
                            </m:e>
                            <m:sub>
                              <m:r>
                                <a:rPr lang="en-US" altLang="zh-CN" i="1">
                                  <a:latin typeface="Cambria Math"/>
                                  <a:ea typeface="Cambria Math"/>
                                </a:rPr>
                                <m:t>𝑛</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𝐷</m:t>
                              </m:r>
                            </m:e>
                            <m:sub>
                              <m:r>
                                <a:rPr lang="en-US" altLang="zh-CN" i="1">
                                  <a:latin typeface="Cambria Math"/>
                                  <a:ea typeface="Cambria Math"/>
                                </a:rPr>
                                <m:t>𝑝</m:t>
                              </m:r>
                            </m:sub>
                          </m:sSub>
                        </m:num>
                        <m:den>
                          <m:r>
                            <a:rPr lang="en-US" altLang="zh-CN" i="1">
                              <a:latin typeface="Cambria Math"/>
                            </a:rPr>
                            <m:t>𝑛</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den>
                      </m:f>
                      <m:f>
                        <m:fPr>
                          <m:ctrlPr>
                            <a:rPr lang="en-US" altLang="zh-CN" i="1">
                              <a:latin typeface="Cambria Math" panose="02040503050406030204" pitchFamily="18" charset="0"/>
                              <a:ea typeface="Cambria Math"/>
                            </a:rPr>
                          </m:ctrlPr>
                        </m:fPr>
                        <m:num>
                          <m:r>
                            <a:rPr lang="zh-CN" altLang="en-US" i="1">
                              <a:latin typeface="Cambria Math"/>
                              <a:ea typeface="Cambria Math"/>
                            </a:rPr>
                            <m:t>𝜕</m:t>
                          </m:r>
                          <m:r>
                            <a:rPr lang="zh-CN" altLang="en-US" i="1">
                              <a:latin typeface="Cambria Math"/>
                              <a:ea typeface="Cambria Math"/>
                            </a:rPr>
                            <m:t>∆</m:t>
                          </m:r>
                          <m:r>
                            <a:rPr lang="en-US" altLang="zh-CN" i="1">
                              <a:latin typeface="Cambria Math"/>
                              <a:ea typeface="Cambria Math"/>
                            </a:rPr>
                            <m:t>𝑝</m:t>
                          </m:r>
                        </m:num>
                        <m:den>
                          <m:r>
                            <a:rPr lang="zh-CN" altLang="en-US" i="1">
                              <a:latin typeface="Cambria Math"/>
                              <a:ea typeface="Cambria Math"/>
                            </a:rPr>
                            <m:t>𝜕</m:t>
                          </m:r>
                          <m:r>
                            <a:rPr lang="en-US" altLang="zh-CN" i="1">
                              <a:latin typeface="Cambria Math"/>
                              <a:ea typeface="Cambria Math"/>
                            </a:rPr>
                            <m:t>𝑥</m:t>
                          </m:r>
                        </m:den>
                      </m:f>
                    </m:oMath>
                  </m:oMathPara>
                </a14:m>
                <a:endParaRPr lang="zh-CN" alt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199887" y="3482789"/>
                <a:ext cx="3502434" cy="103169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216251" y="3537419"/>
                <a:ext cx="2526782"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𝑝</m:t>
                          </m:r>
                        </m:sub>
                      </m:sSub>
                      <m:r>
                        <a:rPr lang="en-US" altLang="zh-CN" i="1">
                          <a:latin typeface="Cambria Math"/>
                        </a:rPr>
                        <m:t>=−</m:t>
                      </m:r>
                      <m:r>
                        <a:rPr lang="en-US" altLang="zh-CN" i="1">
                          <a:latin typeface="Cambria Math"/>
                        </a:rPr>
                        <m:t>𝑒𝐷</m:t>
                      </m:r>
                      <m:f>
                        <m:fPr>
                          <m:ctrlPr>
                            <a:rPr lang="en-US" altLang="zh-CN" i="1">
                              <a:latin typeface="Cambria Math" panose="02040503050406030204" pitchFamily="18" charset="0"/>
                            </a:rPr>
                          </m:ctrlPr>
                        </m:fPr>
                        <m:num>
                          <m:r>
                            <a:rPr lang="zh-CN" altLang="en-US" i="1">
                              <a:latin typeface="Cambria Math"/>
                            </a:rPr>
                            <m:t>𝜕</m:t>
                          </m:r>
                          <m:r>
                            <a:rPr lang="zh-CN" altLang="en-US" i="1">
                              <a:latin typeface="Cambria Math"/>
                            </a:rPr>
                            <m:t>∆</m:t>
                          </m:r>
                          <m:r>
                            <a:rPr lang="en-US" altLang="zh-CN" i="1">
                              <a:latin typeface="Cambria Math"/>
                            </a:rPr>
                            <m:t>𝑝</m:t>
                          </m:r>
                        </m:num>
                        <m:den>
                          <m:r>
                            <a:rPr lang="zh-CN" altLang="en-US" i="1">
                              <a:latin typeface="Cambria Math"/>
                            </a:rPr>
                            <m:t>𝜕</m:t>
                          </m:r>
                          <m:r>
                            <a:rPr lang="en-US" altLang="zh-CN" i="1">
                              <a:latin typeface="Cambria Math"/>
                            </a:rPr>
                            <m:t>𝑥</m:t>
                          </m:r>
                        </m:den>
                      </m:f>
                    </m:oMath>
                  </m:oMathPara>
                </a14:m>
                <a:endParaRPr lang="zh-CN" alt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5216251" y="3537419"/>
                <a:ext cx="2526782" cy="91159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968873" y="3477371"/>
                <a:ext cx="2267094"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𝑛</m:t>
                          </m:r>
                        </m:sub>
                      </m:sSub>
                      <m:r>
                        <a:rPr lang="en-US" altLang="zh-CN" i="1">
                          <a:latin typeface="Cambria Math"/>
                        </a:rPr>
                        <m:t>=</m:t>
                      </m:r>
                      <m:r>
                        <a:rPr lang="en-US" altLang="zh-CN" i="1">
                          <a:latin typeface="Cambria Math"/>
                        </a:rPr>
                        <m:t>𝑒𝐷</m:t>
                      </m:r>
                      <m:f>
                        <m:fPr>
                          <m:ctrlPr>
                            <a:rPr lang="en-US" altLang="zh-CN" i="1">
                              <a:latin typeface="Cambria Math" panose="02040503050406030204" pitchFamily="18" charset="0"/>
                            </a:rPr>
                          </m:ctrlPr>
                        </m:fPr>
                        <m:num>
                          <m:r>
                            <a:rPr lang="zh-CN" altLang="en-US" i="1">
                              <a:latin typeface="Cambria Math"/>
                            </a:rPr>
                            <m:t>𝜕</m:t>
                          </m:r>
                          <m:r>
                            <a:rPr lang="zh-CN" altLang="en-US" i="1">
                              <a:latin typeface="Cambria Math"/>
                            </a:rPr>
                            <m:t>∆</m:t>
                          </m:r>
                          <m:r>
                            <a:rPr lang="en-US" altLang="zh-CN" i="1">
                              <a:latin typeface="Cambria Math"/>
                            </a:rPr>
                            <m:t>𝑝</m:t>
                          </m:r>
                        </m:num>
                        <m:den>
                          <m:r>
                            <a:rPr lang="zh-CN" altLang="en-US" i="1">
                              <a:latin typeface="Cambria Math"/>
                            </a:rPr>
                            <m:t>𝜕</m:t>
                          </m:r>
                          <m:r>
                            <a:rPr lang="en-US" altLang="zh-CN" i="1">
                              <a:latin typeface="Cambria Math"/>
                            </a:rPr>
                            <m:t>𝑥</m:t>
                          </m:r>
                        </m:den>
                      </m:f>
                    </m:oMath>
                  </m:oMathPara>
                </a14:m>
                <a:endParaRPr lang="zh-CN"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968873" y="3477371"/>
                <a:ext cx="2267094" cy="91159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194647" y="4676852"/>
                <a:ext cx="3449341"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𝑛</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num>
                        <m:den>
                          <m:r>
                            <a:rPr lang="en-US" altLang="zh-CN" i="1">
                              <a:latin typeface="Cambria Math"/>
                            </a:rPr>
                            <m:t>𝑛</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den>
                      </m:f>
                    </m:oMath>
                  </m:oMathPara>
                </a14:m>
                <a:endParaRPr lang="zh-CN"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194647" y="4676852"/>
                <a:ext cx="3449341" cy="103009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427486" y="4669831"/>
                <a:ext cx="2621936" cy="1044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num>
                        <m:den>
                          <m:r>
                            <a:rPr lang="en-US" altLang="zh-CN" i="1">
                              <a:latin typeface="Cambria Math"/>
                            </a:rPr>
                            <m:t>𝑛</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den>
                      </m:f>
                    </m:oMath>
                  </m:oMathPara>
                </a14:m>
                <a:endParaRPr lang="zh-CN" alt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427486" y="4669831"/>
                <a:ext cx="2621936" cy="1044132"/>
              </a:xfrm>
              <a:prstGeom prst="rect">
                <a:avLst/>
              </a:prstGeom>
              <a:blipFill>
                <a:blip r:embed="rId11"/>
                <a:stretch>
                  <a:fillRect/>
                </a:stretch>
              </a:blipFill>
            </p:spPr>
            <p:txBody>
              <a:bodyPr/>
              <a:lstStyle/>
              <a:p>
                <a:r>
                  <a:rPr lang="zh-CN" altLang="en-US">
                    <a:noFill/>
                  </a:rPr>
                  <a:t> </a:t>
                </a:r>
              </a:p>
            </p:txBody>
          </p:sp>
        </mc:Fallback>
      </mc:AlternateContent>
      <p:sp>
        <p:nvSpPr>
          <p:cNvPr id="58" name="矩形 57"/>
          <p:cNvSpPr/>
          <p:nvPr/>
        </p:nvSpPr>
        <p:spPr>
          <a:xfrm>
            <a:off x="3489385" y="5824638"/>
            <a:ext cx="2969083" cy="523220"/>
          </a:xfrm>
          <a:prstGeom prst="rect">
            <a:avLst/>
          </a:prstGeom>
        </p:spPr>
        <p:txBody>
          <a:bodyPr wrap="none">
            <a:spAutoFit/>
          </a:bodyPr>
          <a:lstStyle/>
          <a:p>
            <a:r>
              <a:rPr lang="en-US" altLang="zh-CN" b="1" dirty="0" smtClean="0">
                <a:solidFill>
                  <a:srgbClr val="0070C0"/>
                </a:solidFill>
              </a:rPr>
              <a:t>D</a:t>
            </a:r>
            <a:r>
              <a:rPr lang="zh-CN" altLang="en-US" b="1" dirty="0" smtClean="0">
                <a:solidFill>
                  <a:srgbClr val="0070C0"/>
                </a:solidFill>
              </a:rPr>
              <a:t>为</a:t>
            </a:r>
            <a:r>
              <a:rPr lang="zh-CN" altLang="zh-CN" b="1" dirty="0" smtClean="0">
                <a:solidFill>
                  <a:srgbClr val="0070C0"/>
                </a:solidFill>
              </a:rPr>
              <a:t>双极扩散</a:t>
            </a:r>
            <a:r>
              <a:rPr lang="zh-CN" altLang="zh-CN" b="1" dirty="0">
                <a:solidFill>
                  <a:srgbClr val="0070C0"/>
                </a:solidFill>
              </a:rPr>
              <a:t>系数</a:t>
            </a:r>
            <a:endParaRPr lang="zh-CN" altLang="en-US" b="1" dirty="0">
              <a:solidFill>
                <a:srgbClr val="0070C0"/>
              </a:solidFill>
            </a:endParaRPr>
          </a:p>
        </p:txBody>
      </p:sp>
      <p:sp>
        <p:nvSpPr>
          <p:cNvPr id="59" name="TextBox 58"/>
          <p:cNvSpPr txBox="1"/>
          <p:nvPr/>
        </p:nvSpPr>
        <p:spPr>
          <a:xfrm>
            <a:off x="7170546" y="369767"/>
            <a:ext cx="1620957" cy="523220"/>
          </a:xfrm>
          <a:prstGeom prst="rect">
            <a:avLst/>
          </a:prstGeom>
          <a:noFill/>
        </p:spPr>
        <p:txBody>
          <a:bodyPr wrap="none" rtlCol="0">
            <a:spAutoFit/>
          </a:bodyPr>
          <a:lstStyle/>
          <a:p>
            <a:r>
              <a:rPr lang="zh-CN" altLang="en-US" b="1" dirty="0">
                <a:solidFill>
                  <a:srgbClr val="008000"/>
                </a:solidFill>
                <a:latin typeface="华文行楷" pitchFamily="2" charset="-122"/>
                <a:ea typeface="华文行楷" pitchFamily="2" charset="-122"/>
              </a:rPr>
              <a:t>无外电场</a:t>
            </a:r>
          </a:p>
        </p:txBody>
      </p:sp>
      <p:grpSp>
        <p:nvGrpSpPr>
          <p:cNvPr id="60" name="组合 59"/>
          <p:cNvGrpSpPr/>
          <p:nvPr/>
        </p:nvGrpSpPr>
        <p:grpSpPr>
          <a:xfrm>
            <a:off x="10029093" y="6448526"/>
            <a:ext cx="552450" cy="314325"/>
            <a:chOff x="5172075" y="6438900"/>
            <a:chExt cx="552450" cy="314325"/>
          </a:xfrm>
        </p:grpSpPr>
        <p:sp>
          <p:nvSpPr>
            <p:cNvPr id="61" name="棱台 6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8" name="右弧形箭头 27"/>
          <p:cNvSpPr/>
          <p:nvPr/>
        </p:nvSpPr>
        <p:spPr>
          <a:xfrm rot="11220571">
            <a:off x="405352" y="1302508"/>
            <a:ext cx="1066926" cy="2753286"/>
          </a:xfrm>
          <a:prstGeom prst="curvedLeftArrow">
            <a:avLst/>
          </a:prstGeom>
          <a:solidFill>
            <a:srgbClr val="99FF99"/>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6" name="右箭头 45"/>
          <p:cNvSpPr/>
          <p:nvPr/>
        </p:nvSpPr>
        <p:spPr>
          <a:xfrm>
            <a:off x="4357476" y="2860646"/>
            <a:ext cx="344845" cy="218114"/>
          </a:xfrm>
          <a:prstGeom prst="rightArrow">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p:cNvSpPr txBox="1"/>
              <p:nvPr/>
            </p:nvSpPr>
            <p:spPr>
              <a:xfrm>
                <a:off x="7743033" y="4647049"/>
                <a:ext cx="2470805" cy="937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𝑛</m:t>
                              </m:r>
                            </m:sub>
                          </m:sSub>
                        </m:num>
                        <m:den>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𝑛</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𝑝</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𝑝</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num>
                        <m:den>
                          <m:r>
                            <a:rPr lang="en-US" altLang="zh-CN" b="0" i="1" smtClean="0">
                              <a:latin typeface="Cambria Math" panose="02040503050406030204" pitchFamily="18" charset="0"/>
                            </a:rPr>
                            <m:t>𝑒</m:t>
                          </m:r>
                        </m:den>
                      </m:f>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7743033" y="4647049"/>
                <a:ext cx="2470805" cy="937757"/>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908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2000"/>
                                        <p:tgtEl>
                                          <p:spTgt spid="4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2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30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left)">
                                      <p:cBhvr>
                                        <p:cTn id="37" dur="30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left)">
                                      <p:cBhvr>
                                        <p:cTn id="47" dur="20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20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20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2000"/>
                                        <p:tgtEl>
                                          <p:spTgt spid="5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200"/>
                                  </p:iterate>
                                  <p:childTnLst>
                                    <p:set>
                                      <p:cBhvr>
                                        <p:cTn id="70" dur="1" fill="hold">
                                          <p:stCondLst>
                                            <p:cond delay="0"/>
                                          </p:stCondLst>
                                        </p:cTn>
                                        <p:tgtEl>
                                          <p:spTgt spid="58"/>
                                        </p:tgtEl>
                                        <p:attrNameLst>
                                          <p:attrName>style.visibility</p:attrName>
                                        </p:attrNameLst>
                                      </p:cBhvr>
                                      <p:to>
                                        <p:strVal val="visible"/>
                                      </p:to>
                                    </p:set>
                                  </p:childTnLst>
                                </p:cTn>
                              </p:par>
                            </p:childTnLst>
                          </p:cTn>
                        </p:par>
                        <p:par>
                          <p:cTn id="71" fill="hold">
                            <p:stCondLst>
                              <p:cond delay="1401"/>
                            </p:stCondLst>
                            <p:childTnLst>
                              <p:par>
                                <p:cTn id="72" presetID="22" presetClass="entr" presetSubtype="4" fill="hold" nodeType="after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wipe(down)">
                                      <p:cBhvr>
                                        <p:cTn id="7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p:bldP spid="51" grpId="0"/>
      <p:bldP spid="52" grpId="0"/>
      <p:bldP spid="53" grpId="0"/>
      <p:bldP spid="54" grpId="0"/>
      <p:bldP spid="55" grpId="0"/>
      <p:bldP spid="56" grpId="0"/>
      <p:bldP spid="57" grpId="0"/>
      <p:bldP spid="58" grpId="0"/>
      <p:bldP spid="59" grpId="0"/>
      <p:bldP spid="28" grpId="0" animBg="1"/>
      <p:bldP spid="46" grpId="0" animBg="1"/>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527015" y="680022"/>
                <a:ext cx="2980688" cy="1044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num>
                        <m:den>
                          <m:r>
                            <a:rPr lang="en-US" altLang="zh-CN" i="1">
                              <a:latin typeface="Cambria Math"/>
                            </a:rPr>
                            <m:t>𝑛</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r>
                            <a:rPr lang="en-US" altLang="zh-CN" i="1">
                              <a:latin typeface="Cambria Math"/>
                            </a:rPr>
                            <m:t>+</m:t>
                          </m:r>
                          <m:r>
                            <a:rPr lang="en-US" altLang="zh-CN" i="1">
                              <a:latin typeface="Cambria Math"/>
                            </a:rPr>
                            <m:t>𝑝</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den>
                      </m:f>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527015" y="680022"/>
                <a:ext cx="2980688" cy="1044132"/>
              </a:xfrm>
              <a:prstGeom prst="rect">
                <a:avLst/>
              </a:prstGeom>
              <a:blipFill>
                <a:blip r:embed="rId3"/>
                <a:stretch>
                  <a:fillRect/>
                </a:stretch>
              </a:blipFill>
            </p:spPr>
            <p:txBody>
              <a:bodyPr/>
              <a:lstStyle/>
              <a:p>
                <a:r>
                  <a:rPr lang="zh-CN" altLang="en-US">
                    <a:noFill/>
                  </a:rPr>
                  <a:t> </a:t>
                </a:r>
              </a:p>
            </p:txBody>
          </p:sp>
        </mc:Fallback>
      </mc:AlternateContent>
      <p:sp>
        <p:nvSpPr>
          <p:cNvPr id="3" name="矩形 2"/>
          <p:cNvSpPr/>
          <p:nvPr/>
        </p:nvSpPr>
        <p:spPr>
          <a:xfrm>
            <a:off x="2945708" y="940478"/>
            <a:ext cx="2339102" cy="523220"/>
          </a:xfrm>
          <a:prstGeom prst="rect">
            <a:avLst/>
          </a:prstGeom>
        </p:spPr>
        <p:txBody>
          <a:bodyPr wrap="none">
            <a:spAutoFit/>
          </a:bodyPr>
          <a:lstStyle/>
          <a:p>
            <a:r>
              <a:rPr lang="zh-CN" altLang="zh-CN" b="1" dirty="0">
                <a:solidFill>
                  <a:srgbClr val="0070C0"/>
                </a:solidFill>
              </a:rPr>
              <a:t>双极扩散系数</a:t>
            </a:r>
            <a:endParaRPr lang="zh-CN" altLang="en-US" b="1" dirty="0">
              <a:solidFill>
                <a:srgbClr val="0070C0"/>
              </a:solidFill>
            </a:endParaRPr>
          </a:p>
        </p:txBody>
      </p:sp>
      <p:sp>
        <p:nvSpPr>
          <p:cNvPr id="4" name="矩形 3"/>
          <p:cNvSpPr/>
          <p:nvPr/>
        </p:nvSpPr>
        <p:spPr>
          <a:xfrm>
            <a:off x="172593" y="-58"/>
            <a:ext cx="3011569" cy="830997"/>
          </a:xfrm>
          <a:prstGeom prst="rect">
            <a:avLst/>
          </a:prstGeom>
        </p:spPr>
        <p:txBody>
          <a:bodyPr wrap="square">
            <a:spAutoFit/>
          </a:bodyPr>
          <a:lstStyle/>
          <a:p>
            <a:pPr>
              <a:lnSpc>
                <a:spcPct val="150000"/>
              </a:lnSpc>
            </a:pPr>
            <a:r>
              <a:rPr lang="en-US" altLang="zh-CN" sz="3200" b="1" dirty="0">
                <a:solidFill>
                  <a:srgbClr val="FF0000"/>
                </a:solidFill>
              </a:rPr>
              <a:t>6.4.1 </a:t>
            </a:r>
            <a:r>
              <a:rPr lang="zh-CN" altLang="en-US" sz="3200" b="1" dirty="0">
                <a:solidFill>
                  <a:srgbClr val="FF0000"/>
                </a:solidFill>
              </a:rPr>
              <a:t>双极扩散</a:t>
            </a:r>
            <a:endParaRPr lang="en-US" altLang="zh-CN" sz="3200" b="1" dirty="0">
              <a:solidFill>
                <a:srgbClr val="FF0000"/>
              </a:solidFill>
            </a:endParaRPr>
          </a:p>
        </p:txBody>
      </p:sp>
      <p:sp>
        <p:nvSpPr>
          <p:cNvPr id="5" name="矩形 4">
            <a:hlinkClick r:id="rId4" action="ppaction://hlinksldjump"/>
          </p:cNvPr>
          <p:cNvSpPr/>
          <p:nvPr/>
        </p:nvSpPr>
        <p:spPr>
          <a:xfrm>
            <a:off x="2116368" y="2451331"/>
            <a:ext cx="1266693" cy="523220"/>
          </a:xfrm>
          <a:prstGeom prst="rect">
            <a:avLst/>
          </a:prstGeom>
        </p:spPr>
        <p:txBody>
          <a:bodyPr wrap="none">
            <a:spAutoFit/>
          </a:bodyPr>
          <a:lstStyle/>
          <a:p>
            <a:r>
              <a:rPr lang="zh-CN" altLang="en-US" b="1" dirty="0">
                <a:solidFill>
                  <a:srgbClr val="CC00CC"/>
                </a:solidFill>
                <a:latin typeface="华文行楷" pitchFamily="2" charset="-122"/>
                <a:ea typeface="华文行楷" pitchFamily="2" charset="-122"/>
              </a:rPr>
              <a:t>小注入</a:t>
            </a:r>
          </a:p>
        </p:txBody>
      </p:sp>
      <mc:AlternateContent xmlns:mc="http://schemas.openxmlformats.org/markup-compatibility/2006" xmlns:a14="http://schemas.microsoft.com/office/drawing/2010/main">
        <mc:Choice Requires="a14">
          <p:sp>
            <p:nvSpPr>
              <p:cNvPr id="6" name="TextBox 5"/>
              <p:cNvSpPr txBox="1"/>
              <p:nvPr/>
            </p:nvSpPr>
            <p:spPr>
              <a:xfrm>
                <a:off x="3619186" y="1742310"/>
                <a:ext cx="12594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619186" y="1742310"/>
                <a:ext cx="1259447" cy="523220"/>
              </a:xfrm>
              <a:prstGeom prst="rect">
                <a:avLst/>
              </a:prstGeom>
              <a:blipFill>
                <a:blip r:embed="rId5"/>
                <a:stretch>
                  <a:fillRect/>
                </a:stretch>
              </a:blipFill>
            </p:spPr>
            <p:txBody>
              <a:bodyPr/>
              <a:lstStyle/>
              <a:p>
                <a:r>
                  <a:rPr lang="zh-CN" altLang="en-US">
                    <a:noFill/>
                  </a:rPr>
                  <a:t> </a:t>
                </a:r>
              </a:p>
            </p:txBody>
          </p:sp>
        </mc:Fallback>
      </mc:AlternateContent>
      <p:sp>
        <p:nvSpPr>
          <p:cNvPr id="7" name="矩形 6"/>
          <p:cNvSpPr/>
          <p:nvPr/>
        </p:nvSpPr>
        <p:spPr>
          <a:xfrm>
            <a:off x="4881250" y="1742310"/>
            <a:ext cx="1821332" cy="523220"/>
          </a:xfrm>
          <a:prstGeom prst="rect">
            <a:avLst/>
          </a:prstGeom>
        </p:spPr>
        <p:txBody>
          <a:bodyPr wrap="none">
            <a:spAutoFit/>
          </a:bodyPr>
          <a:lstStyle/>
          <a:p>
            <a:r>
              <a:rPr lang="en-US" altLang="zh-CN" b="1" dirty="0">
                <a:latin typeface="Times New Roman" pitchFamily="18" charset="0"/>
                <a:ea typeface="华文行楷" pitchFamily="2" charset="-122"/>
                <a:cs typeface="Times New Roman" pitchFamily="18" charset="0"/>
              </a:rPr>
              <a:t>p</a:t>
            </a:r>
            <a:r>
              <a:rPr lang="zh-CN" altLang="en-US" b="1" dirty="0">
                <a:latin typeface="华文行楷" pitchFamily="2" charset="-122"/>
                <a:ea typeface="华文行楷" pitchFamily="2" charset="-122"/>
              </a:rPr>
              <a:t>型半导体</a:t>
            </a:r>
          </a:p>
        </p:txBody>
      </p:sp>
      <p:cxnSp>
        <p:nvCxnSpPr>
          <p:cNvPr id="9" name="直接连接符 8"/>
          <p:cNvCxnSpPr/>
          <p:nvPr/>
        </p:nvCxnSpPr>
        <p:spPr>
          <a:xfrm>
            <a:off x="6549721" y="830939"/>
            <a:ext cx="219610"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96689" y="1332893"/>
            <a:ext cx="651935"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52856" y="1332893"/>
            <a:ext cx="651935"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48624" y="830939"/>
            <a:ext cx="233917"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970874" y="751023"/>
            <a:ext cx="326067" cy="34152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769331" y="1729164"/>
                <a:ext cx="14714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𝑫</m:t>
                      </m:r>
                      <m:r>
                        <a:rPr lang="en-US" altLang="zh-CN" b="1" i="1">
                          <a:latin typeface="Cambria Math"/>
                          <a:ea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oMath>
                  </m:oMathPara>
                </a14:m>
                <a:endParaRPr lang="zh-CN" alt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6769331" y="1729164"/>
                <a:ext cx="1471492" cy="523220"/>
              </a:xfrm>
              <a:prstGeom prst="rect">
                <a:avLst/>
              </a:prstGeom>
              <a:blipFill>
                <a:blip r:embed="rId6"/>
                <a:stretch>
                  <a:fillRect/>
                </a:stretch>
              </a:blipFill>
            </p:spPr>
            <p:txBody>
              <a:bodyPr/>
              <a:lstStyle/>
              <a:p>
                <a:r>
                  <a:rPr lang="zh-CN" altLang="en-US">
                    <a:noFill/>
                  </a:rPr>
                  <a:t> </a:t>
                </a:r>
              </a:p>
            </p:txBody>
          </p:sp>
        </mc:Fallback>
      </mc:AlternateContent>
      <p:sp>
        <p:nvSpPr>
          <p:cNvPr id="22" name="矩形 21"/>
          <p:cNvSpPr/>
          <p:nvPr/>
        </p:nvSpPr>
        <p:spPr>
          <a:xfrm>
            <a:off x="4782311" y="2525762"/>
            <a:ext cx="2339102" cy="523220"/>
          </a:xfrm>
          <a:prstGeom prst="rect">
            <a:avLst/>
          </a:prstGeom>
        </p:spPr>
        <p:txBody>
          <a:bodyPr wrap="none">
            <a:spAutoFit/>
          </a:bodyPr>
          <a:lstStyle/>
          <a:p>
            <a:r>
              <a:rPr lang="zh-CN" altLang="en-US" b="1" dirty="0" smtClean="0">
                <a:solidFill>
                  <a:srgbClr val="008000"/>
                </a:solidFill>
                <a:latin typeface="华文行楷" pitchFamily="2" charset="-122"/>
                <a:ea typeface="华文行楷" pitchFamily="2" charset="-122"/>
              </a:rPr>
              <a:t>类本征半导体</a:t>
            </a:r>
            <a:endParaRPr lang="zh-CN" altLang="en-US" b="1" dirty="0">
              <a:solidFill>
                <a:srgbClr val="008000"/>
              </a:solidFill>
              <a:latin typeface="华文行楷" pitchFamily="2" charset="-122"/>
              <a:ea typeface="华文行楷" pitchFamily="2" charset="-122"/>
            </a:endParaRPr>
          </a:p>
        </p:txBody>
      </p:sp>
      <mc:AlternateContent xmlns:mc="http://schemas.openxmlformats.org/markup-compatibility/2006" xmlns:a14="http://schemas.microsoft.com/office/drawing/2010/main">
        <mc:Choice Requires="a14">
          <p:sp>
            <p:nvSpPr>
              <p:cNvPr id="23" name="TextBox 22"/>
              <p:cNvSpPr txBox="1"/>
              <p:nvPr/>
            </p:nvSpPr>
            <p:spPr>
              <a:xfrm>
                <a:off x="3589687" y="2451331"/>
                <a:ext cx="12065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8000"/>
                          </a:solidFill>
                          <a:latin typeface="Cambria Math"/>
                        </a:rPr>
                        <m:t>𝒏</m:t>
                      </m:r>
                      <m:r>
                        <a:rPr lang="en-US" altLang="zh-CN" b="1" i="1">
                          <a:solidFill>
                            <a:srgbClr val="008000"/>
                          </a:solidFill>
                          <a:latin typeface="Cambria Math"/>
                        </a:rPr>
                        <m:t>=</m:t>
                      </m:r>
                      <m:r>
                        <a:rPr lang="en-US" altLang="zh-CN" b="1" i="1">
                          <a:solidFill>
                            <a:srgbClr val="008000"/>
                          </a:solidFill>
                          <a:latin typeface="Cambria Math"/>
                          <a:ea typeface="Cambria Math"/>
                        </a:rPr>
                        <m:t>𝒑</m:t>
                      </m:r>
                    </m:oMath>
                  </m:oMathPara>
                </a14:m>
                <a:endParaRPr lang="zh-CN" altLang="en-US" b="1" dirty="0">
                  <a:solidFill>
                    <a:srgbClr val="008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589687" y="2451331"/>
                <a:ext cx="1206549"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043907" y="715711"/>
                <a:ext cx="4988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𝟐</m:t>
                      </m:r>
                    </m:oMath>
                  </m:oMathPara>
                </a14:m>
                <a:endParaRPr lang="zh-CN" alt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6043907" y="715711"/>
                <a:ext cx="498855" cy="523220"/>
              </a:xfrm>
              <a:prstGeom prst="rect">
                <a:avLst/>
              </a:prstGeom>
              <a:blipFill>
                <a:blip r:embed="rId8"/>
                <a:stretch>
                  <a:fillRect/>
                </a:stretch>
              </a:blipFill>
            </p:spPr>
            <p:txBody>
              <a:bodyPr/>
              <a:lstStyle/>
              <a:p>
                <a:r>
                  <a:rPr lang="zh-CN" altLang="en-US">
                    <a:noFill/>
                  </a:rPr>
                  <a:t> </a:t>
                </a:r>
              </a:p>
            </p:txBody>
          </p:sp>
        </mc:Fallback>
      </mc:AlternateContent>
      <p:cxnSp>
        <p:nvCxnSpPr>
          <p:cNvPr id="25" name="直接连接符 24"/>
          <p:cNvCxnSpPr/>
          <p:nvPr/>
        </p:nvCxnSpPr>
        <p:spPr>
          <a:xfrm>
            <a:off x="6542729" y="1322260"/>
            <a:ext cx="219610"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567033" y="1319986"/>
            <a:ext cx="219610" cy="26161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7030784" y="2256336"/>
                <a:ext cx="2348014" cy="1043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𝑫</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den>
                      </m:f>
                    </m:oMath>
                  </m:oMathPara>
                </a14:m>
                <a:endParaRPr lang="zh-CN" alt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7030784" y="2256336"/>
                <a:ext cx="2348014" cy="10436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703105" y="3333894"/>
                <a:ext cx="12594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3703105" y="3333894"/>
                <a:ext cx="1259447" cy="523220"/>
              </a:xfrm>
              <a:prstGeom prst="rect">
                <a:avLst/>
              </a:prstGeom>
              <a:blipFill>
                <a:blip r:embed="rId10"/>
                <a:stretch>
                  <a:fillRect/>
                </a:stretch>
              </a:blipFill>
            </p:spPr>
            <p:txBody>
              <a:bodyPr/>
              <a:lstStyle/>
              <a:p>
                <a:r>
                  <a:rPr lang="zh-CN" altLang="en-US">
                    <a:noFill/>
                  </a:rPr>
                  <a:t> </a:t>
                </a:r>
              </a:p>
            </p:txBody>
          </p:sp>
        </mc:Fallback>
      </mc:AlternateContent>
      <p:sp>
        <p:nvSpPr>
          <p:cNvPr id="29" name="矩形 28"/>
          <p:cNvSpPr/>
          <p:nvPr/>
        </p:nvSpPr>
        <p:spPr>
          <a:xfrm>
            <a:off x="4965169" y="3333894"/>
            <a:ext cx="1821332" cy="523220"/>
          </a:xfrm>
          <a:prstGeom prst="rect">
            <a:avLst/>
          </a:prstGeom>
        </p:spPr>
        <p:txBody>
          <a:bodyPr wrap="none">
            <a:spAutoFit/>
          </a:bodyPr>
          <a:lstStyle/>
          <a:p>
            <a:r>
              <a:rPr lang="en-US" altLang="zh-CN" b="1" dirty="0">
                <a:latin typeface="Times New Roman" pitchFamily="18" charset="0"/>
                <a:ea typeface="华文行楷" pitchFamily="2" charset="-122"/>
                <a:cs typeface="Times New Roman" pitchFamily="18" charset="0"/>
              </a:rPr>
              <a:t>n</a:t>
            </a:r>
            <a:r>
              <a:rPr lang="zh-CN" altLang="en-US" b="1" dirty="0">
                <a:latin typeface="华文行楷" pitchFamily="2" charset="-122"/>
                <a:ea typeface="华文行楷" pitchFamily="2" charset="-122"/>
              </a:rPr>
              <a:t>型半导体</a:t>
            </a:r>
          </a:p>
        </p:txBody>
      </p:sp>
      <mc:AlternateContent xmlns:mc="http://schemas.openxmlformats.org/markup-compatibility/2006" xmlns:a14="http://schemas.microsoft.com/office/drawing/2010/main">
        <mc:Choice Requires="a14">
          <p:sp>
            <p:nvSpPr>
              <p:cNvPr id="30" name="TextBox 29"/>
              <p:cNvSpPr txBox="1"/>
              <p:nvPr/>
            </p:nvSpPr>
            <p:spPr>
              <a:xfrm>
                <a:off x="6853250" y="3320748"/>
                <a:ext cx="1463478"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𝑫</m:t>
                      </m:r>
                      <m:r>
                        <a:rPr lang="en-US" altLang="zh-CN" b="1" i="1">
                          <a:latin typeface="Cambria Math"/>
                          <a:ea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oMath>
                  </m:oMathPara>
                </a14:m>
                <a:endParaRPr lang="zh-CN" altLang="en-US"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6853250" y="3320748"/>
                <a:ext cx="1463478" cy="561820"/>
              </a:xfrm>
              <a:prstGeom prst="rect">
                <a:avLst/>
              </a:prstGeom>
              <a:blipFill>
                <a:blip r:embed="rId11"/>
                <a:stretch>
                  <a:fillRect/>
                </a:stretch>
              </a:blipFill>
            </p:spPr>
            <p:txBody>
              <a:bodyPr/>
              <a:lstStyle/>
              <a:p>
                <a:r>
                  <a:rPr lang="zh-CN" altLang="en-US">
                    <a:noFill/>
                  </a:rPr>
                  <a:t> </a:t>
                </a:r>
              </a:p>
            </p:txBody>
          </p:sp>
        </mc:Fallback>
      </mc:AlternateContent>
      <p:grpSp>
        <p:nvGrpSpPr>
          <p:cNvPr id="8" name="组合 7"/>
          <p:cNvGrpSpPr/>
          <p:nvPr/>
        </p:nvGrpSpPr>
        <p:grpSpPr>
          <a:xfrm>
            <a:off x="3619186" y="3783784"/>
            <a:ext cx="5142831" cy="2671694"/>
            <a:chOff x="2297159" y="4138743"/>
            <a:chExt cx="5142831" cy="2671694"/>
          </a:xfrm>
        </p:grpSpPr>
        <p:cxnSp>
          <p:nvCxnSpPr>
            <p:cNvPr id="32" name="直接箭头连接符 31"/>
            <p:cNvCxnSpPr/>
            <p:nvPr/>
          </p:nvCxnSpPr>
          <p:spPr>
            <a:xfrm>
              <a:off x="2877126" y="6356743"/>
              <a:ext cx="431327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6942994" y="6287217"/>
                  <a:ext cx="49699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942994" y="6287217"/>
                  <a:ext cx="496996" cy="523220"/>
                </a:xfrm>
                <a:prstGeom prst="rect">
                  <a:avLst/>
                </a:prstGeom>
                <a:blipFill rotWithShape="1">
                  <a:blip r:embed="rId12"/>
                  <a:stretch>
                    <a:fillRect/>
                  </a:stretch>
                </a:blipFill>
              </p:spPr>
              <p:txBody>
                <a:bodyPr/>
                <a:lstStyle/>
                <a:p>
                  <a:r>
                    <a:rPr lang="zh-CN" altLang="en-US">
                      <a:noFill/>
                    </a:rPr>
                    <a:t> </a:t>
                  </a:r>
                </a:p>
              </p:txBody>
            </p:sp>
          </mc:Fallback>
        </mc:AlternateContent>
        <p:cxnSp>
          <p:nvCxnSpPr>
            <p:cNvPr id="35" name="直接箭头连接符 34"/>
            <p:cNvCxnSpPr/>
            <p:nvPr/>
          </p:nvCxnSpPr>
          <p:spPr>
            <a:xfrm flipV="1">
              <a:off x="2877126" y="4400353"/>
              <a:ext cx="0" cy="19563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2427180" y="4138743"/>
                  <a:ext cx="54303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𝐷</m:t>
                        </m:r>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2427180" y="4138743"/>
                  <a:ext cx="543033" cy="523220"/>
                </a:xfrm>
                <a:prstGeom prst="rect">
                  <a:avLst/>
                </a:prstGeom>
                <a:blipFill rotWithShape="1">
                  <a:blip r:embed="rId13"/>
                  <a:stretch>
                    <a:fillRect/>
                  </a:stretch>
                </a:blipFill>
              </p:spPr>
              <p:txBody>
                <a:bodyPr/>
                <a:lstStyle/>
                <a:p>
                  <a:r>
                    <a:rPr lang="zh-CN" altLang="en-US">
                      <a:noFill/>
                    </a:rPr>
                    <a:t> </a:t>
                  </a:r>
                </a:p>
              </p:txBody>
            </p:sp>
          </mc:Fallback>
        </mc:AlternateContent>
        <p:sp>
          <p:nvSpPr>
            <p:cNvPr id="37" name="TextBox 36"/>
            <p:cNvSpPr txBox="1"/>
            <p:nvPr/>
          </p:nvSpPr>
          <p:spPr>
            <a:xfrm>
              <a:off x="2708582" y="6253095"/>
              <a:ext cx="385042" cy="523220"/>
            </a:xfrm>
            <a:prstGeom prst="rect">
              <a:avLst/>
            </a:prstGeom>
            <a:noFill/>
          </p:spPr>
          <p:txBody>
            <a:bodyPr wrap="none" rtlCol="0">
              <a:spAutoFit/>
            </a:bodyPr>
            <a:lstStyle/>
            <a:p>
              <a:r>
                <a:rPr lang="en-US" altLang="zh-CN" dirty="0"/>
                <a:t>0</a:t>
              </a:r>
              <a:endParaRPr lang="zh-CN" altLang="en-US" dirty="0"/>
            </a:p>
          </p:txBody>
        </p:sp>
        <p:cxnSp>
          <p:nvCxnSpPr>
            <p:cNvPr id="38" name="直接箭头连接符 37"/>
            <p:cNvCxnSpPr/>
            <p:nvPr/>
          </p:nvCxnSpPr>
          <p:spPr>
            <a:xfrm flipV="1">
              <a:off x="5100399" y="4400353"/>
              <a:ext cx="0" cy="195639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任意多边形 40"/>
            <p:cNvSpPr/>
            <p:nvPr/>
          </p:nvSpPr>
          <p:spPr>
            <a:xfrm>
              <a:off x="2887758" y="4831173"/>
              <a:ext cx="4082902" cy="834454"/>
            </a:xfrm>
            <a:custGeom>
              <a:avLst/>
              <a:gdLst>
                <a:gd name="connsiteX0" fmla="*/ 0 w 4082902"/>
                <a:gd name="connsiteY0" fmla="*/ 5115 h 834454"/>
                <a:gd name="connsiteX1" fmla="*/ 1095154 w 4082902"/>
                <a:gd name="connsiteY1" fmla="*/ 5115 h 834454"/>
                <a:gd name="connsiteX2" fmla="*/ 1658679 w 4082902"/>
                <a:gd name="connsiteY2" fmla="*/ 58277 h 834454"/>
                <a:gd name="connsiteX3" fmla="*/ 1956391 w 4082902"/>
                <a:gd name="connsiteY3" fmla="*/ 270929 h 834454"/>
                <a:gd name="connsiteX4" fmla="*/ 2179675 w 4082902"/>
                <a:gd name="connsiteY4" fmla="*/ 483580 h 834454"/>
                <a:gd name="connsiteX5" fmla="*/ 2488019 w 4082902"/>
                <a:gd name="connsiteY5" fmla="*/ 770659 h 834454"/>
                <a:gd name="connsiteX6" fmla="*/ 2775098 w 4082902"/>
                <a:gd name="connsiteY6" fmla="*/ 823822 h 834454"/>
                <a:gd name="connsiteX7" fmla="*/ 4082902 w 4082902"/>
                <a:gd name="connsiteY7" fmla="*/ 834454 h 8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2902" h="834454">
                  <a:moveTo>
                    <a:pt x="0" y="5115"/>
                  </a:moveTo>
                  <a:cubicBezTo>
                    <a:pt x="409354" y="685"/>
                    <a:pt x="818708" y="-3745"/>
                    <a:pt x="1095154" y="5115"/>
                  </a:cubicBezTo>
                  <a:cubicBezTo>
                    <a:pt x="1371600" y="13975"/>
                    <a:pt x="1515139" y="13975"/>
                    <a:pt x="1658679" y="58277"/>
                  </a:cubicBezTo>
                  <a:cubicBezTo>
                    <a:pt x="1802219" y="102579"/>
                    <a:pt x="1869558" y="200045"/>
                    <a:pt x="1956391" y="270929"/>
                  </a:cubicBezTo>
                  <a:cubicBezTo>
                    <a:pt x="2043224" y="341813"/>
                    <a:pt x="2179675" y="483580"/>
                    <a:pt x="2179675" y="483580"/>
                  </a:cubicBezTo>
                  <a:cubicBezTo>
                    <a:pt x="2268279" y="566868"/>
                    <a:pt x="2388782" y="713952"/>
                    <a:pt x="2488019" y="770659"/>
                  </a:cubicBezTo>
                  <a:cubicBezTo>
                    <a:pt x="2587256" y="827366"/>
                    <a:pt x="2509284" y="813190"/>
                    <a:pt x="2775098" y="823822"/>
                  </a:cubicBezTo>
                  <a:cubicBezTo>
                    <a:pt x="3040912" y="834455"/>
                    <a:pt x="3561907" y="834454"/>
                    <a:pt x="4082902" y="83445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TextBox 41"/>
                <p:cNvSpPr txBox="1"/>
                <p:nvPr/>
              </p:nvSpPr>
              <p:spPr>
                <a:xfrm>
                  <a:off x="2297159" y="4527031"/>
                  <a:ext cx="7007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𝑛</m:t>
                            </m:r>
                          </m:sub>
                        </m:sSub>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297159" y="4527031"/>
                  <a:ext cx="700768" cy="523220"/>
                </a:xfrm>
                <a:prstGeom prst="rect">
                  <a:avLst/>
                </a:prstGeom>
                <a:blipFill rotWithShape="1">
                  <a:blip r:embed="rId14"/>
                  <a:stretch>
                    <a:fillRect/>
                  </a:stretch>
                </a:blipFill>
              </p:spPr>
              <p:txBody>
                <a:bodyPr/>
                <a:lstStyle/>
                <a:p>
                  <a:r>
                    <a:rPr lang="zh-CN" altLang="en-US">
                      <a:noFill/>
                    </a:rPr>
                    <a:t> </a:t>
                  </a:r>
                </a:p>
              </p:txBody>
            </p:sp>
          </mc:Fallback>
        </mc:AlternateContent>
        <p:cxnSp>
          <p:nvCxnSpPr>
            <p:cNvPr id="48" name="直接连接符 47"/>
            <p:cNvCxnSpPr/>
            <p:nvPr/>
          </p:nvCxnSpPr>
          <p:spPr>
            <a:xfrm>
              <a:off x="2877126" y="4831173"/>
              <a:ext cx="406586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2297159" y="5361485"/>
                  <a:ext cx="694677"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oMath>
                    </m:oMathPara>
                  </a14:m>
                  <a:endParaRPr lang="zh-CN" alt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2297159" y="5361485"/>
                  <a:ext cx="694677" cy="556434"/>
                </a:xfrm>
                <a:prstGeom prst="rect">
                  <a:avLst/>
                </a:prstGeom>
                <a:blipFill rotWithShape="1">
                  <a:blip r:embed="rId15"/>
                  <a:stretch>
                    <a:fillRect/>
                  </a:stretch>
                </a:blipFill>
              </p:spPr>
              <p:txBody>
                <a:bodyPr/>
                <a:lstStyle/>
                <a:p>
                  <a:r>
                    <a:rPr lang="zh-CN" altLang="en-US">
                      <a:noFill/>
                    </a:rPr>
                    <a:t> </a:t>
                  </a:r>
                </a:p>
              </p:txBody>
            </p:sp>
          </mc:Fallback>
        </mc:AlternateContent>
        <p:cxnSp>
          <p:nvCxnSpPr>
            <p:cNvPr id="51" name="直接连接符 50"/>
            <p:cNvCxnSpPr/>
            <p:nvPr/>
          </p:nvCxnSpPr>
          <p:spPr>
            <a:xfrm>
              <a:off x="2877126" y="5665627"/>
              <a:ext cx="406586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10029093" y="6448526"/>
            <a:ext cx="552450" cy="314325"/>
            <a:chOff x="5172075" y="6438900"/>
            <a:chExt cx="552450" cy="314325"/>
          </a:xfrm>
        </p:grpSpPr>
        <p:sp>
          <p:nvSpPr>
            <p:cNvPr id="39" name="棱台 3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a:hlinkClick r:id="rId16" action="ppaction://hlinksldjump"/>
          </p:cNvPr>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0" name="矩形 9"/>
              <p:cNvSpPr/>
              <p:nvPr/>
            </p:nvSpPr>
            <p:spPr>
              <a:xfrm>
                <a:off x="6437019" y="4576121"/>
                <a:ext cx="1423210" cy="6359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a:latin typeface="Cambria Math"/>
                        </a:rPr>
                        <m:t>𝑫</m:t>
                      </m:r>
                      <m:r>
                        <a:rPr lang="en-US" altLang="zh-CN" sz="1600" b="1" i="1">
                          <a:latin typeface="Cambria Math"/>
                        </a:rPr>
                        <m:t>=</m:t>
                      </m:r>
                      <m:f>
                        <m:fPr>
                          <m:ctrlPr>
                            <a:rPr lang="en-US" altLang="zh-CN" sz="1600" b="1" i="1">
                              <a:latin typeface="Cambria Math" panose="02040503050406030204" pitchFamily="18" charset="0"/>
                            </a:rPr>
                          </m:ctrlPr>
                        </m:fPr>
                        <m:num>
                          <m:r>
                            <a:rPr lang="en-US" altLang="zh-CN" sz="1600" b="1" i="1">
                              <a:latin typeface="Cambria Math"/>
                            </a:rPr>
                            <m:t>𝟐</m:t>
                          </m:r>
                          <m:sSub>
                            <m:sSubPr>
                              <m:ctrlPr>
                                <a:rPr lang="en-US" altLang="zh-CN" sz="1600" b="1" i="1">
                                  <a:latin typeface="Cambria Math" panose="02040503050406030204" pitchFamily="18" charset="0"/>
                                </a:rPr>
                              </m:ctrlPr>
                            </m:sSubPr>
                            <m:e>
                              <m:r>
                                <a:rPr lang="en-US" altLang="zh-CN" sz="1600" b="1" i="1">
                                  <a:latin typeface="Cambria Math"/>
                                </a:rPr>
                                <m:t>𝑫</m:t>
                              </m:r>
                            </m:e>
                            <m:sub>
                              <m:r>
                                <a:rPr lang="en-US" altLang="zh-CN" sz="1600" b="1" i="1">
                                  <a:latin typeface="Cambria Math"/>
                                </a:rPr>
                                <m:t>𝒏</m:t>
                              </m:r>
                            </m:sub>
                          </m:sSub>
                          <m:sSub>
                            <m:sSubPr>
                              <m:ctrlPr>
                                <a:rPr lang="en-US" altLang="zh-CN" sz="1600" b="1" i="1">
                                  <a:latin typeface="Cambria Math" panose="02040503050406030204" pitchFamily="18" charset="0"/>
                                </a:rPr>
                              </m:ctrlPr>
                            </m:sSubPr>
                            <m:e>
                              <m:r>
                                <a:rPr lang="en-US" altLang="zh-CN" sz="1600" b="1" i="1">
                                  <a:latin typeface="Cambria Math"/>
                                </a:rPr>
                                <m:t>𝑫</m:t>
                              </m:r>
                            </m:e>
                            <m:sub>
                              <m:r>
                                <a:rPr lang="en-US" altLang="zh-CN" sz="1600" b="1" i="1">
                                  <a:latin typeface="Cambria Math"/>
                                </a:rPr>
                                <m:t>𝒑</m:t>
                              </m:r>
                            </m:sub>
                          </m:sSub>
                        </m:num>
                        <m:den>
                          <m:sSub>
                            <m:sSubPr>
                              <m:ctrlPr>
                                <a:rPr lang="en-US" altLang="zh-CN" sz="1600" b="1" i="1">
                                  <a:latin typeface="Cambria Math" panose="02040503050406030204" pitchFamily="18" charset="0"/>
                                </a:rPr>
                              </m:ctrlPr>
                            </m:sSubPr>
                            <m:e>
                              <m:r>
                                <a:rPr lang="en-US" altLang="zh-CN" sz="1600" b="1" i="1">
                                  <a:latin typeface="Cambria Math"/>
                                </a:rPr>
                                <m:t>𝑫</m:t>
                              </m:r>
                            </m:e>
                            <m:sub>
                              <m:r>
                                <a:rPr lang="en-US" altLang="zh-CN" sz="1600" b="1" i="1">
                                  <a:latin typeface="Cambria Math"/>
                                </a:rPr>
                                <m:t>𝒏</m:t>
                              </m:r>
                            </m:sub>
                          </m:sSub>
                          <m:r>
                            <a:rPr lang="en-US" altLang="zh-CN" sz="1600" b="1" i="1">
                              <a:latin typeface="Cambria Math"/>
                            </a:rPr>
                            <m:t>+</m:t>
                          </m:r>
                          <m:sSub>
                            <m:sSubPr>
                              <m:ctrlPr>
                                <a:rPr lang="en-US" altLang="zh-CN" sz="1600" b="1" i="1">
                                  <a:latin typeface="Cambria Math" panose="02040503050406030204" pitchFamily="18" charset="0"/>
                                </a:rPr>
                              </m:ctrlPr>
                            </m:sSubPr>
                            <m:e>
                              <m:r>
                                <a:rPr lang="en-US" altLang="zh-CN" sz="1600" b="1" i="1">
                                  <a:latin typeface="Cambria Math"/>
                                </a:rPr>
                                <m:t>𝑫</m:t>
                              </m:r>
                            </m:e>
                            <m:sub>
                              <m:r>
                                <a:rPr lang="en-US" altLang="zh-CN" sz="1600" b="1" i="1">
                                  <a:latin typeface="Cambria Math"/>
                                </a:rPr>
                                <m:t>𝒑</m:t>
                              </m:r>
                            </m:sub>
                          </m:sSub>
                        </m:den>
                      </m:f>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6437019" y="4576121"/>
                <a:ext cx="1423210" cy="635943"/>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8790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200"/>
                                  </p:iterate>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200"/>
                                  </p:iterate>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9"/>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3"/>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type="lt">
                                    <p:tmAbs val="200"/>
                                  </p:iterate>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up)">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up)">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iterate type="lt">
                                    <p:tmAbs val="200"/>
                                  </p:iterate>
                                  <p:childTnLst>
                                    <p:set>
                                      <p:cBhvr>
                                        <p:cTn id="91" dur="1" fill="hold">
                                          <p:stCondLst>
                                            <p:cond delay="0"/>
                                          </p:stCondLst>
                                        </p:cTn>
                                        <p:tgtEl>
                                          <p:spTgt spid="2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iterate type="lt">
                                    <p:tmAbs val="200"/>
                                  </p:iterate>
                                  <p:childTnLst>
                                    <p:set>
                                      <p:cBhvr>
                                        <p:cTn id="95" dur="1" fill="hold">
                                          <p:stCondLst>
                                            <p:cond delay="0"/>
                                          </p:stCondLst>
                                        </p:cTn>
                                        <p:tgtEl>
                                          <p:spTgt spid="2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iterate type="lt">
                                    <p:tmAbs val="200"/>
                                  </p:iterate>
                                  <p:childTnLst>
                                    <p:set>
                                      <p:cBhvr>
                                        <p:cTn id="99" dur="1" fill="hold">
                                          <p:stCondLst>
                                            <p:cond delay="0"/>
                                          </p:stCondLst>
                                        </p:cTn>
                                        <p:tgtEl>
                                          <p:spTgt spid="2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iterate type="lt">
                                    <p:tmAbs val="200"/>
                                  </p:iterate>
                                  <p:childTnLst>
                                    <p:set>
                                      <p:cBhvr>
                                        <p:cTn id="103" dur="1" fill="hold">
                                          <p:stCondLst>
                                            <p:cond delay="0"/>
                                          </p:stCondLst>
                                        </p:cTn>
                                        <p:tgtEl>
                                          <p:spTgt spid="3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fade">
                                      <p:cBhvr>
                                        <p:cTn id="108" dur="1000"/>
                                        <p:tgtEl>
                                          <p:spTgt spid="8"/>
                                        </p:tgtEl>
                                      </p:cBhvr>
                                    </p:animEffect>
                                    <p:anim calcmode="lin" valueType="num">
                                      <p:cBhvr>
                                        <p:cTn id="109" dur="1000" fill="hold"/>
                                        <p:tgtEl>
                                          <p:spTgt spid="8"/>
                                        </p:tgtEl>
                                        <p:attrNameLst>
                                          <p:attrName>ppt_x</p:attrName>
                                        </p:attrNameLst>
                                      </p:cBhvr>
                                      <p:tavLst>
                                        <p:tav tm="0">
                                          <p:val>
                                            <p:strVal val="#ppt_x"/>
                                          </p:val>
                                        </p:tav>
                                        <p:tav tm="100000">
                                          <p:val>
                                            <p:strVal val="#ppt_x"/>
                                          </p:val>
                                        </p:tav>
                                      </p:tavLst>
                                    </p:anim>
                                    <p:anim calcmode="lin" valueType="num">
                                      <p:cBhvr>
                                        <p:cTn id="110" dur="1000" fill="hold"/>
                                        <p:tgtEl>
                                          <p:spTgt spid="8"/>
                                        </p:tgtEl>
                                        <p:attrNameLst>
                                          <p:attrName>ppt_y</p:attrName>
                                        </p:attrNameLst>
                                      </p:cBhvr>
                                      <p:tavLst>
                                        <p:tav tm="0">
                                          <p:val>
                                            <p:strVal val="#ppt_y+.1"/>
                                          </p:val>
                                        </p:tav>
                                        <p:tav tm="100000">
                                          <p:val>
                                            <p:strVal val="#ppt_y"/>
                                          </p:val>
                                        </p:tav>
                                      </p:tavLst>
                                    </p:anim>
                                  </p:childTnLst>
                                </p:cTn>
                              </p:par>
                              <p:par>
                                <p:cTn id="111" presetID="1"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nodeType="after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down)">
                                      <p:cBhvr>
                                        <p:cTn id="1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8" grpId="0"/>
      <p:bldP spid="22" grpId="0"/>
      <p:bldP spid="23" grpId="0"/>
      <p:bldP spid="24" grpId="0"/>
      <p:bldP spid="27" grpId="0"/>
      <p:bldP spid="28" grpId="0"/>
      <p:bldP spid="29" grpId="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819338" y="863493"/>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19338" y="863493"/>
                <a:ext cx="8266642" cy="83202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793952" y="1864981"/>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793952" y="1864981"/>
                <a:ext cx="8266642" cy="832023"/>
              </a:xfrm>
              <a:prstGeom prst="rect">
                <a:avLst/>
              </a:prstGeom>
              <a:blipFill>
                <a:blip r:embed="rId4"/>
                <a:stretch>
                  <a:fillRect/>
                </a:stretch>
              </a:blipFill>
            </p:spPr>
            <p:txBody>
              <a:bodyPr/>
              <a:lstStyle/>
              <a:p>
                <a:r>
                  <a:rPr lang="zh-CN" altLang="en-US">
                    <a:noFill/>
                  </a:rPr>
                  <a:t> </a:t>
                </a:r>
              </a:p>
            </p:txBody>
          </p:sp>
        </mc:Fallback>
      </mc:AlternateContent>
      <p:sp>
        <p:nvSpPr>
          <p:cNvPr id="4" name="矩形 3"/>
          <p:cNvSpPr/>
          <p:nvPr/>
        </p:nvSpPr>
        <p:spPr>
          <a:xfrm>
            <a:off x="143193" y="0"/>
            <a:ext cx="7042069" cy="923330"/>
          </a:xfrm>
          <a:prstGeom prst="rect">
            <a:avLst/>
          </a:prstGeom>
        </p:spPr>
        <p:txBody>
          <a:bodyPr wrap="square">
            <a:spAutoFit/>
          </a:bodyPr>
          <a:lstStyle/>
          <a:p>
            <a:pPr>
              <a:lnSpc>
                <a:spcPct val="150000"/>
              </a:lnSpc>
            </a:pPr>
            <a:r>
              <a:rPr lang="en-US" altLang="zh-CN" sz="3600" b="1" dirty="0" smtClean="0">
                <a:solidFill>
                  <a:srgbClr val="FF0000"/>
                </a:solidFill>
              </a:rPr>
              <a:t>6.2 </a:t>
            </a:r>
            <a:r>
              <a:rPr lang="zh-CN" altLang="en-US" sz="3600" b="1" dirty="0">
                <a:solidFill>
                  <a:srgbClr val="FF0000"/>
                </a:solidFill>
              </a:rPr>
              <a:t>少数载流子的连续性方程</a:t>
            </a:r>
            <a:endParaRPr lang="en-US" altLang="zh-CN" sz="3600" b="1" dirty="0">
              <a:solidFill>
                <a:srgbClr val="FF0000"/>
              </a:solidFill>
            </a:endParaRPr>
          </a:p>
        </p:txBody>
      </p:sp>
      <p:cxnSp>
        <p:nvCxnSpPr>
          <p:cNvPr id="5" name="直接连接符 4"/>
          <p:cNvCxnSpPr/>
          <p:nvPr/>
        </p:nvCxnSpPr>
        <p:spPr>
          <a:xfrm>
            <a:off x="5851105" y="1695515"/>
            <a:ext cx="179317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66098" y="2697003"/>
            <a:ext cx="184067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304195" y="3125017"/>
            <a:ext cx="7724898" cy="523220"/>
          </a:xfrm>
          <a:prstGeom prst="rect">
            <a:avLst/>
          </a:prstGeom>
        </p:spPr>
        <p:txBody>
          <a:bodyPr wrap="square">
            <a:spAutoFit/>
          </a:bodyPr>
          <a:lstStyle/>
          <a:p>
            <a:r>
              <a:rPr lang="en-US" altLang="zh-CN" b="1" dirty="0">
                <a:latin typeface="Times New Roman" pitchFamily="18" charset="0"/>
                <a:ea typeface="+mn-ea"/>
                <a:cs typeface="Times New Roman" pitchFamily="18" charset="0"/>
              </a:rPr>
              <a:t>n</a:t>
            </a:r>
            <a:r>
              <a:rPr lang="zh-CN" altLang="zh-CN" b="1" dirty="0">
                <a:latin typeface="Times New Roman" pitchFamily="18" charset="0"/>
                <a:ea typeface="+mn-ea"/>
                <a:cs typeface="Times New Roman" pitchFamily="18" charset="0"/>
              </a:rPr>
              <a:t>型半导体，小注入条件下，</a:t>
            </a:r>
            <a:r>
              <a:rPr lang="en-US" altLang="zh-CN" b="1" i="1" dirty="0">
                <a:latin typeface="Times New Roman" pitchFamily="18" charset="0"/>
                <a:ea typeface="+mn-ea"/>
                <a:cs typeface="Times New Roman" pitchFamily="18" charset="0"/>
              </a:rPr>
              <a:t>p</a:t>
            </a:r>
            <a:r>
              <a:rPr lang="en-US" altLang="zh-CN" b="1" dirty="0">
                <a:latin typeface="Times New Roman" pitchFamily="18" charset="0"/>
                <a:ea typeface="+mn-ea"/>
                <a:cs typeface="Times New Roman" pitchFamily="18" charset="0"/>
              </a:rPr>
              <a:t>&lt;&lt;</a:t>
            </a:r>
            <a:r>
              <a:rPr lang="en-US" altLang="zh-CN" b="1" i="1" dirty="0">
                <a:latin typeface="Times New Roman" pitchFamily="18" charset="0"/>
                <a:ea typeface="+mn-ea"/>
                <a:cs typeface="Times New Roman" pitchFamily="18" charset="0"/>
              </a:rPr>
              <a:t>n</a:t>
            </a:r>
            <a:r>
              <a:rPr lang="zh-CN" altLang="en-US" b="1" dirty="0">
                <a:latin typeface="Times New Roman" pitchFamily="18" charset="0"/>
                <a:ea typeface="+mn-ea"/>
                <a:cs typeface="Times New Roman" pitchFamily="18" charset="0"/>
              </a:rPr>
              <a:t>，可忽略。</a:t>
            </a:r>
          </a:p>
        </p:txBody>
      </p:sp>
      <mc:AlternateContent xmlns:mc="http://schemas.openxmlformats.org/markup-compatibility/2006" xmlns:a14="http://schemas.microsoft.com/office/drawing/2010/main">
        <mc:Choice Requires="a14">
          <p:sp>
            <p:nvSpPr>
              <p:cNvPr id="15" name="TextBox 14"/>
              <p:cNvSpPr txBox="1"/>
              <p:nvPr/>
            </p:nvSpPr>
            <p:spPr>
              <a:xfrm>
                <a:off x="3393847" y="3648237"/>
                <a:ext cx="5766269" cy="778996"/>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3393847" y="3648237"/>
                <a:ext cx="5766269" cy="778996"/>
              </a:xfrm>
              <a:prstGeom prst="rect">
                <a:avLst/>
              </a:prstGeom>
              <a:blipFill>
                <a:blip r:embed="rId5"/>
                <a:stretch>
                  <a:fillRect/>
                </a:stretch>
              </a:blipFill>
            </p:spPr>
            <p:txBody>
              <a:bodyPr/>
              <a:lstStyle/>
              <a:p>
                <a:r>
                  <a:rPr lang="zh-CN" altLang="en-US">
                    <a:noFill/>
                  </a:rPr>
                  <a:t> </a:t>
                </a:r>
              </a:p>
            </p:txBody>
          </p:sp>
        </mc:Fallback>
      </mc:AlternateContent>
      <p:sp>
        <p:nvSpPr>
          <p:cNvPr id="16" name="矩形 15"/>
          <p:cNvSpPr/>
          <p:nvPr/>
        </p:nvSpPr>
        <p:spPr>
          <a:xfrm>
            <a:off x="2304194" y="4570192"/>
            <a:ext cx="7724898" cy="523220"/>
          </a:xfrm>
          <a:prstGeom prst="rect">
            <a:avLst/>
          </a:prstGeom>
        </p:spPr>
        <p:txBody>
          <a:bodyPr wrap="square">
            <a:spAutoFit/>
          </a:bodyPr>
          <a:lstStyle/>
          <a:p>
            <a:r>
              <a:rPr lang="en-US" altLang="zh-CN" b="1" dirty="0">
                <a:solidFill>
                  <a:srgbClr val="005C2A"/>
                </a:solidFill>
                <a:latin typeface="Times New Roman" pitchFamily="18" charset="0"/>
                <a:ea typeface="+mn-ea"/>
                <a:cs typeface="Times New Roman" pitchFamily="18" charset="0"/>
              </a:rPr>
              <a:t>p</a:t>
            </a:r>
            <a:r>
              <a:rPr lang="zh-CN" altLang="zh-CN" b="1" dirty="0">
                <a:solidFill>
                  <a:srgbClr val="005C2A"/>
                </a:solidFill>
                <a:latin typeface="Times New Roman" pitchFamily="18" charset="0"/>
                <a:ea typeface="+mn-ea"/>
                <a:cs typeface="Times New Roman" pitchFamily="18" charset="0"/>
              </a:rPr>
              <a:t>型半导体，小注入条件下，</a:t>
            </a:r>
            <a:r>
              <a:rPr lang="en-US" altLang="zh-CN" b="1" i="1" dirty="0">
                <a:solidFill>
                  <a:srgbClr val="005C2A"/>
                </a:solidFill>
                <a:latin typeface="Times New Roman" pitchFamily="18" charset="0"/>
                <a:ea typeface="+mn-ea"/>
                <a:cs typeface="Times New Roman" pitchFamily="18" charset="0"/>
              </a:rPr>
              <a:t>n</a:t>
            </a:r>
            <a:r>
              <a:rPr lang="en-US" altLang="zh-CN" b="1" dirty="0">
                <a:solidFill>
                  <a:srgbClr val="005C2A"/>
                </a:solidFill>
                <a:latin typeface="Times New Roman" pitchFamily="18" charset="0"/>
                <a:ea typeface="+mn-ea"/>
                <a:cs typeface="Times New Roman" pitchFamily="18" charset="0"/>
              </a:rPr>
              <a:t>&lt;&lt;p</a:t>
            </a:r>
            <a:r>
              <a:rPr lang="zh-CN" altLang="en-US" b="1" dirty="0">
                <a:solidFill>
                  <a:srgbClr val="005C2A"/>
                </a:solidFill>
                <a:latin typeface="Times New Roman" pitchFamily="18" charset="0"/>
                <a:ea typeface="+mn-ea"/>
                <a:cs typeface="Times New Roman" pitchFamily="18" charset="0"/>
              </a:rPr>
              <a:t>，可忽略。</a:t>
            </a:r>
          </a:p>
        </p:txBody>
      </p:sp>
      <mc:AlternateContent xmlns:mc="http://schemas.openxmlformats.org/markup-compatibility/2006" xmlns:a14="http://schemas.microsoft.com/office/drawing/2010/main">
        <mc:Choice Requires="a14">
          <p:sp>
            <p:nvSpPr>
              <p:cNvPr id="18" name="TextBox 17"/>
              <p:cNvSpPr txBox="1"/>
              <p:nvPr/>
            </p:nvSpPr>
            <p:spPr>
              <a:xfrm>
                <a:off x="3341991" y="5071542"/>
                <a:ext cx="5501668" cy="778996"/>
              </a:xfrm>
              <a:prstGeom prst="rect">
                <a:avLst/>
              </a:prstGeom>
              <a:noFill/>
            </p:spPr>
            <p:txBody>
              <a:bodyPr wrap="square" rtlCol="0">
                <a:spAutoFit/>
              </a:bodyPr>
              <a:lstStyle/>
              <a:p>
                <a14:m>
                  <m:oMath xmlns:m="http://schemas.openxmlformats.org/officeDocument/2006/math">
                    <m:f>
                      <m:fPr>
                        <m:ctrlPr>
                          <a:rPr lang="en-US" altLang="zh-CN" b="1" i="1">
                            <a:solidFill>
                              <a:srgbClr val="005C2A"/>
                            </a:solidFill>
                            <a:latin typeface="Cambria Math" panose="02040503050406030204" pitchFamily="18" charset="0"/>
                          </a:rPr>
                        </m:ctrlPr>
                      </m:fPr>
                      <m:num>
                        <m:r>
                          <a:rPr lang="zh-CN" altLang="en-US" b="1" i="1">
                            <a:solidFill>
                              <a:srgbClr val="005C2A"/>
                            </a:solidFill>
                            <a:latin typeface="Cambria Math"/>
                          </a:rPr>
                          <m:t>𝝏</m:t>
                        </m:r>
                        <m:r>
                          <a:rPr lang="zh-CN" altLang="en-US" b="1" i="1">
                            <a:solidFill>
                              <a:srgbClr val="005C2A"/>
                            </a:solidFill>
                            <a:latin typeface="Cambria Math"/>
                          </a:rPr>
                          <m:t>∆</m:t>
                        </m:r>
                        <m:r>
                          <a:rPr lang="en-US" altLang="zh-CN" b="1" i="1">
                            <a:solidFill>
                              <a:srgbClr val="005C2A"/>
                            </a:solidFill>
                            <a:latin typeface="Cambria Math"/>
                          </a:rPr>
                          <m:t>𝒏</m:t>
                        </m:r>
                      </m:num>
                      <m:den>
                        <m:r>
                          <a:rPr lang="zh-CN" altLang="en-US" b="1" i="1">
                            <a:solidFill>
                              <a:srgbClr val="005C2A"/>
                            </a:solidFill>
                            <a:latin typeface="Cambria Math"/>
                          </a:rPr>
                          <m:t>𝝏</m:t>
                        </m:r>
                        <m:r>
                          <a:rPr lang="en-US" altLang="zh-CN" b="1" i="1">
                            <a:solidFill>
                              <a:srgbClr val="005C2A"/>
                            </a:solidFill>
                            <a:latin typeface="Cambria Math"/>
                          </a:rPr>
                          <m:t>𝒕</m:t>
                        </m:r>
                      </m:den>
                    </m:f>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zh-CN" altLang="en-US" b="1" i="1">
                            <a:solidFill>
                              <a:srgbClr val="005C2A"/>
                            </a:solidFill>
                            <a:latin typeface="Cambria Math"/>
                          </a:rPr>
                          <m:t>𝝁</m:t>
                        </m:r>
                      </m:e>
                      <m:sub>
                        <m:r>
                          <a:rPr lang="en-US" altLang="zh-CN" b="1" i="1">
                            <a:solidFill>
                              <a:srgbClr val="005C2A"/>
                            </a:solidFill>
                            <a:latin typeface="Cambria Math"/>
                          </a:rPr>
                          <m:t>𝒏</m:t>
                        </m:r>
                      </m:sub>
                    </m:sSub>
                    <m:r>
                      <a:rPr lang="en-US" altLang="zh-CN" b="1" i="1">
                        <a:solidFill>
                          <a:srgbClr val="005C2A"/>
                        </a:solidFill>
                        <a:latin typeface="Cambria Math"/>
                        <a:ea typeface="Cambria Math"/>
                      </a:rPr>
                      <m:t>∈</m:t>
                    </m:r>
                    <m:f>
                      <m:fPr>
                        <m:ctrlPr>
                          <a:rPr lang="en-US" altLang="zh-CN" b="1" i="1">
                            <a:solidFill>
                              <a:srgbClr val="005C2A"/>
                            </a:solidFill>
                            <a:latin typeface="Cambria Math" panose="02040503050406030204" pitchFamily="18" charset="0"/>
                          </a:rPr>
                        </m:ctrlPr>
                      </m:fPr>
                      <m:num>
                        <m:r>
                          <a:rPr lang="zh-CN" altLang="en-US" b="1" i="1">
                            <a:solidFill>
                              <a:srgbClr val="005C2A"/>
                            </a:solidFill>
                            <a:latin typeface="Cambria Math"/>
                          </a:rPr>
                          <m:t>𝝏</m:t>
                        </m:r>
                        <m:r>
                          <a:rPr lang="zh-CN" altLang="en-US" b="1" i="1">
                            <a:solidFill>
                              <a:srgbClr val="005C2A"/>
                            </a:solidFill>
                            <a:latin typeface="Cambria Math"/>
                          </a:rPr>
                          <m:t>∆</m:t>
                        </m:r>
                        <m:r>
                          <a:rPr lang="en-US" altLang="zh-CN" b="1" i="1">
                            <a:solidFill>
                              <a:srgbClr val="005C2A"/>
                            </a:solidFill>
                            <a:latin typeface="Cambria Math"/>
                          </a:rPr>
                          <m:t>𝒏</m:t>
                        </m:r>
                      </m:num>
                      <m:den>
                        <m:r>
                          <a:rPr lang="zh-CN" altLang="en-US" b="1" i="1">
                            <a:solidFill>
                              <a:srgbClr val="005C2A"/>
                            </a:solidFill>
                            <a:latin typeface="Cambria Math"/>
                          </a:rPr>
                          <m:t>𝝏</m:t>
                        </m:r>
                        <m:r>
                          <a:rPr lang="en-US" altLang="zh-CN" b="1" i="1">
                            <a:solidFill>
                              <a:srgbClr val="005C2A"/>
                            </a:solidFill>
                            <a:latin typeface="Cambria Math"/>
                          </a:rPr>
                          <m:t>𝒙</m:t>
                        </m:r>
                      </m:den>
                    </m:f>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𝑫</m:t>
                        </m:r>
                      </m:e>
                      <m:sub>
                        <m:r>
                          <a:rPr lang="en-US" altLang="zh-CN" b="1" i="1">
                            <a:solidFill>
                              <a:srgbClr val="005C2A"/>
                            </a:solidFill>
                            <a:latin typeface="Cambria Math"/>
                          </a:rPr>
                          <m:t>𝒏</m:t>
                        </m:r>
                      </m:sub>
                    </m:sSub>
                    <m:f>
                      <m:fPr>
                        <m:ctrlPr>
                          <a:rPr lang="en-US" altLang="zh-CN" b="1" i="1">
                            <a:solidFill>
                              <a:srgbClr val="005C2A"/>
                            </a:solidFill>
                            <a:latin typeface="Cambria Math" panose="02040503050406030204" pitchFamily="18" charset="0"/>
                          </a:rPr>
                        </m:ctrlPr>
                      </m:fPr>
                      <m:num>
                        <m:sSup>
                          <m:sSupPr>
                            <m:ctrlPr>
                              <a:rPr lang="en-US" altLang="zh-CN" b="1" i="1">
                                <a:solidFill>
                                  <a:srgbClr val="005C2A"/>
                                </a:solidFill>
                                <a:latin typeface="Cambria Math" panose="02040503050406030204" pitchFamily="18" charset="0"/>
                              </a:rPr>
                            </m:ctrlPr>
                          </m:sSupPr>
                          <m:e>
                            <m:r>
                              <a:rPr lang="zh-CN" altLang="en-US" b="1" i="1">
                                <a:solidFill>
                                  <a:srgbClr val="005C2A"/>
                                </a:solidFill>
                                <a:latin typeface="Cambria Math"/>
                              </a:rPr>
                              <m:t>𝝏</m:t>
                            </m:r>
                          </m:e>
                          <m:sup>
                            <m:r>
                              <a:rPr lang="en-US" altLang="zh-CN" b="1" i="1">
                                <a:solidFill>
                                  <a:srgbClr val="005C2A"/>
                                </a:solidFill>
                                <a:latin typeface="Cambria Math"/>
                              </a:rPr>
                              <m:t>𝟐</m:t>
                            </m:r>
                          </m:sup>
                        </m:sSup>
                        <m:r>
                          <a:rPr lang="en-US" altLang="zh-CN" b="1" i="1">
                            <a:solidFill>
                              <a:srgbClr val="005C2A"/>
                            </a:solidFill>
                            <a:latin typeface="Cambria Math"/>
                            <a:ea typeface="Cambria Math"/>
                          </a:rPr>
                          <m:t>∆</m:t>
                        </m:r>
                        <m:r>
                          <a:rPr lang="en-US" altLang="zh-CN" b="1" i="1">
                            <a:solidFill>
                              <a:srgbClr val="005C2A"/>
                            </a:solidFill>
                            <a:latin typeface="Cambria Math"/>
                            <a:ea typeface="Cambria Math"/>
                          </a:rPr>
                          <m:t>𝒏</m:t>
                        </m:r>
                      </m:num>
                      <m:den>
                        <m:r>
                          <a:rPr lang="zh-CN" altLang="en-US" b="1" i="1">
                            <a:solidFill>
                              <a:srgbClr val="005C2A"/>
                            </a:solidFill>
                            <a:latin typeface="Cambria Math"/>
                          </a:rPr>
                          <m:t>𝝏</m:t>
                        </m:r>
                        <m:sSup>
                          <m:sSupPr>
                            <m:ctrlPr>
                              <a:rPr lang="en-US" altLang="zh-CN" b="1" i="1">
                                <a:solidFill>
                                  <a:srgbClr val="005C2A"/>
                                </a:solidFill>
                                <a:latin typeface="Cambria Math" panose="02040503050406030204" pitchFamily="18" charset="0"/>
                              </a:rPr>
                            </m:ctrlPr>
                          </m:sSupPr>
                          <m:e>
                            <m:r>
                              <a:rPr lang="en-US" altLang="zh-CN" b="1" i="1">
                                <a:solidFill>
                                  <a:srgbClr val="005C2A"/>
                                </a:solidFill>
                                <a:latin typeface="Cambria Math"/>
                              </a:rPr>
                              <m:t>𝒙</m:t>
                            </m:r>
                          </m:e>
                          <m:sup>
                            <m:r>
                              <a:rPr lang="en-US" altLang="zh-CN" b="1" i="1">
                                <a:solidFill>
                                  <a:srgbClr val="005C2A"/>
                                </a:solidFill>
                                <a:latin typeface="Cambria Math"/>
                              </a:rPr>
                              <m:t>𝟐</m:t>
                            </m:r>
                          </m:sup>
                        </m:sSup>
                      </m:den>
                    </m:f>
                  </m:oMath>
                </a14:m>
                <a:r>
                  <a:rPr lang="en-US" altLang="zh-CN" b="1" dirty="0">
                    <a:solidFill>
                      <a:srgbClr val="005C2A"/>
                    </a:solidFill>
                  </a:rPr>
                  <a:t> </a:t>
                </a:r>
                <a14:m>
                  <m:oMath xmlns:m="http://schemas.openxmlformats.org/officeDocument/2006/math">
                    <m:r>
                      <a:rPr lang="en-US" altLang="zh-CN" b="1">
                        <a:solidFill>
                          <a:srgbClr val="005C2A"/>
                        </a:solidFill>
                        <a:latin typeface="Cambria Math"/>
                      </a:rPr>
                      <m:t>−</m:t>
                    </m:r>
                    <m:f>
                      <m:fPr>
                        <m:ctrlPr>
                          <a:rPr lang="en-US" altLang="zh-CN" b="1" i="1">
                            <a:solidFill>
                              <a:srgbClr val="005C2A"/>
                            </a:solidFill>
                            <a:latin typeface="Cambria Math" panose="02040503050406030204" pitchFamily="18" charset="0"/>
                          </a:rPr>
                        </m:ctrlPr>
                      </m:fPr>
                      <m:num>
                        <m:r>
                          <a:rPr lang="en-US" altLang="zh-CN" b="1" i="1">
                            <a:solidFill>
                              <a:srgbClr val="005C2A"/>
                            </a:solidFill>
                            <a:latin typeface="Cambria Math"/>
                            <a:ea typeface="Cambria Math"/>
                          </a:rPr>
                          <m:t>∆</m:t>
                        </m:r>
                        <m:r>
                          <a:rPr lang="en-US" altLang="zh-CN" b="1" i="1">
                            <a:solidFill>
                              <a:srgbClr val="005C2A"/>
                            </a:solidFill>
                            <a:latin typeface="Cambria Math"/>
                            <a:ea typeface="Cambria Math"/>
                          </a:rPr>
                          <m:t>𝒏</m:t>
                        </m:r>
                      </m:num>
                      <m:den>
                        <m:r>
                          <a:rPr lang="zh-CN" altLang="en-US" b="1" i="1">
                            <a:solidFill>
                              <a:srgbClr val="005C2A"/>
                            </a:solidFill>
                            <a:latin typeface="Cambria Math"/>
                          </a:rPr>
                          <m:t>𝝉</m:t>
                        </m:r>
                      </m:den>
                    </m:f>
                    <m:r>
                      <a:rPr lang="en-US" altLang="zh-CN" b="1">
                        <a:solidFill>
                          <a:srgbClr val="005C2A"/>
                        </a:solidFill>
                        <a:latin typeface="Cambria Math"/>
                      </a:rPr>
                      <m:t>+</m:t>
                    </m:r>
                    <m:r>
                      <a:rPr lang="en-US" altLang="zh-CN" b="1">
                        <a:solidFill>
                          <a:srgbClr val="005C2A"/>
                        </a:solidFill>
                        <a:latin typeface="Cambria Math"/>
                      </a:rPr>
                      <m:t>𝐆</m:t>
                    </m:r>
                  </m:oMath>
                </a14:m>
                <a:endParaRPr lang="zh-CN" altLang="en-US" b="1" dirty="0">
                  <a:solidFill>
                    <a:srgbClr val="005C2A"/>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341991" y="5071542"/>
                <a:ext cx="5501668" cy="778996"/>
              </a:xfrm>
              <a:prstGeom prst="rect">
                <a:avLst/>
              </a:prstGeom>
              <a:blipFill>
                <a:blip r:embed="rId6"/>
                <a:stretch>
                  <a:fillRect/>
                </a:stretch>
              </a:blipFill>
            </p:spPr>
            <p:txBody>
              <a:bodyPr/>
              <a:lstStyle/>
              <a:p>
                <a:r>
                  <a:rPr lang="zh-CN" altLang="en-US">
                    <a:noFill/>
                  </a:rPr>
                  <a:t> </a:t>
                </a:r>
              </a:p>
            </p:txBody>
          </p:sp>
        </mc:Fallback>
      </mc:AlternateContent>
      <p:sp>
        <p:nvSpPr>
          <p:cNvPr id="19" name="矩形 18"/>
          <p:cNvSpPr/>
          <p:nvPr/>
        </p:nvSpPr>
        <p:spPr>
          <a:xfrm>
            <a:off x="8283371" y="3840505"/>
            <a:ext cx="748145" cy="47501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8095515" y="5317720"/>
            <a:ext cx="748145" cy="47501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1" name="组合 20"/>
          <p:cNvGrpSpPr/>
          <p:nvPr/>
        </p:nvGrpSpPr>
        <p:grpSpPr>
          <a:xfrm>
            <a:off x="10029093" y="6448526"/>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a:hlinkClick r:id="rId7" action="ppaction://hlinksldjump"/>
          </p:cNvPr>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59379704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46515" y="2338696"/>
            <a:ext cx="7492620" cy="1338828"/>
          </a:xfrm>
          <a:prstGeom prst="rect">
            <a:avLst/>
          </a:prstGeom>
        </p:spPr>
        <p:txBody>
          <a:bodyPr wrap="square">
            <a:spAutoFit/>
          </a:bodyPr>
          <a:lstStyle/>
          <a:p>
            <a:pPr>
              <a:lnSpc>
                <a:spcPct val="150000"/>
              </a:lnSpc>
            </a:pPr>
            <a:r>
              <a:rPr lang="en-US" altLang="zh-CN" sz="5400" b="1" dirty="0">
                <a:solidFill>
                  <a:srgbClr val="FF0000"/>
                </a:solidFill>
              </a:rPr>
              <a:t>6.4.2 </a:t>
            </a:r>
            <a:r>
              <a:rPr lang="zh-CN" altLang="en-US" sz="5400" b="1" dirty="0">
                <a:solidFill>
                  <a:srgbClr val="FF0000"/>
                </a:solidFill>
              </a:rPr>
              <a:t>双极扩散和漂移</a:t>
            </a:r>
            <a:endParaRPr lang="en-US" altLang="zh-CN" sz="5400" b="1" dirty="0">
              <a:solidFill>
                <a:srgbClr val="FF0000"/>
              </a:solidFill>
            </a:endParaRPr>
          </a:p>
        </p:txBody>
      </p:sp>
    </p:spTree>
    <p:extLst>
      <p:ext uri="{BB962C8B-B14F-4D97-AF65-F5344CB8AC3E}">
        <p14:creationId xmlns:p14="http://schemas.microsoft.com/office/powerpoint/2010/main" val="183731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891" y="-28841"/>
            <a:ext cx="4173074" cy="830997"/>
          </a:xfrm>
          <a:prstGeom prst="rect">
            <a:avLst/>
          </a:prstGeom>
        </p:spPr>
        <p:txBody>
          <a:bodyPr wrap="square">
            <a:spAutoFit/>
          </a:bodyPr>
          <a:lstStyle/>
          <a:p>
            <a:pPr>
              <a:lnSpc>
                <a:spcPct val="150000"/>
              </a:lnSpc>
            </a:pPr>
            <a:r>
              <a:rPr lang="en-US" altLang="zh-CN" sz="3200" b="1" dirty="0">
                <a:solidFill>
                  <a:srgbClr val="FF0000"/>
                </a:solidFill>
              </a:rPr>
              <a:t>6.4.2 </a:t>
            </a:r>
            <a:r>
              <a:rPr lang="zh-CN" altLang="en-US" sz="3200" b="1" dirty="0">
                <a:solidFill>
                  <a:srgbClr val="FF0000"/>
                </a:solidFill>
              </a:rPr>
              <a:t>双极扩散和漂移</a:t>
            </a:r>
            <a:endParaRPr lang="en-US" altLang="zh-CN" sz="32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696500" y="1578311"/>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1696500" y="1578311"/>
                <a:ext cx="8266642" cy="83202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46409" y="2562733"/>
                <a:ext cx="8266642" cy="832023"/>
              </a:xfrm>
              <a:prstGeom prst="rect">
                <a:avLst/>
              </a:prstGeom>
              <a:noFill/>
            </p:spPr>
            <p:txBody>
              <a:bodyPr wrap="square" rtlCol="0">
                <a:spAutoFit/>
              </a:bodyPr>
              <a:lstStyle/>
              <a:p>
                <a14:m>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𝒕</m:t>
                        </m:r>
                      </m:den>
                    </m:f>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𝒏</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f>
                      <m:fPr>
                        <m:ctrlPr>
                          <a:rPr lang="en-US" altLang="zh-CN" b="1" i="1">
                            <a:latin typeface="Cambria Math" panose="02040503050406030204" pitchFamily="18" charset="0"/>
                          </a:rPr>
                        </m:ctrlPr>
                      </m:fPr>
                      <m:num>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ea typeface="Cambria Math"/>
                              </a:rPr>
                              <m:t>∆</m:t>
                            </m:r>
                            <m:r>
                              <a:rPr lang="en-US" altLang="zh-CN" b="1" i="1">
                                <a:latin typeface="Cambria Math"/>
                              </a:rPr>
                              <m:t>𝒑</m:t>
                            </m:r>
                            <m:r>
                              <a:rPr lang="en-US" altLang="zh-CN" b="1" i="1">
                                <a:latin typeface="Cambria Math"/>
                              </a:rPr>
                              <m:t>−∆</m:t>
                            </m:r>
                            <m:r>
                              <a:rPr lang="en-US" altLang="zh-CN" b="1" i="1">
                                <a:latin typeface="Cambria Math"/>
                              </a:rPr>
                              <m:t>𝒏</m:t>
                            </m:r>
                          </m:e>
                        </m:d>
                      </m:num>
                      <m:den>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den>
                    </m:f>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oMath>
                </a14:m>
                <a:r>
                  <a:rPr lang="en-US" altLang="zh-CN" b="1" dirty="0"/>
                  <a:t> </a:t>
                </a:r>
                <a14:m>
                  <m:oMath xmlns:m="http://schemas.openxmlformats.org/officeDocument/2006/math">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𝒏</m:t>
                        </m:r>
                      </m:num>
                      <m:den>
                        <m:r>
                          <a:rPr lang="zh-CN" altLang="en-US" b="1" i="1">
                            <a:latin typeface="Cambria Math"/>
                          </a:rPr>
                          <m:t>𝝉</m:t>
                        </m:r>
                      </m:den>
                    </m:f>
                    <m:r>
                      <a:rPr lang="en-US" altLang="zh-CN" b="1">
                        <a:latin typeface="Cambria Math"/>
                      </a:rPr>
                      <m:t>+</m:t>
                    </m:r>
                    <m:r>
                      <a:rPr lang="en-US" altLang="zh-CN" b="1">
                        <a:latin typeface="Cambria Math"/>
                      </a:rPr>
                      <m:t>𝐆</m:t>
                    </m:r>
                  </m:oMath>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746409" y="2562733"/>
                <a:ext cx="8266642" cy="832023"/>
              </a:xfrm>
              <a:prstGeom prst="rect">
                <a:avLst/>
              </a:prstGeom>
              <a:blipFill>
                <a:blip r:embed="rId4"/>
                <a:stretch>
                  <a:fillRect/>
                </a:stretch>
              </a:blipFill>
            </p:spPr>
            <p:txBody>
              <a:bodyPr/>
              <a:lstStyle/>
              <a:p>
                <a:r>
                  <a:rPr lang="zh-CN" altLang="en-US">
                    <a:noFill/>
                  </a:rPr>
                  <a:t> </a:t>
                </a:r>
              </a:p>
            </p:txBody>
          </p:sp>
        </mc:Fallback>
      </mc:AlternateContent>
      <p:sp>
        <p:nvSpPr>
          <p:cNvPr id="5" name="TextBox 4"/>
          <p:cNvSpPr txBox="1"/>
          <p:nvPr/>
        </p:nvSpPr>
        <p:spPr>
          <a:xfrm>
            <a:off x="3908644" y="821312"/>
            <a:ext cx="2339102" cy="523220"/>
          </a:xfrm>
          <a:prstGeom prst="rect">
            <a:avLst/>
          </a:prstGeom>
          <a:solidFill>
            <a:srgbClr val="FFCCFF"/>
          </a:solidFill>
        </p:spPr>
        <p:txBody>
          <a:bodyPr wrap="none" rtlCol="0">
            <a:spAutoFit/>
          </a:bodyPr>
          <a:lstStyle/>
          <a:p>
            <a:r>
              <a:rPr lang="zh-CN" altLang="en-US" b="1" dirty="0"/>
              <a:t>近本征半导体</a:t>
            </a:r>
          </a:p>
        </p:txBody>
      </p:sp>
      <p:sp>
        <p:nvSpPr>
          <p:cNvPr id="6" name="TextBox 5"/>
          <p:cNvSpPr txBox="1"/>
          <p:nvPr/>
        </p:nvSpPr>
        <p:spPr>
          <a:xfrm>
            <a:off x="1696500" y="845080"/>
            <a:ext cx="1988045" cy="523220"/>
          </a:xfrm>
          <a:prstGeom prst="rect">
            <a:avLst/>
          </a:prstGeom>
          <a:solidFill>
            <a:srgbClr val="66FFFF"/>
          </a:solidFill>
        </p:spPr>
        <p:txBody>
          <a:bodyPr wrap="none" rtlCol="0">
            <a:spAutoFit/>
          </a:bodyPr>
          <a:lstStyle/>
          <a:p>
            <a:r>
              <a:rPr lang="zh-CN" altLang="en-US" b="1" dirty="0"/>
              <a:t>存在外电场</a:t>
            </a:r>
          </a:p>
        </p:txBody>
      </p:sp>
      <p:sp>
        <p:nvSpPr>
          <p:cNvPr id="7" name="左中括号 6"/>
          <p:cNvSpPr/>
          <p:nvPr/>
        </p:nvSpPr>
        <p:spPr>
          <a:xfrm>
            <a:off x="1696501" y="1578311"/>
            <a:ext cx="121085" cy="832023"/>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中括号 7"/>
          <p:cNvSpPr/>
          <p:nvPr/>
        </p:nvSpPr>
        <p:spPr>
          <a:xfrm>
            <a:off x="9494292" y="1665826"/>
            <a:ext cx="63796" cy="712609"/>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TextBox 8"/>
              <p:cNvSpPr txBox="1"/>
              <p:nvPr/>
            </p:nvSpPr>
            <p:spPr>
              <a:xfrm>
                <a:off x="9444922" y="1749886"/>
                <a:ext cx="1265155"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tx2"/>
                          </a:solidFill>
                          <a:latin typeface="Cambria Math"/>
                          <a:ea typeface="Cambria Math"/>
                        </a:rPr>
                        <m:t>×</m:t>
                      </m:r>
                      <m:r>
                        <a:rPr lang="en-US" altLang="zh-CN" b="1" i="1">
                          <a:solidFill>
                            <a:schemeClr val="tx2"/>
                          </a:solidFill>
                          <a:latin typeface="Cambria Math"/>
                          <a:ea typeface="Cambria Math"/>
                        </a:rPr>
                        <m:t>𝒏</m:t>
                      </m:r>
                      <m:sSub>
                        <m:sSubPr>
                          <m:ctrlPr>
                            <a:rPr lang="en-US" altLang="zh-CN" b="1" i="1">
                              <a:solidFill>
                                <a:schemeClr val="tx2"/>
                              </a:solidFill>
                              <a:latin typeface="Cambria Math" panose="02040503050406030204" pitchFamily="18" charset="0"/>
                              <a:ea typeface="Cambria Math"/>
                            </a:rPr>
                          </m:ctrlPr>
                        </m:sSubPr>
                        <m:e>
                          <m:r>
                            <a:rPr lang="zh-CN" altLang="en-US" b="1" i="1">
                              <a:solidFill>
                                <a:schemeClr val="tx2"/>
                              </a:solidFill>
                              <a:latin typeface="Cambria Math"/>
                              <a:ea typeface="Cambria Math"/>
                            </a:rPr>
                            <m:t>𝝁</m:t>
                          </m:r>
                        </m:e>
                        <m:sub>
                          <m:r>
                            <a:rPr lang="en-US" altLang="zh-CN" b="1" i="1">
                              <a:solidFill>
                                <a:schemeClr val="tx2"/>
                              </a:solidFill>
                              <a:latin typeface="Cambria Math"/>
                              <a:ea typeface="Cambria Math"/>
                            </a:rPr>
                            <m:t>𝒏</m:t>
                          </m:r>
                        </m:sub>
                      </m:sSub>
                    </m:oMath>
                  </m:oMathPara>
                </a14:m>
                <a:endParaRPr lang="zh-CN" altLang="en-US" b="1"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444922" y="1749886"/>
                <a:ext cx="1265155" cy="523220"/>
              </a:xfrm>
              <a:prstGeom prst="rect">
                <a:avLst/>
              </a:prstGeom>
              <a:blipFill>
                <a:blip r:embed="rId5"/>
                <a:stretch>
                  <a:fillRect/>
                </a:stretch>
              </a:blipFill>
              <a:ln>
                <a:noFill/>
              </a:ln>
            </p:spPr>
            <p:txBody>
              <a:bodyPr/>
              <a:lstStyle/>
              <a:p>
                <a:r>
                  <a:rPr lang="zh-CN" altLang="en-US">
                    <a:noFill/>
                  </a:rPr>
                  <a:t> </a:t>
                </a:r>
              </a:p>
            </p:txBody>
          </p:sp>
        </mc:Fallback>
      </mc:AlternateContent>
      <p:sp>
        <p:nvSpPr>
          <p:cNvPr id="11" name="左中括号 10"/>
          <p:cNvSpPr/>
          <p:nvPr/>
        </p:nvSpPr>
        <p:spPr>
          <a:xfrm>
            <a:off x="1757043" y="2562734"/>
            <a:ext cx="121085" cy="832023"/>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9380474" y="2734309"/>
                <a:ext cx="1247521" cy="5618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tx2"/>
                          </a:solidFill>
                          <a:latin typeface="Cambria Math"/>
                          <a:ea typeface="Cambria Math"/>
                        </a:rPr>
                        <m:t>×</m:t>
                      </m:r>
                      <m:r>
                        <a:rPr lang="en-US" altLang="zh-CN" b="1" i="1">
                          <a:solidFill>
                            <a:schemeClr val="tx2"/>
                          </a:solidFill>
                          <a:latin typeface="Cambria Math"/>
                          <a:ea typeface="Cambria Math"/>
                        </a:rPr>
                        <m:t>𝒑</m:t>
                      </m:r>
                      <m:sSub>
                        <m:sSubPr>
                          <m:ctrlPr>
                            <a:rPr lang="en-US" altLang="zh-CN" b="1" i="1">
                              <a:solidFill>
                                <a:schemeClr val="tx2"/>
                              </a:solidFill>
                              <a:latin typeface="Cambria Math" panose="02040503050406030204" pitchFamily="18" charset="0"/>
                              <a:ea typeface="Cambria Math"/>
                            </a:rPr>
                          </m:ctrlPr>
                        </m:sSubPr>
                        <m:e>
                          <m:r>
                            <a:rPr lang="zh-CN" altLang="en-US" b="1" i="1">
                              <a:solidFill>
                                <a:schemeClr val="tx2"/>
                              </a:solidFill>
                              <a:latin typeface="Cambria Math"/>
                              <a:ea typeface="Cambria Math"/>
                            </a:rPr>
                            <m:t>𝝁</m:t>
                          </m:r>
                        </m:e>
                        <m:sub>
                          <m:r>
                            <a:rPr lang="en-US" altLang="zh-CN" b="1" i="1">
                              <a:solidFill>
                                <a:schemeClr val="tx2"/>
                              </a:solidFill>
                              <a:latin typeface="Cambria Math"/>
                              <a:ea typeface="Cambria Math"/>
                            </a:rPr>
                            <m:t>𝒑</m:t>
                          </m:r>
                        </m:sub>
                      </m:sSub>
                    </m:oMath>
                  </m:oMathPara>
                </a14:m>
                <a:endParaRPr lang="zh-CN" altLang="en-US" b="1"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380474" y="2734309"/>
                <a:ext cx="1247521" cy="561820"/>
              </a:xfrm>
              <a:prstGeom prst="rect">
                <a:avLst/>
              </a:prstGeom>
              <a:blipFill>
                <a:blip r:embed="rId6"/>
                <a:stretch>
                  <a:fillRect/>
                </a:stretch>
              </a:blipFill>
              <a:ln>
                <a:noFill/>
              </a:ln>
            </p:spPr>
            <p:txBody>
              <a:bodyPr/>
              <a:lstStyle/>
              <a:p>
                <a:r>
                  <a:rPr lang="zh-CN" altLang="en-US">
                    <a:noFill/>
                  </a:rPr>
                  <a:t> </a:t>
                </a:r>
              </a:p>
            </p:txBody>
          </p:sp>
        </mc:Fallback>
      </mc:AlternateContent>
      <p:sp>
        <p:nvSpPr>
          <p:cNvPr id="13" name="右中括号 12"/>
          <p:cNvSpPr/>
          <p:nvPr/>
        </p:nvSpPr>
        <p:spPr>
          <a:xfrm>
            <a:off x="9381125" y="2682147"/>
            <a:ext cx="63796" cy="712609"/>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p:cNvSpPr txBox="1"/>
              <p:nvPr/>
            </p:nvSpPr>
            <p:spPr>
              <a:xfrm>
                <a:off x="1856860" y="3532204"/>
                <a:ext cx="8266642" cy="967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r>
                        <a:rPr lang="zh-CN" altLang="en-US" b="1" i="1">
                          <a:latin typeface="Cambria Math"/>
                        </a:rPr>
                        <m:t>𝝁</m:t>
                      </m:r>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𝑫</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856860" y="3532204"/>
                <a:ext cx="8266642" cy="96795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739093" y="4715569"/>
                <a:ext cx="2976391"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𝝁</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m:t>
                          </m:r>
                          <m:r>
                            <a:rPr lang="en-US" altLang="zh-CN" b="1" i="1">
                              <a:latin typeface="Cambria Math"/>
                            </a:rPr>
                            <m:t>𝒏</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num>
                        <m:den>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den>
                      </m:f>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739093" y="4715569"/>
                <a:ext cx="2976391" cy="10549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904155" y="4715569"/>
                <a:ext cx="3101425"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𝑫</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m:t>
                          </m:r>
                          <m:r>
                            <a:rPr lang="en-US" altLang="zh-CN" b="1" i="1">
                              <a:latin typeface="Cambria Math"/>
                            </a:rPr>
                            <m:t>𝒏</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num>
                        <m:den>
                          <m:r>
                            <a:rPr lang="en-US" altLang="zh-CN" b="1" i="1">
                              <a:latin typeface="Cambria Math"/>
                            </a:rPr>
                            <m:t>𝒏</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𝒏</m:t>
                              </m:r>
                            </m:sub>
                          </m:sSub>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en-US" altLang="zh-CN" b="1" i="1">
                                  <a:latin typeface="Cambria Math"/>
                                </a:rPr>
                                <m:t>𝑫</m:t>
                              </m:r>
                            </m:e>
                            <m:sub>
                              <m:r>
                                <a:rPr lang="en-US" altLang="zh-CN" b="1" i="1">
                                  <a:latin typeface="Cambria Math"/>
                                </a:rPr>
                                <m:t>𝒑</m:t>
                              </m:r>
                            </m:sub>
                          </m:sSub>
                        </m:den>
                      </m:f>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904155" y="4715569"/>
                <a:ext cx="3101425" cy="1054904"/>
              </a:xfrm>
              <a:prstGeom prst="rect">
                <a:avLst/>
              </a:prstGeom>
              <a:blipFill>
                <a:blip r:embed="rId9"/>
                <a:stretch>
                  <a:fillRect/>
                </a:stretch>
              </a:blipFill>
            </p:spPr>
            <p:txBody>
              <a:bodyPr/>
              <a:lstStyle/>
              <a:p>
                <a:r>
                  <a:rPr lang="zh-CN" altLang="en-US">
                    <a:noFill/>
                  </a:rPr>
                  <a:t> </a:t>
                </a:r>
              </a:p>
            </p:txBody>
          </p:sp>
        </mc:Fallback>
      </mc:AlternateContent>
      <p:grpSp>
        <p:nvGrpSpPr>
          <p:cNvPr id="18" name="组合 17"/>
          <p:cNvGrpSpPr/>
          <p:nvPr/>
        </p:nvGrpSpPr>
        <p:grpSpPr>
          <a:xfrm>
            <a:off x="10029093" y="6448526"/>
            <a:ext cx="552450" cy="314325"/>
            <a:chOff x="5172075" y="6438900"/>
            <a:chExt cx="552450" cy="314325"/>
          </a:xfrm>
        </p:grpSpPr>
        <p:sp>
          <p:nvSpPr>
            <p:cNvPr id="19" name="棱台 1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3" name="TextBox 4"/>
          <p:cNvSpPr txBox="1"/>
          <p:nvPr/>
        </p:nvSpPr>
        <p:spPr>
          <a:xfrm>
            <a:off x="6669067" y="824360"/>
            <a:ext cx="2709396" cy="523220"/>
          </a:xfrm>
          <a:prstGeom prst="rect">
            <a:avLst/>
          </a:prstGeom>
          <a:solidFill>
            <a:srgbClr val="FFCCFF"/>
          </a:solidFill>
        </p:spPr>
        <p:txBody>
          <a:bodyPr wrap="none" rtlCol="0">
            <a:spAutoFit/>
          </a:bodyPr>
          <a:lstStyle/>
          <a:p>
            <a:r>
              <a:rPr lang="zh-CN" altLang="en-US" b="1" dirty="0"/>
              <a:t>载流子</a:t>
            </a:r>
            <a:r>
              <a:rPr lang="zh-CN" altLang="en-US" b="1" dirty="0" smtClean="0"/>
              <a:t>均匀分布</a:t>
            </a:r>
            <a:endParaRPr lang="zh-CN" altLang="en-US" b="1" dirty="0"/>
          </a:p>
        </p:txBody>
      </p:sp>
    </p:spTree>
    <p:extLst>
      <p:ext uri="{BB962C8B-B14F-4D97-AF65-F5344CB8AC3E}">
        <p14:creationId xmlns:p14="http://schemas.microsoft.com/office/powerpoint/2010/main" val="41369831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3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2000"/>
                                        <p:tgtEl>
                                          <p:spTgt spid="16"/>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8" grpId="0" animBg="1"/>
      <p:bldP spid="9" grpId="0"/>
      <p:bldP spid="11" grpId="0" animBg="1"/>
      <p:bldP spid="12" grpId="0"/>
      <p:bldP spid="13" grpId="0" animBg="1"/>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7874" y="189122"/>
            <a:ext cx="11387667" cy="735394"/>
          </a:xfrm>
          <a:prstGeom prst="rect">
            <a:avLst/>
          </a:prstGeom>
        </p:spPr>
        <p:txBody>
          <a:bodyPr wrap="square">
            <a:spAutoFit/>
          </a:bodyPr>
          <a:lstStyle/>
          <a:p>
            <a:pPr algn="l">
              <a:lnSpc>
                <a:spcPct val="150000"/>
              </a:lnSpc>
            </a:pPr>
            <a:r>
              <a:rPr lang="en-US" altLang="zh-CN" sz="3200" b="1" dirty="0">
                <a:solidFill>
                  <a:srgbClr val="FF0000"/>
                </a:solidFill>
              </a:rPr>
              <a:t>6.4.2 </a:t>
            </a:r>
            <a:r>
              <a:rPr lang="zh-CN" altLang="en-US" sz="3200" b="1" dirty="0">
                <a:solidFill>
                  <a:srgbClr val="FF0000"/>
                </a:solidFill>
              </a:rPr>
              <a:t>双极扩散和漂移</a:t>
            </a:r>
            <a:endParaRPr lang="en-US" altLang="zh-CN" sz="3200" b="1" dirty="0">
              <a:solidFill>
                <a:srgbClr val="FF0000"/>
              </a:solidFill>
            </a:endParaRPr>
          </a:p>
        </p:txBody>
      </p:sp>
      <p:sp>
        <p:nvSpPr>
          <p:cNvPr id="14" name="文本框 13"/>
          <p:cNvSpPr txBox="1"/>
          <p:nvPr/>
        </p:nvSpPr>
        <p:spPr>
          <a:xfrm>
            <a:off x="713064" y="2659310"/>
            <a:ext cx="10737908" cy="1815882"/>
          </a:xfrm>
          <a:prstGeom prst="rect">
            <a:avLst/>
          </a:prstGeom>
          <a:noFill/>
        </p:spPr>
        <p:txBody>
          <a:bodyPr wrap="square" rtlCol="0">
            <a:spAutoFit/>
          </a:bodyPr>
          <a:lstStyle/>
          <a:p>
            <a:r>
              <a:rPr lang="zh-CN" altLang="en-US" dirty="0" smtClean="0"/>
              <a:t>必须要指出的是：公式中</a:t>
            </a:r>
            <a:r>
              <a:rPr lang="zh-CN" altLang="en-US" dirty="0" smtClean="0">
                <a:solidFill>
                  <a:srgbClr val="FF0000"/>
                </a:solidFill>
              </a:rPr>
              <a:t>双极迁移率与电场的乘积</a:t>
            </a:r>
            <a:r>
              <a:rPr lang="zh-CN" altLang="en-US" dirty="0" smtClean="0"/>
              <a:t>不是载流子本身的漂移速度，而是非平衡电子和非平衡空穴一起的流动速度。或者说过剩载流子密度分布的流动速度。注意：过剩多子密度总是跟着</a:t>
            </a:r>
            <a:r>
              <a:rPr lang="zh-CN" altLang="en-US" dirty="0"/>
              <a:t>过剩</a:t>
            </a:r>
            <a:r>
              <a:rPr lang="zh-CN" altLang="en-US" dirty="0" smtClean="0"/>
              <a:t>少子密度一起流动。</a:t>
            </a:r>
            <a:endParaRPr lang="zh-CN" altLang="en-US" dirty="0"/>
          </a:p>
        </p:txBody>
      </p:sp>
      <mc:AlternateContent xmlns:mc="http://schemas.openxmlformats.org/markup-compatibility/2006" xmlns:a14="http://schemas.microsoft.com/office/drawing/2010/main">
        <mc:Choice Requires="a14">
          <p:sp>
            <p:nvSpPr>
              <p:cNvPr id="15" name="TextBox 13"/>
              <p:cNvSpPr txBox="1"/>
              <p:nvPr/>
            </p:nvSpPr>
            <p:spPr>
              <a:xfrm>
                <a:off x="1772970" y="1408494"/>
                <a:ext cx="8266642" cy="967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r>
                        <a:rPr lang="zh-CN" altLang="en-US" b="1" i="1" smtClean="0">
                          <a:solidFill>
                            <a:srgbClr val="FF0000"/>
                          </a:solidFill>
                          <a:latin typeface="Cambria Math"/>
                        </a:rPr>
                        <m:t>𝝁</m:t>
                      </m:r>
                      <m:r>
                        <a:rPr lang="en-US" altLang="zh-CN" b="1" i="1">
                          <a:solidFill>
                            <a:srgbClr val="FF0000"/>
                          </a:solidFill>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𝑫</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15" name="TextBox 13"/>
              <p:cNvSpPr txBox="1">
                <a:spLocks noRot="1" noChangeAspect="1" noMove="1" noResize="1" noEditPoints="1" noAdjustHandles="1" noChangeArrowheads="1" noChangeShapeType="1" noTextEdit="1"/>
              </p:cNvSpPr>
              <p:nvPr/>
            </p:nvSpPr>
            <p:spPr>
              <a:xfrm>
                <a:off x="1772970" y="1408494"/>
                <a:ext cx="8266642" cy="96795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3985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658" y="-28841"/>
            <a:ext cx="4173074" cy="830997"/>
          </a:xfrm>
          <a:prstGeom prst="rect">
            <a:avLst/>
          </a:prstGeom>
        </p:spPr>
        <p:txBody>
          <a:bodyPr wrap="square">
            <a:spAutoFit/>
          </a:bodyPr>
          <a:lstStyle/>
          <a:p>
            <a:pPr>
              <a:lnSpc>
                <a:spcPct val="150000"/>
              </a:lnSpc>
            </a:pPr>
            <a:r>
              <a:rPr lang="en-US" altLang="zh-CN" sz="3200" b="1" dirty="0">
                <a:solidFill>
                  <a:srgbClr val="FF0000"/>
                </a:solidFill>
              </a:rPr>
              <a:t>6.4.2 </a:t>
            </a:r>
            <a:r>
              <a:rPr lang="zh-CN" altLang="en-US" sz="3200" b="1" dirty="0">
                <a:solidFill>
                  <a:srgbClr val="FF0000"/>
                </a:solidFill>
              </a:rPr>
              <a:t>双极扩散和漂移</a:t>
            </a:r>
            <a:endParaRPr lang="en-US" altLang="zh-CN" sz="32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7395427" y="855397"/>
                <a:ext cx="2976391" cy="1054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𝝁</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m:t>
                          </m:r>
                          <m:r>
                            <a:rPr lang="en-US" altLang="zh-CN" b="1" i="1">
                              <a:latin typeface="Cambria Math"/>
                            </a:rPr>
                            <m:t>𝒏</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num>
                        <m:den>
                          <m:r>
                            <a:rPr lang="en-US" altLang="zh-CN" b="1" i="1">
                              <a:latin typeface="Cambria Math"/>
                            </a:rPr>
                            <m:t>𝒏</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den>
                      </m:f>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7395427" y="855397"/>
                <a:ext cx="2976391" cy="1054904"/>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878378" y="2146527"/>
            <a:ext cx="1821332" cy="523220"/>
          </a:xfrm>
          <a:prstGeom prst="rect">
            <a:avLst/>
          </a:prstGeom>
        </p:spPr>
        <p:txBody>
          <a:bodyPr wrap="none">
            <a:spAutoFit/>
          </a:bodyPr>
          <a:lstStyle/>
          <a:p>
            <a:r>
              <a:rPr lang="en-US" altLang="zh-CN" b="1" dirty="0">
                <a:latin typeface="Times New Roman" pitchFamily="18" charset="0"/>
                <a:ea typeface="华文行楷" pitchFamily="2" charset="-122"/>
                <a:cs typeface="Times New Roman" pitchFamily="18" charset="0"/>
              </a:rPr>
              <a:t>n</a:t>
            </a:r>
            <a:r>
              <a:rPr lang="zh-CN" altLang="en-US" b="1" dirty="0">
                <a:latin typeface="华文行楷" pitchFamily="2" charset="-122"/>
                <a:ea typeface="华文行楷" pitchFamily="2" charset="-122"/>
              </a:rPr>
              <a:t>型半导体</a:t>
            </a:r>
          </a:p>
        </p:txBody>
      </p:sp>
      <mc:AlternateContent xmlns:mc="http://schemas.openxmlformats.org/markup-compatibility/2006" xmlns:a14="http://schemas.microsoft.com/office/drawing/2010/main">
        <mc:Choice Requires="a14">
          <p:sp>
            <p:nvSpPr>
              <p:cNvPr id="7" name="TextBox 6"/>
              <p:cNvSpPr txBox="1"/>
              <p:nvPr/>
            </p:nvSpPr>
            <p:spPr>
              <a:xfrm>
                <a:off x="3699711" y="2156621"/>
                <a:ext cx="12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&gt;</m:t>
                      </m:r>
                      <m:r>
                        <a:rPr lang="en-US" altLang="zh-CN" b="1" i="1">
                          <a:latin typeface="Cambria Math"/>
                          <a:ea typeface="Cambria Math"/>
                        </a:rPr>
                        <m:t>𝒑</m:t>
                      </m:r>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3699711" y="2156621"/>
                <a:ext cx="1208151"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42026" y="2146527"/>
                <a:ext cx="1195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𝝁</m:t>
                      </m:r>
                      <m:r>
                        <a:rPr lang="en-US" altLang="zh-CN" b="1" i="1">
                          <a:latin typeface="Cambria Math"/>
                        </a:rPr>
                        <m:t>&gt;</m:t>
                      </m:r>
                      <m:r>
                        <a:rPr lang="en-US" altLang="zh-CN" b="1" i="1">
                          <a:latin typeface="Cambria Math"/>
                        </a:rPr>
                        <m:t>𝟎</m:t>
                      </m:r>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5042026" y="2146527"/>
                <a:ext cx="1195327" cy="523220"/>
              </a:xfrm>
              <a:prstGeom prst="rect">
                <a:avLst/>
              </a:prstGeom>
              <a:blipFill>
                <a:blip r:embed="rId5"/>
                <a:stretch>
                  <a:fillRect/>
                </a:stretch>
              </a:blipFill>
            </p:spPr>
            <p:txBody>
              <a:bodyPr/>
              <a:lstStyle/>
              <a:p>
                <a:r>
                  <a:rPr lang="zh-CN" altLang="en-US">
                    <a:noFill/>
                  </a:rPr>
                  <a:t> </a:t>
                </a:r>
              </a:p>
            </p:txBody>
          </p:sp>
        </mc:Fallback>
      </mc:AlternateContent>
      <p:sp>
        <p:nvSpPr>
          <p:cNvPr id="9" name="矩形 8"/>
          <p:cNvSpPr/>
          <p:nvPr/>
        </p:nvSpPr>
        <p:spPr>
          <a:xfrm>
            <a:off x="6237353" y="2178998"/>
            <a:ext cx="4134465" cy="523220"/>
          </a:xfrm>
          <a:prstGeom prst="rect">
            <a:avLst/>
          </a:prstGeom>
        </p:spPr>
        <p:txBody>
          <a:bodyPr wrap="none">
            <a:spAutoFit/>
          </a:bodyPr>
          <a:lstStyle/>
          <a:p>
            <a:r>
              <a:rPr lang="zh-CN" altLang="zh-CN" b="1" dirty="0">
                <a:latin typeface="华文行楷" pitchFamily="2" charset="-122"/>
                <a:ea typeface="华文行楷" pitchFamily="2" charset="-122"/>
              </a:rPr>
              <a:t>过剩空穴的漂移方向运动</a:t>
            </a:r>
            <a:endParaRPr lang="zh-CN" altLang="en-US" b="1" dirty="0">
              <a:latin typeface="华文行楷" pitchFamily="2" charset="-122"/>
              <a:ea typeface="华文行楷" pitchFamily="2" charset="-122"/>
            </a:endParaRPr>
          </a:p>
        </p:txBody>
      </p:sp>
      <p:sp>
        <p:nvSpPr>
          <p:cNvPr id="10" name="矩形 9"/>
          <p:cNvSpPr/>
          <p:nvPr/>
        </p:nvSpPr>
        <p:spPr>
          <a:xfrm>
            <a:off x="1878377" y="2854618"/>
            <a:ext cx="1821332" cy="523220"/>
          </a:xfrm>
          <a:prstGeom prst="rect">
            <a:avLst/>
          </a:prstGeom>
        </p:spPr>
        <p:txBody>
          <a:bodyPr wrap="none">
            <a:spAutoFit/>
          </a:bodyPr>
          <a:lstStyle/>
          <a:p>
            <a:r>
              <a:rPr lang="en-US" altLang="zh-CN" b="1" dirty="0">
                <a:solidFill>
                  <a:srgbClr val="008000"/>
                </a:solidFill>
                <a:latin typeface="Times New Roman" pitchFamily="18" charset="0"/>
                <a:ea typeface="华文行楷" pitchFamily="2" charset="-122"/>
                <a:cs typeface="Times New Roman" pitchFamily="18" charset="0"/>
              </a:rPr>
              <a:t>p</a:t>
            </a:r>
            <a:r>
              <a:rPr lang="zh-CN" altLang="en-US" b="1" dirty="0">
                <a:solidFill>
                  <a:srgbClr val="008000"/>
                </a:solidFill>
                <a:latin typeface="华文行楷" pitchFamily="2" charset="-122"/>
                <a:ea typeface="华文行楷" pitchFamily="2" charset="-122"/>
              </a:rPr>
              <a:t>型半导体</a:t>
            </a:r>
          </a:p>
        </p:txBody>
      </p:sp>
      <mc:AlternateContent xmlns:mc="http://schemas.openxmlformats.org/markup-compatibility/2006" xmlns:a14="http://schemas.microsoft.com/office/drawing/2010/main">
        <mc:Choice Requires="a14">
          <p:sp>
            <p:nvSpPr>
              <p:cNvPr id="11" name="TextBox 10"/>
              <p:cNvSpPr txBox="1"/>
              <p:nvPr/>
            </p:nvSpPr>
            <p:spPr>
              <a:xfrm>
                <a:off x="3699709" y="2864712"/>
                <a:ext cx="996170" cy="523220"/>
              </a:xfrm>
              <a:prstGeom prst="rect">
                <a:avLst/>
              </a:prstGeom>
              <a:noFill/>
            </p:spPr>
            <p:txBody>
              <a:bodyPr wrap="none" rtlCol="0">
                <a:spAutoFit/>
              </a:bodyPr>
              <a:lstStyle/>
              <a:p>
                <a14:m>
                  <m:oMath xmlns:m="http://schemas.openxmlformats.org/officeDocument/2006/math">
                    <m:r>
                      <a:rPr lang="en-US" altLang="zh-CN" b="1" i="1">
                        <a:solidFill>
                          <a:srgbClr val="008000"/>
                        </a:solidFill>
                        <a:latin typeface="Cambria Math"/>
                      </a:rPr>
                      <m:t>𝒑</m:t>
                    </m:r>
                    <m:r>
                      <a:rPr lang="en-US" altLang="zh-CN" b="1" i="1">
                        <a:solidFill>
                          <a:srgbClr val="008000"/>
                        </a:solidFill>
                        <a:latin typeface="Cambria Math"/>
                      </a:rPr>
                      <m:t>&gt;</m:t>
                    </m:r>
                  </m:oMath>
                </a14:m>
                <a:r>
                  <a:rPr lang="en-US" altLang="zh-CN" b="1" dirty="0">
                    <a:solidFill>
                      <a:srgbClr val="008000"/>
                    </a:solidFill>
                  </a:rPr>
                  <a:t>n</a:t>
                </a:r>
                <a:endParaRPr lang="zh-CN" altLang="en-US" b="1" dirty="0">
                  <a:solidFill>
                    <a:srgbClr val="008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699709" y="2864712"/>
                <a:ext cx="996170" cy="523220"/>
              </a:xfrm>
              <a:prstGeom prst="rect">
                <a:avLst/>
              </a:prstGeom>
              <a:blipFill>
                <a:blip r:embed="rId6"/>
                <a:stretch>
                  <a:fillRect t="-12791" r="-11043"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42025" y="2854618"/>
                <a:ext cx="1195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solidFill>
                            <a:srgbClr val="008000"/>
                          </a:solidFill>
                          <a:latin typeface="Cambria Math"/>
                        </a:rPr>
                        <m:t>𝝁</m:t>
                      </m:r>
                      <m:r>
                        <a:rPr lang="en-US" altLang="zh-CN" b="1" i="1">
                          <a:solidFill>
                            <a:srgbClr val="008000"/>
                          </a:solidFill>
                          <a:latin typeface="Cambria Math"/>
                        </a:rPr>
                        <m:t>&lt;</m:t>
                      </m:r>
                      <m:r>
                        <a:rPr lang="en-US" altLang="zh-CN" b="1" i="1">
                          <a:solidFill>
                            <a:srgbClr val="008000"/>
                          </a:solidFill>
                          <a:latin typeface="Cambria Math"/>
                        </a:rPr>
                        <m:t>𝟎</m:t>
                      </m:r>
                    </m:oMath>
                  </m:oMathPara>
                </a14:m>
                <a:endParaRPr lang="zh-CN" altLang="en-US" b="1" dirty="0">
                  <a:solidFill>
                    <a:srgbClr val="008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42025" y="2854618"/>
                <a:ext cx="1195327" cy="523220"/>
              </a:xfrm>
              <a:prstGeom prst="rect">
                <a:avLst/>
              </a:prstGeom>
              <a:blipFill>
                <a:blip r:embed="rId7"/>
                <a:stretch>
                  <a:fillRect/>
                </a:stretch>
              </a:blipFill>
            </p:spPr>
            <p:txBody>
              <a:bodyPr/>
              <a:lstStyle/>
              <a:p>
                <a:r>
                  <a:rPr lang="zh-CN" altLang="en-US">
                    <a:noFill/>
                  </a:rPr>
                  <a:t> </a:t>
                </a:r>
              </a:p>
            </p:txBody>
          </p:sp>
        </mc:Fallback>
      </mc:AlternateContent>
      <p:sp>
        <p:nvSpPr>
          <p:cNvPr id="13" name="矩形 12"/>
          <p:cNvSpPr/>
          <p:nvPr/>
        </p:nvSpPr>
        <p:spPr>
          <a:xfrm>
            <a:off x="6237352" y="2887089"/>
            <a:ext cx="4134465" cy="523220"/>
          </a:xfrm>
          <a:prstGeom prst="rect">
            <a:avLst/>
          </a:prstGeom>
        </p:spPr>
        <p:txBody>
          <a:bodyPr wrap="none">
            <a:spAutoFit/>
          </a:bodyPr>
          <a:lstStyle/>
          <a:p>
            <a:r>
              <a:rPr lang="zh-CN" altLang="zh-CN" b="1" dirty="0">
                <a:solidFill>
                  <a:srgbClr val="008000"/>
                </a:solidFill>
                <a:latin typeface="华文行楷" pitchFamily="2" charset="-122"/>
                <a:ea typeface="华文行楷" pitchFamily="2" charset="-122"/>
              </a:rPr>
              <a:t>过剩</a:t>
            </a:r>
            <a:r>
              <a:rPr lang="zh-CN" altLang="en-US" b="1" dirty="0">
                <a:solidFill>
                  <a:srgbClr val="008000"/>
                </a:solidFill>
                <a:latin typeface="华文行楷" pitchFamily="2" charset="-122"/>
                <a:ea typeface="华文行楷" pitchFamily="2" charset="-122"/>
              </a:rPr>
              <a:t>电子</a:t>
            </a:r>
            <a:r>
              <a:rPr lang="zh-CN" altLang="zh-CN" b="1" dirty="0">
                <a:solidFill>
                  <a:srgbClr val="008000"/>
                </a:solidFill>
                <a:latin typeface="华文行楷" pitchFamily="2" charset="-122"/>
                <a:ea typeface="华文行楷" pitchFamily="2" charset="-122"/>
              </a:rPr>
              <a:t>的漂移方向运动</a:t>
            </a:r>
            <a:endParaRPr lang="zh-CN" altLang="en-US" b="1" dirty="0">
              <a:solidFill>
                <a:srgbClr val="008000"/>
              </a:solidFill>
              <a:latin typeface="华文行楷" pitchFamily="2" charset="-122"/>
              <a:ea typeface="华文行楷" pitchFamily="2" charset="-122"/>
            </a:endParaRPr>
          </a:p>
        </p:txBody>
      </p:sp>
      <p:sp>
        <p:nvSpPr>
          <p:cNvPr id="15" name="矩形 14"/>
          <p:cNvSpPr/>
          <p:nvPr/>
        </p:nvSpPr>
        <p:spPr>
          <a:xfrm>
            <a:off x="3040756" y="3430908"/>
            <a:ext cx="6431683" cy="954107"/>
          </a:xfrm>
          <a:prstGeom prst="rect">
            <a:avLst/>
          </a:prstGeom>
        </p:spPr>
        <p:txBody>
          <a:bodyPr wrap="square">
            <a:spAutoFit/>
          </a:bodyPr>
          <a:lstStyle/>
          <a:p>
            <a:pPr algn="ctr"/>
            <a:r>
              <a:rPr lang="zh-CN" altLang="zh-CN" b="1" dirty="0">
                <a:solidFill>
                  <a:srgbClr val="CC00CC"/>
                </a:solidFill>
              </a:rPr>
              <a:t>过剩载流子密度分布在电场中总是沿着少子的漂移方向流动。</a:t>
            </a:r>
            <a:endParaRPr lang="zh-CN" altLang="en-US" b="1" dirty="0">
              <a:solidFill>
                <a:srgbClr val="CC00CC"/>
              </a:solidFill>
            </a:endParaRPr>
          </a:p>
        </p:txBody>
      </p:sp>
      <mc:AlternateContent xmlns:mc="http://schemas.openxmlformats.org/markup-compatibility/2006" xmlns:a14="http://schemas.microsoft.com/office/drawing/2010/main">
        <mc:Choice Requires="a14">
          <p:sp>
            <p:nvSpPr>
              <p:cNvPr id="16" name="TextBox 15"/>
              <p:cNvSpPr txBox="1"/>
              <p:nvPr/>
            </p:nvSpPr>
            <p:spPr>
              <a:xfrm>
                <a:off x="2769843" y="4551223"/>
                <a:ext cx="14774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&gt;&gt;</m:t>
                      </m:r>
                      <m:r>
                        <a:rPr lang="en-US" altLang="zh-CN" b="1" i="1">
                          <a:latin typeface="Cambria Math"/>
                          <a:ea typeface="Cambria Math"/>
                        </a:rPr>
                        <m:t>𝒑</m:t>
                      </m:r>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769843" y="4551223"/>
                <a:ext cx="1477456"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12159" y="4541129"/>
                <a:ext cx="1380121"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𝝁</m:t>
                      </m:r>
                      <m:r>
                        <a:rPr lang="zh-CN" altLang="en-US"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112159" y="4541129"/>
                <a:ext cx="1380121" cy="5618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7368" y="4568923"/>
                <a:ext cx="125944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8000"/>
                          </a:solidFill>
                          <a:latin typeface="Cambria Math"/>
                        </a:rPr>
                        <m:t>𝒑</m:t>
                      </m:r>
                      <m:r>
                        <a:rPr lang="en-US" altLang="zh-CN" b="1" i="1">
                          <a:solidFill>
                            <a:srgbClr val="008000"/>
                          </a:solidFill>
                          <a:latin typeface="Cambria Math"/>
                        </a:rPr>
                        <m:t>≫</m:t>
                      </m:r>
                      <m:r>
                        <a:rPr lang="en-US" altLang="zh-CN" b="1" i="1">
                          <a:solidFill>
                            <a:srgbClr val="008000"/>
                          </a:solidFill>
                          <a:latin typeface="Cambria Math"/>
                        </a:rPr>
                        <m:t>𝒏</m:t>
                      </m:r>
                    </m:oMath>
                  </m:oMathPara>
                </a14:m>
                <a:endParaRPr lang="zh-CN" altLang="en-US" b="1" dirty="0">
                  <a:solidFill>
                    <a:srgbClr val="008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7368" y="4568923"/>
                <a:ext cx="1259447"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8049682" y="4558829"/>
                <a:ext cx="16558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008000"/>
                          </a:solidFill>
                          <a:latin typeface="Cambria Math"/>
                        </a:rPr>
                        <m:t>𝝁</m:t>
                      </m:r>
                      <m:r>
                        <a:rPr lang="zh-CN" altLang="en-US" b="1" i="1" smtClean="0">
                          <a:solidFill>
                            <a:srgbClr val="008000"/>
                          </a:solidFill>
                          <a:latin typeface="Cambria Math"/>
                        </a:rPr>
                        <m:t>≈−</m:t>
                      </m:r>
                      <m:sSub>
                        <m:sSubPr>
                          <m:ctrlPr>
                            <a:rPr lang="en-US" altLang="zh-CN" b="1" i="1">
                              <a:solidFill>
                                <a:srgbClr val="008000"/>
                              </a:solidFill>
                              <a:latin typeface="Cambria Math" panose="02040503050406030204" pitchFamily="18" charset="0"/>
                            </a:rPr>
                          </m:ctrlPr>
                        </m:sSubPr>
                        <m:e>
                          <m:r>
                            <a:rPr lang="zh-CN" altLang="en-US" b="1" i="1">
                              <a:solidFill>
                                <a:srgbClr val="008000"/>
                              </a:solidFill>
                              <a:latin typeface="Cambria Math"/>
                            </a:rPr>
                            <m:t>𝝁</m:t>
                          </m:r>
                        </m:e>
                        <m:sub>
                          <m:r>
                            <a:rPr lang="en-US" altLang="zh-CN" b="1" i="1">
                              <a:solidFill>
                                <a:srgbClr val="008000"/>
                              </a:solidFill>
                              <a:latin typeface="Cambria Math"/>
                            </a:rPr>
                            <m:t>𝒏</m:t>
                          </m:r>
                        </m:sub>
                      </m:sSub>
                    </m:oMath>
                  </m:oMathPara>
                </a14:m>
                <a:endParaRPr lang="zh-CN" altLang="en-US" b="1" dirty="0">
                  <a:solidFill>
                    <a:srgbClr val="008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8049682" y="4558829"/>
                <a:ext cx="1655838"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695880" y="5249534"/>
                <a:ext cx="12065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2060"/>
                          </a:solidFill>
                          <a:latin typeface="Cambria Math"/>
                        </a:rPr>
                        <m:t>𝒏</m:t>
                      </m:r>
                      <m:r>
                        <a:rPr lang="en-US" altLang="zh-CN" b="1" i="1">
                          <a:solidFill>
                            <a:srgbClr val="002060"/>
                          </a:solidFill>
                          <a:latin typeface="Cambria Math"/>
                        </a:rPr>
                        <m:t>=</m:t>
                      </m:r>
                      <m:r>
                        <a:rPr lang="en-US" altLang="zh-CN" b="1" i="1">
                          <a:solidFill>
                            <a:srgbClr val="002060"/>
                          </a:solidFill>
                          <a:latin typeface="Cambria Math"/>
                          <a:ea typeface="Cambria Math"/>
                        </a:rPr>
                        <m:t>𝒑</m:t>
                      </m:r>
                    </m:oMath>
                  </m:oMathPara>
                </a14:m>
                <a:endParaRPr lang="zh-CN" altLang="en-US" b="1" dirty="0">
                  <a:solidFill>
                    <a:srgbClr val="00206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695880" y="5249534"/>
                <a:ext cx="1206549"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001297" y="5264121"/>
                <a:ext cx="11937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solidFill>
                            <a:srgbClr val="002060"/>
                          </a:solidFill>
                          <a:latin typeface="Cambria Math"/>
                        </a:rPr>
                        <m:t>𝝁</m:t>
                      </m:r>
                      <m:r>
                        <a:rPr lang="en-US" altLang="zh-CN" b="1" i="1">
                          <a:solidFill>
                            <a:srgbClr val="002060"/>
                          </a:solidFill>
                          <a:latin typeface="Cambria Math"/>
                        </a:rPr>
                        <m:t>=</m:t>
                      </m:r>
                      <m:r>
                        <a:rPr lang="en-US" altLang="zh-CN" b="1" i="1">
                          <a:solidFill>
                            <a:srgbClr val="002060"/>
                          </a:solidFill>
                          <a:latin typeface="Cambria Math"/>
                        </a:rPr>
                        <m:t>𝟎</m:t>
                      </m:r>
                    </m:oMath>
                  </m:oMathPara>
                </a14:m>
                <a:endParaRPr lang="zh-CN" altLang="en-US" b="1" dirty="0">
                  <a:solidFill>
                    <a:srgbClr val="00206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001297" y="5264121"/>
                <a:ext cx="1193725" cy="523220"/>
              </a:xfrm>
              <a:prstGeom prst="rect">
                <a:avLst/>
              </a:prstGeom>
              <a:blipFill>
                <a:blip r:embed="rId13"/>
                <a:stretch>
                  <a:fillRect/>
                </a:stretch>
              </a:blipFill>
            </p:spPr>
            <p:txBody>
              <a:bodyPr/>
              <a:lstStyle/>
              <a:p>
                <a:r>
                  <a:rPr lang="zh-CN" altLang="en-US">
                    <a:noFill/>
                  </a:rPr>
                  <a:t> </a:t>
                </a:r>
              </a:p>
            </p:txBody>
          </p:sp>
        </mc:Fallback>
      </mc:AlternateContent>
      <p:grpSp>
        <p:nvGrpSpPr>
          <p:cNvPr id="22" name="组合 21"/>
          <p:cNvGrpSpPr/>
          <p:nvPr/>
        </p:nvGrpSpPr>
        <p:grpSpPr>
          <a:xfrm>
            <a:off x="10029093" y="6448526"/>
            <a:ext cx="552450" cy="314325"/>
            <a:chOff x="5172075" y="6438900"/>
            <a:chExt cx="552450" cy="314325"/>
          </a:xfrm>
        </p:grpSpPr>
        <p:sp>
          <p:nvSpPr>
            <p:cNvPr id="23" name="棱台 2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6" name="TextBox 13"/>
              <p:cNvSpPr txBox="1"/>
              <p:nvPr/>
            </p:nvSpPr>
            <p:spPr>
              <a:xfrm>
                <a:off x="-158254" y="964166"/>
                <a:ext cx="8266642" cy="967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𝒕</m:t>
                          </m:r>
                        </m:den>
                      </m:f>
                      <m:r>
                        <a:rPr lang="en-US" altLang="zh-CN" b="1" i="1">
                          <a:latin typeface="Cambria Math"/>
                        </a:rPr>
                        <m:t>=−</m:t>
                      </m:r>
                      <m:r>
                        <a:rPr lang="zh-CN" altLang="en-US" b="1" i="1">
                          <a:latin typeface="Cambria Math"/>
                        </a:rPr>
                        <m:t>𝝁</m:t>
                      </m:r>
                      <m:r>
                        <a:rPr lang="en-US" altLang="zh-CN" b="1" i="1">
                          <a:latin typeface="Cambria Math"/>
                          <a:ea typeface="Cambria Math"/>
                        </a:rPr>
                        <m:t>∈</m:t>
                      </m:r>
                      <m:f>
                        <m:fPr>
                          <m:ctrlPr>
                            <a:rPr lang="en-US" altLang="zh-CN" b="1" i="1">
                              <a:latin typeface="Cambria Math" panose="02040503050406030204" pitchFamily="18" charset="0"/>
                            </a:rPr>
                          </m:ctrlPr>
                        </m:fPr>
                        <m:num>
                          <m:r>
                            <a:rPr lang="zh-CN" altLang="en-US" b="1" i="1">
                              <a:latin typeface="Cambria Math"/>
                            </a:rPr>
                            <m:t>𝝏</m:t>
                          </m:r>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r>
                        <a:rPr lang="en-US" altLang="zh-CN" b="1" i="1">
                          <a:latin typeface="Cambria Math"/>
                        </a:rPr>
                        <m:t>+</m:t>
                      </m:r>
                      <m:r>
                        <a:rPr lang="en-US" altLang="zh-CN" b="1" i="1">
                          <a:latin typeface="Cambria Math"/>
                        </a:rPr>
                        <m:t>𝑫</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zh-CN" altLang="en-US" b="1" i="1">
                                  <a:latin typeface="Cambria Math"/>
                                </a:rPr>
                                <m:t>𝝏</m:t>
                              </m:r>
                            </m:e>
                            <m:sup>
                              <m:r>
                                <a:rPr lang="en-US" altLang="zh-CN" b="1" i="1">
                                  <a:latin typeface="Cambria Math"/>
                                </a:rPr>
                                <m:t>𝟐</m:t>
                              </m:r>
                            </m:sup>
                          </m:sSup>
                          <m:r>
                            <a:rPr lang="en-US" altLang="zh-CN" b="1" i="1">
                              <a:latin typeface="Cambria Math"/>
                              <a:ea typeface="Cambria Math"/>
                            </a:rPr>
                            <m:t>∆</m:t>
                          </m:r>
                          <m:r>
                            <a:rPr lang="en-US" altLang="zh-CN" b="1" i="1">
                              <a:latin typeface="Cambria Math"/>
                            </a:rPr>
                            <m:t>𝒑</m:t>
                          </m:r>
                        </m:num>
                        <m:den>
                          <m:r>
                            <a:rPr lang="zh-CN" altLang="en-US" b="1" i="1">
                              <a:latin typeface="Cambria Math"/>
                            </a:rPr>
                            <m:t>𝝏</m:t>
                          </m:r>
                          <m:sSup>
                            <m:sSupPr>
                              <m:ctrlPr>
                                <a:rPr lang="en-US" altLang="zh-CN" b="1" i="1">
                                  <a:latin typeface="Cambria Math" panose="02040503050406030204" pitchFamily="18" charset="0"/>
                                </a:rPr>
                              </m:ctrlPr>
                            </m:sSupPr>
                            <m:e>
                              <m:r>
                                <a:rPr lang="en-US" altLang="zh-CN" b="1" i="1">
                                  <a:latin typeface="Cambria Math"/>
                                </a:rPr>
                                <m:t>𝒙</m:t>
                              </m:r>
                            </m:e>
                            <m:sup>
                              <m:r>
                                <a:rPr lang="en-US" altLang="zh-CN" b="1" i="1">
                                  <a:latin typeface="Cambria Math"/>
                                </a:rPr>
                                <m:t>𝟐</m:t>
                              </m:r>
                            </m:sup>
                          </m:sSup>
                        </m:den>
                      </m:f>
                      <m:r>
                        <a:rPr lang="en-US" altLang="zh-CN" b="1">
                          <a:latin typeface="Cambria Math"/>
                        </a:rPr>
                        <m:t>−</m:t>
                      </m:r>
                      <m:f>
                        <m:fPr>
                          <m:ctrlPr>
                            <a:rPr lang="en-US" altLang="zh-CN" b="1" i="1">
                              <a:latin typeface="Cambria Math" panose="02040503050406030204" pitchFamily="18" charset="0"/>
                            </a:rPr>
                          </m:ctrlPr>
                        </m:fPr>
                        <m:num>
                          <m:r>
                            <a:rPr lang="en-US" altLang="zh-CN" b="1" i="1">
                              <a:latin typeface="Cambria Math"/>
                              <a:ea typeface="Cambria Math"/>
                            </a:rPr>
                            <m:t>∆</m:t>
                          </m:r>
                          <m:r>
                            <a:rPr lang="en-US" altLang="zh-CN" b="1" i="1">
                              <a:latin typeface="Cambria Math"/>
                              <a:ea typeface="Cambria Math"/>
                            </a:rPr>
                            <m:t>𝒑</m:t>
                          </m:r>
                        </m:num>
                        <m:den>
                          <m:r>
                            <a:rPr lang="zh-CN" altLang="en-US" b="1" i="1">
                              <a:latin typeface="Cambria Math"/>
                            </a:rPr>
                            <m:t>𝝉</m:t>
                          </m:r>
                        </m:den>
                      </m:f>
                      <m:r>
                        <a:rPr lang="en-US" altLang="zh-CN" b="1">
                          <a:latin typeface="Cambria Math"/>
                        </a:rPr>
                        <m:t>+</m:t>
                      </m:r>
                      <m:r>
                        <a:rPr lang="en-US" altLang="zh-CN" b="1">
                          <a:latin typeface="Cambria Math"/>
                        </a:rPr>
                        <m:t>𝐆</m:t>
                      </m:r>
                    </m:oMath>
                  </m:oMathPara>
                </a14:m>
                <a:endParaRPr lang="zh-CN" altLang="en-US" b="1" dirty="0"/>
              </a:p>
            </p:txBody>
          </p:sp>
        </mc:Choice>
        <mc:Fallback xmlns="">
          <p:sp>
            <p:nvSpPr>
              <p:cNvPr id="26" name="TextBox 13"/>
              <p:cNvSpPr txBox="1">
                <a:spLocks noRot="1" noChangeAspect="1" noMove="1" noResize="1" noEditPoints="1" noAdjustHandles="1" noChangeArrowheads="1" noChangeShapeType="1" noTextEdit="1"/>
              </p:cNvSpPr>
              <p:nvPr/>
            </p:nvSpPr>
            <p:spPr>
              <a:xfrm>
                <a:off x="-158254" y="964166"/>
                <a:ext cx="8266642" cy="967957"/>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8115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100"/>
                                  </p:iterate>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200"/>
                                  </p:iterate>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200"/>
                                  </p:iterate>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200"/>
                                  </p:iterate>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type="lt">
                                    <p:tmAbs val="200"/>
                                  </p:iterate>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200"/>
                                  </p:iterate>
                                  <p:childTnLst>
                                    <p:set>
                                      <p:cBhvr>
                                        <p:cTn id="62" dur="1" fill="hold">
                                          <p:stCondLst>
                                            <p:cond delay="0"/>
                                          </p:stCondLst>
                                        </p:cTn>
                                        <p:tgtEl>
                                          <p:spTgt spid="21"/>
                                        </p:tgtEl>
                                        <p:attrNameLst>
                                          <p:attrName>style.visibility</p:attrName>
                                        </p:attrNameLst>
                                      </p:cBhvr>
                                      <p:to>
                                        <p:strVal val="visible"/>
                                      </p:to>
                                    </p:set>
                                  </p:childTnLst>
                                </p:cTn>
                              </p:par>
                            </p:childTnLst>
                          </p:cTn>
                        </p:par>
                        <p:par>
                          <p:cTn id="63" fill="hold">
                            <p:stCondLst>
                              <p:cond delay="401"/>
                            </p:stCondLst>
                            <p:childTnLst>
                              <p:par>
                                <p:cTn id="64" presetID="22" presetClass="entr" presetSubtype="4"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p:bldP spid="16" grpId="0"/>
      <p:bldP spid="17" grpId="0"/>
      <p:bldP spid="18" grpId="0"/>
      <p:bldP spid="19" grpId="0"/>
      <p:bldP spid="20" grpId="0"/>
      <p:bldP spid="21"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19641</TotalTime>
  <Pages>0</Pages>
  <Words>6123</Words>
  <Characters>0</Characters>
  <Application>Microsoft Office PowerPoint</Application>
  <DocSecurity>0</DocSecurity>
  <PresentationFormat>宽屏</PresentationFormat>
  <Lines>0</Lines>
  <Paragraphs>283</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华文行楷</vt:lpstr>
      <vt:lpstr>华文楷体</vt:lpstr>
      <vt:lpstr>宋体</vt:lpstr>
      <vt:lpstr>Arial</vt:lpstr>
      <vt:lpstr>Cambria Math</vt:lpstr>
      <vt:lpstr>Times New Roman</vt:lpstr>
      <vt:lpstr>Wingdings</vt:lpstr>
      <vt:lpstr>Wingdings 2</vt:lpstr>
      <vt:lpstr>吉祥如意</vt:lpstr>
      <vt:lpstr>PowerPoint 演示文稿</vt:lpstr>
      <vt:lpstr>6.4近本征半导体</vt:lpstr>
      <vt:lpstr>PowerPoint 演示文稿</vt:lpstr>
      <vt:lpstr>PowerPoint 演示文稿</vt:lpstr>
      <vt:lpstr>PowerPoint 演示文稿</vt:lpstr>
      <vt:lpstr>PowerPoint 演示文稿</vt:lpstr>
      <vt:lpstr>PowerPoint 演示文稿</vt:lpstr>
      <vt:lpstr>6.4.2 双极扩散和漂移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错误更正</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1065</cp:revision>
  <dcterms:created xsi:type="dcterms:W3CDTF">2013-04-19T13:13:42Z</dcterms:created>
  <dcterms:modified xsi:type="dcterms:W3CDTF">2020-05-07T12:03:03Z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